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4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6" r:id="rId29"/>
    <p:sldId id="307" r:id="rId30"/>
    <p:sldId id="308" r:id="rId31"/>
    <p:sldId id="309" r:id="rId32"/>
    <p:sldId id="310" r:id="rId33"/>
    <p:sldId id="311" r:id="rId34"/>
    <p:sldId id="301" r:id="rId35"/>
    <p:sldId id="302" r:id="rId36"/>
    <p:sldId id="303" r:id="rId37"/>
    <p:sldId id="304" r:id="rId38"/>
    <p:sldId id="305" r:id="rId39"/>
  </p:sldIdLst>
  <p:sldSz cx="10369550" cy="7205663"/>
  <p:notesSz cx="6781800" cy="99187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36">
          <p15:clr>
            <a:srgbClr val="A4A3A4"/>
          </p15:clr>
        </p15:guide>
        <p15:guide id="2" pos="604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5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i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BEA6D"/>
    <a:srgbClr val="FFEBEB"/>
    <a:srgbClr val="89FF89"/>
    <a:srgbClr val="FFFFE5"/>
    <a:srgbClr val="FFFFEF"/>
    <a:srgbClr val="1515F5"/>
    <a:srgbClr val="FFB3FF"/>
    <a:srgbClr val="FF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00" autoAdjust="0"/>
    <p:restoredTop sz="94660"/>
  </p:normalViewPr>
  <p:slideViewPr>
    <p:cSldViewPr>
      <p:cViewPr>
        <p:scale>
          <a:sx n="73" d="100"/>
          <a:sy n="73" d="100"/>
        </p:scale>
        <p:origin x="-1164" y="324"/>
      </p:cViewPr>
      <p:guideLst>
        <p:guide orient="horz" pos="3936"/>
        <p:guide pos="604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706" y="-90"/>
      </p:cViewPr>
      <p:guideLst>
        <p:guide orient="horz" pos="3125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938"/>
            <a:ext cx="2938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7938"/>
            <a:ext cx="2938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384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48800"/>
            <a:ext cx="29384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fld id="{236A4C79-1143-4E0C-9799-8EDDA49FAD2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788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7938"/>
            <a:ext cx="2938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7938"/>
            <a:ext cx="29384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t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3846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defTabSz="760413">
              <a:defRPr sz="1000" b="0" i="1" u="none"/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48800"/>
            <a:ext cx="293846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7" tIns="0" rIns="19017" bIns="0" numCol="1" anchor="b" anchorCtr="0" compatLnSpc="1">
            <a:prstTxWarp prst="textNoShape">
              <a:avLst/>
            </a:prstTxWarp>
          </a:bodyPr>
          <a:lstStyle>
            <a:lvl1pPr algn="r" defTabSz="760413">
              <a:defRPr sz="1000" b="0" i="1" u="none"/>
            </a:lvl1pPr>
          </a:lstStyle>
          <a:p>
            <a:fld id="{FA21CDB3-DDC7-4AA1-A7F1-339EFE3E5039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24400"/>
            <a:ext cx="4972050" cy="448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0" tIns="45964" rIns="91930" bIns="45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71488" y="568325"/>
            <a:ext cx="5834062" cy="4054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620961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8E12A-2E29-47A5-9CF5-A3444E75AFBC}" type="slidenum">
              <a:rPr lang="en-GB"/>
              <a:pPr/>
              <a:t>1</a:t>
            </a:fld>
            <a:endParaRPr lang="en-GB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152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E28AF2-A6EC-46A1-AA00-845B4E0B3034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76152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2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F49168-5BB0-4B14-AC79-9168E84E4B5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7D1CE8-8EC6-4D5D-889B-8D8732862A4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7FE98E-5718-4C15-8D92-0DFBC910F46F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F49168-5BB0-4B14-AC79-9168E84E4B54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568325"/>
            <a:ext cx="5834062" cy="40544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828AF-F546-424A-AEB1-0CA30CEE820E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152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1594E2-D170-4FC8-90CF-A04129814DA3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76152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78FE0F-230B-4BA4-8283-7B91D5967F0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6D3F8A-606C-43B6-BCAE-6ED9A4A7B824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CFB5C-D36F-4B3C-9A38-B4292FFCD388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9C340-9A75-4AB5-AE81-53D0B0741CBE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97B238-4CBB-4EA8-8E0C-C99CA9931540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5E5F61-4FB3-4490-AFA0-9199D323B1AF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811FEB-8CD7-4545-BA92-7C1FDFD98AD4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DBEADF-5830-4364-96A3-C29D7F546878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AE1EA2-D226-46D2-9139-CF6690C9623C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51B2BD-A0B4-4EFF-BB5A-00C23667FE0A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152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1594E2-D170-4FC8-90CF-A04129814DA3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76152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DBEADF-5830-4364-96A3-C29D7F546878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523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152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E28AF2-A6EC-46A1-AA00-845B4E0B3034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76152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009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C1A980-E164-401F-B5D2-5570CE295F3E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BA1BA0-A1B7-4678-B050-3D4C046E86B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F32539-CF8C-4284-8D7B-8B783E020E7E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6957E2-B10F-456A-8542-B9242BD9BDA3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E18D73-45AB-407F-A438-24BB54BD84E1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4663" y="569913"/>
            <a:ext cx="5834062" cy="40544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9" y="4724402"/>
            <a:ext cx="4975225" cy="4486275"/>
          </a:xfrm>
          <a:noFill/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4AE0A6-543F-4301-9C4A-71CE9B0F76B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152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49C340-9A75-4AB5-AE81-53D0B0741CBE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76152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47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152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F9CC41-97FF-4A4A-B683-9828C36F56AF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76152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A71562-A463-45A8-89BB-E7247A17863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9D00CD-E05E-4791-9AB5-E22C5932CC0E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9113" y="288925"/>
            <a:ext cx="9331325" cy="120015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9200" y="1295400"/>
            <a:ext cx="8231188" cy="4298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07627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440613" y="6683375"/>
            <a:ext cx="23574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3331" tIns="55794" rIns="113331" bIns="55794">
            <a:spAutoFit/>
          </a:bodyPr>
          <a:lstStyle/>
          <a:p>
            <a:pPr algn="r" defTabSz="938213"/>
            <a:r>
              <a:rPr lang="en-GB" sz="1200" u="none">
                <a:solidFill>
                  <a:srgbClr val="000000"/>
                </a:solidFill>
                <a:latin typeface="Arial Narrow" pitchFamily="34" charset="0"/>
              </a:rPr>
              <a:t>Page :  </a:t>
            </a:r>
            <a:fld id="{86C36744-7167-400A-AFA1-1FC68E718614}" type="slidenum">
              <a:rPr lang="en-GB" sz="1200" u="none">
                <a:solidFill>
                  <a:srgbClr val="000000"/>
                </a:solidFill>
                <a:latin typeface="Arial Narrow" pitchFamily="34" charset="0"/>
              </a:rPr>
              <a:pPr algn="r" defTabSz="938213"/>
              <a:t>‹Nr.›</a:t>
            </a:fld>
            <a:endParaRPr lang="en-GB" sz="1200" u="none">
              <a:solidFill>
                <a:srgbClr val="000000"/>
              </a:solidFill>
              <a:latin typeface="Arial Narrow" pitchFamily="34" charset="0"/>
            </a:endParaRPr>
          </a:p>
          <a:p>
            <a:pPr defTabSz="938213"/>
            <a:r>
              <a:rPr lang="en-GB" sz="1200" u="none">
                <a:solidFill>
                  <a:srgbClr val="000000"/>
                </a:solidFill>
                <a:latin typeface="Arial Narrow" pitchFamily="34" charset="0"/>
              </a:rPr>
              <a:t>                               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1780838" y="6867525"/>
            <a:ext cx="6540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3331" tIns="55794" rIns="113331" bIns="55794">
            <a:spAutoFit/>
          </a:bodyPr>
          <a:lstStyle/>
          <a:p>
            <a:pPr algn="r" defTabSz="938213"/>
            <a:r>
              <a:rPr lang="en-GB" sz="700" b="0" u="none">
                <a:solidFill>
                  <a:srgbClr val="000000"/>
                </a:solidFill>
              </a:rPr>
              <a:t>bfolieq.drw</a:t>
            </a: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 flipV="1">
            <a:off x="885411" y="6710891"/>
            <a:ext cx="8763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50" name="Text Box 26"/>
          <p:cNvSpPr txBox="1">
            <a:spLocks noChangeArrowheads="1"/>
          </p:cNvSpPr>
          <p:nvPr userDrawn="1"/>
        </p:nvSpPr>
        <p:spPr bwMode="auto">
          <a:xfrm>
            <a:off x="1152525" y="4683125"/>
            <a:ext cx="51117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GB" sz="1000" i="1" u="none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10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hf sldNum="0" hdr="0"/>
  <p:txStyles>
    <p:titleStyle>
      <a:lvl1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4572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9144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3716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1828800" algn="ctr" defTabSz="83661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376238" indent="-376238" algn="l" defTabSz="83661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14325" algn="l" defTabSz="836613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557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57363" indent="-250825" algn="l" defTabSz="83661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590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5pPr>
      <a:lvl6pPr marL="27162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6pPr>
      <a:lvl7pPr marL="31734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7pPr>
      <a:lvl8pPr marL="36306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8pPr>
      <a:lvl9pPr marL="4087813" indent="-250825" algn="l" defTabSz="836613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8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2.png"/><Relationship Id="rId4" Type="http://schemas.openxmlformats.org/officeDocument/2006/relationships/oleObject" Target="../embeddings/oleObject1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4.png"/><Relationship Id="rId4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81" name="Text Box 153"/>
          <p:cNvSpPr txBox="1">
            <a:spLocks noChangeArrowheads="1"/>
          </p:cNvSpPr>
          <p:nvPr/>
        </p:nvSpPr>
        <p:spPr bwMode="auto">
          <a:xfrm>
            <a:off x="725862" y="362471"/>
            <a:ext cx="891782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/>
            <a:r>
              <a:rPr lang="en-US" sz="54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54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u="none" dirty="0"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to Cryptology</a:t>
            </a:r>
            <a:endParaRPr lang="en-US" sz="4400" u="none" dirty="0"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762000"/>
            <a:endParaRPr lang="en-US" sz="2800" u="none" dirty="0"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762000"/>
            <a:endParaRPr lang="de-DE" dirty="0"/>
          </a:p>
          <a:p>
            <a:pPr algn="ctr" defTabSz="762000"/>
            <a:endParaRPr lang="de-DE" dirty="0"/>
          </a:p>
          <a:p>
            <a:pPr algn="ctr" defTabSz="762000"/>
            <a:endParaRPr lang="de-DE" dirty="0"/>
          </a:p>
          <a:p>
            <a:pPr algn="ctr" defTabSz="762000"/>
            <a:endParaRPr lang="de-DE" dirty="0"/>
          </a:p>
          <a:p>
            <a:pPr algn="ctr" defTabSz="762000"/>
            <a:endParaRPr lang="en-US" sz="24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r>
              <a:rPr lang="en-US" sz="1600" i="1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26.04.2023</a:t>
            </a:r>
            <a:r>
              <a:rPr lang="en-US" sz="1600" i="1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</a:t>
            </a:r>
            <a:r>
              <a:rPr lang="en-US" sz="1600" i="1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v50</a:t>
            </a:r>
            <a:endParaRPr lang="en-US" sz="16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/>
            <a:endParaRPr lang="en-US" sz="1600" i="1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ext Box 152"/>
          <p:cNvSpPr txBox="1">
            <a:spLocks noChangeArrowheads="1"/>
          </p:cNvSpPr>
          <p:nvPr/>
        </p:nvSpPr>
        <p:spPr bwMode="auto">
          <a:xfrm>
            <a:off x="2335128" y="3190593"/>
            <a:ext cx="5699294" cy="16333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 defTabSz="762000">
              <a:defRPr/>
            </a:pPr>
            <a:r>
              <a:rPr lang="en-US" sz="36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Lecture-07</a:t>
            </a:r>
            <a:endParaRPr lang="en-US" sz="360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 defTabSz="762000">
              <a:defRPr/>
            </a:pPr>
            <a:r>
              <a:rPr lang="en-US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Secret-Key Ciphers</a:t>
            </a:r>
          </a:p>
          <a:p>
            <a:pPr algn="ctr" defTabSz="762000">
              <a:defRPr/>
            </a:pPr>
            <a:r>
              <a:rPr lang="en-US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Stream Ciphers: Design Principles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38200" y="581025"/>
          <a:ext cx="4424363" cy="587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Photo Editor Photo" r:id="rId4" imgW="12733333" imgH="19742857" progId="">
                  <p:embed/>
                </p:oleObj>
              </mc:Choice>
              <mc:Fallback>
                <p:oleObj name="Photo Editor Photo" r:id="rId4" imgW="12733333" imgH="19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81025"/>
                        <a:ext cx="4424363" cy="587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638800" y="581025"/>
          <a:ext cx="4067175" cy="587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Photo Editor Photo" r:id="rId6" imgW="12695238" imgH="19723810" progId="">
                  <p:embed/>
                </p:oleObj>
              </mc:Choice>
              <mc:Fallback>
                <p:oleObj name="Photo Editor Photo" r:id="rId6" imgW="12695238" imgH="197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81025"/>
                        <a:ext cx="4067175" cy="587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94435" y="143738"/>
            <a:ext cx="7993448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List of all irreducible Polynomials up to degree 11 over GF(2 ) 1/2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444B8FDF-41A3-4EC2-BFD8-8D2DCFE6FE90}"/>
              </a:ext>
            </a:extLst>
          </p:cNvPr>
          <p:cNvSpPr/>
          <p:nvPr/>
        </p:nvSpPr>
        <p:spPr bwMode="auto">
          <a:xfrm>
            <a:off x="984737" y="2724667"/>
            <a:ext cx="787525" cy="10997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416206B1-71AB-4475-9AF0-8C0269190612}"/>
              </a:ext>
            </a:extLst>
          </p:cNvPr>
          <p:cNvSpPr/>
          <p:nvPr/>
        </p:nvSpPr>
        <p:spPr bwMode="auto">
          <a:xfrm>
            <a:off x="977702" y="2025689"/>
            <a:ext cx="787525" cy="10997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="" xmlns:a16="http://schemas.microsoft.com/office/drawing/2014/main" id="{8C85FC57-D158-4D28-87F8-C936C4208B9F}"/>
              </a:ext>
            </a:extLst>
          </p:cNvPr>
          <p:cNvSpPr txBox="1"/>
          <p:nvPr/>
        </p:nvSpPr>
        <p:spPr>
          <a:xfrm>
            <a:off x="156133" y="2664237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err="1">
                <a:solidFill>
                  <a:srgbClr val="FF0000"/>
                </a:solidFill>
              </a:rPr>
              <a:t>Example</a:t>
            </a:r>
            <a:r>
              <a:rPr lang="de-DE" sz="9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4E534AA2-BE43-4EED-AAF4-9ABA6563EDFA}"/>
              </a:ext>
            </a:extLst>
          </p:cNvPr>
          <p:cNvSpPr txBox="1"/>
          <p:nvPr/>
        </p:nvSpPr>
        <p:spPr>
          <a:xfrm>
            <a:off x="156133" y="1965259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 err="1">
                <a:solidFill>
                  <a:srgbClr val="FF0000"/>
                </a:solidFill>
              </a:rPr>
              <a:t>Example</a:t>
            </a:r>
            <a:r>
              <a:rPr lang="de-DE" sz="900" dirty="0">
                <a:solidFill>
                  <a:srgbClr val="FF000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1878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Freeform 3"/>
          <p:cNvSpPr>
            <a:spLocks/>
          </p:cNvSpPr>
          <p:nvPr/>
        </p:nvSpPr>
        <p:spPr bwMode="auto">
          <a:xfrm>
            <a:off x="1987550" y="3309938"/>
            <a:ext cx="1150938" cy="271462"/>
          </a:xfrm>
          <a:custGeom>
            <a:avLst/>
            <a:gdLst>
              <a:gd name="T0" fmla="*/ 0 w 725"/>
              <a:gd name="T1" fmla="*/ 0 h 171"/>
              <a:gd name="T2" fmla="*/ 2147483647 w 725"/>
              <a:gd name="T3" fmla="*/ 0 h 171"/>
              <a:gd name="T4" fmla="*/ 2147483647 w 725"/>
              <a:gd name="T5" fmla="*/ 2147483647 h 171"/>
              <a:gd name="T6" fmla="*/ 2147483647 w 725"/>
              <a:gd name="T7" fmla="*/ 2147483647 h 171"/>
              <a:gd name="T8" fmla="*/ 2147483647 w 725"/>
              <a:gd name="T9" fmla="*/ 2147483647 h 171"/>
              <a:gd name="T10" fmla="*/ 2147483647 w 725"/>
              <a:gd name="T11" fmla="*/ 2147483647 h 171"/>
              <a:gd name="T12" fmla="*/ 0 w 725"/>
              <a:gd name="T13" fmla="*/ 2147483647 h 171"/>
              <a:gd name="T14" fmla="*/ 0 w 725"/>
              <a:gd name="T15" fmla="*/ 0 h 1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25"/>
              <a:gd name="T25" fmla="*/ 0 h 171"/>
              <a:gd name="T26" fmla="*/ 725 w 725"/>
              <a:gd name="T27" fmla="*/ 171 h 17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25" h="171">
                <a:moveTo>
                  <a:pt x="0" y="0"/>
                </a:moveTo>
                <a:lnTo>
                  <a:pt x="725" y="0"/>
                </a:lnTo>
                <a:lnTo>
                  <a:pt x="725" y="171"/>
                </a:lnTo>
                <a:lnTo>
                  <a:pt x="543" y="171"/>
                </a:lnTo>
                <a:lnTo>
                  <a:pt x="363" y="171"/>
                </a:lnTo>
                <a:lnTo>
                  <a:pt x="182" y="171"/>
                </a:lnTo>
                <a:lnTo>
                  <a:pt x="0" y="171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 flipH="1">
            <a:off x="1601788" y="3465513"/>
            <a:ext cx="385762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 flipV="1">
            <a:off x="2276475" y="3309938"/>
            <a:ext cx="1588" cy="2714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>
            <a:off x="2563813" y="3309938"/>
            <a:ext cx="1587" cy="2714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 flipV="1">
            <a:off x="2852738" y="3309938"/>
            <a:ext cx="1587" cy="2714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81" name="Freeform 8"/>
          <p:cNvSpPr>
            <a:spLocks/>
          </p:cNvSpPr>
          <p:nvPr/>
        </p:nvSpPr>
        <p:spPr bwMode="auto">
          <a:xfrm>
            <a:off x="2640013" y="2927350"/>
            <a:ext cx="134937" cy="142875"/>
          </a:xfrm>
          <a:custGeom>
            <a:avLst/>
            <a:gdLst>
              <a:gd name="T0" fmla="*/ 2147483647 w 85"/>
              <a:gd name="T1" fmla="*/ 2147483647 h 90"/>
              <a:gd name="T2" fmla="*/ 2147483647 w 85"/>
              <a:gd name="T3" fmla="*/ 2147483647 h 90"/>
              <a:gd name="T4" fmla="*/ 2147483647 w 85"/>
              <a:gd name="T5" fmla="*/ 2147483647 h 90"/>
              <a:gd name="T6" fmla="*/ 2147483647 w 85"/>
              <a:gd name="T7" fmla="*/ 2147483647 h 90"/>
              <a:gd name="T8" fmla="*/ 2147483647 w 85"/>
              <a:gd name="T9" fmla="*/ 2147483647 h 90"/>
              <a:gd name="T10" fmla="*/ 2147483647 w 85"/>
              <a:gd name="T11" fmla="*/ 2147483647 h 90"/>
              <a:gd name="T12" fmla="*/ 2147483647 w 85"/>
              <a:gd name="T13" fmla="*/ 2147483647 h 90"/>
              <a:gd name="T14" fmla="*/ 2147483647 w 85"/>
              <a:gd name="T15" fmla="*/ 2147483647 h 90"/>
              <a:gd name="T16" fmla="*/ 2147483647 w 85"/>
              <a:gd name="T17" fmla="*/ 2147483647 h 90"/>
              <a:gd name="T18" fmla="*/ 2147483647 w 85"/>
              <a:gd name="T19" fmla="*/ 2147483647 h 90"/>
              <a:gd name="T20" fmla="*/ 2147483647 w 85"/>
              <a:gd name="T21" fmla="*/ 2147483647 h 90"/>
              <a:gd name="T22" fmla="*/ 2147483647 w 85"/>
              <a:gd name="T23" fmla="*/ 2147483647 h 90"/>
              <a:gd name="T24" fmla="*/ 2147483647 w 85"/>
              <a:gd name="T25" fmla="*/ 2147483647 h 90"/>
              <a:gd name="T26" fmla="*/ 2147483647 w 85"/>
              <a:gd name="T27" fmla="*/ 2147483647 h 90"/>
              <a:gd name="T28" fmla="*/ 2147483647 w 85"/>
              <a:gd name="T29" fmla="*/ 2147483647 h 90"/>
              <a:gd name="T30" fmla="*/ 2147483647 w 85"/>
              <a:gd name="T31" fmla="*/ 2147483647 h 90"/>
              <a:gd name="T32" fmla="*/ 2147483647 w 85"/>
              <a:gd name="T33" fmla="*/ 0 h 90"/>
              <a:gd name="T34" fmla="*/ 2147483647 w 85"/>
              <a:gd name="T35" fmla="*/ 0 h 90"/>
              <a:gd name="T36" fmla="*/ 2147483647 w 85"/>
              <a:gd name="T37" fmla="*/ 0 h 90"/>
              <a:gd name="T38" fmla="*/ 2147483647 w 85"/>
              <a:gd name="T39" fmla="*/ 2147483647 h 90"/>
              <a:gd name="T40" fmla="*/ 2147483647 w 85"/>
              <a:gd name="T41" fmla="*/ 2147483647 h 90"/>
              <a:gd name="T42" fmla="*/ 2147483647 w 85"/>
              <a:gd name="T43" fmla="*/ 2147483647 h 90"/>
              <a:gd name="T44" fmla="*/ 2147483647 w 85"/>
              <a:gd name="T45" fmla="*/ 2147483647 h 90"/>
              <a:gd name="T46" fmla="*/ 2147483647 w 85"/>
              <a:gd name="T47" fmla="*/ 2147483647 h 90"/>
              <a:gd name="T48" fmla="*/ 2147483647 w 85"/>
              <a:gd name="T49" fmla="*/ 2147483647 h 90"/>
              <a:gd name="T50" fmla="*/ 2147483647 w 85"/>
              <a:gd name="T51" fmla="*/ 2147483647 h 90"/>
              <a:gd name="T52" fmla="*/ 2147483647 w 85"/>
              <a:gd name="T53" fmla="*/ 2147483647 h 90"/>
              <a:gd name="T54" fmla="*/ 0 w 85"/>
              <a:gd name="T55" fmla="*/ 2147483647 h 90"/>
              <a:gd name="T56" fmla="*/ 0 w 85"/>
              <a:gd name="T57" fmla="*/ 2147483647 h 90"/>
              <a:gd name="T58" fmla="*/ 0 w 85"/>
              <a:gd name="T59" fmla="*/ 2147483647 h 90"/>
              <a:gd name="T60" fmla="*/ 2147483647 w 85"/>
              <a:gd name="T61" fmla="*/ 2147483647 h 90"/>
              <a:gd name="T62" fmla="*/ 2147483647 w 85"/>
              <a:gd name="T63" fmla="*/ 2147483647 h 90"/>
              <a:gd name="T64" fmla="*/ 2147483647 w 85"/>
              <a:gd name="T65" fmla="*/ 2147483647 h 90"/>
              <a:gd name="T66" fmla="*/ 2147483647 w 85"/>
              <a:gd name="T67" fmla="*/ 2147483647 h 90"/>
              <a:gd name="T68" fmla="*/ 2147483647 w 85"/>
              <a:gd name="T69" fmla="*/ 2147483647 h 90"/>
              <a:gd name="T70" fmla="*/ 2147483647 w 85"/>
              <a:gd name="T71" fmla="*/ 2147483647 h 90"/>
              <a:gd name="T72" fmla="*/ 2147483647 w 85"/>
              <a:gd name="T73" fmla="*/ 2147483647 h 90"/>
              <a:gd name="T74" fmla="*/ 2147483647 w 85"/>
              <a:gd name="T75" fmla="*/ 2147483647 h 9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5"/>
              <a:gd name="T115" fmla="*/ 0 h 90"/>
              <a:gd name="T116" fmla="*/ 85 w 85"/>
              <a:gd name="T117" fmla="*/ 90 h 9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5" h="90">
                <a:moveTo>
                  <a:pt x="70" y="80"/>
                </a:moveTo>
                <a:lnTo>
                  <a:pt x="75" y="75"/>
                </a:lnTo>
                <a:lnTo>
                  <a:pt x="78" y="70"/>
                </a:lnTo>
                <a:lnTo>
                  <a:pt x="82" y="65"/>
                </a:lnTo>
                <a:lnTo>
                  <a:pt x="83" y="59"/>
                </a:lnTo>
                <a:lnTo>
                  <a:pt x="85" y="52"/>
                </a:lnTo>
                <a:lnTo>
                  <a:pt x="85" y="46"/>
                </a:lnTo>
                <a:lnTo>
                  <a:pt x="85" y="39"/>
                </a:lnTo>
                <a:lnTo>
                  <a:pt x="83" y="33"/>
                </a:lnTo>
                <a:lnTo>
                  <a:pt x="82" y="26"/>
                </a:lnTo>
                <a:lnTo>
                  <a:pt x="78" y="21"/>
                </a:lnTo>
                <a:lnTo>
                  <a:pt x="75" y="16"/>
                </a:lnTo>
                <a:lnTo>
                  <a:pt x="70" y="11"/>
                </a:lnTo>
                <a:lnTo>
                  <a:pt x="65" y="6"/>
                </a:lnTo>
                <a:lnTo>
                  <a:pt x="60" y="3"/>
                </a:lnTo>
                <a:lnTo>
                  <a:pt x="54" y="2"/>
                </a:lnTo>
                <a:lnTo>
                  <a:pt x="49" y="0"/>
                </a:lnTo>
                <a:lnTo>
                  <a:pt x="42" y="0"/>
                </a:lnTo>
                <a:lnTo>
                  <a:pt x="36" y="0"/>
                </a:lnTo>
                <a:lnTo>
                  <a:pt x="31" y="2"/>
                </a:lnTo>
                <a:lnTo>
                  <a:pt x="24" y="3"/>
                </a:lnTo>
                <a:lnTo>
                  <a:pt x="19" y="6"/>
                </a:lnTo>
                <a:lnTo>
                  <a:pt x="15" y="11"/>
                </a:lnTo>
                <a:lnTo>
                  <a:pt x="10" y="16"/>
                </a:lnTo>
                <a:lnTo>
                  <a:pt x="6" y="21"/>
                </a:lnTo>
                <a:lnTo>
                  <a:pt x="3" y="26"/>
                </a:lnTo>
                <a:lnTo>
                  <a:pt x="1" y="33"/>
                </a:lnTo>
                <a:lnTo>
                  <a:pt x="0" y="39"/>
                </a:lnTo>
                <a:lnTo>
                  <a:pt x="0" y="46"/>
                </a:lnTo>
                <a:lnTo>
                  <a:pt x="0" y="52"/>
                </a:lnTo>
                <a:lnTo>
                  <a:pt x="1" y="59"/>
                </a:lnTo>
                <a:lnTo>
                  <a:pt x="3" y="65"/>
                </a:lnTo>
                <a:lnTo>
                  <a:pt x="6" y="70"/>
                </a:lnTo>
                <a:lnTo>
                  <a:pt x="10" y="75"/>
                </a:lnTo>
                <a:lnTo>
                  <a:pt x="15" y="80"/>
                </a:lnTo>
                <a:lnTo>
                  <a:pt x="19" y="85"/>
                </a:lnTo>
                <a:lnTo>
                  <a:pt x="24" y="87"/>
                </a:lnTo>
                <a:lnTo>
                  <a:pt x="31" y="90"/>
                </a:lnTo>
              </a:path>
            </a:pathLst>
          </a:custGeom>
          <a:solidFill>
            <a:srgbClr val="CCCCFF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82" name="Freeform 9"/>
          <p:cNvSpPr>
            <a:spLocks/>
          </p:cNvSpPr>
          <p:nvPr/>
        </p:nvSpPr>
        <p:spPr bwMode="auto">
          <a:xfrm>
            <a:off x="2689225" y="3070225"/>
            <a:ext cx="17463" cy="3175"/>
          </a:xfrm>
          <a:custGeom>
            <a:avLst/>
            <a:gdLst>
              <a:gd name="T0" fmla="*/ 0 w 11"/>
              <a:gd name="T1" fmla="*/ 0 h 2"/>
              <a:gd name="T2" fmla="*/ 2147483647 w 11"/>
              <a:gd name="T3" fmla="*/ 2147483647 h 2"/>
              <a:gd name="T4" fmla="*/ 2147483647 w 11"/>
              <a:gd name="T5" fmla="*/ 2147483647 h 2"/>
              <a:gd name="T6" fmla="*/ 0 60000 65536"/>
              <a:gd name="T7" fmla="*/ 0 60000 65536"/>
              <a:gd name="T8" fmla="*/ 0 60000 65536"/>
              <a:gd name="T9" fmla="*/ 0 w 11"/>
              <a:gd name="T10" fmla="*/ 0 h 2"/>
              <a:gd name="T11" fmla="*/ 11 w 1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">
                <a:moveTo>
                  <a:pt x="0" y="0"/>
                </a:moveTo>
                <a:lnTo>
                  <a:pt x="5" y="2"/>
                </a:lnTo>
                <a:lnTo>
                  <a:pt x="11" y="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83" name="Freeform 10"/>
          <p:cNvSpPr>
            <a:spLocks/>
          </p:cNvSpPr>
          <p:nvPr/>
        </p:nvSpPr>
        <p:spPr bwMode="auto">
          <a:xfrm>
            <a:off x="2706688" y="3054350"/>
            <a:ext cx="44450" cy="19050"/>
          </a:xfrm>
          <a:custGeom>
            <a:avLst/>
            <a:gdLst>
              <a:gd name="T0" fmla="*/ 0 w 28"/>
              <a:gd name="T1" fmla="*/ 2147483647 h 12"/>
              <a:gd name="T2" fmla="*/ 2147483647 w 28"/>
              <a:gd name="T3" fmla="*/ 2147483647 h 12"/>
              <a:gd name="T4" fmla="*/ 2147483647 w 28"/>
              <a:gd name="T5" fmla="*/ 2147483647 h 12"/>
              <a:gd name="T6" fmla="*/ 2147483647 w 28"/>
              <a:gd name="T7" fmla="*/ 2147483647 h 12"/>
              <a:gd name="T8" fmla="*/ 2147483647 w 28"/>
              <a:gd name="T9" fmla="*/ 2147483647 h 12"/>
              <a:gd name="T10" fmla="*/ 2147483647 w 28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12"/>
              <a:gd name="T20" fmla="*/ 28 w 28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12">
                <a:moveTo>
                  <a:pt x="0" y="12"/>
                </a:moveTo>
                <a:lnTo>
                  <a:pt x="7" y="12"/>
                </a:lnTo>
                <a:lnTo>
                  <a:pt x="12" y="10"/>
                </a:lnTo>
                <a:lnTo>
                  <a:pt x="18" y="7"/>
                </a:lnTo>
                <a:lnTo>
                  <a:pt x="23" y="5"/>
                </a:lnTo>
                <a:lnTo>
                  <a:pt x="28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>
            <a:off x="2706688" y="2922588"/>
            <a:ext cx="1587" cy="3873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85" name="Freeform 12"/>
          <p:cNvSpPr>
            <a:spLocks/>
          </p:cNvSpPr>
          <p:nvPr/>
        </p:nvSpPr>
        <p:spPr bwMode="auto">
          <a:xfrm>
            <a:off x="2928938" y="2922588"/>
            <a:ext cx="134937" cy="387350"/>
          </a:xfrm>
          <a:custGeom>
            <a:avLst/>
            <a:gdLst>
              <a:gd name="T0" fmla="*/ 2147483647 w 85"/>
              <a:gd name="T1" fmla="*/ 2147483647 h 244"/>
              <a:gd name="T2" fmla="*/ 2147483647 w 85"/>
              <a:gd name="T3" fmla="*/ 0 h 244"/>
              <a:gd name="T4" fmla="*/ 2147483647 w 85"/>
              <a:gd name="T5" fmla="*/ 2147483647 h 244"/>
              <a:gd name="T6" fmla="*/ 2147483647 w 85"/>
              <a:gd name="T7" fmla="*/ 2147483647 h 244"/>
              <a:gd name="T8" fmla="*/ 2147483647 w 85"/>
              <a:gd name="T9" fmla="*/ 2147483647 h 244"/>
              <a:gd name="T10" fmla="*/ 2147483647 w 85"/>
              <a:gd name="T11" fmla="*/ 2147483647 h 244"/>
              <a:gd name="T12" fmla="*/ 2147483647 w 85"/>
              <a:gd name="T13" fmla="*/ 2147483647 h 244"/>
              <a:gd name="T14" fmla="*/ 2147483647 w 85"/>
              <a:gd name="T15" fmla="*/ 2147483647 h 244"/>
              <a:gd name="T16" fmla="*/ 2147483647 w 85"/>
              <a:gd name="T17" fmla="*/ 2147483647 h 244"/>
              <a:gd name="T18" fmla="*/ 2147483647 w 85"/>
              <a:gd name="T19" fmla="*/ 2147483647 h 244"/>
              <a:gd name="T20" fmla="*/ 2147483647 w 85"/>
              <a:gd name="T21" fmla="*/ 2147483647 h 244"/>
              <a:gd name="T22" fmla="*/ 2147483647 w 85"/>
              <a:gd name="T23" fmla="*/ 2147483647 h 244"/>
              <a:gd name="T24" fmla="*/ 0 w 85"/>
              <a:gd name="T25" fmla="*/ 2147483647 h 244"/>
              <a:gd name="T26" fmla="*/ 0 w 85"/>
              <a:gd name="T27" fmla="*/ 2147483647 h 244"/>
              <a:gd name="T28" fmla="*/ 0 w 85"/>
              <a:gd name="T29" fmla="*/ 2147483647 h 244"/>
              <a:gd name="T30" fmla="*/ 2147483647 w 85"/>
              <a:gd name="T31" fmla="*/ 2147483647 h 244"/>
              <a:gd name="T32" fmla="*/ 2147483647 w 85"/>
              <a:gd name="T33" fmla="*/ 2147483647 h 244"/>
              <a:gd name="T34" fmla="*/ 2147483647 w 85"/>
              <a:gd name="T35" fmla="*/ 2147483647 h 244"/>
              <a:gd name="T36" fmla="*/ 2147483647 w 85"/>
              <a:gd name="T37" fmla="*/ 2147483647 h 244"/>
              <a:gd name="T38" fmla="*/ 2147483647 w 85"/>
              <a:gd name="T39" fmla="*/ 2147483647 h 244"/>
              <a:gd name="T40" fmla="*/ 2147483647 w 85"/>
              <a:gd name="T41" fmla="*/ 2147483647 h 244"/>
              <a:gd name="T42" fmla="*/ 2147483647 w 85"/>
              <a:gd name="T43" fmla="*/ 2147483647 h 244"/>
              <a:gd name="T44" fmla="*/ 2147483647 w 85"/>
              <a:gd name="T45" fmla="*/ 2147483647 h 244"/>
              <a:gd name="T46" fmla="*/ 2147483647 w 85"/>
              <a:gd name="T47" fmla="*/ 2147483647 h 244"/>
              <a:gd name="T48" fmla="*/ 2147483647 w 85"/>
              <a:gd name="T49" fmla="*/ 2147483647 h 244"/>
              <a:gd name="T50" fmla="*/ 2147483647 w 85"/>
              <a:gd name="T51" fmla="*/ 2147483647 h 244"/>
              <a:gd name="T52" fmla="*/ 2147483647 w 85"/>
              <a:gd name="T53" fmla="*/ 2147483647 h 244"/>
              <a:gd name="T54" fmla="*/ 2147483647 w 85"/>
              <a:gd name="T55" fmla="*/ 2147483647 h 244"/>
              <a:gd name="T56" fmla="*/ 2147483647 w 85"/>
              <a:gd name="T57" fmla="*/ 2147483647 h 244"/>
              <a:gd name="T58" fmla="*/ 2147483647 w 85"/>
              <a:gd name="T59" fmla="*/ 2147483647 h 244"/>
              <a:gd name="T60" fmla="*/ 2147483647 w 85"/>
              <a:gd name="T61" fmla="*/ 2147483647 h 244"/>
              <a:gd name="T62" fmla="*/ 2147483647 w 85"/>
              <a:gd name="T63" fmla="*/ 2147483647 h 244"/>
              <a:gd name="T64" fmla="*/ 2147483647 w 85"/>
              <a:gd name="T65" fmla="*/ 2147483647 h 244"/>
              <a:gd name="T66" fmla="*/ 2147483647 w 85"/>
              <a:gd name="T67" fmla="*/ 2147483647 h 244"/>
              <a:gd name="T68" fmla="*/ 2147483647 w 85"/>
              <a:gd name="T69" fmla="*/ 2147483647 h 244"/>
              <a:gd name="T70" fmla="*/ 2147483647 w 85"/>
              <a:gd name="T71" fmla="*/ 2147483647 h 244"/>
              <a:gd name="T72" fmla="*/ 2147483647 w 85"/>
              <a:gd name="T73" fmla="*/ 2147483647 h 244"/>
              <a:gd name="T74" fmla="*/ 2147483647 w 85"/>
              <a:gd name="T75" fmla="*/ 2147483647 h 244"/>
              <a:gd name="T76" fmla="*/ 2147483647 w 85"/>
              <a:gd name="T77" fmla="*/ 2147483647 h 244"/>
              <a:gd name="T78" fmla="*/ 2147483647 w 85"/>
              <a:gd name="T79" fmla="*/ 2147483647 h 244"/>
              <a:gd name="T80" fmla="*/ 2147483647 w 85"/>
              <a:gd name="T81" fmla="*/ 2147483647 h 244"/>
              <a:gd name="T82" fmla="*/ 2147483647 w 85"/>
              <a:gd name="T83" fmla="*/ 2147483647 h 244"/>
              <a:gd name="T84" fmla="*/ 2147483647 w 85"/>
              <a:gd name="T85" fmla="*/ 2147483647 h 244"/>
              <a:gd name="T86" fmla="*/ 2147483647 w 85"/>
              <a:gd name="T87" fmla="*/ 2147483647 h 244"/>
              <a:gd name="T88" fmla="*/ 2147483647 w 85"/>
              <a:gd name="T89" fmla="*/ 2147483647 h 244"/>
              <a:gd name="T90" fmla="*/ 2147483647 w 85"/>
              <a:gd name="T91" fmla="*/ 2147483647 h 244"/>
              <a:gd name="T92" fmla="*/ 2147483647 w 85"/>
              <a:gd name="T93" fmla="*/ 2147483647 h 2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5"/>
              <a:gd name="T142" fmla="*/ 0 h 244"/>
              <a:gd name="T143" fmla="*/ 85 w 85"/>
              <a:gd name="T144" fmla="*/ 244 h 2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5" h="244">
                <a:moveTo>
                  <a:pt x="42" y="244"/>
                </a:moveTo>
                <a:lnTo>
                  <a:pt x="42" y="0"/>
                </a:lnTo>
                <a:lnTo>
                  <a:pt x="42" y="3"/>
                </a:lnTo>
                <a:lnTo>
                  <a:pt x="36" y="3"/>
                </a:lnTo>
                <a:lnTo>
                  <a:pt x="31" y="5"/>
                </a:lnTo>
                <a:lnTo>
                  <a:pt x="24" y="6"/>
                </a:lnTo>
                <a:lnTo>
                  <a:pt x="19" y="11"/>
                </a:lnTo>
                <a:lnTo>
                  <a:pt x="14" y="14"/>
                </a:lnTo>
                <a:lnTo>
                  <a:pt x="9" y="18"/>
                </a:lnTo>
                <a:lnTo>
                  <a:pt x="6" y="24"/>
                </a:lnTo>
                <a:lnTo>
                  <a:pt x="3" y="29"/>
                </a:lnTo>
                <a:lnTo>
                  <a:pt x="1" y="36"/>
                </a:lnTo>
                <a:lnTo>
                  <a:pt x="0" y="42"/>
                </a:lnTo>
                <a:lnTo>
                  <a:pt x="0" y="49"/>
                </a:lnTo>
                <a:lnTo>
                  <a:pt x="0" y="55"/>
                </a:lnTo>
                <a:lnTo>
                  <a:pt x="1" y="62"/>
                </a:lnTo>
                <a:lnTo>
                  <a:pt x="3" y="68"/>
                </a:lnTo>
                <a:lnTo>
                  <a:pt x="6" y="73"/>
                </a:lnTo>
                <a:lnTo>
                  <a:pt x="9" y="78"/>
                </a:lnTo>
                <a:lnTo>
                  <a:pt x="14" y="83"/>
                </a:lnTo>
                <a:lnTo>
                  <a:pt x="19" y="88"/>
                </a:lnTo>
                <a:lnTo>
                  <a:pt x="24" y="90"/>
                </a:lnTo>
                <a:lnTo>
                  <a:pt x="31" y="93"/>
                </a:lnTo>
                <a:lnTo>
                  <a:pt x="36" y="95"/>
                </a:lnTo>
                <a:lnTo>
                  <a:pt x="42" y="95"/>
                </a:lnTo>
                <a:lnTo>
                  <a:pt x="49" y="95"/>
                </a:lnTo>
                <a:lnTo>
                  <a:pt x="54" y="93"/>
                </a:lnTo>
                <a:lnTo>
                  <a:pt x="60" y="90"/>
                </a:lnTo>
                <a:lnTo>
                  <a:pt x="65" y="88"/>
                </a:lnTo>
                <a:lnTo>
                  <a:pt x="70" y="83"/>
                </a:lnTo>
                <a:lnTo>
                  <a:pt x="75" y="78"/>
                </a:lnTo>
                <a:lnTo>
                  <a:pt x="78" y="73"/>
                </a:lnTo>
                <a:lnTo>
                  <a:pt x="81" y="68"/>
                </a:lnTo>
                <a:lnTo>
                  <a:pt x="83" y="62"/>
                </a:lnTo>
                <a:lnTo>
                  <a:pt x="85" y="55"/>
                </a:lnTo>
                <a:lnTo>
                  <a:pt x="85" y="49"/>
                </a:lnTo>
                <a:lnTo>
                  <a:pt x="85" y="42"/>
                </a:lnTo>
                <a:lnTo>
                  <a:pt x="83" y="36"/>
                </a:lnTo>
                <a:lnTo>
                  <a:pt x="81" y="29"/>
                </a:lnTo>
                <a:lnTo>
                  <a:pt x="78" y="24"/>
                </a:lnTo>
                <a:lnTo>
                  <a:pt x="75" y="18"/>
                </a:lnTo>
                <a:lnTo>
                  <a:pt x="70" y="14"/>
                </a:lnTo>
                <a:lnTo>
                  <a:pt x="65" y="11"/>
                </a:lnTo>
                <a:lnTo>
                  <a:pt x="60" y="6"/>
                </a:lnTo>
                <a:lnTo>
                  <a:pt x="54" y="5"/>
                </a:lnTo>
                <a:lnTo>
                  <a:pt x="49" y="3"/>
                </a:lnTo>
                <a:lnTo>
                  <a:pt x="42" y="3"/>
                </a:lnTo>
              </a:path>
            </a:pathLst>
          </a:custGeom>
          <a:solidFill>
            <a:srgbClr val="CCCCFF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86" name="Freeform 13"/>
          <p:cNvSpPr>
            <a:spLocks/>
          </p:cNvSpPr>
          <p:nvPr/>
        </p:nvSpPr>
        <p:spPr bwMode="auto">
          <a:xfrm>
            <a:off x="3178175" y="3000375"/>
            <a:ext cx="139700" cy="465138"/>
          </a:xfrm>
          <a:custGeom>
            <a:avLst/>
            <a:gdLst>
              <a:gd name="T0" fmla="*/ 2147483647 w 88"/>
              <a:gd name="T1" fmla="*/ 0 h 293"/>
              <a:gd name="T2" fmla="*/ 2147483647 w 88"/>
              <a:gd name="T3" fmla="*/ 2147483647 h 293"/>
              <a:gd name="T4" fmla="*/ 0 w 88"/>
              <a:gd name="T5" fmla="*/ 2147483647 h 293"/>
              <a:gd name="T6" fmla="*/ 0 60000 65536"/>
              <a:gd name="T7" fmla="*/ 0 60000 65536"/>
              <a:gd name="T8" fmla="*/ 0 60000 65536"/>
              <a:gd name="T9" fmla="*/ 0 w 88"/>
              <a:gd name="T10" fmla="*/ 0 h 293"/>
              <a:gd name="T11" fmla="*/ 88 w 88"/>
              <a:gd name="T12" fmla="*/ 293 h 2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" h="293">
                <a:moveTo>
                  <a:pt x="88" y="0"/>
                </a:moveTo>
                <a:lnTo>
                  <a:pt x="88" y="293"/>
                </a:lnTo>
                <a:lnTo>
                  <a:pt x="0" y="29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87" name="Freeform 14"/>
          <p:cNvSpPr>
            <a:spLocks/>
          </p:cNvSpPr>
          <p:nvPr/>
        </p:nvSpPr>
        <p:spPr bwMode="auto">
          <a:xfrm>
            <a:off x="2133600" y="3000375"/>
            <a:ext cx="1196975" cy="309563"/>
          </a:xfrm>
          <a:custGeom>
            <a:avLst/>
            <a:gdLst>
              <a:gd name="T0" fmla="*/ 2147483647 w 754"/>
              <a:gd name="T1" fmla="*/ 0 h 195"/>
              <a:gd name="T2" fmla="*/ 0 w 754"/>
              <a:gd name="T3" fmla="*/ 0 h 195"/>
              <a:gd name="T4" fmla="*/ 0 w 754"/>
              <a:gd name="T5" fmla="*/ 2147483647 h 195"/>
              <a:gd name="T6" fmla="*/ 0 60000 65536"/>
              <a:gd name="T7" fmla="*/ 0 60000 65536"/>
              <a:gd name="T8" fmla="*/ 0 60000 65536"/>
              <a:gd name="T9" fmla="*/ 0 w 754"/>
              <a:gd name="T10" fmla="*/ 0 h 195"/>
              <a:gd name="T11" fmla="*/ 754 w 754"/>
              <a:gd name="T12" fmla="*/ 195 h 1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4" h="195">
                <a:moveTo>
                  <a:pt x="754" y="0"/>
                </a:moveTo>
                <a:lnTo>
                  <a:pt x="0" y="0"/>
                </a:lnTo>
                <a:lnTo>
                  <a:pt x="0" y="195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88" name="Freeform 15"/>
          <p:cNvSpPr>
            <a:spLocks/>
          </p:cNvSpPr>
          <p:nvPr/>
        </p:nvSpPr>
        <p:spPr bwMode="auto">
          <a:xfrm>
            <a:off x="2351088" y="2922588"/>
            <a:ext cx="136525" cy="387350"/>
          </a:xfrm>
          <a:custGeom>
            <a:avLst/>
            <a:gdLst>
              <a:gd name="T0" fmla="*/ 2147483647 w 87"/>
              <a:gd name="T1" fmla="*/ 2147483647 h 244"/>
              <a:gd name="T2" fmla="*/ 2147483647 w 87"/>
              <a:gd name="T3" fmla="*/ 0 h 244"/>
              <a:gd name="T4" fmla="*/ 2147483647 w 87"/>
              <a:gd name="T5" fmla="*/ 2147483647 h 244"/>
              <a:gd name="T6" fmla="*/ 2147483647 w 87"/>
              <a:gd name="T7" fmla="*/ 2147483647 h 244"/>
              <a:gd name="T8" fmla="*/ 2147483647 w 87"/>
              <a:gd name="T9" fmla="*/ 2147483647 h 244"/>
              <a:gd name="T10" fmla="*/ 2147483647 w 87"/>
              <a:gd name="T11" fmla="*/ 2147483647 h 244"/>
              <a:gd name="T12" fmla="*/ 2147483647 w 87"/>
              <a:gd name="T13" fmla="*/ 2147483647 h 244"/>
              <a:gd name="T14" fmla="*/ 2147483647 w 87"/>
              <a:gd name="T15" fmla="*/ 2147483647 h 244"/>
              <a:gd name="T16" fmla="*/ 2147483647 w 87"/>
              <a:gd name="T17" fmla="*/ 2147483647 h 244"/>
              <a:gd name="T18" fmla="*/ 2147483647 w 87"/>
              <a:gd name="T19" fmla="*/ 2147483647 h 244"/>
              <a:gd name="T20" fmla="*/ 2147483647 w 87"/>
              <a:gd name="T21" fmla="*/ 2147483647 h 244"/>
              <a:gd name="T22" fmla="*/ 2147483647 w 87"/>
              <a:gd name="T23" fmla="*/ 2147483647 h 244"/>
              <a:gd name="T24" fmla="*/ 2147483647 w 87"/>
              <a:gd name="T25" fmla="*/ 2147483647 h 244"/>
              <a:gd name="T26" fmla="*/ 0 w 87"/>
              <a:gd name="T27" fmla="*/ 2147483647 h 244"/>
              <a:gd name="T28" fmla="*/ 2147483647 w 87"/>
              <a:gd name="T29" fmla="*/ 2147483647 h 244"/>
              <a:gd name="T30" fmla="*/ 2147483647 w 87"/>
              <a:gd name="T31" fmla="*/ 2147483647 h 244"/>
              <a:gd name="T32" fmla="*/ 2147483647 w 87"/>
              <a:gd name="T33" fmla="*/ 2147483647 h 244"/>
              <a:gd name="T34" fmla="*/ 2147483647 w 87"/>
              <a:gd name="T35" fmla="*/ 2147483647 h 244"/>
              <a:gd name="T36" fmla="*/ 2147483647 w 87"/>
              <a:gd name="T37" fmla="*/ 2147483647 h 244"/>
              <a:gd name="T38" fmla="*/ 2147483647 w 87"/>
              <a:gd name="T39" fmla="*/ 2147483647 h 244"/>
              <a:gd name="T40" fmla="*/ 2147483647 w 87"/>
              <a:gd name="T41" fmla="*/ 2147483647 h 244"/>
              <a:gd name="T42" fmla="*/ 2147483647 w 87"/>
              <a:gd name="T43" fmla="*/ 2147483647 h 244"/>
              <a:gd name="T44" fmla="*/ 2147483647 w 87"/>
              <a:gd name="T45" fmla="*/ 2147483647 h 244"/>
              <a:gd name="T46" fmla="*/ 2147483647 w 87"/>
              <a:gd name="T47" fmla="*/ 2147483647 h 244"/>
              <a:gd name="T48" fmla="*/ 2147483647 w 87"/>
              <a:gd name="T49" fmla="*/ 2147483647 h 244"/>
              <a:gd name="T50" fmla="*/ 2147483647 w 87"/>
              <a:gd name="T51" fmla="*/ 2147483647 h 244"/>
              <a:gd name="T52" fmla="*/ 2147483647 w 87"/>
              <a:gd name="T53" fmla="*/ 2147483647 h 244"/>
              <a:gd name="T54" fmla="*/ 2147483647 w 87"/>
              <a:gd name="T55" fmla="*/ 2147483647 h 244"/>
              <a:gd name="T56" fmla="*/ 2147483647 w 87"/>
              <a:gd name="T57" fmla="*/ 2147483647 h 244"/>
              <a:gd name="T58" fmla="*/ 2147483647 w 87"/>
              <a:gd name="T59" fmla="*/ 2147483647 h 244"/>
              <a:gd name="T60" fmla="*/ 2147483647 w 87"/>
              <a:gd name="T61" fmla="*/ 2147483647 h 244"/>
              <a:gd name="T62" fmla="*/ 2147483647 w 87"/>
              <a:gd name="T63" fmla="*/ 2147483647 h 244"/>
              <a:gd name="T64" fmla="*/ 2147483647 w 87"/>
              <a:gd name="T65" fmla="*/ 2147483647 h 244"/>
              <a:gd name="T66" fmla="*/ 2147483647 w 87"/>
              <a:gd name="T67" fmla="*/ 2147483647 h 244"/>
              <a:gd name="T68" fmla="*/ 2147483647 w 87"/>
              <a:gd name="T69" fmla="*/ 2147483647 h 244"/>
              <a:gd name="T70" fmla="*/ 2147483647 w 87"/>
              <a:gd name="T71" fmla="*/ 2147483647 h 244"/>
              <a:gd name="T72" fmla="*/ 2147483647 w 87"/>
              <a:gd name="T73" fmla="*/ 2147483647 h 244"/>
              <a:gd name="T74" fmla="*/ 2147483647 w 87"/>
              <a:gd name="T75" fmla="*/ 2147483647 h 244"/>
              <a:gd name="T76" fmla="*/ 2147483647 w 87"/>
              <a:gd name="T77" fmla="*/ 2147483647 h 244"/>
              <a:gd name="T78" fmla="*/ 2147483647 w 87"/>
              <a:gd name="T79" fmla="*/ 2147483647 h 244"/>
              <a:gd name="T80" fmla="*/ 2147483647 w 87"/>
              <a:gd name="T81" fmla="*/ 2147483647 h 244"/>
              <a:gd name="T82" fmla="*/ 2147483647 w 87"/>
              <a:gd name="T83" fmla="*/ 2147483647 h 244"/>
              <a:gd name="T84" fmla="*/ 2147483647 w 87"/>
              <a:gd name="T85" fmla="*/ 2147483647 h 244"/>
              <a:gd name="T86" fmla="*/ 2147483647 w 87"/>
              <a:gd name="T87" fmla="*/ 2147483647 h 244"/>
              <a:gd name="T88" fmla="*/ 2147483647 w 87"/>
              <a:gd name="T89" fmla="*/ 2147483647 h 244"/>
              <a:gd name="T90" fmla="*/ 2147483647 w 87"/>
              <a:gd name="T91" fmla="*/ 2147483647 h 244"/>
              <a:gd name="T92" fmla="*/ 2147483647 w 87"/>
              <a:gd name="T93" fmla="*/ 2147483647 h 2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7"/>
              <a:gd name="T142" fmla="*/ 0 h 244"/>
              <a:gd name="T143" fmla="*/ 87 w 87"/>
              <a:gd name="T144" fmla="*/ 244 h 2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7" h="244">
                <a:moveTo>
                  <a:pt x="43" y="244"/>
                </a:moveTo>
                <a:lnTo>
                  <a:pt x="43" y="0"/>
                </a:lnTo>
                <a:lnTo>
                  <a:pt x="43" y="3"/>
                </a:lnTo>
                <a:lnTo>
                  <a:pt x="38" y="3"/>
                </a:lnTo>
                <a:lnTo>
                  <a:pt x="31" y="5"/>
                </a:lnTo>
                <a:lnTo>
                  <a:pt x="25" y="6"/>
                </a:lnTo>
                <a:lnTo>
                  <a:pt x="20" y="11"/>
                </a:lnTo>
                <a:lnTo>
                  <a:pt x="15" y="14"/>
                </a:lnTo>
                <a:lnTo>
                  <a:pt x="12" y="18"/>
                </a:lnTo>
                <a:lnTo>
                  <a:pt x="7" y="24"/>
                </a:lnTo>
                <a:lnTo>
                  <a:pt x="3" y="29"/>
                </a:lnTo>
                <a:lnTo>
                  <a:pt x="2" y="36"/>
                </a:lnTo>
                <a:lnTo>
                  <a:pt x="2" y="42"/>
                </a:lnTo>
                <a:lnTo>
                  <a:pt x="0" y="49"/>
                </a:lnTo>
                <a:lnTo>
                  <a:pt x="2" y="55"/>
                </a:lnTo>
                <a:lnTo>
                  <a:pt x="2" y="62"/>
                </a:lnTo>
                <a:lnTo>
                  <a:pt x="3" y="68"/>
                </a:lnTo>
                <a:lnTo>
                  <a:pt x="7" y="73"/>
                </a:lnTo>
                <a:lnTo>
                  <a:pt x="12" y="78"/>
                </a:lnTo>
                <a:lnTo>
                  <a:pt x="15" y="83"/>
                </a:lnTo>
                <a:lnTo>
                  <a:pt x="20" y="88"/>
                </a:lnTo>
                <a:lnTo>
                  <a:pt x="25" y="90"/>
                </a:lnTo>
                <a:lnTo>
                  <a:pt x="31" y="93"/>
                </a:lnTo>
                <a:lnTo>
                  <a:pt x="38" y="95"/>
                </a:lnTo>
                <a:lnTo>
                  <a:pt x="43" y="95"/>
                </a:lnTo>
                <a:lnTo>
                  <a:pt x="49" y="95"/>
                </a:lnTo>
                <a:lnTo>
                  <a:pt x="56" y="93"/>
                </a:lnTo>
                <a:lnTo>
                  <a:pt x="61" y="90"/>
                </a:lnTo>
                <a:lnTo>
                  <a:pt x="67" y="88"/>
                </a:lnTo>
                <a:lnTo>
                  <a:pt x="72" y="83"/>
                </a:lnTo>
                <a:lnTo>
                  <a:pt x="75" y="78"/>
                </a:lnTo>
                <a:lnTo>
                  <a:pt x="80" y="73"/>
                </a:lnTo>
                <a:lnTo>
                  <a:pt x="82" y="68"/>
                </a:lnTo>
                <a:lnTo>
                  <a:pt x="85" y="62"/>
                </a:lnTo>
                <a:lnTo>
                  <a:pt x="85" y="55"/>
                </a:lnTo>
                <a:lnTo>
                  <a:pt x="87" y="49"/>
                </a:lnTo>
                <a:lnTo>
                  <a:pt x="85" y="42"/>
                </a:lnTo>
                <a:lnTo>
                  <a:pt x="85" y="36"/>
                </a:lnTo>
                <a:lnTo>
                  <a:pt x="82" y="29"/>
                </a:lnTo>
                <a:lnTo>
                  <a:pt x="80" y="24"/>
                </a:lnTo>
                <a:lnTo>
                  <a:pt x="75" y="18"/>
                </a:lnTo>
                <a:lnTo>
                  <a:pt x="72" y="14"/>
                </a:lnTo>
                <a:lnTo>
                  <a:pt x="67" y="11"/>
                </a:lnTo>
                <a:lnTo>
                  <a:pt x="61" y="6"/>
                </a:lnTo>
                <a:lnTo>
                  <a:pt x="56" y="5"/>
                </a:lnTo>
                <a:lnTo>
                  <a:pt x="49" y="3"/>
                </a:lnTo>
                <a:lnTo>
                  <a:pt x="43" y="3"/>
                </a:lnTo>
              </a:path>
            </a:pathLst>
          </a:custGeom>
          <a:solidFill>
            <a:srgbClr val="CCCCFF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89" name="Freeform 16"/>
          <p:cNvSpPr>
            <a:spLocks/>
          </p:cNvSpPr>
          <p:nvPr/>
        </p:nvSpPr>
        <p:spPr bwMode="auto">
          <a:xfrm>
            <a:off x="2298700" y="2973388"/>
            <a:ext cx="49213" cy="52387"/>
          </a:xfrm>
          <a:custGeom>
            <a:avLst/>
            <a:gdLst>
              <a:gd name="T0" fmla="*/ 2147483647 w 31"/>
              <a:gd name="T1" fmla="*/ 2147483647 h 33"/>
              <a:gd name="T2" fmla="*/ 0 w 31"/>
              <a:gd name="T3" fmla="*/ 2147483647 h 33"/>
              <a:gd name="T4" fmla="*/ 0 w 31"/>
              <a:gd name="T5" fmla="*/ 0 h 33"/>
              <a:gd name="T6" fmla="*/ 2147483647 w 31"/>
              <a:gd name="T7" fmla="*/ 2147483647 h 33"/>
              <a:gd name="T8" fmla="*/ 2147483647 w 31"/>
              <a:gd name="T9" fmla="*/ 2147483647 h 33"/>
              <a:gd name="T10" fmla="*/ 0 w 31"/>
              <a:gd name="T11" fmla="*/ 2147483647 h 33"/>
              <a:gd name="T12" fmla="*/ 0 w 31"/>
              <a:gd name="T13" fmla="*/ 2147483647 h 33"/>
              <a:gd name="T14" fmla="*/ 2147483647 w 31"/>
              <a:gd name="T15" fmla="*/ 2147483647 h 33"/>
              <a:gd name="T16" fmla="*/ 2147483647 w 31"/>
              <a:gd name="T17" fmla="*/ 2147483647 h 33"/>
              <a:gd name="T18" fmla="*/ 0 w 31"/>
              <a:gd name="T19" fmla="*/ 2147483647 h 33"/>
              <a:gd name="T20" fmla="*/ 0 w 31"/>
              <a:gd name="T21" fmla="*/ 2147483647 h 33"/>
              <a:gd name="T22" fmla="*/ 2147483647 w 31"/>
              <a:gd name="T23" fmla="*/ 2147483647 h 33"/>
              <a:gd name="T24" fmla="*/ 2147483647 w 31"/>
              <a:gd name="T25" fmla="*/ 2147483647 h 33"/>
              <a:gd name="T26" fmla="*/ 0 w 31"/>
              <a:gd name="T27" fmla="*/ 2147483647 h 33"/>
              <a:gd name="T28" fmla="*/ 0 w 31"/>
              <a:gd name="T29" fmla="*/ 2147483647 h 33"/>
              <a:gd name="T30" fmla="*/ 2147483647 w 31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1"/>
              <a:gd name="T49" fmla="*/ 0 h 33"/>
              <a:gd name="T50" fmla="*/ 31 w 31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1" h="33">
                <a:moveTo>
                  <a:pt x="31" y="17"/>
                </a:moveTo>
                <a:lnTo>
                  <a:pt x="0" y="33"/>
                </a:lnTo>
                <a:lnTo>
                  <a:pt x="0" y="0"/>
                </a:lnTo>
                <a:lnTo>
                  <a:pt x="31" y="17"/>
                </a:lnTo>
                <a:lnTo>
                  <a:pt x="30" y="17"/>
                </a:lnTo>
                <a:lnTo>
                  <a:pt x="0" y="17"/>
                </a:lnTo>
                <a:lnTo>
                  <a:pt x="0" y="20"/>
                </a:lnTo>
                <a:lnTo>
                  <a:pt x="27" y="20"/>
                </a:lnTo>
                <a:lnTo>
                  <a:pt x="22" y="22"/>
                </a:lnTo>
                <a:lnTo>
                  <a:pt x="0" y="22"/>
                </a:lnTo>
                <a:lnTo>
                  <a:pt x="0" y="25"/>
                </a:lnTo>
                <a:lnTo>
                  <a:pt x="17" y="25"/>
                </a:lnTo>
                <a:lnTo>
                  <a:pt x="12" y="27"/>
                </a:lnTo>
                <a:lnTo>
                  <a:pt x="0" y="27"/>
                </a:lnTo>
                <a:lnTo>
                  <a:pt x="0" y="30"/>
                </a:lnTo>
                <a:lnTo>
                  <a:pt x="7" y="3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90" name="Line 17"/>
          <p:cNvSpPr>
            <a:spLocks noChangeShapeType="1"/>
          </p:cNvSpPr>
          <p:nvPr/>
        </p:nvSpPr>
        <p:spPr bwMode="auto">
          <a:xfrm flipH="1">
            <a:off x="2276475" y="3000375"/>
            <a:ext cx="222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91" name="Freeform 18"/>
          <p:cNvSpPr>
            <a:spLocks/>
          </p:cNvSpPr>
          <p:nvPr/>
        </p:nvSpPr>
        <p:spPr bwMode="auto">
          <a:xfrm>
            <a:off x="2298700" y="2994025"/>
            <a:ext cx="47625" cy="6350"/>
          </a:xfrm>
          <a:custGeom>
            <a:avLst/>
            <a:gdLst>
              <a:gd name="T0" fmla="*/ 0 w 30"/>
              <a:gd name="T1" fmla="*/ 0 h 4"/>
              <a:gd name="T2" fmla="*/ 2147483647 w 30"/>
              <a:gd name="T3" fmla="*/ 0 h 4"/>
              <a:gd name="T4" fmla="*/ 2147483647 w 30"/>
              <a:gd name="T5" fmla="*/ 2147483647 h 4"/>
              <a:gd name="T6" fmla="*/ 0 60000 65536"/>
              <a:gd name="T7" fmla="*/ 0 60000 65536"/>
              <a:gd name="T8" fmla="*/ 0 60000 65536"/>
              <a:gd name="T9" fmla="*/ 0 w 30"/>
              <a:gd name="T10" fmla="*/ 0 h 4"/>
              <a:gd name="T11" fmla="*/ 30 w 30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4">
                <a:moveTo>
                  <a:pt x="0" y="0"/>
                </a:moveTo>
                <a:lnTo>
                  <a:pt x="25" y="0"/>
                </a:lnTo>
                <a:lnTo>
                  <a:pt x="30" y="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92" name="Freeform 19"/>
          <p:cNvSpPr>
            <a:spLocks/>
          </p:cNvSpPr>
          <p:nvPr/>
        </p:nvSpPr>
        <p:spPr bwMode="auto">
          <a:xfrm>
            <a:off x="2298700" y="2989263"/>
            <a:ext cx="31750" cy="4762"/>
          </a:xfrm>
          <a:custGeom>
            <a:avLst/>
            <a:gdLst>
              <a:gd name="T0" fmla="*/ 2147483647 w 20"/>
              <a:gd name="T1" fmla="*/ 0 h 3"/>
              <a:gd name="T2" fmla="*/ 0 w 20"/>
              <a:gd name="T3" fmla="*/ 0 h 3"/>
              <a:gd name="T4" fmla="*/ 0 w 20"/>
              <a:gd name="T5" fmla="*/ 2147483647 h 3"/>
              <a:gd name="T6" fmla="*/ 0 60000 65536"/>
              <a:gd name="T7" fmla="*/ 0 60000 65536"/>
              <a:gd name="T8" fmla="*/ 0 60000 65536"/>
              <a:gd name="T9" fmla="*/ 0 w 20"/>
              <a:gd name="T10" fmla="*/ 0 h 3"/>
              <a:gd name="T11" fmla="*/ 20 w 20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3">
                <a:moveTo>
                  <a:pt x="20" y="0"/>
                </a:move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93" name="Freeform 20"/>
          <p:cNvSpPr>
            <a:spLocks/>
          </p:cNvSpPr>
          <p:nvPr/>
        </p:nvSpPr>
        <p:spPr bwMode="auto">
          <a:xfrm>
            <a:off x="2298700" y="2987675"/>
            <a:ext cx="31750" cy="1588"/>
          </a:xfrm>
          <a:custGeom>
            <a:avLst/>
            <a:gdLst>
              <a:gd name="T0" fmla="*/ 0 w 20"/>
              <a:gd name="T1" fmla="*/ 0 h 1"/>
              <a:gd name="T2" fmla="*/ 2147483647 w 20"/>
              <a:gd name="T3" fmla="*/ 0 h 1"/>
              <a:gd name="T4" fmla="*/ 2147483647 w 20"/>
              <a:gd name="T5" fmla="*/ 2147483647 h 1"/>
              <a:gd name="T6" fmla="*/ 0 60000 65536"/>
              <a:gd name="T7" fmla="*/ 0 60000 65536"/>
              <a:gd name="T8" fmla="*/ 0 60000 65536"/>
              <a:gd name="T9" fmla="*/ 0 w 20"/>
              <a:gd name="T10" fmla="*/ 0 h 1"/>
              <a:gd name="T11" fmla="*/ 20 w 2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1">
                <a:moveTo>
                  <a:pt x="0" y="0"/>
                </a:moveTo>
                <a:lnTo>
                  <a:pt x="15" y="0"/>
                </a:lnTo>
                <a:lnTo>
                  <a:pt x="20" y="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94" name="Freeform 21"/>
          <p:cNvSpPr>
            <a:spLocks/>
          </p:cNvSpPr>
          <p:nvPr/>
        </p:nvSpPr>
        <p:spPr bwMode="auto">
          <a:xfrm>
            <a:off x="2298700" y="2981325"/>
            <a:ext cx="14288" cy="6350"/>
          </a:xfrm>
          <a:custGeom>
            <a:avLst/>
            <a:gdLst>
              <a:gd name="T0" fmla="*/ 2147483647 w 10"/>
              <a:gd name="T1" fmla="*/ 0 h 4"/>
              <a:gd name="T2" fmla="*/ 0 w 10"/>
              <a:gd name="T3" fmla="*/ 0 h 4"/>
              <a:gd name="T4" fmla="*/ 0 w 10"/>
              <a:gd name="T5" fmla="*/ 2147483647 h 4"/>
              <a:gd name="T6" fmla="*/ 0 60000 65536"/>
              <a:gd name="T7" fmla="*/ 0 60000 65536"/>
              <a:gd name="T8" fmla="*/ 0 60000 65536"/>
              <a:gd name="T9" fmla="*/ 0 w 10"/>
              <a:gd name="T10" fmla="*/ 0 h 4"/>
              <a:gd name="T11" fmla="*/ 10 w 10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4">
                <a:moveTo>
                  <a:pt x="10" y="0"/>
                </a:moveTo>
                <a:lnTo>
                  <a:pt x="0" y="0"/>
                </a:lnTo>
                <a:lnTo>
                  <a:pt x="0" y="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95" name="Freeform 22"/>
          <p:cNvSpPr>
            <a:spLocks/>
          </p:cNvSpPr>
          <p:nvPr/>
        </p:nvSpPr>
        <p:spPr bwMode="auto">
          <a:xfrm>
            <a:off x="2298700" y="2976563"/>
            <a:ext cx="14288" cy="4762"/>
          </a:xfrm>
          <a:custGeom>
            <a:avLst/>
            <a:gdLst>
              <a:gd name="T0" fmla="*/ 0 w 10"/>
              <a:gd name="T1" fmla="*/ 0 h 3"/>
              <a:gd name="T2" fmla="*/ 2147483647 w 10"/>
              <a:gd name="T3" fmla="*/ 0 h 3"/>
              <a:gd name="T4" fmla="*/ 2147483647 w 10"/>
              <a:gd name="T5" fmla="*/ 2147483647 h 3"/>
              <a:gd name="T6" fmla="*/ 0 60000 65536"/>
              <a:gd name="T7" fmla="*/ 0 60000 65536"/>
              <a:gd name="T8" fmla="*/ 0 60000 65536"/>
              <a:gd name="T9" fmla="*/ 0 w 10"/>
              <a:gd name="T10" fmla="*/ 0 h 3"/>
              <a:gd name="T11" fmla="*/ 10 w 10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3">
                <a:moveTo>
                  <a:pt x="0" y="0"/>
                </a:moveTo>
                <a:lnTo>
                  <a:pt x="5" y="0"/>
                </a:lnTo>
                <a:lnTo>
                  <a:pt x="10" y="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96" name="Freeform 23"/>
          <p:cNvSpPr>
            <a:spLocks/>
          </p:cNvSpPr>
          <p:nvPr/>
        </p:nvSpPr>
        <p:spPr bwMode="auto">
          <a:xfrm>
            <a:off x="2393950" y="3078163"/>
            <a:ext cx="50800" cy="49212"/>
          </a:xfrm>
          <a:custGeom>
            <a:avLst/>
            <a:gdLst>
              <a:gd name="T0" fmla="*/ 2147483647 w 31"/>
              <a:gd name="T1" fmla="*/ 0 h 31"/>
              <a:gd name="T2" fmla="*/ 2147483647 w 31"/>
              <a:gd name="T3" fmla="*/ 2147483647 h 31"/>
              <a:gd name="T4" fmla="*/ 0 w 31"/>
              <a:gd name="T5" fmla="*/ 2147483647 h 31"/>
              <a:gd name="T6" fmla="*/ 2147483647 w 31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31"/>
              <a:gd name="T13" fmla="*/ 0 h 31"/>
              <a:gd name="T14" fmla="*/ 31 w 31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" h="31">
                <a:moveTo>
                  <a:pt x="15" y="0"/>
                </a:moveTo>
                <a:lnTo>
                  <a:pt x="31" y="31"/>
                </a:lnTo>
                <a:lnTo>
                  <a:pt x="0" y="31"/>
                </a:lnTo>
                <a:lnTo>
                  <a:pt x="15" y="0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97" name="Freeform 24"/>
          <p:cNvSpPr>
            <a:spLocks/>
          </p:cNvSpPr>
          <p:nvPr/>
        </p:nvSpPr>
        <p:spPr bwMode="auto">
          <a:xfrm>
            <a:off x="2393950" y="3086100"/>
            <a:ext cx="50800" cy="41275"/>
          </a:xfrm>
          <a:custGeom>
            <a:avLst/>
            <a:gdLst>
              <a:gd name="T0" fmla="*/ 2147483647 w 31"/>
              <a:gd name="T1" fmla="*/ 0 h 26"/>
              <a:gd name="T2" fmla="*/ 2147483647 w 31"/>
              <a:gd name="T3" fmla="*/ 0 h 26"/>
              <a:gd name="T4" fmla="*/ 2147483647 w 31"/>
              <a:gd name="T5" fmla="*/ 2147483647 h 26"/>
              <a:gd name="T6" fmla="*/ 2147483647 w 31"/>
              <a:gd name="T7" fmla="*/ 2147483647 h 26"/>
              <a:gd name="T8" fmla="*/ 2147483647 w 31"/>
              <a:gd name="T9" fmla="*/ 2147483647 h 26"/>
              <a:gd name="T10" fmla="*/ 2147483647 w 31"/>
              <a:gd name="T11" fmla="*/ 2147483647 h 26"/>
              <a:gd name="T12" fmla="*/ 2147483647 w 31"/>
              <a:gd name="T13" fmla="*/ 2147483647 h 26"/>
              <a:gd name="T14" fmla="*/ 2147483647 w 31"/>
              <a:gd name="T15" fmla="*/ 2147483647 h 26"/>
              <a:gd name="T16" fmla="*/ 2147483647 w 31"/>
              <a:gd name="T17" fmla="*/ 2147483647 h 26"/>
              <a:gd name="T18" fmla="*/ 2147483647 w 31"/>
              <a:gd name="T19" fmla="*/ 2147483647 h 26"/>
              <a:gd name="T20" fmla="*/ 2147483647 w 31"/>
              <a:gd name="T21" fmla="*/ 2147483647 h 26"/>
              <a:gd name="T22" fmla="*/ 2147483647 w 31"/>
              <a:gd name="T23" fmla="*/ 2147483647 h 26"/>
              <a:gd name="T24" fmla="*/ 2147483647 w 31"/>
              <a:gd name="T25" fmla="*/ 2147483647 h 26"/>
              <a:gd name="T26" fmla="*/ 2147483647 w 31"/>
              <a:gd name="T27" fmla="*/ 2147483647 h 26"/>
              <a:gd name="T28" fmla="*/ 2147483647 w 31"/>
              <a:gd name="T29" fmla="*/ 2147483647 h 26"/>
              <a:gd name="T30" fmla="*/ 2147483647 w 31"/>
              <a:gd name="T31" fmla="*/ 2147483647 h 26"/>
              <a:gd name="T32" fmla="*/ 2147483647 w 31"/>
              <a:gd name="T33" fmla="*/ 2147483647 h 26"/>
              <a:gd name="T34" fmla="*/ 2147483647 w 31"/>
              <a:gd name="T35" fmla="*/ 2147483647 h 26"/>
              <a:gd name="T36" fmla="*/ 2147483647 w 31"/>
              <a:gd name="T37" fmla="*/ 2147483647 h 26"/>
              <a:gd name="T38" fmla="*/ 2147483647 w 31"/>
              <a:gd name="T39" fmla="*/ 2147483647 h 26"/>
              <a:gd name="T40" fmla="*/ 2147483647 w 31"/>
              <a:gd name="T41" fmla="*/ 2147483647 h 26"/>
              <a:gd name="T42" fmla="*/ 0 w 31"/>
              <a:gd name="T43" fmla="*/ 2147483647 h 2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"/>
              <a:gd name="T67" fmla="*/ 0 h 26"/>
              <a:gd name="T68" fmla="*/ 31 w 31"/>
              <a:gd name="T69" fmla="*/ 26 h 2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" h="26">
                <a:moveTo>
                  <a:pt x="18" y="0"/>
                </a:moveTo>
                <a:lnTo>
                  <a:pt x="13" y="0"/>
                </a:lnTo>
                <a:lnTo>
                  <a:pt x="11" y="1"/>
                </a:lnTo>
                <a:lnTo>
                  <a:pt x="20" y="1"/>
                </a:lnTo>
                <a:lnTo>
                  <a:pt x="20" y="5"/>
                </a:lnTo>
                <a:lnTo>
                  <a:pt x="10" y="5"/>
                </a:lnTo>
                <a:lnTo>
                  <a:pt x="10" y="8"/>
                </a:lnTo>
                <a:lnTo>
                  <a:pt x="21" y="8"/>
                </a:lnTo>
                <a:lnTo>
                  <a:pt x="23" y="10"/>
                </a:lnTo>
                <a:lnTo>
                  <a:pt x="8" y="10"/>
                </a:lnTo>
                <a:lnTo>
                  <a:pt x="7" y="13"/>
                </a:lnTo>
                <a:lnTo>
                  <a:pt x="25" y="13"/>
                </a:lnTo>
                <a:lnTo>
                  <a:pt x="26" y="16"/>
                </a:lnTo>
                <a:lnTo>
                  <a:pt x="5" y="16"/>
                </a:lnTo>
                <a:lnTo>
                  <a:pt x="5" y="18"/>
                </a:lnTo>
                <a:lnTo>
                  <a:pt x="26" y="18"/>
                </a:lnTo>
                <a:lnTo>
                  <a:pt x="28" y="21"/>
                </a:lnTo>
                <a:lnTo>
                  <a:pt x="3" y="21"/>
                </a:lnTo>
                <a:lnTo>
                  <a:pt x="2" y="24"/>
                </a:lnTo>
                <a:lnTo>
                  <a:pt x="29" y="24"/>
                </a:lnTo>
                <a:lnTo>
                  <a:pt x="31" y="26"/>
                </a:lnTo>
                <a:lnTo>
                  <a:pt x="0" y="26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98" name="Freeform 25"/>
          <p:cNvSpPr>
            <a:spLocks/>
          </p:cNvSpPr>
          <p:nvPr/>
        </p:nvSpPr>
        <p:spPr bwMode="auto">
          <a:xfrm>
            <a:off x="2684463" y="3078163"/>
            <a:ext cx="44450" cy="49212"/>
          </a:xfrm>
          <a:custGeom>
            <a:avLst/>
            <a:gdLst>
              <a:gd name="T0" fmla="*/ 0 w 29"/>
              <a:gd name="T1" fmla="*/ 2147483647 h 31"/>
              <a:gd name="T2" fmla="*/ 2147483647 w 29"/>
              <a:gd name="T3" fmla="*/ 0 h 31"/>
              <a:gd name="T4" fmla="*/ 2147483647 w 29"/>
              <a:gd name="T5" fmla="*/ 2147483647 h 31"/>
              <a:gd name="T6" fmla="*/ 0 w 29"/>
              <a:gd name="T7" fmla="*/ 2147483647 h 31"/>
              <a:gd name="T8" fmla="*/ 0 w 29"/>
              <a:gd name="T9" fmla="*/ 2147483647 h 31"/>
              <a:gd name="T10" fmla="*/ 2147483647 w 29"/>
              <a:gd name="T11" fmla="*/ 2147483647 h 31"/>
              <a:gd name="T12" fmla="*/ 2147483647 w 29"/>
              <a:gd name="T13" fmla="*/ 2147483647 h 31"/>
              <a:gd name="T14" fmla="*/ 2147483647 w 29"/>
              <a:gd name="T15" fmla="*/ 2147483647 h 31"/>
              <a:gd name="T16" fmla="*/ 2147483647 w 29"/>
              <a:gd name="T17" fmla="*/ 2147483647 h 31"/>
              <a:gd name="T18" fmla="*/ 2147483647 w 29"/>
              <a:gd name="T19" fmla="*/ 2147483647 h 31"/>
              <a:gd name="T20" fmla="*/ 2147483647 w 29"/>
              <a:gd name="T21" fmla="*/ 2147483647 h 31"/>
              <a:gd name="T22" fmla="*/ 2147483647 w 29"/>
              <a:gd name="T23" fmla="*/ 2147483647 h 31"/>
              <a:gd name="T24" fmla="*/ 2147483647 w 29"/>
              <a:gd name="T25" fmla="*/ 2147483647 h 31"/>
              <a:gd name="T26" fmla="*/ 2147483647 w 29"/>
              <a:gd name="T27" fmla="*/ 2147483647 h 31"/>
              <a:gd name="T28" fmla="*/ 2147483647 w 29"/>
              <a:gd name="T29" fmla="*/ 2147483647 h 31"/>
              <a:gd name="T30" fmla="*/ 2147483647 w 29"/>
              <a:gd name="T31" fmla="*/ 2147483647 h 31"/>
              <a:gd name="T32" fmla="*/ 2147483647 w 29"/>
              <a:gd name="T33" fmla="*/ 2147483647 h 31"/>
              <a:gd name="T34" fmla="*/ 2147483647 w 29"/>
              <a:gd name="T35" fmla="*/ 2147483647 h 31"/>
              <a:gd name="T36" fmla="*/ 2147483647 w 29"/>
              <a:gd name="T37" fmla="*/ 2147483647 h 31"/>
              <a:gd name="T38" fmla="*/ 2147483647 w 29"/>
              <a:gd name="T39" fmla="*/ 2147483647 h 31"/>
              <a:gd name="T40" fmla="*/ 2147483647 w 29"/>
              <a:gd name="T41" fmla="*/ 2147483647 h 31"/>
              <a:gd name="T42" fmla="*/ 2147483647 w 29"/>
              <a:gd name="T43" fmla="*/ 2147483647 h 31"/>
              <a:gd name="T44" fmla="*/ 2147483647 w 29"/>
              <a:gd name="T45" fmla="*/ 2147483647 h 31"/>
              <a:gd name="T46" fmla="*/ 2147483647 w 29"/>
              <a:gd name="T47" fmla="*/ 2147483647 h 31"/>
              <a:gd name="T48" fmla="*/ 2147483647 w 29"/>
              <a:gd name="T49" fmla="*/ 2147483647 h 31"/>
              <a:gd name="T50" fmla="*/ 2147483647 w 29"/>
              <a:gd name="T51" fmla="*/ 2147483647 h 31"/>
              <a:gd name="T52" fmla="*/ 2147483647 w 29"/>
              <a:gd name="T53" fmla="*/ 2147483647 h 31"/>
              <a:gd name="T54" fmla="*/ 2147483647 w 29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"/>
              <a:gd name="T85" fmla="*/ 0 h 31"/>
              <a:gd name="T86" fmla="*/ 29 w 29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" h="31">
                <a:moveTo>
                  <a:pt x="0" y="31"/>
                </a:moveTo>
                <a:lnTo>
                  <a:pt x="14" y="0"/>
                </a:lnTo>
                <a:lnTo>
                  <a:pt x="29" y="31"/>
                </a:lnTo>
                <a:lnTo>
                  <a:pt x="0" y="31"/>
                </a:lnTo>
                <a:lnTo>
                  <a:pt x="29" y="31"/>
                </a:lnTo>
                <a:lnTo>
                  <a:pt x="28" y="29"/>
                </a:lnTo>
                <a:lnTo>
                  <a:pt x="1" y="29"/>
                </a:lnTo>
                <a:lnTo>
                  <a:pt x="3" y="26"/>
                </a:lnTo>
                <a:lnTo>
                  <a:pt x="28" y="26"/>
                </a:lnTo>
                <a:lnTo>
                  <a:pt x="26" y="23"/>
                </a:lnTo>
                <a:lnTo>
                  <a:pt x="3" y="23"/>
                </a:lnTo>
                <a:lnTo>
                  <a:pt x="5" y="21"/>
                </a:lnTo>
                <a:lnTo>
                  <a:pt x="24" y="21"/>
                </a:lnTo>
                <a:lnTo>
                  <a:pt x="23" y="18"/>
                </a:lnTo>
                <a:lnTo>
                  <a:pt x="6" y="18"/>
                </a:lnTo>
                <a:lnTo>
                  <a:pt x="8" y="15"/>
                </a:lnTo>
                <a:lnTo>
                  <a:pt x="23" y="15"/>
                </a:lnTo>
                <a:lnTo>
                  <a:pt x="21" y="13"/>
                </a:lnTo>
                <a:lnTo>
                  <a:pt x="8" y="13"/>
                </a:lnTo>
                <a:lnTo>
                  <a:pt x="9" y="10"/>
                </a:lnTo>
                <a:lnTo>
                  <a:pt x="19" y="10"/>
                </a:lnTo>
                <a:lnTo>
                  <a:pt x="18" y="6"/>
                </a:lnTo>
                <a:lnTo>
                  <a:pt x="11" y="6"/>
                </a:lnTo>
                <a:lnTo>
                  <a:pt x="13" y="5"/>
                </a:lnTo>
                <a:lnTo>
                  <a:pt x="18" y="5"/>
                </a:lnTo>
                <a:lnTo>
                  <a:pt x="16" y="3"/>
                </a:lnTo>
                <a:lnTo>
                  <a:pt x="13" y="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99" name="Freeform 26"/>
          <p:cNvSpPr>
            <a:spLocks/>
          </p:cNvSpPr>
          <p:nvPr/>
        </p:nvSpPr>
        <p:spPr bwMode="auto">
          <a:xfrm>
            <a:off x="2587625" y="2973388"/>
            <a:ext cx="47625" cy="52387"/>
          </a:xfrm>
          <a:custGeom>
            <a:avLst/>
            <a:gdLst>
              <a:gd name="T0" fmla="*/ 2147483647 w 30"/>
              <a:gd name="T1" fmla="*/ 2147483647 h 33"/>
              <a:gd name="T2" fmla="*/ 0 w 30"/>
              <a:gd name="T3" fmla="*/ 2147483647 h 33"/>
              <a:gd name="T4" fmla="*/ 0 w 30"/>
              <a:gd name="T5" fmla="*/ 0 h 33"/>
              <a:gd name="T6" fmla="*/ 2147483647 w 30"/>
              <a:gd name="T7" fmla="*/ 2147483647 h 33"/>
              <a:gd name="T8" fmla="*/ 2147483647 w 30"/>
              <a:gd name="T9" fmla="*/ 2147483647 h 33"/>
              <a:gd name="T10" fmla="*/ 0 w 30"/>
              <a:gd name="T11" fmla="*/ 2147483647 h 33"/>
              <a:gd name="T12" fmla="*/ 0 w 30"/>
              <a:gd name="T13" fmla="*/ 2147483647 h 33"/>
              <a:gd name="T14" fmla="*/ 2147483647 w 30"/>
              <a:gd name="T15" fmla="*/ 2147483647 h 33"/>
              <a:gd name="T16" fmla="*/ 2147483647 w 30"/>
              <a:gd name="T17" fmla="*/ 2147483647 h 33"/>
              <a:gd name="T18" fmla="*/ 0 w 30"/>
              <a:gd name="T19" fmla="*/ 2147483647 h 33"/>
              <a:gd name="T20" fmla="*/ 0 w 30"/>
              <a:gd name="T21" fmla="*/ 2147483647 h 33"/>
              <a:gd name="T22" fmla="*/ 2147483647 w 30"/>
              <a:gd name="T23" fmla="*/ 2147483647 h 33"/>
              <a:gd name="T24" fmla="*/ 2147483647 w 30"/>
              <a:gd name="T25" fmla="*/ 2147483647 h 33"/>
              <a:gd name="T26" fmla="*/ 0 w 30"/>
              <a:gd name="T27" fmla="*/ 2147483647 h 33"/>
              <a:gd name="T28" fmla="*/ 0 w 30"/>
              <a:gd name="T29" fmla="*/ 2147483647 h 33"/>
              <a:gd name="T30" fmla="*/ 2147483647 w 30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"/>
              <a:gd name="T49" fmla="*/ 0 h 33"/>
              <a:gd name="T50" fmla="*/ 30 w 30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" h="33">
                <a:moveTo>
                  <a:pt x="30" y="17"/>
                </a:moveTo>
                <a:lnTo>
                  <a:pt x="0" y="33"/>
                </a:lnTo>
                <a:lnTo>
                  <a:pt x="0" y="0"/>
                </a:lnTo>
                <a:lnTo>
                  <a:pt x="30" y="17"/>
                </a:lnTo>
                <a:lnTo>
                  <a:pt x="0" y="17"/>
                </a:lnTo>
                <a:lnTo>
                  <a:pt x="0" y="20"/>
                </a:lnTo>
                <a:lnTo>
                  <a:pt x="26" y="20"/>
                </a:lnTo>
                <a:lnTo>
                  <a:pt x="21" y="22"/>
                </a:lnTo>
                <a:lnTo>
                  <a:pt x="0" y="22"/>
                </a:lnTo>
                <a:lnTo>
                  <a:pt x="0" y="25"/>
                </a:lnTo>
                <a:lnTo>
                  <a:pt x="16" y="25"/>
                </a:lnTo>
                <a:lnTo>
                  <a:pt x="12" y="27"/>
                </a:lnTo>
                <a:lnTo>
                  <a:pt x="0" y="27"/>
                </a:lnTo>
                <a:lnTo>
                  <a:pt x="0" y="30"/>
                </a:lnTo>
                <a:lnTo>
                  <a:pt x="7" y="3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00" name="Freeform 27"/>
          <p:cNvSpPr>
            <a:spLocks/>
          </p:cNvSpPr>
          <p:nvPr/>
        </p:nvSpPr>
        <p:spPr bwMode="auto">
          <a:xfrm>
            <a:off x="2587625" y="2994025"/>
            <a:ext cx="47625" cy="6350"/>
          </a:xfrm>
          <a:custGeom>
            <a:avLst/>
            <a:gdLst>
              <a:gd name="T0" fmla="*/ 0 w 30"/>
              <a:gd name="T1" fmla="*/ 0 h 4"/>
              <a:gd name="T2" fmla="*/ 2147483647 w 30"/>
              <a:gd name="T3" fmla="*/ 0 h 4"/>
              <a:gd name="T4" fmla="*/ 2147483647 w 30"/>
              <a:gd name="T5" fmla="*/ 2147483647 h 4"/>
              <a:gd name="T6" fmla="*/ 0 60000 65536"/>
              <a:gd name="T7" fmla="*/ 0 60000 65536"/>
              <a:gd name="T8" fmla="*/ 0 60000 65536"/>
              <a:gd name="T9" fmla="*/ 0 w 30"/>
              <a:gd name="T10" fmla="*/ 0 h 4"/>
              <a:gd name="T11" fmla="*/ 30 w 30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" h="4">
                <a:moveTo>
                  <a:pt x="0" y="0"/>
                </a:moveTo>
                <a:lnTo>
                  <a:pt x="25" y="0"/>
                </a:lnTo>
                <a:lnTo>
                  <a:pt x="30" y="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01" name="Freeform 28"/>
          <p:cNvSpPr>
            <a:spLocks/>
          </p:cNvSpPr>
          <p:nvPr/>
        </p:nvSpPr>
        <p:spPr bwMode="auto">
          <a:xfrm>
            <a:off x="2587625" y="2989263"/>
            <a:ext cx="31750" cy="4762"/>
          </a:xfrm>
          <a:custGeom>
            <a:avLst/>
            <a:gdLst>
              <a:gd name="T0" fmla="*/ 2147483647 w 20"/>
              <a:gd name="T1" fmla="*/ 0 h 3"/>
              <a:gd name="T2" fmla="*/ 0 w 20"/>
              <a:gd name="T3" fmla="*/ 0 h 3"/>
              <a:gd name="T4" fmla="*/ 0 w 20"/>
              <a:gd name="T5" fmla="*/ 2147483647 h 3"/>
              <a:gd name="T6" fmla="*/ 0 60000 65536"/>
              <a:gd name="T7" fmla="*/ 0 60000 65536"/>
              <a:gd name="T8" fmla="*/ 0 60000 65536"/>
              <a:gd name="T9" fmla="*/ 0 w 20"/>
              <a:gd name="T10" fmla="*/ 0 h 3"/>
              <a:gd name="T11" fmla="*/ 20 w 20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3">
                <a:moveTo>
                  <a:pt x="20" y="0"/>
                </a:move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02" name="Freeform 29"/>
          <p:cNvSpPr>
            <a:spLocks/>
          </p:cNvSpPr>
          <p:nvPr/>
        </p:nvSpPr>
        <p:spPr bwMode="auto">
          <a:xfrm>
            <a:off x="2587625" y="2987675"/>
            <a:ext cx="31750" cy="1588"/>
          </a:xfrm>
          <a:custGeom>
            <a:avLst/>
            <a:gdLst>
              <a:gd name="T0" fmla="*/ 0 w 20"/>
              <a:gd name="T1" fmla="*/ 0 h 1"/>
              <a:gd name="T2" fmla="*/ 2147483647 w 20"/>
              <a:gd name="T3" fmla="*/ 0 h 1"/>
              <a:gd name="T4" fmla="*/ 2147483647 w 20"/>
              <a:gd name="T5" fmla="*/ 2147483647 h 1"/>
              <a:gd name="T6" fmla="*/ 0 60000 65536"/>
              <a:gd name="T7" fmla="*/ 0 60000 65536"/>
              <a:gd name="T8" fmla="*/ 0 60000 65536"/>
              <a:gd name="T9" fmla="*/ 0 w 20"/>
              <a:gd name="T10" fmla="*/ 0 h 1"/>
              <a:gd name="T11" fmla="*/ 20 w 2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" h="1">
                <a:moveTo>
                  <a:pt x="0" y="0"/>
                </a:moveTo>
                <a:lnTo>
                  <a:pt x="15" y="0"/>
                </a:lnTo>
                <a:lnTo>
                  <a:pt x="20" y="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03" name="Freeform 30"/>
          <p:cNvSpPr>
            <a:spLocks/>
          </p:cNvSpPr>
          <p:nvPr/>
        </p:nvSpPr>
        <p:spPr bwMode="auto">
          <a:xfrm>
            <a:off x="2587625" y="2981325"/>
            <a:ext cx="15875" cy="6350"/>
          </a:xfrm>
          <a:custGeom>
            <a:avLst/>
            <a:gdLst>
              <a:gd name="T0" fmla="*/ 2147483647 w 10"/>
              <a:gd name="T1" fmla="*/ 0 h 4"/>
              <a:gd name="T2" fmla="*/ 0 w 10"/>
              <a:gd name="T3" fmla="*/ 0 h 4"/>
              <a:gd name="T4" fmla="*/ 0 w 10"/>
              <a:gd name="T5" fmla="*/ 2147483647 h 4"/>
              <a:gd name="T6" fmla="*/ 0 60000 65536"/>
              <a:gd name="T7" fmla="*/ 0 60000 65536"/>
              <a:gd name="T8" fmla="*/ 0 60000 65536"/>
              <a:gd name="T9" fmla="*/ 0 w 10"/>
              <a:gd name="T10" fmla="*/ 0 h 4"/>
              <a:gd name="T11" fmla="*/ 10 w 10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4">
                <a:moveTo>
                  <a:pt x="10" y="0"/>
                </a:moveTo>
                <a:lnTo>
                  <a:pt x="0" y="0"/>
                </a:lnTo>
                <a:lnTo>
                  <a:pt x="0" y="4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04" name="Freeform 31"/>
          <p:cNvSpPr>
            <a:spLocks/>
          </p:cNvSpPr>
          <p:nvPr/>
        </p:nvSpPr>
        <p:spPr bwMode="auto">
          <a:xfrm>
            <a:off x="2587625" y="2976563"/>
            <a:ext cx="15875" cy="4762"/>
          </a:xfrm>
          <a:custGeom>
            <a:avLst/>
            <a:gdLst>
              <a:gd name="T0" fmla="*/ 0 w 10"/>
              <a:gd name="T1" fmla="*/ 0 h 3"/>
              <a:gd name="T2" fmla="*/ 2147483647 w 10"/>
              <a:gd name="T3" fmla="*/ 0 h 3"/>
              <a:gd name="T4" fmla="*/ 2147483647 w 10"/>
              <a:gd name="T5" fmla="*/ 2147483647 h 3"/>
              <a:gd name="T6" fmla="*/ 0 60000 65536"/>
              <a:gd name="T7" fmla="*/ 0 60000 65536"/>
              <a:gd name="T8" fmla="*/ 0 60000 65536"/>
              <a:gd name="T9" fmla="*/ 0 w 10"/>
              <a:gd name="T10" fmla="*/ 0 h 3"/>
              <a:gd name="T11" fmla="*/ 10 w 10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3">
                <a:moveTo>
                  <a:pt x="0" y="0"/>
                </a:moveTo>
                <a:lnTo>
                  <a:pt x="5" y="0"/>
                </a:lnTo>
                <a:lnTo>
                  <a:pt x="10" y="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05" name="Freeform 32"/>
          <p:cNvSpPr>
            <a:spLocks/>
          </p:cNvSpPr>
          <p:nvPr/>
        </p:nvSpPr>
        <p:spPr bwMode="auto">
          <a:xfrm>
            <a:off x="2852738" y="3000375"/>
            <a:ext cx="66675" cy="20638"/>
          </a:xfrm>
          <a:custGeom>
            <a:avLst/>
            <a:gdLst>
              <a:gd name="T0" fmla="*/ 0 w 41"/>
              <a:gd name="T1" fmla="*/ 0 h 13"/>
              <a:gd name="T2" fmla="*/ 2147483647 w 41"/>
              <a:gd name="T3" fmla="*/ 0 h 13"/>
              <a:gd name="T4" fmla="*/ 2147483647 w 41"/>
              <a:gd name="T5" fmla="*/ 2147483647 h 13"/>
              <a:gd name="T6" fmla="*/ 2147483647 w 41"/>
              <a:gd name="T7" fmla="*/ 2147483647 h 13"/>
              <a:gd name="T8" fmla="*/ 2147483647 w 41"/>
              <a:gd name="T9" fmla="*/ 2147483647 h 13"/>
              <a:gd name="T10" fmla="*/ 2147483647 w 41"/>
              <a:gd name="T11" fmla="*/ 2147483647 h 13"/>
              <a:gd name="T12" fmla="*/ 2147483647 w 41"/>
              <a:gd name="T13" fmla="*/ 2147483647 h 13"/>
              <a:gd name="T14" fmla="*/ 2147483647 w 41"/>
              <a:gd name="T15" fmla="*/ 2147483647 h 13"/>
              <a:gd name="T16" fmla="*/ 2147483647 w 41"/>
              <a:gd name="T17" fmla="*/ 2147483647 h 13"/>
              <a:gd name="T18" fmla="*/ 2147483647 w 41"/>
              <a:gd name="T19" fmla="*/ 2147483647 h 13"/>
              <a:gd name="T20" fmla="*/ 2147483647 w 41"/>
              <a:gd name="T21" fmla="*/ 2147483647 h 13"/>
              <a:gd name="T22" fmla="*/ 2147483647 w 41"/>
              <a:gd name="T23" fmla="*/ 2147483647 h 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1"/>
              <a:gd name="T37" fmla="*/ 0 h 13"/>
              <a:gd name="T38" fmla="*/ 41 w 41"/>
              <a:gd name="T39" fmla="*/ 13 h 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1" h="13">
                <a:moveTo>
                  <a:pt x="0" y="0"/>
                </a:moveTo>
                <a:lnTo>
                  <a:pt x="15" y="0"/>
                </a:lnTo>
                <a:lnTo>
                  <a:pt x="15" y="1"/>
                </a:lnTo>
                <a:lnTo>
                  <a:pt x="41" y="1"/>
                </a:lnTo>
                <a:lnTo>
                  <a:pt x="36" y="5"/>
                </a:lnTo>
                <a:lnTo>
                  <a:pt x="15" y="5"/>
                </a:lnTo>
                <a:lnTo>
                  <a:pt x="15" y="8"/>
                </a:lnTo>
                <a:lnTo>
                  <a:pt x="31" y="8"/>
                </a:lnTo>
                <a:lnTo>
                  <a:pt x="26" y="10"/>
                </a:lnTo>
                <a:lnTo>
                  <a:pt x="15" y="10"/>
                </a:lnTo>
                <a:lnTo>
                  <a:pt x="15" y="13"/>
                </a:lnTo>
                <a:lnTo>
                  <a:pt x="21" y="1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06" name="Freeform 33"/>
          <p:cNvSpPr>
            <a:spLocks/>
          </p:cNvSpPr>
          <p:nvPr/>
        </p:nvSpPr>
        <p:spPr bwMode="auto">
          <a:xfrm>
            <a:off x="2876550" y="2973388"/>
            <a:ext cx="46038" cy="52387"/>
          </a:xfrm>
          <a:custGeom>
            <a:avLst/>
            <a:gdLst>
              <a:gd name="T0" fmla="*/ 0 w 29"/>
              <a:gd name="T1" fmla="*/ 2147483647 h 33"/>
              <a:gd name="T2" fmla="*/ 0 w 29"/>
              <a:gd name="T3" fmla="*/ 0 h 33"/>
              <a:gd name="T4" fmla="*/ 2147483647 w 29"/>
              <a:gd name="T5" fmla="*/ 2147483647 h 33"/>
              <a:gd name="T6" fmla="*/ 0 w 29"/>
              <a:gd name="T7" fmla="*/ 2147483647 h 33"/>
              <a:gd name="T8" fmla="*/ 0 60000 65536"/>
              <a:gd name="T9" fmla="*/ 0 60000 65536"/>
              <a:gd name="T10" fmla="*/ 0 60000 65536"/>
              <a:gd name="T11" fmla="*/ 0 60000 65536"/>
              <a:gd name="T12" fmla="*/ 0 w 29"/>
              <a:gd name="T13" fmla="*/ 0 h 33"/>
              <a:gd name="T14" fmla="*/ 29 w 29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" h="33">
                <a:moveTo>
                  <a:pt x="0" y="33"/>
                </a:moveTo>
                <a:lnTo>
                  <a:pt x="0" y="0"/>
                </a:lnTo>
                <a:lnTo>
                  <a:pt x="29" y="17"/>
                </a:lnTo>
                <a:lnTo>
                  <a:pt x="0" y="33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07" name="Freeform 34"/>
          <p:cNvSpPr>
            <a:spLocks/>
          </p:cNvSpPr>
          <p:nvPr/>
        </p:nvSpPr>
        <p:spPr bwMode="auto">
          <a:xfrm>
            <a:off x="2876550" y="2976563"/>
            <a:ext cx="46038" cy="23812"/>
          </a:xfrm>
          <a:custGeom>
            <a:avLst/>
            <a:gdLst>
              <a:gd name="T0" fmla="*/ 0 w 29"/>
              <a:gd name="T1" fmla="*/ 2147483647 h 15"/>
              <a:gd name="T2" fmla="*/ 2147483647 w 29"/>
              <a:gd name="T3" fmla="*/ 2147483647 h 15"/>
              <a:gd name="T4" fmla="*/ 2147483647 w 29"/>
              <a:gd name="T5" fmla="*/ 2147483647 h 15"/>
              <a:gd name="T6" fmla="*/ 0 w 29"/>
              <a:gd name="T7" fmla="*/ 2147483647 h 15"/>
              <a:gd name="T8" fmla="*/ 0 w 29"/>
              <a:gd name="T9" fmla="*/ 2147483647 h 15"/>
              <a:gd name="T10" fmla="*/ 2147483647 w 29"/>
              <a:gd name="T11" fmla="*/ 2147483647 h 15"/>
              <a:gd name="T12" fmla="*/ 2147483647 w 29"/>
              <a:gd name="T13" fmla="*/ 2147483647 h 15"/>
              <a:gd name="T14" fmla="*/ 0 w 29"/>
              <a:gd name="T15" fmla="*/ 2147483647 h 15"/>
              <a:gd name="T16" fmla="*/ 0 w 29"/>
              <a:gd name="T17" fmla="*/ 2147483647 h 15"/>
              <a:gd name="T18" fmla="*/ 2147483647 w 29"/>
              <a:gd name="T19" fmla="*/ 2147483647 h 15"/>
              <a:gd name="T20" fmla="*/ 2147483647 w 29"/>
              <a:gd name="T21" fmla="*/ 0 h 15"/>
              <a:gd name="T22" fmla="*/ 0 w 29"/>
              <a:gd name="T23" fmla="*/ 0 h 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"/>
              <a:gd name="T37" fmla="*/ 0 h 15"/>
              <a:gd name="T38" fmla="*/ 29 w 29"/>
              <a:gd name="T39" fmla="*/ 15 h 1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" h="15">
                <a:moveTo>
                  <a:pt x="0" y="15"/>
                </a:moveTo>
                <a:lnTo>
                  <a:pt x="29" y="15"/>
                </a:lnTo>
                <a:lnTo>
                  <a:pt x="24" y="11"/>
                </a:lnTo>
                <a:lnTo>
                  <a:pt x="0" y="11"/>
                </a:lnTo>
                <a:lnTo>
                  <a:pt x="0" y="10"/>
                </a:lnTo>
                <a:lnTo>
                  <a:pt x="19" y="10"/>
                </a:lnTo>
                <a:lnTo>
                  <a:pt x="15" y="7"/>
                </a:lnTo>
                <a:lnTo>
                  <a:pt x="0" y="7"/>
                </a:lnTo>
                <a:lnTo>
                  <a:pt x="0" y="3"/>
                </a:lnTo>
                <a:lnTo>
                  <a:pt x="10" y="3"/>
                </a:lnTo>
                <a:lnTo>
                  <a:pt x="5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08" name="Freeform 35"/>
          <p:cNvSpPr>
            <a:spLocks/>
          </p:cNvSpPr>
          <p:nvPr/>
        </p:nvSpPr>
        <p:spPr bwMode="auto">
          <a:xfrm>
            <a:off x="2973388" y="3078163"/>
            <a:ext cx="46037" cy="49212"/>
          </a:xfrm>
          <a:custGeom>
            <a:avLst/>
            <a:gdLst>
              <a:gd name="T0" fmla="*/ 2147483647 w 30"/>
              <a:gd name="T1" fmla="*/ 0 h 31"/>
              <a:gd name="T2" fmla="*/ 2147483647 w 30"/>
              <a:gd name="T3" fmla="*/ 2147483647 h 31"/>
              <a:gd name="T4" fmla="*/ 0 w 30"/>
              <a:gd name="T5" fmla="*/ 2147483647 h 31"/>
              <a:gd name="T6" fmla="*/ 2147483647 w 30"/>
              <a:gd name="T7" fmla="*/ 0 h 31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31"/>
              <a:gd name="T14" fmla="*/ 30 w 30"/>
              <a:gd name="T15" fmla="*/ 31 h 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31">
                <a:moveTo>
                  <a:pt x="15" y="0"/>
                </a:moveTo>
                <a:lnTo>
                  <a:pt x="30" y="31"/>
                </a:lnTo>
                <a:lnTo>
                  <a:pt x="0" y="31"/>
                </a:lnTo>
                <a:lnTo>
                  <a:pt x="15" y="0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09" name="Freeform 36"/>
          <p:cNvSpPr>
            <a:spLocks/>
          </p:cNvSpPr>
          <p:nvPr/>
        </p:nvSpPr>
        <p:spPr bwMode="auto">
          <a:xfrm>
            <a:off x="2973388" y="3086100"/>
            <a:ext cx="46037" cy="41275"/>
          </a:xfrm>
          <a:custGeom>
            <a:avLst/>
            <a:gdLst>
              <a:gd name="T0" fmla="*/ 2147483647 w 30"/>
              <a:gd name="T1" fmla="*/ 0 h 26"/>
              <a:gd name="T2" fmla="*/ 2147483647 w 30"/>
              <a:gd name="T3" fmla="*/ 0 h 26"/>
              <a:gd name="T4" fmla="*/ 2147483647 w 30"/>
              <a:gd name="T5" fmla="*/ 2147483647 h 26"/>
              <a:gd name="T6" fmla="*/ 2147483647 w 30"/>
              <a:gd name="T7" fmla="*/ 2147483647 h 26"/>
              <a:gd name="T8" fmla="*/ 2147483647 w 30"/>
              <a:gd name="T9" fmla="*/ 2147483647 h 26"/>
              <a:gd name="T10" fmla="*/ 2147483647 w 30"/>
              <a:gd name="T11" fmla="*/ 2147483647 h 26"/>
              <a:gd name="T12" fmla="*/ 2147483647 w 30"/>
              <a:gd name="T13" fmla="*/ 2147483647 h 26"/>
              <a:gd name="T14" fmla="*/ 2147483647 w 30"/>
              <a:gd name="T15" fmla="*/ 2147483647 h 26"/>
              <a:gd name="T16" fmla="*/ 2147483647 w 30"/>
              <a:gd name="T17" fmla="*/ 2147483647 h 26"/>
              <a:gd name="T18" fmla="*/ 2147483647 w 30"/>
              <a:gd name="T19" fmla="*/ 2147483647 h 26"/>
              <a:gd name="T20" fmla="*/ 2147483647 w 30"/>
              <a:gd name="T21" fmla="*/ 2147483647 h 26"/>
              <a:gd name="T22" fmla="*/ 2147483647 w 30"/>
              <a:gd name="T23" fmla="*/ 2147483647 h 26"/>
              <a:gd name="T24" fmla="*/ 2147483647 w 30"/>
              <a:gd name="T25" fmla="*/ 2147483647 h 26"/>
              <a:gd name="T26" fmla="*/ 2147483647 w 30"/>
              <a:gd name="T27" fmla="*/ 2147483647 h 26"/>
              <a:gd name="T28" fmla="*/ 2147483647 w 30"/>
              <a:gd name="T29" fmla="*/ 2147483647 h 26"/>
              <a:gd name="T30" fmla="*/ 2147483647 w 30"/>
              <a:gd name="T31" fmla="*/ 2147483647 h 26"/>
              <a:gd name="T32" fmla="*/ 2147483647 w 30"/>
              <a:gd name="T33" fmla="*/ 2147483647 h 26"/>
              <a:gd name="T34" fmla="*/ 2147483647 w 30"/>
              <a:gd name="T35" fmla="*/ 2147483647 h 26"/>
              <a:gd name="T36" fmla="*/ 2147483647 w 30"/>
              <a:gd name="T37" fmla="*/ 2147483647 h 26"/>
              <a:gd name="T38" fmla="*/ 2147483647 w 30"/>
              <a:gd name="T39" fmla="*/ 2147483647 h 26"/>
              <a:gd name="T40" fmla="*/ 2147483647 w 30"/>
              <a:gd name="T41" fmla="*/ 2147483647 h 26"/>
              <a:gd name="T42" fmla="*/ 0 w 30"/>
              <a:gd name="T43" fmla="*/ 2147483647 h 2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0"/>
              <a:gd name="T67" fmla="*/ 0 h 26"/>
              <a:gd name="T68" fmla="*/ 30 w 30"/>
              <a:gd name="T69" fmla="*/ 26 h 2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0" h="26">
                <a:moveTo>
                  <a:pt x="17" y="0"/>
                </a:moveTo>
                <a:lnTo>
                  <a:pt x="12" y="0"/>
                </a:lnTo>
                <a:lnTo>
                  <a:pt x="12" y="1"/>
                </a:lnTo>
                <a:lnTo>
                  <a:pt x="18" y="1"/>
                </a:lnTo>
                <a:lnTo>
                  <a:pt x="20" y="5"/>
                </a:lnTo>
                <a:lnTo>
                  <a:pt x="10" y="5"/>
                </a:lnTo>
                <a:lnTo>
                  <a:pt x="9" y="8"/>
                </a:lnTo>
                <a:lnTo>
                  <a:pt x="22" y="8"/>
                </a:lnTo>
                <a:lnTo>
                  <a:pt x="22" y="10"/>
                </a:lnTo>
                <a:lnTo>
                  <a:pt x="7" y="10"/>
                </a:lnTo>
                <a:lnTo>
                  <a:pt x="7" y="13"/>
                </a:lnTo>
                <a:lnTo>
                  <a:pt x="23" y="13"/>
                </a:lnTo>
                <a:lnTo>
                  <a:pt x="25" y="16"/>
                </a:lnTo>
                <a:lnTo>
                  <a:pt x="5" y="16"/>
                </a:lnTo>
                <a:lnTo>
                  <a:pt x="4" y="18"/>
                </a:lnTo>
                <a:lnTo>
                  <a:pt x="27" y="18"/>
                </a:lnTo>
                <a:lnTo>
                  <a:pt x="27" y="21"/>
                </a:lnTo>
                <a:lnTo>
                  <a:pt x="2" y="21"/>
                </a:lnTo>
                <a:lnTo>
                  <a:pt x="2" y="24"/>
                </a:lnTo>
                <a:lnTo>
                  <a:pt x="28" y="24"/>
                </a:lnTo>
                <a:lnTo>
                  <a:pt x="30" y="26"/>
                </a:lnTo>
                <a:lnTo>
                  <a:pt x="0" y="26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10" name="Freeform 37"/>
          <p:cNvSpPr>
            <a:spLocks/>
          </p:cNvSpPr>
          <p:nvPr/>
        </p:nvSpPr>
        <p:spPr bwMode="auto">
          <a:xfrm>
            <a:off x="3138488" y="3438525"/>
            <a:ext cx="49212" cy="52388"/>
          </a:xfrm>
          <a:custGeom>
            <a:avLst/>
            <a:gdLst>
              <a:gd name="T0" fmla="*/ 0 w 31"/>
              <a:gd name="T1" fmla="*/ 2147483647 h 33"/>
              <a:gd name="T2" fmla="*/ 2147483647 w 31"/>
              <a:gd name="T3" fmla="*/ 0 h 33"/>
              <a:gd name="T4" fmla="*/ 2147483647 w 31"/>
              <a:gd name="T5" fmla="*/ 2147483647 h 33"/>
              <a:gd name="T6" fmla="*/ 0 w 31"/>
              <a:gd name="T7" fmla="*/ 2147483647 h 33"/>
              <a:gd name="T8" fmla="*/ 2147483647 w 31"/>
              <a:gd name="T9" fmla="*/ 2147483647 h 33"/>
              <a:gd name="T10" fmla="*/ 2147483647 w 31"/>
              <a:gd name="T11" fmla="*/ 2147483647 h 33"/>
              <a:gd name="T12" fmla="*/ 2147483647 w 31"/>
              <a:gd name="T13" fmla="*/ 2147483647 h 33"/>
              <a:gd name="T14" fmla="*/ 2147483647 w 31"/>
              <a:gd name="T15" fmla="*/ 2147483647 h 33"/>
              <a:gd name="T16" fmla="*/ 2147483647 w 31"/>
              <a:gd name="T17" fmla="*/ 2147483647 h 33"/>
              <a:gd name="T18" fmla="*/ 2147483647 w 31"/>
              <a:gd name="T19" fmla="*/ 2147483647 h 33"/>
              <a:gd name="T20" fmla="*/ 2147483647 w 31"/>
              <a:gd name="T21" fmla="*/ 2147483647 h 33"/>
              <a:gd name="T22" fmla="*/ 2147483647 w 31"/>
              <a:gd name="T23" fmla="*/ 2147483647 h 33"/>
              <a:gd name="T24" fmla="*/ 2147483647 w 31"/>
              <a:gd name="T25" fmla="*/ 2147483647 h 33"/>
              <a:gd name="T26" fmla="*/ 2147483647 w 31"/>
              <a:gd name="T27" fmla="*/ 2147483647 h 33"/>
              <a:gd name="T28" fmla="*/ 2147483647 w 31"/>
              <a:gd name="T29" fmla="*/ 2147483647 h 33"/>
              <a:gd name="T30" fmla="*/ 2147483647 w 31"/>
              <a:gd name="T31" fmla="*/ 2147483647 h 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1"/>
              <a:gd name="T49" fmla="*/ 0 h 33"/>
              <a:gd name="T50" fmla="*/ 31 w 31"/>
              <a:gd name="T51" fmla="*/ 33 h 3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1" h="33">
                <a:moveTo>
                  <a:pt x="0" y="17"/>
                </a:moveTo>
                <a:lnTo>
                  <a:pt x="31" y="0"/>
                </a:lnTo>
                <a:lnTo>
                  <a:pt x="31" y="33"/>
                </a:lnTo>
                <a:lnTo>
                  <a:pt x="0" y="17"/>
                </a:lnTo>
                <a:lnTo>
                  <a:pt x="2" y="17"/>
                </a:lnTo>
                <a:lnTo>
                  <a:pt x="31" y="17"/>
                </a:lnTo>
                <a:lnTo>
                  <a:pt x="31" y="14"/>
                </a:lnTo>
                <a:lnTo>
                  <a:pt x="7" y="14"/>
                </a:lnTo>
                <a:lnTo>
                  <a:pt x="12" y="10"/>
                </a:lnTo>
                <a:lnTo>
                  <a:pt x="31" y="10"/>
                </a:lnTo>
                <a:lnTo>
                  <a:pt x="31" y="9"/>
                </a:lnTo>
                <a:lnTo>
                  <a:pt x="17" y="9"/>
                </a:lnTo>
                <a:lnTo>
                  <a:pt x="21" y="5"/>
                </a:lnTo>
                <a:lnTo>
                  <a:pt x="31" y="5"/>
                </a:lnTo>
                <a:lnTo>
                  <a:pt x="31" y="2"/>
                </a:lnTo>
                <a:lnTo>
                  <a:pt x="26" y="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11" name="Line 38"/>
          <p:cNvSpPr>
            <a:spLocks noChangeShapeType="1"/>
          </p:cNvSpPr>
          <p:nvPr/>
        </p:nvSpPr>
        <p:spPr bwMode="auto">
          <a:xfrm>
            <a:off x="3187700" y="3465513"/>
            <a:ext cx="2381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12" name="Freeform 39"/>
          <p:cNvSpPr>
            <a:spLocks/>
          </p:cNvSpPr>
          <p:nvPr/>
        </p:nvSpPr>
        <p:spPr bwMode="auto">
          <a:xfrm>
            <a:off x="3154363" y="3467100"/>
            <a:ext cx="33337" cy="15875"/>
          </a:xfrm>
          <a:custGeom>
            <a:avLst/>
            <a:gdLst>
              <a:gd name="T0" fmla="*/ 2147483647 w 21"/>
              <a:gd name="T1" fmla="*/ 0 h 10"/>
              <a:gd name="T2" fmla="*/ 2147483647 w 21"/>
              <a:gd name="T3" fmla="*/ 2147483647 h 10"/>
              <a:gd name="T4" fmla="*/ 0 w 21"/>
              <a:gd name="T5" fmla="*/ 2147483647 h 10"/>
              <a:gd name="T6" fmla="*/ 2147483647 w 21"/>
              <a:gd name="T7" fmla="*/ 2147483647 h 10"/>
              <a:gd name="T8" fmla="*/ 2147483647 w 21"/>
              <a:gd name="T9" fmla="*/ 2147483647 h 10"/>
              <a:gd name="T10" fmla="*/ 2147483647 w 21"/>
              <a:gd name="T11" fmla="*/ 2147483647 h 10"/>
              <a:gd name="T12" fmla="*/ 2147483647 w 21"/>
              <a:gd name="T13" fmla="*/ 2147483647 h 10"/>
              <a:gd name="T14" fmla="*/ 2147483647 w 21"/>
              <a:gd name="T15" fmla="*/ 2147483647 h 10"/>
              <a:gd name="T16" fmla="*/ 2147483647 w 21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10"/>
              <a:gd name="T29" fmla="*/ 21 w 21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10">
                <a:moveTo>
                  <a:pt x="21" y="0"/>
                </a:moveTo>
                <a:lnTo>
                  <a:pt x="21" y="4"/>
                </a:lnTo>
                <a:lnTo>
                  <a:pt x="0" y="4"/>
                </a:lnTo>
                <a:lnTo>
                  <a:pt x="5" y="7"/>
                </a:lnTo>
                <a:lnTo>
                  <a:pt x="21" y="7"/>
                </a:lnTo>
                <a:lnTo>
                  <a:pt x="21" y="9"/>
                </a:lnTo>
                <a:lnTo>
                  <a:pt x="10" y="9"/>
                </a:lnTo>
                <a:lnTo>
                  <a:pt x="15" y="10"/>
                </a:lnTo>
                <a:lnTo>
                  <a:pt x="21" y="1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13" name="Line 40"/>
          <p:cNvSpPr>
            <a:spLocks noChangeShapeType="1"/>
          </p:cNvSpPr>
          <p:nvPr/>
        </p:nvSpPr>
        <p:spPr bwMode="auto">
          <a:xfrm flipH="1">
            <a:off x="3144838" y="3467100"/>
            <a:ext cx="42862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14" name="Freeform 41"/>
          <p:cNvSpPr>
            <a:spLocks/>
          </p:cNvSpPr>
          <p:nvPr/>
        </p:nvSpPr>
        <p:spPr bwMode="auto">
          <a:xfrm>
            <a:off x="1601788" y="3438525"/>
            <a:ext cx="96837" cy="52388"/>
          </a:xfrm>
          <a:custGeom>
            <a:avLst/>
            <a:gdLst>
              <a:gd name="T0" fmla="*/ 2147483647 w 60"/>
              <a:gd name="T1" fmla="*/ 2147483647 h 33"/>
              <a:gd name="T2" fmla="*/ 2147483647 w 60"/>
              <a:gd name="T3" fmla="*/ 2147483647 h 33"/>
              <a:gd name="T4" fmla="*/ 2147483647 w 60"/>
              <a:gd name="T5" fmla="*/ 2147483647 h 33"/>
              <a:gd name="T6" fmla="*/ 0 w 60"/>
              <a:gd name="T7" fmla="*/ 2147483647 h 33"/>
              <a:gd name="T8" fmla="*/ 2147483647 w 60"/>
              <a:gd name="T9" fmla="*/ 0 h 33"/>
              <a:gd name="T10" fmla="*/ 2147483647 w 60"/>
              <a:gd name="T11" fmla="*/ 2147483647 h 33"/>
              <a:gd name="T12" fmla="*/ 0 w 60"/>
              <a:gd name="T13" fmla="*/ 2147483647 h 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"/>
              <a:gd name="T22" fmla="*/ 0 h 33"/>
              <a:gd name="T23" fmla="*/ 60 w 60"/>
              <a:gd name="T24" fmla="*/ 33 h 3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" h="33">
                <a:moveTo>
                  <a:pt x="60" y="17"/>
                </a:moveTo>
                <a:lnTo>
                  <a:pt x="31" y="17"/>
                </a:lnTo>
                <a:lnTo>
                  <a:pt x="1" y="17"/>
                </a:lnTo>
                <a:lnTo>
                  <a:pt x="0" y="17"/>
                </a:lnTo>
                <a:lnTo>
                  <a:pt x="31" y="0"/>
                </a:lnTo>
                <a:lnTo>
                  <a:pt x="31" y="33"/>
                </a:lnTo>
                <a:lnTo>
                  <a:pt x="0" y="17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15" name="Freeform 42"/>
          <p:cNvSpPr>
            <a:spLocks/>
          </p:cNvSpPr>
          <p:nvPr/>
        </p:nvSpPr>
        <p:spPr bwMode="auto">
          <a:xfrm>
            <a:off x="1611313" y="3467100"/>
            <a:ext cx="41275" cy="15875"/>
          </a:xfrm>
          <a:custGeom>
            <a:avLst/>
            <a:gdLst>
              <a:gd name="T0" fmla="*/ 0 w 26"/>
              <a:gd name="T1" fmla="*/ 0 h 10"/>
              <a:gd name="T2" fmla="*/ 2147483647 w 26"/>
              <a:gd name="T3" fmla="*/ 0 h 10"/>
              <a:gd name="T4" fmla="*/ 2147483647 w 26"/>
              <a:gd name="T5" fmla="*/ 2147483647 h 10"/>
              <a:gd name="T6" fmla="*/ 2147483647 w 26"/>
              <a:gd name="T7" fmla="*/ 2147483647 h 10"/>
              <a:gd name="T8" fmla="*/ 2147483647 w 26"/>
              <a:gd name="T9" fmla="*/ 2147483647 h 10"/>
              <a:gd name="T10" fmla="*/ 2147483647 w 26"/>
              <a:gd name="T11" fmla="*/ 2147483647 h 10"/>
              <a:gd name="T12" fmla="*/ 2147483647 w 26"/>
              <a:gd name="T13" fmla="*/ 2147483647 h 10"/>
              <a:gd name="T14" fmla="*/ 2147483647 w 26"/>
              <a:gd name="T15" fmla="*/ 2147483647 h 10"/>
              <a:gd name="T16" fmla="*/ 2147483647 w 26"/>
              <a:gd name="T17" fmla="*/ 2147483647 h 10"/>
              <a:gd name="T18" fmla="*/ 2147483647 w 26"/>
              <a:gd name="T19" fmla="*/ 2147483647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6"/>
              <a:gd name="T31" fmla="*/ 0 h 10"/>
              <a:gd name="T32" fmla="*/ 26 w 26"/>
              <a:gd name="T33" fmla="*/ 10 h 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6" h="10">
                <a:moveTo>
                  <a:pt x="0" y="0"/>
                </a:moveTo>
                <a:lnTo>
                  <a:pt x="26" y="0"/>
                </a:lnTo>
                <a:lnTo>
                  <a:pt x="26" y="4"/>
                </a:lnTo>
                <a:lnTo>
                  <a:pt x="4" y="4"/>
                </a:lnTo>
                <a:lnTo>
                  <a:pt x="9" y="7"/>
                </a:lnTo>
                <a:lnTo>
                  <a:pt x="26" y="7"/>
                </a:lnTo>
                <a:lnTo>
                  <a:pt x="26" y="9"/>
                </a:lnTo>
                <a:lnTo>
                  <a:pt x="14" y="9"/>
                </a:lnTo>
                <a:lnTo>
                  <a:pt x="19" y="10"/>
                </a:lnTo>
                <a:lnTo>
                  <a:pt x="26" y="1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16" name="Freeform 43"/>
          <p:cNvSpPr>
            <a:spLocks/>
          </p:cNvSpPr>
          <p:nvPr/>
        </p:nvSpPr>
        <p:spPr bwMode="auto">
          <a:xfrm>
            <a:off x="1612900" y="3441700"/>
            <a:ext cx="39688" cy="23813"/>
          </a:xfrm>
          <a:custGeom>
            <a:avLst/>
            <a:gdLst>
              <a:gd name="T0" fmla="*/ 2147483647 w 25"/>
              <a:gd name="T1" fmla="*/ 2147483647 h 15"/>
              <a:gd name="T2" fmla="*/ 2147483647 w 25"/>
              <a:gd name="T3" fmla="*/ 2147483647 h 15"/>
              <a:gd name="T4" fmla="*/ 0 w 25"/>
              <a:gd name="T5" fmla="*/ 2147483647 h 15"/>
              <a:gd name="T6" fmla="*/ 2147483647 w 25"/>
              <a:gd name="T7" fmla="*/ 2147483647 h 15"/>
              <a:gd name="T8" fmla="*/ 2147483647 w 25"/>
              <a:gd name="T9" fmla="*/ 2147483647 h 15"/>
              <a:gd name="T10" fmla="*/ 2147483647 w 25"/>
              <a:gd name="T11" fmla="*/ 2147483647 h 15"/>
              <a:gd name="T12" fmla="*/ 2147483647 w 25"/>
              <a:gd name="T13" fmla="*/ 2147483647 h 15"/>
              <a:gd name="T14" fmla="*/ 2147483647 w 25"/>
              <a:gd name="T15" fmla="*/ 2147483647 h 15"/>
              <a:gd name="T16" fmla="*/ 2147483647 w 25"/>
              <a:gd name="T17" fmla="*/ 2147483647 h 15"/>
              <a:gd name="T18" fmla="*/ 2147483647 w 25"/>
              <a:gd name="T19" fmla="*/ 0 h 15"/>
              <a:gd name="T20" fmla="*/ 2147483647 w 25"/>
              <a:gd name="T21" fmla="*/ 0 h 1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"/>
              <a:gd name="T34" fmla="*/ 0 h 15"/>
              <a:gd name="T35" fmla="*/ 25 w 25"/>
              <a:gd name="T36" fmla="*/ 15 h 1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" h="15">
                <a:moveTo>
                  <a:pt x="25" y="15"/>
                </a:moveTo>
                <a:lnTo>
                  <a:pt x="25" y="12"/>
                </a:lnTo>
                <a:lnTo>
                  <a:pt x="0" y="12"/>
                </a:lnTo>
                <a:lnTo>
                  <a:pt x="5" y="8"/>
                </a:lnTo>
                <a:lnTo>
                  <a:pt x="25" y="8"/>
                </a:lnTo>
                <a:lnTo>
                  <a:pt x="25" y="7"/>
                </a:lnTo>
                <a:lnTo>
                  <a:pt x="10" y="7"/>
                </a:lnTo>
                <a:lnTo>
                  <a:pt x="15" y="3"/>
                </a:lnTo>
                <a:lnTo>
                  <a:pt x="25" y="3"/>
                </a:lnTo>
                <a:lnTo>
                  <a:pt x="25" y="0"/>
                </a:lnTo>
                <a:lnTo>
                  <a:pt x="2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="" xmlns:a16="http://schemas.microsoft.com/office/drawing/2014/main" id="{374307A9-6C57-4E38-B802-9D425BEA2BD5}"/>
              </a:ext>
            </a:extLst>
          </p:cNvPr>
          <p:cNvGrpSpPr/>
          <p:nvPr/>
        </p:nvGrpSpPr>
        <p:grpSpPr>
          <a:xfrm>
            <a:off x="4757738" y="3862388"/>
            <a:ext cx="430212" cy="485775"/>
            <a:chOff x="4757738" y="3862388"/>
            <a:chExt cx="430212" cy="485775"/>
          </a:xfrm>
        </p:grpSpPr>
        <p:sp>
          <p:nvSpPr>
            <p:cNvPr id="3117" name="Rectangle 44"/>
            <p:cNvSpPr>
              <a:spLocks noChangeArrowheads="1"/>
            </p:cNvSpPr>
            <p:nvPr/>
          </p:nvSpPr>
          <p:spPr bwMode="auto">
            <a:xfrm>
              <a:off x="4757738" y="4160838"/>
              <a:ext cx="430212" cy="187325"/>
            </a:xfrm>
            <a:prstGeom prst="rect">
              <a:avLst/>
            </a:prstGeom>
            <a:solidFill>
              <a:srgbClr val="CCC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118" name="Line 45"/>
            <p:cNvSpPr>
              <a:spLocks noChangeShapeType="1"/>
            </p:cNvSpPr>
            <p:nvPr/>
          </p:nvSpPr>
          <p:spPr bwMode="auto">
            <a:xfrm flipV="1">
              <a:off x="4757738" y="4160838"/>
              <a:ext cx="0" cy="1873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19" name="Freeform 46"/>
            <p:cNvSpPr>
              <a:spLocks/>
            </p:cNvSpPr>
            <p:nvPr/>
          </p:nvSpPr>
          <p:spPr bwMode="auto">
            <a:xfrm>
              <a:off x="4878388" y="4114800"/>
              <a:ext cx="80962" cy="46038"/>
            </a:xfrm>
            <a:custGeom>
              <a:avLst/>
              <a:gdLst>
                <a:gd name="T0" fmla="*/ 0 w 52"/>
                <a:gd name="T1" fmla="*/ 0 h 28"/>
                <a:gd name="T2" fmla="*/ 2147483647 w 52"/>
                <a:gd name="T3" fmla="*/ 2147483647 h 28"/>
                <a:gd name="T4" fmla="*/ 2147483647 w 52"/>
                <a:gd name="T5" fmla="*/ 2147483647 h 28"/>
                <a:gd name="T6" fmla="*/ 2147483647 w 52"/>
                <a:gd name="T7" fmla="*/ 2147483647 h 28"/>
                <a:gd name="T8" fmla="*/ 2147483647 w 52"/>
                <a:gd name="T9" fmla="*/ 2147483647 h 28"/>
                <a:gd name="T10" fmla="*/ 2147483647 w 52"/>
                <a:gd name="T11" fmla="*/ 2147483647 h 28"/>
                <a:gd name="T12" fmla="*/ 2147483647 w 52"/>
                <a:gd name="T13" fmla="*/ 2147483647 h 28"/>
                <a:gd name="T14" fmla="*/ 2147483647 w 52"/>
                <a:gd name="T15" fmla="*/ 2147483647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28"/>
                <a:gd name="T26" fmla="*/ 52 w 52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28">
                  <a:moveTo>
                    <a:pt x="0" y="0"/>
                  </a:moveTo>
                  <a:lnTo>
                    <a:pt x="5" y="5"/>
                  </a:lnTo>
                  <a:lnTo>
                    <a:pt x="13" y="11"/>
                  </a:lnTo>
                  <a:lnTo>
                    <a:pt x="20" y="17"/>
                  </a:lnTo>
                  <a:lnTo>
                    <a:pt x="27" y="20"/>
                  </a:lnTo>
                  <a:lnTo>
                    <a:pt x="35" y="23"/>
                  </a:lnTo>
                  <a:lnTo>
                    <a:pt x="44" y="26"/>
                  </a:lnTo>
                  <a:lnTo>
                    <a:pt x="52" y="2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20" name="Freeform 47"/>
            <p:cNvSpPr>
              <a:spLocks/>
            </p:cNvSpPr>
            <p:nvPr/>
          </p:nvSpPr>
          <p:spPr bwMode="auto">
            <a:xfrm>
              <a:off x="4959350" y="4149725"/>
              <a:ext cx="66675" cy="11113"/>
            </a:xfrm>
            <a:custGeom>
              <a:avLst/>
              <a:gdLst>
                <a:gd name="T0" fmla="*/ 0 w 42"/>
                <a:gd name="T1" fmla="*/ 2147483647 h 8"/>
                <a:gd name="T2" fmla="*/ 2147483647 w 42"/>
                <a:gd name="T3" fmla="*/ 2147483647 h 8"/>
                <a:gd name="T4" fmla="*/ 2147483647 w 42"/>
                <a:gd name="T5" fmla="*/ 2147483647 h 8"/>
                <a:gd name="T6" fmla="*/ 2147483647 w 42"/>
                <a:gd name="T7" fmla="*/ 2147483647 h 8"/>
                <a:gd name="T8" fmla="*/ 2147483647 w 42"/>
                <a:gd name="T9" fmla="*/ 2147483647 h 8"/>
                <a:gd name="T10" fmla="*/ 2147483647 w 4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8"/>
                <a:gd name="T20" fmla="*/ 42 w 4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8">
                  <a:moveTo>
                    <a:pt x="0" y="8"/>
                  </a:moveTo>
                  <a:lnTo>
                    <a:pt x="8" y="8"/>
                  </a:lnTo>
                  <a:lnTo>
                    <a:pt x="17" y="8"/>
                  </a:lnTo>
                  <a:lnTo>
                    <a:pt x="26" y="6"/>
                  </a:lnTo>
                  <a:lnTo>
                    <a:pt x="33" y="3"/>
                  </a:lnTo>
                  <a:lnTo>
                    <a:pt x="4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21" name="Freeform 48"/>
            <p:cNvSpPr>
              <a:spLocks/>
            </p:cNvSpPr>
            <p:nvPr/>
          </p:nvSpPr>
          <p:spPr bwMode="auto">
            <a:xfrm>
              <a:off x="5026025" y="4133850"/>
              <a:ext cx="22225" cy="15875"/>
            </a:xfrm>
            <a:custGeom>
              <a:avLst/>
              <a:gdLst>
                <a:gd name="T0" fmla="*/ 0 w 14"/>
                <a:gd name="T1" fmla="*/ 2147483647 h 9"/>
                <a:gd name="T2" fmla="*/ 2147483647 w 14"/>
                <a:gd name="T3" fmla="*/ 2147483647 h 9"/>
                <a:gd name="T4" fmla="*/ 2147483647 w 14"/>
                <a:gd name="T5" fmla="*/ 0 h 9"/>
                <a:gd name="T6" fmla="*/ 0 60000 65536"/>
                <a:gd name="T7" fmla="*/ 0 60000 65536"/>
                <a:gd name="T8" fmla="*/ 0 60000 65536"/>
                <a:gd name="T9" fmla="*/ 0 w 14"/>
                <a:gd name="T10" fmla="*/ 0 h 9"/>
                <a:gd name="T11" fmla="*/ 14 w 14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9">
                  <a:moveTo>
                    <a:pt x="0" y="9"/>
                  </a:moveTo>
                  <a:lnTo>
                    <a:pt x="7" y="6"/>
                  </a:lnTo>
                  <a:lnTo>
                    <a:pt x="14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22" name="Freeform 49"/>
            <p:cNvSpPr>
              <a:spLocks/>
            </p:cNvSpPr>
            <p:nvPr/>
          </p:nvSpPr>
          <p:spPr bwMode="auto">
            <a:xfrm>
              <a:off x="5048250" y="4114800"/>
              <a:ext cx="20638" cy="19050"/>
            </a:xfrm>
            <a:custGeom>
              <a:avLst/>
              <a:gdLst>
                <a:gd name="T0" fmla="*/ 0 w 13"/>
                <a:gd name="T1" fmla="*/ 2147483647 h 11"/>
                <a:gd name="T2" fmla="*/ 2147483647 w 13"/>
                <a:gd name="T3" fmla="*/ 2147483647 h 11"/>
                <a:gd name="T4" fmla="*/ 2147483647 w 13"/>
                <a:gd name="T5" fmla="*/ 0 h 11"/>
                <a:gd name="T6" fmla="*/ 0 60000 65536"/>
                <a:gd name="T7" fmla="*/ 0 60000 65536"/>
                <a:gd name="T8" fmla="*/ 0 60000 65536"/>
                <a:gd name="T9" fmla="*/ 0 w 13"/>
                <a:gd name="T10" fmla="*/ 0 h 11"/>
                <a:gd name="T11" fmla="*/ 13 w 1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1">
                  <a:moveTo>
                    <a:pt x="0" y="11"/>
                  </a:moveTo>
                  <a:lnTo>
                    <a:pt x="7" y="5"/>
                  </a:lnTo>
                  <a:lnTo>
                    <a:pt x="13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23" name="Freeform 50"/>
            <p:cNvSpPr>
              <a:spLocks/>
            </p:cNvSpPr>
            <p:nvPr/>
          </p:nvSpPr>
          <p:spPr bwMode="auto">
            <a:xfrm>
              <a:off x="5068888" y="4008438"/>
              <a:ext cx="33337" cy="106362"/>
            </a:xfrm>
            <a:custGeom>
              <a:avLst/>
              <a:gdLst>
                <a:gd name="T0" fmla="*/ 0 w 21"/>
                <a:gd name="T1" fmla="*/ 2147483647 h 68"/>
                <a:gd name="T2" fmla="*/ 2147483647 w 21"/>
                <a:gd name="T3" fmla="*/ 2147483647 h 68"/>
                <a:gd name="T4" fmla="*/ 2147483647 w 21"/>
                <a:gd name="T5" fmla="*/ 2147483647 h 68"/>
                <a:gd name="T6" fmla="*/ 2147483647 w 21"/>
                <a:gd name="T7" fmla="*/ 2147483647 h 68"/>
                <a:gd name="T8" fmla="*/ 2147483647 w 21"/>
                <a:gd name="T9" fmla="*/ 2147483647 h 68"/>
                <a:gd name="T10" fmla="*/ 2147483647 w 21"/>
                <a:gd name="T11" fmla="*/ 2147483647 h 68"/>
                <a:gd name="T12" fmla="*/ 2147483647 w 21"/>
                <a:gd name="T13" fmla="*/ 2147483647 h 68"/>
                <a:gd name="T14" fmla="*/ 2147483647 w 21"/>
                <a:gd name="T15" fmla="*/ 2147483647 h 68"/>
                <a:gd name="T16" fmla="*/ 2147483647 w 21"/>
                <a:gd name="T17" fmla="*/ 0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68"/>
                <a:gd name="T29" fmla="*/ 21 w 21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68">
                  <a:moveTo>
                    <a:pt x="0" y="68"/>
                  </a:moveTo>
                  <a:lnTo>
                    <a:pt x="6" y="60"/>
                  </a:lnTo>
                  <a:lnTo>
                    <a:pt x="10" y="52"/>
                  </a:lnTo>
                  <a:lnTo>
                    <a:pt x="14" y="44"/>
                  </a:lnTo>
                  <a:lnTo>
                    <a:pt x="17" y="35"/>
                  </a:lnTo>
                  <a:lnTo>
                    <a:pt x="20" y="27"/>
                  </a:lnTo>
                  <a:lnTo>
                    <a:pt x="21" y="18"/>
                  </a:lnTo>
                  <a:lnTo>
                    <a:pt x="21" y="9"/>
                  </a:lnTo>
                  <a:lnTo>
                    <a:pt x="2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24" name="Freeform 51"/>
            <p:cNvSpPr>
              <a:spLocks/>
            </p:cNvSpPr>
            <p:nvPr/>
          </p:nvSpPr>
          <p:spPr bwMode="auto">
            <a:xfrm>
              <a:off x="5048250" y="3910013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2147483647 w 34"/>
                <a:gd name="T5" fmla="*/ 2147483647 h 62"/>
                <a:gd name="T6" fmla="*/ 2147483647 w 34"/>
                <a:gd name="T7" fmla="*/ 2147483647 h 62"/>
                <a:gd name="T8" fmla="*/ 2147483647 w 34"/>
                <a:gd name="T9" fmla="*/ 2147483647 h 62"/>
                <a:gd name="T10" fmla="*/ 2147483647 w 34"/>
                <a:gd name="T11" fmla="*/ 2147483647 h 62"/>
                <a:gd name="T12" fmla="*/ 2147483647 w 34"/>
                <a:gd name="T13" fmla="*/ 2147483647 h 62"/>
                <a:gd name="T14" fmla="*/ 2147483647 w 34"/>
                <a:gd name="T15" fmla="*/ 2147483647 h 62"/>
                <a:gd name="T16" fmla="*/ 0 w 34"/>
                <a:gd name="T17" fmla="*/ 0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62"/>
                <a:gd name="T29" fmla="*/ 34 w 34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62">
                  <a:moveTo>
                    <a:pt x="34" y="62"/>
                  </a:moveTo>
                  <a:lnTo>
                    <a:pt x="33" y="53"/>
                  </a:lnTo>
                  <a:lnTo>
                    <a:pt x="30" y="44"/>
                  </a:lnTo>
                  <a:lnTo>
                    <a:pt x="27" y="35"/>
                  </a:lnTo>
                  <a:lnTo>
                    <a:pt x="23" y="27"/>
                  </a:lnTo>
                  <a:lnTo>
                    <a:pt x="19" y="19"/>
                  </a:lnTo>
                  <a:lnTo>
                    <a:pt x="13" y="13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25" name="Freeform 52"/>
            <p:cNvSpPr>
              <a:spLocks/>
            </p:cNvSpPr>
            <p:nvPr/>
          </p:nvSpPr>
          <p:spPr bwMode="auto">
            <a:xfrm>
              <a:off x="4843463" y="3883025"/>
              <a:ext cx="204787" cy="231775"/>
            </a:xfrm>
            <a:custGeom>
              <a:avLst/>
              <a:gdLst>
                <a:gd name="T0" fmla="*/ 2147483647 w 129"/>
                <a:gd name="T1" fmla="*/ 2147483647 h 146"/>
                <a:gd name="T2" fmla="*/ 2147483647 w 129"/>
                <a:gd name="T3" fmla="*/ 2147483647 h 146"/>
                <a:gd name="T4" fmla="*/ 2147483647 w 129"/>
                <a:gd name="T5" fmla="*/ 2147483647 h 146"/>
                <a:gd name="T6" fmla="*/ 2147483647 w 129"/>
                <a:gd name="T7" fmla="*/ 2147483647 h 146"/>
                <a:gd name="T8" fmla="*/ 2147483647 w 129"/>
                <a:gd name="T9" fmla="*/ 2147483647 h 146"/>
                <a:gd name="T10" fmla="*/ 2147483647 w 129"/>
                <a:gd name="T11" fmla="*/ 0 h 146"/>
                <a:gd name="T12" fmla="*/ 2147483647 w 129"/>
                <a:gd name="T13" fmla="*/ 0 h 146"/>
                <a:gd name="T14" fmla="*/ 2147483647 w 129"/>
                <a:gd name="T15" fmla="*/ 0 h 146"/>
                <a:gd name="T16" fmla="*/ 2147483647 w 129"/>
                <a:gd name="T17" fmla="*/ 2147483647 h 146"/>
                <a:gd name="T18" fmla="*/ 2147483647 w 129"/>
                <a:gd name="T19" fmla="*/ 2147483647 h 146"/>
                <a:gd name="T20" fmla="*/ 2147483647 w 129"/>
                <a:gd name="T21" fmla="*/ 2147483647 h 146"/>
                <a:gd name="T22" fmla="*/ 2147483647 w 129"/>
                <a:gd name="T23" fmla="*/ 2147483647 h 146"/>
                <a:gd name="T24" fmla="*/ 2147483647 w 129"/>
                <a:gd name="T25" fmla="*/ 2147483647 h 146"/>
                <a:gd name="T26" fmla="*/ 2147483647 w 129"/>
                <a:gd name="T27" fmla="*/ 2147483647 h 146"/>
                <a:gd name="T28" fmla="*/ 2147483647 w 129"/>
                <a:gd name="T29" fmla="*/ 2147483647 h 146"/>
                <a:gd name="T30" fmla="*/ 2147483647 w 129"/>
                <a:gd name="T31" fmla="*/ 2147483647 h 146"/>
                <a:gd name="T32" fmla="*/ 2147483647 w 129"/>
                <a:gd name="T33" fmla="*/ 2147483647 h 146"/>
                <a:gd name="T34" fmla="*/ 2147483647 w 129"/>
                <a:gd name="T35" fmla="*/ 2147483647 h 146"/>
                <a:gd name="T36" fmla="*/ 2147483647 w 129"/>
                <a:gd name="T37" fmla="*/ 2147483647 h 146"/>
                <a:gd name="T38" fmla="*/ 2147483647 w 129"/>
                <a:gd name="T39" fmla="*/ 2147483647 h 146"/>
                <a:gd name="T40" fmla="*/ 0 w 129"/>
                <a:gd name="T41" fmla="*/ 2147483647 h 146"/>
                <a:gd name="T42" fmla="*/ 0 w 129"/>
                <a:gd name="T43" fmla="*/ 2147483647 h 146"/>
                <a:gd name="T44" fmla="*/ 0 w 129"/>
                <a:gd name="T45" fmla="*/ 2147483647 h 146"/>
                <a:gd name="T46" fmla="*/ 2147483647 w 129"/>
                <a:gd name="T47" fmla="*/ 2147483647 h 146"/>
                <a:gd name="T48" fmla="*/ 2147483647 w 129"/>
                <a:gd name="T49" fmla="*/ 2147483647 h 146"/>
                <a:gd name="T50" fmla="*/ 2147483647 w 129"/>
                <a:gd name="T51" fmla="*/ 2147483647 h 146"/>
                <a:gd name="T52" fmla="*/ 2147483647 w 129"/>
                <a:gd name="T53" fmla="*/ 2147483647 h 146"/>
                <a:gd name="T54" fmla="*/ 2147483647 w 129"/>
                <a:gd name="T55" fmla="*/ 2147483647 h 146"/>
                <a:gd name="T56" fmla="*/ 2147483647 w 129"/>
                <a:gd name="T57" fmla="*/ 2147483647 h 14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9"/>
                <a:gd name="T88" fmla="*/ 0 h 146"/>
                <a:gd name="T89" fmla="*/ 129 w 129"/>
                <a:gd name="T90" fmla="*/ 146 h 14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9" h="146">
                  <a:moveTo>
                    <a:pt x="129" y="16"/>
                  </a:moveTo>
                  <a:lnTo>
                    <a:pt x="122" y="11"/>
                  </a:lnTo>
                  <a:lnTo>
                    <a:pt x="115" y="6"/>
                  </a:lnTo>
                  <a:lnTo>
                    <a:pt x="106" y="3"/>
                  </a:lnTo>
                  <a:lnTo>
                    <a:pt x="99" y="1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65" y="1"/>
                  </a:lnTo>
                  <a:lnTo>
                    <a:pt x="56" y="3"/>
                  </a:lnTo>
                  <a:lnTo>
                    <a:pt x="48" y="6"/>
                  </a:lnTo>
                  <a:lnTo>
                    <a:pt x="41" y="11"/>
                  </a:lnTo>
                  <a:lnTo>
                    <a:pt x="34" y="16"/>
                  </a:lnTo>
                  <a:lnTo>
                    <a:pt x="26" y="22"/>
                  </a:lnTo>
                  <a:lnTo>
                    <a:pt x="21" y="29"/>
                  </a:lnTo>
                  <a:lnTo>
                    <a:pt x="16" y="35"/>
                  </a:lnTo>
                  <a:lnTo>
                    <a:pt x="11" y="43"/>
                  </a:lnTo>
                  <a:lnTo>
                    <a:pt x="6" y="51"/>
                  </a:lnTo>
                  <a:lnTo>
                    <a:pt x="3" y="60"/>
                  </a:lnTo>
                  <a:lnTo>
                    <a:pt x="1" y="69"/>
                  </a:lnTo>
                  <a:lnTo>
                    <a:pt x="0" y="78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1" y="105"/>
                  </a:lnTo>
                  <a:lnTo>
                    <a:pt x="3" y="113"/>
                  </a:lnTo>
                  <a:lnTo>
                    <a:pt x="6" y="122"/>
                  </a:lnTo>
                  <a:lnTo>
                    <a:pt x="11" y="130"/>
                  </a:lnTo>
                  <a:lnTo>
                    <a:pt x="16" y="138"/>
                  </a:lnTo>
                  <a:lnTo>
                    <a:pt x="21" y="146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26" name="Freeform 53"/>
            <p:cNvSpPr>
              <a:spLocks/>
            </p:cNvSpPr>
            <p:nvPr/>
          </p:nvSpPr>
          <p:spPr bwMode="auto">
            <a:xfrm>
              <a:off x="4956175" y="3865563"/>
              <a:ext cx="69850" cy="20637"/>
            </a:xfrm>
            <a:custGeom>
              <a:avLst/>
              <a:gdLst>
                <a:gd name="T0" fmla="*/ 0 w 44"/>
                <a:gd name="T1" fmla="*/ 2147483647 h 13"/>
                <a:gd name="T2" fmla="*/ 2147483647 w 44"/>
                <a:gd name="T3" fmla="*/ 2147483647 h 13"/>
                <a:gd name="T4" fmla="*/ 2147483647 w 44"/>
                <a:gd name="T5" fmla="*/ 2147483647 h 13"/>
                <a:gd name="T6" fmla="*/ 2147483647 w 44"/>
                <a:gd name="T7" fmla="*/ 2147483647 h 13"/>
                <a:gd name="T8" fmla="*/ 2147483647 w 44"/>
                <a:gd name="T9" fmla="*/ 2147483647 h 13"/>
                <a:gd name="T10" fmla="*/ 2147483647 w 44"/>
                <a:gd name="T11" fmla="*/ 2147483647 h 13"/>
                <a:gd name="T12" fmla="*/ 2147483647 w 44"/>
                <a:gd name="T13" fmla="*/ 2147483647 h 13"/>
                <a:gd name="T14" fmla="*/ 2147483647 w 44"/>
                <a:gd name="T15" fmla="*/ 2147483647 h 13"/>
                <a:gd name="T16" fmla="*/ 2147483647 w 44"/>
                <a:gd name="T17" fmla="*/ 2147483647 h 13"/>
                <a:gd name="T18" fmla="*/ 2147483647 w 44"/>
                <a:gd name="T19" fmla="*/ 2147483647 h 13"/>
                <a:gd name="T20" fmla="*/ 2147483647 w 44"/>
                <a:gd name="T21" fmla="*/ 0 h 13"/>
                <a:gd name="T22" fmla="*/ 2147483647 w 44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13"/>
                <a:gd name="T38" fmla="*/ 44 w 44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13">
                  <a:moveTo>
                    <a:pt x="0" y="13"/>
                  </a:moveTo>
                  <a:lnTo>
                    <a:pt x="42" y="13"/>
                  </a:lnTo>
                  <a:lnTo>
                    <a:pt x="42" y="10"/>
                  </a:lnTo>
                  <a:lnTo>
                    <a:pt x="7" y="10"/>
                  </a:lnTo>
                  <a:lnTo>
                    <a:pt x="16" y="7"/>
                  </a:lnTo>
                  <a:lnTo>
                    <a:pt x="43" y="7"/>
                  </a:lnTo>
                  <a:lnTo>
                    <a:pt x="44" y="5"/>
                  </a:lnTo>
                  <a:lnTo>
                    <a:pt x="23" y="5"/>
                  </a:lnTo>
                  <a:lnTo>
                    <a:pt x="29" y="3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37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27" name="Freeform 54"/>
            <p:cNvSpPr>
              <a:spLocks/>
            </p:cNvSpPr>
            <p:nvPr/>
          </p:nvSpPr>
          <p:spPr bwMode="auto">
            <a:xfrm>
              <a:off x="4956175" y="3862388"/>
              <a:ext cx="69850" cy="69850"/>
            </a:xfrm>
            <a:custGeom>
              <a:avLst/>
              <a:gdLst>
                <a:gd name="T0" fmla="*/ 2147483647 w 44"/>
                <a:gd name="T1" fmla="*/ 0 h 44"/>
                <a:gd name="T2" fmla="*/ 2147483647 w 44"/>
                <a:gd name="T3" fmla="*/ 2147483647 h 44"/>
                <a:gd name="T4" fmla="*/ 0 w 44"/>
                <a:gd name="T5" fmla="*/ 2147483647 h 44"/>
                <a:gd name="T6" fmla="*/ 2147483647 w 44"/>
                <a:gd name="T7" fmla="*/ 0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4"/>
                <a:gd name="T14" fmla="*/ 44 w 44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4">
                  <a:moveTo>
                    <a:pt x="44" y="0"/>
                  </a:moveTo>
                  <a:lnTo>
                    <a:pt x="38" y="44"/>
                  </a:lnTo>
                  <a:lnTo>
                    <a:pt x="0" y="15"/>
                  </a:lnTo>
                  <a:lnTo>
                    <a:pt x="44" y="0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28" name="Freeform 55"/>
            <p:cNvSpPr>
              <a:spLocks/>
            </p:cNvSpPr>
            <p:nvPr/>
          </p:nvSpPr>
          <p:spPr bwMode="auto">
            <a:xfrm>
              <a:off x="4965700" y="3889375"/>
              <a:ext cx="57150" cy="36513"/>
            </a:xfrm>
            <a:custGeom>
              <a:avLst/>
              <a:gdLst>
                <a:gd name="T0" fmla="*/ 2147483647 w 36"/>
                <a:gd name="T1" fmla="*/ 0 h 23"/>
                <a:gd name="T2" fmla="*/ 2147483647 w 36"/>
                <a:gd name="T3" fmla="*/ 2147483647 h 23"/>
                <a:gd name="T4" fmla="*/ 0 w 36"/>
                <a:gd name="T5" fmla="*/ 2147483647 h 23"/>
                <a:gd name="T6" fmla="*/ 2147483647 w 36"/>
                <a:gd name="T7" fmla="*/ 2147483647 h 23"/>
                <a:gd name="T8" fmla="*/ 2147483647 w 36"/>
                <a:gd name="T9" fmla="*/ 2147483647 h 23"/>
                <a:gd name="T10" fmla="*/ 2147483647 w 36"/>
                <a:gd name="T11" fmla="*/ 2147483647 h 23"/>
                <a:gd name="T12" fmla="*/ 2147483647 w 36"/>
                <a:gd name="T13" fmla="*/ 2147483647 h 23"/>
                <a:gd name="T14" fmla="*/ 2147483647 w 36"/>
                <a:gd name="T15" fmla="*/ 2147483647 h 23"/>
                <a:gd name="T16" fmla="*/ 2147483647 w 36"/>
                <a:gd name="T17" fmla="*/ 2147483647 h 23"/>
                <a:gd name="T18" fmla="*/ 2147483647 w 36"/>
                <a:gd name="T19" fmla="*/ 2147483647 h 23"/>
                <a:gd name="T20" fmla="*/ 2147483647 w 36"/>
                <a:gd name="T21" fmla="*/ 2147483647 h 23"/>
                <a:gd name="T22" fmla="*/ 2147483647 w 36"/>
                <a:gd name="T23" fmla="*/ 2147483647 h 23"/>
                <a:gd name="T24" fmla="*/ 2147483647 w 36"/>
                <a:gd name="T25" fmla="*/ 2147483647 h 23"/>
                <a:gd name="T26" fmla="*/ 2147483647 w 36"/>
                <a:gd name="T27" fmla="*/ 2147483647 h 23"/>
                <a:gd name="T28" fmla="*/ 2147483647 w 36"/>
                <a:gd name="T29" fmla="*/ 2147483647 h 23"/>
                <a:gd name="T30" fmla="*/ 2147483647 w 36"/>
                <a:gd name="T31" fmla="*/ 2147483647 h 23"/>
                <a:gd name="T32" fmla="*/ 2147483647 w 36"/>
                <a:gd name="T33" fmla="*/ 2147483647 h 23"/>
                <a:gd name="T34" fmla="*/ 2147483647 w 36"/>
                <a:gd name="T35" fmla="*/ 2147483647 h 23"/>
                <a:gd name="T36" fmla="*/ 2147483647 w 36"/>
                <a:gd name="T37" fmla="*/ 2147483647 h 23"/>
                <a:gd name="T38" fmla="*/ 2147483647 w 36"/>
                <a:gd name="T39" fmla="*/ 2147483647 h 23"/>
                <a:gd name="T40" fmla="*/ 2147483647 w 36"/>
                <a:gd name="T41" fmla="*/ 2147483647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6"/>
                <a:gd name="T64" fmla="*/ 0 h 23"/>
                <a:gd name="T65" fmla="*/ 36 w 36"/>
                <a:gd name="T66" fmla="*/ 23 h 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6" h="23">
                  <a:moveTo>
                    <a:pt x="36" y="0"/>
                  </a:moveTo>
                  <a:lnTo>
                    <a:pt x="35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35" y="4"/>
                  </a:lnTo>
                  <a:lnTo>
                    <a:pt x="35" y="7"/>
                  </a:lnTo>
                  <a:lnTo>
                    <a:pt x="7" y="7"/>
                  </a:lnTo>
                  <a:lnTo>
                    <a:pt x="10" y="9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13" y="11"/>
                  </a:lnTo>
                  <a:lnTo>
                    <a:pt x="16" y="14"/>
                  </a:lnTo>
                  <a:lnTo>
                    <a:pt x="34" y="14"/>
                  </a:lnTo>
                  <a:lnTo>
                    <a:pt x="33" y="17"/>
                  </a:lnTo>
                  <a:lnTo>
                    <a:pt x="19" y="17"/>
                  </a:lnTo>
                  <a:lnTo>
                    <a:pt x="22" y="19"/>
                  </a:lnTo>
                  <a:lnTo>
                    <a:pt x="33" y="19"/>
                  </a:lnTo>
                  <a:lnTo>
                    <a:pt x="33" y="21"/>
                  </a:lnTo>
                  <a:lnTo>
                    <a:pt x="25" y="21"/>
                  </a:lnTo>
                  <a:lnTo>
                    <a:pt x="27" y="23"/>
                  </a:lnTo>
                  <a:lnTo>
                    <a:pt x="32" y="23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29" name="Line 56"/>
            <p:cNvSpPr>
              <a:spLocks noChangeShapeType="1"/>
            </p:cNvSpPr>
            <p:nvPr/>
          </p:nvSpPr>
          <p:spPr bwMode="auto">
            <a:xfrm flipH="1">
              <a:off x="4960938" y="3889375"/>
              <a:ext cx="619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30" name="Freeform 57"/>
            <p:cNvSpPr>
              <a:spLocks/>
            </p:cNvSpPr>
            <p:nvPr/>
          </p:nvSpPr>
          <p:spPr bwMode="auto">
            <a:xfrm>
              <a:off x="4981575" y="4206875"/>
              <a:ext cx="52388" cy="93663"/>
            </a:xfrm>
            <a:custGeom>
              <a:avLst/>
              <a:gdLst>
                <a:gd name="T0" fmla="*/ 2147483647 w 33"/>
                <a:gd name="T1" fmla="*/ 2147483647 h 59"/>
                <a:gd name="T2" fmla="*/ 2147483647 w 33"/>
                <a:gd name="T3" fmla="*/ 2147483647 h 59"/>
                <a:gd name="T4" fmla="*/ 2147483647 w 33"/>
                <a:gd name="T5" fmla="*/ 2147483647 h 59"/>
                <a:gd name="T6" fmla="*/ 2147483647 w 33"/>
                <a:gd name="T7" fmla="*/ 2147483647 h 59"/>
                <a:gd name="T8" fmla="*/ 2147483647 w 33"/>
                <a:gd name="T9" fmla="*/ 2147483647 h 59"/>
                <a:gd name="T10" fmla="*/ 2147483647 w 33"/>
                <a:gd name="T11" fmla="*/ 2147483647 h 59"/>
                <a:gd name="T12" fmla="*/ 2147483647 w 33"/>
                <a:gd name="T13" fmla="*/ 0 h 59"/>
                <a:gd name="T14" fmla="*/ 2147483647 w 33"/>
                <a:gd name="T15" fmla="*/ 0 h 59"/>
                <a:gd name="T16" fmla="*/ 2147483647 w 33"/>
                <a:gd name="T17" fmla="*/ 2147483647 h 59"/>
                <a:gd name="T18" fmla="*/ 2147483647 w 33"/>
                <a:gd name="T19" fmla="*/ 2147483647 h 59"/>
                <a:gd name="T20" fmla="*/ 2147483647 w 33"/>
                <a:gd name="T21" fmla="*/ 2147483647 h 59"/>
                <a:gd name="T22" fmla="*/ 0 w 33"/>
                <a:gd name="T23" fmla="*/ 2147483647 h 59"/>
                <a:gd name="T24" fmla="*/ 0 w 33"/>
                <a:gd name="T25" fmla="*/ 2147483647 h 59"/>
                <a:gd name="T26" fmla="*/ 2147483647 w 33"/>
                <a:gd name="T27" fmla="*/ 2147483647 h 59"/>
                <a:gd name="T28" fmla="*/ 2147483647 w 33"/>
                <a:gd name="T29" fmla="*/ 2147483647 h 59"/>
                <a:gd name="T30" fmla="*/ 2147483647 w 33"/>
                <a:gd name="T31" fmla="*/ 2147483647 h 59"/>
                <a:gd name="T32" fmla="*/ 2147483647 w 33"/>
                <a:gd name="T33" fmla="*/ 2147483647 h 59"/>
                <a:gd name="T34" fmla="*/ 2147483647 w 33"/>
                <a:gd name="T35" fmla="*/ 2147483647 h 59"/>
                <a:gd name="T36" fmla="*/ 2147483647 w 33"/>
                <a:gd name="T37" fmla="*/ 2147483647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59"/>
                <a:gd name="T59" fmla="*/ 33 w 33"/>
                <a:gd name="T60" fmla="*/ 59 h 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59">
                  <a:moveTo>
                    <a:pt x="26" y="56"/>
                  </a:moveTo>
                  <a:lnTo>
                    <a:pt x="31" y="48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31" y="11"/>
                  </a:lnTo>
                  <a:lnTo>
                    <a:pt x="26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11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2" y="48"/>
                  </a:lnTo>
                  <a:lnTo>
                    <a:pt x="5" y="53"/>
                  </a:lnTo>
                  <a:lnTo>
                    <a:pt x="7" y="56"/>
                  </a:lnTo>
                  <a:lnTo>
                    <a:pt x="12" y="59"/>
                  </a:lnTo>
                  <a:lnTo>
                    <a:pt x="17" y="59"/>
                  </a:lnTo>
                  <a:lnTo>
                    <a:pt x="26" y="56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31" name="Freeform 58"/>
            <p:cNvSpPr>
              <a:spLocks/>
            </p:cNvSpPr>
            <p:nvPr/>
          </p:nvSpPr>
          <p:spPr bwMode="auto">
            <a:xfrm>
              <a:off x="5008563" y="4206875"/>
              <a:ext cx="20637" cy="88900"/>
            </a:xfrm>
            <a:custGeom>
              <a:avLst/>
              <a:gdLst>
                <a:gd name="T0" fmla="*/ 2147483647 w 13"/>
                <a:gd name="T1" fmla="*/ 2147483647 h 56"/>
                <a:gd name="T2" fmla="*/ 2147483647 w 13"/>
                <a:gd name="T3" fmla="*/ 2147483647 h 56"/>
                <a:gd name="T4" fmla="*/ 2147483647 w 13"/>
                <a:gd name="T5" fmla="*/ 2147483647 h 56"/>
                <a:gd name="T6" fmla="*/ 2147483647 w 13"/>
                <a:gd name="T7" fmla="*/ 2147483647 h 56"/>
                <a:gd name="T8" fmla="*/ 2147483647 w 13"/>
                <a:gd name="T9" fmla="*/ 2147483647 h 56"/>
                <a:gd name="T10" fmla="*/ 2147483647 w 13"/>
                <a:gd name="T11" fmla="*/ 2147483647 h 56"/>
                <a:gd name="T12" fmla="*/ 2147483647 w 13"/>
                <a:gd name="T13" fmla="*/ 2147483647 h 56"/>
                <a:gd name="T14" fmla="*/ 2147483647 w 13"/>
                <a:gd name="T15" fmla="*/ 2147483647 h 56"/>
                <a:gd name="T16" fmla="*/ 0 w 13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6"/>
                <a:gd name="T29" fmla="*/ 13 w 13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6">
                  <a:moveTo>
                    <a:pt x="6" y="56"/>
                  </a:moveTo>
                  <a:lnTo>
                    <a:pt x="9" y="53"/>
                  </a:lnTo>
                  <a:lnTo>
                    <a:pt x="11" y="48"/>
                  </a:lnTo>
                  <a:lnTo>
                    <a:pt x="13" y="33"/>
                  </a:lnTo>
                  <a:lnTo>
                    <a:pt x="13" y="25"/>
                  </a:lnTo>
                  <a:lnTo>
                    <a:pt x="11" y="11"/>
                  </a:lnTo>
                  <a:lnTo>
                    <a:pt x="9" y="5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32" name="Freeform 59"/>
            <p:cNvSpPr>
              <a:spLocks/>
            </p:cNvSpPr>
            <p:nvPr/>
          </p:nvSpPr>
          <p:spPr bwMode="auto">
            <a:xfrm>
              <a:off x="4976813" y="4206875"/>
              <a:ext cx="23812" cy="93663"/>
            </a:xfrm>
            <a:custGeom>
              <a:avLst/>
              <a:gdLst>
                <a:gd name="T0" fmla="*/ 2147483647 w 15"/>
                <a:gd name="T1" fmla="*/ 0 h 59"/>
                <a:gd name="T2" fmla="*/ 2147483647 w 15"/>
                <a:gd name="T3" fmla="*/ 2147483647 h 59"/>
                <a:gd name="T4" fmla="*/ 2147483647 w 15"/>
                <a:gd name="T5" fmla="*/ 2147483647 h 59"/>
                <a:gd name="T6" fmla="*/ 0 w 15"/>
                <a:gd name="T7" fmla="*/ 2147483647 h 59"/>
                <a:gd name="T8" fmla="*/ 0 w 15"/>
                <a:gd name="T9" fmla="*/ 2147483647 h 59"/>
                <a:gd name="T10" fmla="*/ 2147483647 w 15"/>
                <a:gd name="T11" fmla="*/ 2147483647 h 59"/>
                <a:gd name="T12" fmla="*/ 2147483647 w 15"/>
                <a:gd name="T13" fmla="*/ 2147483647 h 59"/>
                <a:gd name="T14" fmla="*/ 2147483647 w 15"/>
                <a:gd name="T15" fmla="*/ 214748364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59"/>
                <a:gd name="T26" fmla="*/ 15 w 15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59">
                  <a:moveTo>
                    <a:pt x="15" y="0"/>
                  </a:moveTo>
                  <a:lnTo>
                    <a:pt x="8" y="3"/>
                  </a:lnTo>
                  <a:lnTo>
                    <a:pt x="3" y="11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8" y="56"/>
                  </a:lnTo>
                  <a:lnTo>
                    <a:pt x="15" y="59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33" name="Line 60"/>
            <p:cNvSpPr>
              <a:spLocks noChangeShapeType="1"/>
            </p:cNvSpPr>
            <p:nvPr/>
          </p:nvSpPr>
          <p:spPr bwMode="auto">
            <a:xfrm flipV="1">
              <a:off x="5008563" y="4295775"/>
              <a:ext cx="9525" cy="47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34" name="Freeform 61"/>
            <p:cNvSpPr>
              <a:spLocks/>
            </p:cNvSpPr>
            <p:nvPr/>
          </p:nvSpPr>
          <p:spPr bwMode="auto">
            <a:xfrm>
              <a:off x="5062538" y="4206875"/>
              <a:ext cx="53975" cy="93663"/>
            </a:xfrm>
            <a:custGeom>
              <a:avLst/>
              <a:gdLst>
                <a:gd name="T0" fmla="*/ 2147483647 w 34"/>
                <a:gd name="T1" fmla="*/ 2147483647 h 59"/>
                <a:gd name="T2" fmla="*/ 2147483647 w 34"/>
                <a:gd name="T3" fmla="*/ 2147483647 h 59"/>
                <a:gd name="T4" fmla="*/ 2147483647 w 34"/>
                <a:gd name="T5" fmla="*/ 2147483647 h 59"/>
                <a:gd name="T6" fmla="*/ 2147483647 w 34"/>
                <a:gd name="T7" fmla="*/ 2147483647 h 59"/>
                <a:gd name="T8" fmla="*/ 2147483647 w 34"/>
                <a:gd name="T9" fmla="*/ 2147483647 h 59"/>
                <a:gd name="T10" fmla="*/ 2147483647 w 34"/>
                <a:gd name="T11" fmla="*/ 2147483647 h 59"/>
                <a:gd name="T12" fmla="*/ 2147483647 w 34"/>
                <a:gd name="T13" fmla="*/ 2147483647 h 59"/>
                <a:gd name="T14" fmla="*/ 2147483647 w 34"/>
                <a:gd name="T15" fmla="*/ 2147483647 h 59"/>
                <a:gd name="T16" fmla="*/ 2147483647 w 34"/>
                <a:gd name="T17" fmla="*/ 2147483647 h 59"/>
                <a:gd name="T18" fmla="*/ 2147483647 w 34"/>
                <a:gd name="T19" fmla="*/ 0 h 59"/>
                <a:gd name="T20" fmla="*/ 2147483647 w 34"/>
                <a:gd name="T21" fmla="*/ 0 h 59"/>
                <a:gd name="T22" fmla="*/ 2147483647 w 34"/>
                <a:gd name="T23" fmla="*/ 2147483647 h 59"/>
                <a:gd name="T24" fmla="*/ 2147483647 w 34"/>
                <a:gd name="T25" fmla="*/ 2147483647 h 59"/>
                <a:gd name="T26" fmla="*/ 2147483647 w 34"/>
                <a:gd name="T27" fmla="*/ 2147483647 h 59"/>
                <a:gd name="T28" fmla="*/ 0 w 34"/>
                <a:gd name="T29" fmla="*/ 2147483647 h 59"/>
                <a:gd name="T30" fmla="*/ 0 w 34"/>
                <a:gd name="T31" fmla="*/ 2147483647 h 59"/>
                <a:gd name="T32" fmla="*/ 2147483647 w 34"/>
                <a:gd name="T33" fmla="*/ 2147483647 h 59"/>
                <a:gd name="T34" fmla="*/ 2147483647 w 34"/>
                <a:gd name="T35" fmla="*/ 2147483647 h 59"/>
                <a:gd name="T36" fmla="*/ 2147483647 w 34"/>
                <a:gd name="T37" fmla="*/ 2147483647 h 59"/>
                <a:gd name="T38" fmla="*/ 2147483647 w 34"/>
                <a:gd name="T39" fmla="*/ 2147483647 h 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"/>
                <a:gd name="T61" fmla="*/ 0 h 59"/>
                <a:gd name="T62" fmla="*/ 34 w 34"/>
                <a:gd name="T63" fmla="*/ 59 h 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" h="59">
                  <a:moveTo>
                    <a:pt x="6" y="56"/>
                  </a:moveTo>
                  <a:lnTo>
                    <a:pt x="13" y="59"/>
                  </a:lnTo>
                  <a:lnTo>
                    <a:pt x="18" y="59"/>
                  </a:lnTo>
                  <a:lnTo>
                    <a:pt x="27" y="56"/>
                  </a:lnTo>
                  <a:lnTo>
                    <a:pt x="32" y="48"/>
                  </a:lnTo>
                  <a:lnTo>
                    <a:pt x="34" y="33"/>
                  </a:lnTo>
                  <a:lnTo>
                    <a:pt x="34" y="25"/>
                  </a:lnTo>
                  <a:lnTo>
                    <a:pt x="32" y="11"/>
                  </a:lnTo>
                  <a:lnTo>
                    <a:pt x="27" y="3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11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6" y="53"/>
                  </a:lnTo>
                  <a:lnTo>
                    <a:pt x="8" y="56"/>
                  </a:lnTo>
                  <a:lnTo>
                    <a:pt x="13" y="59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35" name="Freeform 62"/>
            <p:cNvSpPr>
              <a:spLocks/>
            </p:cNvSpPr>
            <p:nvPr/>
          </p:nvSpPr>
          <p:spPr bwMode="auto">
            <a:xfrm>
              <a:off x="5092700" y="4206875"/>
              <a:ext cx="20638" cy="93663"/>
            </a:xfrm>
            <a:custGeom>
              <a:avLst/>
              <a:gdLst>
                <a:gd name="T0" fmla="*/ 0 w 14"/>
                <a:gd name="T1" fmla="*/ 2147483647 h 59"/>
                <a:gd name="T2" fmla="*/ 2147483647 w 14"/>
                <a:gd name="T3" fmla="*/ 2147483647 h 59"/>
                <a:gd name="T4" fmla="*/ 2147483647 w 14"/>
                <a:gd name="T5" fmla="*/ 2147483647 h 59"/>
                <a:gd name="T6" fmla="*/ 2147483647 w 14"/>
                <a:gd name="T7" fmla="*/ 2147483647 h 59"/>
                <a:gd name="T8" fmla="*/ 2147483647 w 14"/>
                <a:gd name="T9" fmla="*/ 2147483647 h 59"/>
                <a:gd name="T10" fmla="*/ 2147483647 w 14"/>
                <a:gd name="T11" fmla="*/ 2147483647 h 59"/>
                <a:gd name="T12" fmla="*/ 2147483647 w 14"/>
                <a:gd name="T13" fmla="*/ 2147483647 h 59"/>
                <a:gd name="T14" fmla="*/ 2147483647 w 14"/>
                <a:gd name="T15" fmla="*/ 2147483647 h 59"/>
                <a:gd name="T16" fmla="*/ 2147483647 w 14"/>
                <a:gd name="T17" fmla="*/ 2147483647 h 59"/>
                <a:gd name="T18" fmla="*/ 0 w 14"/>
                <a:gd name="T19" fmla="*/ 0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59"/>
                <a:gd name="T32" fmla="*/ 14 w 14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59">
                  <a:moveTo>
                    <a:pt x="0" y="59"/>
                  </a:moveTo>
                  <a:lnTo>
                    <a:pt x="6" y="56"/>
                  </a:lnTo>
                  <a:lnTo>
                    <a:pt x="9" y="53"/>
                  </a:lnTo>
                  <a:lnTo>
                    <a:pt x="11" y="48"/>
                  </a:lnTo>
                  <a:lnTo>
                    <a:pt x="14" y="33"/>
                  </a:lnTo>
                  <a:lnTo>
                    <a:pt x="14" y="25"/>
                  </a:lnTo>
                  <a:lnTo>
                    <a:pt x="11" y="11"/>
                  </a:lnTo>
                  <a:lnTo>
                    <a:pt x="9" y="5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36" name="Freeform 63"/>
            <p:cNvSpPr>
              <a:spLocks/>
            </p:cNvSpPr>
            <p:nvPr/>
          </p:nvSpPr>
          <p:spPr bwMode="auto">
            <a:xfrm>
              <a:off x="5059363" y="4206875"/>
              <a:ext cx="23812" cy="88900"/>
            </a:xfrm>
            <a:custGeom>
              <a:avLst/>
              <a:gdLst>
                <a:gd name="T0" fmla="*/ 2147483647 w 15"/>
                <a:gd name="T1" fmla="*/ 0 h 56"/>
                <a:gd name="T2" fmla="*/ 2147483647 w 15"/>
                <a:gd name="T3" fmla="*/ 2147483647 h 56"/>
                <a:gd name="T4" fmla="*/ 2147483647 w 15"/>
                <a:gd name="T5" fmla="*/ 2147483647 h 56"/>
                <a:gd name="T6" fmla="*/ 0 w 15"/>
                <a:gd name="T7" fmla="*/ 2147483647 h 56"/>
                <a:gd name="T8" fmla="*/ 0 w 15"/>
                <a:gd name="T9" fmla="*/ 2147483647 h 56"/>
                <a:gd name="T10" fmla="*/ 2147483647 w 15"/>
                <a:gd name="T11" fmla="*/ 2147483647 h 56"/>
                <a:gd name="T12" fmla="*/ 2147483647 w 15"/>
                <a:gd name="T13" fmla="*/ 214748364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56"/>
                <a:gd name="T23" fmla="*/ 15 w 15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56">
                  <a:moveTo>
                    <a:pt x="15" y="0"/>
                  </a:moveTo>
                  <a:lnTo>
                    <a:pt x="8" y="3"/>
                  </a:lnTo>
                  <a:lnTo>
                    <a:pt x="3" y="11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8" y="56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37" name="Freeform 64"/>
            <p:cNvSpPr>
              <a:spLocks/>
            </p:cNvSpPr>
            <p:nvPr/>
          </p:nvSpPr>
          <p:spPr bwMode="auto">
            <a:xfrm>
              <a:off x="4899025" y="4206875"/>
              <a:ext cx="52388" cy="93663"/>
            </a:xfrm>
            <a:custGeom>
              <a:avLst/>
              <a:gdLst>
                <a:gd name="T0" fmla="*/ 2147483647 w 33"/>
                <a:gd name="T1" fmla="*/ 2147483647 h 59"/>
                <a:gd name="T2" fmla="*/ 2147483647 w 33"/>
                <a:gd name="T3" fmla="*/ 2147483647 h 59"/>
                <a:gd name="T4" fmla="*/ 2147483647 w 33"/>
                <a:gd name="T5" fmla="*/ 2147483647 h 59"/>
                <a:gd name="T6" fmla="*/ 2147483647 w 33"/>
                <a:gd name="T7" fmla="*/ 2147483647 h 59"/>
                <a:gd name="T8" fmla="*/ 2147483647 w 33"/>
                <a:gd name="T9" fmla="*/ 2147483647 h 59"/>
                <a:gd name="T10" fmla="*/ 2147483647 w 33"/>
                <a:gd name="T11" fmla="*/ 2147483647 h 59"/>
                <a:gd name="T12" fmla="*/ 2147483647 w 33"/>
                <a:gd name="T13" fmla="*/ 0 h 59"/>
                <a:gd name="T14" fmla="*/ 2147483647 w 33"/>
                <a:gd name="T15" fmla="*/ 0 h 59"/>
                <a:gd name="T16" fmla="*/ 2147483647 w 33"/>
                <a:gd name="T17" fmla="*/ 2147483647 h 59"/>
                <a:gd name="T18" fmla="*/ 2147483647 w 33"/>
                <a:gd name="T19" fmla="*/ 2147483647 h 59"/>
                <a:gd name="T20" fmla="*/ 2147483647 w 33"/>
                <a:gd name="T21" fmla="*/ 2147483647 h 59"/>
                <a:gd name="T22" fmla="*/ 0 w 33"/>
                <a:gd name="T23" fmla="*/ 2147483647 h 59"/>
                <a:gd name="T24" fmla="*/ 0 w 33"/>
                <a:gd name="T25" fmla="*/ 2147483647 h 59"/>
                <a:gd name="T26" fmla="*/ 2147483647 w 33"/>
                <a:gd name="T27" fmla="*/ 2147483647 h 59"/>
                <a:gd name="T28" fmla="*/ 2147483647 w 33"/>
                <a:gd name="T29" fmla="*/ 2147483647 h 59"/>
                <a:gd name="T30" fmla="*/ 2147483647 w 33"/>
                <a:gd name="T31" fmla="*/ 2147483647 h 59"/>
                <a:gd name="T32" fmla="*/ 2147483647 w 33"/>
                <a:gd name="T33" fmla="*/ 2147483647 h 59"/>
                <a:gd name="T34" fmla="*/ 2147483647 w 33"/>
                <a:gd name="T35" fmla="*/ 2147483647 h 59"/>
                <a:gd name="T36" fmla="*/ 2147483647 w 33"/>
                <a:gd name="T37" fmla="*/ 2147483647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59"/>
                <a:gd name="T59" fmla="*/ 33 w 33"/>
                <a:gd name="T60" fmla="*/ 59 h 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59">
                  <a:moveTo>
                    <a:pt x="26" y="56"/>
                  </a:moveTo>
                  <a:lnTo>
                    <a:pt x="31" y="48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31" y="11"/>
                  </a:lnTo>
                  <a:lnTo>
                    <a:pt x="26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8" y="3"/>
                  </a:lnTo>
                  <a:lnTo>
                    <a:pt x="5" y="5"/>
                  </a:lnTo>
                  <a:lnTo>
                    <a:pt x="2" y="11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2" y="48"/>
                  </a:lnTo>
                  <a:lnTo>
                    <a:pt x="5" y="53"/>
                  </a:lnTo>
                  <a:lnTo>
                    <a:pt x="8" y="56"/>
                  </a:lnTo>
                  <a:lnTo>
                    <a:pt x="12" y="59"/>
                  </a:lnTo>
                  <a:lnTo>
                    <a:pt x="17" y="59"/>
                  </a:lnTo>
                  <a:lnTo>
                    <a:pt x="26" y="56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38" name="Freeform 65"/>
            <p:cNvSpPr>
              <a:spLocks/>
            </p:cNvSpPr>
            <p:nvPr/>
          </p:nvSpPr>
          <p:spPr bwMode="auto">
            <a:xfrm>
              <a:off x="4926013" y="4206875"/>
              <a:ext cx="22225" cy="88900"/>
            </a:xfrm>
            <a:custGeom>
              <a:avLst/>
              <a:gdLst>
                <a:gd name="T0" fmla="*/ 2147483647 w 14"/>
                <a:gd name="T1" fmla="*/ 2147483647 h 56"/>
                <a:gd name="T2" fmla="*/ 2147483647 w 14"/>
                <a:gd name="T3" fmla="*/ 2147483647 h 56"/>
                <a:gd name="T4" fmla="*/ 2147483647 w 14"/>
                <a:gd name="T5" fmla="*/ 2147483647 h 56"/>
                <a:gd name="T6" fmla="*/ 2147483647 w 14"/>
                <a:gd name="T7" fmla="*/ 2147483647 h 56"/>
                <a:gd name="T8" fmla="*/ 2147483647 w 14"/>
                <a:gd name="T9" fmla="*/ 2147483647 h 56"/>
                <a:gd name="T10" fmla="*/ 2147483647 w 14"/>
                <a:gd name="T11" fmla="*/ 2147483647 h 56"/>
                <a:gd name="T12" fmla="*/ 2147483647 w 14"/>
                <a:gd name="T13" fmla="*/ 2147483647 h 56"/>
                <a:gd name="T14" fmla="*/ 2147483647 w 14"/>
                <a:gd name="T15" fmla="*/ 2147483647 h 56"/>
                <a:gd name="T16" fmla="*/ 0 w 14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6"/>
                <a:gd name="T29" fmla="*/ 14 w 14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6">
                  <a:moveTo>
                    <a:pt x="7" y="56"/>
                  </a:moveTo>
                  <a:lnTo>
                    <a:pt x="9" y="53"/>
                  </a:lnTo>
                  <a:lnTo>
                    <a:pt x="11" y="48"/>
                  </a:lnTo>
                  <a:lnTo>
                    <a:pt x="14" y="33"/>
                  </a:lnTo>
                  <a:lnTo>
                    <a:pt x="14" y="25"/>
                  </a:lnTo>
                  <a:lnTo>
                    <a:pt x="11" y="11"/>
                  </a:lnTo>
                  <a:lnTo>
                    <a:pt x="9" y="5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39" name="Freeform 66"/>
            <p:cNvSpPr>
              <a:spLocks/>
            </p:cNvSpPr>
            <p:nvPr/>
          </p:nvSpPr>
          <p:spPr bwMode="auto">
            <a:xfrm>
              <a:off x="4895850" y="4206875"/>
              <a:ext cx="22225" cy="93663"/>
            </a:xfrm>
            <a:custGeom>
              <a:avLst/>
              <a:gdLst>
                <a:gd name="T0" fmla="*/ 2147483647 w 14"/>
                <a:gd name="T1" fmla="*/ 0 h 59"/>
                <a:gd name="T2" fmla="*/ 2147483647 w 14"/>
                <a:gd name="T3" fmla="*/ 2147483647 h 59"/>
                <a:gd name="T4" fmla="*/ 2147483647 w 14"/>
                <a:gd name="T5" fmla="*/ 2147483647 h 59"/>
                <a:gd name="T6" fmla="*/ 0 w 14"/>
                <a:gd name="T7" fmla="*/ 2147483647 h 59"/>
                <a:gd name="T8" fmla="*/ 0 w 14"/>
                <a:gd name="T9" fmla="*/ 2147483647 h 59"/>
                <a:gd name="T10" fmla="*/ 2147483647 w 14"/>
                <a:gd name="T11" fmla="*/ 2147483647 h 59"/>
                <a:gd name="T12" fmla="*/ 2147483647 w 14"/>
                <a:gd name="T13" fmla="*/ 2147483647 h 59"/>
                <a:gd name="T14" fmla="*/ 2147483647 w 14"/>
                <a:gd name="T15" fmla="*/ 214748364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59"/>
                <a:gd name="T26" fmla="*/ 14 w 14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59">
                  <a:moveTo>
                    <a:pt x="14" y="0"/>
                  </a:moveTo>
                  <a:lnTo>
                    <a:pt x="7" y="3"/>
                  </a:lnTo>
                  <a:lnTo>
                    <a:pt x="2" y="11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2" y="48"/>
                  </a:lnTo>
                  <a:lnTo>
                    <a:pt x="7" y="56"/>
                  </a:lnTo>
                  <a:lnTo>
                    <a:pt x="14" y="59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40" name="Line 67"/>
            <p:cNvSpPr>
              <a:spLocks noChangeShapeType="1"/>
            </p:cNvSpPr>
            <p:nvPr/>
          </p:nvSpPr>
          <p:spPr bwMode="auto">
            <a:xfrm flipV="1">
              <a:off x="4926013" y="4295775"/>
              <a:ext cx="11112" cy="47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41" name="Freeform 68"/>
            <p:cNvSpPr>
              <a:spLocks/>
            </p:cNvSpPr>
            <p:nvPr/>
          </p:nvSpPr>
          <p:spPr bwMode="auto">
            <a:xfrm>
              <a:off x="4816475" y="4206875"/>
              <a:ext cx="53975" cy="93663"/>
            </a:xfrm>
            <a:custGeom>
              <a:avLst/>
              <a:gdLst>
                <a:gd name="T0" fmla="*/ 2147483647 w 34"/>
                <a:gd name="T1" fmla="*/ 2147483647 h 59"/>
                <a:gd name="T2" fmla="*/ 2147483647 w 34"/>
                <a:gd name="T3" fmla="*/ 2147483647 h 59"/>
                <a:gd name="T4" fmla="*/ 2147483647 w 34"/>
                <a:gd name="T5" fmla="*/ 2147483647 h 59"/>
                <a:gd name="T6" fmla="*/ 2147483647 w 34"/>
                <a:gd name="T7" fmla="*/ 2147483647 h 59"/>
                <a:gd name="T8" fmla="*/ 2147483647 w 34"/>
                <a:gd name="T9" fmla="*/ 2147483647 h 59"/>
                <a:gd name="T10" fmla="*/ 2147483647 w 34"/>
                <a:gd name="T11" fmla="*/ 2147483647 h 59"/>
                <a:gd name="T12" fmla="*/ 2147483647 w 34"/>
                <a:gd name="T13" fmla="*/ 0 h 59"/>
                <a:gd name="T14" fmla="*/ 2147483647 w 34"/>
                <a:gd name="T15" fmla="*/ 0 h 59"/>
                <a:gd name="T16" fmla="*/ 2147483647 w 34"/>
                <a:gd name="T17" fmla="*/ 2147483647 h 59"/>
                <a:gd name="T18" fmla="*/ 2147483647 w 34"/>
                <a:gd name="T19" fmla="*/ 2147483647 h 59"/>
                <a:gd name="T20" fmla="*/ 2147483647 w 34"/>
                <a:gd name="T21" fmla="*/ 2147483647 h 59"/>
                <a:gd name="T22" fmla="*/ 0 w 34"/>
                <a:gd name="T23" fmla="*/ 2147483647 h 59"/>
                <a:gd name="T24" fmla="*/ 0 w 34"/>
                <a:gd name="T25" fmla="*/ 2147483647 h 59"/>
                <a:gd name="T26" fmla="*/ 2147483647 w 34"/>
                <a:gd name="T27" fmla="*/ 2147483647 h 59"/>
                <a:gd name="T28" fmla="*/ 2147483647 w 34"/>
                <a:gd name="T29" fmla="*/ 2147483647 h 59"/>
                <a:gd name="T30" fmla="*/ 2147483647 w 34"/>
                <a:gd name="T31" fmla="*/ 2147483647 h 59"/>
                <a:gd name="T32" fmla="*/ 2147483647 w 34"/>
                <a:gd name="T33" fmla="*/ 2147483647 h 59"/>
                <a:gd name="T34" fmla="*/ 2147483647 w 34"/>
                <a:gd name="T35" fmla="*/ 2147483647 h 59"/>
                <a:gd name="T36" fmla="*/ 2147483647 w 34"/>
                <a:gd name="T37" fmla="*/ 2147483647 h 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59"/>
                <a:gd name="T59" fmla="*/ 34 w 34"/>
                <a:gd name="T60" fmla="*/ 59 h 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59">
                  <a:moveTo>
                    <a:pt x="26" y="56"/>
                  </a:moveTo>
                  <a:lnTo>
                    <a:pt x="31" y="48"/>
                  </a:lnTo>
                  <a:lnTo>
                    <a:pt x="34" y="33"/>
                  </a:lnTo>
                  <a:lnTo>
                    <a:pt x="34" y="25"/>
                  </a:lnTo>
                  <a:lnTo>
                    <a:pt x="31" y="11"/>
                  </a:lnTo>
                  <a:lnTo>
                    <a:pt x="26" y="3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11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5" y="53"/>
                  </a:lnTo>
                  <a:lnTo>
                    <a:pt x="8" y="56"/>
                  </a:lnTo>
                  <a:lnTo>
                    <a:pt x="13" y="59"/>
                  </a:lnTo>
                  <a:lnTo>
                    <a:pt x="18" y="59"/>
                  </a:lnTo>
                  <a:lnTo>
                    <a:pt x="26" y="56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42" name="Freeform 69"/>
            <p:cNvSpPr>
              <a:spLocks/>
            </p:cNvSpPr>
            <p:nvPr/>
          </p:nvSpPr>
          <p:spPr bwMode="auto">
            <a:xfrm>
              <a:off x="4845050" y="4206875"/>
              <a:ext cx="20638" cy="88900"/>
            </a:xfrm>
            <a:custGeom>
              <a:avLst/>
              <a:gdLst>
                <a:gd name="T0" fmla="*/ 2147483647 w 13"/>
                <a:gd name="T1" fmla="*/ 2147483647 h 56"/>
                <a:gd name="T2" fmla="*/ 2147483647 w 13"/>
                <a:gd name="T3" fmla="*/ 2147483647 h 56"/>
                <a:gd name="T4" fmla="*/ 2147483647 w 13"/>
                <a:gd name="T5" fmla="*/ 2147483647 h 56"/>
                <a:gd name="T6" fmla="*/ 2147483647 w 13"/>
                <a:gd name="T7" fmla="*/ 2147483647 h 56"/>
                <a:gd name="T8" fmla="*/ 2147483647 w 13"/>
                <a:gd name="T9" fmla="*/ 2147483647 h 56"/>
                <a:gd name="T10" fmla="*/ 2147483647 w 13"/>
                <a:gd name="T11" fmla="*/ 2147483647 h 56"/>
                <a:gd name="T12" fmla="*/ 2147483647 w 13"/>
                <a:gd name="T13" fmla="*/ 2147483647 h 56"/>
                <a:gd name="T14" fmla="*/ 2147483647 w 13"/>
                <a:gd name="T15" fmla="*/ 2147483647 h 56"/>
                <a:gd name="T16" fmla="*/ 0 w 13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6"/>
                <a:gd name="T29" fmla="*/ 13 w 13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6">
                  <a:moveTo>
                    <a:pt x="5" y="56"/>
                  </a:moveTo>
                  <a:lnTo>
                    <a:pt x="8" y="53"/>
                  </a:lnTo>
                  <a:lnTo>
                    <a:pt x="11" y="48"/>
                  </a:lnTo>
                  <a:lnTo>
                    <a:pt x="13" y="33"/>
                  </a:lnTo>
                  <a:lnTo>
                    <a:pt x="13" y="25"/>
                  </a:lnTo>
                  <a:lnTo>
                    <a:pt x="11" y="11"/>
                  </a:lnTo>
                  <a:lnTo>
                    <a:pt x="8" y="5"/>
                  </a:lnTo>
                  <a:lnTo>
                    <a:pt x="5" y="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43" name="Freeform 70"/>
            <p:cNvSpPr>
              <a:spLocks/>
            </p:cNvSpPr>
            <p:nvPr/>
          </p:nvSpPr>
          <p:spPr bwMode="auto">
            <a:xfrm>
              <a:off x="4811713" y="4206875"/>
              <a:ext cx="23812" cy="93663"/>
            </a:xfrm>
            <a:custGeom>
              <a:avLst/>
              <a:gdLst>
                <a:gd name="T0" fmla="*/ 2147483647 w 16"/>
                <a:gd name="T1" fmla="*/ 0 h 59"/>
                <a:gd name="T2" fmla="*/ 2147483647 w 16"/>
                <a:gd name="T3" fmla="*/ 2147483647 h 59"/>
                <a:gd name="T4" fmla="*/ 2147483647 w 16"/>
                <a:gd name="T5" fmla="*/ 2147483647 h 59"/>
                <a:gd name="T6" fmla="*/ 0 w 16"/>
                <a:gd name="T7" fmla="*/ 2147483647 h 59"/>
                <a:gd name="T8" fmla="*/ 0 w 16"/>
                <a:gd name="T9" fmla="*/ 2147483647 h 59"/>
                <a:gd name="T10" fmla="*/ 2147483647 w 16"/>
                <a:gd name="T11" fmla="*/ 2147483647 h 59"/>
                <a:gd name="T12" fmla="*/ 2147483647 w 16"/>
                <a:gd name="T13" fmla="*/ 2147483647 h 59"/>
                <a:gd name="T14" fmla="*/ 2147483647 w 16"/>
                <a:gd name="T15" fmla="*/ 2147483647 h 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59"/>
                <a:gd name="T26" fmla="*/ 16 w 16"/>
                <a:gd name="T27" fmla="*/ 59 h 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59">
                  <a:moveTo>
                    <a:pt x="16" y="0"/>
                  </a:moveTo>
                  <a:lnTo>
                    <a:pt x="8" y="3"/>
                  </a:lnTo>
                  <a:lnTo>
                    <a:pt x="3" y="11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8" y="56"/>
                  </a:lnTo>
                  <a:lnTo>
                    <a:pt x="16" y="59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44" name="Line 71"/>
            <p:cNvSpPr>
              <a:spLocks noChangeShapeType="1"/>
            </p:cNvSpPr>
            <p:nvPr/>
          </p:nvSpPr>
          <p:spPr bwMode="auto">
            <a:xfrm flipV="1">
              <a:off x="4845050" y="4295775"/>
              <a:ext cx="7938" cy="47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64710" name="Text Box 390"/>
          <p:cNvSpPr txBox="1">
            <a:spLocks noChangeArrowheads="1"/>
          </p:cNvSpPr>
          <p:nvPr/>
        </p:nvSpPr>
        <p:spPr bwMode="auto">
          <a:xfrm>
            <a:off x="1054524" y="208979"/>
            <a:ext cx="8593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>
              <a:defRPr/>
            </a:pPr>
            <a:r>
              <a:rPr lang="en-GB" sz="32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Basic Linear Feedback Shift Register Structure </a:t>
            </a:r>
            <a:r>
              <a:rPr lang="en-GB" sz="32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LFSR</a:t>
            </a:r>
            <a:endParaRPr lang="en-GB" sz="3200" u="none" dirty="0">
              <a:solidFill>
                <a:srgbClr val="023D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algn="ctr" defTabSz="762000" eaLnBrk="0" hangingPunct="0">
              <a:defRPr/>
            </a:pPr>
            <a:r>
              <a:rPr lang="en-GB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GB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Example 1</a:t>
            </a:r>
            <a:r>
              <a:rPr lang="en-GB" sz="28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 (using irreducible polynomial with period 5)</a:t>
            </a:r>
            <a:endParaRPr lang="en-GB" sz="320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3464" name="Text Box 392"/>
          <p:cNvSpPr txBox="1">
            <a:spLocks noChangeArrowheads="1"/>
          </p:cNvSpPr>
          <p:nvPr/>
        </p:nvSpPr>
        <p:spPr bwMode="auto">
          <a:xfrm>
            <a:off x="1054524" y="1620801"/>
            <a:ext cx="3424100" cy="3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de-DE" sz="1600" u="none" dirty="0">
                <a:solidFill>
                  <a:schemeClr val="hlink"/>
                </a:solidFill>
              </a:rPr>
              <a:t>C(D) = D</a:t>
            </a:r>
            <a:r>
              <a:rPr lang="de-DE" sz="1600" u="none" baseline="30000" dirty="0">
                <a:solidFill>
                  <a:schemeClr val="hlink"/>
                </a:solidFill>
              </a:rPr>
              <a:t>4</a:t>
            </a:r>
            <a:r>
              <a:rPr lang="de-DE" sz="1600" u="none" dirty="0">
                <a:solidFill>
                  <a:schemeClr val="hlink"/>
                </a:solidFill>
              </a:rPr>
              <a:t> + D</a:t>
            </a:r>
            <a:r>
              <a:rPr lang="de-DE" sz="1600" u="none" baseline="30000" dirty="0">
                <a:solidFill>
                  <a:schemeClr val="hlink"/>
                </a:solidFill>
              </a:rPr>
              <a:t>3</a:t>
            </a:r>
            <a:r>
              <a:rPr lang="de-DE" sz="1600" u="none" dirty="0">
                <a:solidFill>
                  <a:schemeClr val="hlink"/>
                </a:solidFill>
              </a:rPr>
              <a:t> + D</a:t>
            </a:r>
            <a:r>
              <a:rPr lang="de-DE" sz="1600" u="none" baseline="30000" dirty="0">
                <a:solidFill>
                  <a:schemeClr val="hlink"/>
                </a:solidFill>
              </a:rPr>
              <a:t>2</a:t>
            </a:r>
            <a:r>
              <a:rPr lang="de-DE" sz="1600" u="none" dirty="0">
                <a:solidFill>
                  <a:schemeClr val="hlink"/>
                </a:solidFill>
              </a:rPr>
              <a:t> + D + 1=11111</a:t>
            </a:r>
            <a:r>
              <a:rPr lang="de-DE" sz="1600" u="none" dirty="0"/>
              <a:t> </a:t>
            </a:r>
            <a:endParaRPr lang="en-GB" sz="1600" u="none" dirty="0"/>
          </a:p>
        </p:txBody>
      </p:sp>
      <p:sp>
        <p:nvSpPr>
          <p:cNvPr id="3465" name="Text Box 393"/>
          <p:cNvSpPr txBox="1">
            <a:spLocks noChangeArrowheads="1"/>
          </p:cNvSpPr>
          <p:nvPr/>
        </p:nvSpPr>
        <p:spPr bwMode="auto">
          <a:xfrm>
            <a:off x="5443537" y="5791527"/>
            <a:ext cx="307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en-GB" sz="1800" u="none" dirty="0"/>
              <a:t>Cycle structure:</a:t>
            </a:r>
            <a:r>
              <a:rPr lang="de-DE" sz="1800" b="0" u="none" dirty="0"/>
              <a:t>{1(1), 3(5)}.</a:t>
            </a:r>
            <a:endParaRPr lang="en-GB" sz="1800" b="0" u="none" dirty="0"/>
          </a:p>
        </p:txBody>
      </p:sp>
      <p:sp>
        <p:nvSpPr>
          <p:cNvPr id="3466" name="Line 394"/>
          <p:cNvSpPr>
            <a:spLocks noChangeShapeType="1"/>
          </p:cNvSpPr>
          <p:nvPr/>
        </p:nvSpPr>
        <p:spPr bwMode="auto">
          <a:xfrm>
            <a:off x="7613650" y="4741863"/>
            <a:ext cx="301625" cy="10378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467" name="Line 395"/>
          <p:cNvSpPr>
            <a:spLocks noChangeShapeType="1"/>
          </p:cNvSpPr>
          <p:nvPr/>
        </p:nvSpPr>
        <p:spPr bwMode="auto">
          <a:xfrm>
            <a:off x="5181600" y="4421187"/>
            <a:ext cx="2282825" cy="14059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3468" name="Text Box 396"/>
          <p:cNvSpPr txBox="1">
            <a:spLocks noChangeArrowheads="1"/>
          </p:cNvSpPr>
          <p:nvPr/>
        </p:nvSpPr>
        <p:spPr bwMode="auto">
          <a:xfrm>
            <a:off x="1059371" y="2030842"/>
            <a:ext cx="5131811" cy="58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defTabSz="762000" eaLnBrk="0" hangingPunct="0"/>
            <a:r>
              <a:rPr lang="en-US" sz="1600" u="none" dirty="0"/>
              <a:t>Is </a:t>
            </a:r>
            <a:r>
              <a:rPr lang="en-US" sz="1600" dirty="0">
                <a:solidFill>
                  <a:schemeClr val="hlink"/>
                </a:solidFill>
              </a:rPr>
              <a:t>irreducible</a:t>
            </a:r>
            <a:r>
              <a:rPr lang="en-US" sz="1600" u="none" dirty="0"/>
              <a:t> (</a:t>
            </a:r>
            <a:r>
              <a:rPr lang="en-US" sz="1600" dirty="0"/>
              <a:t>non-primitive</a:t>
            </a:r>
            <a:r>
              <a:rPr lang="en-US" sz="1600" u="none" dirty="0"/>
              <a:t>) with period </a:t>
            </a:r>
            <a:r>
              <a:rPr lang="en-US" sz="1600" u="none" dirty="0">
                <a:solidFill>
                  <a:schemeClr val="hlink"/>
                </a:solidFill>
              </a:rPr>
              <a:t>N = e = 5</a:t>
            </a:r>
            <a:r>
              <a:rPr lang="en-US" sz="1600" u="none" dirty="0"/>
              <a:t>, </a:t>
            </a:r>
            <a:br>
              <a:rPr lang="en-US" sz="1600" u="none" dirty="0"/>
            </a:br>
            <a:r>
              <a:rPr lang="en-US" sz="1600" u="none" dirty="0"/>
              <a:t>N divides 2</a:t>
            </a:r>
            <a:r>
              <a:rPr lang="en-US" sz="1600" u="none" baseline="30000" dirty="0"/>
              <a:t>4</a:t>
            </a:r>
            <a:r>
              <a:rPr lang="en-US" sz="1600" u="none" dirty="0"/>
              <a:t>-1 = 15 </a:t>
            </a:r>
            <a:r>
              <a:rPr lang="en-US" sz="1400" u="none" dirty="0"/>
              <a:t>(see list of irreducible polynomials)</a:t>
            </a:r>
            <a:endParaRPr lang="en-US" sz="1600" u="none" dirty="0"/>
          </a:p>
        </p:txBody>
      </p:sp>
      <p:sp>
        <p:nvSpPr>
          <p:cNvPr id="3471" name="Line 399"/>
          <p:cNvSpPr>
            <a:spLocks noChangeShapeType="1"/>
          </p:cNvSpPr>
          <p:nvPr/>
        </p:nvSpPr>
        <p:spPr bwMode="auto">
          <a:xfrm>
            <a:off x="2390775" y="2997200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="" xmlns:a16="http://schemas.microsoft.com/office/drawing/2014/main" id="{24779708-D333-4D22-B5F6-647582B65B2E}"/>
              </a:ext>
            </a:extLst>
          </p:cNvPr>
          <p:cNvSpPr/>
          <p:nvPr/>
        </p:nvSpPr>
        <p:spPr>
          <a:xfrm>
            <a:off x="1594321" y="3643312"/>
            <a:ext cx="2093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none" dirty="0">
                <a:solidFill>
                  <a:srgbClr val="000000"/>
                </a:solidFill>
              </a:rPr>
              <a:t>(See canonical form 1)</a:t>
            </a:r>
            <a:endParaRPr lang="de-DE" dirty="0"/>
          </a:p>
        </p:txBody>
      </p:sp>
      <p:sp>
        <p:nvSpPr>
          <p:cNvPr id="411" name="Rechteck 410">
            <a:extLst>
              <a:ext uri="{FF2B5EF4-FFF2-40B4-BE49-F238E27FC236}">
                <a16:creationId xmlns="" xmlns:a16="http://schemas.microsoft.com/office/drawing/2014/main" id="{33F51952-62EC-490A-B9B9-3C05BBF90F9A}"/>
              </a:ext>
            </a:extLst>
          </p:cNvPr>
          <p:cNvSpPr/>
          <p:nvPr/>
        </p:nvSpPr>
        <p:spPr>
          <a:xfrm>
            <a:off x="1594321" y="3643731"/>
            <a:ext cx="2093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u="none" dirty="0">
                <a:solidFill>
                  <a:srgbClr val="000000"/>
                </a:solidFill>
              </a:rPr>
              <a:t>(See canonical form 1)</a:t>
            </a:r>
            <a:endParaRPr 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="" xmlns:a16="http://schemas.microsoft.com/office/drawing/2014/main" id="{1B024575-EE96-4D4B-BBC1-2735E08E351E}"/>
              </a:ext>
            </a:extLst>
          </p:cNvPr>
          <p:cNvGrpSpPr/>
          <p:nvPr/>
        </p:nvGrpSpPr>
        <p:grpSpPr>
          <a:xfrm>
            <a:off x="839542" y="4045867"/>
            <a:ext cx="3825875" cy="2332792"/>
            <a:chOff x="839542" y="4045867"/>
            <a:chExt cx="3825875" cy="2332792"/>
          </a:xfrm>
        </p:grpSpPr>
        <p:graphicFrame>
          <p:nvGraphicFramePr>
            <p:cNvPr id="3074" name="Object 3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7615811"/>
                </p:ext>
              </p:extLst>
            </p:nvPr>
          </p:nvGraphicFramePr>
          <p:xfrm>
            <a:off x="1447800" y="5183188"/>
            <a:ext cx="1525588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2" name="Formel" r:id="rId4" imgW="1295280" imgH="558720" progId="Equation.3">
                    <p:embed/>
                  </p:oleObj>
                </mc:Choice>
                <mc:Fallback>
                  <p:oleObj name="Formel" r:id="rId4" imgW="129528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5183188"/>
                          <a:ext cx="1525588" cy="558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5" name="Rectangle 2"/>
            <p:cNvSpPr>
              <a:spLocks noChangeArrowheads="1"/>
            </p:cNvSpPr>
            <p:nvPr/>
          </p:nvSpPr>
          <p:spPr bwMode="auto">
            <a:xfrm>
              <a:off x="839542" y="4045867"/>
              <a:ext cx="3775075" cy="2324916"/>
            </a:xfrm>
            <a:prstGeom prst="rect">
              <a:avLst/>
            </a:prstGeom>
            <a:solidFill>
              <a:srgbClr val="FFFFE5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endParaRPr lang="de-DE"/>
            </a:p>
          </p:txBody>
        </p:sp>
        <p:sp>
          <p:nvSpPr>
            <p:cNvPr id="3469" name="Text Box 397"/>
            <p:cNvSpPr txBox="1">
              <a:spLocks noChangeArrowheads="1"/>
            </p:cNvSpPr>
            <p:nvPr/>
          </p:nvSpPr>
          <p:spPr bwMode="auto">
            <a:xfrm>
              <a:off x="914154" y="4228429"/>
              <a:ext cx="3656013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defTabSz="762000" eaLnBrk="0" hangingPunct="0"/>
              <a:r>
                <a:rPr lang="en-GB" sz="1600" b="0" u="none" dirty="0"/>
                <a:t>Period </a:t>
              </a:r>
              <a:r>
                <a:rPr lang="en-GB" sz="1600" u="none" dirty="0">
                  <a:solidFill>
                    <a:schemeClr val="hlink"/>
                  </a:solidFill>
                </a:rPr>
                <a:t>N=5</a:t>
              </a:r>
              <a:r>
                <a:rPr lang="en-GB" sz="1600" b="0" u="none" dirty="0"/>
                <a:t> of </a:t>
              </a:r>
              <a:r>
                <a:rPr lang="en-GB" sz="1600" u="none" dirty="0"/>
                <a:t>irreducible polynomial</a:t>
              </a:r>
              <a:endParaRPr lang="en-GB" sz="1600" b="0" u="none" dirty="0"/>
            </a:p>
            <a:p>
              <a:pPr defTabSz="762000" eaLnBrk="0" hangingPunct="0"/>
              <a:r>
                <a:rPr lang="en-GB" sz="1600" b="0" u="none" dirty="0"/>
                <a:t>of degree </a:t>
              </a:r>
              <a:r>
                <a:rPr lang="en-GB" sz="1600" u="none" dirty="0">
                  <a:solidFill>
                    <a:schemeClr val="hlink"/>
                  </a:solidFill>
                </a:rPr>
                <a:t>L</a:t>
              </a:r>
              <a:r>
                <a:rPr lang="en-GB" sz="1600" b="0" u="none" dirty="0"/>
                <a:t> divides </a:t>
              </a:r>
              <a:r>
                <a:rPr lang="de-DE" sz="1600" u="none" dirty="0">
                  <a:solidFill>
                    <a:schemeClr val="hlink"/>
                  </a:solidFill>
                </a:rPr>
                <a:t>2</a:t>
              </a:r>
              <a:r>
                <a:rPr lang="de-DE" sz="1600" u="none" baseline="30000" dirty="0">
                  <a:solidFill>
                    <a:schemeClr val="hlink"/>
                  </a:solidFill>
                </a:rPr>
                <a:t>L</a:t>
              </a:r>
              <a:r>
                <a:rPr lang="de-DE" sz="1600" u="none" dirty="0">
                  <a:solidFill>
                    <a:schemeClr val="hlink"/>
                  </a:solidFill>
                </a:rPr>
                <a:t>-1 = 2</a:t>
              </a:r>
              <a:r>
                <a:rPr lang="de-DE" sz="1600" u="none" baseline="30000" dirty="0">
                  <a:solidFill>
                    <a:schemeClr val="hlink"/>
                  </a:solidFill>
                </a:rPr>
                <a:t>4</a:t>
              </a:r>
              <a:r>
                <a:rPr lang="de-DE" sz="1600" u="none" dirty="0">
                  <a:solidFill>
                    <a:schemeClr val="hlink"/>
                  </a:solidFill>
                </a:rPr>
                <a:t>-1 = 15</a:t>
              </a:r>
              <a:endParaRPr lang="de-DE" sz="1600" b="0" u="none" dirty="0">
                <a:solidFill>
                  <a:schemeClr val="hlink"/>
                </a:solidFill>
              </a:endParaRPr>
            </a:p>
            <a:p>
              <a:pPr defTabSz="762000" eaLnBrk="0" hangingPunct="0"/>
              <a:r>
                <a:rPr lang="de-DE" sz="1600" b="0" u="none" dirty="0" err="1">
                  <a:solidFill>
                    <a:schemeClr val="tx2"/>
                  </a:solidFill>
                </a:rPr>
                <a:t>its</a:t>
              </a:r>
              <a:r>
                <a:rPr lang="de-DE" sz="1600" b="0" u="none" dirty="0">
                  <a:solidFill>
                    <a:schemeClr val="tx2"/>
                  </a:solidFill>
                </a:rPr>
                <a:t> </a:t>
              </a:r>
              <a:r>
                <a:rPr lang="de-DE" sz="1600" b="0" u="none" dirty="0" err="1">
                  <a:solidFill>
                    <a:schemeClr val="tx2"/>
                  </a:solidFill>
                </a:rPr>
                <a:t>cycle</a:t>
              </a:r>
              <a:r>
                <a:rPr lang="de-DE" sz="1600" b="0" u="none" dirty="0">
                  <a:solidFill>
                    <a:schemeClr val="tx2"/>
                  </a:solidFill>
                </a:rPr>
                <a:t> </a:t>
              </a:r>
              <a:r>
                <a:rPr lang="de-DE" sz="1600" b="0" u="none" dirty="0" err="1">
                  <a:solidFill>
                    <a:schemeClr val="tx2"/>
                  </a:solidFill>
                </a:rPr>
                <a:t>structure</a:t>
              </a:r>
              <a:r>
                <a:rPr lang="de-DE" sz="1600" b="0" u="none" dirty="0">
                  <a:solidFill>
                    <a:schemeClr val="tx2"/>
                  </a:solidFill>
                </a:rPr>
                <a:t> is:</a:t>
              </a:r>
              <a:r>
                <a:rPr lang="de-DE" sz="1600" b="0" u="none" dirty="0"/>
                <a:t> </a:t>
              </a:r>
              <a:endParaRPr lang="en-GB" sz="1600" b="0" u="none" dirty="0"/>
            </a:p>
          </p:txBody>
        </p:sp>
        <p:sp>
          <p:nvSpPr>
            <p:cNvPr id="403" name="Text Box 397">
              <a:extLst>
                <a:ext uri="{FF2B5EF4-FFF2-40B4-BE49-F238E27FC236}">
                  <a16:creationId xmlns="" xmlns:a16="http://schemas.microsoft.com/office/drawing/2014/main" id="{EAAC4319-D1E6-4517-A438-61694475C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247" y="5729738"/>
              <a:ext cx="3763170" cy="648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9990" tIns="46795" rIns="89990" bIns="46795" anchor="ctr">
              <a:spAutoFit/>
            </a:bodyPr>
            <a:lstStyle/>
            <a:p>
              <a:pPr defTabSz="762000" eaLnBrk="0" hangingPunct="0"/>
              <a:r>
                <a:rPr lang="de-DE" sz="1200" b="0" u="none" dirty="0"/>
                <a:t>Any </a:t>
              </a:r>
              <a:r>
                <a:rPr lang="de-DE" sz="1200" b="0" u="none" dirty="0" err="1"/>
                <a:t>irreducible</a:t>
              </a:r>
              <a:r>
                <a:rPr lang="de-DE" sz="1200" b="0" u="none" dirty="0"/>
                <a:t> polynomial </a:t>
              </a:r>
              <a:r>
                <a:rPr lang="de-DE" sz="1200" b="0" u="none" dirty="0" err="1"/>
                <a:t>creates</a:t>
              </a:r>
              <a:r>
                <a:rPr lang="de-DE" sz="1200" b="0" u="none" dirty="0"/>
                <a:t> a </a:t>
              </a:r>
              <a:r>
                <a:rPr lang="de-DE" sz="1200" b="0" u="none" dirty="0" err="1"/>
                <a:t>similar</a:t>
              </a:r>
              <a:r>
                <a:rPr lang="de-DE" sz="1200" b="0" u="none" dirty="0"/>
                <a:t> </a:t>
              </a:r>
              <a:r>
                <a:rPr lang="de-DE" sz="1200" b="0" u="none" dirty="0" err="1"/>
                <a:t>structure</a:t>
              </a:r>
              <a:r>
                <a:rPr lang="de-DE" sz="1200" b="0" u="none" dirty="0"/>
                <a:t> </a:t>
              </a:r>
              <a:r>
                <a:rPr lang="de-DE" sz="1200" b="0" u="none" dirty="0" err="1"/>
                <a:t>including</a:t>
              </a:r>
              <a:r>
                <a:rPr lang="de-DE" sz="1200" b="0" u="none" dirty="0"/>
                <a:t> such </a:t>
              </a:r>
              <a:r>
                <a:rPr lang="de-DE" sz="1200" b="0" u="none" dirty="0" err="1"/>
                <a:t>loops</a:t>
              </a:r>
              <a:r>
                <a:rPr lang="de-DE" sz="1200" b="0" u="none" dirty="0"/>
                <a:t> </a:t>
              </a:r>
              <a:r>
                <a:rPr lang="de-DE" sz="1200" b="0" u="none" dirty="0" err="1"/>
                <a:t>having</a:t>
              </a:r>
              <a:r>
                <a:rPr lang="de-DE" sz="1200" b="0" u="none" dirty="0"/>
                <a:t> </a:t>
              </a:r>
              <a:r>
                <a:rPr lang="de-DE" sz="1200" b="0" u="none" dirty="0" err="1"/>
                <a:t>equal</a:t>
              </a:r>
              <a:r>
                <a:rPr lang="de-DE" sz="1200" b="0" u="none" dirty="0"/>
                <a:t> </a:t>
              </a:r>
              <a:r>
                <a:rPr lang="de-DE" sz="1200" b="0" u="none" dirty="0" err="1"/>
                <a:t>periods</a:t>
              </a:r>
              <a:r>
                <a:rPr lang="de-DE" sz="1200" b="0" u="none" dirty="0"/>
                <a:t> = e.</a:t>
              </a:r>
            </a:p>
            <a:p>
              <a:pPr defTabSz="762000" eaLnBrk="0" hangingPunct="0"/>
              <a:r>
                <a:rPr lang="de-DE" sz="1200" u="none" dirty="0"/>
                <a:t>e</a:t>
              </a:r>
              <a:r>
                <a:rPr lang="de-DE" sz="1200" b="0" u="none" dirty="0"/>
                <a:t> is a </a:t>
              </a:r>
              <a:r>
                <a:rPr lang="de-DE" sz="1200" b="0" u="none" dirty="0" err="1"/>
                <a:t>divisor</a:t>
              </a:r>
              <a:r>
                <a:rPr lang="de-DE" sz="1200" b="0" u="none" dirty="0"/>
                <a:t> </a:t>
              </a:r>
              <a:r>
                <a:rPr lang="de-DE" sz="1200" b="0" u="none" dirty="0" err="1"/>
                <a:t>of</a:t>
              </a:r>
              <a:r>
                <a:rPr lang="de-DE" sz="1200" b="0" u="none" dirty="0"/>
                <a:t>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de-DE" sz="1200" b="1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-1</a:t>
              </a:r>
              <a:r>
                <a:rPr lang="de-DE" sz="1200" b="0" u="none" dirty="0"/>
                <a:t> </a:t>
              </a:r>
              <a:endParaRPr lang="en-GB" sz="1200" b="0" u="none" dirty="0"/>
            </a:p>
          </p:txBody>
        </p:sp>
        <p:cxnSp>
          <p:nvCxnSpPr>
            <p:cNvPr id="5" name="Gerade Verbindung mit Pfeil 4">
              <a:extLst>
                <a:ext uri="{FF2B5EF4-FFF2-40B4-BE49-F238E27FC236}">
                  <a16:creationId xmlns="" xmlns:a16="http://schemas.microsoft.com/office/drawing/2014/main" id="{59EDBE0E-837E-4B1C-9937-58E5B851689B}"/>
                </a:ext>
              </a:extLst>
            </p:cNvPr>
            <p:cNvCxnSpPr>
              <a:cxnSpLocks/>
              <a:stCxn id="403" idx="0"/>
            </p:cNvCxnSpPr>
            <p:nvPr/>
          </p:nvCxnSpPr>
          <p:spPr bwMode="auto">
            <a:xfrm flipH="1" flipV="1">
              <a:off x="2411168" y="5585574"/>
              <a:ext cx="372664" cy="144164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aphicFrame>
          <p:nvGraphicFramePr>
            <p:cNvPr id="410" name="Object 391">
              <a:extLst>
                <a:ext uri="{FF2B5EF4-FFF2-40B4-BE49-F238E27FC236}">
                  <a16:creationId xmlns="" xmlns:a16="http://schemas.microsoft.com/office/drawing/2014/main" id="{38824F40-0072-4EED-A3C6-4F48D01353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9725006"/>
                </p:ext>
              </p:extLst>
            </p:nvPr>
          </p:nvGraphicFramePr>
          <p:xfrm>
            <a:off x="1447800" y="5183607"/>
            <a:ext cx="1525588" cy="558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73" name="Formel" r:id="rId6" imgW="1295280" imgH="558720" progId="Equation.3">
                    <p:embed/>
                  </p:oleObj>
                </mc:Choice>
                <mc:Fallback>
                  <p:oleObj name="Formel" r:id="rId6" imgW="1295280" imgH="558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5183607"/>
                          <a:ext cx="1525588" cy="558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" name="Text Box 397">
              <a:extLst>
                <a:ext uri="{FF2B5EF4-FFF2-40B4-BE49-F238E27FC236}">
                  <a16:creationId xmlns="" xmlns:a16="http://schemas.microsoft.com/office/drawing/2014/main" id="{7395A7DC-0044-4FA9-BD1E-B615276F6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154" y="4228848"/>
              <a:ext cx="3656013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defTabSz="762000" eaLnBrk="0" hangingPunct="0"/>
              <a:r>
                <a:rPr lang="en-GB" sz="1600" b="0" u="none" dirty="0"/>
                <a:t>Period </a:t>
              </a:r>
              <a:r>
                <a:rPr lang="en-GB" sz="1600" u="none" dirty="0">
                  <a:solidFill>
                    <a:schemeClr val="hlink"/>
                  </a:solidFill>
                </a:rPr>
                <a:t>N=5</a:t>
              </a:r>
              <a:r>
                <a:rPr lang="en-GB" sz="1600" b="0" u="none" dirty="0"/>
                <a:t> of </a:t>
              </a:r>
              <a:r>
                <a:rPr lang="en-GB" sz="1600" u="none" dirty="0"/>
                <a:t>irreducible polynomial</a:t>
              </a:r>
              <a:endParaRPr lang="en-GB" sz="1600" b="0" u="none" dirty="0"/>
            </a:p>
            <a:p>
              <a:pPr defTabSz="762000" eaLnBrk="0" hangingPunct="0"/>
              <a:r>
                <a:rPr lang="en-GB" sz="1600" b="0" u="none" dirty="0"/>
                <a:t>of degree </a:t>
              </a:r>
              <a:r>
                <a:rPr lang="en-GB" sz="1600" u="none" dirty="0">
                  <a:solidFill>
                    <a:schemeClr val="hlink"/>
                  </a:solidFill>
                </a:rPr>
                <a:t>L</a:t>
              </a:r>
              <a:r>
                <a:rPr lang="en-GB" sz="1600" b="0" u="none" dirty="0"/>
                <a:t> divides </a:t>
              </a:r>
              <a:r>
                <a:rPr lang="de-DE" sz="1600" u="none" dirty="0">
                  <a:solidFill>
                    <a:schemeClr val="hlink"/>
                  </a:solidFill>
                </a:rPr>
                <a:t>2</a:t>
              </a:r>
              <a:r>
                <a:rPr lang="de-DE" sz="1600" u="none" baseline="30000" dirty="0">
                  <a:solidFill>
                    <a:schemeClr val="hlink"/>
                  </a:solidFill>
                </a:rPr>
                <a:t>L</a:t>
              </a:r>
              <a:r>
                <a:rPr lang="de-DE" sz="1600" u="none" dirty="0">
                  <a:solidFill>
                    <a:schemeClr val="hlink"/>
                  </a:solidFill>
                </a:rPr>
                <a:t>-1 = 2</a:t>
              </a:r>
              <a:r>
                <a:rPr lang="de-DE" sz="1600" u="none" baseline="30000" dirty="0">
                  <a:solidFill>
                    <a:schemeClr val="hlink"/>
                  </a:solidFill>
                </a:rPr>
                <a:t>4</a:t>
              </a:r>
              <a:r>
                <a:rPr lang="de-DE" sz="1600" u="none" dirty="0">
                  <a:solidFill>
                    <a:schemeClr val="hlink"/>
                  </a:solidFill>
                </a:rPr>
                <a:t>-1 = 15</a:t>
              </a:r>
              <a:endParaRPr lang="de-DE" sz="1600" b="0" u="none" dirty="0">
                <a:solidFill>
                  <a:schemeClr val="hlink"/>
                </a:solidFill>
              </a:endParaRPr>
            </a:p>
            <a:p>
              <a:pPr defTabSz="762000" eaLnBrk="0" hangingPunct="0"/>
              <a:r>
                <a:rPr lang="de-DE" sz="1600" b="0" u="none" dirty="0" err="1">
                  <a:solidFill>
                    <a:schemeClr val="tx2"/>
                  </a:solidFill>
                </a:rPr>
                <a:t>its</a:t>
              </a:r>
              <a:r>
                <a:rPr lang="de-DE" sz="1600" b="0" u="none" dirty="0">
                  <a:solidFill>
                    <a:schemeClr val="tx2"/>
                  </a:solidFill>
                </a:rPr>
                <a:t> </a:t>
              </a:r>
              <a:r>
                <a:rPr lang="de-DE" sz="1600" b="0" u="none" dirty="0" err="1">
                  <a:solidFill>
                    <a:schemeClr val="tx2"/>
                  </a:solidFill>
                </a:rPr>
                <a:t>cycle</a:t>
              </a:r>
              <a:r>
                <a:rPr lang="de-DE" sz="1600" b="0" u="none" dirty="0">
                  <a:solidFill>
                    <a:schemeClr val="tx2"/>
                  </a:solidFill>
                </a:rPr>
                <a:t> </a:t>
              </a:r>
              <a:r>
                <a:rPr lang="de-DE" sz="1600" b="0" u="none" dirty="0" err="1">
                  <a:solidFill>
                    <a:schemeClr val="tx2"/>
                  </a:solidFill>
                </a:rPr>
                <a:t>structure</a:t>
              </a:r>
              <a:r>
                <a:rPr lang="de-DE" sz="1600" b="0" u="none" dirty="0">
                  <a:solidFill>
                    <a:schemeClr val="tx2"/>
                  </a:solidFill>
                </a:rPr>
                <a:t> is:</a:t>
              </a:r>
              <a:r>
                <a:rPr lang="de-DE" sz="1600" b="0" u="none" dirty="0"/>
                <a:t> </a:t>
              </a:r>
              <a:endParaRPr lang="en-GB" sz="1600" b="0" u="none" dirty="0"/>
            </a:p>
          </p:txBody>
        </p:sp>
        <p:sp>
          <p:nvSpPr>
            <p:cNvPr id="415" name="Text Box 397">
              <a:extLst>
                <a:ext uri="{FF2B5EF4-FFF2-40B4-BE49-F238E27FC236}">
                  <a16:creationId xmlns="" xmlns:a16="http://schemas.microsoft.com/office/drawing/2014/main" id="{0E8AD4A5-4F8C-42EE-BD01-995D69267F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247" y="5730157"/>
              <a:ext cx="3763170" cy="648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9990" tIns="46795" rIns="89990" bIns="46795" anchor="ctr">
              <a:spAutoFit/>
            </a:bodyPr>
            <a:lstStyle/>
            <a:p>
              <a:pPr defTabSz="762000" eaLnBrk="0" hangingPunct="0"/>
              <a:r>
                <a:rPr lang="de-DE" sz="1200" b="0" u="none" dirty="0"/>
                <a:t>Any </a:t>
              </a:r>
              <a:r>
                <a:rPr lang="de-DE" sz="1200" b="0" u="none" dirty="0" err="1"/>
                <a:t>irreducible</a:t>
              </a:r>
              <a:r>
                <a:rPr lang="de-DE" sz="1200" b="0" u="none" dirty="0"/>
                <a:t> polynomial </a:t>
              </a:r>
              <a:r>
                <a:rPr lang="de-DE" sz="1200" b="0" u="none" dirty="0" err="1"/>
                <a:t>creates</a:t>
              </a:r>
              <a:r>
                <a:rPr lang="de-DE" sz="1200" b="0" u="none" dirty="0"/>
                <a:t> a </a:t>
              </a:r>
              <a:r>
                <a:rPr lang="de-DE" sz="1200" b="0" u="none" dirty="0" err="1"/>
                <a:t>similar</a:t>
              </a:r>
              <a:r>
                <a:rPr lang="de-DE" sz="1200" b="0" u="none" dirty="0"/>
                <a:t> </a:t>
              </a:r>
              <a:r>
                <a:rPr lang="de-DE" sz="1200" b="0" u="none" dirty="0" err="1"/>
                <a:t>structure</a:t>
              </a:r>
              <a:r>
                <a:rPr lang="de-DE" sz="1200" b="0" u="none" dirty="0"/>
                <a:t> </a:t>
              </a:r>
              <a:r>
                <a:rPr lang="de-DE" sz="1200" b="0" u="none" dirty="0" err="1"/>
                <a:t>including</a:t>
              </a:r>
              <a:r>
                <a:rPr lang="de-DE" sz="1200" b="0" u="none" dirty="0"/>
                <a:t> such </a:t>
              </a:r>
              <a:r>
                <a:rPr lang="de-DE" sz="1200" b="0" u="none" dirty="0" err="1"/>
                <a:t>loops</a:t>
              </a:r>
              <a:r>
                <a:rPr lang="de-DE" sz="1200" b="0" u="none" dirty="0"/>
                <a:t> </a:t>
              </a:r>
              <a:r>
                <a:rPr lang="de-DE" sz="1200" b="0" u="none" dirty="0" err="1"/>
                <a:t>having</a:t>
              </a:r>
              <a:r>
                <a:rPr lang="de-DE" sz="1200" b="0" u="none" dirty="0"/>
                <a:t> </a:t>
              </a:r>
              <a:r>
                <a:rPr lang="de-DE" sz="1200" b="0" u="none" dirty="0" err="1"/>
                <a:t>equal</a:t>
              </a:r>
              <a:r>
                <a:rPr lang="de-DE" sz="1200" b="0" u="none" dirty="0"/>
                <a:t> </a:t>
              </a:r>
              <a:r>
                <a:rPr lang="de-DE" sz="1200" b="0" u="none" dirty="0" err="1"/>
                <a:t>periods</a:t>
              </a:r>
              <a:r>
                <a:rPr lang="de-DE" sz="1200" b="0" u="none" dirty="0"/>
                <a:t> = e.</a:t>
              </a:r>
            </a:p>
            <a:p>
              <a:pPr defTabSz="762000" eaLnBrk="0" hangingPunct="0"/>
              <a:r>
                <a:rPr lang="de-DE" sz="1200" u="none" dirty="0"/>
                <a:t>e</a:t>
              </a:r>
              <a:r>
                <a:rPr lang="de-DE" sz="1200" b="0" u="none" dirty="0"/>
                <a:t> is a </a:t>
              </a:r>
              <a:r>
                <a:rPr lang="de-DE" sz="1200" b="0" u="none" dirty="0" err="1"/>
                <a:t>divisor</a:t>
              </a:r>
              <a:r>
                <a:rPr lang="de-DE" sz="1200" b="0" u="none" dirty="0"/>
                <a:t> </a:t>
              </a:r>
              <a:r>
                <a:rPr lang="de-DE" sz="1200" b="0" u="none" dirty="0" err="1"/>
                <a:t>of</a:t>
              </a:r>
              <a:r>
                <a:rPr lang="de-DE" sz="1200" b="0" u="none" dirty="0"/>
                <a:t> 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de-DE" sz="1200" b="1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</a:t>
              </a:r>
              <a:r>
                <a:rPr kumimoji="0" lang="de-DE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-1</a:t>
              </a:r>
              <a:r>
                <a:rPr lang="de-DE" sz="1200" b="0" u="none" dirty="0"/>
                <a:t> </a:t>
              </a:r>
              <a:endParaRPr lang="en-GB" sz="1200" b="0" u="none" dirty="0"/>
            </a:p>
          </p:txBody>
        </p:sp>
        <p:cxnSp>
          <p:nvCxnSpPr>
            <p:cNvPr id="416" name="Gerade Verbindung mit Pfeil 415">
              <a:extLst>
                <a:ext uri="{FF2B5EF4-FFF2-40B4-BE49-F238E27FC236}">
                  <a16:creationId xmlns="" xmlns:a16="http://schemas.microsoft.com/office/drawing/2014/main" id="{91536F03-CFC1-4F45-A45A-95AD120371D4}"/>
                </a:ext>
              </a:extLst>
            </p:cNvPr>
            <p:cNvCxnSpPr>
              <a:cxnSpLocks/>
              <a:stCxn id="415" idx="0"/>
            </p:cNvCxnSpPr>
            <p:nvPr/>
          </p:nvCxnSpPr>
          <p:spPr bwMode="auto">
            <a:xfrm flipH="1" flipV="1">
              <a:off x="2411168" y="5585993"/>
              <a:ext cx="372664" cy="144164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470" name="Line 398"/>
          <p:cNvSpPr>
            <a:spLocks noChangeShapeType="1"/>
          </p:cNvSpPr>
          <p:nvPr/>
        </p:nvSpPr>
        <p:spPr bwMode="auto">
          <a:xfrm>
            <a:off x="3024188" y="5330825"/>
            <a:ext cx="3313112" cy="3603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425" name="Textfeld 424">
            <a:extLst>
              <a:ext uri="{FF2B5EF4-FFF2-40B4-BE49-F238E27FC236}">
                <a16:creationId xmlns="" xmlns:a16="http://schemas.microsoft.com/office/drawing/2014/main" id="{54FB9B0E-674A-427F-AC99-08902A8E7707}"/>
              </a:ext>
            </a:extLst>
          </p:cNvPr>
          <p:cNvSpPr txBox="1"/>
          <p:nvPr/>
        </p:nvSpPr>
        <p:spPr>
          <a:xfrm>
            <a:off x="1304252" y="3326219"/>
            <a:ext cx="5555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de-DE" sz="1200" b="0" u="none" dirty="0"/>
              <a:t>S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="" xmlns:a16="http://schemas.microsoft.com/office/drawing/2014/main" id="{EB0F4941-193F-4CC2-9EB8-0D5152FEE93C}"/>
              </a:ext>
            </a:extLst>
          </p:cNvPr>
          <p:cNvGrpSpPr/>
          <p:nvPr/>
        </p:nvGrpSpPr>
        <p:grpSpPr>
          <a:xfrm>
            <a:off x="5619327" y="1943923"/>
            <a:ext cx="4686487" cy="2700438"/>
            <a:chOff x="5619327" y="1943923"/>
            <a:chExt cx="4686487" cy="2700438"/>
          </a:xfrm>
        </p:grpSpPr>
        <p:sp>
          <p:nvSpPr>
            <p:cNvPr id="400" name="Text Box 393"/>
            <p:cNvSpPr txBox="1">
              <a:spLocks noChangeArrowheads="1"/>
            </p:cNvSpPr>
            <p:nvPr/>
          </p:nvSpPr>
          <p:spPr bwMode="auto">
            <a:xfrm>
              <a:off x="6652677" y="1943923"/>
              <a:ext cx="2658378" cy="30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2000" eaLnBrk="0" hangingPunct="0"/>
              <a:r>
                <a:rPr lang="en-GB" sz="1400" u="none" dirty="0"/>
                <a:t>Cycle-</a:t>
              </a:r>
              <a:r>
                <a:rPr lang="de-DE" sz="1400" u="none" dirty="0" err="1"/>
                <a:t>length</a:t>
              </a:r>
              <a:r>
                <a:rPr lang="de-DE" sz="1400" u="none" dirty="0"/>
                <a:t> </a:t>
              </a:r>
              <a:r>
                <a:rPr lang="de-DE" sz="1400" u="none" dirty="0" err="1"/>
                <a:t>of</a:t>
              </a:r>
              <a:r>
                <a:rPr lang="de-DE" sz="1400" u="none" dirty="0"/>
                <a:t> </a:t>
              </a:r>
              <a:r>
                <a:rPr lang="de-DE" sz="1400" u="none" dirty="0" err="1"/>
                <a:t>each</a:t>
              </a:r>
              <a:r>
                <a:rPr lang="de-DE" sz="1400" u="none" dirty="0"/>
                <a:t> loop = 5</a:t>
              </a:r>
              <a:endParaRPr lang="en-GB" sz="1400" b="0" u="none" dirty="0"/>
            </a:p>
          </p:txBody>
        </p:sp>
        <p:cxnSp>
          <p:nvCxnSpPr>
            <p:cNvPr id="3" name="Gerade Verbindung mit Pfeil 2"/>
            <p:cNvCxnSpPr>
              <a:cxnSpLocks/>
              <a:endCxn id="400" idx="1"/>
            </p:cNvCxnSpPr>
            <p:nvPr/>
          </p:nvCxnSpPr>
          <p:spPr bwMode="auto">
            <a:xfrm flipV="1">
              <a:off x="6040582" y="2098897"/>
              <a:ext cx="612095" cy="7626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45" name="Rectangle 72"/>
            <p:cNvSpPr>
              <a:spLocks noChangeArrowheads="1"/>
            </p:cNvSpPr>
            <p:nvPr/>
          </p:nvSpPr>
          <p:spPr bwMode="auto">
            <a:xfrm>
              <a:off x="7369903" y="3270553"/>
              <a:ext cx="433388" cy="184150"/>
            </a:xfrm>
            <a:prstGeom prst="rect">
              <a:avLst/>
            </a:prstGeom>
            <a:solidFill>
              <a:srgbClr val="CCC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151" name="Line 78"/>
            <p:cNvSpPr>
              <a:spLocks noChangeShapeType="1"/>
            </p:cNvSpPr>
            <p:nvPr/>
          </p:nvSpPr>
          <p:spPr bwMode="auto">
            <a:xfrm flipH="1">
              <a:off x="7267385" y="3019084"/>
              <a:ext cx="3175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52" name="Rectangle 79"/>
            <p:cNvSpPr>
              <a:spLocks noChangeArrowheads="1"/>
            </p:cNvSpPr>
            <p:nvPr/>
          </p:nvSpPr>
          <p:spPr bwMode="auto">
            <a:xfrm>
              <a:off x="7012715" y="2804771"/>
              <a:ext cx="431800" cy="184150"/>
            </a:xfrm>
            <a:prstGeom prst="rect">
              <a:avLst/>
            </a:prstGeom>
            <a:solidFill>
              <a:srgbClr val="CCC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153" name="Freeform 80"/>
            <p:cNvSpPr>
              <a:spLocks/>
            </p:cNvSpPr>
            <p:nvPr/>
          </p:nvSpPr>
          <p:spPr bwMode="auto">
            <a:xfrm>
              <a:off x="7357203" y="2646021"/>
              <a:ext cx="73025" cy="63500"/>
            </a:xfrm>
            <a:custGeom>
              <a:avLst/>
              <a:gdLst>
                <a:gd name="T0" fmla="*/ 2147483647 w 46"/>
                <a:gd name="T1" fmla="*/ 2147483647 h 42"/>
                <a:gd name="T2" fmla="*/ 0 w 46"/>
                <a:gd name="T3" fmla="*/ 2147483647 h 42"/>
                <a:gd name="T4" fmla="*/ 2147483647 w 46"/>
                <a:gd name="T5" fmla="*/ 0 h 42"/>
                <a:gd name="T6" fmla="*/ 2147483647 w 46"/>
                <a:gd name="T7" fmla="*/ 2147483647 h 42"/>
                <a:gd name="T8" fmla="*/ 2147483647 w 46"/>
                <a:gd name="T9" fmla="*/ 2147483647 h 42"/>
                <a:gd name="T10" fmla="*/ 2147483647 w 46"/>
                <a:gd name="T11" fmla="*/ 2147483647 h 42"/>
                <a:gd name="T12" fmla="*/ 2147483647 w 46"/>
                <a:gd name="T13" fmla="*/ 2147483647 h 42"/>
                <a:gd name="T14" fmla="*/ 2147483647 w 46"/>
                <a:gd name="T15" fmla="*/ 2147483647 h 42"/>
                <a:gd name="T16" fmla="*/ 2147483647 w 46"/>
                <a:gd name="T17" fmla="*/ 2147483647 h 42"/>
                <a:gd name="T18" fmla="*/ 2147483647 w 46"/>
                <a:gd name="T19" fmla="*/ 2147483647 h 42"/>
                <a:gd name="T20" fmla="*/ 2147483647 w 46"/>
                <a:gd name="T21" fmla="*/ 2147483647 h 42"/>
                <a:gd name="T22" fmla="*/ 2147483647 w 46"/>
                <a:gd name="T23" fmla="*/ 2147483647 h 42"/>
                <a:gd name="T24" fmla="*/ 2147483647 w 46"/>
                <a:gd name="T25" fmla="*/ 2147483647 h 42"/>
                <a:gd name="T26" fmla="*/ 2147483647 w 46"/>
                <a:gd name="T27" fmla="*/ 2147483647 h 42"/>
                <a:gd name="T28" fmla="*/ 2147483647 w 46"/>
                <a:gd name="T29" fmla="*/ 2147483647 h 42"/>
                <a:gd name="T30" fmla="*/ 2147483647 w 46"/>
                <a:gd name="T31" fmla="*/ 2147483647 h 42"/>
                <a:gd name="T32" fmla="*/ 2147483647 w 46"/>
                <a:gd name="T33" fmla="*/ 2147483647 h 42"/>
                <a:gd name="T34" fmla="*/ 2147483647 w 46"/>
                <a:gd name="T35" fmla="*/ 2147483647 h 42"/>
                <a:gd name="T36" fmla="*/ 2147483647 w 46"/>
                <a:gd name="T37" fmla="*/ 2147483647 h 42"/>
                <a:gd name="T38" fmla="*/ 2147483647 w 46"/>
                <a:gd name="T39" fmla="*/ 2147483647 h 42"/>
                <a:gd name="T40" fmla="*/ 2147483647 w 46"/>
                <a:gd name="T41" fmla="*/ 2147483647 h 42"/>
                <a:gd name="T42" fmla="*/ 2147483647 w 46"/>
                <a:gd name="T43" fmla="*/ 2147483647 h 42"/>
                <a:gd name="T44" fmla="*/ 2147483647 w 46"/>
                <a:gd name="T45" fmla="*/ 2147483647 h 42"/>
                <a:gd name="T46" fmla="*/ 2147483647 w 46"/>
                <a:gd name="T47" fmla="*/ 2147483647 h 42"/>
                <a:gd name="T48" fmla="*/ 2147483647 w 46"/>
                <a:gd name="T49" fmla="*/ 2147483647 h 42"/>
                <a:gd name="T50" fmla="*/ 2147483647 w 46"/>
                <a:gd name="T51" fmla="*/ 2147483647 h 42"/>
                <a:gd name="T52" fmla="*/ 2147483647 w 46"/>
                <a:gd name="T53" fmla="*/ 2147483647 h 42"/>
                <a:gd name="T54" fmla="*/ 2147483647 w 46"/>
                <a:gd name="T55" fmla="*/ 2147483647 h 42"/>
                <a:gd name="T56" fmla="*/ 2147483647 w 46"/>
                <a:gd name="T57" fmla="*/ 2147483647 h 42"/>
                <a:gd name="T58" fmla="*/ 2147483647 w 46"/>
                <a:gd name="T59" fmla="*/ 2147483647 h 42"/>
                <a:gd name="T60" fmla="*/ 2147483647 w 46"/>
                <a:gd name="T61" fmla="*/ 2147483647 h 42"/>
                <a:gd name="T62" fmla="*/ 2147483647 w 46"/>
                <a:gd name="T63" fmla="*/ 2147483647 h 42"/>
                <a:gd name="T64" fmla="*/ 2147483647 w 46"/>
                <a:gd name="T65" fmla="*/ 2147483647 h 42"/>
                <a:gd name="T66" fmla="*/ 2147483647 w 46"/>
                <a:gd name="T67" fmla="*/ 2147483647 h 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6"/>
                <a:gd name="T103" fmla="*/ 0 h 42"/>
                <a:gd name="T104" fmla="*/ 46 w 46"/>
                <a:gd name="T105" fmla="*/ 42 h 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6" h="42">
                  <a:moveTo>
                    <a:pt x="46" y="36"/>
                  </a:moveTo>
                  <a:lnTo>
                    <a:pt x="0" y="42"/>
                  </a:lnTo>
                  <a:lnTo>
                    <a:pt x="23" y="0"/>
                  </a:lnTo>
                  <a:lnTo>
                    <a:pt x="46" y="36"/>
                  </a:lnTo>
                  <a:lnTo>
                    <a:pt x="45" y="36"/>
                  </a:lnTo>
                  <a:lnTo>
                    <a:pt x="4" y="36"/>
                  </a:lnTo>
                  <a:lnTo>
                    <a:pt x="5" y="34"/>
                  </a:lnTo>
                  <a:lnTo>
                    <a:pt x="44" y="34"/>
                  </a:lnTo>
                  <a:lnTo>
                    <a:pt x="42" y="31"/>
                  </a:lnTo>
                  <a:lnTo>
                    <a:pt x="6" y="31"/>
                  </a:lnTo>
                  <a:lnTo>
                    <a:pt x="8" y="28"/>
                  </a:lnTo>
                  <a:lnTo>
                    <a:pt x="41" y="28"/>
                  </a:lnTo>
                  <a:lnTo>
                    <a:pt x="40" y="26"/>
                  </a:lnTo>
                  <a:lnTo>
                    <a:pt x="10" y="26"/>
                  </a:lnTo>
                  <a:lnTo>
                    <a:pt x="11" y="23"/>
                  </a:lnTo>
                  <a:lnTo>
                    <a:pt x="38" y="23"/>
                  </a:lnTo>
                  <a:lnTo>
                    <a:pt x="36" y="21"/>
                  </a:lnTo>
                  <a:lnTo>
                    <a:pt x="12" y="21"/>
                  </a:lnTo>
                  <a:lnTo>
                    <a:pt x="13" y="19"/>
                  </a:lnTo>
                  <a:lnTo>
                    <a:pt x="36" y="19"/>
                  </a:lnTo>
                  <a:lnTo>
                    <a:pt x="34" y="17"/>
                  </a:lnTo>
                  <a:lnTo>
                    <a:pt x="15" y="17"/>
                  </a:lnTo>
                  <a:lnTo>
                    <a:pt x="15" y="15"/>
                  </a:lnTo>
                  <a:lnTo>
                    <a:pt x="31" y="15"/>
                  </a:lnTo>
                  <a:lnTo>
                    <a:pt x="30" y="11"/>
                  </a:lnTo>
                  <a:lnTo>
                    <a:pt x="17" y="11"/>
                  </a:lnTo>
                  <a:lnTo>
                    <a:pt x="18" y="9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19" y="7"/>
                  </a:lnTo>
                  <a:lnTo>
                    <a:pt x="20" y="5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2" y="2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54" name="Line 81"/>
            <p:cNvSpPr>
              <a:spLocks noChangeShapeType="1"/>
            </p:cNvSpPr>
            <p:nvPr/>
          </p:nvSpPr>
          <p:spPr bwMode="auto">
            <a:xfrm flipV="1">
              <a:off x="7412765" y="2619034"/>
              <a:ext cx="76200" cy="539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55" name="Rectangle 82"/>
            <p:cNvSpPr>
              <a:spLocks noChangeArrowheads="1"/>
            </p:cNvSpPr>
            <p:nvPr/>
          </p:nvSpPr>
          <p:spPr bwMode="auto">
            <a:xfrm>
              <a:off x="7617553" y="2433296"/>
              <a:ext cx="433387" cy="185738"/>
            </a:xfrm>
            <a:prstGeom prst="rect">
              <a:avLst/>
            </a:prstGeom>
            <a:solidFill>
              <a:srgbClr val="CCC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156" name="Line 83"/>
            <p:cNvSpPr>
              <a:spLocks noChangeShapeType="1"/>
            </p:cNvSpPr>
            <p:nvPr/>
          </p:nvSpPr>
          <p:spPr bwMode="auto">
            <a:xfrm flipH="1">
              <a:off x="7228615" y="2525371"/>
              <a:ext cx="388938" cy="2794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57" name="Line 84"/>
            <p:cNvSpPr>
              <a:spLocks noChangeShapeType="1"/>
            </p:cNvSpPr>
            <p:nvPr/>
          </p:nvSpPr>
          <p:spPr bwMode="auto">
            <a:xfrm>
              <a:off x="7358790" y="2707934"/>
              <a:ext cx="22225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58" name="Freeform 85"/>
            <p:cNvSpPr>
              <a:spLocks/>
            </p:cNvSpPr>
            <p:nvPr/>
          </p:nvSpPr>
          <p:spPr bwMode="auto">
            <a:xfrm>
              <a:off x="7358790" y="2704759"/>
              <a:ext cx="50800" cy="3175"/>
            </a:xfrm>
            <a:custGeom>
              <a:avLst/>
              <a:gdLst>
                <a:gd name="T0" fmla="*/ 0 w 32"/>
                <a:gd name="T1" fmla="*/ 2147483647 h 2"/>
                <a:gd name="T2" fmla="*/ 2147483647 w 32"/>
                <a:gd name="T3" fmla="*/ 0 h 2"/>
                <a:gd name="T4" fmla="*/ 2147483647 w 32"/>
                <a:gd name="T5" fmla="*/ 0 h 2"/>
                <a:gd name="T6" fmla="*/ 0 60000 65536"/>
                <a:gd name="T7" fmla="*/ 0 60000 65536"/>
                <a:gd name="T8" fmla="*/ 0 60000 65536"/>
                <a:gd name="T9" fmla="*/ 0 w 32"/>
                <a:gd name="T10" fmla="*/ 0 h 2"/>
                <a:gd name="T11" fmla="*/ 32 w 3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2">
                  <a:moveTo>
                    <a:pt x="0" y="2"/>
                  </a:moveTo>
                  <a:lnTo>
                    <a:pt x="1" y="0"/>
                  </a:lnTo>
                  <a:lnTo>
                    <a:pt x="32" y="0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59" name="Line 86"/>
            <p:cNvSpPr>
              <a:spLocks noChangeShapeType="1"/>
            </p:cNvSpPr>
            <p:nvPr/>
          </p:nvSpPr>
          <p:spPr bwMode="auto">
            <a:xfrm>
              <a:off x="8050940" y="2525371"/>
              <a:ext cx="388938" cy="1841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2" name="Rectangle 99"/>
            <p:cNvSpPr>
              <a:spLocks noChangeArrowheads="1"/>
            </p:cNvSpPr>
            <p:nvPr/>
          </p:nvSpPr>
          <p:spPr bwMode="auto">
            <a:xfrm>
              <a:off x="8123171" y="3211404"/>
              <a:ext cx="433388" cy="185738"/>
            </a:xfrm>
            <a:prstGeom prst="rect">
              <a:avLst/>
            </a:prstGeom>
            <a:solidFill>
              <a:srgbClr val="CCC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sz="900" b="0" u="none" dirty="0"/>
            </a:p>
          </p:txBody>
        </p:sp>
        <p:sp>
          <p:nvSpPr>
            <p:cNvPr id="3173" name="Rectangle 100"/>
            <p:cNvSpPr>
              <a:spLocks noChangeArrowheads="1"/>
            </p:cNvSpPr>
            <p:nvPr/>
          </p:nvSpPr>
          <p:spPr bwMode="auto">
            <a:xfrm>
              <a:off x="8222390" y="2709521"/>
              <a:ext cx="433388" cy="187325"/>
            </a:xfrm>
            <a:prstGeom prst="rect">
              <a:avLst/>
            </a:prstGeom>
            <a:solidFill>
              <a:srgbClr val="CCC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174" name="Freeform 101"/>
            <p:cNvSpPr>
              <a:spLocks/>
            </p:cNvSpPr>
            <p:nvPr/>
          </p:nvSpPr>
          <p:spPr bwMode="auto">
            <a:xfrm>
              <a:off x="8168415" y="2576171"/>
              <a:ext cx="71438" cy="63500"/>
            </a:xfrm>
            <a:custGeom>
              <a:avLst/>
              <a:gdLst>
                <a:gd name="T0" fmla="*/ 2147483647 w 45"/>
                <a:gd name="T1" fmla="*/ 2147483647 h 40"/>
                <a:gd name="T2" fmla="*/ 0 w 45"/>
                <a:gd name="T3" fmla="*/ 2147483647 h 40"/>
                <a:gd name="T4" fmla="*/ 2147483647 w 45"/>
                <a:gd name="T5" fmla="*/ 0 h 40"/>
                <a:gd name="T6" fmla="*/ 2147483647 w 45"/>
                <a:gd name="T7" fmla="*/ 2147483647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40"/>
                <a:gd name="T14" fmla="*/ 45 w 45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40">
                  <a:moveTo>
                    <a:pt x="29" y="40"/>
                  </a:moveTo>
                  <a:lnTo>
                    <a:pt x="0" y="3"/>
                  </a:lnTo>
                  <a:lnTo>
                    <a:pt x="45" y="0"/>
                  </a:lnTo>
                  <a:lnTo>
                    <a:pt x="29" y="40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5" name="Freeform 102"/>
            <p:cNvSpPr>
              <a:spLocks/>
            </p:cNvSpPr>
            <p:nvPr/>
          </p:nvSpPr>
          <p:spPr bwMode="auto">
            <a:xfrm>
              <a:off x="8171590" y="2580934"/>
              <a:ext cx="66675" cy="52387"/>
            </a:xfrm>
            <a:custGeom>
              <a:avLst/>
              <a:gdLst>
                <a:gd name="T0" fmla="*/ 2147483647 w 43"/>
                <a:gd name="T1" fmla="*/ 2147483647 h 33"/>
                <a:gd name="T2" fmla="*/ 2147483647 w 43"/>
                <a:gd name="T3" fmla="*/ 2147483647 h 33"/>
                <a:gd name="T4" fmla="*/ 2147483647 w 43"/>
                <a:gd name="T5" fmla="*/ 2147483647 h 33"/>
                <a:gd name="T6" fmla="*/ 2147483647 w 43"/>
                <a:gd name="T7" fmla="*/ 2147483647 h 33"/>
                <a:gd name="T8" fmla="*/ 2147483647 w 43"/>
                <a:gd name="T9" fmla="*/ 2147483647 h 33"/>
                <a:gd name="T10" fmla="*/ 2147483647 w 43"/>
                <a:gd name="T11" fmla="*/ 2147483647 h 33"/>
                <a:gd name="T12" fmla="*/ 2147483647 w 43"/>
                <a:gd name="T13" fmla="*/ 2147483647 h 33"/>
                <a:gd name="T14" fmla="*/ 2147483647 w 43"/>
                <a:gd name="T15" fmla="*/ 2147483647 h 33"/>
                <a:gd name="T16" fmla="*/ 2147483647 w 43"/>
                <a:gd name="T17" fmla="*/ 2147483647 h 33"/>
                <a:gd name="T18" fmla="*/ 2147483647 w 43"/>
                <a:gd name="T19" fmla="*/ 2147483647 h 33"/>
                <a:gd name="T20" fmla="*/ 2147483647 w 43"/>
                <a:gd name="T21" fmla="*/ 2147483647 h 33"/>
                <a:gd name="T22" fmla="*/ 2147483647 w 43"/>
                <a:gd name="T23" fmla="*/ 2147483647 h 33"/>
                <a:gd name="T24" fmla="*/ 2147483647 w 43"/>
                <a:gd name="T25" fmla="*/ 2147483647 h 33"/>
                <a:gd name="T26" fmla="*/ 2147483647 w 43"/>
                <a:gd name="T27" fmla="*/ 2147483647 h 33"/>
                <a:gd name="T28" fmla="*/ 2147483647 w 43"/>
                <a:gd name="T29" fmla="*/ 2147483647 h 33"/>
                <a:gd name="T30" fmla="*/ 2147483647 w 43"/>
                <a:gd name="T31" fmla="*/ 2147483647 h 33"/>
                <a:gd name="T32" fmla="*/ 2147483647 w 43"/>
                <a:gd name="T33" fmla="*/ 2147483647 h 33"/>
                <a:gd name="T34" fmla="*/ 2147483647 w 43"/>
                <a:gd name="T35" fmla="*/ 2147483647 h 33"/>
                <a:gd name="T36" fmla="*/ 2147483647 w 43"/>
                <a:gd name="T37" fmla="*/ 2147483647 h 33"/>
                <a:gd name="T38" fmla="*/ 2147483647 w 43"/>
                <a:gd name="T39" fmla="*/ 2147483647 h 33"/>
                <a:gd name="T40" fmla="*/ 2147483647 w 43"/>
                <a:gd name="T41" fmla="*/ 2147483647 h 33"/>
                <a:gd name="T42" fmla="*/ 2147483647 w 43"/>
                <a:gd name="T43" fmla="*/ 2147483647 h 33"/>
                <a:gd name="T44" fmla="*/ 2147483647 w 43"/>
                <a:gd name="T45" fmla="*/ 2147483647 h 33"/>
                <a:gd name="T46" fmla="*/ 2147483647 w 43"/>
                <a:gd name="T47" fmla="*/ 2147483647 h 33"/>
                <a:gd name="T48" fmla="*/ 2147483647 w 43"/>
                <a:gd name="T49" fmla="*/ 2147483647 h 33"/>
                <a:gd name="T50" fmla="*/ 2147483647 w 43"/>
                <a:gd name="T51" fmla="*/ 2147483647 h 33"/>
                <a:gd name="T52" fmla="*/ 0 w 43"/>
                <a:gd name="T53" fmla="*/ 2147483647 h 33"/>
                <a:gd name="T54" fmla="*/ 2147483647 w 43"/>
                <a:gd name="T55" fmla="*/ 2147483647 h 33"/>
                <a:gd name="T56" fmla="*/ 2147483647 w 43"/>
                <a:gd name="T57" fmla="*/ 0 h 33"/>
                <a:gd name="T58" fmla="*/ 2147483647 w 43"/>
                <a:gd name="T59" fmla="*/ 0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3"/>
                <a:gd name="T91" fmla="*/ 0 h 33"/>
                <a:gd name="T92" fmla="*/ 43 w 43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3" h="33">
                  <a:moveTo>
                    <a:pt x="30" y="33"/>
                  </a:moveTo>
                  <a:lnTo>
                    <a:pt x="25" y="33"/>
                  </a:lnTo>
                  <a:lnTo>
                    <a:pt x="23" y="30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21" y="28"/>
                  </a:lnTo>
                  <a:lnTo>
                    <a:pt x="18" y="26"/>
                  </a:lnTo>
                  <a:lnTo>
                    <a:pt x="33" y="26"/>
                  </a:lnTo>
                  <a:lnTo>
                    <a:pt x="34" y="23"/>
                  </a:lnTo>
                  <a:lnTo>
                    <a:pt x="17" y="23"/>
                  </a:lnTo>
                  <a:lnTo>
                    <a:pt x="15" y="21"/>
                  </a:lnTo>
                  <a:lnTo>
                    <a:pt x="34" y="21"/>
                  </a:lnTo>
                  <a:lnTo>
                    <a:pt x="35" y="19"/>
                  </a:lnTo>
                  <a:lnTo>
                    <a:pt x="13" y="19"/>
                  </a:lnTo>
                  <a:lnTo>
                    <a:pt x="11" y="17"/>
                  </a:lnTo>
                  <a:lnTo>
                    <a:pt x="36" y="17"/>
                  </a:lnTo>
                  <a:lnTo>
                    <a:pt x="37" y="13"/>
                  </a:lnTo>
                  <a:lnTo>
                    <a:pt x="10" y="13"/>
                  </a:lnTo>
                  <a:lnTo>
                    <a:pt x="8" y="11"/>
                  </a:lnTo>
                  <a:lnTo>
                    <a:pt x="38" y="11"/>
                  </a:lnTo>
                  <a:lnTo>
                    <a:pt x="39" y="9"/>
                  </a:lnTo>
                  <a:lnTo>
                    <a:pt x="6" y="9"/>
                  </a:lnTo>
                  <a:lnTo>
                    <a:pt x="4" y="7"/>
                  </a:lnTo>
                  <a:lnTo>
                    <a:pt x="40" y="7"/>
                  </a:lnTo>
                  <a:lnTo>
                    <a:pt x="41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42" y="2"/>
                  </a:lnTo>
                  <a:lnTo>
                    <a:pt x="43" y="0"/>
                  </a:lnTo>
                  <a:lnTo>
                    <a:pt x="6" y="0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6" name="Line 103"/>
            <p:cNvSpPr>
              <a:spLocks noChangeShapeType="1"/>
            </p:cNvSpPr>
            <p:nvPr/>
          </p:nvSpPr>
          <p:spPr bwMode="auto">
            <a:xfrm>
              <a:off x="8227153" y="2607921"/>
              <a:ext cx="71437" cy="333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80" name="Freeform 107"/>
            <p:cNvSpPr>
              <a:spLocks/>
            </p:cNvSpPr>
            <p:nvPr/>
          </p:nvSpPr>
          <p:spPr bwMode="auto">
            <a:xfrm>
              <a:off x="7676290" y="2480921"/>
              <a:ext cx="55563" cy="90488"/>
            </a:xfrm>
            <a:custGeom>
              <a:avLst/>
              <a:gdLst>
                <a:gd name="T0" fmla="*/ 2147483647 w 35"/>
                <a:gd name="T1" fmla="*/ 2147483647 h 58"/>
                <a:gd name="T2" fmla="*/ 2147483647 w 35"/>
                <a:gd name="T3" fmla="*/ 2147483647 h 58"/>
                <a:gd name="T4" fmla="*/ 2147483647 w 35"/>
                <a:gd name="T5" fmla="*/ 2147483647 h 58"/>
                <a:gd name="T6" fmla="*/ 2147483647 w 35"/>
                <a:gd name="T7" fmla="*/ 2147483647 h 58"/>
                <a:gd name="T8" fmla="*/ 2147483647 w 35"/>
                <a:gd name="T9" fmla="*/ 2147483647 h 58"/>
                <a:gd name="T10" fmla="*/ 2147483647 w 35"/>
                <a:gd name="T11" fmla="*/ 2147483647 h 58"/>
                <a:gd name="T12" fmla="*/ 2147483647 w 35"/>
                <a:gd name="T13" fmla="*/ 2147483647 h 58"/>
                <a:gd name="T14" fmla="*/ 2147483647 w 35"/>
                <a:gd name="T15" fmla="*/ 2147483647 h 58"/>
                <a:gd name="T16" fmla="*/ 2147483647 w 35"/>
                <a:gd name="T17" fmla="*/ 2147483647 h 58"/>
                <a:gd name="T18" fmla="*/ 2147483647 w 35"/>
                <a:gd name="T19" fmla="*/ 0 h 58"/>
                <a:gd name="T20" fmla="*/ 2147483647 w 35"/>
                <a:gd name="T21" fmla="*/ 0 h 58"/>
                <a:gd name="T22" fmla="*/ 2147483647 w 35"/>
                <a:gd name="T23" fmla="*/ 2147483647 h 58"/>
                <a:gd name="T24" fmla="*/ 2147483647 w 35"/>
                <a:gd name="T25" fmla="*/ 2147483647 h 58"/>
                <a:gd name="T26" fmla="*/ 2147483647 w 35"/>
                <a:gd name="T27" fmla="*/ 2147483647 h 58"/>
                <a:gd name="T28" fmla="*/ 0 w 35"/>
                <a:gd name="T29" fmla="*/ 2147483647 h 58"/>
                <a:gd name="T30" fmla="*/ 0 w 35"/>
                <a:gd name="T31" fmla="*/ 2147483647 h 58"/>
                <a:gd name="T32" fmla="*/ 2147483647 w 35"/>
                <a:gd name="T33" fmla="*/ 2147483647 h 58"/>
                <a:gd name="T34" fmla="*/ 2147483647 w 35"/>
                <a:gd name="T35" fmla="*/ 2147483647 h 58"/>
                <a:gd name="T36" fmla="*/ 2147483647 w 35"/>
                <a:gd name="T37" fmla="*/ 2147483647 h 58"/>
                <a:gd name="T38" fmla="*/ 2147483647 w 35"/>
                <a:gd name="T39" fmla="*/ 2147483647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58"/>
                <a:gd name="T62" fmla="*/ 35 w 35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58">
                  <a:moveTo>
                    <a:pt x="5" y="56"/>
                  </a:moveTo>
                  <a:lnTo>
                    <a:pt x="14" y="58"/>
                  </a:lnTo>
                  <a:lnTo>
                    <a:pt x="19" y="58"/>
                  </a:lnTo>
                  <a:lnTo>
                    <a:pt x="26" y="56"/>
                  </a:lnTo>
                  <a:lnTo>
                    <a:pt x="32" y="47"/>
                  </a:lnTo>
                  <a:lnTo>
                    <a:pt x="35" y="34"/>
                  </a:lnTo>
                  <a:lnTo>
                    <a:pt x="35" y="26"/>
                  </a:lnTo>
                  <a:lnTo>
                    <a:pt x="32" y="11"/>
                  </a:lnTo>
                  <a:lnTo>
                    <a:pt x="26" y="4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5" y="6"/>
                  </a:lnTo>
                  <a:lnTo>
                    <a:pt x="3" y="11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4" y="58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81" name="Freeform 108"/>
            <p:cNvSpPr>
              <a:spLocks/>
            </p:cNvSpPr>
            <p:nvPr/>
          </p:nvSpPr>
          <p:spPr bwMode="auto">
            <a:xfrm>
              <a:off x="7706453" y="2480921"/>
              <a:ext cx="22225" cy="90488"/>
            </a:xfrm>
            <a:custGeom>
              <a:avLst/>
              <a:gdLst>
                <a:gd name="T0" fmla="*/ 0 w 13"/>
                <a:gd name="T1" fmla="*/ 2147483647 h 58"/>
                <a:gd name="T2" fmla="*/ 2147483647 w 13"/>
                <a:gd name="T3" fmla="*/ 2147483647 h 58"/>
                <a:gd name="T4" fmla="*/ 2147483647 w 13"/>
                <a:gd name="T5" fmla="*/ 2147483647 h 58"/>
                <a:gd name="T6" fmla="*/ 2147483647 w 13"/>
                <a:gd name="T7" fmla="*/ 2147483647 h 58"/>
                <a:gd name="T8" fmla="*/ 2147483647 w 13"/>
                <a:gd name="T9" fmla="*/ 2147483647 h 58"/>
                <a:gd name="T10" fmla="*/ 2147483647 w 13"/>
                <a:gd name="T11" fmla="*/ 2147483647 h 58"/>
                <a:gd name="T12" fmla="*/ 2147483647 w 13"/>
                <a:gd name="T13" fmla="*/ 2147483647 h 58"/>
                <a:gd name="T14" fmla="*/ 2147483647 w 13"/>
                <a:gd name="T15" fmla="*/ 2147483647 h 58"/>
                <a:gd name="T16" fmla="*/ 2147483647 w 13"/>
                <a:gd name="T17" fmla="*/ 2147483647 h 58"/>
                <a:gd name="T18" fmla="*/ 0 w 13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8"/>
                <a:gd name="T32" fmla="*/ 13 w 1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8">
                  <a:moveTo>
                    <a:pt x="0" y="58"/>
                  </a:moveTo>
                  <a:lnTo>
                    <a:pt x="5" y="56"/>
                  </a:lnTo>
                  <a:lnTo>
                    <a:pt x="7" y="53"/>
                  </a:lnTo>
                  <a:lnTo>
                    <a:pt x="10" y="47"/>
                  </a:lnTo>
                  <a:lnTo>
                    <a:pt x="13" y="34"/>
                  </a:lnTo>
                  <a:lnTo>
                    <a:pt x="13" y="26"/>
                  </a:lnTo>
                  <a:lnTo>
                    <a:pt x="10" y="11"/>
                  </a:lnTo>
                  <a:lnTo>
                    <a:pt x="7" y="6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82" name="Freeform 109"/>
            <p:cNvSpPr>
              <a:spLocks/>
            </p:cNvSpPr>
            <p:nvPr/>
          </p:nvSpPr>
          <p:spPr bwMode="auto">
            <a:xfrm>
              <a:off x="7674703" y="2480921"/>
              <a:ext cx="23812" cy="87313"/>
            </a:xfrm>
            <a:custGeom>
              <a:avLst/>
              <a:gdLst>
                <a:gd name="T0" fmla="*/ 2147483647 w 16"/>
                <a:gd name="T1" fmla="*/ 0 h 56"/>
                <a:gd name="T2" fmla="*/ 2147483647 w 16"/>
                <a:gd name="T3" fmla="*/ 2147483647 h 56"/>
                <a:gd name="T4" fmla="*/ 2147483647 w 16"/>
                <a:gd name="T5" fmla="*/ 2147483647 h 56"/>
                <a:gd name="T6" fmla="*/ 0 w 16"/>
                <a:gd name="T7" fmla="*/ 2147483647 h 56"/>
                <a:gd name="T8" fmla="*/ 0 w 16"/>
                <a:gd name="T9" fmla="*/ 2147483647 h 56"/>
                <a:gd name="T10" fmla="*/ 2147483647 w 16"/>
                <a:gd name="T11" fmla="*/ 2147483647 h 56"/>
                <a:gd name="T12" fmla="*/ 2147483647 w 16"/>
                <a:gd name="T13" fmla="*/ 214748364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6"/>
                <a:gd name="T23" fmla="*/ 16 w 1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6">
                  <a:moveTo>
                    <a:pt x="16" y="0"/>
                  </a:moveTo>
                  <a:lnTo>
                    <a:pt x="7" y="4"/>
                  </a:lnTo>
                  <a:lnTo>
                    <a:pt x="2" y="11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2" y="47"/>
                  </a:lnTo>
                  <a:lnTo>
                    <a:pt x="7" y="56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83" name="Freeform 110"/>
            <p:cNvSpPr>
              <a:spLocks/>
            </p:cNvSpPr>
            <p:nvPr/>
          </p:nvSpPr>
          <p:spPr bwMode="auto">
            <a:xfrm>
              <a:off x="7758840" y="2480921"/>
              <a:ext cx="55563" cy="90488"/>
            </a:xfrm>
            <a:custGeom>
              <a:avLst/>
              <a:gdLst>
                <a:gd name="T0" fmla="*/ 2147483647 w 35"/>
                <a:gd name="T1" fmla="*/ 2147483647 h 58"/>
                <a:gd name="T2" fmla="*/ 2147483647 w 35"/>
                <a:gd name="T3" fmla="*/ 2147483647 h 58"/>
                <a:gd name="T4" fmla="*/ 2147483647 w 35"/>
                <a:gd name="T5" fmla="*/ 2147483647 h 58"/>
                <a:gd name="T6" fmla="*/ 2147483647 w 35"/>
                <a:gd name="T7" fmla="*/ 2147483647 h 58"/>
                <a:gd name="T8" fmla="*/ 2147483647 w 35"/>
                <a:gd name="T9" fmla="*/ 2147483647 h 58"/>
                <a:gd name="T10" fmla="*/ 2147483647 w 35"/>
                <a:gd name="T11" fmla="*/ 2147483647 h 58"/>
                <a:gd name="T12" fmla="*/ 2147483647 w 35"/>
                <a:gd name="T13" fmla="*/ 2147483647 h 58"/>
                <a:gd name="T14" fmla="*/ 2147483647 w 35"/>
                <a:gd name="T15" fmla="*/ 2147483647 h 58"/>
                <a:gd name="T16" fmla="*/ 2147483647 w 35"/>
                <a:gd name="T17" fmla="*/ 2147483647 h 58"/>
                <a:gd name="T18" fmla="*/ 2147483647 w 35"/>
                <a:gd name="T19" fmla="*/ 0 h 58"/>
                <a:gd name="T20" fmla="*/ 2147483647 w 35"/>
                <a:gd name="T21" fmla="*/ 0 h 58"/>
                <a:gd name="T22" fmla="*/ 2147483647 w 35"/>
                <a:gd name="T23" fmla="*/ 2147483647 h 58"/>
                <a:gd name="T24" fmla="*/ 2147483647 w 35"/>
                <a:gd name="T25" fmla="*/ 2147483647 h 58"/>
                <a:gd name="T26" fmla="*/ 2147483647 w 35"/>
                <a:gd name="T27" fmla="*/ 2147483647 h 58"/>
                <a:gd name="T28" fmla="*/ 0 w 35"/>
                <a:gd name="T29" fmla="*/ 2147483647 h 58"/>
                <a:gd name="T30" fmla="*/ 0 w 35"/>
                <a:gd name="T31" fmla="*/ 2147483647 h 58"/>
                <a:gd name="T32" fmla="*/ 2147483647 w 35"/>
                <a:gd name="T33" fmla="*/ 2147483647 h 58"/>
                <a:gd name="T34" fmla="*/ 2147483647 w 35"/>
                <a:gd name="T35" fmla="*/ 2147483647 h 58"/>
                <a:gd name="T36" fmla="*/ 2147483647 w 35"/>
                <a:gd name="T37" fmla="*/ 2147483647 h 58"/>
                <a:gd name="T38" fmla="*/ 2147483647 w 35"/>
                <a:gd name="T39" fmla="*/ 2147483647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58"/>
                <a:gd name="T62" fmla="*/ 35 w 35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58">
                  <a:moveTo>
                    <a:pt x="6" y="56"/>
                  </a:moveTo>
                  <a:lnTo>
                    <a:pt x="14" y="58"/>
                  </a:lnTo>
                  <a:lnTo>
                    <a:pt x="19" y="58"/>
                  </a:lnTo>
                  <a:lnTo>
                    <a:pt x="26" y="56"/>
                  </a:lnTo>
                  <a:lnTo>
                    <a:pt x="32" y="47"/>
                  </a:lnTo>
                  <a:lnTo>
                    <a:pt x="35" y="34"/>
                  </a:lnTo>
                  <a:lnTo>
                    <a:pt x="35" y="26"/>
                  </a:lnTo>
                  <a:lnTo>
                    <a:pt x="32" y="11"/>
                  </a:lnTo>
                  <a:lnTo>
                    <a:pt x="26" y="4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4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6" y="53"/>
                  </a:lnTo>
                  <a:lnTo>
                    <a:pt x="8" y="56"/>
                  </a:lnTo>
                  <a:lnTo>
                    <a:pt x="14" y="58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84" name="Freeform 111"/>
            <p:cNvSpPr>
              <a:spLocks/>
            </p:cNvSpPr>
            <p:nvPr/>
          </p:nvSpPr>
          <p:spPr bwMode="auto">
            <a:xfrm>
              <a:off x="7789003" y="2480921"/>
              <a:ext cx="20637" cy="90488"/>
            </a:xfrm>
            <a:custGeom>
              <a:avLst/>
              <a:gdLst>
                <a:gd name="T0" fmla="*/ 0 w 13"/>
                <a:gd name="T1" fmla="*/ 2147483647 h 58"/>
                <a:gd name="T2" fmla="*/ 2147483647 w 13"/>
                <a:gd name="T3" fmla="*/ 2147483647 h 58"/>
                <a:gd name="T4" fmla="*/ 2147483647 w 13"/>
                <a:gd name="T5" fmla="*/ 2147483647 h 58"/>
                <a:gd name="T6" fmla="*/ 2147483647 w 13"/>
                <a:gd name="T7" fmla="*/ 2147483647 h 58"/>
                <a:gd name="T8" fmla="*/ 2147483647 w 13"/>
                <a:gd name="T9" fmla="*/ 2147483647 h 58"/>
                <a:gd name="T10" fmla="*/ 2147483647 w 13"/>
                <a:gd name="T11" fmla="*/ 2147483647 h 58"/>
                <a:gd name="T12" fmla="*/ 2147483647 w 13"/>
                <a:gd name="T13" fmla="*/ 2147483647 h 58"/>
                <a:gd name="T14" fmla="*/ 2147483647 w 13"/>
                <a:gd name="T15" fmla="*/ 2147483647 h 58"/>
                <a:gd name="T16" fmla="*/ 2147483647 w 13"/>
                <a:gd name="T17" fmla="*/ 2147483647 h 58"/>
                <a:gd name="T18" fmla="*/ 0 w 13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8"/>
                <a:gd name="T32" fmla="*/ 13 w 1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8">
                  <a:moveTo>
                    <a:pt x="0" y="58"/>
                  </a:moveTo>
                  <a:lnTo>
                    <a:pt x="4" y="56"/>
                  </a:lnTo>
                  <a:lnTo>
                    <a:pt x="7" y="53"/>
                  </a:lnTo>
                  <a:lnTo>
                    <a:pt x="9" y="47"/>
                  </a:lnTo>
                  <a:lnTo>
                    <a:pt x="13" y="34"/>
                  </a:lnTo>
                  <a:lnTo>
                    <a:pt x="13" y="26"/>
                  </a:lnTo>
                  <a:lnTo>
                    <a:pt x="9" y="11"/>
                  </a:lnTo>
                  <a:lnTo>
                    <a:pt x="7" y="6"/>
                  </a:lnTo>
                  <a:lnTo>
                    <a:pt x="4" y="4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85" name="Freeform 112"/>
            <p:cNvSpPr>
              <a:spLocks/>
            </p:cNvSpPr>
            <p:nvPr/>
          </p:nvSpPr>
          <p:spPr bwMode="auto">
            <a:xfrm>
              <a:off x="7755665" y="2480921"/>
              <a:ext cx="23813" cy="87313"/>
            </a:xfrm>
            <a:custGeom>
              <a:avLst/>
              <a:gdLst>
                <a:gd name="T0" fmla="*/ 2147483647 w 16"/>
                <a:gd name="T1" fmla="*/ 0 h 56"/>
                <a:gd name="T2" fmla="*/ 2147483647 w 16"/>
                <a:gd name="T3" fmla="*/ 2147483647 h 56"/>
                <a:gd name="T4" fmla="*/ 2147483647 w 16"/>
                <a:gd name="T5" fmla="*/ 2147483647 h 56"/>
                <a:gd name="T6" fmla="*/ 0 w 16"/>
                <a:gd name="T7" fmla="*/ 2147483647 h 56"/>
                <a:gd name="T8" fmla="*/ 0 w 16"/>
                <a:gd name="T9" fmla="*/ 2147483647 h 56"/>
                <a:gd name="T10" fmla="*/ 2147483647 w 16"/>
                <a:gd name="T11" fmla="*/ 2147483647 h 56"/>
                <a:gd name="T12" fmla="*/ 2147483647 w 16"/>
                <a:gd name="T13" fmla="*/ 214748364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6"/>
                <a:gd name="T23" fmla="*/ 16 w 1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6">
                  <a:moveTo>
                    <a:pt x="16" y="0"/>
                  </a:moveTo>
                  <a:lnTo>
                    <a:pt x="8" y="4"/>
                  </a:lnTo>
                  <a:lnTo>
                    <a:pt x="2" y="11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2" y="47"/>
                  </a:lnTo>
                  <a:lnTo>
                    <a:pt x="8" y="56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86" name="Freeform 113"/>
            <p:cNvSpPr>
              <a:spLocks/>
            </p:cNvSpPr>
            <p:nvPr/>
          </p:nvSpPr>
          <p:spPr bwMode="auto">
            <a:xfrm>
              <a:off x="7841390" y="2480921"/>
              <a:ext cx="53975" cy="90488"/>
            </a:xfrm>
            <a:custGeom>
              <a:avLst/>
              <a:gdLst>
                <a:gd name="T0" fmla="*/ 2147483647 w 34"/>
                <a:gd name="T1" fmla="*/ 2147483647 h 58"/>
                <a:gd name="T2" fmla="*/ 2147483647 w 34"/>
                <a:gd name="T3" fmla="*/ 2147483647 h 58"/>
                <a:gd name="T4" fmla="*/ 2147483647 w 34"/>
                <a:gd name="T5" fmla="*/ 2147483647 h 58"/>
                <a:gd name="T6" fmla="*/ 2147483647 w 34"/>
                <a:gd name="T7" fmla="*/ 2147483647 h 58"/>
                <a:gd name="T8" fmla="*/ 2147483647 w 34"/>
                <a:gd name="T9" fmla="*/ 2147483647 h 58"/>
                <a:gd name="T10" fmla="*/ 2147483647 w 34"/>
                <a:gd name="T11" fmla="*/ 2147483647 h 58"/>
                <a:gd name="T12" fmla="*/ 2147483647 w 34"/>
                <a:gd name="T13" fmla="*/ 2147483647 h 58"/>
                <a:gd name="T14" fmla="*/ 2147483647 w 34"/>
                <a:gd name="T15" fmla="*/ 2147483647 h 58"/>
                <a:gd name="T16" fmla="*/ 2147483647 w 34"/>
                <a:gd name="T17" fmla="*/ 2147483647 h 58"/>
                <a:gd name="T18" fmla="*/ 2147483647 w 34"/>
                <a:gd name="T19" fmla="*/ 0 h 58"/>
                <a:gd name="T20" fmla="*/ 2147483647 w 34"/>
                <a:gd name="T21" fmla="*/ 0 h 58"/>
                <a:gd name="T22" fmla="*/ 2147483647 w 34"/>
                <a:gd name="T23" fmla="*/ 2147483647 h 58"/>
                <a:gd name="T24" fmla="*/ 2147483647 w 34"/>
                <a:gd name="T25" fmla="*/ 2147483647 h 58"/>
                <a:gd name="T26" fmla="*/ 2147483647 w 34"/>
                <a:gd name="T27" fmla="*/ 2147483647 h 58"/>
                <a:gd name="T28" fmla="*/ 0 w 34"/>
                <a:gd name="T29" fmla="*/ 2147483647 h 58"/>
                <a:gd name="T30" fmla="*/ 0 w 34"/>
                <a:gd name="T31" fmla="*/ 2147483647 h 58"/>
                <a:gd name="T32" fmla="*/ 2147483647 w 34"/>
                <a:gd name="T33" fmla="*/ 2147483647 h 58"/>
                <a:gd name="T34" fmla="*/ 2147483647 w 34"/>
                <a:gd name="T35" fmla="*/ 2147483647 h 58"/>
                <a:gd name="T36" fmla="*/ 2147483647 w 34"/>
                <a:gd name="T37" fmla="*/ 2147483647 h 58"/>
                <a:gd name="T38" fmla="*/ 2147483647 w 34"/>
                <a:gd name="T39" fmla="*/ 2147483647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"/>
                <a:gd name="T61" fmla="*/ 0 h 58"/>
                <a:gd name="T62" fmla="*/ 34 w 34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" h="58">
                  <a:moveTo>
                    <a:pt x="6" y="56"/>
                  </a:moveTo>
                  <a:lnTo>
                    <a:pt x="13" y="58"/>
                  </a:lnTo>
                  <a:lnTo>
                    <a:pt x="18" y="58"/>
                  </a:lnTo>
                  <a:lnTo>
                    <a:pt x="26" y="56"/>
                  </a:lnTo>
                  <a:lnTo>
                    <a:pt x="32" y="47"/>
                  </a:lnTo>
                  <a:lnTo>
                    <a:pt x="34" y="34"/>
                  </a:lnTo>
                  <a:lnTo>
                    <a:pt x="34" y="26"/>
                  </a:lnTo>
                  <a:lnTo>
                    <a:pt x="32" y="11"/>
                  </a:lnTo>
                  <a:lnTo>
                    <a:pt x="26" y="4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4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6" y="53"/>
                  </a:lnTo>
                  <a:lnTo>
                    <a:pt x="8" y="56"/>
                  </a:lnTo>
                  <a:lnTo>
                    <a:pt x="13" y="58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87" name="Freeform 114"/>
            <p:cNvSpPr>
              <a:spLocks/>
            </p:cNvSpPr>
            <p:nvPr/>
          </p:nvSpPr>
          <p:spPr bwMode="auto">
            <a:xfrm>
              <a:off x="7869965" y="2480921"/>
              <a:ext cx="22225" cy="90488"/>
            </a:xfrm>
            <a:custGeom>
              <a:avLst/>
              <a:gdLst>
                <a:gd name="T0" fmla="*/ 0 w 14"/>
                <a:gd name="T1" fmla="*/ 2147483647 h 58"/>
                <a:gd name="T2" fmla="*/ 2147483647 w 14"/>
                <a:gd name="T3" fmla="*/ 2147483647 h 58"/>
                <a:gd name="T4" fmla="*/ 2147483647 w 14"/>
                <a:gd name="T5" fmla="*/ 2147483647 h 58"/>
                <a:gd name="T6" fmla="*/ 2147483647 w 14"/>
                <a:gd name="T7" fmla="*/ 2147483647 h 58"/>
                <a:gd name="T8" fmla="*/ 2147483647 w 14"/>
                <a:gd name="T9" fmla="*/ 2147483647 h 58"/>
                <a:gd name="T10" fmla="*/ 2147483647 w 14"/>
                <a:gd name="T11" fmla="*/ 2147483647 h 58"/>
                <a:gd name="T12" fmla="*/ 2147483647 w 14"/>
                <a:gd name="T13" fmla="*/ 2147483647 h 58"/>
                <a:gd name="T14" fmla="*/ 2147483647 w 14"/>
                <a:gd name="T15" fmla="*/ 2147483647 h 58"/>
                <a:gd name="T16" fmla="*/ 2147483647 w 14"/>
                <a:gd name="T17" fmla="*/ 2147483647 h 58"/>
                <a:gd name="T18" fmla="*/ 0 w 14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58"/>
                <a:gd name="T32" fmla="*/ 14 w 14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58">
                  <a:moveTo>
                    <a:pt x="0" y="58"/>
                  </a:moveTo>
                  <a:lnTo>
                    <a:pt x="5" y="56"/>
                  </a:lnTo>
                  <a:lnTo>
                    <a:pt x="8" y="53"/>
                  </a:lnTo>
                  <a:lnTo>
                    <a:pt x="11" y="47"/>
                  </a:lnTo>
                  <a:lnTo>
                    <a:pt x="14" y="34"/>
                  </a:lnTo>
                  <a:lnTo>
                    <a:pt x="14" y="26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88" name="Freeform 115"/>
            <p:cNvSpPr>
              <a:spLocks/>
            </p:cNvSpPr>
            <p:nvPr/>
          </p:nvSpPr>
          <p:spPr bwMode="auto">
            <a:xfrm>
              <a:off x="7836628" y="2480921"/>
              <a:ext cx="23812" cy="87313"/>
            </a:xfrm>
            <a:custGeom>
              <a:avLst/>
              <a:gdLst>
                <a:gd name="T0" fmla="*/ 2147483647 w 16"/>
                <a:gd name="T1" fmla="*/ 0 h 56"/>
                <a:gd name="T2" fmla="*/ 2147483647 w 16"/>
                <a:gd name="T3" fmla="*/ 2147483647 h 56"/>
                <a:gd name="T4" fmla="*/ 2147483647 w 16"/>
                <a:gd name="T5" fmla="*/ 2147483647 h 56"/>
                <a:gd name="T6" fmla="*/ 0 w 16"/>
                <a:gd name="T7" fmla="*/ 2147483647 h 56"/>
                <a:gd name="T8" fmla="*/ 0 w 16"/>
                <a:gd name="T9" fmla="*/ 2147483647 h 56"/>
                <a:gd name="T10" fmla="*/ 2147483647 w 16"/>
                <a:gd name="T11" fmla="*/ 2147483647 h 56"/>
                <a:gd name="T12" fmla="*/ 2147483647 w 16"/>
                <a:gd name="T13" fmla="*/ 214748364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6"/>
                <a:gd name="T23" fmla="*/ 16 w 1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6">
                  <a:moveTo>
                    <a:pt x="16" y="0"/>
                  </a:moveTo>
                  <a:lnTo>
                    <a:pt x="9" y="4"/>
                  </a:lnTo>
                  <a:lnTo>
                    <a:pt x="3" y="11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9" y="56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89" name="Line 116"/>
            <p:cNvSpPr>
              <a:spLocks noChangeShapeType="1"/>
            </p:cNvSpPr>
            <p:nvPr/>
          </p:nvSpPr>
          <p:spPr bwMode="auto">
            <a:xfrm>
              <a:off x="7933465" y="2571409"/>
              <a:ext cx="36513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90" name="Freeform 117"/>
            <p:cNvSpPr>
              <a:spLocks/>
            </p:cNvSpPr>
            <p:nvPr/>
          </p:nvSpPr>
          <p:spPr bwMode="auto">
            <a:xfrm>
              <a:off x="7933465" y="2480921"/>
              <a:ext cx="19050" cy="90488"/>
            </a:xfrm>
            <a:custGeom>
              <a:avLst/>
              <a:gdLst>
                <a:gd name="T0" fmla="*/ 2147483647 w 12"/>
                <a:gd name="T1" fmla="*/ 2147483647 h 58"/>
                <a:gd name="T2" fmla="*/ 2147483647 w 12"/>
                <a:gd name="T3" fmla="*/ 0 h 58"/>
                <a:gd name="T4" fmla="*/ 2147483647 w 12"/>
                <a:gd name="T5" fmla="*/ 2147483647 h 58"/>
                <a:gd name="T6" fmla="*/ 0 w 12"/>
                <a:gd name="T7" fmla="*/ 214748364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58"/>
                <a:gd name="T14" fmla="*/ 12 w 12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58">
                  <a:moveTo>
                    <a:pt x="12" y="58"/>
                  </a:moveTo>
                  <a:lnTo>
                    <a:pt x="12" y="0"/>
                  </a:lnTo>
                  <a:lnTo>
                    <a:pt x="5" y="9"/>
                  </a:lnTo>
                  <a:lnTo>
                    <a:pt x="0" y="11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91" name="Line 118"/>
            <p:cNvSpPr>
              <a:spLocks noChangeShapeType="1"/>
            </p:cNvSpPr>
            <p:nvPr/>
          </p:nvSpPr>
          <p:spPr bwMode="auto">
            <a:xfrm>
              <a:off x="7949340" y="2485684"/>
              <a:ext cx="1588" cy="857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92" name="Line 119"/>
            <p:cNvSpPr>
              <a:spLocks noChangeShapeType="1"/>
            </p:cNvSpPr>
            <p:nvPr/>
          </p:nvSpPr>
          <p:spPr bwMode="auto">
            <a:xfrm>
              <a:off x="7347678" y="2850809"/>
              <a:ext cx="1587" cy="904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93" name="Line 120"/>
            <p:cNvSpPr>
              <a:spLocks noChangeShapeType="1"/>
            </p:cNvSpPr>
            <p:nvPr/>
          </p:nvSpPr>
          <p:spPr bwMode="auto">
            <a:xfrm flipV="1">
              <a:off x="7342915" y="2855571"/>
              <a:ext cx="1588" cy="857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94" name="Freeform 121"/>
            <p:cNvSpPr>
              <a:spLocks/>
            </p:cNvSpPr>
            <p:nvPr/>
          </p:nvSpPr>
          <p:spPr bwMode="auto">
            <a:xfrm>
              <a:off x="7323865" y="2850809"/>
              <a:ext cx="23813" cy="17462"/>
            </a:xfrm>
            <a:custGeom>
              <a:avLst/>
              <a:gdLst>
                <a:gd name="T0" fmla="*/ 2147483647 w 14"/>
                <a:gd name="T1" fmla="*/ 0 h 11"/>
                <a:gd name="T2" fmla="*/ 2147483647 w 14"/>
                <a:gd name="T3" fmla="*/ 2147483647 h 11"/>
                <a:gd name="T4" fmla="*/ 0 w 14"/>
                <a:gd name="T5" fmla="*/ 2147483647 h 11"/>
                <a:gd name="T6" fmla="*/ 0 60000 65536"/>
                <a:gd name="T7" fmla="*/ 0 60000 65536"/>
                <a:gd name="T8" fmla="*/ 0 60000 65536"/>
                <a:gd name="T9" fmla="*/ 0 w 14"/>
                <a:gd name="T10" fmla="*/ 0 h 11"/>
                <a:gd name="T11" fmla="*/ 14 w 1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1">
                  <a:moveTo>
                    <a:pt x="14" y="0"/>
                  </a:moveTo>
                  <a:lnTo>
                    <a:pt x="7" y="8"/>
                  </a:lnTo>
                  <a:lnTo>
                    <a:pt x="0" y="11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95" name="Line 122"/>
            <p:cNvSpPr>
              <a:spLocks noChangeShapeType="1"/>
            </p:cNvSpPr>
            <p:nvPr/>
          </p:nvSpPr>
          <p:spPr bwMode="auto">
            <a:xfrm>
              <a:off x="7323865" y="2941296"/>
              <a:ext cx="39688" cy="31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96" name="Line 123"/>
            <p:cNvSpPr>
              <a:spLocks noChangeShapeType="1"/>
            </p:cNvSpPr>
            <p:nvPr/>
          </p:nvSpPr>
          <p:spPr bwMode="auto">
            <a:xfrm flipH="1">
              <a:off x="7242903" y="2941296"/>
              <a:ext cx="38100" cy="31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97" name="Line 124"/>
            <p:cNvSpPr>
              <a:spLocks noChangeShapeType="1"/>
            </p:cNvSpPr>
            <p:nvPr/>
          </p:nvSpPr>
          <p:spPr bwMode="auto">
            <a:xfrm flipV="1">
              <a:off x="7261953" y="2855571"/>
              <a:ext cx="1587" cy="857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98" name="Line 125"/>
            <p:cNvSpPr>
              <a:spLocks noChangeShapeType="1"/>
            </p:cNvSpPr>
            <p:nvPr/>
          </p:nvSpPr>
          <p:spPr bwMode="auto">
            <a:xfrm>
              <a:off x="7265128" y="2850809"/>
              <a:ext cx="1587" cy="904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99" name="Freeform 126"/>
            <p:cNvSpPr>
              <a:spLocks/>
            </p:cNvSpPr>
            <p:nvPr/>
          </p:nvSpPr>
          <p:spPr bwMode="auto">
            <a:xfrm>
              <a:off x="7154003" y="2850809"/>
              <a:ext cx="52387" cy="90487"/>
            </a:xfrm>
            <a:custGeom>
              <a:avLst/>
              <a:gdLst>
                <a:gd name="T0" fmla="*/ 2147483647 w 33"/>
                <a:gd name="T1" fmla="*/ 2147483647 h 58"/>
                <a:gd name="T2" fmla="*/ 2147483647 w 33"/>
                <a:gd name="T3" fmla="*/ 2147483647 h 58"/>
                <a:gd name="T4" fmla="*/ 2147483647 w 33"/>
                <a:gd name="T5" fmla="*/ 2147483647 h 58"/>
                <a:gd name="T6" fmla="*/ 2147483647 w 33"/>
                <a:gd name="T7" fmla="*/ 2147483647 h 58"/>
                <a:gd name="T8" fmla="*/ 2147483647 w 33"/>
                <a:gd name="T9" fmla="*/ 2147483647 h 58"/>
                <a:gd name="T10" fmla="*/ 2147483647 w 33"/>
                <a:gd name="T11" fmla="*/ 2147483647 h 58"/>
                <a:gd name="T12" fmla="*/ 2147483647 w 33"/>
                <a:gd name="T13" fmla="*/ 0 h 58"/>
                <a:gd name="T14" fmla="*/ 2147483647 w 33"/>
                <a:gd name="T15" fmla="*/ 0 h 58"/>
                <a:gd name="T16" fmla="*/ 2147483647 w 33"/>
                <a:gd name="T17" fmla="*/ 2147483647 h 58"/>
                <a:gd name="T18" fmla="*/ 2147483647 w 33"/>
                <a:gd name="T19" fmla="*/ 2147483647 h 58"/>
                <a:gd name="T20" fmla="*/ 2147483647 w 33"/>
                <a:gd name="T21" fmla="*/ 2147483647 h 58"/>
                <a:gd name="T22" fmla="*/ 0 w 33"/>
                <a:gd name="T23" fmla="*/ 2147483647 h 58"/>
                <a:gd name="T24" fmla="*/ 0 w 33"/>
                <a:gd name="T25" fmla="*/ 2147483647 h 58"/>
                <a:gd name="T26" fmla="*/ 2147483647 w 33"/>
                <a:gd name="T27" fmla="*/ 2147483647 h 58"/>
                <a:gd name="T28" fmla="*/ 2147483647 w 33"/>
                <a:gd name="T29" fmla="*/ 2147483647 h 58"/>
                <a:gd name="T30" fmla="*/ 2147483647 w 33"/>
                <a:gd name="T31" fmla="*/ 2147483647 h 58"/>
                <a:gd name="T32" fmla="*/ 2147483647 w 33"/>
                <a:gd name="T33" fmla="*/ 2147483647 h 58"/>
                <a:gd name="T34" fmla="*/ 2147483647 w 33"/>
                <a:gd name="T35" fmla="*/ 2147483647 h 58"/>
                <a:gd name="T36" fmla="*/ 2147483647 w 33"/>
                <a:gd name="T37" fmla="*/ 2147483647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58"/>
                <a:gd name="T59" fmla="*/ 33 w 33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58">
                  <a:moveTo>
                    <a:pt x="26" y="55"/>
                  </a:moveTo>
                  <a:lnTo>
                    <a:pt x="31" y="48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31" y="11"/>
                  </a:lnTo>
                  <a:lnTo>
                    <a:pt x="26" y="3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11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2" y="48"/>
                  </a:lnTo>
                  <a:lnTo>
                    <a:pt x="5" y="52"/>
                  </a:lnTo>
                  <a:lnTo>
                    <a:pt x="7" y="55"/>
                  </a:lnTo>
                  <a:lnTo>
                    <a:pt x="13" y="58"/>
                  </a:lnTo>
                  <a:lnTo>
                    <a:pt x="18" y="58"/>
                  </a:lnTo>
                  <a:lnTo>
                    <a:pt x="26" y="55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00" name="Freeform 127"/>
            <p:cNvSpPr>
              <a:spLocks/>
            </p:cNvSpPr>
            <p:nvPr/>
          </p:nvSpPr>
          <p:spPr bwMode="auto">
            <a:xfrm>
              <a:off x="7182578" y="2850809"/>
              <a:ext cx="20637" cy="87312"/>
            </a:xfrm>
            <a:custGeom>
              <a:avLst/>
              <a:gdLst>
                <a:gd name="T0" fmla="*/ 2147483647 w 13"/>
                <a:gd name="T1" fmla="*/ 2147483647 h 55"/>
                <a:gd name="T2" fmla="*/ 2147483647 w 13"/>
                <a:gd name="T3" fmla="*/ 2147483647 h 55"/>
                <a:gd name="T4" fmla="*/ 2147483647 w 13"/>
                <a:gd name="T5" fmla="*/ 2147483647 h 55"/>
                <a:gd name="T6" fmla="*/ 2147483647 w 13"/>
                <a:gd name="T7" fmla="*/ 2147483647 h 55"/>
                <a:gd name="T8" fmla="*/ 2147483647 w 13"/>
                <a:gd name="T9" fmla="*/ 2147483647 h 55"/>
                <a:gd name="T10" fmla="*/ 2147483647 w 13"/>
                <a:gd name="T11" fmla="*/ 2147483647 h 55"/>
                <a:gd name="T12" fmla="*/ 2147483647 w 13"/>
                <a:gd name="T13" fmla="*/ 2147483647 h 55"/>
                <a:gd name="T14" fmla="*/ 2147483647 w 13"/>
                <a:gd name="T15" fmla="*/ 2147483647 h 55"/>
                <a:gd name="T16" fmla="*/ 0 w 13"/>
                <a:gd name="T17" fmla="*/ 0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5"/>
                <a:gd name="T29" fmla="*/ 13 w 13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5">
                  <a:moveTo>
                    <a:pt x="5" y="55"/>
                  </a:moveTo>
                  <a:lnTo>
                    <a:pt x="8" y="52"/>
                  </a:lnTo>
                  <a:lnTo>
                    <a:pt x="10" y="48"/>
                  </a:lnTo>
                  <a:lnTo>
                    <a:pt x="13" y="33"/>
                  </a:lnTo>
                  <a:lnTo>
                    <a:pt x="13" y="25"/>
                  </a:lnTo>
                  <a:lnTo>
                    <a:pt x="10" y="11"/>
                  </a:lnTo>
                  <a:lnTo>
                    <a:pt x="8" y="5"/>
                  </a:lnTo>
                  <a:lnTo>
                    <a:pt x="5" y="3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01" name="Freeform 128"/>
            <p:cNvSpPr>
              <a:spLocks/>
            </p:cNvSpPr>
            <p:nvPr/>
          </p:nvSpPr>
          <p:spPr bwMode="auto">
            <a:xfrm>
              <a:off x="7149240" y="2850809"/>
              <a:ext cx="25400" cy="90487"/>
            </a:xfrm>
            <a:custGeom>
              <a:avLst/>
              <a:gdLst>
                <a:gd name="T0" fmla="*/ 2147483647 w 16"/>
                <a:gd name="T1" fmla="*/ 0 h 58"/>
                <a:gd name="T2" fmla="*/ 2147483647 w 16"/>
                <a:gd name="T3" fmla="*/ 2147483647 h 58"/>
                <a:gd name="T4" fmla="*/ 2147483647 w 16"/>
                <a:gd name="T5" fmla="*/ 2147483647 h 58"/>
                <a:gd name="T6" fmla="*/ 0 w 16"/>
                <a:gd name="T7" fmla="*/ 2147483647 h 58"/>
                <a:gd name="T8" fmla="*/ 0 w 16"/>
                <a:gd name="T9" fmla="*/ 2147483647 h 58"/>
                <a:gd name="T10" fmla="*/ 2147483647 w 16"/>
                <a:gd name="T11" fmla="*/ 2147483647 h 58"/>
                <a:gd name="T12" fmla="*/ 2147483647 w 16"/>
                <a:gd name="T13" fmla="*/ 2147483647 h 58"/>
                <a:gd name="T14" fmla="*/ 2147483647 w 16"/>
                <a:gd name="T15" fmla="*/ 2147483647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58"/>
                <a:gd name="T26" fmla="*/ 16 w 16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58">
                  <a:moveTo>
                    <a:pt x="16" y="0"/>
                  </a:moveTo>
                  <a:lnTo>
                    <a:pt x="8" y="3"/>
                  </a:lnTo>
                  <a:lnTo>
                    <a:pt x="3" y="11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8" y="55"/>
                  </a:lnTo>
                  <a:lnTo>
                    <a:pt x="16" y="58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02" name="Line 129"/>
            <p:cNvSpPr>
              <a:spLocks noChangeShapeType="1"/>
            </p:cNvSpPr>
            <p:nvPr/>
          </p:nvSpPr>
          <p:spPr bwMode="auto">
            <a:xfrm flipV="1">
              <a:off x="7182578" y="2938121"/>
              <a:ext cx="9525" cy="31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03" name="Freeform 130"/>
            <p:cNvSpPr>
              <a:spLocks/>
            </p:cNvSpPr>
            <p:nvPr/>
          </p:nvSpPr>
          <p:spPr bwMode="auto">
            <a:xfrm>
              <a:off x="7071453" y="2850809"/>
              <a:ext cx="53975" cy="90487"/>
            </a:xfrm>
            <a:custGeom>
              <a:avLst/>
              <a:gdLst>
                <a:gd name="T0" fmla="*/ 2147483647 w 34"/>
                <a:gd name="T1" fmla="*/ 2147483647 h 58"/>
                <a:gd name="T2" fmla="*/ 2147483647 w 34"/>
                <a:gd name="T3" fmla="*/ 2147483647 h 58"/>
                <a:gd name="T4" fmla="*/ 2147483647 w 34"/>
                <a:gd name="T5" fmla="*/ 2147483647 h 58"/>
                <a:gd name="T6" fmla="*/ 2147483647 w 34"/>
                <a:gd name="T7" fmla="*/ 2147483647 h 58"/>
                <a:gd name="T8" fmla="*/ 2147483647 w 34"/>
                <a:gd name="T9" fmla="*/ 2147483647 h 58"/>
                <a:gd name="T10" fmla="*/ 2147483647 w 34"/>
                <a:gd name="T11" fmla="*/ 2147483647 h 58"/>
                <a:gd name="T12" fmla="*/ 2147483647 w 34"/>
                <a:gd name="T13" fmla="*/ 0 h 58"/>
                <a:gd name="T14" fmla="*/ 2147483647 w 34"/>
                <a:gd name="T15" fmla="*/ 0 h 58"/>
                <a:gd name="T16" fmla="*/ 2147483647 w 34"/>
                <a:gd name="T17" fmla="*/ 2147483647 h 58"/>
                <a:gd name="T18" fmla="*/ 2147483647 w 34"/>
                <a:gd name="T19" fmla="*/ 2147483647 h 58"/>
                <a:gd name="T20" fmla="*/ 2147483647 w 34"/>
                <a:gd name="T21" fmla="*/ 2147483647 h 58"/>
                <a:gd name="T22" fmla="*/ 0 w 34"/>
                <a:gd name="T23" fmla="*/ 2147483647 h 58"/>
                <a:gd name="T24" fmla="*/ 0 w 34"/>
                <a:gd name="T25" fmla="*/ 2147483647 h 58"/>
                <a:gd name="T26" fmla="*/ 2147483647 w 34"/>
                <a:gd name="T27" fmla="*/ 2147483647 h 58"/>
                <a:gd name="T28" fmla="*/ 2147483647 w 34"/>
                <a:gd name="T29" fmla="*/ 2147483647 h 58"/>
                <a:gd name="T30" fmla="*/ 2147483647 w 34"/>
                <a:gd name="T31" fmla="*/ 2147483647 h 58"/>
                <a:gd name="T32" fmla="*/ 2147483647 w 34"/>
                <a:gd name="T33" fmla="*/ 2147483647 h 58"/>
                <a:gd name="T34" fmla="*/ 2147483647 w 34"/>
                <a:gd name="T35" fmla="*/ 2147483647 h 58"/>
                <a:gd name="T36" fmla="*/ 2147483647 w 34"/>
                <a:gd name="T37" fmla="*/ 2147483647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58"/>
                <a:gd name="T59" fmla="*/ 34 w 34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58">
                  <a:moveTo>
                    <a:pt x="26" y="55"/>
                  </a:moveTo>
                  <a:lnTo>
                    <a:pt x="31" y="48"/>
                  </a:lnTo>
                  <a:lnTo>
                    <a:pt x="34" y="33"/>
                  </a:lnTo>
                  <a:lnTo>
                    <a:pt x="34" y="25"/>
                  </a:lnTo>
                  <a:lnTo>
                    <a:pt x="31" y="11"/>
                  </a:lnTo>
                  <a:lnTo>
                    <a:pt x="26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11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3" y="48"/>
                  </a:lnTo>
                  <a:lnTo>
                    <a:pt x="5" y="52"/>
                  </a:lnTo>
                  <a:lnTo>
                    <a:pt x="8" y="55"/>
                  </a:lnTo>
                  <a:lnTo>
                    <a:pt x="14" y="58"/>
                  </a:lnTo>
                  <a:lnTo>
                    <a:pt x="19" y="58"/>
                  </a:lnTo>
                  <a:lnTo>
                    <a:pt x="26" y="55"/>
                  </a:lnTo>
                  <a:close/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04" name="Freeform 131"/>
            <p:cNvSpPr>
              <a:spLocks/>
            </p:cNvSpPr>
            <p:nvPr/>
          </p:nvSpPr>
          <p:spPr bwMode="auto">
            <a:xfrm>
              <a:off x="7101615" y="2850809"/>
              <a:ext cx="19050" cy="87312"/>
            </a:xfrm>
            <a:custGeom>
              <a:avLst/>
              <a:gdLst>
                <a:gd name="T0" fmla="*/ 2147483647 w 12"/>
                <a:gd name="T1" fmla="*/ 2147483647 h 55"/>
                <a:gd name="T2" fmla="*/ 2147483647 w 12"/>
                <a:gd name="T3" fmla="*/ 2147483647 h 55"/>
                <a:gd name="T4" fmla="*/ 2147483647 w 12"/>
                <a:gd name="T5" fmla="*/ 2147483647 h 55"/>
                <a:gd name="T6" fmla="*/ 2147483647 w 12"/>
                <a:gd name="T7" fmla="*/ 2147483647 h 55"/>
                <a:gd name="T8" fmla="*/ 2147483647 w 12"/>
                <a:gd name="T9" fmla="*/ 2147483647 h 55"/>
                <a:gd name="T10" fmla="*/ 2147483647 w 12"/>
                <a:gd name="T11" fmla="*/ 2147483647 h 55"/>
                <a:gd name="T12" fmla="*/ 2147483647 w 12"/>
                <a:gd name="T13" fmla="*/ 2147483647 h 55"/>
                <a:gd name="T14" fmla="*/ 2147483647 w 12"/>
                <a:gd name="T15" fmla="*/ 2147483647 h 55"/>
                <a:gd name="T16" fmla="*/ 0 w 12"/>
                <a:gd name="T17" fmla="*/ 0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5"/>
                <a:gd name="T29" fmla="*/ 12 w 12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5">
                  <a:moveTo>
                    <a:pt x="4" y="55"/>
                  </a:moveTo>
                  <a:lnTo>
                    <a:pt x="7" y="52"/>
                  </a:lnTo>
                  <a:lnTo>
                    <a:pt x="10" y="48"/>
                  </a:lnTo>
                  <a:lnTo>
                    <a:pt x="12" y="33"/>
                  </a:lnTo>
                  <a:lnTo>
                    <a:pt x="12" y="25"/>
                  </a:lnTo>
                  <a:lnTo>
                    <a:pt x="10" y="11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05" name="Freeform 132"/>
            <p:cNvSpPr>
              <a:spLocks/>
            </p:cNvSpPr>
            <p:nvPr/>
          </p:nvSpPr>
          <p:spPr bwMode="auto">
            <a:xfrm>
              <a:off x="7068278" y="2850809"/>
              <a:ext cx="25400" cy="90487"/>
            </a:xfrm>
            <a:custGeom>
              <a:avLst/>
              <a:gdLst>
                <a:gd name="T0" fmla="*/ 2147483647 w 16"/>
                <a:gd name="T1" fmla="*/ 0 h 58"/>
                <a:gd name="T2" fmla="*/ 2147483647 w 16"/>
                <a:gd name="T3" fmla="*/ 2147483647 h 58"/>
                <a:gd name="T4" fmla="*/ 2147483647 w 16"/>
                <a:gd name="T5" fmla="*/ 2147483647 h 58"/>
                <a:gd name="T6" fmla="*/ 0 w 16"/>
                <a:gd name="T7" fmla="*/ 2147483647 h 58"/>
                <a:gd name="T8" fmla="*/ 0 w 16"/>
                <a:gd name="T9" fmla="*/ 2147483647 h 58"/>
                <a:gd name="T10" fmla="*/ 2147483647 w 16"/>
                <a:gd name="T11" fmla="*/ 2147483647 h 58"/>
                <a:gd name="T12" fmla="*/ 2147483647 w 16"/>
                <a:gd name="T13" fmla="*/ 2147483647 h 58"/>
                <a:gd name="T14" fmla="*/ 2147483647 w 16"/>
                <a:gd name="T15" fmla="*/ 2147483647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58"/>
                <a:gd name="T26" fmla="*/ 16 w 16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58">
                  <a:moveTo>
                    <a:pt x="16" y="0"/>
                  </a:moveTo>
                  <a:lnTo>
                    <a:pt x="7" y="3"/>
                  </a:lnTo>
                  <a:lnTo>
                    <a:pt x="2" y="11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2" y="48"/>
                  </a:lnTo>
                  <a:lnTo>
                    <a:pt x="7" y="55"/>
                  </a:lnTo>
                  <a:lnTo>
                    <a:pt x="16" y="58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06" name="Line 133"/>
            <p:cNvSpPr>
              <a:spLocks noChangeShapeType="1"/>
            </p:cNvSpPr>
            <p:nvPr/>
          </p:nvSpPr>
          <p:spPr bwMode="auto">
            <a:xfrm flipV="1">
              <a:off x="7101615" y="2938121"/>
              <a:ext cx="6350" cy="31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07" name="Freeform 134"/>
            <p:cNvSpPr>
              <a:spLocks/>
            </p:cNvSpPr>
            <p:nvPr/>
          </p:nvSpPr>
          <p:spPr bwMode="auto">
            <a:xfrm>
              <a:off x="7242903" y="2850809"/>
              <a:ext cx="22225" cy="17462"/>
            </a:xfrm>
            <a:custGeom>
              <a:avLst/>
              <a:gdLst>
                <a:gd name="T0" fmla="*/ 0 w 13"/>
                <a:gd name="T1" fmla="*/ 2147483647 h 11"/>
                <a:gd name="T2" fmla="*/ 2147483647 w 13"/>
                <a:gd name="T3" fmla="*/ 2147483647 h 11"/>
                <a:gd name="T4" fmla="*/ 2147483647 w 13"/>
                <a:gd name="T5" fmla="*/ 0 h 11"/>
                <a:gd name="T6" fmla="*/ 0 60000 65536"/>
                <a:gd name="T7" fmla="*/ 0 60000 65536"/>
                <a:gd name="T8" fmla="*/ 0 60000 65536"/>
                <a:gd name="T9" fmla="*/ 0 w 13"/>
                <a:gd name="T10" fmla="*/ 0 h 11"/>
                <a:gd name="T11" fmla="*/ 13 w 1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1">
                  <a:moveTo>
                    <a:pt x="0" y="11"/>
                  </a:moveTo>
                  <a:lnTo>
                    <a:pt x="6" y="8"/>
                  </a:lnTo>
                  <a:lnTo>
                    <a:pt x="13" y="0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08" name="Freeform 135"/>
            <p:cNvSpPr>
              <a:spLocks/>
            </p:cNvSpPr>
            <p:nvPr/>
          </p:nvSpPr>
          <p:spPr bwMode="auto">
            <a:xfrm>
              <a:off x="7423878" y="3316590"/>
              <a:ext cx="61913" cy="92075"/>
            </a:xfrm>
            <a:custGeom>
              <a:avLst/>
              <a:gdLst>
                <a:gd name="T0" fmla="*/ 2147483647 w 38"/>
                <a:gd name="T1" fmla="*/ 2147483647 h 58"/>
                <a:gd name="T2" fmla="*/ 2147483647 w 38"/>
                <a:gd name="T3" fmla="*/ 2147483647 h 58"/>
                <a:gd name="T4" fmla="*/ 0 w 38"/>
                <a:gd name="T5" fmla="*/ 2147483647 h 58"/>
                <a:gd name="T6" fmla="*/ 0 w 38"/>
                <a:gd name="T7" fmla="*/ 2147483647 h 58"/>
                <a:gd name="T8" fmla="*/ 2147483647 w 38"/>
                <a:gd name="T9" fmla="*/ 2147483647 h 58"/>
                <a:gd name="T10" fmla="*/ 2147483647 w 38"/>
                <a:gd name="T11" fmla="*/ 2147483647 h 58"/>
                <a:gd name="T12" fmla="*/ 2147483647 w 38"/>
                <a:gd name="T13" fmla="*/ 2147483647 h 58"/>
                <a:gd name="T14" fmla="*/ 2147483647 w 38"/>
                <a:gd name="T15" fmla="*/ 2147483647 h 58"/>
                <a:gd name="T16" fmla="*/ 2147483647 w 38"/>
                <a:gd name="T17" fmla="*/ 2147483647 h 58"/>
                <a:gd name="T18" fmla="*/ 2147483647 w 38"/>
                <a:gd name="T19" fmla="*/ 2147483647 h 58"/>
                <a:gd name="T20" fmla="*/ 2147483647 w 38"/>
                <a:gd name="T21" fmla="*/ 2147483647 h 58"/>
                <a:gd name="T22" fmla="*/ 2147483647 w 38"/>
                <a:gd name="T23" fmla="*/ 2147483647 h 58"/>
                <a:gd name="T24" fmla="*/ 2147483647 w 38"/>
                <a:gd name="T25" fmla="*/ 2147483647 h 58"/>
                <a:gd name="T26" fmla="*/ 2147483647 w 38"/>
                <a:gd name="T27" fmla="*/ 2147483647 h 58"/>
                <a:gd name="T28" fmla="*/ 2147483647 w 38"/>
                <a:gd name="T29" fmla="*/ 0 h 58"/>
                <a:gd name="T30" fmla="*/ 2147483647 w 38"/>
                <a:gd name="T31" fmla="*/ 0 h 58"/>
                <a:gd name="T32" fmla="*/ 2147483647 w 38"/>
                <a:gd name="T33" fmla="*/ 2147483647 h 58"/>
                <a:gd name="T34" fmla="*/ 2147483647 w 38"/>
                <a:gd name="T35" fmla="*/ 2147483647 h 58"/>
                <a:gd name="T36" fmla="*/ 2147483647 w 38"/>
                <a:gd name="T37" fmla="*/ 2147483647 h 58"/>
                <a:gd name="T38" fmla="*/ 2147483647 w 38"/>
                <a:gd name="T39" fmla="*/ 2147483647 h 58"/>
                <a:gd name="T40" fmla="*/ 2147483647 w 38"/>
                <a:gd name="T41" fmla="*/ 2147483647 h 58"/>
                <a:gd name="T42" fmla="*/ 2147483647 w 38"/>
                <a:gd name="T43" fmla="*/ 2147483647 h 58"/>
                <a:gd name="T44" fmla="*/ 2147483647 w 38"/>
                <a:gd name="T45" fmla="*/ 2147483647 h 58"/>
                <a:gd name="T46" fmla="*/ 2147483647 w 38"/>
                <a:gd name="T47" fmla="*/ 2147483647 h 58"/>
                <a:gd name="T48" fmla="*/ 2147483647 w 38"/>
                <a:gd name="T49" fmla="*/ 2147483647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8"/>
                <a:gd name="T77" fmla="*/ 38 w 38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8">
                  <a:moveTo>
                    <a:pt x="9" y="2"/>
                  </a:moveTo>
                  <a:lnTo>
                    <a:pt x="4" y="11"/>
                  </a:lnTo>
                  <a:lnTo>
                    <a:pt x="0" y="24"/>
                  </a:lnTo>
                  <a:lnTo>
                    <a:pt x="0" y="33"/>
                  </a:lnTo>
                  <a:lnTo>
                    <a:pt x="4" y="47"/>
                  </a:lnTo>
                  <a:lnTo>
                    <a:pt x="9" y="55"/>
                  </a:lnTo>
                  <a:lnTo>
                    <a:pt x="17" y="58"/>
                  </a:lnTo>
                  <a:lnTo>
                    <a:pt x="21" y="58"/>
                  </a:lnTo>
                  <a:lnTo>
                    <a:pt x="30" y="55"/>
                  </a:lnTo>
                  <a:lnTo>
                    <a:pt x="35" y="47"/>
                  </a:lnTo>
                  <a:lnTo>
                    <a:pt x="38" y="33"/>
                  </a:lnTo>
                  <a:lnTo>
                    <a:pt x="38" y="24"/>
                  </a:lnTo>
                  <a:lnTo>
                    <a:pt x="35" y="11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9" y="5"/>
                  </a:lnTo>
                  <a:lnTo>
                    <a:pt x="7" y="11"/>
                  </a:lnTo>
                  <a:lnTo>
                    <a:pt x="4" y="24"/>
                  </a:lnTo>
                  <a:lnTo>
                    <a:pt x="4" y="33"/>
                  </a:lnTo>
                  <a:lnTo>
                    <a:pt x="7" y="47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7" y="58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09" name="Freeform 136"/>
            <p:cNvSpPr>
              <a:spLocks/>
            </p:cNvSpPr>
            <p:nvPr/>
          </p:nvSpPr>
          <p:spPr bwMode="auto">
            <a:xfrm>
              <a:off x="7458803" y="3316590"/>
              <a:ext cx="22225" cy="92075"/>
            </a:xfrm>
            <a:custGeom>
              <a:avLst/>
              <a:gdLst>
                <a:gd name="T0" fmla="*/ 0 w 14"/>
                <a:gd name="T1" fmla="*/ 2147483647 h 58"/>
                <a:gd name="T2" fmla="*/ 2147483647 w 14"/>
                <a:gd name="T3" fmla="*/ 2147483647 h 58"/>
                <a:gd name="T4" fmla="*/ 2147483647 w 14"/>
                <a:gd name="T5" fmla="*/ 2147483647 h 58"/>
                <a:gd name="T6" fmla="*/ 2147483647 w 14"/>
                <a:gd name="T7" fmla="*/ 2147483647 h 58"/>
                <a:gd name="T8" fmla="*/ 2147483647 w 14"/>
                <a:gd name="T9" fmla="*/ 2147483647 h 58"/>
                <a:gd name="T10" fmla="*/ 2147483647 w 14"/>
                <a:gd name="T11" fmla="*/ 2147483647 h 58"/>
                <a:gd name="T12" fmla="*/ 2147483647 w 14"/>
                <a:gd name="T13" fmla="*/ 2147483647 h 58"/>
                <a:gd name="T14" fmla="*/ 2147483647 w 14"/>
                <a:gd name="T15" fmla="*/ 2147483647 h 58"/>
                <a:gd name="T16" fmla="*/ 2147483647 w 14"/>
                <a:gd name="T17" fmla="*/ 2147483647 h 58"/>
                <a:gd name="T18" fmla="*/ 0 w 14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58"/>
                <a:gd name="T32" fmla="*/ 14 w 14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58">
                  <a:moveTo>
                    <a:pt x="0" y="58"/>
                  </a:moveTo>
                  <a:lnTo>
                    <a:pt x="7" y="55"/>
                  </a:lnTo>
                  <a:lnTo>
                    <a:pt x="9" y="52"/>
                  </a:lnTo>
                  <a:lnTo>
                    <a:pt x="12" y="47"/>
                  </a:lnTo>
                  <a:lnTo>
                    <a:pt x="14" y="33"/>
                  </a:lnTo>
                  <a:lnTo>
                    <a:pt x="14" y="24"/>
                  </a:lnTo>
                  <a:lnTo>
                    <a:pt x="12" y="11"/>
                  </a:lnTo>
                  <a:lnTo>
                    <a:pt x="9" y="5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10" name="Line 137"/>
            <p:cNvSpPr>
              <a:spLocks noChangeShapeType="1"/>
            </p:cNvSpPr>
            <p:nvPr/>
          </p:nvSpPr>
          <p:spPr bwMode="auto">
            <a:xfrm flipH="1">
              <a:off x="7439753" y="3316590"/>
              <a:ext cx="12700" cy="31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11" name="Freeform 138"/>
            <p:cNvSpPr>
              <a:spLocks/>
            </p:cNvSpPr>
            <p:nvPr/>
          </p:nvSpPr>
          <p:spPr bwMode="auto">
            <a:xfrm>
              <a:off x="7522303" y="3316590"/>
              <a:ext cx="20638" cy="92075"/>
            </a:xfrm>
            <a:custGeom>
              <a:avLst/>
              <a:gdLst>
                <a:gd name="T0" fmla="*/ 0 w 13"/>
                <a:gd name="T1" fmla="*/ 2147483647 h 58"/>
                <a:gd name="T2" fmla="*/ 2147483647 w 13"/>
                <a:gd name="T3" fmla="*/ 2147483647 h 58"/>
                <a:gd name="T4" fmla="*/ 2147483647 w 13"/>
                <a:gd name="T5" fmla="*/ 0 h 58"/>
                <a:gd name="T6" fmla="*/ 2147483647 w 13"/>
                <a:gd name="T7" fmla="*/ 214748364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58"/>
                <a:gd name="T14" fmla="*/ 13 w 13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58">
                  <a:moveTo>
                    <a:pt x="0" y="11"/>
                  </a:moveTo>
                  <a:lnTo>
                    <a:pt x="5" y="8"/>
                  </a:lnTo>
                  <a:lnTo>
                    <a:pt x="13" y="0"/>
                  </a:lnTo>
                  <a:lnTo>
                    <a:pt x="13" y="58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12" name="Line 139"/>
            <p:cNvSpPr>
              <a:spLocks noChangeShapeType="1"/>
            </p:cNvSpPr>
            <p:nvPr/>
          </p:nvSpPr>
          <p:spPr bwMode="auto">
            <a:xfrm flipV="1">
              <a:off x="7538177" y="3309395"/>
              <a:ext cx="9501" cy="9927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13" name="Freeform 140"/>
            <p:cNvSpPr>
              <a:spLocks/>
            </p:cNvSpPr>
            <p:nvPr/>
          </p:nvSpPr>
          <p:spPr bwMode="auto">
            <a:xfrm>
              <a:off x="7604853" y="3316590"/>
              <a:ext cx="19050" cy="92075"/>
            </a:xfrm>
            <a:custGeom>
              <a:avLst/>
              <a:gdLst>
                <a:gd name="T0" fmla="*/ 0 w 12"/>
                <a:gd name="T1" fmla="*/ 2147483647 h 58"/>
                <a:gd name="T2" fmla="*/ 2147483647 w 12"/>
                <a:gd name="T3" fmla="*/ 2147483647 h 58"/>
                <a:gd name="T4" fmla="*/ 2147483647 w 12"/>
                <a:gd name="T5" fmla="*/ 0 h 58"/>
                <a:gd name="T6" fmla="*/ 2147483647 w 12"/>
                <a:gd name="T7" fmla="*/ 214748364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58"/>
                <a:gd name="T14" fmla="*/ 12 w 12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58">
                  <a:moveTo>
                    <a:pt x="0" y="11"/>
                  </a:moveTo>
                  <a:lnTo>
                    <a:pt x="5" y="8"/>
                  </a:lnTo>
                  <a:lnTo>
                    <a:pt x="12" y="0"/>
                  </a:lnTo>
                  <a:lnTo>
                    <a:pt x="12" y="58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14" name="Line 141"/>
            <p:cNvSpPr>
              <a:spLocks noChangeShapeType="1"/>
            </p:cNvSpPr>
            <p:nvPr/>
          </p:nvSpPr>
          <p:spPr bwMode="auto">
            <a:xfrm flipV="1">
              <a:off x="7620728" y="3319765"/>
              <a:ext cx="1588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15" name="Freeform 142"/>
            <p:cNvSpPr>
              <a:spLocks/>
            </p:cNvSpPr>
            <p:nvPr/>
          </p:nvSpPr>
          <p:spPr bwMode="auto">
            <a:xfrm>
              <a:off x="7674703" y="3316590"/>
              <a:ext cx="57150" cy="92075"/>
            </a:xfrm>
            <a:custGeom>
              <a:avLst/>
              <a:gdLst>
                <a:gd name="T0" fmla="*/ 2147483647 w 36"/>
                <a:gd name="T1" fmla="*/ 2147483647 h 58"/>
                <a:gd name="T2" fmla="*/ 2147483647 w 36"/>
                <a:gd name="T3" fmla="*/ 2147483647 h 58"/>
                <a:gd name="T4" fmla="*/ 0 w 36"/>
                <a:gd name="T5" fmla="*/ 2147483647 h 58"/>
                <a:gd name="T6" fmla="*/ 0 w 36"/>
                <a:gd name="T7" fmla="*/ 2147483647 h 58"/>
                <a:gd name="T8" fmla="*/ 2147483647 w 36"/>
                <a:gd name="T9" fmla="*/ 2147483647 h 58"/>
                <a:gd name="T10" fmla="*/ 2147483647 w 36"/>
                <a:gd name="T11" fmla="*/ 2147483647 h 58"/>
                <a:gd name="T12" fmla="*/ 2147483647 w 36"/>
                <a:gd name="T13" fmla="*/ 2147483647 h 58"/>
                <a:gd name="T14" fmla="*/ 2147483647 w 36"/>
                <a:gd name="T15" fmla="*/ 2147483647 h 58"/>
                <a:gd name="T16" fmla="*/ 2147483647 w 36"/>
                <a:gd name="T17" fmla="*/ 2147483647 h 58"/>
                <a:gd name="T18" fmla="*/ 2147483647 w 36"/>
                <a:gd name="T19" fmla="*/ 2147483647 h 58"/>
                <a:gd name="T20" fmla="*/ 2147483647 w 36"/>
                <a:gd name="T21" fmla="*/ 2147483647 h 58"/>
                <a:gd name="T22" fmla="*/ 2147483647 w 36"/>
                <a:gd name="T23" fmla="*/ 2147483647 h 58"/>
                <a:gd name="T24" fmla="*/ 2147483647 w 36"/>
                <a:gd name="T25" fmla="*/ 2147483647 h 58"/>
                <a:gd name="T26" fmla="*/ 2147483647 w 36"/>
                <a:gd name="T27" fmla="*/ 2147483647 h 58"/>
                <a:gd name="T28" fmla="*/ 2147483647 w 36"/>
                <a:gd name="T29" fmla="*/ 0 h 58"/>
                <a:gd name="T30" fmla="*/ 2147483647 w 36"/>
                <a:gd name="T31" fmla="*/ 0 h 58"/>
                <a:gd name="T32" fmla="*/ 2147483647 w 36"/>
                <a:gd name="T33" fmla="*/ 2147483647 h 58"/>
                <a:gd name="T34" fmla="*/ 2147483647 w 36"/>
                <a:gd name="T35" fmla="*/ 2147483647 h 58"/>
                <a:gd name="T36" fmla="*/ 2147483647 w 36"/>
                <a:gd name="T37" fmla="*/ 2147483647 h 58"/>
                <a:gd name="T38" fmla="*/ 2147483647 w 36"/>
                <a:gd name="T39" fmla="*/ 2147483647 h 58"/>
                <a:gd name="T40" fmla="*/ 2147483647 w 36"/>
                <a:gd name="T41" fmla="*/ 2147483647 h 58"/>
                <a:gd name="T42" fmla="*/ 2147483647 w 36"/>
                <a:gd name="T43" fmla="*/ 2147483647 h 58"/>
                <a:gd name="T44" fmla="*/ 2147483647 w 36"/>
                <a:gd name="T45" fmla="*/ 2147483647 h 58"/>
                <a:gd name="T46" fmla="*/ 2147483647 w 36"/>
                <a:gd name="T47" fmla="*/ 2147483647 h 58"/>
                <a:gd name="T48" fmla="*/ 2147483647 w 36"/>
                <a:gd name="T49" fmla="*/ 2147483647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58"/>
                <a:gd name="T77" fmla="*/ 36 w 36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58">
                  <a:moveTo>
                    <a:pt x="8" y="2"/>
                  </a:moveTo>
                  <a:lnTo>
                    <a:pt x="3" y="11"/>
                  </a:lnTo>
                  <a:lnTo>
                    <a:pt x="0" y="24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8" y="55"/>
                  </a:lnTo>
                  <a:lnTo>
                    <a:pt x="15" y="58"/>
                  </a:lnTo>
                  <a:lnTo>
                    <a:pt x="21" y="58"/>
                  </a:lnTo>
                  <a:lnTo>
                    <a:pt x="29" y="55"/>
                  </a:lnTo>
                  <a:lnTo>
                    <a:pt x="34" y="47"/>
                  </a:lnTo>
                  <a:lnTo>
                    <a:pt x="36" y="33"/>
                  </a:lnTo>
                  <a:lnTo>
                    <a:pt x="36" y="24"/>
                  </a:lnTo>
                  <a:lnTo>
                    <a:pt x="34" y="11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8" y="5"/>
                  </a:lnTo>
                  <a:lnTo>
                    <a:pt x="5" y="11"/>
                  </a:lnTo>
                  <a:lnTo>
                    <a:pt x="3" y="24"/>
                  </a:lnTo>
                  <a:lnTo>
                    <a:pt x="3" y="33"/>
                  </a:lnTo>
                  <a:lnTo>
                    <a:pt x="5" y="47"/>
                  </a:lnTo>
                  <a:lnTo>
                    <a:pt x="8" y="52"/>
                  </a:lnTo>
                  <a:lnTo>
                    <a:pt x="10" y="55"/>
                  </a:lnTo>
                  <a:lnTo>
                    <a:pt x="15" y="58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16" name="Freeform 143"/>
            <p:cNvSpPr>
              <a:spLocks/>
            </p:cNvSpPr>
            <p:nvPr/>
          </p:nvSpPr>
          <p:spPr bwMode="auto">
            <a:xfrm>
              <a:off x="7708041" y="3316590"/>
              <a:ext cx="20637" cy="92075"/>
            </a:xfrm>
            <a:custGeom>
              <a:avLst/>
              <a:gdLst>
                <a:gd name="T0" fmla="*/ 0 w 13"/>
                <a:gd name="T1" fmla="*/ 2147483647 h 58"/>
                <a:gd name="T2" fmla="*/ 2147483647 w 13"/>
                <a:gd name="T3" fmla="*/ 2147483647 h 58"/>
                <a:gd name="T4" fmla="*/ 2147483647 w 13"/>
                <a:gd name="T5" fmla="*/ 2147483647 h 58"/>
                <a:gd name="T6" fmla="*/ 2147483647 w 13"/>
                <a:gd name="T7" fmla="*/ 2147483647 h 58"/>
                <a:gd name="T8" fmla="*/ 2147483647 w 13"/>
                <a:gd name="T9" fmla="*/ 2147483647 h 58"/>
                <a:gd name="T10" fmla="*/ 2147483647 w 13"/>
                <a:gd name="T11" fmla="*/ 2147483647 h 58"/>
                <a:gd name="T12" fmla="*/ 2147483647 w 13"/>
                <a:gd name="T13" fmla="*/ 2147483647 h 58"/>
                <a:gd name="T14" fmla="*/ 2147483647 w 13"/>
                <a:gd name="T15" fmla="*/ 2147483647 h 58"/>
                <a:gd name="T16" fmla="*/ 2147483647 w 13"/>
                <a:gd name="T17" fmla="*/ 2147483647 h 58"/>
                <a:gd name="T18" fmla="*/ 0 w 13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8"/>
                <a:gd name="T32" fmla="*/ 13 w 1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8">
                  <a:moveTo>
                    <a:pt x="0" y="58"/>
                  </a:moveTo>
                  <a:lnTo>
                    <a:pt x="5" y="55"/>
                  </a:lnTo>
                  <a:lnTo>
                    <a:pt x="8" y="52"/>
                  </a:lnTo>
                  <a:lnTo>
                    <a:pt x="10" y="47"/>
                  </a:lnTo>
                  <a:lnTo>
                    <a:pt x="13" y="33"/>
                  </a:lnTo>
                  <a:lnTo>
                    <a:pt x="13" y="24"/>
                  </a:lnTo>
                  <a:lnTo>
                    <a:pt x="10" y="11"/>
                  </a:lnTo>
                  <a:lnTo>
                    <a:pt x="8" y="5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17" name="Line 144"/>
            <p:cNvSpPr>
              <a:spLocks noChangeShapeType="1"/>
            </p:cNvSpPr>
            <p:nvPr/>
          </p:nvSpPr>
          <p:spPr bwMode="auto">
            <a:xfrm flipH="1">
              <a:off x="7687403" y="3316590"/>
              <a:ext cx="11113" cy="31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18" name="Line 145"/>
            <p:cNvSpPr>
              <a:spLocks noChangeShapeType="1"/>
            </p:cNvSpPr>
            <p:nvPr/>
          </p:nvSpPr>
          <p:spPr bwMode="auto">
            <a:xfrm flipH="1">
              <a:off x="7604853" y="3408665"/>
              <a:ext cx="36513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19" name="Line 146"/>
            <p:cNvSpPr>
              <a:spLocks noChangeShapeType="1"/>
            </p:cNvSpPr>
            <p:nvPr/>
          </p:nvSpPr>
          <p:spPr bwMode="auto">
            <a:xfrm flipH="1">
              <a:off x="7522303" y="3408665"/>
              <a:ext cx="38100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2" name="Line 159"/>
            <p:cNvSpPr>
              <a:spLocks noChangeShapeType="1"/>
            </p:cNvSpPr>
            <p:nvPr/>
          </p:nvSpPr>
          <p:spPr bwMode="auto">
            <a:xfrm>
              <a:off x="8292240" y="2850809"/>
              <a:ext cx="36513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3" name="Freeform 160"/>
            <p:cNvSpPr>
              <a:spLocks/>
            </p:cNvSpPr>
            <p:nvPr/>
          </p:nvSpPr>
          <p:spPr bwMode="auto">
            <a:xfrm>
              <a:off x="8292240" y="2757146"/>
              <a:ext cx="19050" cy="93663"/>
            </a:xfrm>
            <a:custGeom>
              <a:avLst/>
              <a:gdLst>
                <a:gd name="T0" fmla="*/ 2147483647 w 13"/>
                <a:gd name="T1" fmla="*/ 2147483647 h 59"/>
                <a:gd name="T2" fmla="*/ 2147483647 w 13"/>
                <a:gd name="T3" fmla="*/ 0 h 59"/>
                <a:gd name="T4" fmla="*/ 2147483647 w 13"/>
                <a:gd name="T5" fmla="*/ 2147483647 h 59"/>
                <a:gd name="T6" fmla="*/ 0 w 13"/>
                <a:gd name="T7" fmla="*/ 2147483647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59"/>
                <a:gd name="T14" fmla="*/ 13 w 13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59">
                  <a:moveTo>
                    <a:pt x="13" y="59"/>
                  </a:moveTo>
                  <a:lnTo>
                    <a:pt x="13" y="0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4" name="Line 161"/>
            <p:cNvSpPr>
              <a:spLocks noChangeShapeType="1"/>
            </p:cNvSpPr>
            <p:nvPr/>
          </p:nvSpPr>
          <p:spPr bwMode="auto">
            <a:xfrm>
              <a:off x="8306528" y="2761909"/>
              <a:ext cx="1587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5" name="Freeform 162"/>
            <p:cNvSpPr>
              <a:spLocks/>
            </p:cNvSpPr>
            <p:nvPr/>
          </p:nvSpPr>
          <p:spPr bwMode="auto">
            <a:xfrm>
              <a:off x="8365265" y="2757146"/>
              <a:ext cx="53975" cy="93663"/>
            </a:xfrm>
            <a:custGeom>
              <a:avLst/>
              <a:gdLst>
                <a:gd name="T0" fmla="*/ 2147483647 w 34"/>
                <a:gd name="T1" fmla="*/ 2147483647 h 59"/>
                <a:gd name="T2" fmla="*/ 2147483647 w 34"/>
                <a:gd name="T3" fmla="*/ 2147483647 h 59"/>
                <a:gd name="T4" fmla="*/ 2147483647 w 34"/>
                <a:gd name="T5" fmla="*/ 2147483647 h 59"/>
                <a:gd name="T6" fmla="*/ 2147483647 w 34"/>
                <a:gd name="T7" fmla="*/ 2147483647 h 59"/>
                <a:gd name="T8" fmla="*/ 2147483647 w 34"/>
                <a:gd name="T9" fmla="*/ 2147483647 h 59"/>
                <a:gd name="T10" fmla="*/ 2147483647 w 34"/>
                <a:gd name="T11" fmla="*/ 2147483647 h 59"/>
                <a:gd name="T12" fmla="*/ 2147483647 w 34"/>
                <a:gd name="T13" fmla="*/ 2147483647 h 59"/>
                <a:gd name="T14" fmla="*/ 2147483647 w 34"/>
                <a:gd name="T15" fmla="*/ 2147483647 h 59"/>
                <a:gd name="T16" fmla="*/ 2147483647 w 34"/>
                <a:gd name="T17" fmla="*/ 2147483647 h 59"/>
                <a:gd name="T18" fmla="*/ 2147483647 w 34"/>
                <a:gd name="T19" fmla="*/ 0 h 59"/>
                <a:gd name="T20" fmla="*/ 2147483647 w 34"/>
                <a:gd name="T21" fmla="*/ 0 h 59"/>
                <a:gd name="T22" fmla="*/ 2147483647 w 34"/>
                <a:gd name="T23" fmla="*/ 2147483647 h 59"/>
                <a:gd name="T24" fmla="*/ 2147483647 w 34"/>
                <a:gd name="T25" fmla="*/ 2147483647 h 59"/>
                <a:gd name="T26" fmla="*/ 2147483647 w 34"/>
                <a:gd name="T27" fmla="*/ 2147483647 h 59"/>
                <a:gd name="T28" fmla="*/ 0 w 34"/>
                <a:gd name="T29" fmla="*/ 2147483647 h 59"/>
                <a:gd name="T30" fmla="*/ 0 w 34"/>
                <a:gd name="T31" fmla="*/ 2147483647 h 59"/>
                <a:gd name="T32" fmla="*/ 2147483647 w 34"/>
                <a:gd name="T33" fmla="*/ 2147483647 h 59"/>
                <a:gd name="T34" fmla="*/ 2147483647 w 34"/>
                <a:gd name="T35" fmla="*/ 2147483647 h 59"/>
                <a:gd name="T36" fmla="*/ 2147483647 w 34"/>
                <a:gd name="T37" fmla="*/ 2147483647 h 59"/>
                <a:gd name="T38" fmla="*/ 2147483647 w 34"/>
                <a:gd name="T39" fmla="*/ 2147483647 h 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"/>
                <a:gd name="T61" fmla="*/ 0 h 59"/>
                <a:gd name="T62" fmla="*/ 34 w 34"/>
                <a:gd name="T63" fmla="*/ 59 h 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" h="59">
                  <a:moveTo>
                    <a:pt x="5" y="56"/>
                  </a:moveTo>
                  <a:lnTo>
                    <a:pt x="13" y="59"/>
                  </a:lnTo>
                  <a:lnTo>
                    <a:pt x="18" y="59"/>
                  </a:lnTo>
                  <a:lnTo>
                    <a:pt x="26" y="56"/>
                  </a:lnTo>
                  <a:lnTo>
                    <a:pt x="31" y="47"/>
                  </a:lnTo>
                  <a:lnTo>
                    <a:pt x="34" y="34"/>
                  </a:lnTo>
                  <a:lnTo>
                    <a:pt x="34" y="25"/>
                  </a:lnTo>
                  <a:lnTo>
                    <a:pt x="31" y="12"/>
                  </a:lnTo>
                  <a:lnTo>
                    <a:pt x="26" y="3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12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5" y="53"/>
                  </a:lnTo>
                  <a:lnTo>
                    <a:pt x="8" y="56"/>
                  </a:lnTo>
                  <a:lnTo>
                    <a:pt x="13" y="59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6" name="Freeform 163"/>
            <p:cNvSpPr>
              <a:spLocks/>
            </p:cNvSpPr>
            <p:nvPr/>
          </p:nvSpPr>
          <p:spPr bwMode="auto">
            <a:xfrm>
              <a:off x="8392253" y="2757146"/>
              <a:ext cx="22225" cy="93663"/>
            </a:xfrm>
            <a:custGeom>
              <a:avLst/>
              <a:gdLst>
                <a:gd name="T0" fmla="*/ 0 w 14"/>
                <a:gd name="T1" fmla="*/ 2147483647 h 59"/>
                <a:gd name="T2" fmla="*/ 2147483647 w 14"/>
                <a:gd name="T3" fmla="*/ 2147483647 h 59"/>
                <a:gd name="T4" fmla="*/ 2147483647 w 14"/>
                <a:gd name="T5" fmla="*/ 2147483647 h 59"/>
                <a:gd name="T6" fmla="*/ 2147483647 w 14"/>
                <a:gd name="T7" fmla="*/ 2147483647 h 59"/>
                <a:gd name="T8" fmla="*/ 2147483647 w 14"/>
                <a:gd name="T9" fmla="*/ 2147483647 h 59"/>
                <a:gd name="T10" fmla="*/ 2147483647 w 14"/>
                <a:gd name="T11" fmla="*/ 2147483647 h 59"/>
                <a:gd name="T12" fmla="*/ 2147483647 w 14"/>
                <a:gd name="T13" fmla="*/ 2147483647 h 59"/>
                <a:gd name="T14" fmla="*/ 2147483647 w 14"/>
                <a:gd name="T15" fmla="*/ 2147483647 h 59"/>
                <a:gd name="T16" fmla="*/ 2147483647 w 14"/>
                <a:gd name="T17" fmla="*/ 2147483647 h 59"/>
                <a:gd name="T18" fmla="*/ 0 w 14"/>
                <a:gd name="T19" fmla="*/ 0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59"/>
                <a:gd name="T32" fmla="*/ 14 w 14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59">
                  <a:moveTo>
                    <a:pt x="0" y="59"/>
                  </a:moveTo>
                  <a:lnTo>
                    <a:pt x="7" y="56"/>
                  </a:lnTo>
                  <a:lnTo>
                    <a:pt x="9" y="53"/>
                  </a:lnTo>
                  <a:lnTo>
                    <a:pt x="12" y="47"/>
                  </a:lnTo>
                  <a:lnTo>
                    <a:pt x="14" y="34"/>
                  </a:lnTo>
                  <a:lnTo>
                    <a:pt x="14" y="25"/>
                  </a:lnTo>
                  <a:lnTo>
                    <a:pt x="12" y="12"/>
                  </a:lnTo>
                  <a:lnTo>
                    <a:pt x="9" y="6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7" name="Freeform 164"/>
            <p:cNvSpPr>
              <a:spLocks/>
            </p:cNvSpPr>
            <p:nvPr/>
          </p:nvSpPr>
          <p:spPr bwMode="auto">
            <a:xfrm>
              <a:off x="8358915" y="2757146"/>
              <a:ext cx="26988" cy="88900"/>
            </a:xfrm>
            <a:custGeom>
              <a:avLst/>
              <a:gdLst>
                <a:gd name="T0" fmla="*/ 2147483647 w 16"/>
                <a:gd name="T1" fmla="*/ 0 h 56"/>
                <a:gd name="T2" fmla="*/ 2147483647 w 16"/>
                <a:gd name="T3" fmla="*/ 2147483647 h 56"/>
                <a:gd name="T4" fmla="*/ 2147483647 w 16"/>
                <a:gd name="T5" fmla="*/ 2147483647 h 56"/>
                <a:gd name="T6" fmla="*/ 0 w 16"/>
                <a:gd name="T7" fmla="*/ 2147483647 h 56"/>
                <a:gd name="T8" fmla="*/ 0 w 16"/>
                <a:gd name="T9" fmla="*/ 2147483647 h 56"/>
                <a:gd name="T10" fmla="*/ 2147483647 w 16"/>
                <a:gd name="T11" fmla="*/ 2147483647 h 56"/>
                <a:gd name="T12" fmla="*/ 2147483647 w 16"/>
                <a:gd name="T13" fmla="*/ 214748364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6"/>
                <a:gd name="T23" fmla="*/ 16 w 1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6">
                  <a:moveTo>
                    <a:pt x="16" y="0"/>
                  </a:moveTo>
                  <a:lnTo>
                    <a:pt x="9" y="3"/>
                  </a:lnTo>
                  <a:lnTo>
                    <a:pt x="4" y="12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4" y="47"/>
                  </a:lnTo>
                  <a:lnTo>
                    <a:pt x="9" y="56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8" name="Freeform 165"/>
            <p:cNvSpPr>
              <a:spLocks/>
            </p:cNvSpPr>
            <p:nvPr/>
          </p:nvSpPr>
          <p:spPr bwMode="auto">
            <a:xfrm>
              <a:off x="8447815" y="2757146"/>
              <a:ext cx="52388" cy="93663"/>
            </a:xfrm>
            <a:custGeom>
              <a:avLst/>
              <a:gdLst>
                <a:gd name="T0" fmla="*/ 2147483647 w 33"/>
                <a:gd name="T1" fmla="*/ 2147483647 h 59"/>
                <a:gd name="T2" fmla="*/ 2147483647 w 33"/>
                <a:gd name="T3" fmla="*/ 2147483647 h 59"/>
                <a:gd name="T4" fmla="*/ 2147483647 w 33"/>
                <a:gd name="T5" fmla="*/ 2147483647 h 59"/>
                <a:gd name="T6" fmla="*/ 2147483647 w 33"/>
                <a:gd name="T7" fmla="*/ 2147483647 h 59"/>
                <a:gd name="T8" fmla="*/ 2147483647 w 33"/>
                <a:gd name="T9" fmla="*/ 2147483647 h 59"/>
                <a:gd name="T10" fmla="*/ 2147483647 w 33"/>
                <a:gd name="T11" fmla="*/ 2147483647 h 59"/>
                <a:gd name="T12" fmla="*/ 2147483647 w 33"/>
                <a:gd name="T13" fmla="*/ 2147483647 h 59"/>
                <a:gd name="T14" fmla="*/ 2147483647 w 33"/>
                <a:gd name="T15" fmla="*/ 2147483647 h 59"/>
                <a:gd name="T16" fmla="*/ 2147483647 w 33"/>
                <a:gd name="T17" fmla="*/ 2147483647 h 59"/>
                <a:gd name="T18" fmla="*/ 2147483647 w 33"/>
                <a:gd name="T19" fmla="*/ 0 h 59"/>
                <a:gd name="T20" fmla="*/ 2147483647 w 33"/>
                <a:gd name="T21" fmla="*/ 0 h 59"/>
                <a:gd name="T22" fmla="*/ 2147483647 w 33"/>
                <a:gd name="T23" fmla="*/ 2147483647 h 59"/>
                <a:gd name="T24" fmla="*/ 2147483647 w 33"/>
                <a:gd name="T25" fmla="*/ 2147483647 h 59"/>
                <a:gd name="T26" fmla="*/ 2147483647 w 33"/>
                <a:gd name="T27" fmla="*/ 2147483647 h 59"/>
                <a:gd name="T28" fmla="*/ 0 w 33"/>
                <a:gd name="T29" fmla="*/ 2147483647 h 59"/>
                <a:gd name="T30" fmla="*/ 0 w 33"/>
                <a:gd name="T31" fmla="*/ 2147483647 h 59"/>
                <a:gd name="T32" fmla="*/ 2147483647 w 33"/>
                <a:gd name="T33" fmla="*/ 2147483647 h 59"/>
                <a:gd name="T34" fmla="*/ 2147483647 w 33"/>
                <a:gd name="T35" fmla="*/ 2147483647 h 59"/>
                <a:gd name="T36" fmla="*/ 2147483647 w 33"/>
                <a:gd name="T37" fmla="*/ 2147483647 h 59"/>
                <a:gd name="T38" fmla="*/ 2147483647 w 33"/>
                <a:gd name="T39" fmla="*/ 2147483647 h 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59"/>
                <a:gd name="T62" fmla="*/ 33 w 33"/>
                <a:gd name="T63" fmla="*/ 59 h 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59">
                  <a:moveTo>
                    <a:pt x="5" y="56"/>
                  </a:moveTo>
                  <a:lnTo>
                    <a:pt x="12" y="59"/>
                  </a:lnTo>
                  <a:lnTo>
                    <a:pt x="17" y="59"/>
                  </a:lnTo>
                  <a:lnTo>
                    <a:pt x="26" y="56"/>
                  </a:lnTo>
                  <a:lnTo>
                    <a:pt x="31" y="47"/>
                  </a:lnTo>
                  <a:lnTo>
                    <a:pt x="33" y="34"/>
                  </a:lnTo>
                  <a:lnTo>
                    <a:pt x="33" y="25"/>
                  </a:lnTo>
                  <a:lnTo>
                    <a:pt x="31" y="12"/>
                  </a:lnTo>
                  <a:lnTo>
                    <a:pt x="26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5" y="6"/>
                  </a:lnTo>
                  <a:lnTo>
                    <a:pt x="2" y="12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2" y="47"/>
                  </a:lnTo>
                  <a:lnTo>
                    <a:pt x="5" y="53"/>
                  </a:lnTo>
                  <a:lnTo>
                    <a:pt x="7" y="56"/>
                  </a:lnTo>
                  <a:lnTo>
                    <a:pt x="12" y="59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9" name="Freeform 166"/>
            <p:cNvSpPr>
              <a:spLocks/>
            </p:cNvSpPr>
            <p:nvPr/>
          </p:nvSpPr>
          <p:spPr bwMode="auto">
            <a:xfrm>
              <a:off x="8474803" y="2757146"/>
              <a:ext cx="22225" cy="93663"/>
            </a:xfrm>
            <a:custGeom>
              <a:avLst/>
              <a:gdLst>
                <a:gd name="T0" fmla="*/ 0 w 14"/>
                <a:gd name="T1" fmla="*/ 2147483647 h 59"/>
                <a:gd name="T2" fmla="*/ 2147483647 w 14"/>
                <a:gd name="T3" fmla="*/ 2147483647 h 59"/>
                <a:gd name="T4" fmla="*/ 2147483647 w 14"/>
                <a:gd name="T5" fmla="*/ 2147483647 h 59"/>
                <a:gd name="T6" fmla="*/ 2147483647 w 14"/>
                <a:gd name="T7" fmla="*/ 2147483647 h 59"/>
                <a:gd name="T8" fmla="*/ 2147483647 w 14"/>
                <a:gd name="T9" fmla="*/ 2147483647 h 59"/>
                <a:gd name="T10" fmla="*/ 2147483647 w 14"/>
                <a:gd name="T11" fmla="*/ 2147483647 h 59"/>
                <a:gd name="T12" fmla="*/ 2147483647 w 14"/>
                <a:gd name="T13" fmla="*/ 2147483647 h 59"/>
                <a:gd name="T14" fmla="*/ 2147483647 w 14"/>
                <a:gd name="T15" fmla="*/ 2147483647 h 59"/>
                <a:gd name="T16" fmla="*/ 2147483647 w 14"/>
                <a:gd name="T17" fmla="*/ 2147483647 h 59"/>
                <a:gd name="T18" fmla="*/ 0 w 14"/>
                <a:gd name="T19" fmla="*/ 0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59"/>
                <a:gd name="T32" fmla="*/ 14 w 14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59">
                  <a:moveTo>
                    <a:pt x="0" y="59"/>
                  </a:moveTo>
                  <a:lnTo>
                    <a:pt x="6" y="56"/>
                  </a:lnTo>
                  <a:lnTo>
                    <a:pt x="9" y="53"/>
                  </a:lnTo>
                  <a:lnTo>
                    <a:pt x="11" y="47"/>
                  </a:lnTo>
                  <a:lnTo>
                    <a:pt x="14" y="34"/>
                  </a:lnTo>
                  <a:lnTo>
                    <a:pt x="14" y="25"/>
                  </a:lnTo>
                  <a:lnTo>
                    <a:pt x="11" y="12"/>
                  </a:lnTo>
                  <a:lnTo>
                    <a:pt x="9" y="6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40" name="Freeform 167"/>
            <p:cNvSpPr>
              <a:spLocks/>
            </p:cNvSpPr>
            <p:nvPr/>
          </p:nvSpPr>
          <p:spPr bwMode="auto">
            <a:xfrm>
              <a:off x="8443053" y="2757146"/>
              <a:ext cx="23812" cy="88900"/>
            </a:xfrm>
            <a:custGeom>
              <a:avLst/>
              <a:gdLst>
                <a:gd name="T0" fmla="*/ 2147483647 w 15"/>
                <a:gd name="T1" fmla="*/ 0 h 56"/>
                <a:gd name="T2" fmla="*/ 2147483647 w 15"/>
                <a:gd name="T3" fmla="*/ 2147483647 h 56"/>
                <a:gd name="T4" fmla="*/ 2147483647 w 15"/>
                <a:gd name="T5" fmla="*/ 2147483647 h 56"/>
                <a:gd name="T6" fmla="*/ 0 w 15"/>
                <a:gd name="T7" fmla="*/ 2147483647 h 56"/>
                <a:gd name="T8" fmla="*/ 0 w 15"/>
                <a:gd name="T9" fmla="*/ 2147483647 h 56"/>
                <a:gd name="T10" fmla="*/ 2147483647 w 15"/>
                <a:gd name="T11" fmla="*/ 2147483647 h 56"/>
                <a:gd name="T12" fmla="*/ 2147483647 w 15"/>
                <a:gd name="T13" fmla="*/ 214748364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56"/>
                <a:gd name="T23" fmla="*/ 15 w 15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56">
                  <a:moveTo>
                    <a:pt x="15" y="0"/>
                  </a:moveTo>
                  <a:lnTo>
                    <a:pt x="8" y="3"/>
                  </a:lnTo>
                  <a:lnTo>
                    <a:pt x="3" y="12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8" y="56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41" name="Freeform 168"/>
            <p:cNvSpPr>
              <a:spLocks/>
            </p:cNvSpPr>
            <p:nvPr/>
          </p:nvSpPr>
          <p:spPr bwMode="auto">
            <a:xfrm>
              <a:off x="8530365" y="2757146"/>
              <a:ext cx="52388" cy="93663"/>
            </a:xfrm>
            <a:custGeom>
              <a:avLst/>
              <a:gdLst>
                <a:gd name="T0" fmla="*/ 2147483647 w 33"/>
                <a:gd name="T1" fmla="*/ 2147483647 h 59"/>
                <a:gd name="T2" fmla="*/ 2147483647 w 33"/>
                <a:gd name="T3" fmla="*/ 2147483647 h 59"/>
                <a:gd name="T4" fmla="*/ 2147483647 w 33"/>
                <a:gd name="T5" fmla="*/ 2147483647 h 59"/>
                <a:gd name="T6" fmla="*/ 2147483647 w 33"/>
                <a:gd name="T7" fmla="*/ 2147483647 h 59"/>
                <a:gd name="T8" fmla="*/ 2147483647 w 33"/>
                <a:gd name="T9" fmla="*/ 2147483647 h 59"/>
                <a:gd name="T10" fmla="*/ 2147483647 w 33"/>
                <a:gd name="T11" fmla="*/ 2147483647 h 59"/>
                <a:gd name="T12" fmla="*/ 2147483647 w 33"/>
                <a:gd name="T13" fmla="*/ 2147483647 h 59"/>
                <a:gd name="T14" fmla="*/ 2147483647 w 33"/>
                <a:gd name="T15" fmla="*/ 2147483647 h 59"/>
                <a:gd name="T16" fmla="*/ 2147483647 w 33"/>
                <a:gd name="T17" fmla="*/ 2147483647 h 59"/>
                <a:gd name="T18" fmla="*/ 2147483647 w 33"/>
                <a:gd name="T19" fmla="*/ 0 h 59"/>
                <a:gd name="T20" fmla="*/ 2147483647 w 33"/>
                <a:gd name="T21" fmla="*/ 0 h 59"/>
                <a:gd name="T22" fmla="*/ 2147483647 w 33"/>
                <a:gd name="T23" fmla="*/ 2147483647 h 59"/>
                <a:gd name="T24" fmla="*/ 2147483647 w 33"/>
                <a:gd name="T25" fmla="*/ 2147483647 h 59"/>
                <a:gd name="T26" fmla="*/ 2147483647 w 33"/>
                <a:gd name="T27" fmla="*/ 2147483647 h 59"/>
                <a:gd name="T28" fmla="*/ 0 w 33"/>
                <a:gd name="T29" fmla="*/ 2147483647 h 59"/>
                <a:gd name="T30" fmla="*/ 0 w 33"/>
                <a:gd name="T31" fmla="*/ 2147483647 h 59"/>
                <a:gd name="T32" fmla="*/ 2147483647 w 33"/>
                <a:gd name="T33" fmla="*/ 2147483647 h 59"/>
                <a:gd name="T34" fmla="*/ 2147483647 w 33"/>
                <a:gd name="T35" fmla="*/ 2147483647 h 59"/>
                <a:gd name="T36" fmla="*/ 2147483647 w 33"/>
                <a:gd name="T37" fmla="*/ 2147483647 h 59"/>
                <a:gd name="T38" fmla="*/ 2147483647 w 33"/>
                <a:gd name="T39" fmla="*/ 2147483647 h 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59"/>
                <a:gd name="T62" fmla="*/ 33 w 33"/>
                <a:gd name="T63" fmla="*/ 59 h 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59">
                  <a:moveTo>
                    <a:pt x="5" y="56"/>
                  </a:moveTo>
                  <a:lnTo>
                    <a:pt x="12" y="59"/>
                  </a:lnTo>
                  <a:lnTo>
                    <a:pt x="17" y="59"/>
                  </a:lnTo>
                  <a:lnTo>
                    <a:pt x="26" y="56"/>
                  </a:lnTo>
                  <a:lnTo>
                    <a:pt x="31" y="47"/>
                  </a:lnTo>
                  <a:lnTo>
                    <a:pt x="33" y="34"/>
                  </a:lnTo>
                  <a:lnTo>
                    <a:pt x="33" y="25"/>
                  </a:lnTo>
                  <a:lnTo>
                    <a:pt x="31" y="12"/>
                  </a:lnTo>
                  <a:lnTo>
                    <a:pt x="26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5" y="6"/>
                  </a:lnTo>
                  <a:lnTo>
                    <a:pt x="2" y="12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2" y="47"/>
                  </a:lnTo>
                  <a:lnTo>
                    <a:pt x="5" y="53"/>
                  </a:lnTo>
                  <a:lnTo>
                    <a:pt x="7" y="56"/>
                  </a:lnTo>
                  <a:lnTo>
                    <a:pt x="12" y="59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42" name="Freeform 169"/>
            <p:cNvSpPr>
              <a:spLocks/>
            </p:cNvSpPr>
            <p:nvPr/>
          </p:nvSpPr>
          <p:spPr bwMode="auto">
            <a:xfrm>
              <a:off x="8557353" y="2757146"/>
              <a:ext cx="22225" cy="93663"/>
            </a:xfrm>
            <a:custGeom>
              <a:avLst/>
              <a:gdLst>
                <a:gd name="T0" fmla="*/ 0 w 14"/>
                <a:gd name="T1" fmla="*/ 2147483647 h 59"/>
                <a:gd name="T2" fmla="*/ 2147483647 w 14"/>
                <a:gd name="T3" fmla="*/ 2147483647 h 59"/>
                <a:gd name="T4" fmla="*/ 2147483647 w 14"/>
                <a:gd name="T5" fmla="*/ 2147483647 h 59"/>
                <a:gd name="T6" fmla="*/ 2147483647 w 14"/>
                <a:gd name="T7" fmla="*/ 2147483647 h 59"/>
                <a:gd name="T8" fmla="*/ 2147483647 w 14"/>
                <a:gd name="T9" fmla="*/ 2147483647 h 59"/>
                <a:gd name="T10" fmla="*/ 2147483647 w 14"/>
                <a:gd name="T11" fmla="*/ 2147483647 h 59"/>
                <a:gd name="T12" fmla="*/ 2147483647 w 14"/>
                <a:gd name="T13" fmla="*/ 2147483647 h 59"/>
                <a:gd name="T14" fmla="*/ 2147483647 w 14"/>
                <a:gd name="T15" fmla="*/ 2147483647 h 59"/>
                <a:gd name="T16" fmla="*/ 2147483647 w 14"/>
                <a:gd name="T17" fmla="*/ 2147483647 h 59"/>
                <a:gd name="T18" fmla="*/ 0 w 14"/>
                <a:gd name="T19" fmla="*/ 0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59"/>
                <a:gd name="T32" fmla="*/ 14 w 14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59">
                  <a:moveTo>
                    <a:pt x="0" y="59"/>
                  </a:moveTo>
                  <a:lnTo>
                    <a:pt x="6" y="56"/>
                  </a:lnTo>
                  <a:lnTo>
                    <a:pt x="9" y="53"/>
                  </a:lnTo>
                  <a:lnTo>
                    <a:pt x="11" y="47"/>
                  </a:lnTo>
                  <a:lnTo>
                    <a:pt x="14" y="34"/>
                  </a:lnTo>
                  <a:lnTo>
                    <a:pt x="14" y="25"/>
                  </a:lnTo>
                  <a:lnTo>
                    <a:pt x="11" y="12"/>
                  </a:lnTo>
                  <a:lnTo>
                    <a:pt x="9" y="6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43" name="Freeform 170"/>
            <p:cNvSpPr>
              <a:spLocks/>
            </p:cNvSpPr>
            <p:nvPr/>
          </p:nvSpPr>
          <p:spPr bwMode="auto">
            <a:xfrm>
              <a:off x="8525603" y="2757146"/>
              <a:ext cx="23812" cy="88900"/>
            </a:xfrm>
            <a:custGeom>
              <a:avLst/>
              <a:gdLst>
                <a:gd name="T0" fmla="*/ 2147483647 w 15"/>
                <a:gd name="T1" fmla="*/ 0 h 56"/>
                <a:gd name="T2" fmla="*/ 2147483647 w 15"/>
                <a:gd name="T3" fmla="*/ 2147483647 h 56"/>
                <a:gd name="T4" fmla="*/ 2147483647 w 15"/>
                <a:gd name="T5" fmla="*/ 2147483647 h 56"/>
                <a:gd name="T6" fmla="*/ 0 w 15"/>
                <a:gd name="T7" fmla="*/ 2147483647 h 56"/>
                <a:gd name="T8" fmla="*/ 0 w 15"/>
                <a:gd name="T9" fmla="*/ 2147483647 h 56"/>
                <a:gd name="T10" fmla="*/ 2147483647 w 15"/>
                <a:gd name="T11" fmla="*/ 2147483647 h 56"/>
                <a:gd name="T12" fmla="*/ 2147483647 w 15"/>
                <a:gd name="T13" fmla="*/ 214748364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56"/>
                <a:gd name="T23" fmla="*/ 15 w 15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56">
                  <a:moveTo>
                    <a:pt x="15" y="0"/>
                  </a:moveTo>
                  <a:lnTo>
                    <a:pt x="8" y="3"/>
                  </a:lnTo>
                  <a:lnTo>
                    <a:pt x="3" y="12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8" y="56"/>
                  </a:lnTo>
                </a:path>
              </a:pathLst>
            </a:custGeom>
            <a:solidFill>
              <a:srgbClr val="CCCC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44" name="Line 171"/>
            <p:cNvSpPr>
              <a:spLocks noChangeShapeType="1"/>
            </p:cNvSpPr>
            <p:nvPr/>
          </p:nvSpPr>
          <p:spPr bwMode="auto">
            <a:xfrm flipV="1">
              <a:off x="6188827" y="3748094"/>
              <a:ext cx="388937" cy="2794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45" name="Rectangle 172"/>
            <p:cNvSpPr>
              <a:spLocks noChangeArrowheads="1"/>
            </p:cNvSpPr>
            <p:nvPr/>
          </p:nvSpPr>
          <p:spPr bwMode="auto">
            <a:xfrm>
              <a:off x="6577764" y="3656019"/>
              <a:ext cx="433388" cy="184150"/>
            </a:xfrm>
            <a:prstGeom prst="rect">
              <a:avLst/>
            </a:prstGeom>
            <a:solidFill>
              <a:srgbClr val="CCC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46" name="Rectangle 173"/>
            <p:cNvSpPr>
              <a:spLocks noChangeArrowheads="1"/>
            </p:cNvSpPr>
            <p:nvPr/>
          </p:nvSpPr>
          <p:spPr bwMode="auto">
            <a:xfrm>
              <a:off x="5972927" y="4027494"/>
              <a:ext cx="433387" cy="182563"/>
            </a:xfrm>
            <a:prstGeom prst="rect">
              <a:avLst/>
            </a:prstGeom>
            <a:solidFill>
              <a:srgbClr val="CCC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47" name="Line 174"/>
            <p:cNvSpPr>
              <a:spLocks noChangeShapeType="1"/>
            </p:cNvSpPr>
            <p:nvPr/>
          </p:nvSpPr>
          <p:spPr bwMode="auto">
            <a:xfrm>
              <a:off x="6188827" y="4210057"/>
              <a:ext cx="258762" cy="1873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48" name="Rectangle 175"/>
            <p:cNvSpPr>
              <a:spLocks noChangeArrowheads="1"/>
            </p:cNvSpPr>
            <p:nvPr/>
          </p:nvSpPr>
          <p:spPr bwMode="auto">
            <a:xfrm>
              <a:off x="6234864" y="4397382"/>
              <a:ext cx="430213" cy="184150"/>
            </a:xfrm>
            <a:prstGeom prst="rect">
              <a:avLst/>
            </a:prstGeom>
            <a:solidFill>
              <a:srgbClr val="CCC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49" name="Line 176"/>
            <p:cNvSpPr>
              <a:spLocks noChangeShapeType="1"/>
            </p:cNvSpPr>
            <p:nvPr/>
          </p:nvSpPr>
          <p:spPr bwMode="auto">
            <a:xfrm flipV="1">
              <a:off x="6665077" y="4397382"/>
              <a:ext cx="260350" cy="904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50" name="Rectangle 177"/>
            <p:cNvSpPr>
              <a:spLocks noChangeArrowheads="1"/>
            </p:cNvSpPr>
            <p:nvPr/>
          </p:nvSpPr>
          <p:spPr bwMode="auto">
            <a:xfrm>
              <a:off x="6923839" y="4302132"/>
              <a:ext cx="433388" cy="185737"/>
            </a:xfrm>
            <a:prstGeom prst="rect">
              <a:avLst/>
            </a:prstGeom>
            <a:solidFill>
              <a:srgbClr val="CCC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51" name="Line 178"/>
            <p:cNvSpPr>
              <a:spLocks noChangeShapeType="1"/>
            </p:cNvSpPr>
            <p:nvPr/>
          </p:nvSpPr>
          <p:spPr bwMode="auto">
            <a:xfrm flipV="1">
              <a:off x="7139739" y="4117982"/>
              <a:ext cx="260350" cy="1841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52" name="Line 179"/>
            <p:cNvSpPr>
              <a:spLocks noChangeShapeType="1"/>
            </p:cNvSpPr>
            <p:nvPr/>
          </p:nvSpPr>
          <p:spPr bwMode="auto">
            <a:xfrm flipH="1" flipV="1">
              <a:off x="7011152" y="3748094"/>
              <a:ext cx="388937" cy="1857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53" name="Rectangle 180"/>
            <p:cNvSpPr>
              <a:spLocks noChangeArrowheads="1"/>
            </p:cNvSpPr>
            <p:nvPr/>
          </p:nvSpPr>
          <p:spPr bwMode="auto">
            <a:xfrm>
              <a:off x="7184189" y="3933832"/>
              <a:ext cx="430213" cy="184150"/>
            </a:xfrm>
            <a:prstGeom prst="rect">
              <a:avLst/>
            </a:prstGeom>
            <a:solidFill>
              <a:srgbClr val="CCC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54" name="Freeform 181"/>
            <p:cNvSpPr>
              <a:spLocks/>
            </p:cNvSpPr>
            <p:nvPr/>
          </p:nvSpPr>
          <p:spPr bwMode="auto">
            <a:xfrm>
              <a:off x="6734927" y="4440244"/>
              <a:ext cx="68262" cy="47625"/>
            </a:xfrm>
            <a:custGeom>
              <a:avLst/>
              <a:gdLst>
                <a:gd name="T0" fmla="*/ 2147483647 w 43"/>
                <a:gd name="T1" fmla="*/ 0 h 31"/>
                <a:gd name="T2" fmla="*/ 2147483647 w 43"/>
                <a:gd name="T3" fmla="*/ 2147483647 h 31"/>
                <a:gd name="T4" fmla="*/ 0 w 43"/>
                <a:gd name="T5" fmla="*/ 2147483647 h 31"/>
                <a:gd name="T6" fmla="*/ 2147483647 w 43"/>
                <a:gd name="T7" fmla="*/ 2147483647 h 31"/>
                <a:gd name="T8" fmla="*/ 2147483647 w 43"/>
                <a:gd name="T9" fmla="*/ 2147483647 h 31"/>
                <a:gd name="T10" fmla="*/ 2147483647 w 43"/>
                <a:gd name="T11" fmla="*/ 2147483647 h 31"/>
                <a:gd name="T12" fmla="*/ 2147483647 w 43"/>
                <a:gd name="T13" fmla="*/ 2147483647 h 31"/>
                <a:gd name="T14" fmla="*/ 2147483647 w 43"/>
                <a:gd name="T15" fmla="*/ 2147483647 h 31"/>
                <a:gd name="T16" fmla="*/ 2147483647 w 43"/>
                <a:gd name="T17" fmla="*/ 2147483647 h 31"/>
                <a:gd name="T18" fmla="*/ 2147483647 w 43"/>
                <a:gd name="T19" fmla="*/ 2147483647 h 31"/>
                <a:gd name="T20" fmla="*/ 2147483647 w 43"/>
                <a:gd name="T21" fmla="*/ 2147483647 h 31"/>
                <a:gd name="T22" fmla="*/ 2147483647 w 43"/>
                <a:gd name="T23" fmla="*/ 2147483647 h 31"/>
                <a:gd name="T24" fmla="*/ 2147483647 w 43"/>
                <a:gd name="T25" fmla="*/ 2147483647 h 31"/>
                <a:gd name="T26" fmla="*/ 2147483647 w 43"/>
                <a:gd name="T27" fmla="*/ 2147483647 h 31"/>
                <a:gd name="T28" fmla="*/ 2147483647 w 43"/>
                <a:gd name="T29" fmla="*/ 2147483647 h 31"/>
                <a:gd name="T30" fmla="*/ 2147483647 w 43"/>
                <a:gd name="T31" fmla="*/ 2147483647 h 31"/>
                <a:gd name="T32" fmla="*/ 2147483647 w 43"/>
                <a:gd name="T33" fmla="*/ 2147483647 h 31"/>
                <a:gd name="T34" fmla="*/ 2147483647 w 43"/>
                <a:gd name="T35" fmla="*/ 2147483647 h 31"/>
                <a:gd name="T36" fmla="*/ 2147483647 w 43"/>
                <a:gd name="T37" fmla="*/ 2147483647 h 31"/>
                <a:gd name="T38" fmla="*/ 2147483647 w 43"/>
                <a:gd name="T39" fmla="*/ 2147483647 h 31"/>
                <a:gd name="T40" fmla="*/ 2147483647 w 43"/>
                <a:gd name="T41" fmla="*/ 2147483647 h 31"/>
                <a:gd name="T42" fmla="*/ 2147483647 w 43"/>
                <a:gd name="T43" fmla="*/ 2147483647 h 31"/>
                <a:gd name="T44" fmla="*/ 2147483647 w 43"/>
                <a:gd name="T45" fmla="*/ 2147483647 h 31"/>
                <a:gd name="T46" fmla="*/ 2147483647 w 43"/>
                <a:gd name="T47" fmla="*/ 2147483647 h 31"/>
                <a:gd name="T48" fmla="*/ 2147483647 w 43"/>
                <a:gd name="T49" fmla="*/ 2147483647 h 31"/>
                <a:gd name="T50" fmla="*/ 2147483647 w 43"/>
                <a:gd name="T51" fmla="*/ 2147483647 h 31"/>
                <a:gd name="T52" fmla="*/ 2147483647 w 43"/>
                <a:gd name="T53" fmla="*/ 2147483647 h 3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3"/>
                <a:gd name="T82" fmla="*/ 0 h 31"/>
                <a:gd name="T83" fmla="*/ 43 w 43"/>
                <a:gd name="T84" fmla="*/ 31 h 3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3" h="31">
                  <a:moveTo>
                    <a:pt x="43" y="0"/>
                  </a:moveTo>
                  <a:lnTo>
                    <a:pt x="41" y="3"/>
                  </a:lnTo>
                  <a:lnTo>
                    <a:pt x="0" y="3"/>
                  </a:lnTo>
                  <a:lnTo>
                    <a:pt x="1" y="5"/>
                  </a:lnTo>
                  <a:lnTo>
                    <a:pt x="39" y="5"/>
                  </a:lnTo>
                  <a:lnTo>
                    <a:pt x="37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34" y="9"/>
                  </a:lnTo>
                  <a:lnTo>
                    <a:pt x="31" y="12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29" y="14"/>
                  </a:lnTo>
                  <a:lnTo>
                    <a:pt x="27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25" y="19"/>
                  </a:lnTo>
                  <a:lnTo>
                    <a:pt x="23" y="22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21" y="24"/>
                  </a:lnTo>
                  <a:lnTo>
                    <a:pt x="18" y="26"/>
                  </a:lnTo>
                  <a:lnTo>
                    <a:pt x="8" y="26"/>
                  </a:lnTo>
                  <a:lnTo>
                    <a:pt x="9" y="28"/>
                  </a:lnTo>
                  <a:lnTo>
                    <a:pt x="16" y="28"/>
                  </a:lnTo>
                  <a:lnTo>
                    <a:pt x="14" y="31"/>
                  </a:lnTo>
                  <a:lnTo>
                    <a:pt x="10" y="31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55" name="Freeform 182"/>
            <p:cNvSpPr>
              <a:spLocks/>
            </p:cNvSpPr>
            <p:nvPr/>
          </p:nvSpPr>
          <p:spPr bwMode="auto">
            <a:xfrm>
              <a:off x="6731752" y="4429132"/>
              <a:ext cx="71437" cy="65087"/>
            </a:xfrm>
            <a:custGeom>
              <a:avLst/>
              <a:gdLst>
                <a:gd name="T0" fmla="*/ 2147483647 w 45"/>
                <a:gd name="T1" fmla="*/ 2147483647 h 41"/>
                <a:gd name="T2" fmla="*/ 0 w 45"/>
                <a:gd name="T3" fmla="*/ 0 h 41"/>
                <a:gd name="T4" fmla="*/ 2147483647 w 45"/>
                <a:gd name="T5" fmla="*/ 2147483647 h 41"/>
                <a:gd name="T6" fmla="*/ 2147483647 w 45"/>
                <a:gd name="T7" fmla="*/ 2147483647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41"/>
                <a:gd name="T14" fmla="*/ 45 w 45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41">
                  <a:moveTo>
                    <a:pt x="13" y="41"/>
                  </a:moveTo>
                  <a:lnTo>
                    <a:pt x="0" y="0"/>
                  </a:lnTo>
                  <a:lnTo>
                    <a:pt x="45" y="7"/>
                  </a:lnTo>
                  <a:lnTo>
                    <a:pt x="13" y="41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56" name="Line 183"/>
            <p:cNvSpPr>
              <a:spLocks noChangeShapeType="1"/>
            </p:cNvSpPr>
            <p:nvPr/>
          </p:nvSpPr>
          <p:spPr bwMode="auto">
            <a:xfrm flipH="1">
              <a:off x="6719052" y="4462469"/>
              <a:ext cx="22225" cy="79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57" name="Line 184"/>
            <p:cNvSpPr>
              <a:spLocks noChangeShapeType="1"/>
            </p:cNvSpPr>
            <p:nvPr/>
          </p:nvSpPr>
          <p:spPr bwMode="auto">
            <a:xfrm>
              <a:off x="6733339" y="4440244"/>
              <a:ext cx="69850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58" name="Freeform 185"/>
            <p:cNvSpPr>
              <a:spLocks/>
            </p:cNvSpPr>
            <p:nvPr/>
          </p:nvSpPr>
          <p:spPr bwMode="auto">
            <a:xfrm>
              <a:off x="6733339" y="4437069"/>
              <a:ext cx="47625" cy="3175"/>
            </a:xfrm>
            <a:custGeom>
              <a:avLst/>
              <a:gdLst>
                <a:gd name="T0" fmla="*/ 2147483647 w 30"/>
                <a:gd name="T1" fmla="*/ 0 h 2"/>
                <a:gd name="T2" fmla="*/ 0 w 30"/>
                <a:gd name="T3" fmla="*/ 0 h 2"/>
                <a:gd name="T4" fmla="*/ 0 w 30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30"/>
                <a:gd name="T10" fmla="*/ 0 h 2"/>
                <a:gd name="T11" fmla="*/ 30 w 3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2">
                  <a:moveTo>
                    <a:pt x="30" y="0"/>
                  </a:move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59" name="Freeform 186"/>
            <p:cNvSpPr>
              <a:spLocks/>
            </p:cNvSpPr>
            <p:nvPr/>
          </p:nvSpPr>
          <p:spPr bwMode="auto">
            <a:xfrm>
              <a:off x="6731752" y="4433894"/>
              <a:ext cx="49212" cy="3175"/>
            </a:xfrm>
            <a:custGeom>
              <a:avLst/>
              <a:gdLst>
                <a:gd name="T0" fmla="*/ 0 w 31"/>
                <a:gd name="T1" fmla="*/ 0 h 2"/>
                <a:gd name="T2" fmla="*/ 2147483647 w 31"/>
                <a:gd name="T3" fmla="*/ 0 h 2"/>
                <a:gd name="T4" fmla="*/ 2147483647 w 31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31"/>
                <a:gd name="T10" fmla="*/ 0 h 2"/>
                <a:gd name="T11" fmla="*/ 31 w 3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2">
                  <a:moveTo>
                    <a:pt x="0" y="0"/>
                  </a:moveTo>
                  <a:lnTo>
                    <a:pt x="16" y="0"/>
                  </a:lnTo>
                  <a:lnTo>
                    <a:pt x="31" y="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60" name="Freeform 187"/>
            <p:cNvSpPr>
              <a:spLocks/>
            </p:cNvSpPr>
            <p:nvPr/>
          </p:nvSpPr>
          <p:spPr bwMode="auto">
            <a:xfrm>
              <a:off x="6250739" y="4246569"/>
              <a:ext cx="74613" cy="63500"/>
            </a:xfrm>
            <a:custGeom>
              <a:avLst/>
              <a:gdLst>
                <a:gd name="T0" fmla="*/ 2147483647 w 47"/>
                <a:gd name="T1" fmla="*/ 2147483647 h 40"/>
                <a:gd name="T2" fmla="*/ 0 w 47"/>
                <a:gd name="T3" fmla="*/ 2147483647 h 40"/>
                <a:gd name="T4" fmla="*/ 2147483647 w 47"/>
                <a:gd name="T5" fmla="*/ 0 h 40"/>
                <a:gd name="T6" fmla="*/ 2147483647 w 47"/>
                <a:gd name="T7" fmla="*/ 2147483647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0"/>
                <a:gd name="T14" fmla="*/ 47 w 47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0">
                  <a:moveTo>
                    <a:pt x="47" y="40"/>
                  </a:moveTo>
                  <a:lnTo>
                    <a:pt x="0" y="38"/>
                  </a:lnTo>
                  <a:lnTo>
                    <a:pt x="21" y="0"/>
                  </a:lnTo>
                  <a:lnTo>
                    <a:pt x="47" y="40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61" name="Line 188"/>
            <p:cNvSpPr>
              <a:spLocks noChangeShapeType="1"/>
            </p:cNvSpPr>
            <p:nvPr/>
          </p:nvSpPr>
          <p:spPr bwMode="auto">
            <a:xfrm flipH="1">
              <a:off x="6250739" y="4306894"/>
              <a:ext cx="71438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62" name="Freeform 189"/>
            <p:cNvSpPr>
              <a:spLocks/>
            </p:cNvSpPr>
            <p:nvPr/>
          </p:nvSpPr>
          <p:spPr bwMode="auto">
            <a:xfrm>
              <a:off x="6253914" y="4302132"/>
              <a:ext cx="68263" cy="4762"/>
            </a:xfrm>
            <a:custGeom>
              <a:avLst/>
              <a:gdLst>
                <a:gd name="T0" fmla="*/ 0 w 43"/>
                <a:gd name="T1" fmla="*/ 0 h 3"/>
                <a:gd name="T2" fmla="*/ 2147483647 w 43"/>
                <a:gd name="T3" fmla="*/ 0 h 3"/>
                <a:gd name="T4" fmla="*/ 2147483647 w 43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43"/>
                <a:gd name="T10" fmla="*/ 0 h 3"/>
                <a:gd name="T11" fmla="*/ 43 w 4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3">
                  <a:moveTo>
                    <a:pt x="0" y="0"/>
                  </a:moveTo>
                  <a:lnTo>
                    <a:pt x="41" y="0"/>
                  </a:lnTo>
                  <a:lnTo>
                    <a:pt x="43" y="3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63" name="Freeform 190"/>
            <p:cNvSpPr>
              <a:spLocks/>
            </p:cNvSpPr>
            <p:nvPr/>
          </p:nvSpPr>
          <p:spPr bwMode="auto">
            <a:xfrm>
              <a:off x="6253914" y="4298957"/>
              <a:ext cx="63500" cy="3175"/>
            </a:xfrm>
            <a:custGeom>
              <a:avLst/>
              <a:gdLst>
                <a:gd name="T0" fmla="*/ 2147483647 w 40"/>
                <a:gd name="T1" fmla="*/ 0 h 2"/>
                <a:gd name="T2" fmla="*/ 2147483647 w 40"/>
                <a:gd name="T3" fmla="*/ 0 h 2"/>
                <a:gd name="T4" fmla="*/ 0 w 40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40"/>
                <a:gd name="T10" fmla="*/ 0 h 2"/>
                <a:gd name="T11" fmla="*/ 40 w 4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2">
                  <a:moveTo>
                    <a:pt x="40" y="0"/>
                  </a:move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64" name="Freeform 191"/>
            <p:cNvSpPr>
              <a:spLocks/>
            </p:cNvSpPr>
            <p:nvPr/>
          </p:nvSpPr>
          <p:spPr bwMode="auto">
            <a:xfrm>
              <a:off x="6257089" y="4294194"/>
              <a:ext cx="60325" cy="4763"/>
            </a:xfrm>
            <a:custGeom>
              <a:avLst/>
              <a:gdLst>
                <a:gd name="T0" fmla="*/ 0 w 38"/>
                <a:gd name="T1" fmla="*/ 0 h 3"/>
                <a:gd name="T2" fmla="*/ 2147483647 w 38"/>
                <a:gd name="T3" fmla="*/ 0 h 3"/>
                <a:gd name="T4" fmla="*/ 2147483647 w 38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8"/>
                <a:gd name="T10" fmla="*/ 0 h 3"/>
                <a:gd name="T11" fmla="*/ 38 w 38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3">
                  <a:moveTo>
                    <a:pt x="0" y="0"/>
                  </a:moveTo>
                  <a:lnTo>
                    <a:pt x="37" y="0"/>
                  </a:lnTo>
                  <a:lnTo>
                    <a:pt x="38" y="3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65" name="Freeform 192"/>
            <p:cNvSpPr>
              <a:spLocks/>
            </p:cNvSpPr>
            <p:nvPr/>
          </p:nvSpPr>
          <p:spPr bwMode="auto">
            <a:xfrm>
              <a:off x="6257089" y="4289432"/>
              <a:ext cx="55563" cy="6350"/>
            </a:xfrm>
            <a:custGeom>
              <a:avLst/>
              <a:gdLst>
                <a:gd name="T0" fmla="*/ 2147483647 w 35"/>
                <a:gd name="T1" fmla="*/ 0 h 3"/>
                <a:gd name="T2" fmla="*/ 2147483647 w 35"/>
                <a:gd name="T3" fmla="*/ 0 h 3"/>
                <a:gd name="T4" fmla="*/ 0 w 35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5"/>
                <a:gd name="T10" fmla="*/ 0 h 3"/>
                <a:gd name="T11" fmla="*/ 35 w 3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3">
                  <a:moveTo>
                    <a:pt x="35" y="0"/>
                  </a:move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66" name="Freeform 193"/>
            <p:cNvSpPr>
              <a:spLocks/>
            </p:cNvSpPr>
            <p:nvPr/>
          </p:nvSpPr>
          <p:spPr bwMode="auto">
            <a:xfrm>
              <a:off x="6261852" y="4286257"/>
              <a:ext cx="50800" cy="3175"/>
            </a:xfrm>
            <a:custGeom>
              <a:avLst/>
              <a:gdLst>
                <a:gd name="T0" fmla="*/ 0 w 33"/>
                <a:gd name="T1" fmla="*/ 0 h 3"/>
                <a:gd name="T2" fmla="*/ 2147483647 w 33"/>
                <a:gd name="T3" fmla="*/ 0 h 3"/>
                <a:gd name="T4" fmla="*/ 2147483647 w 33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3"/>
                <a:gd name="T10" fmla="*/ 0 h 3"/>
                <a:gd name="T11" fmla="*/ 33 w 3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3">
                  <a:moveTo>
                    <a:pt x="0" y="0"/>
                  </a:moveTo>
                  <a:lnTo>
                    <a:pt x="30" y="0"/>
                  </a:lnTo>
                  <a:lnTo>
                    <a:pt x="33" y="3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67" name="Freeform 194"/>
            <p:cNvSpPr>
              <a:spLocks/>
            </p:cNvSpPr>
            <p:nvPr/>
          </p:nvSpPr>
          <p:spPr bwMode="auto">
            <a:xfrm>
              <a:off x="6261852" y="4283082"/>
              <a:ext cx="44450" cy="3175"/>
            </a:xfrm>
            <a:custGeom>
              <a:avLst/>
              <a:gdLst>
                <a:gd name="T0" fmla="*/ 2147483647 w 29"/>
                <a:gd name="T1" fmla="*/ 0 h 2"/>
                <a:gd name="T2" fmla="*/ 2147483647 w 29"/>
                <a:gd name="T3" fmla="*/ 0 h 2"/>
                <a:gd name="T4" fmla="*/ 0 w 29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9"/>
                <a:gd name="T10" fmla="*/ 0 h 2"/>
                <a:gd name="T11" fmla="*/ 29 w 29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2">
                  <a:moveTo>
                    <a:pt x="29" y="0"/>
                  </a:move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68" name="Freeform 195"/>
            <p:cNvSpPr>
              <a:spLocks/>
            </p:cNvSpPr>
            <p:nvPr/>
          </p:nvSpPr>
          <p:spPr bwMode="auto">
            <a:xfrm>
              <a:off x="6265027" y="4279907"/>
              <a:ext cx="41275" cy="3175"/>
            </a:xfrm>
            <a:custGeom>
              <a:avLst/>
              <a:gdLst>
                <a:gd name="T0" fmla="*/ 0 w 26"/>
                <a:gd name="T1" fmla="*/ 0 h 2"/>
                <a:gd name="T2" fmla="*/ 2147483647 w 26"/>
                <a:gd name="T3" fmla="*/ 0 h 2"/>
                <a:gd name="T4" fmla="*/ 2147483647 w 26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6"/>
                <a:gd name="T10" fmla="*/ 0 h 2"/>
                <a:gd name="T11" fmla="*/ 26 w 2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">
                  <a:moveTo>
                    <a:pt x="0" y="0"/>
                  </a:moveTo>
                  <a:lnTo>
                    <a:pt x="24" y="0"/>
                  </a:lnTo>
                  <a:lnTo>
                    <a:pt x="26" y="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69" name="Freeform 196"/>
            <p:cNvSpPr>
              <a:spLocks/>
            </p:cNvSpPr>
            <p:nvPr/>
          </p:nvSpPr>
          <p:spPr bwMode="auto">
            <a:xfrm>
              <a:off x="6265027" y="4276732"/>
              <a:ext cx="34925" cy="3175"/>
            </a:xfrm>
            <a:custGeom>
              <a:avLst/>
              <a:gdLst>
                <a:gd name="T0" fmla="*/ 2147483647 w 23"/>
                <a:gd name="T1" fmla="*/ 0 h 2"/>
                <a:gd name="T2" fmla="*/ 2147483647 w 23"/>
                <a:gd name="T3" fmla="*/ 0 h 2"/>
                <a:gd name="T4" fmla="*/ 0 w 23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3"/>
                <a:gd name="T10" fmla="*/ 0 h 2"/>
                <a:gd name="T11" fmla="*/ 23 w 2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2">
                  <a:moveTo>
                    <a:pt x="23" y="0"/>
                  </a:move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0" name="Line 197"/>
            <p:cNvSpPr>
              <a:spLocks noChangeShapeType="1"/>
            </p:cNvSpPr>
            <p:nvPr/>
          </p:nvSpPr>
          <p:spPr bwMode="auto">
            <a:xfrm flipH="1" flipV="1">
              <a:off x="6239627" y="4259269"/>
              <a:ext cx="26987" cy="174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1" name="Freeform 198"/>
            <p:cNvSpPr>
              <a:spLocks/>
            </p:cNvSpPr>
            <p:nvPr/>
          </p:nvSpPr>
          <p:spPr bwMode="auto">
            <a:xfrm>
              <a:off x="6268202" y="4260857"/>
              <a:ext cx="31750" cy="15875"/>
            </a:xfrm>
            <a:custGeom>
              <a:avLst/>
              <a:gdLst>
                <a:gd name="T0" fmla="*/ 2147483647 w 21"/>
                <a:gd name="T1" fmla="*/ 0 h 10"/>
                <a:gd name="T2" fmla="*/ 2147483647 w 21"/>
                <a:gd name="T3" fmla="*/ 2147483647 h 10"/>
                <a:gd name="T4" fmla="*/ 2147483647 w 21"/>
                <a:gd name="T5" fmla="*/ 2147483647 h 10"/>
                <a:gd name="T6" fmla="*/ 2147483647 w 21"/>
                <a:gd name="T7" fmla="*/ 2147483647 h 10"/>
                <a:gd name="T8" fmla="*/ 2147483647 w 21"/>
                <a:gd name="T9" fmla="*/ 2147483647 h 10"/>
                <a:gd name="T10" fmla="*/ 0 w 21"/>
                <a:gd name="T11" fmla="*/ 2147483647 h 10"/>
                <a:gd name="T12" fmla="*/ 2147483647 w 21"/>
                <a:gd name="T13" fmla="*/ 2147483647 h 10"/>
                <a:gd name="T14" fmla="*/ 2147483647 w 21"/>
                <a:gd name="T15" fmla="*/ 2147483647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10"/>
                <a:gd name="T26" fmla="*/ 21 w 21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10">
                  <a:moveTo>
                    <a:pt x="5" y="0"/>
                  </a:moveTo>
                  <a:lnTo>
                    <a:pt x="4" y="2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0" y="7"/>
                  </a:lnTo>
                  <a:lnTo>
                    <a:pt x="21" y="1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2" name="Line 199"/>
            <p:cNvSpPr>
              <a:spLocks noChangeShapeType="1"/>
            </p:cNvSpPr>
            <p:nvPr/>
          </p:nvSpPr>
          <p:spPr bwMode="auto">
            <a:xfrm flipH="1">
              <a:off x="6276139" y="4260857"/>
              <a:ext cx="15875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3" name="Freeform 200"/>
            <p:cNvSpPr>
              <a:spLocks/>
            </p:cNvSpPr>
            <p:nvPr/>
          </p:nvSpPr>
          <p:spPr bwMode="auto">
            <a:xfrm>
              <a:off x="6277727" y="4256094"/>
              <a:ext cx="14287" cy="4763"/>
            </a:xfrm>
            <a:custGeom>
              <a:avLst/>
              <a:gdLst>
                <a:gd name="T0" fmla="*/ 0 w 9"/>
                <a:gd name="T1" fmla="*/ 0 h 3"/>
                <a:gd name="T2" fmla="*/ 2147483647 w 9"/>
                <a:gd name="T3" fmla="*/ 0 h 3"/>
                <a:gd name="T4" fmla="*/ 2147483647 w 9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9"/>
                <a:gd name="T10" fmla="*/ 0 h 3"/>
                <a:gd name="T11" fmla="*/ 9 w 9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3">
                  <a:moveTo>
                    <a:pt x="0" y="0"/>
                  </a:moveTo>
                  <a:lnTo>
                    <a:pt x="8" y="0"/>
                  </a:lnTo>
                  <a:lnTo>
                    <a:pt x="9" y="3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4" name="Freeform 201"/>
            <p:cNvSpPr>
              <a:spLocks/>
            </p:cNvSpPr>
            <p:nvPr/>
          </p:nvSpPr>
          <p:spPr bwMode="auto">
            <a:xfrm>
              <a:off x="6277727" y="4252919"/>
              <a:ext cx="11112" cy="3175"/>
            </a:xfrm>
            <a:custGeom>
              <a:avLst/>
              <a:gdLst>
                <a:gd name="T0" fmla="*/ 2147483647 w 7"/>
                <a:gd name="T1" fmla="*/ 0 h 2"/>
                <a:gd name="T2" fmla="*/ 2147483647 w 7"/>
                <a:gd name="T3" fmla="*/ 0 h 2"/>
                <a:gd name="T4" fmla="*/ 0 w 7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7"/>
                <a:gd name="T10" fmla="*/ 0 h 2"/>
                <a:gd name="T11" fmla="*/ 7 w 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">
                  <a:moveTo>
                    <a:pt x="7" y="0"/>
                  </a:move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5" name="Freeform 202"/>
            <p:cNvSpPr>
              <a:spLocks/>
            </p:cNvSpPr>
            <p:nvPr/>
          </p:nvSpPr>
          <p:spPr bwMode="auto">
            <a:xfrm>
              <a:off x="6280902" y="4249744"/>
              <a:ext cx="7937" cy="3175"/>
            </a:xfrm>
            <a:custGeom>
              <a:avLst/>
              <a:gdLst>
                <a:gd name="T0" fmla="*/ 0 w 5"/>
                <a:gd name="T1" fmla="*/ 0 h 2"/>
                <a:gd name="T2" fmla="*/ 2147483647 w 5"/>
                <a:gd name="T3" fmla="*/ 0 h 2"/>
                <a:gd name="T4" fmla="*/ 2147483647 w 5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5"/>
                <a:gd name="T10" fmla="*/ 0 h 2"/>
                <a:gd name="T11" fmla="*/ 5 w 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2">
                  <a:moveTo>
                    <a:pt x="0" y="0"/>
                  </a:moveTo>
                  <a:lnTo>
                    <a:pt x="3" y="0"/>
                  </a:lnTo>
                  <a:lnTo>
                    <a:pt x="5" y="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6" name="Freeform 203"/>
            <p:cNvSpPr>
              <a:spLocks/>
            </p:cNvSpPr>
            <p:nvPr/>
          </p:nvSpPr>
          <p:spPr bwMode="auto">
            <a:xfrm>
              <a:off x="6361864" y="3840169"/>
              <a:ext cx="74613" cy="66675"/>
            </a:xfrm>
            <a:custGeom>
              <a:avLst/>
              <a:gdLst>
                <a:gd name="T0" fmla="*/ 0 w 46"/>
                <a:gd name="T1" fmla="*/ 2147483647 h 42"/>
                <a:gd name="T2" fmla="*/ 2147483647 w 46"/>
                <a:gd name="T3" fmla="*/ 0 h 42"/>
                <a:gd name="T4" fmla="*/ 2147483647 w 46"/>
                <a:gd name="T5" fmla="*/ 2147483647 h 42"/>
                <a:gd name="T6" fmla="*/ 0 w 46"/>
                <a:gd name="T7" fmla="*/ 2147483647 h 42"/>
                <a:gd name="T8" fmla="*/ 2147483647 w 46"/>
                <a:gd name="T9" fmla="*/ 2147483647 h 42"/>
                <a:gd name="T10" fmla="*/ 2147483647 w 46"/>
                <a:gd name="T11" fmla="*/ 2147483647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42"/>
                <a:gd name="T20" fmla="*/ 46 w 46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42">
                  <a:moveTo>
                    <a:pt x="0" y="42"/>
                  </a:moveTo>
                  <a:lnTo>
                    <a:pt x="24" y="0"/>
                  </a:lnTo>
                  <a:lnTo>
                    <a:pt x="46" y="37"/>
                  </a:lnTo>
                  <a:lnTo>
                    <a:pt x="0" y="42"/>
                  </a:lnTo>
                  <a:lnTo>
                    <a:pt x="1" y="40"/>
                  </a:lnTo>
                  <a:lnTo>
                    <a:pt x="12" y="4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7" name="Freeform 204"/>
            <p:cNvSpPr>
              <a:spLocks/>
            </p:cNvSpPr>
            <p:nvPr/>
          </p:nvSpPr>
          <p:spPr bwMode="auto">
            <a:xfrm>
              <a:off x="6363452" y="3900494"/>
              <a:ext cx="50800" cy="4763"/>
            </a:xfrm>
            <a:custGeom>
              <a:avLst/>
              <a:gdLst>
                <a:gd name="T0" fmla="*/ 0 w 32"/>
                <a:gd name="T1" fmla="*/ 2147483647 h 3"/>
                <a:gd name="T2" fmla="*/ 2147483647 w 32"/>
                <a:gd name="T3" fmla="*/ 0 h 3"/>
                <a:gd name="T4" fmla="*/ 2147483647 w 32"/>
                <a:gd name="T5" fmla="*/ 0 h 3"/>
                <a:gd name="T6" fmla="*/ 0 60000 65536"/>
                <a:gd name="T7" fmla="*/ 0 60000 65536"/>
                <a:gd name="T8" fmla="*/ 0 60000 65536"/>
                <a:gd name="T9" fmla="*/ 0 w 32"/>
                <a:gd name="T10" fmla="*/ 0 h 3"/>
                <a:gd name="T11" fmla="*/ 32 w 3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3">
                  <a:moveTo>
                    <a:pt x="0" y="3"/>
                  </a:moveTo>
                  <a:lnTo>
                    <a:pt x="1" y="0"/>
                  </a:lnTo>
                  <a:lnTo>
                    <a:pt x="3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8" name="Freeform 205"/>
            <p:cNvSpPr>
              <a:spLocks/>
            </p:cNvSpPr>
            <p:nvPr/>
          </p:nvSpPr>
          <p:spPr bwMode="auto">
            <a:xfrm>
              <a:off x="6366627" y="3844932"/>
              <a:ext cx="66675" cy="52387"/>
            </a:xfrm>
            <a:custGeom>
              <a:avLst/>
              <a:gdLst>
                <a:gd name="T0" fmla="*/ 2147483647 w 42"/>
                <a:gd name="T1" fmla="*/ 2147483647 h 33"/>
                <a:gd name="T2" fmla="*/ 0 w 42"/>
                <a:gd name="T3" fmla="*/ 2147483647 h 33"/>
                <a:gd name="T4" fmla="*/ 2147483647 w 42"/>
                <a:gd name="T5" fmla="*/ 2147483647 h 33"/>
                <a:gd name="T6" fmla="*/ 2147483647 w 42"/>
                <a:gd name="T7" fmla="*/ 2147483647 h 33"/>
                <a:gd name="T8" fmla="*/ 2147483647 w 42"/>
                <a:gd name="T9" fmla="*/ 2147483647 h 33"/>
                <a:gd name="T10" fmla="*/ 2147483647 w 42"/>
                <a:gd name="T11" fmla="*/ 2147483647 h 33"/>
                <a:gd name="T12" fmla="*/ 2147483647 w 42"/>
                <a:gd name="T13" fmla="*/ 2147483647 h 33"/>
                <a:gd name="T14" fmla="*/ 2147483647 w 42"/>
                <a:gd name="T15" fmla="*/ 2147483647 h 33"/>
                <a:gd name="T16" fmla="*/ 2147483647 w 42"/>
                <a:gd name="T17" fmla="*/ 2147483647 h 33"/>
                <a:gd name="T18" fmla="*/ 2147483647 w 42"/>
                <a:gd name="T19" fmla="*/ 2147483647 h 33"/>
                <a:gd name="T20" fmla="*/ 2147483647 w 42"/>
                <a:gd name="T21" fmla="*/ 2147483647 h 33"/>
                <a:gd name="T22" fmla="*/ 2147483647 w 42"/>
                <a:gd name="T23" fmla="*/ 2147483647 h 33"/>
                <a:gd name="T24" fmla="*/ 2147483647 w 42"/>
                <a:gd name="T25" fmla="*/ 2147483647 h 33"/>
                <a:gd name="T26" fmla="*/ 2147483647 w 42"/>
                <a:gd name="T27" fmla="*/ 2147483647 h 33"/>
                <a:gd name="T28" fmla="*/ 2147483647 w 42"/>
                <a:gd name="T29" fmla="*/ 2147483647 h 33"/>
                <a:gd name="T30" fmla="*/ 2147483647 w 42"/>
                <a:gd name="T31" fmla="*/ 2147483647 h 33"/>
                <a:gd name="T32" fmla="*/ 2147483647 w 42"/>
                <a:gd name="T33" fmla="*/ 2147483647 h 33"/>
                <a:gd name="T34" fmla="*/ 2147483647 w 42"/>
                <a:gd name="T35" fmla="*/ 2147483647 h 33"/>
                <a:gd name="T36" fmla="*/ 2147483647 w 42"/>
                <a:gd name="T37" fmla="*/ 2147483647 h 33"/>
                <a:gd name="T38" fmla="*/ 2147483647 w 42"/>
                <a:gd name="T39" fmla="*/ 2147483647 h 33"/>
                <a:gd name="T40" fmla="*/ 2147483647 w 42"/>
                <a:gd name="T41" fmla="*/ 2147483647 h 33"/>
                <a:gd name="T42" fmla="*/ 2147483647 w 42"/>
                <a:gd name="T43" fmla="*/ 2147483647 h 33"/>
                <a:gd name="T44" fmla="*/ 2147483647 w 42"/>
                <a:gd name="T45" fmla="*/ 2147483647 h 33"/>
                <a:gd name="T46" fmla="*/ 2147483647 w 42"/>
                <a:gd name="T47" fmla="*/ 2147483647 h 33"/>
                <a:gd name="T48" fmla="*/ 2147483647 w 42"/>
                <a:gd name="T49" fmla="*/ 2147483647 h 33"/>
                <a:gd name="T50" fmla="*/ 2147483647 w 42"/>
                <a:gd name="T51" fmla="*/ 2147483647 h 33"/>
                <a:gd name="T52" fmla="*/ 2147483647 w 42"/>
                <a:gd name="T53" fmla="*/ 2147483647 h 33"/>
                <a:gd name="T54" fmla="*/ 2147483647 w 42"/>
                <a:gd name="T55" fmla="*/ 2147483647 h 33"/>
                <a:gd name="T56" fmla="*/ 2147483647 w 42"/>
                <a:gd name="T57" fmla="*/ 0 h 33"/>
                <a:gd name="T58" fmla="*/ 2147483647 w 42"/>
                <a:gd name="T59" fmla="*/ 0 h 3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3"/>
                <a:gd name="T92" fmla="*/ 42 w 42"/>
                <a:gd name="T93" fmla="*/ 33 h 3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3">
                  <a:moveTo>
                    <a:pt x="42" y="33"/>
                  </a:moveTo>
                  <a:lnTo>
                    <a:pt x="0" y="33"/>
                  </a:lnTo>
                  <a:lnTo>
                    <a:pt x="2" y="31"/>
                  </a:lnTo>
                  <a:lnTo>
                    <a:pt x="41" y="31"/>
                  </a:lnTo>
                  <a:lnTo>
                    <a:pt x="40" y="28"/>
                  </a:lnTo>
                  <a:lnTo>
                    <a:pt x="3" y="28"/>
                  </a:lnTo>
                  <a:lnTo>
                    <a:pt x="4" y="26"/>
                  </a:lnTo>
                  <a:lnTo>
                    <a:pt x="37" y="26"/>
                  </a:lnTo>
                  <a:lnTo>
                    <a:pt x="36" y="24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34" y="21"/>
                  </a:lnTo>
                  <a:lnTo>
                    <a:pt x="33" y="18"/>
                  </a:lnTo>
                  <a:lnTo>
                    <a:pt x="8" y="18"/>
                  </a:lnTo>
                  <a:lnTo>
                    <a:pt x="9" y="16"/>
                  </a:lnTo>
                  <a:lnTo>
                    <a:pt x="31" y="16"/>
                  </a:lnTo>
                  <a:lnTo>
                    <a:pt x="30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29" y="12"/>
                  </a:lnTo>
                  <a:lnTo>
                    <a:pt x="27" y="9"/>
                  </a:lnTo>
                  <a:lnTo>
                    <a:pt x="13" y="9"/>
                  </a:lnTo>
                  <a:lnTo>
                    <a:pt x="16" y="7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17" y="5"/>
                  </a:lnTo>
                  <a:lnTo>
                    <a:pt x="18" y="3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9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9" name="Line 206"/>
            <p:cNvSpPr>
              <a:spLocks noChangeShapeType="1"/>
            </p:cNvSpPr>
            <p:nvPr/>
          </p:nvSpPr>
          <p:spPr bwMode="auto">
            <a:xfrm flipV="1">
              <a:off x="6415839" y="3836994"/>
              <a:ext cx="49213" cy="3333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0" name="Freeform 207"/>
            <p:cNvSpPr>
              <a:spLocks/>
            </p:cNvSpPr>
            <p:nvPr/>
          </p:nvSpPr>
          <p:spPr bwMode="auto">
            <a:xfrm>
              <a:off x="7134977" y="3835407"/>
              <a:ext cx="36512" cy="23812"/>
            </a:xfrm>
            <a:custGeom>
              <a:avLst/>
              <a:gdLst>
                <a:gd name="T0" fmla="*/ 0 w 23"/>
                <a:gd name="T1" fmla="*/ 0 h 15"/>
                <a:gd name="T2" fmla="*/ 2147483647 w 23"/>
                <a:gd name="T3" fmla="*/ 0 h 15"/>
                <a:gd name="T4" fmla="*/ 2147483647 w 23"/>
                <a:gd name="T5" fmla="*/ 2147483647 h 15"/>
                <a:gd name="T6" fmla="*/ 2147483647 w 23"/>
                <a:gd name="T7" fmla="*/ 2147483647 h 15"/>
                <a:gd name="T8" fmla="*/ 2147483647 w 23"/>
                <a:gd name="T9" fmla="*/ 2147483647 h 15"/>
                <a:gd name="T10" fmla="*/ 2147483647 w 23"/>
                <a:gd name="T11" fmla="*/ 2147483647 h 15"/>
                <a:gd name="T12" fmla="*/ 2147483647 w 23"/>
                <a:gd name="T13" fmla="*/ 2147483647 h 15"/>
                <a:gd name="T14" fmla="*/ 2147483647 w 23"/>
                <a:gd name="T15" fmla="*/ 2147483647 h 15"/>
                <a:gd name="T16" fmla="*/ 2147483647 w 23"/>
                <a:gd name="T17" fmla="*/ 2147483647 h 15"/>
                <a:gd name="T18" fmla="*/ 2147483647 w 23"/>
                <a:gd name="T19" fmla="*/ 2147483647 h 15"/>
                <a:gd name="T20" fmla="*/ 2147483647 w 23"/>
                <a:gd name="T21" fmla="*/ 2147483647 h 15"/>
                <a:gd name="T22" fmla="*/ 2147483647 w 23"/>
                <a:gd name="T23" fmla="*/ 2147483647 h 15"/>
                <a:gd name="T24" fmla="*/ 2147483647 w 23"/>
                <a:gd name="T25" fmla="*/ 2147483647 h 15"/>
                <a:gd name="T26" fmla="*/ 2147483647 w 23"/>
                <a:gd name="T27" fmla="*/ 2147483647 h 15"/>
                <a:gd name="T28" fmla="*/ 2147483647 w 23"/>
                <a:gd name="T29" fmla="*/ 2147483647 h 15"/>
                <a:gd name="T30" fmla="*/ 2147483647 w 23"/>
                <a:gd name="T31" fmla="*/ 2147483647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"/>
                <a:gd name="T49" fmla="*/ 0 h 15"/>
                <a:gd name="T50" fmla="*/ 23 w 23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" h="15">
                  <a:moveTo>
                    <a:pt x="0" y="0"/>
                  </a:moveTo>
                  <a:lnTo>
                    <a:pt x="23" y="0"/>
                  </a:lnTo>
                  <a:lnTo>
                    <a:pt x="22" y="2"/>
                  </a:lnTo>
                  <a:lnTo>
                    <a:pt x="2" y="2"/>
                  </a:lnTo>
                  <a:lnTo>
                    <a:pt x="4" y="4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7" y="6"/>
                  </a:lnTo>
                  <a:lnTo>
                    <a:pt x="9" y="9"/>
                  </a:lnTo>
                  <a:lnTo>
                    <a:pt x="20" y="9"/>
                  </a:lnTo>
                  <a:lnTo>
                    <a:pt x="19" y="11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8" y="13"/>
                  </a:lnTo>
                  <a:lnTo>
                    <a:pt x="17" y="15"/>
                  </a:lnTo>
                  <a:lnTo>
                    <a:pt x="15" y="15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1" name="Freeform 208"/>
            <p:cNvSpPr>
              <a:spLocks/>
            </p:cNvSpPr>
            <p:nvPr/>
          </p:nvSpPr>
          <p:spPr bwMode="auto">
            <a:xfrm>
              <a:off x="7114339" y="3798894"/>
              <a:ext cx="73025" cy="66675"/>
            </a:xfrm>
            <a:custGeom>
              <a:avLst/>
              <a:gdLst>
                <a:gd name="T0" fmla="*/ 2147483647 w 45"/>
                <a:gd name="T1" fmla="*/ 2147483647 h 42"/>
                <a:gd name="T2" fmla="*/ 0 w 45"/>
                <a:gd name="T3" fmla="*/ 2147483647 h 42"/>
                <a:gd name="T4" fmla="*/ 2147483647 w 45"/>
                <a:gd name="T5" fmla="*/ 0 h 42"/>
                <a:gd name="T6" fmla="*/ 2147483647 w 45"/>
                <a:gd name="T7" fmla="*/ 2147483647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42"/>
                <a:gd name="T14" fmla="*/ 45 w 45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42">
                  <a:moveTo>
                    <a:pt x="29" y="42"/>
                  </a:moveTo>
                  <a:lnTo>
                    <a:pt x="0" y="5"/>
                  </a:lnTo>
                  <a:lnTo>
                    <a:pt x="45" y="0"/>
                  </a:lnTo>
                  <a:lnTo>
                    <a:pt x="29" y="42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2" name="Line 209"/>
            <p:cNvSpPr>
              <a:spLocks noChangeShapeType="1"/>
            </p:cNvSpPr>
            <p:nvPr/>
          </p:nvSpPr>
          <p:spPr bwMode="auto">
            <a:xfrm>
              <a:off x="7174664" y="3833819"/>
              <a:ext cx="31750" cy="142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3" name="Freeform 210"/>
            <p:cNvSpPr>
              <a:spLocks/>
            </p:cNvSpPr>
            <p:nvPr/>
          </p:nvSpPr>
          <p:spPr bwMode="auto">
            <a:xfrm>
              <a:off x="7131802" y="3830644"/>
              <a:ext cx="42862" cy="4763"/>
            </a:xfrm>
            <a:custGeom>
              <a:avLst/>
              <a:gdLst>
                <a:gd name="T0" fmla="*/ 2147483647 w 26"/>
                <a:gd name="T1" fmla="*/ 0 h 3"/>
                <a:gd name="T2" fmla="*/ 0 w 26"/>
                <a:gd name="T3" fmla="*/ 0 h 3"/>
                <a:gd name="T4" fmla="*/ 2147483647 w 26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26"/>
                <a:gd name="T10" fmla="*/ 0 h 3"/>
                <a:gd name="T11" fmla="*/ 26 w 2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3">
                  <a:moveTo>
                    <a:pt x="26" y="0"/>
                  </a:move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4" name="Freeform 211"/>
            <p:cNvSpPr>
              <a:spLocks/>
            </p:cNvSpPr>
            <p:nvPr/>
          </p:nvSpPr>
          <p:spPr bwMode="auto">
            <a:xfrm>
              <a:off x="7130214" y="3825882"/>
              <a:ext cx="44450" cy="4762"/>
            </a:xfrm>
            <a:custGeom>
              <a:avLst/>
              <a:gdLst>
                <a:gd name="T0" fmla="*/ 0 w 28"/>
                <a:gd name="T1" fmla="*/ 0 h 3"/>
                <a:gd name="T2" fmla="*/ 2147483647 w 28"/>
                <a:gd name="T3" fmla="*/ 0 h 3"/>
                <a:gd name="T4" fmla="*/ 2147483647 w 28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28"/>
                <a:gd name="T10" fmla="*/ 0 h 3"/>
                <a:gd name="T11" fmla="*/ 28 w 28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3">
                  <a:moveTo>
                    <a:pt x="0" y="0"/>
                  </a:moveTo>
                  <a:lnTo>
                    <a:pt x="28" y="0"/>
                  </a:lnTo>
                  <a:lnTo>
                    <a:pt x="27" y="3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5" name="Freeform 212"/>
            <p:cNvSpPr>
              <a:spLocks/>
            </p:cNvSpPr>
            <p:nvPr/>
          </p:nvSpPr>
          <p:spPr bwMode="auto">
            <a:xfrm>
              <a:off x="7127039" y="3822707"/>
              <a:ext cx="49213" cy="3175"/>
            </a:xfrm>
            <a:custGeom>
              <a:avLst/>
              <a:gdLst>
                <a:gd name="T0" fmla="*/ 2147483647 w 31"/>
                <a:gd name="T1" fmla="*/ 0 h 2"/>
                <a:gd name="T2" fmla="*/ 0 w 31"/>
                <a:gd name="T3" fmla="*/ 0 h 2"/>
                <a:gd name="T4" fmla="*/ 2147483647 w 31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31"/>
                <a:gd name="T10" fmla="*/ 0 h 2"/>
                <a:gd name="T11" fmla="*/ 31 w 3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2">
                  <a:moveTo>
                    <a:pt x="31" y="0"/>
                  </a:move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6" name="Freeform 213"/>
            <p:cNvSpPr>
              <a:spLocks/>
            </p:cNvSpPr>
            <p:nvPr/>
          </p:nvSpPr>
          <p:spPr bwMode="auto">
            <a:xfrm>
              <a:off x="7122277" y="3819532"/>
              <a:ext cx="53975" cy="3175"/>
            </a:xfrm>
            <a:custGeom>
              <a:avLst/>
              <a:gdLst>
                <a:gd name="T0" fmla="*/ 0 w 34"/>
                <a:gd name="T1" fmla="*/ 0 h 2"/>
                <a:gd name="T2" fmla="*/ 2147483647 w 34"/>
                <a:gd name="T3" fmla="*/ 0 h 2"/>
                <a:gd name="T4" fmla="*/ 2147483647 w 34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34"/>
                <a:gd name="T10" fmla="*/ 0 h 2"/>
                <a:gd name="T11" fmla="*/ 34 w 3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2">
                  <a:moveTo>
                    <a:pt x="0" y="0"/>
                  </a:moveTo>
                  <a:lnTo>
                    <a:pt x="34" y="0"/>
                  </a:lnTo>
                  <a:lnTo>
                    <a:pt x="34" y="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7" name="Freeform 214"/>
            <p:cNvSpPr>
              <a:spLocks/>
            </p:cNvSpPr>
            <p:nvPr/>
          </p:nvSpPr>
          <p:spPr bwMode="auto">
            <a:xfrm>
              <a:off x="7120689" y="3814769"/>
              <a:ext cx="58738" cy="4763"/>
            </a:xfrm>
            <a:custGeom>
              <a:avLst/>
              <a:gdLst>
                <a:gd name="T0" fmla="*/ 2147483647 w 37"/>
                <a:gd name="T1" fmla="*/ 0 h 3"/>
                <a:gd name="T2" fmla="*/ 0 w 37"/>
                <a:gd name="T3" fmla="*/ 0 h 3"/>
                <a:gd name="T4" fmla="*/ 2147483647 w 37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7"/>
                <a:gd name="T10" fmla="*/ 0 h 3"/>
                <a:gd name="T11" fmla="*/ 37 w 3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3">
                  <a:moveTo>
                    <a:pt x="37" y="0"/>
                  </a:moveTo>
                  <a:lnTo>
                    <a:pt x="0" y="0"/>
                  </a:lnTo>
                  <a:lnTo>
                    <a:pt x="2" y="3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8" name="Freeform 215"/>
            <p:cNvSpPr>
              <a:spLocks/>
            </p:cNvSpPr>
            <p:nvPr/>
          </p:nvSpPr>
          <p:spPr bwMode="auto">
            <a:xfrm>
              <a:off x="7117514" y="3811594"/>
              <a:ext cx="61913" cy="3175"/>
            </a:xfrm>
            <a:custGeom>
              <a:avLst/>
              <a:gdLst>
                <a:gd name="T0" fmla="*/ 0 w 39"/>
                <a:gd name="T1" fmla="*/ 0 h 2"/>
                <a:gd name="T2" fmla="*/ 2147483647 w 39"/>
                <a:gd name="T3" fmla="*/ 0 h 2"/>
                <a:gd name="T4" fmla="*/ 2147483647 w 39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39"/>
                <a:gd name="T10" fmla="*/ 0 h 2"/>
                <a:gd name="T11" fmla="*/ 39 w 39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2">
                  <a:moveTo>
                    <a:pt x="0" y="0"/>
                  </a:moveTo>
                  <a:lnTo>
                    <a:pt x="39" y="0"/>
                  </a:lnTo>
                  <a:lnTo>
                    <a:pt x="39" y="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9" name="Freeform 216"/>
            <p:cNvSpPr>
              <a:spLocks/>
            </p:cNvSpPr>
            <p:nvPr/>
          </p:nvSpPr>
          <p:spPr bwMode="auto">
            <a:xfrm>
              <a:off x="7114339" y="3808419"/>
              <a:ext cx="66675" cy="3175"/>
            </a:xfrm>
            <a:custGeom>
              <a:avLst/>
              <a:gdLst>
                <a:gd name="T0" fmla="*/ 2147483647 w 42"/>
                <a:gd name="T1" fmla="*/ 0 h 2"/>
                <a:gd name="T2" fmla="*/ 0 w 42"/>
                <a:gd name="T3" fmla="*/ 0 h 2"/>
                <a:gd name="T4" fmla="*/ 2147483647 w 42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42"/>
                <a:gd name="T10" fmla="*/ 0 h 2"/>
                <a:gd name="T11" fmla="*/ 42 w 4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2">
                  <a:moveTo>
                    <a:pt x="42" y="0"/>
                  </a:moveTo>
                  <a:lnTo>
                    <a:pt x="0" y="0"/>
                  </a:lnTo>
                  <a:lnTo>
                    <a:pt x="2" y="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90" name="Freeform 217"/>
            <p:cNvSpPr>
              <a:spLocks/>
            </p:cNvSpPr>
            <p:nvPr/>
          </p:nvSpPr>
          <p:spPr bwMode="auto">
            <a:xfrm>
              <a:off x="7144502" y="3805244"/>
              <a:ext cx="39687" cy="3175"/>
            </a:xfrm>
            <a:custGeom>
              <a:avLst/>
              <a:gdLst>
                <a:gd name="T0" fmla="*/ 0 w 25"/>
                <a:gd name="T1" fmla="*/ 0 h 2"/>
                <a:gd name="T2" fmla="*/ 2147483647 w 25"/>
                <a:gd name="T3" fmla="*/ 0 h 2"/>
                <a:gd name="T4" fmla="*/ 2147483647 w 25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0" y="0"/>
                  </a:moveTo>
                  <a:lnTo>
                    <a:pt x="25" y="0"/>
                  </a:lnTo>
                  <a:lnTo>
                    <a:pt x="23" y="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91" name="Freeform 218"/>
            <p:cNvSpPr>
              <a:spLocks/>
            </p:cNvSpPr>
            <p:nvPr/>
          </p:nvSpPr>
          <p:spPr bwMode="auto">
            <a:xfrm>
              <a:off x="7247689" y="4178307"/>
              <a:ext cx="71438" cy="66675"/>
            </a:xfrm>
            <a:custGeom>
              <a:avLst/>
              <a:gdLst>
                <a:gd name="T0" fmla="*/ 0 w 45"/>
                <a:gd name="T1" fmla="*/ 2147483647 h 42"/>
                <a:gd name="T2" fmla="*/ 2147483647 w 45"/>
                <a:gd name="T3" fmla="*/ 0 h 42"/>
                <a:gd name="T4" fmla="*/ 2147483647 w 45"/>
                <a:gd name="T5" fmla="*/ 2147483647 h 42"/>
                <a:gd name="T6" fmla="*/ 0 w 45"/>
                <a:gd name="T7" fmla="*/ 2147483647 h 42"/>
                <a:gd name="T8" fmla="*/ 0 w 45"/>
                <a:gd name="T9" fmla="*/ 2147483647 h 42"/>
                <a:gd name="T10" fmla="*/ 2147483647 w 45"/>
                <a:gd name="T11" fmla="*/ 2147483647 h 42"/>
                <a:gd name="T12" fmla="*/ 2147483647 w 45"/>
                <a:gd name="T13" fmla="*/ 2147483647 h 42"/>
                <a:gd name="T14" fmla="*/ 2147483647 w 45"/>
                <a:gd name="T15" fmla="*/ 2147483647 h 42"/>
                <a:gd name="T16" fmla="*/ 2147483647 w 45"/>
                <a:gd name="T17" fmla="*/ 2147483647 h 42"/>
                <a:gd name="T18" fmla="*/ 2147483647 w 45"/>
                <a:gd name="T19" fmla="*/ 2147483647 h 42"/>
                <a:gd name="T20" fmla="*/ 2147483647 w 45"/>
                <a:gd name="T21" fmla="*/ 2147483647 h 42"/>
                <a:gd name="T22" fmla="*/ 2147483647 w 45"/>
                <a:gd name="T23" fmla="*/ 2147483647 h 42"/>
                <a:gd name="T24" fmla="*/ 2147483647 w 45"/>
                <a:gd name="T25" fmla="*/ 2147483647 h 42"/>
                <a:gd name="T26" fmla="*/ 2147483647 w 45"/>
                <a:gd name="T27" fmla="*/ 2147483647 h 42"/>
                <a:gd name="T28" fmla="*/ 2147483647 w 45"/>
                <a:gd name="T29" fmla="*/ 2147483647 h 42"/>
                <a:gd name="T30" fmla="*/ 2147483647 w 45"/>
                <a:gd name="T31" fmla="*/ 2147483647 h 42"/>
                <a:gd name="T32" fmla="*/ 2147483647 w 45"/>
                <a:gd name="T33" fmla="*/ 2147483647 h 42"/>
                <a:gd name="T34" fmla="*/ 2147483647 w 45"/>
                <a:gd name="T35" fmla="*/ 2147483647 h 42"/>
                <a:gd name="T36" fmla="*/ 2147483647 w 45"/>
                <a:gd name="T37" fmla="*/ 2147483647 h 42"/>
                <a:gd name="T38" fmla="*/ 2147483647 w 45"/>
                <a:gd name="T39" fmla="*/ 2147483647 h 42"/>
                <a:gd name="T40" fmla="*/ 2147483647 w 45"/>
                <a:gd name="T41" fmla="*/ 2147483647 h 42"/>
                <a:gd name="T42" fmla="*/ 2147483647 w 45"/>
                <a:gd name="T43" fmla="*/ 2147483647 h 42"/>
                <a:gd name="T44" fmla="*/ 2147483647 w 45"/>
                <a:gd name="T45" fmla="*/ 2147483647 h 42"/>
                <a:gd name="T46" fmla="*/ 2147483647 w 45"/>
                <a:gd name="T47" fmla="*/ 2147483647 h 42"/>
                <a:gd name="T48" fmla="*/ 2147483647 w 45"/>
                <a:gd name="T49" fmla="*/ 2147483647 h 42"/>
                <a:gd name="T50" fmla="*/ 2147483647 w 45"/>
                <a:gd name="T51" fmla="*/ 2147483647 h 42"/>
                <a:gd name="T52" fmla="*/ 2147483647 w 45"/>
                <a:gd name="T53" fmla="*/ 2147483647 h 42"/>
                <a:gd name="T54" fmla="*/ 2147483647 w 45"/>
                <a:gd name="T55" fmla="*/ 2147483647 h 42"/>
                <a:gd name="T56" fmla="*/ 2147483647 w 45"/>
                <a:gd name="T57" fmla="*/ 2147483647 h 42"/>
                <a:gd name="T58" fmla="*/ 2147483647 w 45"/>
                <a:gd name="T59" fmla="*/ 2147483647 h 42"/>
                <a:gd name="T60" fmla="*/ 2147483647 w 45"/>
                <a:gd name="T61" fmla="*/ 2147483647 h 42"/>
                <a:gd name="T62" fmla="*/ 2147483647 w 45"/>
                <a:gd name="T63" fmla="*/ 2147483647 h 42"/>
                <a:gd name="T64" fmla="*/ 2147483647 w 45"/>
                <a:gd name="T65" fmla="*/ 2147483647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42"/>
                <a:gd name="T101" fmla="*/ 45 w 45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42">
                  <a:moveTo>
                    <a:pt x="0" y="4"/>
                  </a:moveTo>
                  <a:lnTo>
                    <a:pt x="45" y="0"/>
                  </a:lnTo>
                  <a:lnTo>
                    <a:pt x="21" y="42"/>
                  </a:lnTo>
                  <a:lnTo>
                    <a:pt x="0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1" y="7"/>
                  </a:lnTo>
                  <a:lnTo>
                    <a:pt x="40" y="9"/>
                  </a:lnTo>
                  <a:lnTo>
                    <a:pt x="3" y="9"/>
                  </a:lnTo>
                  <a:lnTo>
                    <a:pt x="4" y="13"/>
                  </a:lnTo>
                  <a:lnTo>
                    <a:pt x="39" y="13"/>
                  </a:lnTo>
                  <a:lnTo>
                    <a:pt x="37" y="15"/>
                  </a:lnTo>
                  <a:lnTo>
                    <a:pt x="5" y="15"/>
                  </a:lnTo>
                  <a:lnTo>
                    <a:pt x="7" y="17"/>
                  </a:lnTo>
                  <a:lnTo>
                    <a:pt x="36" y="17"/>
                  </a:lnTo>
                  <a:lnTo>
                    <a:pt x="33" y="19"/>
                  </a:lnTo>
                  <a:lnTo>
                    <a:pt x="8" y="19"/>
                  </a:lnTo>
                  <a:lnTo>
                    <a:pt x="10" y="21"/>
                  </a:lnTo>
                  <a:lnTo>
                    <a:pt x="32" y="21"/>
                  </a:lnTo>
                  <a:lnTo>
                    <a:pt x="31" y="24"/>
                  </a:lnTo>
                  <a:lnTo>
                    <a:pt x="11" y="24"/>
                  </a:lnTo>
                  <a:lnTo>
                    <a:pt x="13" y="26"/>
                  </a:lnTo>
                  <a:lnTo>
                    <a:pt x="29" y="26"/>
                  </a:lnTo>
                  <a:lnTo>
                    <a:pt x="28" y="29"/>
                  </a:lnTo>
                  <a:lnTo>
                    <a:pt x="14" y="29"/>
                  </a:lnTo>
                  <a:lnTo>
                    <a:pt x="16" y="32"/>
                  </a:lnTo>
                  <a:lnTo>
                    <a:pt x="27" y="32"/>
                  </a:lnTo>
                  <a:lnTo>
                    <a:pt x="25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3" y="38"/>
                  </a:lnTo>
                  <a:lnTo>
                    <a:pt x="19" y="3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92" name="Line 219"/>
            <p:cNvSpPr>
              <a:spLocks noChangeShapeType="1"/>
            </p:cNvSpPr>
            <p:nvPr/>
          </p:nvSpPr>
          <p:spPr bwMode="auto">
            <a:xfrm flipH="1">
              <a:off x="7225464" y="4214819"/>
              <a:ext cx="39688" cy="2381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93" name="Freeform 220"/>
            <p:cNvSpPr>
              <a:spLocks/>
            </p:cNvSpPr>
            <p:nvPr/>
          </p:nvSpPr>
          <p:spPr bwMode="auto">
            <a:xfrm>
              <a:off x="7247689" y="4183069"/>
              <a:ext cx="69850" cy="3175"/>
            </a:xfrm>
            <a:custGeom>
              <a:avLst/>
              <a:gdLst>
                <a:gd name="T0" fmla="*/ 0 w 44"/>
                <a:gd name="T1" fmla="*/ 2147483647 h 2"/>
                <a:gd name="T2" fmla="*/ 2147483647 w 44"/>
                <a:gd name="T3" fmla="*/ 2147483647 h 2"/>
                <a:gd name="T4" fmla="*/ 2147483647 w 44"/>
                <a:gd name="T5" fmla="*/ 0 h 2"/>
                <a:gd name="T6" fmla="*/ 2147483647 w 4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2"/>
                <a:gd name="T14" fmla="*/ 44 w 4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2">
                  <a:moveTo>
                    <a:pt x="0" y="2"/>
                  </a:moveTo>
                  <a:lnTo>
                    <a:pt x="43" y="2"/>
                  </a:lnTo>
                  <a:lnTo>
                    <a:pt x="44" y="0"/>
                  </a:lnTo>
                  <a:lnTo>
                    <a:pt x="17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94" name="Line 221"/>
            <p:cNvSpPr>
              <a:spLocks noChangeShapeType="1"/>
            </p:cNvSpPr>
            <p:nvPr/>
          </p:nvSpPr>
          <p:spPr bwMode="auto">
            <a:xfrm>
              <a:off x="6914314" y="3702057"/>
              <a:ext cx="1588" cy="920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95" name="Line 222"/>
            <p:cNvSpPr>
              <a:spLocks noChangeShapeType="1"/>
            </p:cNvSpPr>
            <p:nvPr/>
          </p:nvSpPr>
          <p:spPr bwMode="auto">
            <a:xfrm flipV="1">
              <a:off x="6911139" y="3705232"/>
              <a:ext cx="1588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96" name="Freeform 223"/>
            <p:cNvSpPr>
              <a:spLocks/>
            </p:cNvSpPr>
            <p:nvPr/>
          </p:nvSpPr>
          <p:spPr bwMode="auto">
            <a:xfrm>
              <a:off x="6893677" y="3702057"/>
              <a:ext cx="20637" cy="17462"/>
            </a:xfrm>
            <a:custGeom>
              <a:avLst/>
              <a:gdLst>
                <a:gd name="T0" fmla="*/ 2147483647 w 13"/>
                <a:gd name="T1" fmla="*/ 0 h 11"/>
                <a:gd name="T2" fmla="*/ 2147483647 w 13"/>
                <a:gd name="T3" fmla="*/ 2147483647 h 11"/>
                <a:gd name="T4" fmla="*/ 0 w 13"/>
                <a:gd name="T5" fmla="*/ 2147483647 h 11"/>
                <a:gd name="T6" fmla="*/ 0 60000 65536"/>
                <a:gd name="T7" fmla="*/ 0 60000 65536"/>
                <a:gd name="T8" fmla="*/ 0 60000 65536"/>
                <a:gd name="T9" fmla="*/ 0 w 13"/>
                <a:gd name="T10" fmla="*/ 0 h 11"/>
                <a:gd name="T11" fmla="*/ 13 w 1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1">
                  <a:moveTo>
                    <a:pt x="13" y="0"/>
                  </a:moveTo>
                  <a:lnTo>
                    <a:pt x="5" y="9"/>
                  </a:lnTo>
                  <a:lnTo>
                    <a:pt x="0" y="11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97" name="Line 224"/>
            <p:cNvSpPr>
              <a:spLocks noChangeShapeType="1"/>
            </p:cNvSpPr>
            <p:nvPr/>
          </p:nvSpPr>
          <p:spPr bwMode="auto">
            <a:xfrm>
              <a:off x="6893677" y="3794132"/>
              <a:ext cx="36512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98" name="Line 225"/>
            <p:cNvSpPr>
              <a:spLocks noChangeShapeType="1"/>
            </p:cNvSpPr>
            <p:nvPr/>
          </p:nvSpPr>
          <p:spPr bwMode="auto">
            <a:xfrm flipH="1">
              <a:off x="6809539" y="3794132"/>
              <a:ext cx="3968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99" name="Line 226"/>
            <p:cNvSpPr>
              <a:spLocks noChangeShapeType="1"/>
            </p:cNvSpPr>
            <p:nvPr/>
          </p:nvSpPr>
          <p:spPr bwMode="auto">
            <a:xfrm flipV="1">
              <a:off x="6828589" y="3705232"/>
              <a:ext cx="1588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00" name="Line 227"/>
            <p:cNvSpPr>
              <a:spLocks noChangeShapeType="1"/>
            </p:cNvSpPr>
            <p:nvPr/>
          </p:nvSpPr>
          <p:spPr bwMode="auto">
            <a:xfrm>
              <a:off x="6831764" y="3702057"/>
              <a:ext cx="1588" cy="920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01" name="Line 228"/>
            <p:cNvSpPr>
              <a:spLocks noChangeShapeType="1"/>
            </p:cNvSpPr>
            <p:nvPr/>
          </p:nvSpPr>
          <p:spPr bwMode="auto">
            <a:xfrm flipH="1">
              <a:off x="6728577" y="3794132"/>
              <a:ext cx="3810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02" name="Line 229"/>
            <p:cNvSpPr>
              <a:spLocks noChangeShapeType="1"/>
            </p:cNvSpPr>
            <p:nvPr/>
          </p:nvSpPr>
          <p:spPr bwMode="auto">
            <a:xfrm flipV="1">
              <a:off x="6742864" y="3705232"/>
              <a:ext cx="3175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03" name="Line 230"/>
            <p:cNvSpPr>
              <a:spLocks noChangeShapeType="1"/>
            </p:cNvSpPr>
            <p:nvPr/>
          </p:nvSpPr>
          <p:spPr bwMode="auto">
            <a:xfrm>
              <a:off x="6750802" y="3702057"/>
              <a:ext cx="1587" cy="920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04" name="Line 231"/>
            <p:cNvSpPr>
              <a:spLocks noChangeShapeType="1"/>
            </p:cNvSpPr>
            <p:nvPr/>
          </p:nvSpPr>
          <p:spPr bwMode="auto">
            <a:xfrm flipH="1">
              <a:off x="6646027" y="3794132"/>
              <a:ext cx="3810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05" name="Line 232"/>
            <p:cNvSpPr>
              <a:spLocks noChangeShapeType="1"/>
            </p:cNvSpPr>
            <p:nvPr/>
          </p:nvSpPr>
          <p:spPr bwMode="auto">
            <a:xfrm flipV="1">
              <a:off x="6661902" y="3705232"/>
              <a:ext cx="0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06" name="Line 233"/>
            <p:cNvSpPr>
              <a:spLocks noChangeShapeType="1"/>
            </p:cNvSpPr>
            <p:nvPr/>
          </p:nvSpPr>
          <p:spPr bwMode="auto">
            <a:xfrm>
              <a:off x="6668252" y="3702057"/>
              <a:ext cx="1587" cy="920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07" name="Line 234"/>
            <p:cNvSpPr>
              <a:spLocks noChangeShapeType="1"/>
            </p:cNvSpPr>
            <p:nvPr/>
          </p:nvSpPr>
          <p:spPr bwMode="auto">
            <a:xfrm flipV="1">
              <a:off x="6655552" y="3702057"/>
              <a:ext cx="12700" cy="142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08" name="Line 235"/>
            <p:cNvSpPr>
              <a:spLocks noChangeShapeType="1"/>
            </p:cNvSpPr>
            <p:nvPr/>
          </p:nvSpPr>
          <p:spPr bwMode="auto">
            <a:xfrm flipH="1">
              <a:off x="6646027" y="3716344"/>
              <a:ext cx="9525" cy="31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09" name="Freeform 236"/>
            <p:cNvSpPr>
              <a:spLocks/>
            </p:cNvSpPr>
            <p:nvPr/>
          </p:nvSpPr>
          <p:spPr bwMode="auto">
            <a:xfrm>
              <a:off x="6728577" y="3702057"/>
              <a:ext cx="22225" cy="17462"/>
            </a:xfrm>
            <a:custGeom>
              <a:avLst/>
              <a:gdLst>
                <a:gd name="T0" fmla="*/ 0 w 14"/>
                <a:gd name="T1" fmla="*/ 2147483647 h 11"/>
                <a:gd name="T2" fmla="*/ 2147483647 w 14"/>
                <a:gd name="T3" fmla="*/ 2147483647 h 11"/>
                <a:gd name="T4" fmla="*/ 2147483647 w 14"/>
                <a:gd name="T5" fmla="*/ 0 h 11"/>
                <a:gd name="T6" fmla="*/ 0 60000 65536"/>
                <a:gd name="T7" fmla="*/ 0 60000 65536"/>
                <a:gd name="T8" fmla="*/ 0 60000 65536"/>
                <a:gd name="T9" fmla="*/ 0 w 14"/>
                <a:gd name="T10" fmla="*/ 0 h 11"/>
                <a:gd name="T11" fmla="*/ 14 w 1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1">
                  <a:moveTo>
                    <a:pt x="0" y="11"/>
                  </a:moveTo>
                  <a:lnTo>
                    <a:pt x="5" y="9"/>
                  </a:lnTo>
                  <a:lnTo>
                    <a:pt x="14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10" name="Freeform 237"/>
            <p:cNvSpPr>
              <a:spLocks/>
            </p:cNvSpPr>
            <p:nvPr/>
          </p:nvSpPr>
          <p:spPr bwMode="auto">
            <a:xfrm>
              <a:off x="6809539" y="3702057"/>
              <a:ext cx="22225" cy="17462"/>
            </a:xfrm>
            <a:custGeom>
              <a:avLst/>
              <a:gdLst>
                <a:gd name="T0" fmla="*/ 0 w 13"/>
                <a:gd name="T1" fmla="*/ 2147483647 h 11"/>
                <a:gd name="T2" fmla="*/ 2147483647 w 13"/>
                <a:gd name="T3" fmla="*/ 2147483647 h 11"/>
                <a:gd name="T4" fmla="*/ 2147483647 w 13"/>
                <a:gd name="T5" fmla="*/ 0 h 11"/>
                <a:gd name="T6" fmla="*/ 0 60000 65536"/>
                <a:gd name="T7" fmla="*/ 0 60000 65536"/>
                <a:gd name="T8" fmla="*/ 0 60000 65536"/>
                <a:gd name="T9" fmla="*/ 0 w 13"/>
                <a:gd name="T10" fmla="*/ 0 h 11"/>
                <a:gd name="T11" fmla="*/ 13 w 1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1">
                  <a:moveTo>
                    <a:pt x="0" y="11"/>
                  </a:moveTo>
                  <a:lnTo>
                    <a:pt x="5" y="9"/>
                  </a:lnTo>
                  <a:lnTo>
                    <a:pt x="13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11" name="Freeform 238"/>
            <p:cNvSpPr>
              <a:spLocks/>
            </p:cNvSpPr>
            <p:nvPr/>
          </p:nvSpPr>
          <p:spPr bwMode="auto">
            <a:xfrm>
              <a:off x="6992102" y="4348169"/>
              <a:ext cx="19050" cy="95250"/>
            </a:xfrm>
            <a:custGeom>
              <a:avLst/>
              <a:gdLst>
                <a:gd name="T0" fmla="*/ 0 w 13"/>
                <a:gd name="T1" fmla="*/ 2147483647 h 60"/>
                <a:gd name="T2" fmla="*/ 2147483647 w 13"/>
                <a:gd name="T3" fmla="*/ 2147483647 h 60"/>
                <a:gd name="T4" fmla="*/ 2147483647 w 13"/>
                <a:gd name="T5" fmla="*/ 0 h 60"/>
                <a:gd name="T6" fmla="*/ 2147483647 w 13"/>
                <a:gd name="T7" fmla="*/ 214748364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60"/>
                <a:gd name="T14" fmla="*/ 13 w 13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60">
                  <a:moveTo>
                    <a:pt x="0" y="12"/>
                  </a:moveTo>
                  <a:lnTo>
                    <a:pt x="5" y="9"/>
                  </a:lnTo>
                  <a:lnTo>
                    <a:pt x="13" y="0"/>
                  </a:lnTo>
                  <a:lnTo>
                    <a:pt x="13" y="6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12" name="Line 239"/>
            <p:cNvSpPr>
              <a:spLocks noChangeShapeType="1"/>
            </p:cNvSpPr>
            <p:nvPr/>
          </p:nvSpPr>
          <p:spPr bwMode="auto">
            <a:xfrm flipV="1">
              <a:off x="7007977" y="4354519"/>
              <a:ext cx="1587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13" name="Line 240"/>
            <p:cNvSpPr>
              <a:spLocks noChangeShapeType="1"/>
            </p:cNvSpPr>
            <p:nvPr/>
          </p:nvSpPr>
          <p:spPr bwMode="auto">
            <a:xfrm flipV="1">
              <a:off x="7074652" y="4348169"/>
              <a:ext cx="12700" cy="63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14" name="Freeform 241"/>
            <p:cNvSpPr>
              <a:spLocks/>
            </p:cNvSpPr>
            <p:nvPr/>
          </p:nvSpPr>
          <p:spPr bwMode="auto">
            <a:xfrm>
              <a:off x="7061952" y="4348169"/>
              <a:ext cx="58737" cy="95250"/>
            </a:xfrm>
            <a:custGeom>
              <a:avLst/>
              <a:gdLst>
                <a:gd name="T0" fmla="*/ 2147483647 w 37"/>
                <a:gd name="T1" fmla="*/ 2147483647 h 60"/>
                <a:gd name="T2" fmla="*/ 2147483647 w 37"/>
                <a:gd name="T3" fmla="*/ 2147483647 h 60"/>
                <a:gd name="T4" fmla="*/ 0 w 37"/>
                <a:gd name="T5" fmla="*/ 2147483647 h 60"/>
                <a:gd name="T6" fmla="*/ 0 w 37"/>
                <a:gd name="T7" fmla="*/ 2147483647 h 60"/>
                <a:gd name="T8" fmla="*/ 2147483647 w 37"/>
                <a:gd name="T9" fmla="*/ 2147483647 h 60"/>
                <a:gd name="T10" fmla="*/ 2147483647 w 37"/>
                <a:gd name="T11" fmla="*/ 2147483647 h 60"/>
                <a:gd name="T12" fmla="*/ 2147483647 w 37"/>
                <a:gd name="T13" fmla="*/ 2147483647 h 60"/>
                <a:gd name="T14" fmla="*/ 2147483647 w 37"/>
                <a:gd name="T15" fmla="*/ 2147483647 h 60"/>
                <a:gd name="T16" fmla="*/ 2147483647 w 37"/>
                <a:gd name="T17" fmla="*/ 2147483647 h 60"/>
                <a:gd name="T18" fmla="*/ 2147483647 w 37"/>
                <a:gd name="T19" fmla="*/ 2147483647 h 60"/>
                <a:gd name="T20" fmla="*/ 2147483647 w 37"/>
                <a:gd name="T21" fmla="*/ 2147483647 h 60"/>
                <a:gd name="T22" fmla="*/ 2147483647 w 37"/>
                <a:gd name="T23" fmla="*/ 2147483647 h 60"/>
                <a:gd name="T24" fmla="*/ 2147483647 w 37"/>
                <a:gd name="T25" fmla="*/ 2147483647 h 60"/>
                <a:gd name="T26" fmla="*/ 2147483647 w 37"/>
                <a:gd name="T27" fmla="*/ 2147483647 h 60"/>
                <a:gd name="T28" fmla="*/ 2147483647 w 37"/>
                <a:gd name="T29" fmla="*/ 0 h 60"/>
                <a:gd name="T30" fmla="*/ 2147483647 w 37"/>
                <a:gd name="T31" fmla="*/ 0 h 60"/>
                <a:gd name="T32" fmla="*/ 2147483647 w 37"/>
                <a:gd name="T33" fmla="*/ 2147483647 h 60"/>
                <a:gd name="T34" fmla="*/ 2147483647 w 37"/>
                <a:gd name="T35" fmla="*/ 2147483647 h 60"/>
                <a:gd name="T36" fmla="*/ 2147483647 w 37"/>
                <a:gd name="T37" fmla="*/ 2147483647 h 60"/>
                <a:gd name="T38" fmla="*/ 2147483647 w 37"/>
                <a:gd name="T39" fmla="*/ 2147483647 h 60"/>
                <a:gd name="T40" fmla="*/ 2147483647 w 37"/>
                <a:gd name="T41" fmla="*/ 2147483647 h 60"/>
                <a:gd name="T42" fmla="*/ 2147483647 w 37"/>
                <a:gd name="T43" fmla="*/ 2147483647 h 60"/>
                <a:gd name="T44" fmla="*/ 2147483647 w 37"/>
                <a:gd name="T45" fmla="*/ 2147483647 h 60"/>
                <a:gd name="T46" fmla="*/ 2147483647 w 37"/>
                <a:gd name="T47" fmla="*/ 2147483647 h 60"/>
                <a:gd name="T48" fmla="*/ 2147483647 w 37"/>
                <a:gd name="T49" fmla="*/ 2147483647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8" y="4"/>
                  </a:moveTo>
                  <a:lnTo>
                    <a:pt x="3" y="12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8" y="56"/>
                  </a:lnTo>
                  <a:lnTo>
                    <a:pt x="16" y="60"/>
                  </a:lnTo>
                  <a:lnTo>
                    <a:pt x="21" y="60"/>
                  </a:lnTo>
                  <a:lnTo>
                    <a:pt x="29" y="56"/>
                  </a:lnTo>
                  <a:lnTo>
                    <a:pt x="34" y="48"/>
                  </a:lnTo>
                  <a:lnTo>
                    <a:pt x="37" y="34"/>
                  </a:lnTo>
                  <a:lnTo>
                    <a:pt x="37" y="26"/>
                  </a:lnTo>
                  <a:lnTo>
                    <a:pt x="34" y="12"/>
                  </a:lnTo>
                  <a:lnTo>
                    <a:pt x="29" y="4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4"/>
                  </a:lnTo>
                  <a:lnTo>
                    <a:pt x="8" y="6"/>
                  </a:lnTo>
                  <a:lnTo>
                    <a:pt x="6" y="12"/>
                  </a:lnTo>
                  <a:lnTo>
                    <a:pt x="3" y="26"/>
                  </a:lnTo>
                  <a:lnTo>
                    <a:pt x="3" y="34"/>
                  </a:lnTo>
                  <a:lnTo>
                    <a:pt x="6" y="48"/>
                  </a:lnTo>
                  <a:lnTo>
                    <a:pt x="8" y="54"/>
                  </a:lnTo>
                  <a:lnTo>
                    <a:pt x="11" y="56"/>
                  </a:lnTo>
                  <a:lnTo>
                    <a:pt x="16" y="6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15" name="Freeform 242"/>
            <p:cNvSpPr>
              <a:spLocks/>
            </p:cNvSpPr>
            <p:nvPr/>
          </p:nvSpPr>
          <p:spPr bwMode="auto">
            <a:xfrm>
              <a:off x="7095289" y="4348169"/>
              <a:ext cx="20638" cy="95250"/>
            </a:xfrm>
            <a:custGeom>
              <a:avLst/>
              <a:gdLst>
                <a:gd name="T0" fmla="*/ 0 w 13"/>
                <a:gd name="T1" fmla="*/ 2147483647 h 60"/>
                <a:gd name="T2" fmla="*/ 2147483647 w 13"/>
                <a:gd name="T3" fmla="*/ 2147483647 h 60"/>
                <a:gd name="T4" fmla="*/ 2147483647 w 13"/>
                <a:gd name="T5" fmla="*/ 2147483647 h 60"/>
                <a:gd name="T6" fmla="*/ 2147483647 w 13"/>
                <a:gd name="T7" fmla="*/ 2147483647 h 60"/>
                <a:gd name="T8" fmla="*/ 2147483647 w 13"/>
                <a:gd name="T9" fmla="*/ 2147483647 h 60"/>
                <a:gd name="T10" fmla="*/ 2147483647 w 13"/>
                <a:gd name="T11" fmla="*/ 2147483647 h 60"/>
                <a:gd name="T12" fmla="*/ 2147483647 w 13"/>
                <a:gd name="T13" fmla="*/ 2147483647 h 60"/>
                <a:gd name="T14" fmla="*/ 2147483647 w 13"/>
                <a:gd name="T15" fmla="*/ 2147483647 h 60"/>
                <a:gd name="T16" fmla="*/ 2147483647 w 13"/>
                <a:gd name="T17" fmla="*/ 2147483647 h 60"/>
                <a:gd name="T18" fmla="*/ 0 w 13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60"/>
                <a:gd name="T32" fmla="*/ 13 w 13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60">
                  <a:moveTo>
                    <a:pt x="0" y="60"/>
                  </a:moveTo>
                  <a:lnTo>
                    <a:pt x="6" y="56"/>
                  </a:lnTo>
                  <a:lnTo>
                    <a:pt x="8" y="54"/>
                  </a:lnTo>
                  <a:lnTo>
                    <a:pt x="10" y="48"/>
                  </a:lnTo>
                  <a:lnTo>
                    <a:pt x="13" y="34"/>
                  </a:lnTo>
                  <a:lnTo>
                    <a:pt x="13" y="26"/>
                  </a:lnTo>
                  <a:lnTo>
                    <a:pt x="10" y="12"/>
                  </a:lnTo>
                  <a:lnTo>
                    <a:pt x="8" y="6"/>
                  </a:lnTo>
                  <a:lnTo>
                    <a:pt x="6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16" name="Freeform 243"/>
            <p:cNvSpPr>
              <a:spLocks/>
            </p:cNvSpPr>
            <p:nvPr/>
          </p:nvSpPr>
          <p:spPr bwMode="auto">
            <a:xfrm>
              <a:off x="7157202" y="4348169"/>
              <a:ext cx="19050" cy="95250"/>
            </a:xfrm>
            <a:custGeom>
              <a:avLst/>
              <a:gdLst>
                <a:gd name="T0" fmla="*/ 0 w 12"/>
                <a:gd name="T1" fmla="*/ 2147483647 h 60"/>
                <a:gd name="T2" fmla="*/ 2147483647 w 12"/>
                <a:gd name="T3" fmla="*/ 2147483647 h 60"/>
                <a:gd name="T4" fmla="*/ 2147483647 w 12"/>
                <a:gd name="T5" fmla="*/ 0 h 60"/>
                <a:gd name="T6" fmla="*/ 2147483647 w 12"/>
                <a:gd name="T7" fmla="*/ 214748364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60"/>
                <a:gd name="T14" fmla="*/ 12 w 1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60">
                  <a:moveTo>
                    <a:pt x="0" y="12"/>
                  </a:moveTo>
                  <a:lnTo>
                    <a:pt x="5" y="9"/>
                  </a:lnTo>
                  <a:lnTo>
                    <a:pt x="12" y="0"/>
                  </a:lnTo>
                  <a:lnTo>
                    <a:pt x="12" y="6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17" name="Line 244"/>
            <p:cNvSpPr>
              <a:spLocks noChangeShapeType="1"/>
            </p:cNvSpPr>
            <p:nvPr/>
          </p:nvSpPr>
          <p:spPr bwMode="auto">
            <a:xfrm flipV="1">
              <a:off x="7174664" y="4354519"/>
              <a:ext cx="0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18" name="Line 245"/>
            <p:cNvSpPr>
              <a:spLocks noChangeShapeType="1"/>
            </p:cNvSpPr>
            <p:nvPr/>
          </p:nvSpPr>
          <p:spPr bwMode="auto">
            <a:xfrm>
              <a:off x="7157202" y="4443419"/>
              <a:ext cx="365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19" name="Freeform 246"/>
            <p:cNvSpPr>
              <a:spLocks/>
            </p:cNvSpPr>
            <p:nvPr/>
          </p:nvSpPr>
          <p:spPr bwMode="auto">
            <a:xfrm>
              <a:off x="7241339" y="4348169"/>
              <a:ext cx="17463" cy="95250"/>
            </a:xfrm>
            <a:custGeom>
              <a:avLst/>
              <a:gdLst>
                <a:gd name="T0" fmla="*/ 0 w 12"/>
                <a:gd name="T1" fmla="*/ 2147483647 h 60"/>
                <a:gd name="T2" fmla="*/ 2147483647 w 12"/>
                <a:gd name="T3" fmla="*/ 2147483647 h 60"/>
                <a:gd name="T4" fmla="*/ 2147483647 w 12"/>
                <a:gd name="T5" fmla="*/ 0 h 60"/>
                <a:gd name="T6" fmla="*/ 2147483647 w 12"/>
                <a:gd name="T7" fmla="*/ 214748364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60"/>
                <a:gd name="T14" fmla="*/ 12 w 1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60">
                  <a:moveTo>
                    <a:pt x="0" y="12"/>
                  </a:moveTo>
                  <a:lnTo>
                    <a:pt x="5" y="9"/>
                  </a:lnTo>
                  <a:lnTo>
                    <a:pt x="12" y="0"/>
                  </a:lnTo>
                  <a:lnTo>
                    <a:pt x="12" y="6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20" name="Line 247"/>
            <p:cNvSpPr>
              <a:spLocks noChangeShapeType="1"/>
            </p:cNvSpPr>
            <p:nvPr/>
          </p:nvSpPr>
          <p:spPr bwMode="auto">
            <a:xfrm flipV="1">
              <a:off x="7255627" y="4354519"/>
              <a:ext cx="1587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21" name="Line 248"/>
            <p:cNvSpPr>
              <a:spLocks noChangeShapeType="1"/>
            </p:cNvSpPr>
            <p:nvPr/>
          </p:nvSpPr>
          <p:spPr bwMode="auto">
            <a:xfrm>
              <a:off x="7241339" y="4443419"/>
              <a:ext cx="34925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22" name="Line 249"/>
            <p:cNvSpPr>
              <a:spLocks noChangeShapeType="1"/>
            </p:cNvSpPr>
            <p:nvPr/>
          </p:nvSpPr>
          <p:spPr bwMode="auto">
            <a:xfrm flipH="1">
              <a:off x="6992102" y="4443419"/>
              <a:ext cx="38100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23" name="Line 250"/>
            <p:cNvSpPr>
              <a:spLocks noChangeShapeType="1"/>
            </p:cNvSpPr>
            <p:nvPr/>
          </p:nvSpPr>
          <p:spPr bwMode="auto">
            <a:xfrm>
              <a:off x="6568239" y="4443419"/>
              <a:ext cx="0" cy="920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24" name="Line 251"/>
            <p:cNvSpPr>
              <a:spLocks noChangeShapeType="1"/>
            </p:cNvSpPr>
            <p:nvPr/>
          </p:nvSpPr>
          <p:spPr bwMode="auto">
            <a:xfrm flipV="1">
              <a:off x="6565064" y="4446594"/>
              <a:ext cx="1588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25" name="Freeform 252"/>
            <p:cNvSpPr>
              <a:spLocks/>
            </p:cNvSpPr>
            <p:nvPr/>
          </p:nvSpPr>
          <p:spPr bwMode="auto">
            <a:xfrm>
              <a:off x="6549189" y="4443419"/>
              <a:ext cx="19050" cy="17463"/>
            </a:xfrm>
            <a:custGeom>
              <a:avLst/>
              <a:gdLst>
                <a:gd name="T0" fmla="*/ 2147483647 w 12"/>
                <a:gd name="T1" fmla="*/ 0 h 11"/>
                <a:gd name="T2" fmla="*/ 2147483647 w 12"/>
                <a:gd name="T3" fmla="*/ 2147483647 h 11"/>
                <a:gd name="T4" fmla="*/ 0 w 12"/>
                <a:gd name="T5" fmla="*/ 2147483647 h 11"/>
                <a:gd name="T6" fmla="*/ 0 60000 65536"/>
                <a:gd name="T7" fmla="*/ 0 60000 65536"/>
                <a:gd name="T8" fmla="*/ 0 60000 65536"/>
                <a:gd name="T9" fmla="*/ 0 w 12"/>
                <a:gd name="T10" fmla="*/ 0 h 11"/>
                <a:gd name="T11" fmla="*/ 12 w 1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1">
                  <a:moveTo>
                    <a:pt x="12" y="0"/>
                  </a:moveTo>
                  <a:lnTo>
                    <a:pt x="5" y="7"/>
                  </a:lnTo>
                  <a:lnTo>
                    <a:pt x="0" y="11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26" name="Freeform 253"/>
            <p:cNvSpPr>
              <a:spLocks/>
            </p:cNvSpPr>
            <p:nvPr/>
          </p:nvSpPr>
          <p:spPr bwMode="auto">
            <a:xfrm>
              <a:off x="6457114" y="4443419"/>
              <a:ext cx="53975" cy="92075"/>
            </a:xfrm>
            <a:custGeom>
              <a:avLst/>
              <a:gdLst>
                <a:gd name="T0" fmla="*/ 2147483647 w 34"/>
                <a:gd name="T1" fmla="*/ 2147483647 h 58"/>
                <a:gd name="T2" fmla="*/ 2147483647 w 34"/>
                <a:gd name="T3" fmla="*/ 2147483647 h 58"/>
                <a:gd name="T4" fmla="*/ 2147483647 w 34"/>
                <a:gd name="T5" fmla="*/ 0 h 58"/>
                <a:gd name="T6" fmla="*/ 2147483647 w 34"/>
                <a:gd name="T7" fmla="*/ 0 h 58"/>
                <a:gd name="T8" fmla="*/ 2147483647 w 34"/>
                <a:gd name="T9" fmla="*/ 2147483647 h 58"/>
                <a:gd name="T10" fmla="*/ 2147483647 w 34"/>
                <a:gd name="T11" fmla="*/ 2147483647 h 58"/>
                <a:gd name="T12" fmla="*/ 2147483647 w 34"/>
                <a:gd name="T13" fmla="*/ 2147483647 h 58"/>
                <a:gd name="T14" fmla="*/ 0 w 34"/>
                <a:gd name="T15" fmla="*/ 2147483647 h 58"/>
                <a:gd name="T16" fmla="*/ 0 w 34"/>
                <a:gd name="T17" fmla="*/ 2147483647 h 58"/>
                <a:gd name="T18" fmla="*/ 2147483647 w 34"/>
                <a:gd name="T19" fmla="*/ 2147483647 h 58"/>
                <a:gd name="T20" fmla="*/ 2147483647 w 34"/>
                <a:gd name="T21" fmla="*/ 2147483647 h 58"/>
                <a:gd name="T22" fmla="*/ 2147483647 w 34"/>
                <a:gd name="T23" fmla="*/ 2147483647 h 58"/>
                <a:gd name="T24" fmla="*/ 2147483647 w 34"/>
                <a:gd name="T25" fmla="*/ 2147483647 h 58"/>
                <a:gd name="T26" fmla="*/ 2147483647 w 34"/>
                <a:gd name="T27" fmla="*/ 2147483647 h 58"/>
                <a:gd name="T28" fmla="*/ 2147483647 w 34"/>
                <a:gd name="T29" fmla="*/ 2147483647 h 58"/>
                <a:gd name="T30" fmla="*/ 2147483647 w 34"/>
                <a:gd name="T31" fmla="*/ 2147483647 h 58"/>
                <a:gd name="T32" fmla="*/ 2147483647 w 34"/>
                <a:gd name="T33" fmla="*/ 2147483647 h 58"/>
                <a:gd name="T34" fmla="*/ 2147483647 w 34"/>
                <a:gd name="T35" fmla="*/ 2147483647 h 58"/>
                <a:gd name="T36" fmla="*/ 2147483647 w 34"/>
                <a:gd name="T37" fmla="*/ 2147483647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58"/>
                <a:gd name="T59" fmla="*/ 34 w 34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58">
                  <a:moveTo>
                    <a:pt x="31" y="11"/>
                  </a:moveTo>
                  <a:lnTo>
                    <a:pt x="26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5" y="5"/>
                  </a:lnTo>
                  <a:lnTo>
                    <a:pt x="2" y="11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" y="46"/>
                  </a:lnTo>
                  <a:lnTo>
                    <a:pt x="5" y="52"/>
                  </a:lnTo>
                  <a:lnTo>
                    <a:pt x="8" y="54"/>
                  </a:lnTo>
                  <a:lnTo>
                    <a:pt x="13" y="58"/>
                  </a:lnTo>
                  <a:lnTo>
                    <a:pt x="18" y="58"/>
                  </a:lnTo>
                  <a:lnTo>
                    <a:pt x="26" y="54"/>
                  </a:lnTo>
                  <a:lnTo>
                    <a:pt x="31" y="46"/>
                  </a:lnTo>
                  <a:lnTo>
                    <a:pt x="34" y="32"/>
                  </a:lnTo>
                  <a:lnTo>
                    <a:pt x="34" y="24"/>
                  </a:lnTo>
                  <a:lnTo>
                    <a:pt x="31" y="11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27" name="Freeform 254"/>
            <p:cNvSpPr>
              <a:spLocks/>
            </p:cNvSpPr>
            <p:nvPr/>
          </p:nvSpPr>
          <p:spPr bwMode="auto">
            <a:xfrm>
              <a:off x="6485689" y="4443419"/>
              <a:ext cx="17463" cy="17463"/>
            </a:xfrm>
            <a:custGeom>
              <a:avLst/>
              <a:gdLst>
                <a:gd name="T0" fmla="*/ 2147483647 w 10"/>
                <a:gd name="T1" fmla="*/ 2147483647 h 11"/>
                <a:gd name="T2" fmla="*/ 2147483647 w 10"/>
                <a:gd name="T3" fmla="*/ 2147483647 h 11"/>
                <a:gd name="T4" fmla="*/ 2147483647 w 10"/>
                <a:gd name="T5" fmla="*/ 2147483647 h 11"/>
                <a:gd name="T6" fmla="*/ 0 w 10"/>
                <a:gd name="T7" fmla="*/ 0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1"/>
                <a:gd name="T14" fmla="*/ 10 w 10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1">
                  <a:moveTo>
                    <a:pt x="10" y="11"/>
                  </a:moveTo>
                  <a:lnTo>
                    <a:pt x="8" y="5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28" name="Freeform 255"/>
            <p:cNvSpPr>
              <a:spLocks/>
            </p:cNvSpPr>
            <p:nvPr/>
          </p:nvSpPr>
          <p:spPr bwMode="auto">
            <a:xfrm>
              <a:off x="6452352" y="4443419"/>
              <a:ext cx="25400" cy="92075"/>
            </a:xfrm>
            <a:custGeom>
              <a:avLst/>
              <a:gdLst>
                <a:gd name="T0" fmla="*/ 2147483647 w 16"/>
                <a:gd name="T1" fmla="*/ 0 h 58"/>
                <a:gd name="T2" fmla="*/ 2147483647 w 16"/>
                <a:gd name="T3" fmla="*/ 2147483647 h 58"/>
                <a:gd name="T4" fmla="*/ 2147483647 w 16"/>
                <a:gd name="T5" fmla="*/ 2147483647 h 58"/>
                <a:gd name="T6" fmla="*/ 0 w 16"/>
                <a:gd name="T7" fmla="*/ 2147483647 h 58"/>
                <a:gd name="T8" fmla="*/ 0 w 16"/>
                <a:gd name="T9" fmla="*/ 2147483647 h 58"/>
                <a:gd name="T10" fmla="*/ 2147483647 w 16"/>
                <a:gd name="T11" fmla="*/ 2147483647 h 58"/>
                <a:gd name="T12" fmla="*/ 2147483647 w 16"/>
                <a:gd name="T13" fmla="*/ 2147483647 h 58"/>
                <a:gd name="T14" fmla="*/ 2147483647 w 16"/>
                <a:gd name="T15" fmla="*/ 2147483647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58"/>
                <a:gd name="T26" fmla="*/ 16 w 16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58">
                  <a:moveTo>
                    <a:pt x="16" y="0"/>
                  </a:moveTo>
                  <a:lnTo>
                    <a:pt x="8" y="2"/>
                  </a:lnTo>
                  <a:lnTo>
                    <a:pt x="3" y="11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3" y="46"/>
                  </a:lnTo>
                  <a:lnTo>
                    <a:pt x="8" y="54"/>
                  </a:lnTo>
                  <a:lnTo>
                    <a:pt x="16" y="5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29" name="Freeform 256"/>
            <p:cNvSpPr>
              <a:spLocks/>
            </p:cNvSpPr>
            <p:nvPr/>
          </p:nvSpPr>
          <p:spPr bwMode="auto">
            <a:xfrm>
              <a:off x="6485689" y="4460882"/>
              <a:ext cx="20638" cy="74612"/>
            </a:xfrm>
            <a:custGeom>
              <a:avLst/>
              <a:gdLst>
                <a:gd name="T0" fmla="*/ 0 w 13"/>
                <a:gd name="T1" fmla="*/ 2147483647 h 47"/>
                <a:gd name="T2" fmla="*/ 2147483647 w 13"/>
                <a:gd name="T3" fmla="*/ 2147483647 h 47"/>
                <a:gd name="T4" fmla="*/ 2147483647 w 13"/>
                <a:gd name="T5" fmla="*/ 2147483647 h 47"/>
                <a:gd name="T6" fmla="*/ 2147483647 w 13"/>
                <a:gd name="T7" fmla="*/ 2147483647 h 47"/>
                <a:gd name="T8" fmla="*/ 2147483647 w 13"/>
                <a:gd name="T9" fmla="*/ 2147483647 h 47"/>
                <a:gd name="T10" fmla="*/ 2147483647 w 13"/>
                <a:gd name="T11" fmla="*/ 2147483647 h 47"/>
                <a:gd name="T12" fmla="*/ 2147483647 w 13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47"/>
                <a:gd name="T23" fmla="*/ 13 w 13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47">
                  <a:moveTo>
                    <a:pt x="0" y="47"/>
                  </a:moveTo>
                  <a:lnTo>
                    <a:pt x="5" y="43"/>
                  </a:lnTo>
                  <a:lnTo>
                    <a:pt x="8" y="41"/>
                  </a:lnTo>
                  <a:lnTo>
                    <a:pt x="10" y="35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30" name="Line 257"/>
            <p:cNvSpPr>
              <a:spLocks noChangeShapeType="1"/>
            </p:cNvSpPr>
            <p:nvPr/>
          </p:nvSpPr>
          <p:spPr bwMode="auto">
            <a:xfrm>
              <a:off x="6549189" y="4535494"/>
              <a:ext cx="34925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31" name="Line 258"/>
            <p:cNvSpPr>
              <a:spLocks noChangeShapeType="1"/>
            </p:cNvSpPr>
            <p:nvPr/>
          </p:nvSpPr>
          <p:spPr bwMode="auto">
            <a:xfrm flipH="1">
              <a:off x="6382502" y="4535494"/>
              <a:ext cx="365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32" name="Line 259"/>
            <p:cNvSpPr>
              <a:spLocks noChangeShapeType="1"/>
            </p:cNvSpPr>
            <p:nvPr/>
          </p:nvSpPr>
          <p:spPr bwMode="auto">
            <a:xfrm flipV="1">
              <a:off x="6399964" y="4446594"/>
              <a:ext cx="1588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33" name="Line 260"/>
            <p:cNvSpPr>
              <a:spLocks noChangeShapeType="1"/>
            </p:cNvSpPr>
            <p:nvPr/>
          </p:nvSpPr>
          <p:spPr bwMode="auto">
            <a:xfrm>
              <a:off x="6403139" y="4443419"/>
              <a:ext cx="1588" cy="920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34" name="Line 261"/>
            <p:cNvSpPr>
              <a:spLocks noChangeShapeType="1"/>
            </p:cNvSpPr>
            <p:nvPr/>
          </p:nvSpPr>
          <p:spPr bwMode="auto">
            <a:xfrm flipH="1">
              <a:off x="6299952" y="4535494"/>
              <a:ext cx="38100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35" name="Line 262"/>
            <p:cNvSpPr>
              <a:spLocks noChangeShapeType="1"/>
            </p:cNvSpPr>
            <p:nvPr/>
          </p:nvSpPr>
          <p:spPr bwMode="auto">
            <a:xfrm flipV="1">
              <a:off x="6317414" y="4446594"/>
              <a:ext cx="1588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36" name="Line 263"/>
            <p:cNvSpPr>
              <a:spLocks noChangeShapeType="1"/>
            </p:cNvSpPr>
            <p:nvPr/>
          </p:nvSpPr>
          <p:spPr bwMode="auto">
            <a:xfrm>
              <a:off x="6320589" y="4443419"/>
              <a:ext cx="1588" cy="920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37" name="Line 264"/>
            <p:cNvSpPr>
              <a:spLocks noChangeShapeType="1"/>
            </p:cNvSpPr>
            <p:nvPr/>
          </p:nvSpPr>
          <p:spPr bwMode="auto">
            <a:xfrm flipV="1">
              <a:off x="6307889" y="4443419"/>
              <a:ext cx="12700" cy="1111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38" name="Line 265"/>
            <p:cNvSpPr>
              <a:spLocks noChangeShapeType="1"/>
            </p:cNvSpPr>
            <p:nvPr/>
          </p:nvSpPr>
          <p:spPr bwMode="auto">
            <a:xfrm flipH="1">
              <a:off x="6299952" y="4454532"/>
              <a:ext cx="7937" cy="63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39" name="Freeform 266"/>
            <p:cNvSpPr>
              <a:spLocks/>
            </p:cNvSpPr>
            <p:nvPr/>
          </p:nvSpPr>
          <p:spPr bwMode="auto">
            <a:xfrm>
              <a:off x="6382502" y="4443419"/>
              <a:ext cx="22225" cy="17463"/>
            </a:xfrm>
            <a:custGeom>
              <a:avLst/>
              <a:gdLst>
                <a:gd name="T0" fmla="*/ 0 w 14"/>
                <a:gd name="T1" fmla="*/ 2147483647 h 11"/>
                <a:gd name="T2" fmla="*/ 2147483647 w 14"/>
                <a:gd name="T3" fmla="*/ 2147483647 h 11"/>
                <a:gd name="T4" fmla="*/ 2147483647 w 14"/>
                <a:gd name="T5" fmla="*/ 0 h 11"/>
                <a:gd name="T6" fmla="*/ 0 60000 65536"/>
                <a:gd name="T7" fmla="*/ 0 60000 65536"/>
                <a:gd name="T8" fmla="*/ 0 60000 65536"/>
                <a:gd name="T9" fmla="*/ 0 w 14"/>
                <a:gd name="T10" fmla="*/ 0 h 11"/>
                <a:gd name="T11" fmla="*/ 14 w 1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1">
                  <a:moveTo>
                    <a:pt x="0" y="11"/>
                  </a:moveTo>
                  <a:lnTo>
                    <a:pt x="6" y="7"/>
                  </a:lnTo>
                  <a:lnTo>
                    <a:pt x="14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40" name="Freeform 267"/>
            <p:cNvSpPr>
              <a:spLocks/>
            </p:cNvSpPr>
            <p:nvPr/>
          </p:nvSpPr>
          <p:spPr bwMode="auto">
            <a:xfrm>
              <a:off x="6279314" y="4071944"/>
              <a:ext cx="53975" cy="92075"/>
            </a:xfrm>
            <a:custGeom>
              <a:avLst/>
              <a:gdLst>
                <a:gd name="T0" fmla="*/ 2147483647 w 34"/>
                <a:gd name="T1" fmla="*/ 2147483647 h 58"/>
                <a:gd name="T2" fmla="*/ 2147483647 w 34"/>
                <a:gd name="T3" fmla="*/ 2147483647 h 58"/>
                <a:gd name="T4" fmla="*/ 2147483647 w 34"/>
                <a:gd name="T5" fmla="*/ 2147483647 h 58"/>
                <a:gd name="T6" fmla="*/ 2147483647 w 34"/>
                <a:gd name="T7" fmla="*/ 2147483647 h 58"/>
                <a:gd name="T8" fmla="*/ 2147483647 w 34"/>
                <a:gd name="T9" fmla="*/ 2147483647 h 58"/>
                <a:gd name="T10" fmla="*/ 2147483647 w 34"/>
                <a:gd name="T11" fmla="*/ 2147483647 h 58"/>
                <a:gd name="T12" fmla="*/ 2147483647 w 34"/>
                <a:gd name="T13" fmla="*/ 0 h 58"/>
                <a:gd name="T14" fmla="*/ 2147483647 w 34"/>
                <a:gd name="T15" fmla="*/ 0 h 58"/>
                <a:gd name="T16" fmla="*/ 2147483647 w 34"/>
                <a:gd name="T17" fmla="*/ 2147483647 h 58"/>
                <a:gd name="T18" fmla="*/ 2147483647 w 34"/>
                <a:gd name="T19" fmla="*/ 2147483647 h 58"/>
                <a:gd name="T20" fmla="*/ 2147483647 w 34"/>
                <a:gd name="T21" fmla="*/ 2147483647 h 58"/>
                <a:gd name="T22" fmla="*/ 0 w 34"/>
                <a:gd name="T23" fmla="*/ 2147483647 h 58"/>
                <a:gd name="T24" fmla="*/ 0 w 34"/>
                <a:gd name="T25" fmla="*/ 2147483647 h 58"/>
                <a:gd name="T26" fmla="*/ 2147483647 w 34"/>
                <a:gd name="T27" fmla="*/ 2147483647 h 58"/>
                <a:gd name="T28" fmla="*/ 2147483647 w 34"/>
                <a:gd name="T29" fmla="*/ 2147483647 h 58"/>
                <a:gd name="T30" fmla="*/ 2147483647 w 34"/>
                <a:gd name="T31" fmla="*/ 2147483647 h 58"/>
                <a:gd name="T32" fmla="*/ 2147483647 w 34"/>
                <a:gd name="T33" fmla="*/ 2147483647 h 58"/>
                <a:gd name="T34" fmla="*/ 2147483647 w 34"/>
                <a:gd name="T35" fmla="*/ 2147483647 h 58"/>
                <a:gd name="T36" fmla="*/ 2147483647 w 34"/>
                <a:gd name="T37" fmla="*/ 2147483647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58"/>
                <a:gd name="T59" fmla="*/ 34 w 34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58">
                  <a:moveTo>
                    <a:pt x="27" y="56"/>
                  </a:moveTo>
                  <a:lnTo>
                    <a:pt x="32" y="47"/>
                  </a:lnTo>
                  <a:lnTo>
                    <a:pt x="34" y="34"/>
                  </a:lnTo>
                  <a:lnTo>
                    <a:pt x="34" y="25"/>
                  </a:lnTo>
                  <a:lnTo>
                    <a:pt x="32" y="11"/>
                  </a:lnTo>
                  <a:lnTo>
                    <a:pt x="27" y="4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4"/>
                  </a:lnTo>
                  <a:lnTo>
                    <a:pt x="6" y="6"/>
                  </a:lnTo>
                  <a:lnTo>
                    <a:pt x="3" y="11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6" y="53"/>
                  </a:lnTo>
                  <a:lnTo>
                    <a:pt x="8" y="56"/>
                  </a:lnTo>
                  <a:lnTo>
                    <a:pt x="13" y="58"/>
                  </a:lnTo>
                  <a:lnTo>
                    <a:pt x="18" y="58"/>
                  </a:lnTo>
                  <a:lnTo>
                    <a:pt x="27" y="56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41" name="Freeform 268"/>
            <p:cNvSpPr>
              <a:spLocks/>
            </p:cNvSpPr>
            <p:nvPr/>
          </p:nvSpPr>
          <p:spPr bwMode="auto">
            <a:xfrm>
              <a:off x="6307889" y="4071944"/>
              <a:ext cx="22225" cy="88900"/>
            </a:xfrm>
            <a:custGeom>
              <a:avLst/>
              <a:gdLst>
                <a:gd name="T0" fmla="*/ 2147483647 w 14"/>
                <a:gd name="T1" fmla="*/ 2147483647 h 56"/>
                <a:gd name="T2" fmla="*/ 2147483647 w 14"/>
                <a:gd name="T3" fmla="*/ 2147483647 h 56"/>
                <a:gd name="T4" fmla="*/ 2147483647 w 14"/>
                <a:gd name="T5" fmla="*/ 2147483647 h 56"/>
                <a:gd name="T6" fmla="*/ 2147483647 w 14"/>
                <a:gd name="T7" fmla="*/ 2147483647 h 56"/>
                <a:gd name="T8" fmla="*/ 2147483647 w 14"/>
                <a:gd name="T9" fmla="*/ 2147483647 h 56"/>
                <a:gd name="T10" fmla="*/ 2147483647 w 14"/>
                <a:gd name="T11" fmla="*/ 2147483647 h 56"/>
                <a:gd name="T12" fmla="*/ 2147483647 w 14"/>
                <a:gd name="T13" fmla="*/ 2147483647 h 56"/>
                <a:gd name="T14" fmla="*/ 2147483647 w 14"/>
                <a:gd name="T15" fmla="*/ 2147483647 h 56"/>
                <a:gd name="T16" fmla="*/ 0 w 14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56"/>
                <a:gd name="T29" fmla="*/ 14 w 14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56">
                  <a:moveTo>
                    <a:pt x="6" y="56"/>
                  </a:moveTo>
                  <a:lnTo>
                    <a:pt x="9" y="53"/>
                  </a:lnTo>
                  <a:lnTo>
                    <a:pt x="11" y="47"/>
                  </a:lnTo>
                  <a:lnTo>
                    <a:pt x="14" y="34"/>
                  </a:lnTo>
                  <a:lnTo>
                    <a:pt x="14" y="25"/>
                  </a:lnTo>
                  <a:lnTo>
                    <a:pt x="11" y="11"/>
                  </a:lnTo>
                  <a:lnTo>
                    <a:pt x="9" y="6"/>
                  </a:lnTo>
                  <a:lnTo>
                    <a:pt x="6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42" name="Freeform 269"/>
            <p:cNvSpPr>
              <a:spLocks/>
            </p:cNvSpPr>
            <p:nvPr/>
          </p:nvSpPr>
          <p:spPr bwMode="auto">
            <a:xfrm>
              <a:off x="6276139" y="4071944"/>
              <a:ext cx="23813" cy="92075"/>
            </a:xfrm>
            <a:custGeom>
              <a:avLst/>
              <a:gdLst>
                <a:gd name="T0" fmla="*/ 2147483647 w 15"/>
                <a:gd name="T1" fmla="*/ 0 h 58"/>
                <a:gd name="T2" fmla="*/ 2147483647 w 15"/>
                <a:gd name="T3" fmla="*/ 2147483647 h 58"/>
                <a:gd name="T4" fmla="*/ 2147483647 w 15"/>
                <a:gd name="T5" fmla="*/ 2147483647 h 58"/>
                <a:gd name="T6" fmla="*/ 0 w 15"/>
                <a:gd name="T7" fmla="*/ 2147483647 h 58"/>
                <a:gd name="T8" fmla="*/ 0 w 15"/>
                <a:gd name="T9" fmla="*/ 2147483647 h 58"/>
                <a:gd name="T10" fmla="*/ 2147483647 w 15"/>
                <a:gd name="T11" fmla="*/ 2147483647 h 58"/>
                <a:gd name="T12" fmla="*/ 2147483647 w 15"/>
                <a:gd name="T13" fmla="*/ 2147483647 h 58"/>
                <a:gd name="T14" fmla="*/ 2147483647 w 15"/>
                <a:gd name="T15" fmla="*/ 2147483647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58"/>
                <a:gd name="T26" fmla="*/ 15 w 15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58">
                  <a:moveTo>
                    <a:pt x="15" y="0"/>
                  </a:moveTo>
                  <a:lnTo>
                    <a:pt x="8" y="4"/>
                  </a:lnTo>
                  <a:lnTo>
                    <a:pt x="3" y="11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8" y="56"/>
                  </a:lnTo>
                  <a:lnTo>
                    <a:pt x="15" y="5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43" name="Line 270"/>
            <p:cNvSpPr>
              <a:spLocks noChangeShapeType="1"/>
            </p:cNvSpPr>
            <p:nvPr/>
          </p:nvSpPr>
          <p:spPr bwMode="auto">
            <a:xfrm flipV="1">
              <a:off x="6307889" y="4160844"/>
              <a:ext cx="9525" cy="31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44" name="Line 271"/>
            <p:cNvSpPr>
              <a:spLocks noChangeShapeType="1"/>
            </p:cNvSpPr>
            <p:nvPr/>
          </p:nvSpPr>
          <p:spPr bwMode="auto">
            <a:xfrm flipH="1">
              <a:off x="6206289" y="4164019"/>
              <a:ext cx="36513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45" name="Line 272"/>
            <p:cNvSpPr>
              <a:spLocks noChangeShapeType="1"/>
            </p:cNvSpPr>
            <p:nvPr/>
          </p:nvSpPr>
          <p:spPr bwMode="auto">
            <a:xfrm flipV="1">
              <a:off x="6222164" y="4078294"/>
              <a:ext cx="1588" cy="857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46" name="Line 273"/>
            <p:cNvSpPr>
              <a:spLocks noChangeShapeType="1"/>
            </p:cNvSpPr>
            <p:nvPr/>
          </p:nvSpPr>
          <p:spPr bwMode="auto">
            <a:xfrm>
              <a:off x="6225339" y="4071944"/>
              <a:ext cx="1588" cy="920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47" name="Line 274"/>
            <p:cNvSpPr>
              <a:spLocks noChangeShapeType="1"/>
            </p:cNvSpPr>
            <p:nvPr/>
          </p:nvSpPr>
          <p:spPr bwMode="auto">
            <a:xfrm flipH="1">
              <a:off x="6123739" y="4164019"/>
              <a:ext cx="36513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48" name="Line 275"/>
            <p:cNvSpPr>
              <a:spLocks noChangeShapeType="1"/>
            </p:cNvSpPr>
            <p:nvPr/>
          </p:nvSpPr>
          <p:spPr bwMode="auto">
            <a:xfrm flipV="1">
              <a:off x="6141202" y="4078294"/>
              <a:ext cx="0" cy="857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49" name="Line 276"/>
            <p:cNvSpPr>
              <a:spLocks noChangeShapeType="1"/>
            </p:cNvSpPr>
            <p:nvPr/>
          </p:nvSpPr>
          <p:spPr bwMode="auto">
            <a:xfrm>
              <a:off x="6142789" y="4071944"/>
              <a:ext cx="1588" cy="920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50" name="Line 277"/>
            <p:cNvSpPr>
              <a:spLocks noChangeShapeType="1"/>
            </p:cNvSpPr>
            <p:nvPr/>
          </p:nvSpPr>
          <p:spPr bwMode="auto">
            <a:xfrm flipH="1">
              <a:off x="6041189" y="4164019"/>
              <a:ext cx="38100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51" name="Line 278"/>
            <p:cNvSpPr>
              <a:spLocks noChangeShapeType="1"/>
            </p:cNvSpPr>
            <p:nvPr/>
          </p:nvSpPr>
          <p:spPr bwMode="auto">
            <a:xfrm flipV="1">
              <a:off x="6057064" y="4078294"/>
              <a:ext cx="1588" cy="857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52" name="Line 279"/>
            <p:cNvSpPr>
              <a:spLocks noChangeShapeType="1"/>
            </p:cNvSpPr>
            <p:nvPr/>
          </p:nvSpPr>
          <p:spPr bwMode="auto">
            <a:xfrm>
              <a:off x="6061827" y="4071944"/>
              <a:ext cx="1587" cy="920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53" name="Line 280"/>
            <p:cNvSpPr>
              <a:spLocks noChangeShapeType="1"/>
            </p:cNvSpPr>
            <p:nvPr/>
          </p:nvSpPr>
          <p:spPr bwMode="auto">
            <a:xfrm flipV="1">
              <a:off x="6049127" y="4071944"/>
              <a:ext cx="12700" cy="127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54" name="Line 281"/>
            <p:cNvSpPr>
              <a:spLocks noChangeShapeType="1"/>
            </p:cNvSpPr>
            <p:nvPr/>
          </p:nvSpPr>
          <p:spPr bwMode="auto">
            <a:xfrm flipH="1">
              <a:off x="6041189" y="4084644"/>
              <a:ext cx="7938" cy="47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55" name="Freeform 282"/>
            <p:cNvSpPr>
              <a:spLocks/>
            </p:cNvSpPr>
            <p:nvPr/>
          </p:nvSpPr>
          <p:spPr bwMode="auto">
            <a:xfrm>
              <a:off x="6123739" y="4071944"/>
              <a:ext cx="19050" cy="17463"/>
            </a:xfrm>
            <a:custGeom>
              <a:avLst/>
              <a:gdLst>
                <a:gd name="T0" fmla="*/ 0 w 12"/>
                <a:gd name="T1" fmla="*/ 2147483647 h 11"/>
                <a:gd name="T2" fmla="*/ 2147483647 w 12"/>
                <a:gd name="T3" fmla="*/ 2147483647 h 11"/>
                <a:gd name="T4" fmla="*/ 2147483647 w 12"/>
                <a:gd name="T5" fmla="*/ 0 h 11"/>
                <a:gd name="T6" fmla="*/ 0 60000 65536"/>
                <a:gd name="T7" fmla="*/ 0 60000 65536"/>
                <a:gd name="T8" fmla="*/ 0 60000 65536"/>
                <a:gd name="T9" fmla="*/ 0 w 12"/>
                <a:gd name="T10" fmla="*/ 0 h 11"/>
                <a:gd name="T11" fmla="*/ 12 w 1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1">
                  <a:moveTo>
                    <a:pt x="0" y="11"/>
                  </a:moveTo>
                  <a:lnTo>
                    <a:pt x="5" y="8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56" name="Freeform 283"/>
            <p:cNvSpPr>
              <a:spLocks/>
            </p:cNvSpPr>
            <p:nvPr/>
          </p:nvSpPr>
          <p:spPr bwMode="auto">
            <a:xfrm>
              <a:off x="6206289" y="4071944"/>
              <a:ext cx="19050" cy="17463"/>
            </a:xfrm>
            <a:custGeom>
              <a:avLst/>
              <a:gdLst>
                <a:gd name="T0" fmla="*/ 0 w 12"/>
                <a:gd name="T1" fmla="*/ 2147483647 h 11"/>
                <a:gd name="T2" fmla="*/ 2147483647 w 12"/>
                <a:gd name="T3" fmla="*/ 2147483647 h 11"/>
                <a:gd name="T4" fmla="*/ 2147483647 w 12"/>
                <a:gd name="T5" fmla="*/ 0 h 11"/>
                <a:gd name="T6" fmla="*/ 0 60000 65536"/>
                <a:gd name="T7" fmla="*/ 0 60000 65536"/>
                <a:gd name="T8" fmla="*/ 0 60000 65536"/>
                <a:gd name="T9" fmla="*/ 0 w 12"/>
                <a:gd name="T10" fmla="*/ 0 h 11"/>
                <a:gd name="T11" fmla="*/ 12 w 1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1">
                  <a:moveTo>
                    <a:pt x="0" y="11"/>
                  </a:moveTo>
                  <a:lnTo>
                    <a:pt x="5" y="8"/>
                  </a:lnTo>
                  <a:lnTo>
                    <a:pt x="12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57" name="Freeform 284"/>
            <p:cNvSpPr>
              <a:spLocks/>
            </p:cNvSpPr>
            <p:nvPr/>
          </p:nvSpPr>
          <p:spPr bwMode="auto">
            <a:xfrm>
              <a:off x="7242927" y="3979869"/>
              <a:ext cx="53975" cy="92075"/>
            </a:xfrm>
            <a:custGeom>
              <a:avLst/>
              <a:gdLst>
                <a:gd name="T0" fmla="*/ 2147483647 w 34"/>
                <a:gd name="T1" fmla="*/ 2147483647 h 58"/>
                <a:gd name="T2" fmla="*/ 2147483647 w 34"/>
                <a:gd name="T3" fmla="*/ 2147483647 h 58"/>
                <a:gd name="T4" fmla="*/ 2147483647 w 34"/>
                <a:gd name="T5" fmla="*/ 2147483647 h 58"/>
                <a:gd name="T6" fmla="*/ 2147483647 w 34"/>
                <a:gd name="T7" fmla="*/ 2147483647 h 58"/>
                <a:gd name="T8" fmla="*/ 2147483647 w 34"/>
                <a:gd name="T9" fmla="*/ 2147483647 h 58"/>
                <a:gd name="T10" fmla="*/ 2147483647 w 34"/>
                <a:gd name="T11" fmla="*/ 2147483647 h 58"/>
                <a:gd name="T12" fmla="*/ 2147483647 w 34"/>
                <a:gd name="T13" fmla="*/ 2147483647 h 58"/>
                <a:gd name="T14" fmla="*/ 2147483647 w 34"/>
                <a:gd name="T15" fmla="*/ 2147483647 h 58"/>
                <a:gd name="T16" fmla="*/ 2147483647 w 34"/>
                <a:gd name="T17" fmla="*/ 2147483647 h 58"/>
                <a:gd name="T18" fmla="*/ 2147483647 w 34"/>
                <a:gd name="T19" fmla="*/ 0 h 58"/>
                <a:gd name="T20" fmla="*/ 2147483647 w 34"/>
                <a:gd name="T21" fmla="*/ 0 h 58"/>
                <a:gd name="T22" fmla="*/ 2147483647 w 34"/>
                <a:gd name="T23" fmla="*/ 2147483647 h 58"/>
                <a:gd name="T24" fmla="*/ 2147483647 w 34"/>
                <a:gd name="T25" fmla="*/ 2147483647 h 58"/>
                <a:gd name="T26" fmla="*/ 2147483647 w 34"/>
                <a:gd name="T27" fmla="*/ 2147483647 h 58"/>
                <a:gd name="T28" fmla="*/ 0 w 34"/>
                <a:gd name="T29" fmla="*/ 2147483647 h 58"/>
                <a:gd name="T30" fmla="*/ 0 w 34"/>
                <a:gd name="T31" fmla="*/ 2147483647 h 58"/>
                <a:gd name="T32" fmla="*/ 2147483647 w 34"/>
                <a:gd name="T33" fmla="*/ 2147483647 h 58"/>
                <a:gd name="T34" fmla="*/ 2147483647 w 34"/>
                <a:gd name="T35" fmla="*/ 2147483647 h 58"/>
                <a:gd name="T36" fmla="*/ 2147483647 w 34"/>
                <a:gd name="T37" fmla="*/ 2147483647 h 58"/>
                <a:gd name="T38" fmla="*/ 2147483647 w 34"/>
                <a:gd name="T39" fmla="*/ 2147483647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"/>
                <a:gd name="T61" fmla="*/ 0 h 58"/>
                <a:gd name="T62" fmla="*/ 34 w 34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" h="58">
                  <a:moveTo>
                    <a:pt x="5" y="56"/>
                  </a:moveTo>
                  <a:lnTo>
                    <a:pt x="14" y="58"/>
                  </a:lnTo>
                  <a:lnTo>
                    <a:pt x="19" y="58"/>
                  </a:lnTo>
                  <a:lnTo>
                    <a:pt x="26" y="56"/>
                  </a:lnTo>
                  <a:lnTo>
                    <a:pt x="31" y="47"/>
                  </a:lnTo>
                  <a:lnTo>
                    <a:pt x="34" y="34"/>
                  </a:lnTo>
                  <a:lnTo>
                    <a:pt x="34" y="25"/>
                  </a:lnTo>
                  <a:lnTo>
                    <a:pt x="31" y="11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5" y="6"/>
                  </a:lnTo>
                  <a:lnTo>
                    <a:pt x="3" y="11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5" y="53"/>
                  </a:lnTo>
                  <a:lnTo>
                    <a:pt x="8" y="56"/>
                  </a:lnTo>
                  <a:lnTo>
                    <a:pt x="14" y="5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58" name="Freeform 285"/>
            <p:cNvSpPr>
              <a:spLocks/>
            </p:cNvSpPr>
            <p:nvPr/>
          </p:nvSpPr>
          <p:spPr bwMode="auto">
            <a:xfrm>
              <a:off x="7273089" y="3979869"/>
              <a:ext cx="19050" cy="92075"/>
            </a:xfrm>
            <a:custGeom>
              <a:avLst/>
              <a:gdLst>
                <a:gd name="T0" fmla="*/ 0 w 12"/>
                <a:gd name="T1" fmla="*/ 2147483647 h 58"/>
                <a:gd name="T2" fmla="*/ 2147483647 w 12"/>
                <a:gd name="T3" fmla="*/ 2147483647 h 58"/>
                <a:gd name="T4" fmla="*/ 2147483647 w 12"/>
                <a:gd name="T5" fmla="*/ 2147483647 h 58"/>
                <a:gd name="T6" fmla="*/ 2147483647 w 12"/>
                <a:gd name="T7" fmla="*/ 2147483647 h 58"/>
                <a:gd name="T8" fmla="*/ 2147483647 w 12"/>
                <a:gd name="T9" fmla="*/ 2147483647 h 58"/>
                <a:gd name="T10" fmla="*/ 2147483647 w 12"/>
                <a:gd name="T11" fmla="*/ 2147483647 h 58"/>
                <a:gd name="T12" fmla="*/ 2147483647 w 12"/>
                <a:gd name="T13" fmla="*/ 2147483647 h 58"/>
                <a:gd name="T14" fmla="*/ 2147483647 w 12"/>
                <a:gd name="T15" fmla="*/ 2147483647 h 58"/>
                <a:gd name="T16" fmla="*/ 2147483647 w 12"/>
                <a:gd name="T17" fmla="*/ 2147483647 h 58"/>
                <a:gd name="T18" fmla="*/ 0 w 12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58"/>
                <a:gd name="T32" fmla="*/ 12 w 12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58">
                  <a:moveTo>
                    <a:pt x="0" y="58"/>
                  </a:moveTo>
                  <a:lnTo>
                    <a:pt x="5" y="56"/>
                  </a:lnTo>
                  <a:lnTo>
                    <a:pt x="7" y="53"/>
                  </a:lnTo>
                  <a:lnTo>
                    <a:pt x="10" y="47"/>
                  </a:lnTo>
                  <a:lnTo>
                    <a:pt x="12" y="34"/>
                  </a:lnTo>
                  <a:lnTo>
                    <a:pt x="12" y="25"/>
                  </a:lnTo>
                  <a:lnTo>
                    <a:pt x="10" y="11"/>
                  </a:lnTo>
                  <a:lnTo>
                    <a:pt x="7" y="6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59" name="Freeform 286"/>
            <p:cNvSpPr>
              <a:spLocks/>
            </p:cNvSpPr>
            <p:nvPr/>
          </p:nvSpPr>
          <p:spPr bwMode="auto">
            <a:xfrm>
              <a:off x="7241339" y="3979869"/>
              <a:ext cx="23813" cy="88900"/>
            </a:xfrm>
            <a:custGeom>
              <a:avLst/>
              <a:gdLst>
                <a:gd name="T0" fmla="*/ 2147483647 w 16"/>
                <a:gd name="T1" fmla="*/ 0 h 56"/>
                <a:gd name="T2" fmla="*/ 2147483647 w 16"/>
                <a:gd name="T3" fmla="*/ 2147483647 h 56"/>
                <a:gd name="T4" fmla="*/ 2147483647 w 16"/>
                <a:gd name="T5" fmla="*/ 2147483647 h 56"/>
                <a:gd name="T6" fmla="*/ 0 w 16"/>
                <a:gd name="T7" fmla="*/ 2147483647 h 56"/>
                <a:gd name="T8" fmla="*/ 0 w 16"/>
                <a:gd name="T9" fmla="*/ 2147483647 h 56"/>
                <a:gd name="T10" fmla="*/ 2147483647 w 16"/>
                <a:gd name="T11" fmla="*/ 2147483647 h 56"/>
                <a:gd name="T12" fmla="*/ 2147483647 w 16"/>
                <a:gd name="T13" fmla="*/ 214748364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6"/>
                <a:gd name="T23" fmla="*/ 16 w 1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6">
                  <a:moveTo>
                    <a:pt x="16" y="0"/>
                  </a:moveTo>
                  <a:lnTo>
                    <a:pt x="7" y="2"/>
                  </a:lnTo>
                  <a:lnTo>
                    <a:pt x="2" y="11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2" y="47"/>
                  </a:lnTo>
                  <a:lnTo>
                    <a:pt x="7" y="56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60" name="Line 287"/>
            <p:cNvSpPr>
              <a:spLocks noChangeShapeType="1"/>
            </p:cNvSpPr>
            <p:nvPr/>
          </p:nvSpPr>
          <p:spPr bwMode="auto">
            <a:xfrm>
              <a:off x="7335002" y="4071944"/>
              <a:ext cx="36512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61" name="Freeform 288"/>
            <p:cNvSpPr>
              <a:spLocks/>
            </p:cNvSpPr>
            <p:nvPr/>
          </p:nvSpPr>
          <p:spPr bwMode="auto">
            <a:xfrm>
              <a:off x="7335002" y="3979869"/>
              <a:ext cx="19050" cy="92075"/>
            </a:xfrm>
            <a:custGeom>
              <a:avLst/>
              <a:gdLst>
                <a:gd name="T0" fmla="*/ 2147483647 w 13"/>
                <a:gd name="T1" fmla="*/ 2147483647 h 58"/>
                <a:gd name="T2" fmla="*/ 2147483647 w 13"/>
                <a:gd name="T3" fmla="*/ 0 h 58"/>
                <a:gd name="T4" fmla="*/ 2147483647 w 13"/>
                <a:gd name="T5" fmla="*/ 2147483647 h 58"/>
                <a:gd name="T6" fmla="*/ 0 w 13"/>
                <a:gd name="T7" fmla="*/ 214748364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58"/>
                <a:gd name="T14" fmla="*/ 13 w 13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58">
                  <a:moveTo>
                    <a:pt x="13" y="58"/>
                  </a:moveTo>
                  <a:lnTo>
                    <a:pt x="13" y="0"/>
                  </a:lnTo>
                  <a:lnTo>
                    <a:pt x="6" y="8"/>
                  </a:lnTo>
                  <a:lnTo>
                    <a:pt x="0" y="11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62" name="Line 289"/>
            <p:cNvSpPr>
              <a:spLocks noChangeShapeType="1"/>
            </p:cNvSpPr>
            <p:nvPr/>
          </p:nvSpPr>
          <p:spPr bwMode="auto">
            <a:xfrm>
              <a:off x="7350877" y="3983044"/>
              <a:ext cx="1587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63" name="Line 290"/>
            <p:cNvSpPr>
              <a:spLocks noChangeShapeType="1"/>
            </p:cNvSpPr>
            <p:nvPr/>
          </p:nvSpPr>
          <p:spPr bwMode="auto">
            <a:xfrm>
              <a:off x="7415964" y="4071944"/>
              <a:ext cx="36513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64" name="Freeform 291"/>
            <p:cNvSpPr>
              <a:spLocks/>
            </p:cNvSpPr>
            <p:nvPr/>
          </p:nvSpPr>
          <p:spPr bwMode="auto">
            <a:xfrm>
              <a:off x="7415964" y="3979869"/>
              <a:ext cx="22225" cy="92075"/>
            </a:xfrm>
            <a:custGeom>
              <a:avLst/>
              <a:gdLst>
                <a:gd name="T0" fmla="*/ 2147483647 w 14"/>
                <a:gd name="T1" fmla="*/ 2147483647 h 58"/>
                <a:gd name="T2" fmla="*/ 2147483647 w 14"/>
                <a:gd name="T3" fmla="*/ 0 h 58"/>
                <a:gd name="T4" fmla="*/ 2147483647 w 14"/>
                <a:gd name="T5" fmla="*/ 2147483647 h 58"/>
                <a:gd name="T6" fmla="*/ 0 w 14"/>
                <a:gd name="T7" fmla="*/ 214748364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58"/>
                <a:gd name="T14" fmla="*/ 14 w 14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58">
                  <a:moveTo>
                    <a:pt x="14" y="58"/>
                  </a:moveTo>
                  <a:lnTo>
                    <a:pt x="14" y="0"/>
                  </a:lnTo>
                  <a:lnTo>
                    <a:pt x="6" y="8"/>
                  </a:lnTo>
                  <a:lnTo>
                    <a:pt x="0" y="11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65" name="Line 292"/>
            <p:cNvSpPr>
              <a:spLocks noChangeShapeType="1"/>
            </p:cNvSpPr>
            <p:nvPr/>
          </p:nvSpPr>
          <p:spPr bwMode="auto">
            <a:xfrm>
              <a:off x="7433427" y="3983044"/>
              <a:ext cx="1587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66" name="Line 293"/>
            <p:cNvSpPr>
              <a:spLocks noChangeShapeType="1"/>
            </p:cNvSpPr>
            <p:nvPr/>
          </p:nvSpPr>
          <p:spPr bwMode="auto">
            <a:xfrm>
              <a:off x="7498514" y="4071944"/>
              <a:ext cx="38100" cy="15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67" name="Freeform 294"/>
            <p:cNvSpPr>
              <a:spLocks/>
            </p:cNvSpPr>
            <p:nvPr/>
          </p:nvSpPr>
          <p:spPr bwMode="auto">
            <a:xfrm>
              <a:off x="7498514" y="3979869"/>
              <a:ext cx="20638" cy="92075"/>
            </a:xfrm>
            <a:custGeom>
              <a:avLst/>
              <a:gdLst>
                <a:gd name="T0" fmla="*/ 2147483647 w 13"/>
                <a:gd name="T1" fmla="*/ 2147483647 h 58"/>
                <a:gd name="T2" fmla="*/ 2147483647 w 13"/>
                <a:gd name="T3" fmla="*/ 0 h 58"/>
                <a:gd name="T4" fmla="*/ 2147483647 w 13"/>
                <a:gd name="T5" fmla="*/ 2147483647 h 58"/>
                <a:gd name="T6" fmla="*/ 0 w 13"/>
                <a:gd name="T7" fmla="*/ 214748364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58"/>
                <a:gd name="T14" fmla="*/ 13 w 13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58">
                  <a:moveTo>
                    <a:pt x="13" y="58"/>
                  </a:moveTo>
                  <a:lnTo>
                    <a:pt x="13" y="0"/>
                  </a:lnTo>
                  <a:lnTo>
                    <a:pt x="6" y="8"/>
                  </a:lnTo>
                  <a:lnTo>
                    <a:pt x="0" y="11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68" name="Line 295"/>
            <p:cNvSpPr>
              <a:spLocks noChangeShapeType="1"/>
            </p:cNvSpPr>
            <p:nvPr/>
          </p:nvSpPr>
          <p:spPr bwMode="auto">
            <a:xfrm>
              <a:off x="7515977" y="3983044"/>
              <a:ext cx="1587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69" name="Rectangle 296"/>
            <p:cNvSpPr>
              <a:spLocks noChangeArrowheads="1"/>
            </p:cNvSpPr>
            <p:nvPr/>
          </p:nvSpPr>
          <p:spPr bwMode="auto">
            <a:xfrm>
              <a:off x="7810111" y="4090324"/>
              <a:ext cx="431800" cy="182562"/>
            </a:xfrm>
            <a:prstGeom prst="rect">
              <a:avLst/>
            </a:prstGeom>
            <a:solidFill>
              <a:srgbClr val="CCC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70" name="Line 297"/>
            <p:cNvSpPr>
              <a:spLocks noChangeShapeType="1"/>
            </p:cNvSpPr>
            <p:nvPr/>
          </p:nvSpPr>
          <p:spPr bwMode="auto">
            <a:xfrm flipV="1">
              <a:off x="8026011" y="3810924"/>
              <a:ext cx="388938" cy="2794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71" name="Rectangle 298"/>
            <p:cNvSpPr>
              <a:spLocks noChangeArrowheads="1"/>
            </p:cNvSpPr>
            <p:nvPr/>
          </p:nvSpPr>
          <p:spPr bwMode="auto">
            <a:xfrm>
              <a:off x="8414949" y="3718849"/>
              <a:ext cx="433387" cy="184150"/>
            </a:xfrm>
            <a:prstGeom prst="rect">
              <a:avLst/>
            </a:prstGeom>
            <a:solidFill>
              <a:srgbClr val="CCC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72" name="Line 299"/>
            <p:cNvSpPr>
              <a:spLocks noChangeShapeType="1"/>
            </p:cNvSpPr>
            <p:nvPr/>
          </p:nvSpPr>
          <p:spPr bwMode="auto">
            <a:xfrm>
              <a:off x="8848336" y="3810924"/>
              <a:ext cx="388938" cy="18573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73" name="Line 300"/>
            <p:cNvSpPr>
              <a:spLocks noChangeShapeType="1"/>
            </p:cNvSpPr>
            <p:nvPr/>
          </p:nvSpPr>
          <p:spPr bwMode="auto">
            <a:xfrm flipH="1">
              <a:off x="8976924" y="4180811"/>
              <a:ext cx="260350" cy="1841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74" name="Rectangle 301"/>
            <p:cNvSpPr>
              <a:spLocks noChangeArrowheads="1"/>
            </p:cNvSpPr>
            <p:nvPr/>
          </p:nvSpPr>
          <p:spPr bwMode="auto">
            <a:xfrm>
              <a:off x="9021374" y="3996661"/>
              <a:ext cx="430212" cy="184150"/>
            </a:xfrm>
            <a:prstGeom prst="rect">
              <a:avLst/>
            </a:prstGeom>
            <a:solidFill>
              <a:srgbClr val="CCC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75" name="Rectangle 302"/>
            <p:cNvSpPr>
              <a:spLocks noChangeArrowheads="1"/>
            </p:cNvSpPr>
            <p:nvPr/>
          </p:nvSpPr>
          <p:spPr bwMode="auto">
            <a:xfrm>
              <a:off x="8761024" y="4364961"/>
              <a:ext cx="431800" cy="185738"/>
            </a:xfrm>
            <a:prstGeom prst="rect">
              <a:avLst/>
            </a:prstGeom>
            <a:solidFill>
              <a:srgbClr val="CCC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76" name="Line 303"/>
            <p:cNvSpPr>
              <a:spLocks noChangeShapeType="1"/>
            </p:cNvSpPr>
            <p:nvPr/>
          </p:nvSpPr>
          <p:spPr bwMode="auto">
            <a:xfrm flipH="1">
              <a:off x="8500674" y="4460211"/>
              <a:ext cx="260350" cy="904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77" name="Rectangle 304"/>
            <p:cNvSpPr>
              <a:spLocks noChangeArrowheads="1"/>
            </p:cNvSpPr>
            <p:nvPr/>
          </p:nvSpPr>
          <p:spPr bwMode="auto">
            <a:xfrm>
              <a:off x="8070461" y="4460211"/>
              <a:ext cx="430213" cy="184150"/>
            </a:xfrm>
            <a:prstGeom prst="rect">
              <a:avLst/>
            </a:prstGeom>
            <a:solidFill>
              <a:srgbClr val="CCCC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78" name="Line 305"/>
            <p:cNvSpPr>
              <a:spLocks noChangeShapeType="1"/>
            </p:cNvSpPr>
            <p:nvPr/>
          </p:nvSpPr>
          <p:spPr bwMode="auto">
            <a:xfrm flipH="1" flipV="1">
              <a:off x="8026011" y="4272886"/>
              <a:ext cx="261938" cy="1873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79" name="Freeform 306"/>
            <p:cNvSpPr>
              <a:spLocks/>
            </p:cNvSpPr>
            <p:nvPr/>
          </p:nvSpPr>
          <p:spPr bwMode="auto">
            <a:xfrm>
              <a:off x="8092686" y="4331624"/>
              <a:ext cx="74613" cy="44450"/>
            </a:xfrm>
            <a:custGeom>
              <a:avLst/>
              <a:gdLst>
                <a:gd name="T0" fmla="*/ 0 w 46"/>
                <a:gd name="T1" fmla="*/ 0 h 28"/>
                <a:gd name="T2" fmla="*/ 2147483647 w 46"/>
                <a:gd name="T3" fmla="*/ 2147483647 h 28"/>
                <a:gd name="T4" fmla="*/ 2147483647 w 46"/>
                <a:gd name="T5" fmla="*/ 2147483647 h 28"/>
                <a:gd name="T6" fmla="*/ 2147483647 w 46"/>
                <a:gd name="T7" fmla="*/ 2147483647 h 28"/>
                <a:gd name="T8" fmla="*/ 2147483647 w 46"/>
                <a:gd name="T9" fmla="*/ 2147483647 h 28"/>
                <a:gd name="T10" fmla="*/ 2147483647 w 46"/>
                <a:gd name="T11" fmla="*/ 2147483647 h 28"/>
                <a:gd name="T12" fmla="*/ 2147483647 w 46"/>
                <a:gd name="T13" fmla="*/ 2147483647 h 28"/>
                <a:gd name="T14" fmla="*/ 2147483647 w 46"/>
                <a:gd name="T15" fmla="*/ 2147483647 h 28"/>
                <a:gd name="T16" fmla="*/ 2147483647 w 46"/>
                <a:gd name="T17" fmla="*/ 2147483647 h 28"/>
                <a:gd name="T18" fmla="*/ 2147483647 w 46"/>
                <a:gd name="T19" fmla="*/ 2147483647 h 28"/>
                <a:gd name="T20" fmla="*/ 2147483647 w 46"/>
                <a:gd name="T21" fmla="*/ 2147483647 h 28"/>
                <a:gd name="T22" fmla="*/ 2147483647 w 46"/>
                <a:gd name="T23" fmla="*/ 2147483647 h 28"/>
                <a:gd name="T24" fmla="*/ 2147483647 w 46"/>
                <a:gd name="T25" fmla="*/ 2147483647 h 28"/>
                <a:gd name="T26" fmla="*/ 2147483647 w 46"/>
                <a:gd name="T27" fmla="*/ 2147483647 h 28"/>
                <a:gd name="T28" fmla="*/ 2147483647 w 46"/>
                <a:gd name="T29" fmla="*/ 2147483647 h 28"/>
                <a:gd name="T30" fmla="*/ 2147483647 w 46"/>
                <a:gd name="T31" fmla="*/ 2147483647 h 28"/>
                <a:gd name="T32" fmla="*/ 2147483647 w 46"/>
                <a:gd name="T33" fmla="*/ 2147483647 h 28"/>
                <a:gd name="T34" fmla="*/ 2147483647 w 46"/>
                <a:gd name="T35" fmla="*/ 2147483647 h 28"/>
                <a:gd name="T36" fmla="*/ 2147483647 w 46"/>
                <a:gd name="T37" fmla="*/ 2147483647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28"/>
                <a:gd name="T59" fmla="*/ 46 w 46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28">
                  <a:moveTo>
                    <a:pt x="0" y="0"/>
                  </a:moveTo>
                  <a:lnTo>
                    <a:pt x="13" y="9"/>
                  </a:lnTo>
                  <a:lnTo>
                    <a:pt x="12" y="11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39" y="16"/>
                  </a:lnTo>
                  <a:lnTo>
                    <a:pt x="41" y="19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42" y="21"/>
                  </a:lnTo>
                  <a:lnTo>
                    <a:pt x="43" y="24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44" y="26"/>
                  </a:lnTo>
                  <a:lnTo>
                    <a:pt x="46" y="28"/>
                  </a:lnTo>
                  <a:lnTo>
                    <a:pt x="14" y="2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0" name="Freeform 307"/>
            <p:cNvSpPr>
              <a:spLocks/>
            </p:cNvSpPr>
            <p:nvPr/>
          </p:nvSpPr>
          <p:spPr bwMode="auto">
            <a:xfrm>
              <a:off x="8095861" y="4315749"/>
              <a:ext cx="73025" cy="68262"/>
            </a:xfrm>
            <a:custGeom>
              <a:avLst/>
              <a:gdLst>
                <a:gd name="T0" fmla="*/ 0 w 46"/>
                <a:gd name="T1" fmla="*/ 2147483647 h 43"/>
                <a:gd name="T2" fmla="*/ 2147483647 w 46"/>
                <a:gd name="T3" fmla="*/ 0 h 43"/>
                <a:gd name="T4" fmla="*/ 2147483647 w 46"/>
                <a:gd name="T5" fmla="*/ 2147483647 h 43"/>
                <a:gd name="T6" fmla="*/ 0 w 46"/>
                <a:gd name="T7" fmla="*/ 2147483647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43"/>
                <a:gd name="T14" fmla="*/ 46 w 46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43">
                  <a:moveTo>
                    <a:pt x="0" y="37"/>
                  </a:moveTo>
                  <a:lnTo>
                    <a:pt x="22" y="0"/>
                  </a:lnTo>
                  <a:lnTo>
                    <a:pt x="46" y="43"/>
                  </a:lnTo>
                  <a:lnTo>
                    <a:pt x="0" y="37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1" name="Freeform 308"/>
            <p:cNvSpPr>
              <a:spLocks/>
            </p:cNvSpPr>
            <p:nvPr/>
          </p:nvSpPr>
          <p:spPr bwMode="auto">
            <a:xfrm>
              <a:off x="8111736" y="4318924"/>
              <a:ext cx="36513" cy="26987"/>
            </a:xfrm>
            <a:custGeom>
              <a:avLst/>
              <a:gdLst>
                <a:gd name="T0" fmla="*/ 0 w 22"/>
                <a:gd name="T1" fmla="*/ 2147483647 h 17"/>
                <a:gd name="T2" fmla="*/ 2147483647 w 22"/>
                <a:gd name="T3" fmla="*/ 2147483647 h 17"/>
                <a:gd name="T4" fmla="*/ 2147483647 w 22"/>
                <a:gd name="T5" fmla="*/ 2147483647 h 17"/>
                <a:gd name="T6" fmla="*/ 2147483647 w 22"/>
                <a:gd name="T7" fmla="*/ 2147483647 h 17"/>
                <a:gd name="T8" fmla="*/ 2147483647 w 22"/>
                <a:gd name="T9" fmla="*/ 2147483647 h 17"/>
                <a:gd name="T10" fmla="*/ 2147483647 w 22"/>
                <a:gd name="T11" fmla="*/ 2147483647 h 17"/>
                <a:gd name="T12" fmla="*/ 2147483647 w 22"/>
                <a:gd name="T13" fmla="*/ 2147483647 h 17"/>
                <a:gd name="T14" fmla="*/ 2147483647 w 22"/>
                <a:gd name="T15" fmla="*/ 2147483647 h 17"/>
                <a:gd name="T16" fmla="*/ 2147483647 w 22"/>
                <a:gd name="T17" fmla="*/ 2147483647 h 17"/>
                <a:gd name="T18" fmla="*/ 2147483647 w 22"/>
                <a:gd name="T19" fmla="*/ 2147483647 h 17"/>
                <a:gd name="T20" fmla="*/ 2147483647 w 22"/>
                <a:gd name="T21" fmla="*/ 2147483647 h 17"/>
                <a:gd name="T22" fmla="*/ 2147483647 w 22"/>
                <a:gd name="T23" fmla="*/ 2147483647 h 17"/>
                <a:gd name="T24" fmla="*/ 2147483647 w 22"/>
                <a:gd name="T25" fmla="*/ 2147483647 h 17"/>
                <a:gd name="T26" fmla="*/ 2147483647 w 22"/>
                <a:gd name="T27" fmla="*/ 2147483647 h 17"/>
                <a:gd name="T28" fmla="*/ 2147483647 w 22"/>
                <a:gd name="T29" fmla="*/ 0 h 17"/>
                <a:gd name="T30" fmla="*/ 2147483647 w 22"/>
                <a:gd name="T31" fmla="*/ 0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7"/>
                <a:gd name="T50" fmla="*/ 22 w 22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7">
                  <a:moveTo>
                    <a:pt x="0" y="17"/>
                  </a:moveTo>
                  <a:lnTo>
                    <a:pt x="22" y="17"/>
                  </a:lnTo>
                  <a:lnTo>
                    <a:pt x="20" y="15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19" y="13"/>
                  </a:lnTo>
                  <a:lnTo>
                    <a:pt x="18" y="10"/>
                  </a:lnTo>
                  <a:lnTo>
                    <a:pt x="4" y="10"/>
                  </a:lnTo>
                  <a:lnTo>
                    <a:pt x="5" y="7"/>
                  </a:lnTo>
                  <a:lnTo>
                    <a:pt x="16" y="7"/>
                  </a:lnTo>
                  <a:lnTo>
                    <a:pt x="15" y="5"/>
                  </a:lnTo>
                  <a:lnTo>
                    <a:pt x="7" y="5"/>
                  </a:lnTo>
                  <a:lnTo>
                    <a:pt x="8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2" name="Freeform 309"/>
            <p:cNvSpPr>
              <a:spLocks/>
            </p:cNvSpPr>
            <p:nvPr/>
          </p:nvSpPr>
          <p:spPr bwMode="auto">
            <a:xfrm>
              <a:off x="8178411" y="3914111"/>
              <a:ext cx="71438" cy="66675"/>
            </a:xfrm>
            <a:custGeom>
              <a:avLst/>
              <a:gdLst>
                <a:gd name="T0" fmla="*/ 0 w 45"/>
                <a:gd name="T1" fmla="*/ 2147483647 h 42"/>
                <a:gd name="T2" fmla="*/ 2147483647 w 45"/>
                <a:gd name="T3" fmla="*/ 0 h 42"/>
                <a:gd name="T4" fmla="*/ 2147483647 w 45"/>
                <a:gd name="T5" fmla="*/ 2147483647 h 42"/>
                <a:gd name="T6" fmla="*/ 0 w 45"/>
                <a:gd name="T7" fmla="*/ 2147483647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42"/>
                <a:gd name="T14" fmla="*/ 45 w 45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42">
                  <a:moveTo>
                    <a:pt x="0" y="42"/>
                  </a:moveTo>
                  <a:lnTo>
                    <a:pt x="24" y="0"/>
                  </a:lnTo>
                  <a:lnTo>
                    <a:pt x="45" y="38"/>
                  </a:lnTo>
                  <a:lnTo>
                    <a:pt x="0" y="42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3" name="Line 310"/>
            <p:cNvSpPr>
              <a:spLocks noChangeShapeType="1"/>
            </p:cNvSpPr>
            <p:nvPr/>
          </p:nvSpPr>
          <p:spPr bwMode="auto">
            <a:xfrm>
              <a:off x="8178411" y="3976024"/>
              <a:ext cx="58738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4" name="Freeform 311"/>
            <p:cNvSpPr>
              <a:spLocks/>
            </p:cNvSpPr>
            <p:nvPr/>
          </p:nvSpPr>
          <p:spPr bwMode="auto">
            <a:xfrm>
              <a:off x="8181586" y="3918874"/>
              <a:ext cx="66675" cy="53975"/>
            </a:xfrm>
            <a:custGeom>
              <a:avLst/>
              <a:gdLst>
                <a:gd name="T0" fmla="*/ 2147483647 w 42"/>
                <a:gd name="T1" fmla="*/ 2147483647 h 34"/>
                <a:gd name="T2" fmla="*/ 0 w 42"/>
                <a:gd name="T3" fmla="*/ 2147483647 h 34"/>
                <a:gd name="T4" fmla="*/ 2147483647 w 42"/>
                <a:gd name="T5" fmla="*/ 2147483647 h 34"/>
                <a:gd name="T6" fmla="*/ 2147483647 w 42"/>
                <a:gd name="T7" fmla="*/ 2147483647 h 34"/>
                <a:gd name="T8" fmla="*/ 2147483647 w 42"/>
                <a:gd name="T9" fmla="*/ 2147483647 h 34"/>
                <a:gd name="T10" fmla="*/ 2147483647 w 42"/>
                <a:gd name="T11" fmla="*/ 2147483647 h 34"/>
                <a:gd name="T12" fmla="*/ 2147483647 w 42"/>
                <a:gd name="T13" fmla="*/ 2147483647 h 34"/>
                <a:gd name="T14" fmla="*/ 2147483647 w 42"/>
                <a:gd name="T15" fmla="*/ 2147483647 h 34"/>
                <a:gd name="T16" fmla="*/ 2147483647 w 42"/>
                <a:gd name="T17" fmla="*/ 2147483647 h 34"/>
                <a:gd name="T18" fmla="*/ 2147483647 w 42"/>
                <a:gd name="T19" fmla="*/ 2147483647 h 34"/>
                <a:gd name="T20" fmla="*/ 2147483647 w 42"/>
                <a:gd name="T21" fmla="*/ 2147483647 h 34"/>
                <a:gd name="T22" fmla="*/ 2147483647 w 42"/>
                <a:gd name="T23" fmla="*/ 2147483647 h 34"/>
                <a:gd name="T24" fmla="*/ 2147483647 w 42"/>
                <a:gd name="T25" fmla="*/ 2147483647 h 34"/>
                <a:gd name="T26" fmla="*/ 2147483647 w 42"/>
                <a:gd name="T27" fmla="*/ 2147483647 h 34"/>
                <a:gd name="T28" fmla="*/ 2147483647 w 42"/>
                <a:gd name="T29" fmla="*/ 2147483647 h 34"/>
                <a:gd name="T30" fmla="*/ 2147483647 w 42"/>
                <a:gd name="T31" fmla="*/ 2147483647 h 34"/>
                <a:gd name="T32" fmla="*/ 2147483647 w 42"/>
                <a:gd name="T33" fmla="*/ 2147483647 h 34"/>
                <a:gd name="T34" fmla="*/ 2147483647 w 42"/>
                <a:gd name="T35" fmla="*/ 2147483647 h 34"/>
                <a:gd name="T36" fmla="*/ 2147483647 w 42"/>
                <a:gd name="T37" fmla="*/ 2147483647 h 34"/>
                <a:gd name="T38" fmla="*/ 2147483647 w 42"/>
                <a:gd name="T39" fmla="*/ 2147483647 h 34"/>
                <a:gd name="T40" fmla="*/ 2147483647 w 42"/>
                <a:gd name="T41" fmla="*/ 2147483647 h 34"/>
                <a:gd name="T42" fmla="*/ 2147483647 w 42"/>
                <a:gd name="T43" fmla="*/ 2147483647 h 34"/>
                <a:gd name="T44" fmla="*/ 2147483647 w 42"/>
                <a:gd name="T45" fmla="*/ 2147483647 h 34"/>
                <a:gd name="T46" fmla="*/ 2147483647 w 42"/>
                <a:gd name="T47" fmla="*/ 2147483647 h 34"/>
                <a:gd name="T48" fmla="*/ 2147483647 w 42"/>
                <a:gd name="T49" fmla="*/ 2147483647 h 34"/>
                <a:gd name="T50" fmla="*/ 2147483647 w 42"/>
                <a:gd name="T51" fmla="*/ 2147483647 h 34"/>
                <a:gd name="T52" fmla="*/ 2147483647 w 42"/>
                <a:gd name="T53" fmla="*/ 2147483647 h 34"/>
                <a:gd name="T54" fmla="*/ 2147483647 w 42"/>
                <a:gd name="T55" fmla="*/ 2147483647 h 34"/>
                <a:gd name="T56" fmla="*/ 2147483647 w 42"/>
                <a:gd name="T57" fmla="*/ 0 h 34"/>
                <a:gd name="T58" fmla="*/ 2147483647 w 42"/>
                <a:gd name="T59" fmla="*/ 0 h 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"/>
                <a:gd name="T91" fmla="*/ 0 h 34"/>
                <a:gd name="T92" fmla="*/ 42 w 42"/>
                <a:gd name="T93" fmla="*/ 34 h 3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" h="34">
                  <a:moveTo>
                    <a:pt x="42" y="34"/>
                  </a:moveTo>
                  <a:lnTo>
                    <a:pt x="0" y="34"/>
                  </a:lnTo>
                  <a:lnTo>
                    <a:pt x="2" y="30"/>
                  </a:lnTo>
                  <a:lnTo>
                    <a:pt x="41" y="30"/>
                  </a:lnTo>
                  <a:lnTo>
                    <a:pt x="40" y="28"/>
                  </a:lnTo>
                  <a:lnTo>
                    <a:pt x="4" y="28"/>
                  </a:lnTo>
                  <a:lnTo>
                    <a:pt x="6" y="26"/>
                  </a:lnTo>
                  <a:lnTo>
                    <a:pt x="38" y="26"/>
                  </a:lnTo>
                  <a:lnTo>
                    <a:pt x="37" y="24"/>
                  </a:lnTo>
                  <a:lnTo>
                    <a:pt x="7" y="24"/>
                  </a:lnTo>
                  <a:lnTo>
                    <a:pt x="8" y="21"/>
                  </a:lnTo>
                  <a:lnTo>
                    <a:pt x="36" y="21"/>
                  </a:lnTo>
                  <a:lnTo>
                    <a:pt x="35" y="19"/>
                  </a:lnTo>
                  <a:lnTo>
                    <a:pt x="9" y="19"/>
                  </a:lnTo>
                  <a:lnTo>
                    <a:pt x="11" y="17"/>
                  </a:lnTo>
                  <a:lnTo>
                    <a:pt x="33" y="17"/>
                  </a:lnTo>
                  <a:lnTo>
                    <a:pt x="32" y="14"/>
                  </a:lnTo>
                  <a:lnTo>
                    <a:pt x="12" y="14"/>
                  </a:lnTo>
                  <a:lnTo>
                    <a:pt x="14" y="11"/>
                  </a:lnTo>
                  <a:lnTo>
                    <a:pt x="31" y="11"/>
                  </a:lnTo>
                  <a:lnTo>
                    <a:pt x="29" y="9"/>
                  </a:lnTo>
                  <a:lnTo>
                    <a:pt x="15" y="9"/>
                  </a:lnTo>
                  <a:lnTo>
                    <a:pt x="16" y="7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3" y="0"/>
                  </a:lnTo>
                  <a:lnTo>
                    <a:pt x="2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5" name="Line 312"/>
            <p:cNvSpPr>
              <a:spLocks noChangeShapeType="1"/>
            </p:cNvSpPr>
            <p:nvPr/>
          </p:nvSpPr>
          <p:spPr bwMode="auto">
            <a:xfrm flipV="1">
              <a:off x="8232386" y="3918874"/>
              <a:ext cx="39688" cy="269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6" name="Freeform 313"/>
            <p:cNvSpPr>
              <a:spLocks/>
            </p:cNvSpPr>
            <p:nvPr/>
          </p:nvSpPr>
          <p:spPr bwMode="auto">
            <a:xfrm>
              <a:off x="8992799" y="3918874"/>
              <a:ext cx="14287" cy="7937"/>
            </a:xfrm>
            <a:custGeom>
              <a:avLst/>
              <a:gdLst>
                <a:gd name="T0" fmla="*/ 0 w 9"/>
                <a:gd name="T1" fmla="*/ 0 h 5"/>
                <a:gd name="T2" fmla="*/ 2147483647 w 9"/>
                <a:gd name="T3" fmla="*/ 0 h 5"/>
                <a:gd name="T4" fmla="*/ 2147483647 w 9"/>
                <a:gd name="T5" fmla="*/ 2147483647 h 5"/>
                <a:gd name="T6" fmla="*/ 2147483647 w 9"/>
                <a:gd name="T7" fmla="*/ 2147483647 h 5"/>
                <a:gd name="T8" fmla="*/ 2147483647 w 9"/>
                <a:gd name="T9" fmla="*/ 2147483647 h 5"/>
                <a:gd name="T10" fmla="*/ 2147483647 w 9"/>
                <a:gd name="T11" fmla="*/ 2147483647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0" y="0"/>
                  </a:moveTo>
                  <a:lnTo>
                    <a:pt x="9" y="0"/>
                  </a:lnTo>
                  <a:lnTo>
                    <a:pt x="8" y="2"/>
                  </a:lnTo>
                  <a:lnTo>
                    <a:pt x="1" y="2"/>
                  </a:lnTo>
                  <a:lnTo>
                    <a:pt x="3" y="5"/>
                  </a:lnTo>
                  <a:lnTo>
                    <a:pt x="7" y="5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7" name="Freeform 314"/>
            <p:cNvSpPr>
              <a:spLocks/>
            </p:cNvSpPr>
            <p:nvPr/>
          </p:nvSpPr>
          <p:spPr bwMode="auto">
            <a:xfrm>
              <a:off x="8959461" y="3869661"/>
              <a:ext cx="71438" cy="61913"/>
            </a:xfrm>
            <a:custGeom>
              <a:avLst/>
              <a:gdLst>
                <a:gd name="T0" fmla="*/ 2147483647 w 46"/>
                <a:gd name="T1" fmla="*/ 2147483647 h 39"/>
                <a:gd name="T2" fmla="*/ 0 w 46"/>
                <a:gd name="T3" fmla="*/ 0 h 39"/>
                <a:gd name="T4" fmla="*/ 2147483647 w 46"/>
                <a:gd name="T5" fmla="*/ 0 h 39"/>
                <a:gd name="T6" fmla="*/ 2147483647 w 46"/>
                <a:gd name="T7" fmla="*/ 2147483647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"/>
                <a:gd name="T13" fmla="*/ 0 h 39"/>
                <a:gd name="T14" fmla="*/ 46 w 46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" h="39">
                  <a:moveTo>
                    <a:pt x="27" y="39"/>
                  </a:moveTo>
                  <a:lnTo>
                    <a:pt x="0" y="0"/>
                  </a:lnTo>
                  <a:lnTo>
                    <a:pt x="46" y="0"/>
                  </a:lnTo>
                  <a:lnTo>
                    <a:pt x="27" y="39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8" name="Freeform 315"/>
            <p:cNvSpPr>
              <a:spLocks/>
            </p:cNvSpPr>
            <p:nvPr/>
          </p:nvSpPr>
          <p:spPr bwMode="auto">
            <a:xfrm>
              <a:off x="8959461" y="3869661"/>
              <a:ext cx="71438" cy="49213"/>
            </a:xfrm>
            <a:custGeom>
              <a:avLst/>
              <a:gdLst>
                <a:gd name="T0" fmla="*/ 2147483647 w 46"/>
                <a:gd name="T1" fmla="*/ 2147483647 h 31"/>
                <a:gd name="T2" fmla="*/ 2147483647 w 46"/>
                <a:gd name="T3" fmla="*/ 2147483647 h 31"/>
                <a:gd name="T4" fmla="*/ 2147483647 w 46"/>
                <a:gd name="T5" fmla="*/ 2147483647 h 31"/>
                <a:gd name="T6" fmla="*/ 2147483647 w 46"/>
                <a:gd name="T7" fmla="*/ 2147483647 h 31"/>
                <a:gd name="T8" fmla="*/ 2147483647 w 46"/>
                <a:gd name="T9" fmla="*/ 2147483647 h 31"/>
                <a:gd name="T10" fmla="*/ 2147483647 w 46"/>
                <a:gd name="T11" fmla="*/ 2147483647 h 31"/>
                <a:gd name="T12" fmla="*/ 2147483647 w 46"/>
                <a:gd name="T13" fmla="*/ 2147483647 h 31"/>
                <a:gd name="T14" fmla="*/ 2147483647 w 46"/>
                <a:gd name="T15" fmla="*/ 2147483647 h 31"/>
                <a:gd name="T16" fmla="*/ 2147483647 w 46"/>
                <a:gd name="T17" fmla="*/ 2147483647 h 31"/>
                <a:gd name="T18" fmla="*/ 2147483647 w 46"/>
                <a:gd name="T19" fmla="*/ 2147483647 h 31"/>
                <a:gd name="T20" fmla="*/ 2147483647 w 46"/>
                <a:gd name="T21" fmla="*/ 2147483647 h 31"/>
                <a:gd name="T22" fmla="*/ 2147483647 w 46"/>
                <a:gd name="T23" fmla="*/ 2147483647 h 31"/>
                <a:gd name="T24" fmla="*/ 2147483647 w 46"/>
                <a:gd name="T25" fmla="*/ 2147483647 h 31"/>
                <a:gd name="T26" fmla="*/ 2147483647 w 46"/>
                <a:gd name="T27" fmla="*/ 2147483647 h 31"/>
                <a:gd name="T28" fmla="*/ 2147483647 w 46"/>
                <a:gd name="T29" fmla="*/ 2147483647 h 31"/>
                <a:gd name="T30" fmla="*/ 2147483647 w 46"/>
                <a:gd name="T31" fmla="*/ 2147483647 h 31"/>
                <a:gd name="T32" fmla="*/ 2147483647 w 46"/>
                <a:gd name="T33" fmla="*/ 2147483647 h 31"/>
                <a:gd name="T34" fmla="*/ 2147483647 w 46"/>
                <a:gd name="T35" fmla="*/ 2147483647 h 31"/>
                <a:gd name="T36" fmla="*/ 2147483647 w 46"/>
                <a:gd name="T37" fmla="*/ 2147483647 h 31"/>
                <a:gd name="T38" fmla="*/ 2147483647 w 46"/>
                <a:gd name="T39" fmla="*/ 2147483647 h 31"/>
                <a:gd name="T40" fmla="*/ 2147483647 w 46"/>
                <a:gd name="T41" fmla="*/ 2147483647 h 31"/>
                <a:gd name="T42" fmla="*/ 2147483647 w 46"/>
                <a:gd name="T43" fmla="*/ 2147483647 h 31"/>
                <a:gd name="T44" fmla="*/ 2147483647 w 46"/>
                <a:gd name="T45" fmla="*/ 2147483647 h 31"/>
                <a:gd name="T46" fmla="*/ 2147483647 w 46"/>
                <a:gd name="T47" fmla="*/ 2147483647 h 31"/>
                <a:gd name="T48" fmla="*/ 2147483647 w 46"/>
                <a:gd name="T49" fmla="*/ 2147483647 h 31"/>
                <a:gd name="T50" fmla="*/ 0 w 46"/>
                <a:gd name="T51" fmla="*/ 0 h 31"/>
                <a:gd name="T52" fmla="*/ 2147483647 w 46"/>
                <a:gd name="T53" fmla="*/ 0 h 3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6"/>
                <a:gd name="T82" fmla="*/ 0 h 31"/>
                <a:gd name="T83" fmla="*/ 46 w 46"/>
                <a:gd name="T84" fmla="*/ 31 h 3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6" h="31">
                  <a:moveTo>
                    <a:pt x="22" y="31"/>
                  </a:moveTo>
                  <a:lnTo>
                    <a:pt x="20" y="29"/>
                  </a:lnTo>
                  <a:lnTo>
                    <a:pt x="32" y="29"/>
                  </a:lnTo>
                  <a:lnTo>
                    <a:pt x="33" y="27"/>
                  </a:lnTo>
                  <a:lnTo>
                    <a:pt x="19" y="27"/>
                  </a:lnTo>
                  <a:lnTo>
                    <a:pt x="17" y="24"/>
                  </a:lnTo>
                  <a:lnTo>
                    <a:pt x="34" y="24"/>
                  </a:lnTo>
                  <a:lnTo>
                    <a:pt x="35" y="21"/>
                  </a:lnTo>
                  <a:lnTo>
                    <a:pt x="15" y="21"/>
                  </a:lnTo>
                  <a:lnTo>
                    <a:pt x="13" y="19"/>
                  </a:lnTo>
                  <a:lnTo>
                    <a:pt x="36" y="19"/>
                  </a:lnTo>
                  <a:lnTo>
                    <a:pt x="37" y="17"/>
                  </a:lnTo>
                  <a:lnTo>
                    <a:pt x="11" y="17"/>
                  </a:lnTo>
                  <a:lnTo>
                    <a:pt x="10" y="14"/>
                  </a:lnTo>
                  <a:lnTo>
                    <a:pt x="38" y="14"/>
                  </a:lnTo>
                  <a:lnTo>
                    <a:pt x="41" y="12"/>
                  </a:lnTo>
                  <a:lnTo>
                    <a:pt x="8" y="12"/>
                  </a:lnTo>
                  <a:lnTo>
                    <a:pt x="7" y="10"/>
                  </a:lnTo>
                  <a:lnTo>
                    <a:pt x="41" y="10"/>
                  </a:lnTo>
                  <a:lnTo>
                    <a:pt x="43" y="8"/>
                  </a:lnTo>
                  <a:lnTo>
                    <a:pt x="5" y="8"/>
                  </a:lnTo>
                  <a:lnTo>
                    <a:pt x="3" y="4"/>
                  </a:lnTo>
                  <a:lnTo>
                    <a:pt x="44" y="4"/>
                  </a:lnTo>
                  <a:lnTo>
                    <a:pt x="45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9" name="Line 316"/>
            <p:cNvSpPr>
              <a:spLocks noChangeShapeType="1"/>
            </p:cNvSpPr>
            <p:nvPr/>
          </p:nvSpPr>
          <p:spPr bwMode="auto">
            <a:xfrm>
              <a:off x="9015024" y="3901411"/>
              <a:ext cx="34925" cy="1746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90" name="Freeform 317"/>
            <p:cNvSpPr>
              <a:spLocks/>
            </p:cNvSpPr>
            <p:nvPr/>
          </p:nvSpPr>
          <p:spPr bwMode="auto">
            <a:xfrm>
              <a:off x="9083286" y="4241136"/>
              <a:ext cx="71438" cy="66675"/>
            </a:xfrm>
            <a:custGeom>
              <a:avLst/>
              <a:gdLst>
                <a:gd name="T0" fmla="*/ 0 w 45"/>
                <a:gd name="T1" fmla="*/ 2147483647 h 42"/>
                <a:gd name="T2" fmla="*/ 2147483647 w 45"/>
                <a:gd name="T3" fmla="*/ 0 h 42"/>
                <a:gd name="T4" fmla="*/ 2147483647 w 45"/>
                <a:gd name="T5" fmla="*/ 2147483647 h 42"/>
                <a:gd name="T6" fmla="*/ 0 w 45"/>
                <a:gd name="T7" fmla="*/ 2147483647 h 42"/>
                <a:gd name="T8" fmla="*/ 0 w 45"/>
                <a:gd name="T9" fmla="*/ 2147483647 h 42"/>
                <a:gd name="T10" fmla="*/ 2147483647 w 45"/>
                <a:gd name="T11" fmla="*/ 2147483647 h 42"/>
                <a:gd name="T12" fmla="*/ 2147483647 w 45"/>
                <a:gd name="T13" fmla="*/ 2147483647 h 42"/>
                <a:gd name="T14" fmla="*/ 2147483647 w 45"/>
                <a:gd name="T15" fmla="*/ 2147483647 h 42"/>
                <a:gd name="T16" fmla="*/ 2147483647 w 45"/>
                <a:gd name="T17" fmla="*/ 2147483647 h 42"/>
                <a:gd name="T18" fmla="*/ 2147483647 w 45"/>
                <a:gd name="T19" fmla="*/ 2147483647 h 42"/>
                <a:gd name="T20" fmla="*/ 2147483647 w 45"/>
                <a:gd name="T21" fmla="*/ 2147483647 h 42"/>
                <a:gd name="T22" fmla="*/ 2147483647 w 45"/>
                <a:gd name="T23" fmla="*/ 2147483647 h 42"/>
                <a:gd name="T24" fmla="*/ 2147483647 w 45"/>
                <a:gd name="T25" fmla="*/ 2147483647 h 42"/>
                <a:gd name="T26" fmla="*/ 2147483647 w 45"/>
                <a:gd name="T27" fmla="*/ 2147483647 h 42"/>
                <a:gd name="T28" fmla="*/ 2147483647 w 45"/>
                <a:gd name="T29" fmla="*/ 2147483647 h 42"/>
                <a:gd name="T30" fmla="*/ 2147483647 w 45"/>
                <a:gd name="T31" fmla="*/ 2147483647 h 42"/>
                <a:gd name="T32" fmla="*/ 2147483647 w 45"/>
                <a:gd name="T33" fmla="*/ 2147483647 h 42"/>
                <a:gd name="T34" fmla="*/ 2147483647 w 45"/>
                <a:gd name="T35" fmla="*/ 2147483647 h 42"/>
                <a:gd name="T36" fmla="*/ 2147483647 w 45"/>
                <a:gd name="T37" fmla="*/ 2147483647 h 42"/>
                <a:gd name="T38" fmla="*/ 2147483647 w 45"/>
                <a:gd name="T39" fmla="*/ 2147483647 h 42"/>
                <a:gd name="T40" fmla="*/ 2147483647 w 45"/>
                <a:gd name="T41" fmla="*/ 2147483647 h 42"/>
                <a:gd name="T42" fmla="*/ 2147483647 w 45"/>
                <a:gd name="T43" fmla="*/ 2147483647 h 42"/>
                <a:gd name="T44" fmla="*/ 2147483647 w 45"/>
                <a:gd name="T45" fmla="*/ 2147483647 h 42"/>
                <a:gd name="T46" fmla="*/ 2147483647 w 45"/>
                <a:gd name="T47" fmla="*/ 2147483647 h 42"/>
                <a:gd name="T48" fmla="*/ 2147483647 w 45"/>
                <a:gd name="T49" fmla="*/ 2147483647 h 42"/>
                <a:gd name="T50" fmla="*/ 2147483647 w 45"/>
                <a:gd name="T51" fmla="*/ 2147483647 h 42"/>
                <a:gd name="T52" fmla="*/ 2147483647 w 45"/>
                <a:gd name="T53" fmla="*/ 2147483647 h 42"/>
                <a:gd name="T54" fmla="*/ 2147483647 w 45"/>
                <a:gd name="T55" fmla="*/ 2147483647 h 42"/>
                <a:gd name="T56" fmla="*/ 2147483647 w 45"/>
                <a:gd name="T57" fmla="*/ 2147483647 h 42"/>
                <a:gd name="T58" fmla="*/ 2147483647 w 45"/>
                <a:gd name="T59" fmla="*/ 2147483647 h 42"/>
                <a:gd name="T60" fmla="*/ 2147483647 w 45"/>
                <a:gd name="T61" fmla="*/ 2147483647 h 42"/>
                <a:gd name="T62" fmla="*/ 2147483647 w 45"/>
                <a:gd name="T63" fmla="*/ 2147483647 h 42"/>
                <a:gd name="T64" fmla="*/ 2147483647 w 45"/>
                <a:gd name="T65" fmla="*/ 2147483647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"/>
                <a:gd name="T100" fmla="*/ 0 h 42"/>
                <a:gd name="T101" fmla="*/ 45 w 45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" h="42">
                  <a:moveTo>
                    <a:pt x="0" y="4"/>
                  </a:moveTo>
                  <a:lnTo>
                    <a:pt x="45" y="0"/>
                  </a:lnTo>
                  <a:lnTo>
                    <a:pt x="21" y="4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41" y="7"/>
                  </a:lnTo>
                  <a:lnTo>
                    <a:pt x="40" y="9"/>
                  </a:lnTo>
                  <a:lnTo>
                    <a:pt x="3" y="9"/>
                  </a:lnTo>
                  <a:lnTo>
                    <a:pt x="4" y="13"/>
                  </a:lnTo>
                  <a:lnTo>
                    <a:pt x="38" y="13"/>
                  </a:lnTo>
                  <a:lnTo>
                    <a:pt x="37" y="15"/>
                  </a:lnTo>
                  <a:lnTo>
                    <a:pt x="5" y="15"/>
                  </a:lnTo>
                  <a:lnTo>
                    <a:pt x="6" y="17"/>
                  </a:lnTo>
                  <a:lnTo>
                    <a:pt x="34" y="17"/>
                  </a:lnTo>
                  <a:lnTo>
                    <a:pt x="33" y="19"/>
                  </a:lnTo>
                  <a:lnTo>
                    <a:pt x="8" y="19"/>
                  </a:lnTo>
                  <a:lnTo>
                    <a:pt x="9" y="21"/>
                  </a:lnTo>
                  <a:lnTo>
                    <a:pt x="31" y="21"/>
                  </a:lnTo>
                  <a:lnTo>
                    <a:pt x="31" y="24"/>
                  </a:lnTo>
                  <a:lnTo>
                    <a:pt x="11" y="24"/>
                  </a:lnTo>
                  <a:lnTo>
                    <a:pt x="12" y="26"/>
                  </a:lnTo>
                  <a:lnTo>
                    <a:pt x="29" y="26"/>
                  </a:lnTo>
                  <a:lnTo>
                    <a:pt x="28" y="29"/>
                  </a:lnTo>
                  <a:lnTo>
                    <a:pt x="14" y="29"/>
                  </a:lnTo>
                  <a:lnTo>
                    <a:pt x="15" y="32"/>
                  </a:lnTo>
                  <a:lnTo>
                    <a:pt x="26" y="32"/>
                  </a:lnTo>
                  <a:lnTo>
                    <a:pt x="25" y="34"/>
                  </a:lnTo>
                  <a:lnTo>
                    <a:pt x="16" y="34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2" y="38"/>
                  </a:lnTo>
                  <a:lnTo>
                    <a:pt x="19" y="3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91" name="Line 318"/>
            <p:cNvSpPr>
              <a:spLocks noChangeShapeType="1"/>
            </p:cNvSpPr>
            <p:nvPr/>
          </p:nvSpPr>
          <p:spPr bwMode="auto">
            <a:xfrm flipH="1">
              <a:off x="9061061" y="4277649"/>
              <a:ext cx="39688" cy="238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92" name="Freeform 319"/>
            <p:cNvSpPr>
              <a:spLocks/>
            </p:cNvSpPr>
            <p:nvPr/>
          </p:nvSpPr>
          <p:spPr bwMode="auto">
            <a:xfrm>
              <a:off x="9083286" y="4245899"/>
              <a:ext cx="69850" cy="3175"/>
            </a:xfrm>
            <a:custGeom>
              <a:avLst/>
              <a:gdLst>
                <a:gd name="T0" fmla="*/ 0 w 44"/>
                <a:gd name="T1" fmla="*/ 2147483647 h 2"/>
                <a:gd name="T2" fmla="*/ 2147483647 w 44"/>
                <a:gd name="T3" fmla="*/ 2147483647 h 2"/>
                <a:gd name="T4" fmla="*/ 2147483647 w 44"/>
                <a:gd name="T5" fmla="*/ 0 h 2"/>
                <a:gd name="T6" fmla="*/ 2147483647 w 4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2"/>
                <a:gd name="T14" fmla="*/ 44 w 4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2">
                  <a:moveTo>
                    <a:pt x="0" y="2"/>
                  </a:moveTo>
                  <a:lnTo>
                    <a:pt x="42" y="2"/>
                  </a:lnTo>
                  <a:lnTo>
                    <a:pt x="44" y="0"/>
                  </a:lnTo>
                  <a:lnTo>
                    <a:pt x="17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93" name="Freeform 320"/>
            <p:cNvSpPr>
              <a:spLocks/>
            </p:cNvSpPr>
            <p:nvPr/>
          </p:nvSpPr>
          <p:spPr bwMode="auto">
            <a:xfrm>
              <a:off x="8575286" y="4487199"/>
              <a:ext cx="71438" cy="68262"/>
            </a:xfrm>
            <a:custGeom>
              <a:avLst/>
              <a:gdLst>
                <a:gd name="T0" fmla="*/ 2147483647 w 45"/>
                <a:gd name="T1" fmla="*/ 2147483647 h 43"/>
                <a:gd name="T2" fmla="*/ 2147483647 w 45"/>
                <a:gd name="T3" fmla="*/ 2147483647 h 43"/>
                <a:gd name="T4" fmla="*/ 0 w 45"/>
                <a:gd name="T5" fmla="*/ 0 h 43"/>
                <a:gd name="T6" fmla="*/ 2147483647 w 45"/>
                <a:gd name="T7" fmla="*/ 2147483647 h 43"/>
                <a:gd name="T8" fmla="*/ 2147483647 w 45"/>
                <a:gd name="T9" fmla="*/ 2147483647 h 43"/>
                <a:gd name="T10" fmla="*/ 2147483647 w 45"/>
                <a:gd name="T11" fmla="*/ 2147483647 h 43"/>
                <a:gd name="T12" fmla="*/ 2147483647 w 45"/>
                <a:gd name="T13" fmla="*/ 2147483647 h 43"/>
                <a:gd name="T14" fmla="*/ 2147483647 w 45"/>
                <a:gd name="T15" fmla="*/ 2147483647 h 43"/>
                <a:gd name="T16" fmla="*/ 2147483647 w 45"/>
                <a:gd name="T17" fmla="*/ 2147483647 h 43"/>
                <a:gd name="T18" fmla="*/ 2147483647 w 45"/>
                <a:gd name="T19" fmla="*/ 2147483647 h 43"/>
                <a:gd name="T20" fmla="*/ 2147483647 w 45"/>
                <a:gd name="T21" fmla="*/ 2147483647 h 43"/>
                <a:gd name="T22" fmla="*/ 2147483647 w 45"/>
                <a:gd name="T23" fmla="*/ 2147483647 h 43"/>
                <a:gd name="T24" fmla="*/ 2147483647 w 45"/>
                <a:gd name="T25" fmla="*/ 2147483647 h 43"/>
                <a:gd name="T26" fmla="*/ 2147483647 w 45"/>
                <a:gd name="T27" fmla="*/ 2147483647 h 43"/>
                <a:gd name="T28" fmla="*/ 2147483647 w 45"/>
                <a:gd name="T29" fmla="*/ 2147483647 h 43"/>
                <a:gd name="T30" fmla="*/ 2147483647 w 45"/>
                <a:gd name="T31" fmla="*/ 2147483647 h 43"/>
                <a:gd name="T32" fmla="*/ 2147483647 w 45"/>
                <a:gd name="T33" fmla="*/ 2147483647 h 43"/>
                <a:gd name="T34" fmla="*/ 2147483647 w 45"/>
                <a:gd name="T35" fmla="*/ 2147483647 h 43"/>
                <a:gd name="T36" fmla="*/ 2147483647 w 45"/>
                <a:gd name="T37" fmla="*/ 2147483647 h 43"/>
                <a:gd name="T38" fmla="*/ 2147483647 w 45"/>
                <a:gd name="T39" fmla="*/ 2147483647 h 43"/>
                <a:gd name="T40" fmla="*/ 2147483647 w 45"/>
                <a:gd name="T41" fmla="*/ 2147483647 h 43"/>
                <a:gd name="T42" fmla="*/ 2147483647 w 45"/>
                <a:gd name="T43" fmla="*/ 2147483647 h 43"/>
                <a:gd name="T44" fmla="*/ 2147483647 w 45"/>
                <a:gd name="T45" fmla="*/ 2147483647 h 43"/>
                <a:gd name="T46" fmla="*/ 2147483647 w 45"/>
                <a:gd name="T47" fmla="*/ 2147483647 h 43"/>
                <a:gd name="T48" fmla="*/ 2147483647 w 45"/>
                <a:gd name="T49" fmla="*/ 2147483647 h 43"/>
                <a:gd name="T50" fmla="*/ 2147483647 w 45"/>
                <a:gd name="T51" fmla="*/ 2147483647 h 43"/>
                <a:gd name="T52" fmla="*/ 2147483647 w 45"/>
                <a:gd name="T53" fmla="*/ 2147483647 h 43"/>
                <a:gd name="T54" fmla="*/ 2147483647 w 45"/>
                <a:gd name="T55" fmla="*/ 2147483647 h 43"/>
                <a:gd name="T56" fmla="*/ 2147483647 w 45"/>
                <a:gd name="T57" fmla="*/ 2147483647 h 43"/>
                <a:gd name="T58" fmla="*/ 2147483647 w 45"/>
                <a:gd name="T59" fmla="*/ 2147483647 h 4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5"/>
                <a:gd name="T91" fmla="*/ 0 h 43"/>
                <a:gd name="T92" fmla="*/ 45 w 45"/>
                <a:gd name="T93" fmla="*/ 43 h 4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5" h="43">
                  <a:moveTo>
                    <a:pt x="45" y="10"/>
                  </a:moveTo>
                  <a:lnTo>
                    <a:pt x="12" y="43"/>
                  </a:lnTo>
                  <a:lnTo>
                    <a:pt x="0" y="0"/>
                  </a:lnTo>
                  <a:lnTo>
                    <a:pt x="45" y="10"/>
                  </a:lnTo>
                  <a:lnTo>
                    <a:pt x="3" y="10"/>
                  </a:lnTo>
                  <a:lnTo>
                    <a:pt x="3" y="13"/>
                  </a:lnTo>
                  <a:lnTo>
                    <a:pt x="42" y="13"/>
                  </a:lnTo>
                  <a:lnTo>
                    <a:pt x="40" y="15"/>
                  </a:lnTo>
                  <a:lnTo>
                    <a:pt x="4" y="15"/>
                  </a:lnTo>
                  <a:lnTo>
                    <a:pt x="6" y="17"/>
                  </a:lnTo>
                  <a:lnTo>
                    <a:pt x="38" y="17"/>
                  </a:lnTo>
                  <a:lnTo>
                    <a:pt x="36" y="21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33" y="23"/>
                  </a:lnTo>
                  <a:lnTo>
                    <a:pt x="31" y="25"/>
                  </a:lnTo>
                  <a:lnTo>
                    <a:pt x="7" y="25"/>
                  </a:lnTo>
                  <a:lnTo>
                    <a:pt x="8" y="27"/>
                  </a:lnTo>
                  <a:lnTo>
                    <a:pt x="28" y="27"/>
                  </a:lnTo>
                  <a:lnTo>
                    <a:pt x="25" y="29"/>
                  </a:lnTo>
                  <a:lnTo>
                    <a:pt x="8" y="29"/>
                  </a:lnTo>
                  <a:lnTo>
                    <a:pt x="9" y="32"/>
                  </a:lnTo>
                  <a:lnTo>
                    <a:pt x="23" y="32"/>
                  </a:lnTo>
                  <a:lnTo>
                    <a:pt x="21" y="34"/>
                  </a:lnTo>
                  <a:lnTo>
                    <a:pt x="10" y="34"/>
                  </a:lnTo>
                  <a:lnTo>
                    <a:pt x="11" y="37"/>
                  </a:lnTo>
                  <a:lnTo>
                    <a:pt x="19" y="37"/>
                  </a:lnTo>
                  <a:lnTo>
                    <a:pt x="16" y="40"/>
                  </a:lnTo>
                  <a:lnTo>
                    <a:pt x="11" y="4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94" name="Line 321"/>
            <p:cNvSpPr>
              <a:spLocks noChangeShapeType="1"/>
            </p:cNvSpPr>
            <p:nvPr/>
          </p:nvSpPr>
          <p:spPr bwMode="auto">
            <a:xfrm flipH="1">
              <a:off x="8583224" y="4522124"/>
              <a:ext cx="1587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95" name="Line 322"/>
            <p:cNvSpPr>
              <a:spLocks noChangeShapeType="1"/>
            </p:cNvSpPr>
            <p:nvPr/>
          </p:nvSpPr>
          <p:spPr bwMode="auto">
            <a:xfrm>
              <a:off x="8578461" y="4499899"/>
              <a:ext cx="55563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96" name="Freeform 323"/>
            <p:cNvSpPr>
              <a:spLocks/>
            </p:cNvSpPr>
            <p:nvPr/>
          </p:nvSpPr>
          <p:spPr bwMode="auto">
            <a:xfrm>
              <a:off x="8576874" y="4496724"/>
              <a:ext cx="36512" cy="3175"/>
            </a:xfrm>
            <a:custGeom>
              <a:avLst/>
              <a:gdLst>
                <a:gd name="T0" fmla="*/ 2147483647 w 23"/>
                <a:gd name="T1" fmla="*/ 0 h 2"/>
                <a:gd name="T2" fmla="*/ 0 w 23"/>
                <a:gd name="T3" fmla="*/ 0 h 2"/>
                <a:gd name="T4" fmla="*/ 2147483647 w 23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3"/>
                <a:gd name="T10" fmla="*/ 0 h 2"/>
                <a:gd name="T11" fmla="*/ 23 w 2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2">
                  <a:moveTo>
                    <a:pt x="23" y="0"/>
                  </a:moveTo>
                  <a:lnTo>
                    <a:pt x="0" y="0"/>
                  </a:lnTo>
                  <a:lnTo>
                    <a:pt x="1" y="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97" name="Freeform 324"/>
            <p:cNvSpPr>
              <a:spLocks/>
            </p:cNvSpPr>
            <p:nvPr/>
          </p:nvSpPr>
          <p:spPr bwMode="auto">
            <a:xfrm>
              <a:off x="8576874" y="4493549"/>
              <a:ext cx="36512" cy="3175"/>
            </a:xfrm>
            <a:custGeom>
              <a:avLst/>
              <a:gdLst>
                <a:gd name="T0" fmla="*/ 0 w 23"/>
                <a:gd name="T1" fmla="*/ 0 h 2"/>
                <a:gd name="T2" fmla="*/ 2147483647 w 23"/>
                <a:gd name="T3" fmla="*/ 0 h 2"/>
                <a:gd name="T4" fmla="*/ 2147483647 w 23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3"/>
                <a:gd name="T10" fmla="*/ 0 h 2"/>
                <a:gd name="T11" fmla="*/ 23 w 2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2">
                  <a:moveTo>
                    <a:pt x="0" y="0"/>
                  </a:moveTo>
                  <a:lnTo>
                    <a:pt x="12" y="0"/>
                  </a:lnTo>
                  <a:lnTo>
                    <a:pt x="23" y="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98" name="Freeform 325"/>
            <p:cNvSpPr>
              <a:spLocks/>
            </p:cNvSpPr>
            <p:nvPr/>
          </p:nvSpPr>
          <p:spPr bwMode="auto">
            <a:xfrm>
              <a:off x="7864086" y="4134774"/>
              <a:ext cx="58738" cy="92075"/>
            </a:xfrm>
            <a:custGeom>
              <a:avLst/>
              <a:gdLst>
                <a:gd name="T0" fmla="*/ 2147483647 w 37"/>
                <a:gd name="T1" fmla="*/ 2147483647 h 58"/>
                <a:gd name="T2" fmla="*/ 2147483647 w 37"/>
                <a:gd name="T3" fmla="*/ 2147483647 h 58"/>
                <a:gd name="T4" fmla="*/ 0 w 37"/>
                <a:gd name="T5" fmla="*/ 2147483647 h 58"/>
                <a:gd name="T6" fmla="*/ 0 w 37"/>
                <a:gd name="T7" fmla="*/ 2147483647 h 58"/>
                <a:gd name="T8" fmla="*/ 2147483647 w 37"/>
                <a:gd name="T9" fmla="*/ 2147483647 h 58"/>
                <a:gd name="T10" fmla="*/ 2147483647 w 37"/>
                <a:gd name="T11" fmla="*/ 2147483647 h 58"/>
                <a:gd name="T12" fmla="*/ 2147483647 w 37"/>
                <a:gd name="T13" fmla="*/ 2147483647 h 58"/>
                <a:gd name="T14" fmla="*/ 2147483647 w 37"/>
                <a:gd name="T15" fmla="*/ 2147483647 h 58"/>
                <a:gd name="T16" fmla="*/ 2147483647 w 37"/>
                <a:gd name="T17" fmla="*/ 2147483647 h 58"/>
                <a:gd name="T18" fmla="*/ 2147483647 w 37"/>
                <a:gd name="T19" fmla="*/ 2147483647 h 58"/>
                <a:gd name="T20" fmla="*/ 2147483647 w 37"/>
                <a:gd name="T21" fmla="*/ 2147483647 h 58"/>
                <a:gd name="T22" fmla="*/ 2147483647 w 37"/>
                <a:gd name="T23" fmla="*/ 2147483647 h 58"/>
                <a:gd name="T24" fmla="*/ 2147483647 w 37"/>
                <a:gd name="T25" fmla="*/ 2147483647 h 58"/>
                <a:gd name="T26" fmla="*/ 2147483647 w 37"/>
                <a:gd name="T27" fmla="*/ 2147483647 h 58"/>
                <a:gd name="T28" fmla="*/ 2147483647 w 37"/>
                <a:gd name="T29" fmla="*/ 0 h 58"/>
                <a:gd name="T30" fmla="*/ 2147483647 w 37"/>
                <a:gd name="T31" fmla="*/ 0 h 58"/>
                <a:gd name="T32" fmla="*/ 2147483647 w 37"/>
                <a:gd name="T33" fmla="*/ 2147483647 h 58"/>
                <a:gd name="T34" fmla="*/ 2147483647 w 37"/>
                <a:gd name="T35" fmla="*/ 2147483647 h 58"/>
                <a:gd name="T36" fmla="*/ 2147483647 w 37"/>
                <a:gd name="T37" fmla="*/ 2147483647 h 58"/>
                <a:gd name="T38" fmla="*/ 2147483647 w 37"/>
                <a:gd name="T39" fmla="*/ 2147483647 h 58"/>
                <a:gd name="T40" fmla="*/ 2147483647 w 37"/>
                <a:gd name="T41" fmla="*/ 2147483647 h 58"/>
                <a:gd name="T42" fmla="*/ 2147483647 w 37"/>
                <a:gd name="T43" fmla="*/ 2147483647 h 58"/>
                <a:gd name="T44" fmla="*/ 2147483647 w 37"/>
                <a:gd name="T45" fmla="*/ 2147483647 h 58"/>
                <a:gd name="T46" fmla="*/ 2147483647 w 37"/>
                <a:gd name="T47" fmla="*/ 2147483647 h 58"/>
                <a:gd name="T48" fmla="*/ 2147483647 w 37"/>
                <a:gd name="T49" fmla="*/ 2147483647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58"/>
                <a:gd name="T77" fmla="*/ 37 w 37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58">
                  <a:moveTo>
                    <a:pt x="9" y="4"/>
                  </a:moveTo>
                  <a:lnTo>
                    <a:pt x="4" y="11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4" y="47"/>
                  </a:lnTo>
                  <a:lnTo>
                    <a:pt x="9" y="56"/>
                  </a:lnTo>
                  <a:lnTo>
                    <a:pt x="16" y="58"/>
                  </a:lnTo>
                  <a:lnTo>
                    <a:pt x="21" y="58"/>
                  </a:lnTo>
                  <a:lnTo>
                    <a:pt x="30" y="56"/>
                  </a:lnTo>
                  <a:lnTo>
                    <a:pt x="35" y="47"/>
                  </a:lnTo>
                  <a:lnTo>
                    <a:pt x="37" y="34"/>
                  </a:lnTo>
                  <a:lnTo>
                    <a:pt x="37" y="25"/>
                  </a:lnTo>
                  <a:lnTo>
                    <a:pt x="35" y="11"/>
                  </a:lnTo>
                  <a:lnTo>
                    <a:pt x="30" y="4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4"/>
                  </a:lnTo>
                  <a:lnTo>
                    <a:pt x="9" y="6"/>
                  </a:lnTo>
                  <a:lnTo>
                    <a:pt x="6" y="11"/>
                  </a:lnTo>
                  <a:lnTo>
                    <a:pt x="4" y="25"/>
                  </a:lnTo>
                  <a:lnTo>
                    <a:pt x="4" y="34"/>
                  </a:lnTo>
                  <a:lnTo>
                    <a:pt x="6" y="47"/>
                  </a:lnTo>
                  <a:lnTo>
                    <a:pt x="9" y="53"/>
                  </a:lnTo>
                  <a:lnTo>
                    <a:pt x="11" y="56"/>
                  </a:lnTo>
                  <a:lnTo>
                    <a:pt x="16" y="5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99" name="Freeform 326"/>
            <p:cNvSpPr>
              <a:spLocks/>
            </p:cNvSpPr>
            <p:nvPr/>
          </p:nvSpPr>
          <p:spPr bwMode="auto">
            <a:xfrm>
              <a:off x="7899011" y="4134774"/>
              <a:ext cx="20638" cy="92075"/>
            </a:xfrm>
            <a:custGeom>
              <a:avLst/>
              <a:gdLst>
                <a:gd name="T0" fmla="*/ 0 w 14"/>
                <a:gd name="T1" fmla="*/ 2147483647 h 58"/>
                <a:gd name="T2" fmla="*/ 2147483647 w 14"/>
                <a:gd name="T3" fmla="*/ 2147483647 h 58"/>
                <a:gd name="T4" fmla="*/ 2147483647 w 14"/>
                <a:gd name="T5" fmla="*/ 2147483647 h 58"/>
                <a:gd name="T6" fmla="*/ 2147483647 w 14"/>
                <a:gd name="T7" fmla="*/ 2147483647 h 58"/>
                <a:gd name="T8" fmla="*/ 2147483647 w 14"/>
                <a:gd name="T9" fmla="*/ 2147483647 h 58"/>
                <a:gd name="T10" fmla="*/ 2147483647 w 14"/>
                <a:gd name="T11" fmla="*/ 2147483647 h 58"/>
                <a:gd name="T12" fmla="*/ 2147483647 w 14"/>
                <a:gd name="T13" fmla="*/ 2147483647 h 58"/>
                <a:gd name="T14" fmla="*/ 2147483647 w 14"/>
                <a:gd name="T15" fmla="*/ 2147483647 h 58"/>
                <a:gd name="T16" fmla="*/ 2147483647 w 14"/>
                <a:gd name="T17" fmla="*/ 2147483647 h 58"/>
                <a:gd name="T18" fmla="*/ 0 w 14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58"/>
                <a:gd name="T32" fmla="*/ 14 w 14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58">
                  <a:moveTo>
                    <a:pt x="0" y="58"/>
                  </a:moveTo>
                  <a:lnTo>
                    <a:pt x="5" y="56"/>
                  </a:lnTo>
                  <a:lnTo>
                    <a:pt x="9" y="53"/>
                  </a:lnTo>
                  <a:lnTo>
                    <a:pt x="11" y="47"/>
                  </a:lnTo>
                  <a:lnTo>
                    <a:pt x="14" y="34"/>
                  </a:lnTo>
                  <a:lnTo>
                    <a:pt x="14" y="25"/>
                  </a:lnTo>
                  <a:lnTo>
                    <a:pt x="11" y="11"/>
                  </a:lnTo>
                  <a:lnTo>
                    <a:pt x="9" y="6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00" name="Line 327"/>
            <p:cNvSpPr>
              <a:spLocks noChangeShapeType="1"/>
            </p:cNvSpPr>
            <p:nvPr/>
          </p:nvSpPr>
          <p:spPr bwMode="auto">
            <a:xfrm flipH="1">
              <a:off x="7878374" y="4134774"/>
              <a:ext cx="11112" cy="63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01" name="Freeform 328"/>
            <p:cNvSpPr>
              <a:spLocks/>
            </p:cNvSpPr>
            <p:nvPr/>
          </p:nvSpPr>
          <p:spPr bwMode="auto">
            <a:xfrm>
              <a:off x="7960924" y="4134774"/>
              <a:ext cx="19050" cy="92075"/>
            </a:xfrm>
            <a:custGeom>
              <a:avLst/>
              <a:gdLst>
                <a:gd name="T0" fmla="*/ 0 w 12"/>
                <a:gd name="T1" fmla="*/ 2147483647 h 58"/>
                <a:gd name="T2" fmla="*/ 2147483647 w 12"/>
                <a:gd name="T3" fmla="*/ 2147483647 h 58"/>
                <a:gd name="T4" fmla="*/ 2147483647 w 12"/>
                <a:gd name="T5" fmla="*/ 0 h 58"/>
                <a:gd name="T6" fmla="*/ 2147483647 w 12"/>
                <a:gd name="T7" fmla="*/ 214748364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58"/>
                <a:gd name="T14" fmla="*/ 12 w 12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58">
                  <a:moveTo>
                    <a:pt x="0" y="11"/>
                  </a:moveTo>
                  <a:lnTo>
                    <a:pt x="5" y="8"/>
                  </a:lnTo>
                  <a:lnTo>
                    <a:pt x="12" y="0"/>
                  </a:lnTo>
                  <a:lnTo>
                    <a:pt x="12" y="5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02" name="Line 329"/>
            <p:cNvSpPr>
              <a:spLocks noChangeShapeType="1"/>
            </p:cNvSpPr>
            <p:nvPr/>
          </p:nvSpPr>
          <p:spPr bwMode="auto">
            <a:xfrm flipV="1">
              <a:off x="7976799" y="4141124"/>
              <a:ext cx="3175" cy="857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03" name="Freeform 330"/>
            <p:cNvSpPr>
              <a:spLocks/>
            </p:cNvSpPr>
            <p:nvPr/>
          </p:nvSpPr>
          <p:spPr bwMode="auto">
            <a:xfrm>
              <a:off x="8030774" y="4134774"/>
              <a:ext cx="57150" cy="92075"/>
            </a:xfrm>
            <a:custGeom>
              <a:avLst/>
              <a:gdLst>
                <a:gd name="T0" fmla="*/ 2147483647 w 36"/>
                <a:gd name="T1" fmla="*/ 2147483647 h 58"/>
                <a:gd name="T2" fmla="*/ 2147483647 w 36"/>
                <a:gd name="T3" fmla="*/ 2147483647 h 58"/>
                <a:gd name="T4" fmla="*/ 0 w 36"/>
                <a:gd name="T5" fmla="*/ 2147483647 h 58"/>
                <a:gd name="T6" fmla="*/ 0 w 36"/>
                <a:gd name="T7" fmla="*/ 2147483647 h 58"/>
                <a:gd name="T8" fmla="*/ 2147483647 w 36"/>
                <a:gd name="T9" fmla="*/ 2147483647 h 58"/>
                <a:gd name="T10" fmla="*/ 2147483647 w 36"/>
                <a:gd name="T11" fmla="*/ 2147483647 h 58"/>
                <a:gd name="T12" fmla="*/ 2147483647 w 36"/>
                <a:gd name="T13" fmla="*/ 2147483647 h 58"/>
                <a:gd name="T14" fmla="*/ 2147483647 w 36"/>
                <a:gd name="T15" fmla="*/ 2147483647 h 58"/>
                <a:gd name="T16" fmla="*/ 2147483647 w 36"/>
                <a:gd name="T17" fmla="*/ 2147483647 h 58"/>
                <a:gd name="T18" fmla="*/ 2147483647 w 36"/>
                <a:gd name="T19" fmla="*/ 2147483647 h 58"/>
                <a:gd name="T20" fmla="*/ 2147483647 w 36"/>
                <a:gd name="T21" fmla="*/ 2147483647 h 58"/>
                <a:gd name="T22" fmla="*/ 2147483647 w 36"/>
                <a:gd name="T23" fmla="*/ 2147483647 h 58"/>
                <a:gd name="T24" fmla="*/ 2147483647 w 36"/>
                <a:gd name="T25" fmla="*/ 2147483647 h 58"/>
                <a:gd name="T26" fmla="*/ 2147483647 w 36"/>
                <a:gd name="T27" fmla="*/ 2147483647 h 58"/>
                <a:gd name="T28" fmla="*/ 2147483647 w 36"/>
                <a:gd name="T29" fmla="*/ 0 h 58"/>
                <a:gd name="T30" fmla="*/ 2147483647 w 36"/>
                <a:gd name="T31" fmla="*/ 0 h 58"/>
                <a:gd name="T32" fmla="*/ 2147483647 w 36"/>
                <a:gd name="T33" fmla="*/ 2147483647 h 58"/>
                <a:gd name="T34" fmla="*/ 2147483647 w 36"/>
                <a:gd name="T35" fmla="*/ 2147483647 h 58"/>
                <a:gd name="T36" fmla="*/ 2147483647 w 36"/>
                <a:gd name="T37" fmla="*/ 2147483647 h 58"/>
                <a:gd name="T38" fmla="*/ 2147483647 w 36"/>
                <a:gd name="T39" fmla="*/ 2147483647 h 58"/>
                <a:gd name="T40" fmla="*/ 2147483647 w 36"/>
                <a:gd name="T41" fmla="*/ 2147483647 h 58"/>
                <a:gd name="T42" fmla="*/ 2147483647 w 36"/>
                <a:gd name="T43" fmla="*/ 2147483647 h 58"/>
                <a:gd name="T44" fmla="*/ 2147483647 w 36"/>
                <a:gd name="T45" fmla="*/ 2147483647 h 58"/>
                <a:gd name="T46" fmla="*/ 2147483647 w 36"/>
                <a:gd name="T47" fmla="*/ 2147483647 h 58"/>
                <a:gd name="T48" fmla="*/ 2147483647 w 36"/>
                <a:gd name="T49" fmla="*/ 2147483647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58"/>
                <a:gd name="T77" fmla="*/ 36 w 36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58">
                  <a:moveTo>
                    <a:pt x="7" y="4"/>
                  </a:moveTo>
                  <a:lnTo>
                    <a:pt x="3" y="11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7" y="56"/>
                  </a:lnTo>
                  <a:lnTo>
                    <a:pt x="15" y="58"/>
                  </a:lnTo>
                  <a:lnTo>
                    <a:pt x="20" y="58"/>
                  </a:lnTo>
                  <a:lnTo>
                    <a:pt x="28" y="56"/>
                  </a:lnTo>
                  <a:lnTo>
                    <a:pt x="34" y="47"/>
                  </a:lnTo>
                  <a:lnTo>
                    <a:pt x="36" y="34"/>
                  </a:lnTo>
                  <a:lnTo>
                    <a:pt x="36" y="25"/>
                  </a:lnTo>
                  <a:lnTo>
                    <a:pt x="34" y="11"/>
                  </a:lnTo>
                  <a:lnTo>
                    <a:pt x="28" y="4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6"/>
                  </a:lnTo>
                  <a:lnTo>
                    <a:pt x="5" y="11"/>
                  </a:lnTo>
                  <a:lnTo>
                    <a:pt x="3" y="25"/>
                  </a:lnTo>
                  <a:lnTo>
                    <a:pt x="3" y="34"/>
                  </a:lnTo>
                  <a:lnTo>
                    <a:pt x="5" y="47"/>
                  </a:lnTo>
                  <a:lnTo>
                    <a:pt x="7" y="53"/>
                  </a:lnTo>
                  <a:lnTo>
                    <a:pt x="10" y="56"/>
                  </a:lnTo>
                  <a:lnTo>
                    <a:pt x="15" y="5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04" name="Freeform 331"/>
            <p:cNvSpPr>
              <a:spLocks/>
            </p:cNvSpPr>
            <p:nvPr/>
          </p:nvSpPr>
          <p:spPr bwMode="auto">
            <a:xfrm>
              <a:off x="8062524" y="4134774"/>
              <a:ext cx="22225" cy="92075"/>
            </a:xfrm>
            <a:custGeom>
              <a:avLst/>
              <a:gdLst>
                <a:gd name="T0" fmla="*/ 0 w 14"/>
                <a:gd name="T1" fmla="*/ 2147483647 h 58"/>
                <a:gd name="T2" fmla="*/ 2147483647 w 14"/>
                <a:gd name="T3" fmla="*/ 2147483647 h 58"/>
                <a:gd name="T4" fmla="*/ 2147483647 w 14"/>
                <a:gd name="T5" fmla="*/ 2147483647 h 58"/>
                <a:gd name="T6" fmla="*/ 2147483647 w 14"/>
                <a:gd name="T7" fmla="*/ 2147483647 h 58"/>
                <a:gd name="T8" fmla="*/ 2147483647 w 14"/>
                <a:gd name="T9" fmla="*/ 2147483647 h 58"/>
                <a:gd name="T10" fmla="*/ 2147483647 w 14"/>
                <a:gd name="T11" fmla="*/ 2147483647 h 58"/>
                <a:gd name="T12" fmla="*/ 2147483647 w 14"/>
                <a:gd name="T13" fmla="*/ 2147483647 h 58"/>
                <a:gd name="T14" fmla="*/ 2147483647 w 14"/>
                <a:gd name="T15" fmla="*/ 2147483647 h 58"/>
                <a:gd name="T16" fmla="*/ 2147483647 w 14"/>
                <a:gd name="T17" fmla="*/ 2147483647 h 58"/>
                <a:gd name="T18" fmla="*/ 0 w 14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58"/>
                <a:gd name="T32" fmla="*/ 14 w 14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58">
                  <a:moveTo>
                    <a:pt x="0" y="58"/>
                  </a:moveTo>
                  <a:lnTo>
                    <a:pt x="6" y="56"/>
                  </a:lnTo>
                  <a:lnTo>
                    <a:pt x="9" y="53"/>
                  </a:lnTo>
                  <a:lnTo>
                    <a:pt x="11" y="47"/>
                  </a:lnTo>
                  <a:lnTo>
                    <a:pt x="14" y="34"/>
                  </a:lnTo>
                  <a:lnTo>
                    <a:pt x="14" y="25"/>
                  </a:lnTo>
                  <a:lnTo>
                    <a:pt x="11" y="11"/>
                  </a:lnTo>
                  <a:lnTo>
                    <a:pt x="9" y="6"/>
                  </a:lnTo>
                  <a:lnTo>
                    <a:pt x="6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05" name="Line 332"/>
            <p:cNvSpPr>
              <a:spLocks noChangeShapeType="1"/>
            </p:cNvSpPr>
            <p:nvPr/>
          </p:nvSpPr>
          <p:spPr bwMode="auto">
            <a:xfrm flipH="1">
              <a:off x="8041886" y="4134774"/>
              <a:ext cx="12700" cy="63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06" name="Freeform 333"/>
            <p:cNvSpPr>
              <a:spLocks/>
            </p:cNvSpPr>
            <p:nvPr/>
          </p:nvSpPr>
          <p:spPr bwMode="auto">
            <a:xfrm>
              <a:off x="8111736" y="4134774"/>
              <a:ext cx="58738" cy="92075"/>
            </a:xfrm>
            <a:custGeom>
              <a:avLst/>
              <a:gdLst>
                <a:gd name="T0" fmla="*/ 2147483647 w 36"/>
                <a:gd name="T1" fmla="*/ 2147483647 h 58"/>
                <a:gd name="T2" fmla="*/ 2147483647 w 36"/>
                <a:gd name="T3" fmla="*/ 2147483647 h 58"/>
                <a:gd name="T4" fmla="*/ 0 w 36"/>
                <a:gd name="T5" fmla="*/ 2147483647 h 58"/>
                <a:gd name="T6" fmla="*/ 0 w 36"/>
                <a:gd name="T7" fmla="*/ 2147483647 h 58"/>
                <a:gd name="T8" fmla="*/ 2147483647 w 36"/>
                <a:gd name="T9" fmla="*/ 2147483647 h 58"/>
                <a:gd name="T10" fmla="*/ 2147483647 w 36"/>
                <a:gd name="T11" fmla="*/ 2147483647 h 58"/>
                <a:gd name="T12" fmla="*/ 2147483647 w 36"/>
                <a:gd name="T13" fmla="*/ 2147483647 h 58"/>
                <a:gd name="T14" fmla="*/ 2147483647 w 36"/>
                <a:gd name="T15" fmla="*/ 2147483647 h 58"/>
                <a:gd name="T16" fmla="*/ 2147483647 w 36"/>
                <a:gd name="T17" fmla="*/ 2147483647 h 58"/>
                <a:gd name="T18" fmla="*/ 2147483647 w 36"/>
                <a:gd name="T19" fmla="*/ 2147483647 h 58"/>
                <a:gd name="T20" fmla="*/ 2147483647 w 36"/>
                <a:gd name="T21" fmla="*/ 2147483647 h 58"/>
                <a:gd name="T22" fmla="*/ 2147483647 w 36"/>
                <a:gd name="T23" fmla="*/ 2147483647 h 58"/>
                <a:gd name="T24" fmla="*/ 2147483647 w 36"/>
                <a:gd name="T25" fmla="*/ 2147483647 h 58"/>
                <a:gd name="T26" fmla="*/ 2147483647 w 36"/>
                <a:gd name="T27" fmla="*/ 2147483647 h 58"/>
                <a:gd name="T28" fmla="*/ 2147483647 w 36"/>
                <a:gd name="T29" fmla="*/ 0 h 58"/>
                <a:gd name="T30" fmla="*/ 2147483647 w 36"/>
                <a:gd name="T31" fmla="*/ 0 h 58"/>
                <a:gd name="T32" fmla="*/ 2147483647 w 36"/>
                <a:gd name="T33" fmla="*/ 2147483647 h 58"/>
                <a:gd name="T34" fmla="*/ 2147483647 w 36"/>
                <a:gd name="T35" fmla="*/ 2147483647 h 58"/>
                <a:gd name="T36" fmla="*/ 2147483647 w 36"/>
                <a:gd name="T37" fmla="*/ 2147483647 h 58"/>
                <a:gd name="T38" fmla="*/ 2147483647 w 36"/>
                <a:gd name="T39" fmla="*/ 2147483647 h 58"/>
                <a:gd name="T40" fmla="*/ 2147483647 w 36"/>
                <a:gd name="T41" fmla="*/ 2147483647 h 58"/>
                <a:gd name="T42" fmla="*/ 2147483647 w 36"/>
                <a:gd name="T43" fmla="*/ 2147483647 h 58"/>
                <a:gd name="T44" fmla="*/ 2147483647 w 36"/>
                <a:gd name="T45" fmla="*/ 2147483647 h 58"/>
                <a:gd name="T46" fmla="*/ 2147483647 w 36"/>
                <a:gd name="T47" fmla="*/ 2147483647 h 58"/>
                <a:gd name="T48" fmla="*/ 2147483647 w 36"/>
                <a:gd name="T49" fmla="*/ 2147483647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58"/>
                <a:gd name="T77" fmla="*/ 36 w 36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58">
                  <a:moveTo>
                    <a:pt x="8" y="4"/>
                  </a:moveTo>
                  <a:lnTo>
                    <a:pt x="3" y="11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8" y="56"/>
                  </a:lnTo>
                  <a:lnTo>
                    <a:pt x="15" y="58"/>
                  </a:lnTo>
                  <a:lnTo>
                    <a:pt x="20" y="58"/>
                  </a:lnTo>
                  <a:lnTo>
                    <a:pt x="28" y="56"/>
                  </a:lnTo>
                  <a:lnTo>
                    <a:pt x="33" y="47"/>
                  </a:lnTo>
                  <a:lnTo>
                    <a:pt x="36" y="34"/>
                  </a:lnTo>
                  <a:lnTo>
                    <a:pt x="36" y="25"/>
                  </a:lnTo>
                  <a:lnTo>
                    <a:pt x="33" y="11"/>
                  </a:lnTo>
                  <a:lnTo>
                    <a:pt x="28" y="4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11"/>
                  </a:lnTo>
                  <a:lnTo>
                    <a:pt x="3" y="25"/>
                  </a:lnTo>
                  <a:lnTo>
                    <a:pt x="3" y="34"/>
                  </a:lnTo>
                  <a:lnTo>
                    <a:pt x="5" y="47"/>
                  </a:lnTo>
                  <a:lnTo>
                    <a:pt x="8" y="53"/>
                  </a:lnTo>
                  <a:lnTo>
                    <a:pt x="10" y="56"/>
                  </a:lnTo>
                  <a:lnTo>
                    <a:pt x="15" y="5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07" name="Freeform 334"/>
            <p:cNvSpPr>
              <a:spLocks/>
            </p:cNvSpPr>
            <p:nvPr/>
          </p:nvSpPr>
          <p:spPr bwMode="auto">
            <a:xfrm>
              <a:off x="8145074" y="4134774"/>
              <a:ext cx="22225" cy="92075"/>
            </a:xfrm>
            <a:custGeom>
              <a:avLst/>
              <a:gdLst>
                <a:gd name="T0" fmla="*/ 0 w 13"/>
                <a:gd name="T1" fmla="*/ 2147483647 h 58"/>
                <a:gd name="T2" fmla="*/ 2147483647 w 13"/>
                <a:gd name="T3" fmla="*/ 2147483647 h 58"/>
                <a:gd name="T4" fmla="*/ 2147483647 w 13"/>
                <a:gd name="T5" fmla="*/ 2147483647 h 58"/>
                <a:gd name="T6" fmla="*/ 2147483647 w 13"/>
                <a:gd name="T7" fmla="*/ 2147483647 h 58"/>
                <a:gd name="T8" fmla="*/ 2147483647 w 13"/>
                <a:gd name="T9" fmla="*/ 2147483647 h 58"/>
                <a:gd name="T10" fmla="*/ 2147483647 w 13"/>
                <a:gd name="T11" fmla="*/ 2147483647 h 58"/>
                <a:gd name="T12" fmla="*/ 2147483647 w 13"/>
                <a:gd name="T13" fmla="*/ 2147483647 h 58"/>
                <a:gd name="T14" fmla="*/ 2147483647 w 13"/>
                <a:gd name="T15" fmla="*/ 2147483647 h 58"/>
                <a:gd name="T16" fmla="*/ 2147483647 w 13"/>
                <a:gd name="T17" fmla="*/ 2147483647 h 58"/>
                <a:gd name="T18" fmla="*/ 0 w 13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8"/>
                <a:gd name="T32" fmla="*/ 13 w 1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8">
                  <a:moveTo>
                    <a:pt x="0" y="58"/>
                  </a:moveTo>
                  <a:lnTo>
                    <a:pt x="6" y="56"/>
                  </a:lnTo>
                  <a:lnTo>
                    <a:pt x="8" y="53"/>
                  </a:lnTo>
                  <a:lnTo>
                    <a:pt x="11" y="47"/>
                  </a:lnTo>
                  <a:lnTo>
                    <a:pt x="13" y="34"/>
                  </a:lnTo>
                  <a:lnTo>
                    <a:pt x="13" y="25"/>
                  </a:lnTo>
                  <a:lnTo>
                    <a:pt x="11" y="11"/>
                  </a:lnTo>
                  <a:lnTo>
                    <a:pt x="8" y="6"/>
                  </a:lnTo>
                  <a:lnTo>
                    <a:pt x="6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08" name="Line 335"/>
            <p:cNvSpPr>
              <a:spLocks noChangeShapeType="1"/>
            </p:cNvSpPr>
            <p:nvPr/>
          </p:nvSpPr>
          <p:spPr bwMode="auto">
            <a:xfrm flipH="1">
              <a:off x="8124436" y="4134774"/>
              <a:ext cx="12700" cy="63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09" name="Line 336"/>
            <p:cNvSpPr>
              <a:spLocks noChangeShapeType="1"/>
            </p:cNvSpPr>
            <p:nvPr/>
          </p:nvSpPr>
          <p:spPr bwMode="auto">
            <a:xfrm flipH="1">
              <a:off x="7960924" y="4226849"/>
              <a:ext cx="36512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10" name="Freeform 337"/>
            <p:cNvSpPr>
              <a:spLocks/>
            </p:cNvSpPr>
            <p:nvPr/>
          </p:nvSpPr>
          <p:spPr bwMode="auto">
            <a:xfrm>
              <a:off x="8137136" y="4506249"/>
              <a:ext cx="20638" cy="92075"/>
            </a:xfrm>
            <a:custGeom>
              <a:avLst/>
              <a:gdLst>
                <a:gd name="T0" fmla="*/ 0 w 13"/>
                <a:gd name="T1" fmla="*/ 2147483647 h 58"/>
                <a:gd name="T2" fmla="*/ 2147483647 w 13"/>
                <a:gd name="T3" fmla="*/ 2147483647 h 58"/>
                <a:gd name="T4" fmla="*/ 2147483647 w 13"/>
                <a:gd name="T5" fmla="*/ 0 h 58"/>
                <a:gd name="T6" fmla="*/ 2147483647 w 13"/>
                <a:gd name="T7" fmla="*/ 214748364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58"/>
                <a:gd name="T14" fmla="*/ 13 w 13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58">
                  <a:moveTo>
                    <a:pt x="0" y="11"/>
                  </a:moveTo>
                  <a:lnTo>
                    <a:pt x="5" y="7"/>
                  </a:lnTo>
                  <a:lnTo>
                    <a:pt x="13" y="0"/>
                  </a:lnTo>
                  <a:lnTo>
                    <a:pt x="13" y="5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11" name="Line 338"/>
            <p:cNvSpPr>
              <a:spLocks noChangeShapeType="1"/>
            </p:cNvSpPr>
            <p:nvPr/>
          </p:nvSpPr>
          <p:spPr bwMode="auto">
            <a:xfrm flipV="1">
              <a:off x="8154599" y="4509424"/>
              <a:ext cx="1587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12" name="Freeform 339"/>
            <p:cNvSpPr>
              <a:spLocks/>
            </p:cNvSpPr>
            <p:nvPr/>
          </p:nvSpPr>
          <p:spPr bwMode="auto">
            <a:xfrm>
              <a:off x="8205399" y="4506249"/>
              <a:ext cx="58737" cy="92075"/>
            </a:xfrm>
            <a:custGeom>
              <a:avLst/>
              <a:gdLst>
                <a:gd name="T0" fmla="*/ 2147483647 w 36"/>
                <a:gd name="T1" fmla="*/ 2147483647 h 58"/>
                <a:gd name="T2" fmla="*/ 2147483647 w 36"/>
                <a:gd name="T3" fmla="*/ 2147483647 h 58"/>
                <a:gd name="T4" fmla="*/ 0 w 36"/>
                <a:gd name="T5" fmla="*/ 2147483647 h 58"/>
                <a:gd name="T6" fmla="*/ 0 w 36"/>
                <a:gd name="T7" fmla="*/ 2147483647 h 58"/>
                <a:gd name="T8" fmla="*/ 2147483647 w 36"/>
                <a:gd name="T9" fmla="*/ 2147483647 h 58"/>
                <a:gd name="T10" fmla="*/ 2147483647 w 36"/>
                <a:gd name="T11" fmla="*/ 2147483647 h 58"/>
                <a:gd name="T12" fmla="*/ 2147483647 w 36"/>
                <a:gd name="T13" fmla="*/ 2147483647 h 58"/>
                <a:gd name="T14" fmla="*/ 2147483647 w 36"/>
                <a:gd name="T15" fmla="*/ 2147483647 h 58"/>
                <a:gd name="T16" fmla="*/ 2147483647 w 36"/>
                <a:gd name="T17" fmla="*/ 2147483647 h 58"/>
                <a:gd name="T18" fmla="*/ 2147483647 w 36"/>
                <a:gd name="T19" fmla="*/ 2147483647 h 58"/>
                <a:gd name="T20" fmla="*/ 2147483647 w 36"/>
                <a:gd name="T21" fmla="*/ 2147483647 h 58"/>
                <a:gd name="T22" fmla="*/ 2147483647 w 36"/>
                <a:gd name="T23" fmla="*/ 2147483647 h 58"/>
                <a:gd name="T24" fmla="*/ 2147483647 w 36"/>
                <a:gd name="T25" fmla="*/ 2147483647 h 58"/>
                <a:gd name="T26" fmla="*/ 2147483647 w 36"/>
                <a:gd name="T27" fmla="*/ 2147483647 h 58"/>
                <a:gd name="T28" fmla="*/ 2147483647 w 36"/>
                <a:gd name="T29" fmla="*/ 0 h 58"/>
                <a:gd name="T30" fmla="*/ 2147483647 w 36"/>
                <a:gd name="T31" fmla="*/ 0 h 58"/>
                <a:gd name="T32" fmla="*/ 2147483647 w 36"/>
                <a:gd name="T33" fmla="*/ 2147483647 h 58"/>
                <a:gd name="T34" fmla="*/ 2147483647 w 36"/>
                <a:gd name="T35" fmla="*/ 2147483647 h 58"/>
                <a:gd name="T36" fmla="*/ 2147483647 w 36"/>
                <a:gd name="T37" fmla="*/ 2147483647 h 58"/>
                <a:gd name="T38" fmla="*/ 2147483647 w 36"/>
                <a:gd name="T39" fmla="*/ 2147483647 h 58"/>
                <a:gd name="T40" fmla="*/ 2147483647 w 36"/>
                <a:gd name="T41" fmla="*/ 2147483647 h 58"/>
                <a:gd name="T42" fmla="*/ 2147483647 w 36"/>
                <a:gd name="T43" fmla="*/ 2147483647 h 58"/>
                <a:gd name="T44" fmla="*/ 2147483647 w 36"/>
                <a:gd name="T45" fmla="*/ 2147483647 h 58"/>
                <a:gd name="T46" fmla="*/ 2147483647 w 36"/>
                <a:gd name="T47" fmla="*/ 2147483647 h 58"/>
                <a:gd name="T48" fmla="*/ 2147483647 w 36"/>
                <a:gd name="T49" fmla="*/ 2147483647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58"/>
                <a:gd name="T77" fmla="*/ 36 w 36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58">
                  <a:moveTo>
                    <a:pt x="8" y="2"/>
                  </a:moveTo>
                  <a:lnTo>
                    <a:pt x="3" y="11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3" y="46"/>
                  </a:lnTo>
                  <a:lnTo>
                    <a:pt x="8" y="54"/>
                  </a:lnTo>
                  <a:lnTo>
                    <a:pt x="16" y="58"/>
                  </a:lnTo>
                  <a:lnTo>
                    <a:pt x="21" y="58"/>
                  </a:lnTo>
                  <a:lnTo>
                    <a:pt x="29" y="54"/>
                  </a:lnTo>
                  <a:lnTo>
                    <a:pt x="34" y="46"/>
                  </a:lnTo>
                  <a:lnTo>
                    <a:pt x="36" y="32"/>
                  </a:lnTo>
                  <a:lnTo>
                    <a:pt x="36" y="24"/>
                  </a:lnTo>
                  <a:lnTo>
                    <a:pt x="34" y="11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8" y="5"/>
                  </a:lnTo>
                  <a:lnTo>
                    <a:pt x="5" y="11"/>
                  </a:lnTo>
                  <a:lnTo>
                    <a:pt x="3" y="24"/>
                  </a:lnTo>
                  <a:lnTo>
                    <a:pt x="3" y="32"/>
                  </a:lnTo>
                  <a:lnTo>
                    <a:pt x="5" y="46"/>
                  </a:lnTo>
                  <a:lnTo>
                    <a:pt x="8" y="52"/>
                  </a:lnTo>
                  <a:lnTo>
                    <a:pt x="10" y="54"/>
                  </a:lnTo>
                  <a:lnTo>
                    <a:pt x="16" y="5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13" name="Freeform 340"/>
            <p:cNvSpPr>
              <a:spLocks/>
            </p:cNvSpPr>
            <p:nvPr/>
          </p:nvSpPr>
          <p:spPr bwMode="auto">
            <a:xfrm>
              <a:off x="8240324" y="4506249"/>
              <a:ext cx="19050" cy="92075"/>
            </a:xfrm>
            <a:custGeom>
              <a:avLst/>
              <a:gdLst>
                <a:gd name="T0" fmla="*/ 0 w 13"/>
                <a:gd name="T1" fmla="*/ 2147483647 h 58"/>
                <a:gd name="T2" fmla="*/ 2147483647 w 13"/>
                <a:gd name="T3" fmla="*/ 2147483647 h 58"/>
                <a:gd name="T4" fmla="*/ 2147483647 w 13"/>
                <a:gd name="T5" fmla="*/ 2147483647 h 58"/>
                <a:gd name="T6" fmla="*/ 2147483647 w 13"/>
                <a:gd name="T7" fmla="*/ 2147483647 h 58"/>
                <a:gd name="T8" fmla="*/ 2147483647 w 13"/>
                <a:gd name="T9" fmla="*/ 2147483647 h 58"/>
                <a:gd name="T10" fmla="*/ 2147483647 w 13"/>
                <a:gd name="T11" fmla="*/ 2147483647 h 58"/>
                <a:gd name="T12" fmla="*/ 2147483647 w 13"/>
                <a:gd name="T13" fmla="*/ 2147483647 h 58"/>
                <a:gd name="T14" fmla="*/ 2147483647 w 13"/>
                <a:gd name="T15" fmla="*/ 2147483647 h 58"/>
                <a:gd name="T16" fmla="*/ 2147483647 w 13"/>
                <a:gd name="T17" fmla="*/ 2147483647 h 58"/>
                <a:gd name="T18" fmla="*/ 0 w 13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8"/>
                <a:gd name="T32" fmla="*/ 13 w 1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8">
                  <a:moveTo>
                    <a:pt x="0" y="58"/>
                  </a:moveTo>
                  <a:lnTo>
                    <a:pt x="5" y="54"/>
                  </a:lnTo>
                  <a:lnTo>
                    <a:pt x="8" y="52"/>
                  </a:lnTo>
                  <a:lnTo>
                    <a:pt x="10" y="46"/>
                  </a:lnTo>
                  <a:lnTo>
                    <a:pt x="13" y="32"/>
                  </a:lnTo>
                  <a:lnTo>
                    <a:pt x="13" y="24"/>
                  </a:lnTo>
                  <a:lnTo>
                    <a:pt x="10" y="11"/>
                  </a:lnTo>
                  <a:lnTo>
                    <a:pt x="8" y="5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14" name="Line 341"/>
            <p:cNvSpPr>
              <a:spLocks noChangeShapeType="1"/>
            </p:cNvSpPr>
            <p:nvPr/>
          </p:nvSpPr>
          <p:spPr bwMode="auto">
            <a:xfrm flipH="1">
              <a:off x="8221274" y="4506249"/>
              <a:ext cx="11112" cy="31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15" name="Freeform 342"/>
            <p:cNvSpPr>
              <a:spLocks/>
            </p:cNvSpPr>
            <p:nvPr/>
          </p:nvSpPr>
          <p:spPr bwMode="auto">
            <a:xfrm>
              <a:off x="8289536" y="4506249"/>
              <a:ext cx="58738" cy="92075"/>
            </a:xfrm>
            <a:custGeom>
              <a:avLst/>
              <a:gdLst>
                <a:gd name="T0" fmla="*/ 2147483647 w 37"/>
                <a:gd name="T1" fmla="*/ 2147483647 h 58"/>
                <a:gd name="T2" fmla="*/ 2147483647 w 37"/>
                <a:gd name="T3" fmla="*/ 2147483647 h 58"/>
                <a:gd name="T4" fmla="*/ 0 w 37"/>
                <a:gd name="T5" fmla="*/ 2147483647 h 58"/>
                <a:gd name="T6" fmla="*/ 0 w 37"/>
                <a:gd name="T7" fmla="*/ 2147483647 h 58"/>
                <a:gd name="T8" fmla="*/ 2147483647 w 37"/>
                <a:gd name="T9" fmla="*/ 2147483647 h 58"/>
                <a:gd name="T10" fmla="*/ 2147483647 w 37"/>
                <a:gd name="T11" fmla="*/ 2147483647 h 58"/>
                <a:gd name="T12" fmla="*/ 2147483647 w 37"/>
                <a:gd name="T13" fmla="*/ 2147483647 h 58"/>
                <a:gd name="T14" fmla="*/ 2147483647 w 37"/>
                <a:gd name="T15" fmla="*/ 2147483647 h 58"/>
                <a:gd name="T16" fmla="*/ 2147483647 w 37"/>
                <a:gd name="T17" fmla="*/ 2147483647 h 58"/>
                <a:gd name="T18" fmla="*/ 2147483647 w 37"/>
                <a:gd name="T19" fmla="*/ 2147483647 h 58"/>
                <a:gd name="T20" fmla="*/ 2147483647 w 37"/>
                <a:gd name="T21" fmla="*/ 2147483647 h 58"/>
                <a:gd name="T22" fmla="*/ 2147483647 w 37"/>
                <a:gd name="T23" fmla="*/ 2147483647 h 58"/>
                <a:gd name="T24" fmla="*/ 2147483647 w 37"/>
                <a:gd name="T25" fmla="*/ 2147483647 h 58"/>
                <a:gd name="T26" fmla="*/ 2147483647 w 37"/>
                <a:gd name="T27" fmla="*/ 2147483647 h 58"/>
                <a:gd name="T28" fmla="*/ 2147483647 w 37"/>
                <a:gd name="T29" fmla="*/ 0 h 58"/>
                <a:gd name="T30" fmla="*/ 2147483647 w 37"/>
                <a:gd name="T31" fmla="*/ 0 h 58"/>
                <a:gd name="T32" fmla="*/ 2147483647 w 37"/>
                <a:gd name="T33" fmla="*/ 2147483647 h 58"/>
                <a:gd name="T34" fmla="*/ 2147483647 w 37"/>
                <a:gd name="T35" fmla="*/ 2147483647 h 58"/>
                <a:gd name="T36" fmla="*/ 2147483647 w 37"/>
                <a:gd name="T37" fmla="*/ 2147483647 h 58"/>
                <a:gd name="T38" fmla="*/ 2147483647 w 37"/>
                <a:gd name="T39" fmla="*/ 2147483647 h 58"/>
                <a:gd name="T40" fmla="*/ 2147483647 w 37"/>
                <a:gd name="T41" fmla="*/ 2147483647 h 58"/>
                <a:gd name="T42" fmla="*/ 2147483647 w 37"/>
                <a:gd name="T43" fmla="*/ 2147483647 h 58"/>
                <a:gd name="T44" fmla="*/ 2147483647 w 37"/>
                <a:gd name="T45" fmla="*/ 2147483647 h 58"/>
                <a:gd name="T46" fmla="*/ 2147483647 w 37"/>
                <a:gd name="T47" fmla="*/ 2147483647 h 58"/>
                <a:gd name="T48" fmla="*/ 2147483647 w 37"/>
                <a:gd name="T49" fmla="*/ 2147483647 h 5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58"/>
                <a:gd name="T77" fmla="*/ 37 w 37"/>
                <a:gd name="T78" fmla="*/ 58 h 5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58">
                  <a:moveTo>
                    <a:pt x="7" y="2"/>
                  </a:moveTo>
                  <a:lnTo>
                    <a:pt x="3" y="11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3" y="46"/>
                  </a:lnTo>
                  <a:lnTo>
                    <a:pt x="7" y="54"/>
                  </a:lnTo>
                  <a:lnTo>
                    <a:pt x="16" y="58"/>
                  </a:lnTo>
                  <a:lnTo>
                    <a:pt x="21" y="58"/>
                  </a:lnTo>
                  <a:lnTo>
                    <a:pt x="29" y="54"/>
                  </a:lnTo>
                  <a:lnTo>
                    <a:pt x="34" y="46"/>
                  </a:lnTo>
                  <a:lnTo>
                    <a:pt x="37" y="32"/>
                  </a:lnTo>
                  <a:lnTo>
                    <a:pt x="37" y="24"/>
                  </a:lnTo>
                  <a:lnTo>
                    <a:pt x="34" y="11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7" y="5"/>
                  </a:lnTo>
                  <a:lnTo>
                    <a:pt x="5" y="11"/>
                  </a:lnTo>
                  <a:lnTo>
                    <a:pt x="3" y="24"/>
                  </a:lnTo>
                  <a:lnTo>
                    <a:pt x="3" y="32"/>
                  </a:lnTo>
                  <a:lnTo>
                    <a:pt x="5" y="46"/>
                  </a:lnTo>
                  <a:lnTo>
                    <a:pt x="7" y="52"/>
                  </a:lnTo>
                  <a:lnTo>
                    <a:pt x="11" y="54"/>
                  </a:lnTo>
                  <a:lnTo>
                    <a:pt x="16" y="5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16" name="Freeform 343"/>
            <p:cNvSpPr>
              <a:spLocks/>
            </p:cNvSpPr>
            <p:nvPr/>
          </p:nvSpPr>
          <p:spPr bwMode="auto">
            <a:xfrm>
              <a:off x="8322874" y="4506249"/>
              <a:ext cx="20637" cy="92075"/>
            </a:xfrm>
            <a:custGeom>
              <a:avLst/>
              <a:gdLst>
                <a:gd name="T0" fmla="*/ 0 w 13"/>
                <a:gd name="T1" fmla="*/ 2147483647 h 58"/>
                <a:gd name="T2" fmla="*/ 2147483647 w 13"/>
                <a:gd name="T3" fmla="*/ 2147483647 h 58"/>
                <a:gd name="T4" fmla="*/ 2147483647 w 13"/>
                <a:gd name="T5" fmla="*/ 2147483647 h 58"/>
                <a:gd name="T6" fmla="*/ 2147483647 w 13"/>
                <a:gd name="T7" fmla="*/ 2147483647 h 58"/>
                <a:gd name="T8" fmla="*/ 2147483647 w 13"/>
                <a:gd name="T9" fmla="*/ 2147483647 h 58"/>
                <a:gd name="T10" fmla="*/ 2147483647 w 13"/>
                <a:gd name="T11" fmla="*/ 2147483647 h 58"/>
                <a:gd name="T12" fmla="*/ 2147483647 w 13"/>
                <a:gd name="T13" fmla="*/ 2147483647 h 58"/>
                <a:gd name="T14" fmla="*/ 2147483647 w 13"/>
                <a:gd name="T15" fmla="*/ 2147483647 h 58"/>
                <a:gd name="T16" fmla="*/ 2147483647 w 13"/>
                <a:gd name="T17" fmla="*/ 2147483647 h 58"/>
                <a:gd name="T18" fmla="*/ 0 w 13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8"/>
                <a:gd name="T32" fmla="*/ 13 w 1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8">
                  <a:moveTo>
                    <a:pt x="0" y="58"/>
                  </a:moveTo>
                  <a:lnTo>
                    <a:pt x="5" y="54"/>
                  </a:lnTo>
                  <a:lnTo>
                    <a:pt x="8" y="52"/>
                  </a:lnTo>
                  <a:lnTo>
                    <a:pt x="10" y="46"/>
                  </a:lnTo>
                  <a:lnTo>
                    <a:pt x="13" y="32"/>
                  </a:lnTo>
                  <a:lnTo>
                    <a:pt x="13" y="24"/>
                  </a:lnTo>
                  <a:lnTo>
                    <a:pt x="10" y="11"/>
                  </a:lnTo>
                  <a:lnTo>
                    <a:pt x="8" y="5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17" name="Line 344"/>
            <p:cNvSpPr>
              <a:spLocks noChangeShapeType="1"/>
            </p:cNvSpPr>
            <p:nvPr/>
          </p:nvSpPr>
          <p:spPr bwMode="auto">
            <a:xfrm flipH="1">
              <a:off x="8299061" y="4506249"/>
              <a:ext cx="15875" cy="31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18" name="Freeform 345"/>
            <p:cNvSpPr>
              <a:spLocks/>
            </p:cNvSpPr>
            <p:nvPr/>
          </p:nvSpPr>
          <p:spPr bwMode="auto">
            <a:xfrm>
              <a:off x="8383199" y="4506249"/>
              <a:ext cx="22225" cy="92075"/>
            </a:xfrm>
            <a:custGeom>
              <a:avLst/>
              <a:gdLst>
                <a:gd name="T0" fmla="*/ 0 w 14"/>
                <a:gd name="T1" fmla="*/ 2147483647 h 58"/>
                <a:gd name="T2" fmla="*/ 2147483647 w 14"/>
                <a:gd name="T3" fmla="*/ 2147483647 h 58"/>
                <a:gd name="T4" fmla="*/ 2147483647 w 14"/>
                <a:gd name="T5" fmla="*/ 0 h 58"/>
                <a:gd name="T6" fmla="*/ 2147483647 w 14"/>
                <a:gd name="T7" fmla="*/ 214748364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58"/>
                <a:gd name="T14" fmla="*/ 14 w 14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58">
                  <a:moveTo>
                    <a:pt x="0" y="11"/>
                  </a:moveTo>
                  <a:lnTo>
                    <a:pt x="6" y="7"/>
                  </a:lnTo>
                  <a:lnTo>
                    <a:pt x="14" y="0"/>
                  </a:lnTo>
                  <a:lnTo>
                    <a:pt x="14" y="5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19" name="Line 346"/>
            <p:cNvSpPr>
              <a:spLocks noChangeShapeType="1"/>
            </p:cNvSpPr>
            <p:nvPr/>
          </p:nvSpPr>
          <p:spPr bwMode="auto">
            <a:xfrm flipV="1">
              <a:off x="8400661" y="4509424"/>
              <a:ext cx="1588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20" name="Line 347"/>
            <p:cNvSpPr>
              <a:spLocks noChangeShapeType="1"/>
            </p:cNvSpPr>
            <p:nvPr/>
          </p:nvSpPr>
          <p:spPr bwMode="auto">
            <a:xfrm>
              <a:off x="8383199" y="4598324"/>
              <a:ext cx="36512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21" name="Line 348"/>
            <p:cNvSpPr>
              <a:spLocks noChangeShapeType="1"/>
            </p:cNvSpPr>
            <p:nvPr/>
          </p:nvSpPr>
          <p:spPr bwMode="auto">
            <a:xfrm flipH="1">
              <a:off x="8137136" y="4598324"/>
              <a:ext cx="36513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22" name="Freeform 349"/>
            <p:cNvSpPr>
              <a:spLocks/>
            </p:cNvSpPr>
            <p:nvPr/>
          </p:nvSpPr>
          <p:spPr bwMode="auto">
            <a:xfrm>
              <a:off x="8819761" y="4410999"/>
              <a:ext cx="53975" cy="95250"/>
            </a:xfrm>
            <a:custGeom>
              <a:avLst/>
              <a:gdLst>
                <a:gd name="T0" fmla="*/ 2147483647 w 34"/>
                <a:gd name="T1" fmla="*/ 2147483647 h 60"/>
                <a:gd name="T2" fmla="*/ 2147483647 w 34"/>
                <a:gd name="T3" fmla="*/ 2147483647 h 60"/>
                <a:gd name="T4" fmla="*/ 2147483647 w 34"/>
                <a:gd name="T5" fmla="*/ 2147483647 h 60"/>
                <a:gd name="T6" fmla="*/ 2147483647 w 34"/>
                <a:gd name="T7" fmla="*/ 2147483647 h 60"/>
                <a:gd name="T8" fmla="*/ 2147483647 w 34"/>
                <a:gd name="T9" fmla="*/ 2147483647 h 60"/>
                <a:gd name="T10" fmla="*/ 2147483647 w 34"/>
                <a:gd name="T11" fmla="*/ 2147483647 h 60"/>
                <a:gd name="T12" fmla="*/ 2147483647 w 34"/>
                <a:gd name="T13" fmla="*/ 2147483647 h 60"/>
                <a:gd name="T14" fmla="*/ 2147483647 w 34"/>
                <a:gd name="T15" fmla="*/ 2147483647 h 60"/>
                <a:gd name="T16" fmla="*/ 2147483647 w 34"/>
                <a:gd name="T17" fmla="*/ 2147483647 h 60"/>
                <a:gd name="T18" fmla="*/ 2147483647 w 34"/>
                <a:gd name="T19" fmla="*/ 0 h 60"/>
                <a:gd name="T20" fmla="*/ 2147483647 w 34"/>
                <a:gd name="T21" fmla="*/ 0 h 60"/>
                <a:gd name="T22" fmla="*/ 2147483647 w 34"/>
                <a:gd name="T23" fmla="*/ 2147483647 h 60"/>
                <a:gd name="T24" fmla="*/ 2147483647 w 34"/>
                <a:gd name="T25" fmla="*/ 2147483647 h 60"/>
                <a:gd name="T26" fmla="*/ 2147483647 w 34"/>
                <a:gd name="T27" fmla="*/ 2147483647 h 60"/>
                <a:gd name="T28" fmla="*/ 0 w 34"/>
                <a:gd name="T29" fmla="*/ 2147483647 h 60"/>
                <a:gd name="T30" fmla="*/ 0 w 34"/>
                <a:gd name="T31" fmla="*/ 2147483647 h 60"/>
                <a:gd name="T32" fmla="*/ 2147483647 w 34"/>
                <a:gd name="T33" fmla="*/ 2147483647 h 60"/>
                <a:gd name="T34" fmla="*/ 2147483647 w 34"/>
                <a:gd name="T35" fmla="*/ 2147483647 h 60"/>
                <a:gd name="T36" fmla="*/ 2147483647 w 34"/>
                <a:gd name="T37" fmla="*/ 2147483647 h 60"/>
                <a:gd name="T38" fmla="*/ 2147483647 w 34"/>
                <a:gd name="T39" fmla="*/ 2147483647 h 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"/>
                <a:gd name="T61" fmla="*/ 0 h 60"/>
                <a:gd name="T62" fmla="*/ 34 w 34"/>
                <a:gd name="T63" fmla="*/ 60 h 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" h="60">
                  <a:moveTo>
                    <a:pt x="6" y="56"/>
                  </a:moveTo>
                  <a:lnTo>
                    <a:pt x="14" y="60"/>
                  </a:lnTo>
                  <a:lnTo>
                    <a:pt x="18" y="60"/>
                  </a:lnTo>
                  <a:lnTo>
                    <a:pt x="27" y="56"/>
                  </a:lnTo>
                  <a:lnTo>
                    <a:pt x="32" y="48"/>
                  </a:lnTo>
                  <a:lnTo>
                    <a:pt x="34" y="34"/>
                  </a:lnTo>
                  <a:lnTo>
                    <a:pt x="34" y="26"/>
                  </a:lnTo>
                  <a:lnTo>
                    <a:pt x="32" y="12"/>
                  </a:lnTo>
                  <a:lnTo>
                    <a:pt x="27" y="4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6" y="6"/>
                  </a:lnTo>
                  <a:lnTo>
                    <a:pt x="4" y="12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4" y="48"/>
                  </a:lnTo>
                  <a:lnTo>
                    <a:pt x="6" y="54"/>
                  </a:lnTo>
                  <a:lnTo>
                    <a:pt x="9" y="56"/>
                  </a:lnTo>
                  <a:lnTo>
                    <a:pt x="14" y="6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23" name="Freeform 350"/>
            <p:cNvSpPr>
              <a:spLocks/>
            </p:cNvSpPr>
            <p:nvPr/>
          </p:nvSpPr>
          <p:spPr bwMode="auto">
            <a:xfrm>
              <a:off x="8848336" y="4410999"/>
              <a:ext cx="22225" cy="95250"/>
            </a:xfrm>
            <a:custGeom>
              <a:avLst/>
              <a:gdLst>
                <a:gd name="T0" fmla="*/ 0 w 14"/>
                <a:gd name="T1" fmla="*/ 2147483647 h 60"/>
                <a:gd name="T2" fmla="*/ 2147483647 w 14"/>
                <a:gd name="T3" fmla="*/ 2147483647 h 60"/>
                <a:gd name="T4" fmla="*/ 2147483647 w 14"/>
                <a:gd name="T5" fmla="*/ 2147483647 h 60"/>
                <a:gd name="T6" fmla="*/ 2147483647 w 14"/>
                <a:gd name="T7" fmla="*/ 2147483647 h 60"/>
                <a:gd name="T8" fmla="*/ 2147483647 w 14"/>
                <a:gd name="T9" fmla="*/ 2147483647 h 60"/>
                <a:gd name="T10" fmla="*/ 2147483647 w 14"/>
                <a:gd name="T11" fmla="*/ 2147483647 h 60"/>
                <a:gd name="T12" fmla="*/ 2147483647 w 14"/>
                <a:gd name="T13" fmla="*/ 2147483647 h 60"/>
                <a:gd name="T14" fmla="*/ 2147483647 w 14"/>
                <a:gd name="T15" fmla="*/ 2147483647 h 60"/>
                <a:gd name="T16" fmla="*/ 2147483647 w 14"/>
                <a:gd name="T17" fmla="*/ 2147483647 h 60"/>
                <a:gd name="T18" fmla="*/ 0 w 14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0"/>
                <a:gd name="T32" fmla="*/ 14 w 14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0">
                  <a:moveTo>
                    <a:pt x="0" y="60"/>
                  </a:moveTo>
                  <a:lnTo>
                    <a:pt x="6" y="56"/>
                  </a:lnTo>
                  <a:lnTo>
                    <a:pt x="9" y="54"/>
                  </a:lnTo>
                  <a:lnTo>
                    <a:pt x="11" y="48"/>
                  </a:lnTo>
                  <a:lnTo>
                    <a:pt x="14" y="34"/>
                  </a:lnTo>
                  <a:lnTo>
                    <a:pt x="14" y="26"/>
                  </a:lnTo>
                  <a:lnTo>
                    <a:pt x="11" y="12"/>
                  </a:lnTo>
                  <a:lnTo>
                    <a:pt x="9" y="6"/>
                  </a:lnTo>
                  <a:lnTo>
                    <a:pt x="6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24" name="Freeform 351"/>
            <p:cNvSpPr>
              <a:spLocks/>
            </p:cNvSpPr>
            <p:nvPr/>
          </p:nvSpPr>
          <p:spPr bwMode="auto">
            <a:xfrm>
              <a:off x="8816586" y="4410999"/>
              <a:ext cx="25400" cy="88900"/>
            </a:xfrm>
            <a:custGeom>
              <a:avLst/>
              <a:gdLst>
                <a:gd name="T0" fmla="*/ 2147483647 w 16"/>
                <a:gd name="T1" fmla="*/ 0 h 56"/>
                <a:gd name="T2" fmla="*/ 2147483647 w 16"/>
                <a:gd name="T3" fmla="*/ 2147483647 h 56"/>
                <a:gd name="T4" fmla="*/ 2147483647 w 16"/>
                <a:gd name="T5" fmla="*/ 2147483647 h 56"/>
                <a:gd name="T6" fmla="*/ 0 w 16"/>
                <a:gd name="T7" fmla="*/ 2147483647 h 56"/>
                <a:gd name="T8" fmla="*/ 0 w 16"/>
                <a:gd name="T9" fmla="*/ 2147483647 h 56"/>
                <a:gd name="T10" fmla="*/ 2147483647 w 16"/>
                <a:gd name="T11" fmla="*/ 2147483647 h 56"/>
                <a:gd name="T12" fmla="*/ 2147483647 w 16"/>
                <a:gd name="T13" fmla="*/ 214748364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6"/>
                <a:gd name="T23" fmla="*/ 16 w 1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6">
                  <a:moveTo>
                    <a:pt x="16" y="0"/>
                  </a:moveTo>
                  <a:lnTo>
                    <a:pt x="8" y="4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2" y="48"/>
                  </a:lnTo>
                  <a:lnTo>
                    <a:pt x="8" y="56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25" name="Freeform 352"/>
            <p:cNvSpPr>
              <a:spLocks/>
            </p:cNvSpPr>
            <p:nvPr/>
          </p:nvSpPr>
          <p:spPr bwMode="auto">
            <a:xfrm>
              <a:off x="8905486" y="4410999"/>
              <a:ext cx="50800" cy="95250"/>
            </a:xfrm>
            <a:custGeom>
              <a:avLst/>
              <a:gdLst>
                <a:gd name="T0" fmla="*/ 2147483647 w 33"/>
                <a:gd name="T1" fmla="*/ 2147483647 h 60"/>
                <a:gd name="T2" fmla="*/ 2147483647 w 33"/>
                <a:gd name="T3" fmla="*/ 2147483647 h 60"/>
                <a:gd name="T4" fmla="*/ 2147483647 w 33"/>
                <a:gd name="T5" fmla="*/ 2147483647 h 60"/>
                <a:gd name="T6" fmla="*/ 2147483647 w 33"/>
                <a:gd name="T7" fmla="*/ 2147483647 h 60"/>
                <a:gd name="T8" fmla="*/ 2147483647 w 33"/>
                <a:gd name="T9" fmla="*/ 2147483647 h 60"/>
                <a:gd name="T10" fmla="*/ 2147483647 w 33"/>
                <a:gd name="T11" fmla="*/ 2147483647 h 60"/>
                <a:gd name="T12" fmla="*/ 2147483647 w 33"/>
                <a:gd name="T13" fmla="*/ 2147483647 h 60"/>
                <a:gd name="T14" fmla="*/ 2147483647 w 33"/>
                <a:gd name="T15" fmla="*/ 2147483647 h 60"/>
                <a:gd name="T16" fmla="*/ 2147483647 w 33"/>
                <a:gd name="T17" fmla="*/ 2147483647 h 60"/>
                <a:gd name="T18" fmla="*/ 2147483647 w 33"/>
                <a:gd name="T19" fmla="*/ 0 h 60"/>
                <a:gd name="T20" fmla="*/ 2147483647 w 33"/>
                <a:gd name="T21" fmla="*/ 0 h 60"/>
                <a:gd name="T22" fmla="*/ 2147483647 w 33"/>
                <a:gd name="T23" fmla="*/ 2147483647 h 60"/>
                <a:gd name="T24" fmla="*/ 2147483647 w 33"/>
                <a:gd name="T25" fmla="*/ 2147483647 h 60"/>
                <a:gd name="T26" fmla="*/ 2147483647 w 33"/>
                <a:gd name="T27" fmla="*/ 2147483647 h 60"/>
                <a:gd name="T28" fmla="*/ 0 w 33"/>
                <a:gd name="T29" fmla="*/ 2147483647 h 60"/>
                <a:gd name="T30" fmla="*/ 0 w 33"/>
                <a:gd name="T31" fmla="*/ 2147483647 h 60"/>
                <a:gd name="T32" fmla="*/ 2147483647 w 33"/>
                <a:gd name="T33" fmla="*/ 2147483647 h 60"/>
                <a:gd name="T34" fmla="*/ 2147483647 w 33"/>
                <a:gd name="T35" fmla="*/ 2147483647 h 60"/>
                <a:gd name="T36" fmla="*/ 2147483647 w 33"/>
                <a:gd name="T37" fmla="*/ 2147483647 h 60"/>
                <a:gd name="T38" fmla="*/ 2147483647 w 33"/>
                <a:gd name="T39" fmla="*/ 2147483647 h 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60"/>
                <a:gd name="T62" fmla="*/ 33 w 33"/>
                <a:gd name="T63" fmla="*/ 60 h 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60">
                  <a:moveTo>
                    <a:pt x="5" y="56"/>
                  </a:moveTo>
                  <a:lnTo>
                    <a:pt x="12" y="60"/>
                  </a:lnTo>
                  <a:lnTo>
                    <a:pt x="17" y="60"/>
                  </a:lnTo>
                  <a:lnTo>
                    <a:pt x="26" y="56"/>
                  </a:lnTo>
                  <a:lnTo>
                    <a:pt x="31" y="48"/>
                  </a:lnTo>
                  <a:lnTo>
                    <a:pt x="33" y="34"/>
                  </a:lnTo>
                  <a:lnTo>
                    <a:pt x="33" y="26"/>
                  </a:lnTo>
                  <a:lnTo>
                    <a:pt x="31" y="12"/>
                  </a:lnTo>
                  <a:lnTo>
                    <a:pt x="26" y="4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4"/>
                  </a:lnTo>
                  <a:lnTo>
                    <a:pt x="5" y="6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2" y="48"/>
                  </a:lnTo>
                  <a:lnTo>
                    <a:pt x="5" y="54"/>
                  </a:lnTo>
                  <a:lnTo>
                    <a:pt x="7" y="56"/>
                  </a:lnTo>
                  <a:lnTo>
                    <a:pt x="12" y="6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26" name="Freeform 353"/>
            <p:cNvSpPr>
              <a:spLocks/>
            </p:cNvSpPr>
            <p:nvPr/>
          </p:nvSpPr>
          <p:spPr bwMode="auto">
            <a:xfrm>
              <a:off x="8932474" y="4410999"/>
              <a:ext cx="20637" cy="95250"/>
            </a:xfrm>
            <a:custGeom>
              <a:avLst/>
              <a:gdLst>
                <a:gd name="T0" fmla="*/ 0 w 14"/>
                <a:gd name="T1" fmla="*/ 2147483647 h 60"/>
                <a:gd name="T2" fmla="*/ 2147483647 w 14"/>
                <a:gd name="T3" fmla="*/ 2147483647 h 60"/>
                <a:gd name="T4" fmla="*/ 2147483647 w 14"/>
                <a:gd name="T5" fmla="*/ 2147483647 h 60"/>
                <a:gd name="T6" fmla="*/ 2147483647 w 14"/>
                <a:gd name="T7" fmla="*/ 2147483647 h 60"/>
                <a:gd name="T8" fmla="*/ 2147483647 w 14"/>
                <a:gd name="T9" fmla="*/ 2147483647 h 60"/>
                <a:gd name="T10" fmla="*/ 2147483647 w 14"/>
                <a:gd name="T11" fmla="*/ 2147483647 h 60"/>
                <a:gd name="T12" fmla="*/ 2147483647 w 14"/>
                <a:gd name="T13" fmla="*/ 2147483647 h 60"/>
                <a:gd name="T14" fmla="*/ 2147483647 w 14"/>
                <a:gd name="T15" fmla="*/ 2147483647 h 60"/>
                <a:gd name="T16" fmla="*/ 2147483647 w 14"/>
                <a:gd name="T17" fmla="*/ 2147483647 h 60"/>
                <a:gd name="T18" fmla="*/ 0 w 14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0"/>
                <a:gd name="T32" fmla="*/ 14 w 14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0">
                  <a:moveTo>
                    <a:pt x="0" y="60"/>
                  </a:moveTo>
                  <a:lnTo>
                    <a:pt x="5" y="56"/>
                  </a:lnTo>
                  <a:lnTo>
                    <a:pt x="9" y="54"/>
                  </a:lnTo>
                  <a:lnTo>
                    <a:pt x="11" y="48"/>
                  </a:lnTo>
                  <a:lnTo>
                    <a:pt x="14" y="34"/>
                  </a:lnTo>
                  <a:lnTo>
                    <a:pt x="14" y="26"/>
                  </a:lnTo>
                  <a:lnTo>
                    <a:pt x="11" y="12"/>
                  </a:lnTo>
                  <a:lnTo>
                    <a:pt x="9" y="6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27" name="Freeform 354"/>
            <p:cNvSpPr>
              <a:spLocks/>
            </p:cNvSpPr>
            <p:nvPr/>
          </p:nvSpPr>
          <p:spPr bwMode="auto">
            <a:xfrm>
              <a:off x="8897549" y="4410999"/>
              <a:ext cx="25400" cy="88900"/>
            </a:xfrm>
            <a:custGeom>
              <a:avLst/>
              <a:gdLst>
                <a:gd name="T0" fmla="*/ 2147483647 w 16"/>
                <a:gd name="T1" fmla="*/ 0 h 56"/>
                <a:gd name="T2" fmla="*/ 2147483647 w 16"/>
                <a:gd name="T3" fmla="*/ 2147483647 h 56"/>
                <a:gd name="T4" fmla="*/ 2147483647 w 16"/>
                <a:gd name="T5" fmla="*/ 2147483647 h 56"/>
                <a:gd name="T6" fmla="*/ 0 w 16"/>
                <a:gd name="T7" fmla="*/ 2147483647 h 56"/>
                <a:gd name="T8" fmla="*/ 0 w 16"/>
                <a:gd name="T9" fmla="*/ 2147483647 h 56"/>
                <a:gd name="T10" fmla="*/ 2147483647 w 16"/>
                <a:gd name="T11" fmla="*/ 2147483647 h 56"/>
                <a:gd name="T12" fmla="*/ 2147483647 w 16"/>
                <a:gd name="T13" fmla="*/ 214748364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6"/>
                <a:gd name="T23" fmla="*/ 16 w 1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6">
                  <a:moveTo>
                    <a:pt x="16" y="0"/>
                  </a:moveTo>
                  <a:lnTo>
                    <a:pt x="9" y="4"/>
                  </a:lnTo>
                  <a:lnTo>
                    <a:pt x="4" y="12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4" y="48"/>
                  </a:lnTo>
                  <a:lnTo>
                    <a:pt x="9" y="56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28" name="Line 355"/>
            <p:cNvSpPr>
              <a:spLocks noChangeShapeType="1"/>
            </p:cNvSpPr>
            <p:nvPr/>
          </p:nvSpPr>
          <p:spPr bwMode="auto">
            <a:xfrm>
              <a:off x="8994386" y="4506249"/>
              <a:ext cx="36513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29" name="Freeform 356"/>
            <p:cNvSpPr>
              <a:spLocks/>
            </p:cNvSpPr>
            <p:nvPr/>
          </p:nvSpPr>
          <p:spPr bwMode="auto">
            <a:xfrm>
              <a:off x="8994386" y="4410999"/>
              <a:ext cx="19050" cy="95250"/>
            </a:xfrm>
            <a:custGeom>
              <a:avLst/>
              <a:gdLst>
                <a:gd name="T0" fmla="*/ 2147483647 w 12"/>
                <a:gd name="T1" fmla="*/ 2147483647 h 60"/>
                <a:gd name="T2" fmla="*/ 2147483647 w 12"/>
                <a:gd name="T3" fmla="*/ 0 h 60"/>
                <a:gd name="T4" fmla="*/ 2147483647 w 12"/>
                <a:gd name="T5" fmla="*/ 2147483647 h 60"/>
                <a:gd name="T6" fmla="*/ 0 w 12"/>
                <a:gd name="T7" fmla="*/ 2147483647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60"/>
                <a:gd name="T14" fmla="*/ 12 w 1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60">
                  <a:moveTo>
                    <a:pt x="12" y="60"/>
                  </a:moveTo>
                  <a:lnTo>
                    <a:pt x="12" y="0"/>
                  </a:lnTo>
                  <a:lnTo>
                    <a:pt x="4" y="9"/>
                  </a:lnTo>
                  <a:lnTo>
                    <a:pt x="0" y="1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30" name="Line 357"/>
            <p:cNvSpPr>
              <a:spLocks noChangeShapeType="1"/>
            </p:cNvSpPr>
            <p:nvPr/>
          </p:nvSpPr>
          <p:spPr bwMode="auto">
            <a:xfrm>
              <a:off x="9008674" y="4417349"/>
              <a:ext cx="1587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31" name="Freeform 358"/>
            <p:cNvSpPr>
              <a:spLocks/>
            </p:cNvSpPr>
            <p:nvPr/>
          </p:nvSpPr>
          <p:spPr bwMode="auto">
            <a:xfrm>
              <a:off x="9067411" y="4410999"/>
              <a:ext cx="53975" cy="95250"/>
            </a:xfrm>
            <a:custGeom>
              <a:avLst/>
              <a:gdLst>
                <a:gd name="T0" fmla="*/ 2147483647 w 34"/>
                <a:gd name="T1" fmla="*/ 2147483647 h 60"/>
                <a:gd name="T2" fmla="*/ 2147483647 w 34"/>
                <a:gd name="T3" fmla="*/ 2147483647 h 60"/>
                <a:gd name="T4" fmla="*/ 2147483647 w 34"/>
                <a:gd name="T5" fmla="*/ 2147483647 h 60"/>
                <a:gd name="T6" fmla="*/ 2147483647 w 34"/>
                <a:gd name="T7" fmla="*/ 2147483647 h 60"/>
                <a:gd name="T8" fmla="*/ 2147483647 w 34"/>
                <a:gd name="T9" fmla="*/ 2147483647 h 60"/>
                <a:gd name="T10" fmla="*/ 2147483647 w 34"/>
                <a:gd name="T11" fmla="*/ 2147483647 h 60"/>
                <a:gd name="T12" fmla="*/ 2147483647 w 34"/>
                <a:gd name="T13" fmla="*/ 2147483647 h 60"/>
                <a:gd name="T14" fmla="*/ 2147483647 w 34"/>
                <a:gd name="T15" fmla="*/ 2147483647 h 60"/>
                <a:gd name="T16" fmla="*/ 2147483647 w 34"/>
                <a:gd name="T17" fmla="*/ 2147483647 h 60"/>
                <a:gd name="T18" fmla="*/ 2147483647 w 34"/>
                <a:gd name="T19" fmla="*/ 0 h 60"/>
                <a:gd name="T20" fmla="*/ 2147483647 w 34"/>
                <a:gd name="T21" fmla="*/ 0 h 60"/>
                <a:gd name="T22" fmla="*/ 2147483647 w 34"/>
                <a:gd name="T23" fmla="*/ 2147483647 h 60"/>
                <a:gd name="T24" fmla="*/ 2147483647 w 34"/>
                <a:gd name="T25" fmla="*/ 2147483647 h 60"/>
                <a:gd name="T26" fmla="*/ 2147483647 w 34"/>
                <a:gd name="T27" fmla="*/ 2147483647 h 60"/>
                <a:gd name="T28" fmla="*/ 0 w 34"/>
                <a:gd name="T29" fmla="*/ 2147483647 h 60"/>
                <a:gd name="T30" fmla="*/ 0 w 34"/>
                <a:gd name="T31" fmla="*/ 2147483647 h 60"/>
                <a:gd name="T32" fmla="*/ 2147483647 w 34"/>
                <a:gd name="T33" fmla="*/ 2147483647 h 60"/>
                <a:gd name="T34" fmla="*/ 2147483647 w 34"/>
                <a:gd name="T35" fmla="*/ 2147483647 h 60"/>
                <a:gd name="T36" fmla="*/ 2147483647 w 34"/>
                <a:gd name="T37" fmla="*/ 2147483647 h 60"/>
                <a:gd name="T38" fmla="*/ 2147483647 w 34"/>
                <a:gd name="T39" fmla="*/ 2147483647 h 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"/>
                <a:gd name="T61" fmla="*/ 0 h 60"/>
                <a:gd name="T62" fmla="*/ 34 w 34"/>
                <a:gd name="T63" fmla="*/ 60 h 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" h="60">
                  <a:moveTo>
                    <a:pt x="6" y="56"/>
                  </a:moveTo>
                  <a:lnTo>
                    <a:pt x="13" y="60"/>
                  </a:lnTo>
                  <a:lnTo>
                    <a:pt x="18" y="60"/>
                  </a:lnTo>
                  <a:lnTo>
                    <a:pt x="27" y="56"/>
                  </a:lnTo>
                  <a:lnTo>
                    <a:pt x="32" y="48"/>
                  </a:lnTo>
                  <a:lnTo>
                    <a:pt x="34" y="34"/>
                  </a:lnTo>
                  <a:lnTo>
                    <a:pt x="34" y="26"/>
                  </a:lnTo>
                  <a:lnTo>
                    <a:pt x="32" y="12"/>
                  </a:lnTo>
                  <a:lnTo>
                    <a:pt x="27" y="4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8" y="4"/>
                  </a:lnTo>
                  <a:lnTo>
                    <a:pt x="6" y="6"/>
                  </a:lnTo>
                  <a:lnTo>
                    <a:pt x="3" y="12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3" y="48"/>
                  </a:lnTo>
                  <a:lnTo>
                    <a:pt x="6" y="54"/>
                  </a:lnTo>
                  <a:lnTo>
                    <a:pt x="8" y="56"/>
                  </a:lnTo>
                  <a:lnTo>
                    <a:pt x="13" y="6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32" name="Freeform 359"/>
            <p:cNvSpPr>
              <a:spLocks/>
            </p:cNvSpPr>
            <p:nvPr/>
          </p:nvSpPr>
          <p:spPr bwMode="auto">
            <a:xfrm>
              <a:off x="9095986" y="4410999"/>
              <a:ext cx="23813" cy="95250"/>
            </a:xfrm>
            <a:custGeom>
              <a:avLst/>
              <a:gdLst>
                <a:gd name="T0" fmla="*/ 0 w 14"/>
                <a:gd name="T1" fmla="*/ 2147483647 h 60"/>
                <a:gd name="T2" fmla="*/ 2147483647 w 14"/>
                <a:gd name="T3" fmla="*/ 2147483647 h 60"/>
                <a:gd name="T4" fmla="*/ 2147483647 w 14"/>
                <a:gd name="T5" fmla="*/ 2147483647 h 60"/>
                <a:gd name="T6" fmla="*/ 2147483647 w 14"/>
                <a:gd name="T7" fmla="*/ 2147483647 h 60"/>
                <a:gd name="T8" fmla="*/ 2147483647 w 14"/>
                <a:gd name="T9" fmla="*/ 2147483647 h 60"/>
                <a:gd name="T10" fmla="*/ 2147483647 w 14"/>
                <a:gd name="T11" fmla="*/ 2147483647 h 60"/>
                <a:gd name="T12" fmla="*/ 2147483647 w 14"/>
                <a:gd name="T13" fmla="*/ 2147483647 h 60"/>
                <a:gd name="T14" fmla="*/ 2147483647 w 14"/>
                <a:gd name="T15" fmla="*/ 2147483647 h 60"/>
                <a:gd name="T16" fmla="*/ 2147483647 w 14"/>
                <a:gd name="T17" fmla="*/ 2147483647 h 60"/>
                <a:gd name="T18" fmla="*/ 0 w 14"/>
                <a:gd name="T19" fmla="*/ 0 h 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60"/>
                <a:gd name="T32" fmla="*/ 14 w 14"/>
                <a:gd name="T33" fmla="*/ 60 h 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60">
                  <a:moveTo>
                    <a:pt x="0" y="60"/>
                  </a:moveTo>
                  <a:lnTo>
                    <a:pt x="6" y="56"/>
                  </a:lnTo>
                  <a:lnTo>
                    <a:pt x="9" y="54"/>
                  </a:lnTo>
                  <a:lnTo>
                    <a:pt x="11" y="48"/>
                  </a:lnTo>
                  <a:lnTo>
                    <a:pt x="14" y="34"/>
                  </a:lnTo>
                  <a:lnTo>
                    <a:pt x="14" y="26"/>
                  </a:lnTo>
                  <a:lnTo>
                    <a:pt x="11" y="12"/>
                  </a:lnTo>
                  <a:lnTo>
                    <a:pt x="9" y="6"/>
                  </a:lnTo>
                  <a:lnTo>
                    <a:pt x="6" y="4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33" name="Freeform 360"/>
            <p:cNvSpPr>
              <a:spLocks/>
            </p:cNvSpPr>
            <p:nvPr/>
          </p:nvSpPr>
          <p:spPr bwMode="auto">
            <a:xfrm>
              <a:off x="9064236" y="4410999"/>
              <a:ext cx="23813" cy="88900"/>
            </a:xfrm>
            <a:custGeom>
              <a:avLst/>
              <a:gdLst>
                <a:gd name="T0" fmla="*/ 2147483647 w 15"/>
                <a:gd name="T1" fmla="*/ 0 h 56"/>
                <a:gd name="T2" fmla="*/ 2147483647 w 15"/>
                <a:gd name="T3" fmla="*/ 2147483647 h 56"/>
                <a:gd name="T4" fmla="*/ 2147483647 w 15"/>
                <a:gd name="T5" fmla="*/ 2147483647 h 56"/>
                <a:gd name="T6" fmla="*/ 0 w 15"/>
                <a:gd name="T7" fmla="*/ 2147483647 h 56"/>
                <a:gd name="T8" fmla="*/ 0 w 15"/>
                <a:gd name="T9" fmla="*/ 2147483647 h 56"/>
                <a:gd name="T10" fmla="*/ 2147483647 w 15"/>
                <a:gd name="T11" fmla="*/ 2147483647 h 56"/>
                <a:gd name="T12" fmla="*/ 2147483647 w 15"/>
                <a:gd name="T13" fmla="*/ 214748364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56"/>
                <a:gd name="T23" fmla="*/ 15 w 15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56">
                  <a:moveTo>
                    <a:pt x="15" y="0"/>
                  </a:moveTo>
                  <a:lnTo>
                    <a:pt x="8" y="4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2" y="48"/>
                  </a:lnTo>
                  <a:lnTo>
                    <a:pt x="8" y="56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34" name="Freeform 361"/>
            <p:cNvSpPr>
              <a:spLocks/>
            </p:cNvSpPr>
            <p:nvPr/>
          </p:nvSpPr>
          <p:spPr bwMode="auto">
            <a:xfrm>
              <a:off x="9080111" y="4042699"/>
              <a:ext cx="50800" cy="92075"/>
            </a:xfrm>
            <a:custGeom>
              <a:avLst/>
              <a:gdLst>
                <a:gd name="T0" fmla="*/ 2147483647 w 33"/>
                <a:gd name="T1" fmla="*/ 2147483647 h 58"/>
                <a:gd name="T2" fmla="*/ 2147483647 w 33"/>
                <a:gd name="T3" fmla="*/ 2147483647 h 58"/>
                <a:gd name="T4" fmla="*/ 2147483647 w 33"/>
                <a:gd name="T5" fmla="*/ 2147483647 h 58"/>
                <a:gd name="T6" fmla="*/ 2147483647 w 33"/>
                <a:gd name="T7" fmla="*/ 2147483647 h 58"/>
                <a:gd name="T8" fmla="*/ 2147483647 w 33"/>
                <a:gd name="T9" fmla="*/ 2147483647 h 58"/>
                <a:gd name="T10" fmla="*/ 2147483647 w 33"/>
                <a:gd name="T11" fmla="*/ 2147483647 h 58"/>
                <a:gd name="T12" fmla="*/ 2147483647 w 33"/>
                <a:gd name="T13" fmla="*/ 2147483647 h 58"/>
                <a:gd name="T14" fmla="*/ 2147483647 w 33"/>
                <a:gd name="T15" fmla="*/ 2147483647 h 58"/>
                <a:gd name="T16" fmla="*/ 2147483647 w 33"/>
                <a:gd name="T17" fmla="*/ 2147483647 h 58"/>
                <a:gd name="T18" fmla="*/ 2147483647 w 33"/>
                <a:gd name="T19" fmla="*/ 0 h 58"/>
                <a:gd name="T20" fmla="*/ 2147483647 w 33"/>
                <a:gd name="T21" fmla="*/ 0 h 58"/>
                <a:gd name="T22" fmla="*/ 2147483647 w 33"/>
                <a:gd name="T23" fmla="*/ 2147483647 h 58"/>
                <a:gd name="T24" fmla="*/ 2147483647 w 33"/>
                <a:gd name="T25" fmla="*/ 2147483647 h 58"/>
                <a:gd name="T26" fmla="*/ 2147483647 w 33"/>
                <a:gd name="T27" fmla="*/ 2147483647 h 58"/>
                <a:gd name="T28" fmla="*/ 0 w 33"/>
                <a:gd name="T29" fmla="*/ 2147483647 h 58"/>
                <a:gd name="T30" fmla="*/ 0 w 33"/>
                <a:gd name="T31" fmla="*/ 2147483647 h 58"/>
                <a:gd name="T32" fmla="*/ 2147483647 w 33"/>
                <a:gd name="T33" fmla="*/ 2147483647 h 58"/>
                <a:gd name="T34" fmla="*/ 2147483647 w 33"/>
                <a:gd name="T35" fmla="*/ 2147483647 h 58"/>
                <a:gd name="T36" fmla="*/ 2147483647 w 33"/>
                <a:gd name="T37" fmla="*/ 2147483647 h 58"/>
                <a:gd name="T38" fmla="*/ 2147483647 w 33"/>
                <a:gd name="T39" fmla="*/ 2147483647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"/>
                <a:gd name="T61" fmla="*/ 0 h 58"/>
                <a:gd name="T62" fmla="*/ 33 w 33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" h="58">
                  <a:moveTo>
                    <a:pt x="5" y="56"/>
                  </a:moveTo>
                  <a:lnTo>
                    <a:pt x="13" y="58"/>
                  </a:lnTo>
                  <a:lnTo>
                    <a:pt x="18" y="58"/>
                  </a:lnTo>
                  <a:lnTo>
                    <a:pt x="26" y="56"/>
                  </a:lnTo>
                  <a:lnTo>
                    <a:pt x="31" y="47"/>
                  </a:lnTo>
                  <a:lnTo>
                    <a:pt x="33" y="34"/>
                  </a:lnTo>
                  <a:lnTo>
                    <a:pt x="33" y="25"/>
                  </a:lnTo>
                  <a:lnTo>
                    <a:pt x="31" y="11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5" y="6"/>
                  </a:lnTo>
                  <a:lnTo>
                    <a:pt x="2" y="11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2" y="47"/>
                  </a:lnTo>
                  <a:lnTo>
                    <a:pt x="5" y="53"/>
                  </a:lnTo>
                  <a:lnTo>
                    <a:pt x="7" y="56"/>
                  </a:lnTo>
                  <a:lnTo>
                    <a:pt x="13" y="5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35" name="Freeform 362"/>
            <p:cNvSpPr>
              <a:spLocks/>
            </p:cNvSpPr>
            <p:nvPr/>
          </p:nvSpPr>
          <p:spPr bwMode="auto">
            <a:xfrm>
              <a:off x="9108686" y="4042699"/>
              <a:ext cx="20638" cy="92075"/>
            </a:xfrm>
            <a:custGeom>
              <a:avLst/>
              <a:gdLst>
                <a:gd name="T0" fmla="*/ 0 w 13"/>
                <a:gd name="T1" fmla="*/ 2147483647 h 58"/>
                <a:gd name="T2" fmla="*/ 2147483647 w 13"/>
                <a:gd name="T3" fmla="*/ 2147483647 h 58"/>
                <a:gd name="T4" fmla="*/ 2147483647 w 13"/>
                <a:gd name="T5" fmla="*/ 2147483647 h 58"/>
                <a:gd name="T6" fmla="*/ 2147483647 w 13"/>
                <a:gd name="T7" fmla="*/ 2147483647 h 58"/>
                <a:gd name="T8" fmla="*/ 2147483647 w 13"/>
                <a:gd name="T9" fmla="*/ 2147483647 h 58"/>
                <a:gd name="T10" fmla="*/ 2147483647 w 13"/>
                <a:gd name="T11" fmla="*/ 2147483647 h 58"/>
                <a:gd name="T12" fmla="*/ 2147483647 w 13"/>
                <a:gd name="T13" fmla="*/ 2147483647 h 58"/>
                <a:gd name="T14" fmla="*/ 2147483647 w 13"/>
                <a:gd name="T15" fmla="*/ 2147483647 h 58"/>
                <a:gd name="T16" fmla="*/ 2147483647 w 13"/>
                <a:gd name="T17" fmla="*/ 2147483647 h 58"/>
                <a:gd name="T18" fmla="*/ 0 w 13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8"/>
                <a:gd name="T32" fmla="*/ 13 w 1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8">
                  <a:moveTo>
                    <a:pt x="0" y="58"/>
                  </a:moveTo>
                  <a:lnTo>
                    <a:pt x="6" y="56"/>
                  </a:lnTo>
                  <a:lnTo>
                    <a:pt x="8" y="53"/>
                  </a:lnTo>
                  <a:lnTo>
                    <a:pt x="10" y="47"/>
                  </a:lnTo>
                  <a:lnTo>
                    <a:pt x="13" y="34"/>
                  </a:lnTo>
                  <a:lnTo>
                    <a:pt x="13" y="25"/>
                  </a:lnTo>
                  <a:lnTo>
                    <a:pt x="10" y="11"/>
                  </a:lnTo>
                  <a:lnTo>
                    <a:pt x="8" y="6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36" name="Freeform 363"/>
            <p:cNvSpPr>
              <a:spLocks/>
            </p:cNvSpPr>
            <p:nvPr/>
          </p:nvSpPr>
          <p:spPr bwMode="auto">
            <a:xfrm>
              <a:off x="9075349" y="4042699"/>
              <a:ext cx="25400" cy="88900"/>
            </a:xfrm>
            <a:custGeom>
              <a:avLst/>
              <a:gdLst>
                <a:gd name="T0" fmla="*/ 2147483647 w 16"/>
                <a:gd name="T1" fmla="*/ 0 h 56"/>
                <a:gd name="T2" fmla="*/ 2147483647 w 16"/>
                <a:gd name="T3" fmla="*/ 2147483647 h 56"/>
                <a:gd name="T4" fmla="*/ 2147483647 w 16"/>
                <a:gd name="T5" fmla="*/ 2147483647 h 56"/>
                <a:gd name="T6" fmla="*/ 0 w 16"/>
                <a:gd name="T7" fmla="*/ 2147483647 h 56"/>
                <a:gd name="T8" fmla="*/ 0 w 16"/>
                <a:gd name="T9" fmla="*/ 2147483647 h 56"/>
                <a:gd name="T10" fmla="*/ 2147483647 w 16"/>
                <a:gd name="T11" fmla="*/ 2147483647 h 56"/>
                <a:gd name="T12" fmla="*/ 2147483647 w 16"/>
                <a:gd name="T13" fmla="*/ 214748364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6"/>
                <a:gd name="T23" fmla="*/ 16 w 1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6">
                  <a:moveTo>
                    <a:pt x="16" y="0"/>
                  </a:moveTo>
                  <a:lnTo>
                    <a:pt x="8" y="2"/>
                  </a:lnTo>
                  <a:lnTo>
                    <a:pt x="3" y="11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8" y="56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37" name="Line 364"/>
            <p:cNvSpPr>
              <a:spLocks noChangeShapeType="1"/>
            </p:cNvSpPr>
            <p:nvPr/>
          </p:nvSpPr>
          <p:spPr bwMode="auto">
            <a:xfrm>
              <a:off x="9170599" y="4134774"/>
              <a:ext cx="36512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38" name="Freeform 365"/>
            <p:cNvSpPr>
              <a:spLocks/>
            </p:cNvSpPr>
            <p:nvPr/>
          </p:nvSpPr>
          <p:spPr bwMode="auto">
            <a:xfrm>
              <a:off x="9170599" y="4042699"/>
              <a:ext cx="20637" cy="92075"/>
            </a:xfrm>
            <a:custGeom>
              <a:avLst/>
              <a:gdLst>
                <a:gd name="T0" fmla="*/ 2147483647 w 13"/>
                <a:gd name="T1" fmla="*/ 2147483647 h 58"/>
                <a:gd name="T2" fmla="*/ 2147483647 w 13"/>
                <a:gd name="T3" fmla="*/ 0 h 58"/>
                <a:gd name="T4" fmla="*/ 2147483647 w 13"/>
                <a:gd name="T5" fmla="*/ 2147483647 h 58"/>
                <a:gd name="T6" fmla="*/ 0 w 13"/>
                <a:gd name="T7" fmla="*/ 214748364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58"/>
                <a:gd name="T14" fmla="*/ 13 w 13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58">
                  <a:moveTo>
                    <a:pt x="13" y="58"/>
                  </a:moveTo>
                  <a:lnTo>
                    <a:pt x="13" y="0"/>
                  </a:lnTo>
                  <a:lnTo>
                    <a:pt x="6" y="8"/>
                  </a:lnTo>
                  <a:lnTo>
                    <a:pt x="0" y="11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39" name="Line 366"/>
            <p:cNvSpPr>
              <a:spLocks noChangeShapeType="1"/>
            </p:cNvSpPr>
            <p:nvPr/>
          </p:nvSpPr>
          <p:spPr bwMode="auto">
            <a:xfrm>
              <a:off x="9188061" y="4045874"/>
              <a:ext cx="1588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40" name="Freeform 367"/>
            <p:cNvSpPr>
              <a:spLocks/>
            </p:cNvSpPr>
            <p:nvPr/>
          </p:nvSpPr>
          <p:spPr bwMode="auto">
            <a:xfrm>
              <a:off x="9245211" y="4042699"/>
              <a:ext cx="53975" cy="92075"/>
            </a:xfrm>
            <a:custGeom>
              <a:avLst/>
              <a:gdLst>
                <a:gd name="T0" fmla="*/ 2147483647 w 34"/>
                <a:gd name="T1" fmla="*/ 2147483647 h 58"/>
                <a:gd name="T2" fmla="*/ 2147483647 w 34"/>
                <a:gd name="T3" fmla="*/ 2147483647 h 58"/>
                <a:gd name="T4" fmla="*/ 2147483647 w 34"/>
                <a:gd name="T5" fmla="*/ 2147483647 h 58"/>
                <a:gd name="T6" fmla="*/ 2147483647 w 34"/>
                <a:gd name="T7" fmla="*/ 2147483647 h 58"/>
                <a:gd name="T8" fmla="*/ 2147483647 w 34"/>
                <a:gd name="T9" fmla="*/ 2147483647 h 58"/>
                <a:gd name="T10" fmla="*/ 2147483647 w 34"/>
                <a:gd name="T11" fmla="*/ 2147483647 h 58"/>
                <a:gd name="T12" fmla="*/ 2147483647 w 34"/>
                <a:gd name="T13" fmla="*/ 2147483647 h 58"/>
                <a:gd name="T14" fmla="*/ 2147483647 w 34"/>
                <a:gd name="T15" fmla="*/ 2147483647 h 58"/>
                <a:gd name="T16" fmla="*/ 2147483647 w 34"/>
                <a:gd name="T17" fmla="*/ 2147483647 h 58"/>
                <a:gd name="T18" fmla="*/ 2147483647 w 34"/>
                <a:gd name="T19" fmla="*/ 0 h 58"/>
                <a:gd name="T20" fmla="*/ 2147483647 w 34"/>
                <a:gd name="T21" fmla="*/ 0 h 58"/>
                <a:gd name="T22" fmla="*/ 2147483647 w 34"/>
                <a:gd name="T23" fmla="*/ 2147483647 h 58"/>
                <a:gd name="T24" fmla="*/ 2147483647 w 34"/>
                <a:gd name="T25" fmla="*/ 2147483647 h 58"/>
                <a:gd name="T26" fmla="*/ 2147483647 w 34"/>
                <a:gd name="T27" fmla="*/ 2147483647 h 58"/>
                <a:gd name="T28" fmla="*/ 0 w 34"/>
                <a:gd name="T29" fmla="*/ 2147483647 h 58"/>
                <a:gd name="T30" fmla="*/ 0 w 34"/>
                <a:gd name="T31" fmla="*/ 2147483647 h 58"/>
                <a:gd name="T32" fmla="*/ 2147483647 w 34"/>
                <a:gd name="T33" fmla="*/ 2147483647 h 58"/>
                <a:gd name="T34" fmla="*/ 2147483647 w 34"/>
                <a:gd name="T35" fmla="*/ 2147483647 h 58"/>
                <a:gd name="T36" fmla="*/ 2147483647 w 34"/>
                <a:gd name="T37" fmla="*/ 2147483647 h 58"/>
                <a:gd name="T38" fmla="*/ 2147483647 w 34"/>
                <a:gd name="T39" fmla="*/ 2147483647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"/>
                <a:gd name="T61" fmla="*/ 0 h 58"/>
                <a:gd name="T62" fmla="*/ 34 w 34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" h="58">
                  <a:moveTo>
                    <a:pt x="5" y="56"/>
                  </a:moveTo>
                  <a:lnTo>
                    <a:pt x="13" y="58"/>
                  </a:lnTo>
                  <a:lnTo>
                    <a:pt x="18" y="58"/>
                  </a:lnTo>
                  <a:lnTo>
                    <a:pt x="26" y="56"/>
                  </a:lnTo>
                  <a:lnTo>
                    <a:pt x="31" y="47"/>
                  </a:lnTo>
                  <a:lnTo>
                    <a:pt x="34" y="34"/>
                  </a:lnTo>
                  <a:lnTo>
                    <a:pt x="34" y="25"/>
                  </a:lnTo>
                  <a:lnTo>
                    <a:pt x="31" y="11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5" y="6"/>
                  </a:lnTo>
                  <a:lnTo>
                    <a:pt x="2" y="11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2" y="47"/>
                  </a:lnTo>
                  <a:lnTo>
                    <a:pt x="5" y="53"/>
                  </a:lnTo>
                  <a:lnTo>
                    <a:pt x="7" y="56"/>
                  </a:lnTo>
                  <a:lnTo>
                    <a:pt x="13" y="5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41" name="Freeform 368"/>
            <p:cNvSpPr>
              <a:spLocks/>
            </p:cNvSpPr>
            <p:nvPr/>
          </p:nvSpPr>
          <p:spPr bwMode="auto">
            <a:xfrm>
              <a:off x="9273786" y="4042699"/>
              <a:ext cx="20638" cy="92075"/>
            </a:xfrm>
            <a:custGeom>
              <a:avLst/>
              <a:gdLst>
                <a:gd name="T0" fmla="*/ 0 w 13"/>
                <a:gd name="T1" fmla="*/ 2147483647 h 58"/>
                <a:gd name="T2" fmla="*/ 2147483647 w 13"/>
                <a:gd name="T3" fmla="*/ 2147483647 h 58"/>
                <a:gd name="T4" fmla="*/ 2147483647 w 13"/>
                <a:gd name="T5" fmla="*/ 2147483647 h 58"/>
                <a:gd name="T6" fmla="*/ 2147483647 w 13"/>
                <a:gd name="T7" fmla="*/ 2147483647 h 58"/>
                <a:gd name="T8" fmla="*/ 2147483647 w 13"/>
                <a:gd name="T9" fmla="*/ 2147483647 h 58"/>
                <a:gd name="T10" fmla="*/ 2147483647 w 13"/>
                <a:gd name="T11" fmla="*/ 2147483647 h 58"/>
                <a:gd name="T12" fmla="*/ 2147483647 w 13"/>
                <a:gd name="T13" fmla="*/ 2147483647 h 58"/>
                <a:gd name="T14" fmla="*/ 2147483647 w 13"/>
                <a:gd name="T15" fmla="*/ 2147483647 h 58"/>
                <a:gd name="T16" fmla="*/ 2147483647 w 13"/>
                <a:gd name="T17" fmla="*/ 2147483647 h 58"/>
                <a:gd name="T18" fmla="*/ 0 w 13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8"/>
                <a:gd name="T32" fmla="*/ 13 w 13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8">
                  <a:moveTo>
                    <a:pt x="0" y="58"/>
                  </a:moveTo>
                  <a:lnTo>
                    <a:pt x="5" y="56"/>
                  </a:lnTo>
                  <a:lnTo>
                    <a:pt x="8" y="53"/>
                  </a:lnTo>
                  <a:lnTo>
                    <a:pt x="10" y="47"/>
                  </a:lnTo>
                  <a:lnTo>
                    <a:pt x="13" y="34"/>
                  </a:lnTo>
                  <a:lnTo>
                    <a:pt x="13" y="25"/>
                  </a:lnTo>
                  <a:lnTo>
                    <a:pt x="10" y="11"/>
                  </a:lnTo>
                  <a:lnTo>
                    <a:pt x="8" y="6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42" name="Freeform 369"/>
            <p:cNvSpPr>
              <a:spLocks/>
            </p:cNvSpPr>
            <p:nvPr/>
          </p:nvSpPr>
          <p:spPr bwMode="auto">
            <a:xfrm>
              <a:off x="9238861" y="4042699"/>
              <a:ext cx="28575" cy="88900"/>
            </a:xfrm>
            <a:custGeom>
              <a:avLst/>
              <a:gdLst>
                <a:gd name="T0" fmla="*/ 2147483647 w 16"/>
                <a:gd name="T1" fmla="*/ 0 h 56"/>
                <a:gd name="T2" fmla="*/ 2147483647 w 16"/>
                <a:gd name="T3" fmla="*/ 2147483647 h 56"/>
                <a:gd name="T4" fmla="*/ 2147483647 w 16"/>
                <a:gd name="T5" fmla="*/ 2147483647 h 56"/>
                <a:gd name="T6" fmla="*/ 0 w 16"/>
                <a:gd name="T7" fmla="*/ 2147483647 h 56"/>
                <a:gd name="T8" fmla="*/ 0 w 16"/>
                <a:gd name="T9" fmla="*/ 2147483647 h 56"/>
                <a:gd name="T10" fmla="*/ 2147483647 w 16"/>
                <a:gd name="T11" fmla="*/ 2147483647 h 56"/>
                <a:gd name="T12" fmla="*/ 2147483647 w 16"/>
                <a:gd name="T13" fmla="*/ 2147483647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56"/>
                <a:gd name="T23" fmla="*/ 16 w 1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56">
                  <a:moveTo>
                    <a:pt x="16" y="0"/>
                  </a:moveTo>
                  <a:lnTo>
                    <a:pt x="8" y="2"/>
                  </a:lnTo>
                  <a:lnTo>
                    <a:pt x="3" y="11"/>
                  </a:lnTo>
                  <a:lnTo>
                    <a:pt x="0" y="25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8" y="56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43" name="Line 370"/>
            <p:cNvSpPr>
              <a:spLocks noChangeShapeType="1"/>
            </p:cNvSpPr>
            <p:nvPr/>
          </p:nvSpPr>
          <p:spPr bwMode="auto">
            <a:xfrm>
              <a:off x="9335699" y="4134774"/>
              <a:ext cx="36512" cy="158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44" name="Freeform 371"/>
            <p:cNvSpPr>
              <a:spLocks/>
            </p:cNvSpPr>
            <p:nvPr/>
          </p:nvSpPr>
          <p:spPr bwMode="auto">
            <a:xfrm>
              <a:off x="9335699" y="4042699"/>
              <a:ext cx="20637" cy="92075"/>
            </a:xfrm>
            <a:custGeom>
              <a:avLst/>
              <a:gdLst>
                <a:gd name="T0" fmla="*/ 2147483647 w 13"/>
                <a:gd name="T1" fmla="*/ 2147483647 h 58"/>
                <a:gd name="T2" fmla="*/ 2147483647 w 13"/>
                <a:gd name="T3" fmla="*/ 0 h 58"/>
                <a:gd name="T4" fmla="*/ 2147483647 w 13"/>
                <a:gd name="T5" fmla="*/ 2147483647 h 58"/>
                <a:gd name="T6" fmla="*/ 0 w 13"/>
                <a:gd name="T7" fmla="*/ 2147483647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58"/>
                <a:gd name="T14" fmla="*/ 13 w 13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58">
                  <a:moveTo>
                    <a:pt x="13" y="58"/>
                  </a:moveTo>
                  <a:lnTo>
                    <a:pt x="13" y="0"/>
                  </a:lnTo>
                  <a:lnTo>
                    <a:pt x="6" y="8"/>
                  </a:lnTo>
                  <a:lnTo>
                    <a:pt x="0" y="11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45" name="Line 372"/>
            <p:cNvSpPr>
              <a:spLocks noChangeShapeType="1"/>
            </p:cNvSpPr>
            <p:nvPr/>
          </p:nvSpPr>
          <p:spPr bwMode="auto">
            <a:xfrm>
              <a:off x="9351574" y="4045874"/>
              <a:ext cx="1587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46" name="Freeform 373"/>
            <p:cNvSpPr>
              <a:spLocks/>
            </p:cNvSpPr>
            <p:nvPr/>
          </p:nvSpPr>
          <p:spPr bwMode="auto">
            <a:xfrm>
              <a:off x="8721336" y="3764886"/>
              <a:ext cx="53975" cy="92075"/>
            </a:xfrm>
            <a:custGeom>
              <a:avLst/>
              <a:gdLst>
                <a:gd name="T0" fmla="*/ 2147483647 w 34"/>
                <a:gd name="T1" fmla="*/ 2147483647 h 58"/>
                <a:gd name="T2" fmla="*/ 2147483647 w 34"/>
                <a:gd name="T3" fmla="*/ 2147483647 h 58"/>
                <a:gd name="T4" fmla="*/ 2147483647 w 34"/>
                <a:gd name="T5" fmla="*/ 2147483647 h 58"/>
                <a:gd name="T6" fmla="*/ 2147483647 w 34"/>
                <a:gd name="T7" fmla="*/ 2147483647 h 58"/>
                <a:gd name="T8" fmla="*/ 2147483647 w 34"/>
                <a:gd name="T9" fmla="*/ 2147483647 h 58"/>
                <a:gd name="T10" fmla="*/ 2147483647 w 34"/>
                <a:gd name="T11" fmla="*/ 2147483647 h 58"/>
                <a:gd name="T12" fmla="*/ 2147483647 w 34"/>
                <a:gd name="T13" fmla="*/ 0 h 58"/>
                <a:gd name="T14" fmla="*/ 2147483647 w 34"/>
                <a:gd name="T15" fmla="*/ 0 h 58"/>
                <a:gd name="T16" fmla="*/ 2147483647 w 34"/>
                <a:gd name="T17" fmla="*/ 2147483647 h 58"/>
                <a:gd name="T18" fmla="*/ 2147483647 w 34"/>
                <a:gd name="T19" fmla="*/ 2147483647 h 58"/>
                <a:gd name="T20" fmla="*/ 2147483647 w 34"/>
                <a:gd name="T21" fmla="*/ 2147483647 h 58"/>
                <a:gd name="T22" fmla="*/ 0 w 34"/>
                <a:gd name="T23" fmla="*/ 2147483647 h 58"/>
                <a:gd name="T24" fmla="*/ 0 w 34"/>
                <a:gd name="T25" fmla="*/ 2147483647 h 58"/>
                <a:gd name="T26" fmla="*/ 2147483647 w 34"/>
                <a:gd name="T27" fmla="*/ 2147483647 h 58"/>
                <a:gd name="T28" fmla="*/ 2147483647 w 34"/>
                <a:gd name="T29" fmla="*/ 2147483647 h 58"/>
                <a:gd name="T30" fmla="*/ 2147483647 w 34"/>
                <a:gd name="T31" fmla="*/ 2147483647 h 58"/>
                <a:gd name="T32" fmla="*/ 2147483647 w 34"/>
                <a:gd name="T33" fmla="*/ 2147483647 h 58"/>
                <a:gd name="T34" fmla="*/ 2147483647 w 34"/>
                <a:gd name="T35" fmla="*/ 2147483647 h 58"/>
                <a:gd name="T36" fmla="*/ 2147483647 w 34"/>
                <a:gd name="T37" fmla="*/ 2147483647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"/>
                <a:gd name="T58" fmla="*/ 0 h 58"/>
                <a:gd name="T59" fmla="*/ 34 w 34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" h="58">
                  <a:moveTo>
                    <a:pt x="26" y="56"/>
                  </a:moveTo>
                  <a:lnTo>
                    <a:pt x="31" y="47"/>
                  </a:lnTo>
                  <a:lnTo>
                    <a:pt x="34" y="33"/>
                  </a:lnTo>
                  <a:lnTo>
                    <a:pt x="34" y="25"/>
                  </a:lnTo>
                  <a:lnTo>
                    <a:pt x="31" y="11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5" y="6"/>
                  </a:lnTo>
                  <a:lnTo>
                    <a:pt x="3" y="11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5" y="52"/>
                  </a:lnTo>
                  <a:lnTo>
                    <a:pt x="8" y="56"/>
                  </a:lnTo>
                  <a:lnTo>
                    <a:pt x="14" y="58"/>
                  </a:lnTo>
                  <a:lnTo>
                    <a:pt x="19" y="58"/>
                  </a:lnTo>
                  <a:lnTo>
                    <a:pt x="26" y="56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47" name="Freeform 374"/>
            <p:cNvSpPr>
              <a:spLocks/>
            </p:cNvSpPr>
            <p:nvPr/>
          </p:nvSpPr>
          <p:spPr bwMode="auto">
            <a:xfrm>
              <a:off x="8751499" y="3764886"/>
              <a:ext cx="17462" cy="82550"/>
            </a:xfrm>
            <a:custGeom>
              <a:avLst/>
              <a:gdLst>
                <a:gd name="T0" fmla="*/ 2147483647 w 12"/>
                <a:gd name="T1" fmla="*/ 2147483647 h 52"/>
                <a:gd name="T2" fmla="*/ 2147483647 w 12"/>
                <a:gd name="T3" fmla="*/ 2147483647 h 52"/>
                <a:gd name="T4" fmla="*/ 2147483647 w 12"/>
                <a:gd name="T5" fmla="*/ 2147483647 h 52"/>
                <a:gd name="T6" fmla="*/ 2147483647 w 12"/>
                <a:gd name="T7" fmla="*/ 2147483647 h 52"/>
                <a:gd name="T8" fmla="*/ 2147483647 w 12"/>
                <a:gd name="T9" fmla="*/ 2147483647 h 52"/>
                <a:gd name="T10" fmla="*/ 2147483647 w 12"/>
                <a:gd name="T11" fmla="*/ 2147483647 h 52"/>
                <a:gd name="T12" fmla="*/ 2147483647 w 12"/>
                <a:gd name="T13" fmla="*/ 2147483647 h 52"/>
                <a:gd name="T14" fmla="*/ 0 w 12"/>
                <a:gd name="T15" fmla="*/ 0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52"/>
                <a:gd name="T26" fmla="*/ 12 w 12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52">
                  <a:moveTo>
                    <a:pt x="7" y="52"/>
                  </a:moveTo>
                  <a:lnTo>
                    <a:pt x="10" y="47"/>
                  </a:lnTo>
                  <a:lnTo>
                    <a:pt x="12" y="33"/>
                  </a:lnTo>
                  <a:lnTo>
                    <a:pt x="12" y="25"/>
                  </a:lnTo>
                  <a:lnTo>
                    <a:pt x="10" y="11"/>
                  </a:lnTo>
                  <a:lnTo>
                    <a:pt x="7" y="6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48" name="Freeform 375"/>
            <p:cNvSpPr>
              <a:spLocks/>
            </p:cNvSpPr>
            <p:nvPr/>
          </p:nvSpPr>
          <p:spPr bwMode="auto">
            <a:xfrm>
              <a:off x="8718161" y="3764886"/>
              <a:ext cx="23813" cy="92075"/>
            </a:xfrm>
            <a:custGeom>
              <a:avLst/>
              <a:gdLst>
                <a:gd name="T0" fmla="*/ 2147483647 w 16"/>
                <a:gd name="T1" fmla="*/ 0 h 58"/>
                <a:gd name="T2" fmla="*/ 2147483647 w 16"/>
                <a:gd name="T3" fmla="*/ 2147483647 h 58"/>
                <a:gd name="T4" fmla="*/ 2147483647 w 16"/>
                <a:gd name="T5" fmla="*/ 2147483647 h 58"/>
                <a:gd name="T6" fmla="*/ 0 w 16"/>
                <a:gd name="T7" fmla="*/ 2147483647 h 58"/>
                <a:gd name="T8" fmla="*/ 0 w 16"/>
                <a:gd name="T9" fmla="*/ 2147483647 h 58"/>
                <a:gd name="T10" fmla="*/ 2147483647 w 16"/>
                <a:gd name="T11" fmla="*/ 2147483647 h 58"/>
                <a:gd name="T12" fmla="*/ 2147483647 w 16"/>
                <a:gd name="T13" fmla="*/ 2147483647 h 58"/>
                <a:gd name="T14" fmla="*/ 2147483647 w 16"/>
                <a:gd name="T15" fmla="*/ 2147483647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58"/>
                <a:gd name="T26" fmla="*/ 16 w 16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58">
                  <a:moveTo>
                    <a:pt x="16" y="0"/>
                  </a:moveTo>
                  <a:lnTo>
                    <a:pt x="7" y="2"/>
                  </a:lnTo>
                  <a:lnTo>
                    <a:pt x="2" y="11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2" y="47"/>
                  </a:lnTo>
                  <a:lnTo>
                    <a:pt x="7" y="56"/>
                  </a:lnTo>
                  <a:lnTo>
                    <a:pt x="16" y="5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49" name="Freeform 376"/>
            <p:cNvSpPr>
              <a:spLocks/>
            </p:cNvSpPr>
            <p:nvPr/>
          </p:nvSpPr>
          <p:spPr bwMode="auto">
            <a:xfrm>
              <a:off x="8751499" y="3847436"/>
              <a:ext cx="11112" cy="9525"/>
            </a:xfrm>
            <a:custGeom>
              <a:avLst/>
              <a:gdLst>
                <a:gd name="T0" fmla="*/ 0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0 h 6"/>
                <a:gd name="T6" fmla="*/ 0 60000 65536"/>
                <a:gd name="T7" fmla="*/ 0 60000 65536"/>
                <a:gd name="T8" fmla="*/ 0 60000 65536"/>
                <a:gd name="T9" fmla="*/ 0 w 7"/>
                <a:gd name="T10" fmla="*/ 0 h 6"/>
                <a:gd name="T11" fmla="*/ 7 w 7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6">
                  <a:moveTo>
                    <a:pt x="0" y="6"/>
                  </a:moveTo>
                  <a:lnTo>
                    <a:pt x="5" y="4"/>
                  </a:lnTo>
                  <a:lnTo>
                    <a:pt x="7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50" name="Line 377"/>
            <p:cNvSpPr>
              <a:spLocks noChangeShapeType="1"/>
            </p:cNvSpPr>
            <p:nvPr/>
          </p:nvSpPr>
          <p:spPr bwMode="auto">
            <a:xfrm flipH="1">
              <a:off x="8646724" y="3856961"/>
              <a:ext cx="38100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51" name="Line 378"/>
            <p:cNvSpPr>
              <a:spLocks noChangeShapeType="1"/>
            </p:cNvSpPr>
            <p:nvPr/>
          </p:nvSpPr>
          <p:spPr bwMode="auto">
            <a:xfrm flipV="1">
              <a:off x="8665774" y="3768061"/>
              <a:ext cx="1587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52" name="Line 379"/>
            <p:cNvSpPr>
              <a:spLocks noChangeShapeType="1"/>
            </p:cNvSpPr>
            <p:nvPr/>
          </p:nvSpPr>
          <p:spPr bwMode="auto">
            <a:xfrm>
              <a:off x="8668949" y="3764886"/>
              <a:ext cx="1587" cy="920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53" name="Freeform 380"/>
            <p:cNvSpPr>
              <a:spLocks/>
            </p:cNvSpPr>
            <p:nvPr/>
          </p:nvSpPr>
          <p:spPr bwMode="auto">
            <a:xfrm>
              <a:off x="8557824" y="3764886"/>
              <a:ext cx="52387" cy="92075"/>
            </a:xfrm>
            <a:custGeom>
              <a:avLst/>
              <a:gdLst>
                <a:gd name="T0" fmla="*/ 2147483647 w 33"/>
                <a:gd name="T1" fmla="*/ 2147483647 h 58"/>
                <a:gd name="T2" fmla="*/ 2147483647 w 33"/>
                <a:gd name="T3" fmla="*/ 2147483647 h 58"/>
                <a:gd name="T4" fmla="*/ 2147483647 w 33"/>
                <a:gd name="T5" fmla="*/ 2147483647 h 58"/>
                <a:gd name="T6" fmla="*/ 2147483647 w 33"/>
                <a:gd name="T7" fmla="*/ 2147483647 h 58"/>
                <a:gd name="T8" fmla="*/ 2147483647 w 33"/>
                <a:gd name="T9" fmla="*/ 2147483647 h 58"/>
                <a:gd name="T10" fmla="*/ 2147483647 w 33"/>
                <a:gd name="T11" fmla="*/ 2147483647 h 58"/>
                <a:gd name="T12" fmla="*/ 2147483647 w 33"/>
                <a:gd name="T13" fmla="*/ 0 h 58"/>
                <a:gd name="T14" fmla="*/ 2147483647 w 33"/>
                <a:gd name="T15" fmla="*/ 0 h 58"/>
                <a:gd name="T16" fmla="*/ 2147483647 w 33"/>
                <a:gd name="T17" fmla="*/ 2147483647 h 58"/>
                <a:gd name="T18" fmla="*/ 2147483647 w 33"/>
                <a:gd name="T19" fmla="*/ 2147483647 h 58"/>
                <a:gd name="T20" fmla="*/ 2147483647 w 33"/>
                <a:gd name="T21" fmla="*/ 2147483647 h 58"/>
                <a:gd name="T22" fmla="*/ 0 w 33"/>
                <a:gd name="T23" fmla="*/ 2147483647 h 58"/>
                <a:gd name="T24" fmla="*/ 0 w 33"/>
                <a:gd name="T25" fmla="*/ 2147483647 h 58"/>
                <a:gd name="T26" fmla="*/ 2147483647 w 33"/>
                <a:gd name="T27" fmla="*/ 2147483647 h 58"/>
                <a:gd name="T28" fmla="*/ 2147483647 w 33"/>
                <a:gd name="T29" fmla="*/ 2147483647 h 58"/>
                <a:gd name="T30" fmla="*/ 2147483647 w 33"/>
                <a:gd name="T31" fmla="*/ 2147483647 h 58"/>
                <a:gd name="T32" fmla="*/ 2147483647 w 33"/>
                <a:gd name="T33" fmla="*/ 2147483647 h 58"/>
                <a:gd name="T34" fmla="*/ 2147483647 w 33"/>
                <a:gd name="T35" fmla="*/ 2147483647 h 58"/>
                <a:gd name="T36" fmla="*/ 2147483647 w 33"/>
                <a:gd name="T37" fmla="*/ 2147483647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"/>
                <a:gd name="T58" fmla="*/ 0 h 58"/>
                <a:gd name="T59" fmla="*/ 33 w 33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" h="58">
                  <a:moveTo>
                    <a:pt x="26" y="56"/>
                  </a:moveTo>
                  <a:lnTo>
                    <a:pt x="31" y="47"/>
                  </a:lnTo>
                  <a:lnTo>
                    <a:pt x="33" y="33"/>
                  </a:lnTo>
                  <a:lnTo>
                    <a:pt x="33" y="25"/>
                  </a:lnTo>
                  <a:lnTo>
                    <a:pt x="31" y="11"/>
                  </a:lnTo>
                  <a:lnTo>
                    <a:pt x="26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5" y="6"/>
                  </a:lnTo>
                  <a:lnTo>
                    <a:pt x="2" y="11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2" y="47"/>
                  </a:lnTo>
                  <a:lnTo>
                    <a:pt x="5" y="52"/>
                  </a:lnTo>
                  <a:lnTo>
                    <a:pt x="7" y="56"/>
                  </a:lnTo>
                  <a:lnTo>
                    <a:pt x="12" y="58"/>
                  </a:lnTo>
                  <a:lnTo>
                    <a:pt x="18" y="58"/>
                  </a:lnTo>
                  <a:lnTo>
                    <a:pt x="26" y="56"/>
                  </a:lnTo>
                  <a:close/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54" name="Freeform 381"/>
            <p:cNvSpPr>
              <a:spLocks/>
            </p:cNvSpPr>
            <p:nvPr/>
          </p:nvSpPr>
          <p:spPr bwMode="auto">
            <a:xfrm>
              <a:off x="8586399" y="3764886"/>
              <a:ext cx="20637" cy="88900"/>
            </a:xfrm>
            <a:custGeom>
              <a:avLst/>
              <a:gdLst>
                <a:gd name="T0" fmla="*/ 2147483647 w 13"/>
                <a:gd name="T1" fmla="*/ 2147483647 h 56"/>
                <a:gd name="T2" fmla="*/ 2147483647 w 13"/>
                <a:gd name="T3" fmla="*/ 2147483647 h 56"/>
                <a:gd name="T4" fmla="*/ 2147483647 w 13"/>
                <a:gd name="T5" fmla="*/ 2147483647 h 56"/>
                <a:gd name="T6" fmla="*/ 2147483647 w 13"/>
                <a:gd name="T7" fmla="*/ 2147483647 h 56"/>
                <a:gd name="T8" fmla="*/ 2147483647 w 13"/>
                <a:gd name="T9" fmla="*/ 2147483647 h 56"/>
                <a:gd name="T10" fmla="*/ 2147483647 w 13"/>
                <a:gd name="T11" fmla="*/ 2147483647 h 56"/>
                <a:gd name="T12" fmla="*/ 2147483647 w 13"/>
                <a:gd name="T13" fmla="*/ 2147483647 h 56"/>
                <a:gd name="T14" fmla="*/ 2147483647 w 13"/>
                <a:gd name="T15" fmla="*/ 2147483647 h 56"/>
                <a:gd name="T16" fmla="*/ 0 w 13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6"/>
                <a:gd name="T29" fmla="*/ 13 w 13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6">
                  <a:moveTo>
                    <a:pt x="5" y="56"/>
                  </a:moveTo>
                  <a:lnTo>
                    <a:pt x="8" y="52"/>
                  </a:lnTo>
                  <a:lnTo>
                    <a:pt x="10" y="47"/>
                  </a:lnTo>
                  <a:lnTo>
                    <a:pt x="13" y="33"/>
                  </a:lnTo>
                  <a:lnTo>
                    <a:pt x="13" y="25"/>
                  </a:lnTo>
                  <a:lnTo>
                    <a:pt x="10" y="11"/>
                  </a:lnTo>
                  <a:lnTo>
                    <a:pt x="8" y="6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55" name="Freeform 382"/>
            <p:cNvSpPr>
              <a:spLocks/>
            </p:cNvSpPr>
            <p:nvPr/>
          </p:nvSpPr>
          <p:spPr bwMode="auto">
            <a:xfrm>
              <a:off x="8553061" y="3764886"/>
              <a:ext cx="23813" cy="92075"/>
            </a:xfrm>
            <a:custGeom>
              <a:avLst/>
              <a:gdLst>
                <a:gd name="T0" fmla="*/ 2147483647 w 15"/>
                <a:gd name="T1" fmla="*/ 0 h 58"/>
                <a:gd name="T2" fmla="*/ 2147483647 w 15"/>
                <a:gd name="T3" fmla="*/ 2147483647 h 58"/>
                <a:gd name="T4" fmla="*/ 2147483647 w 15"/>
                <a:gd name="T5" fmla="*/ 2147483647 h 58"/>
                <a:gd name="T6" fmla="*/ 0 w 15"/>
                <a:gd name="T7" fmla="*/ 2147483647 h 58"/>
                <a:gd name="T8" fmla="*/ 0 w 15"/>
                <a:gd name="T9" fmla="*/ 2147483647 h 58"/>
                <a:gd name="T10" fmla="*/ 2147483647 w 15"/>
                <a:gd name="T11" fmla="*/ 2147483647 h 58"/>
                <a:gd name="T12" fmla="*/ 2147483647 w 15"/>
                <a:gd name="T13" fmla="*/ 2147483647 h 58"/>
                <a:gd name="T14" fmla="*/ 2147483647 w 15"/>
                <a:gd name="T15" fmla="*/ 2147483647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58"/>
                <a:gd name="T26" fmla="*/ 15 w 15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58">
                  <a:moveTo>
                    <a:pt x="15" y="0"/>
                  </a:moveTo>
                  <a:lnTo>
                    <a:pt x="8" y="2"/>
                  </a:lnTo>
                  <a:lnTo>
                    <a:pt x="3" y="11"/>
                  </a:lnTo>
                  <a:lnTo>
                    <a:pt x="0" y="25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8" y="56"/>
                  </a:lnTo>
                  <a:lnTo>
                    <a:pt x="15" y="5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56" name="Line 383"/>
            <p:cNvSpPr>
              <a:spLocks noChangeShapeType="1"/>
            </p:cNvSpPr>
            <p:nvPr/>
          </p:nvSpPr>
          <p:spPr bwMode="auto">
            <a:xfrm flipV="1">
              <a:off x="8586399" y="3853786"/>
              <a:ext cx="7937" cy="31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57" name="Line 384"/>
            <p:cNvSpPr>
              <a:spLocks noChangeShapeType="1"/>
            </p:cNvSpPr>
            <p:nvPr/>
          </p:nvSpPr>
          <p:spPr bwMode="auto">
            <a:xfrm flipH="1">
              <a:off x="8483211" y="3856961"/>
              <a:ext cx="3651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58" name="Line 385"/>
            <p:cNvSpPr>
              <a:spLocks noChangeShapeType="1"/>
            </p:cNvSpPr>
            <p:nvPr/>
          </p:nvSpPr>
          <p:spPr bwMode="auto">
            <a:xfrm flipV="1">
              <a:off x="8499086" y="3768061"/>
              <a:ext cx="1588" cy="889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59" name="Line 386"/>
            <p:cNvSpPr>
              <a:spLocks noChangeShapeType="1"/>
            </p:cNvSpPr>
            <p:nvPr/>
          </p:nvSpPr>
          <p:spPr bwMode="auto">
            <a:xfrm>
              <a:off x="8505436" y="3764886"/>
              <a:ext cx="1588" cy="920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60" name="Line 387"/>
            <p:cNvSpPr>
              <a:spLocks noChangeShapeType="1"/>
            </p:cNvSpPr>
            <p:nvPr/>
          </p:nvSpPr>
          <p:spPr bwMode="auto">
            <a:xfrm flipV="1">
              <a:off x="8491149" y="3764886"/>
              <a:ext cx="14287" cy="14288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61" name="Line 388"/>
            <p:cNvSpPr>
              <a:spLocks noChangeShapeType="1"/>
            </p:cNvSpPr>
            <p:nvPr/>
          </p:nvSpPr>
          <p:spPr bwMode="auto">
            <a:xfrm flipH="1">
              <a:off x="8483211" y="3779174"/>
              <a:ext cx="7938" cy="31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62" name="Freeform 389"/>
            <p:cNvSpPr>
              <a:spLocks/>
            </p:cNvSpPr>
            <p:nvPr/>
          </p:nvSpPr>
          <p:spPr bwMode="auto">
            <a:xfrm>
              <a:off x="8646724" y="3764886"/>
              <a:ext cx="22225" cy="17463"/>
            </a:xfrm>
            <a:custGeom>
              <a:avLst/>
              <a:gdLst>
                <a:gd name="T0" fmla="*/ 0 w 14"/>
                <a:gd name="T1" fmla="*/ 2147483647 h 11"/>
                <a:gd name="T2" fmla="*/ 2147483647 w 14"/>
                <a:gd name="T3" fmla="*/ 2147483647 h 11"/>
                <a:gd name="T4" fmla="*/ 2147483647 w 14"/>
                <a:gd name="T5" fmla="*/ 0 h 11"/>
                <a:gd name="T6" fmla="*/ 0 60000 65536"/>
                <a:gd name="T7" fmla="*/ 0 60000 65536"/>
                <a:gd name="T8" fmla="*/ 0 60000 65536"/>
                <a:gd name="T9" fmla="*/ 0 w 14"/>
                <a:gd name="T10" fmla="*/ 0 h 11"/>
                <a:gd name="T11" fmla="*/ 14 w 1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11">
                  <a:moveTo>
                    <a:pt x="0" y="11"/>
                  </a:moveTo>
                  <a:lnTo>
                    <a:pt x="5" y="9"/>
                  </a:lnTo>
                  <a:lnTo>
                    <a:pt x="14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6" name="Gerade Verbindung mit Pfeil 5">
              <a:extLst>
                <a:ext uri="{FF2B5EF4-FFF2-40B4-BE49-F238E27FC236}">
                  <a16:creationId xmlns="" xmlns:a16="http://schemas.microsoft.com/office/drawing/2014/main" id="{9125F8F3-9DB1-4F8F-97CA-5294F628F44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828367" y="3322384"/>
              <a:ext cx="267494" cy="5518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Gerade Verbindung mit Pfeil 10">
              <a:extLst>
                <a:ext uri="{FF2B5EF4-FFF2-40B4-BE49-F238E27FC236}">
                  <a16:creationId xmlns="" xmlns:a16="http://schemas.microsoft.com/office/drawing/2014/main" id="{56592F10-A5CB-4C05-8655-CEF7C9C6E08A}"/>
                </a:ext>
              </a:extLst>
            </p:cNvPr>
            <p:cNvCxnSpPr>
              <a:cxnSpLocks/>
              <a:stCxn id="3152" idx="2"/>
              <a:endCxn id="3145" idx="0"/>
            </p:cNvCxnSpPr>
            <p:nvPr/>
          </p:nvCxnSpPr>
          <p:spPr bwMode="auto">
            <a:xfrm>
              <a:off x="7228615" y="2988921"/>
              <a:ext cx="357982" cy="28163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20" name="Textfeld 419">
              <a:extLst>
                <a:ext uri="{FF2B5EF4-FFF2-40B4-BE49-F238E27FC236}">
                  <a16:creationId xmlns="" xmlns:a16="http://schemas.microsoft.com/office/drawing/2014/main" id="{793AE522-91B1-475B-8563-0E190EAF4A9B}"/>
                </a:ext>
              </a:extLst>
            </p:cNvPr>
            <p:cNvSpPr txBox="1"/>
            <p:nvPr/>
          </p:nvSpPr>
          <p:spPr>
            <a:xfrm>
              <a:off x="8081219" y="3172346"/>
              <a:ext cx="555506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/>
              <a:r>
                <a:rPr lang="de-DE" sz="1200" b="0" u="none" dirty="0"/>
                <a:t>1100</a:t>
              </a:r>
            </a:p>
          </p:txBody>
        </p:sp>
        <p:cxnSp>
          <p:nvCxnSpPr>
            <p:cNvPr id="422" name="Gerade Verbindung mit Pfeil 421">
              <a:extLst>
                <a:ext uri="{FF2B5EF4-FFF2-40B4-BE49-F238E27FC236}">
                  <a16:creationId xmlns="" xmlns:a16="http://schemas.microsoft.com/office/drawing/2014/main" id="{F6C0C200-8BD7-41BD-A3E1-2E48859BC677}"/>
                </a:ext>
              </a:extLst>
            </p:cNvPr>
            <p:cNvCxnSpPr>
              <a:cxnSpLocks/>
              <a:endCxn id="3173" idx="2"/>
            </p:cNvCxnSpPr>
            <p:nvPr/>
          </p:nvCxnSpPr>
          <p:spPr bwMode="auto">
            <a:xfrm flipV="1">
              <a:off x="8323947" y="2896846"/>
              <a:ext cx="115137" cy="297634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26" name="Textfeld 425">
              <a:extLst>
                <a:ext uri="{FF2B5EF4-FFF2-40B4-BE49-F238E27FC236}">
                  <a16:creationId xmlns="" xmlns:a16="http://schemas.microsoft.com/office/drawing/2014/main" id="{1B4557B8-9030-4F43-9666-0A4574BB6C70}"/>
                </a:ext>
              </a:extLst>
            </p:cNvPr>
            <p:cNvSpPr txBox="1"/>
            <p:nvPr/>
          </p:nvSpPr>
          <p:spPr>
            <a:xfrm>
              <a:off x="6535155" y="2336560"/>
              <a:ext cx="99551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/>
              <a:r>
                <a:rPr lang="de-DE" sz="1200" b="0" u="none" dirty="0"/>
                <a:t>S = 00011</a:t>
              </a:r>
            </a:p>
          </p:txBody>
        </p:sp>
        <p:sp>
          <p:nvSpPr>
            <p:cNvPr id="427" name="Textfeld 426">
              <a:extLst>
                <a:ext uri="{FF2B5EF4-FFF2-40B4-BE49-F238E27FC236}">
                  <a16:creationId xmlns="" xmlns:a16="http://schemas.microsoft.com/office/drawing/2014/main" id="{D836C8FC-DA4E-43E2-8E35-808DEB986F9F}"/>
                </a:ext>
              </a:extLst>
            </p:cNvPr>
            <p:cNvSpPr txBox="1"/>
            <p:nvPr/>
          </p:nvSpPr>
          <p:spPr>
            <a:xfrm>
              <a:off x="7430228" y="2206686"/>
              <a:ext cx="96586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/>
              <a:r>
                <a:rPr lang="de-DE" sz="1100" b="0" u="none" dirty="0"/>
                <a:t>Initial State</a:t>
              </a:r>
            </a:p>
          </p:txBody>
        </p:sp>
        <p:sp>
          <p:nvSpPr>
            <p:cNvPr id="428" name="Textfeld 427">
              <a:extLst>
                <a:ext uri="{FF2B5EF4-FFF2-40B4-BE49-F238E27FC236}">
                  <a16:creationId xmlns="" xmlns:a16="http://schemas.microsoft.com/office/drawing/2014/main" id="{1945FAA4-27CC-4C32-922E-C59266411945}"/>
                </a:ext>
              </a:extLst>
            </p:cNvPr>
            <p:cNvSpPr txBox="1"/>
            <p:nvPr/>
          </p:nvSpPr>
          <p:spPr>
            <a:xfrm>
              <a:off x="6377652" y="3408665"/>
              <a:ext cx="96586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/>
              <a:r>
                <a:rPr lang="de-DE" sz="1100" b="0" u="none" dirty="0"/>
                <a:t>Initial State</a:t>
              </a:r>
            </a:p>
          </p:txBody>
        </p:sp>
        <p:sp>
          <p:nvSpPr>
            <p:cNvPr id="429" name="Textfeld 428">
              <a:extLst>
                <a:ext uri="{FF2B5EF4-FFF2-40B4-BE49-F238E27FC236}">
                  <a16:creationId xmlns="" xmlns:a16="http://schemas.microsoft.com/office/drawing/2014/main" id="{1A22FD57-646B-4153-B712-BABBFE00B9E0}"/>
                </a:ext>
              </a:extLst>
            </p:cNvPr>
            <p:cNvSpPr txBox="1"/>
            <p:nvPr/>
          </p:nvSpPr>
          <p:spPr>
            <a:xfrm>
              <a:off x="5619327" y="3566559"/>
              <a:ext cx="99551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/>
              <a:r>
                <a:rPr lang="de-DE" sz="1200" b="0" u="none" dirty="0"/>
                <a:t>S = 11110</a:t>
              </a:r>
            </a:p>
          </p:txBody>
        </p:sp>
        <p:sp>
          <p:nvSpPr>
            <p:cNvPr id="430" name="Textfeld 429">
              <a:extLst>
                <a:ext uri="{FF2B5EF4-FFF2-40B4-BE49-F238E27FC236}">
                  <a16:creationId xmlns="" xmlns:a16="http://schemas.microsoft.com/office/drawing/2014/main" id="{FB8BD503-4EA9-49F9-8884-8718D95124E7}"/>
                </a:ext>
              </a:extLst>
            </p:cNvPr>
            <p:cNvSpPr txBox="1"/>
            <p:nvPr/>
          </p:nvSpPr>
          <p:spPr>
            <a:xfrm>
              <a:off x="9310299" y="3656019"/>
              <a:ext cx="99551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/>
              <a:r>
                <a:rPr lang="de-DE" sz="1200" b="0" u="none" dirty="0"/>
                <a:t>S = 10100</a:t>
              </a:r>
            </a:p>
          </p:txBody>
        </p:sp>
        <p:sp>
          <p:nvSpPr>
            <p:cNvPr id="431" name="Textfeld 430">
              <a:extLst>
                <a:ext uri="{FF2B5EF4-FFF2-40B4-BE49-F238E27FC236}">
                  <a16:creationId xmlns="" xmlns:a16="http://schemas.microsoft.com/office/drawing/2014/main" id="{A81DE736-91FA-4DFB-ADEF-F9B453B54B6E}"/>
                </a:ext>
              </a:extLst>
            </p:cNvPr>
            <p:cNvSpPr txBox="1"/>
            <p:nvPr/>
          </p:nvSpPr>
          <p:spPr>
            <a:xfrm>
              <a:off x="8286641" y="3496530"/>
              <a:ext cx="96586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/>
              <a:r>
                <a:rPr lang="de-DE" sz="1100" b="0" u="none" dirty="0"/>
                <a:t>Initial State</a:t>
              </a:r>
            </a:p>
          </p:txBody>
        </p:sp>
      </p:grpSp>
      <p:sp>
        <p:nvSpPr>
          <p:cNvPr id="392" name="Text Box 393">
            <a:extLst>
              <a:ext uri="{FF2B5EF4-FFF2-40B4-BE49-F238E27FC236}">
                <a16:creationId xmlns="" xmlns:a16="http://schemas.microsoft.com/office/drawing/2014/main" id="{7E0583C3-2BE3-411B-8779-F34887B1B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8207" y="6067266"/>
            <a:ext cx="5441191" cy="3407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de-DE" sz="1600" u="none" dirty="0" err="1">
                <a:solidFill>
                  <a:srgbClr val="FF0000"/>
                </a:solidFill>
                <a:highlight>
                  <a:srgbClr val="FFFF00"/>
                </a:highlight>
              </a:rPr>
              <a:t>Reducible</a:t>
            </a:r>
            <a:r>
              <a:rPr lang="de-DE" sz="1600" u="none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de-DE" sz="1600" u="none" dirty="0" err="1">
                <a:solidFill>
                  <a:srgbClr val="FF0000"/>
                </a:solidFill>
                <a:highlight>
                  <a:srgbClr val="FFFF00"/>
                </a:highlight>
              </a:rPr>
              <a:t>Polynominals</a:t>
            </a:r>
            <a:r>
              <a:rPr lang="de-DE" sz="1600" u="none" dirty="0">
                <a:solidFill>
                  <a:srgbClr val="FF0000"/>
                </a:solidFill>
                <a:highlight>
                  <a:srgbClr val="FFFF00"/>
                </a:highlight>
              </a:rPr>
              <a:t> do not </a:t>
            </a:r>
            <a:r>
              <a:rPr lang="de-DE" sz="1600" u="none" dirty="0" err="1">
                <a:solidFill>
                  <a:srgbClr val="FF0000"/>
                </a:solidFill>
                <a:highlight>
                  <a:srgbClr val="FFFF00"/>
                </a:highlight>
              </a:rPr>
              <a:t>create</a:t>
            </a:r>
            <a:r>
              <a:rPr lang="de-DE" sz="1600" u="none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de-DE" sz="1600" u="none" dirty="0" err="1">
                <a:solidFill>
                  <a:srgbClr val="FF0000"/>
                </a:solidFill>
                <a:highlight>
                  <a:srgbClr val="FFFF00"/>
                </a:highlight>
              </a:rPr>
              <a:t>equal</a:t>
            </a:r>
            <a:r>
              <a:rPr lang="de-DE" sz="1600" u="none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de-DE" sz="1600" u="none" dirty="0" err="1">
                <a:solidFill>
                  <a:srgbClr val="FF0000"/>
                </a:solidFill>
                <a:highlight>
                  <a:srgbClr val="FFFF00"/>
                </a:highlight>
              </a:rPr>
              <a:t>cycles</a:t>
            </a:r>
            <a:r>
              <a:rPr lang="de-DE" sz="1600" u="none" dirty="0">
                <a:solidFill>
                  <a:srgbClr val="FF0000"/>
                </a:solidFill>
                <a:highlight>
                  <a:srgbClr val="FFFF00"/>
                </a:highlight>
              </a:rPr>
              <a:t> !!!</a:t>
            </a:r>
            <a:endParaRPr lang="en-GB" sz="1600" b="0" u="none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149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5" grpId="0"/>
      <p:bldP spid="3466" grpId="0" animBg="1"/>
      <p:bldP spid="3467" grpId="0" animBg="1"/>
      <p:bldP spid="3470" grpId="0" animBg="1"/>
      <p:bldP spid="3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348" name="Text Box 4"/>
          <p:cNvSpPr txBox="1">
            <a:spLocks noChangeArrowheads="1"/>
          </p:cNvSpPr>
          <p:nvPr/>
        </p:nvSpPr>
        <p:spPr bwMode="auto">
          <a:xfrm>
            <a:off x="1093148" y="75385"/>
            <a:ext cx="7478309" cy="150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defTabSz="762000" eaLnBrk="0" hangingPunct="0">
              <a:defRPr/>
            </a:pPr>
            <a:r>
              <a:rPr lang="en-GB" sz="28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                      </a:t>
            </a:r>
            <a:r>
              <a:rPr lang="en-GB" sz="2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LFSR Using a Primitive Polynomials</a:t>
            </a:r>
            <a:r>
              <a:rPr lang="en-GB" sz="28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/>
            </a:r>
            <a:br>
              <a:rPr lang="en-GB" sz="28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n-GB" sz="24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Example 2</a:t>
            </a:r>
            <a:r>
              <a:rPr lang="en-GB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:  - Primitive polynomial with maximum period</a:t>
            </a:r>
            <a:br>
              <a:rPr lang="en-GB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</a:br>
            <a:r>
              <a:rPr lang="en-GB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                       - Results with all non-zero elements in </a:t>
            </a:r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one loop </a:t>
            </a:r>
          </a:p>
          <a:p>
            <a:pPr defTabSz="762000" eaLnBrk="0" hangingPunct="0">
              <a:defRPr/>
            </a:pPr>
            <a:r>
              <a:rPr lang="en-GB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                    - Resulting with the so called 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Pseudo-Noise</a:t>
            </a:r>
            <a:r>
              <a:rPr lang="en-GB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GB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(PN)-Sequence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905000" y="2841798"/>
            <a:ext cx="700088" cy="231775"/>
          </a:xfrm>
          <a:prstGeom prst="rect">
            <a:avLst/>
          </a:prstGeom>
          <a:solidFill>
            <a:srgbClr val="CCCC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1554163" y="2929111"/>
            <a:ext cx="350837" cy="57150"/>
          </a:xfrm>
          <a:custGeom>
            <a:avLst/>
            <a:gdLst>
              <a:gd name="T0" fmla="*/ 2147483647 w 221"/>
              <a:gd name="T1" fmla="*/ 2147483647 h 36"/>
              <a:gd name="T2" fmla="*/ 0 w 221"/>
              <a:gd name="T3" fmla="*/ 2147483647 h 36"/>
              <a:gd name="T4" fmla="*/ 2147483647 w 221"/>
              <a:gd name="T5" fmla="*/ 0 h 36"/>
              <a:gd name="T6" fmla="*/ 2147483647 w 221"/>
              <a:gd name="T7" fmla="*/ 2147483647 h 36"/>
              <a:gd name="T8" fmla="*/ 0 w 221"/>
              <a:gd name="T9" fmla="*/ 2147483647 h 36"/>
              <a:gd name="T10" fmla="*/ 2147483647 w 221"/>
              <a:gd name="T11" fmla="*/ 2147483647 h 36"/>
              <a:gd name="T12" fmla="*/ 2147483647 w 221"/>
              <a:gd name="T13" fmla="*/ 2147483647 h 36"/>
              <a:gd name="T14" fmla="*/ 2147483647 w 221"/>
              <a:gd name="T15" fmla="*/ 2147483647 h 36"/>
              <a:gd name="T16" fmla="*/ 2147483647 w 221"/>
              <a:gd name="T17" fmla="*/ 2147483647 h 36"/>
              <a:gd name="T18" fmla="*/ 2147483647 w 221"/>
              <a:gd name="T19" fmla="*/ 2147483647 h 36"/>
              <a:gd name="T20" fmla="*/ 2147483647 w 221"/>
              <a:gd name="T21" fmla="*/ 2147483647 h 36"/>
              <a:gd name="T22" fmla="*/ 2147483647 w 221"/>
              <a:gd name="T23" fmla="*/ 2147483647 h 36"/>
              <a:gd name="T24" fmla="*/ 2147483647 w 221"/>
              <a:gd name="T25" fmla="*/ 2147483647 h 36"/>
              <a:gd name="T26" fmla="*/ 2147483647 w 221"/>
              <a:gd name="T27" fmla="*/ 2147483647 h 36"/>
              <a:gd name="T28" fmla="*/ 2147483647 w 221"/>
              <a:gd name="T29" fmla="*/ 2147483647 h 36"/>
              <a:gd name="T30" fmla="*/ 2147483647 w 221"/>
              <a:gd name="T31" fmla="*/ 2147483647 h 36"/>
              <a:gd name="T32" fmla="*/ 2147483647 w 221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1"/>
              <a:gd name="T52" fmla="*/ 0 h 36"/>
              <a:gd name="T53" fmla="*/ 221 w 221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1" h="36">
                <a:moveTo>
                  <a:pt x="221" y="18"/>
                </a:moveTo>
                <a:lnTo>
                  <a:pt x="0" y="18"/>
                </a:lnTo>
                <a:lnTo>
                  <a:pt x="38" y="0"/>
                </a:lnTo>
                <a:lnTo>
                  <a:pt x="38" y="36"/>
                </a:lnTo>
                <a:lnTo>
                  <a:pt x="0" y="18"/>
                </a:lnTo>
                <a:lnTo>
                  <a:pt x="2" y="18"/>
                </a:lnTo>
                <a:lnTo>
                  <a:pt x="38" y="18"/>
                </a:lnTo>
                <a:lnTo>
                  <a:pt x="38" y="16"/>
                </a:lnTo>
                <a:lnTo>
                  <a:pt x="8" y="16"/>
                </a:lnTo>
                <a:lnTo>
                  <a:pt x="14" y="12"/>
                </a:lnTo>
                <a:lnTo>
                  <a:pt x="38" y="12"/>
                </a:lnTo>
                <a:lnTo>
                  <a:pt x="38" y="10"/>
                </a:lnTo>
                <a:lnTo>
                  <a:pt x="20" y="10"/>
                </a:lnTo>
                <a:lnTo>
                  <a:pt x="26" y="6"/>
                </a:lnTo>
                <a:lnTo>
                  <a:pt x="38" y="6"/>
                </a:lnTo>
                <a:lnTo>
                  <a:pt x="38" y="3"/>
                </a:lnTo>
                <a:lnTo>
                  <a:pt x="31" y="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614488" y="2957686"/>
            <a:ext cx="58737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1574800" y="2962448"/>
            <a:ext cx="39688" cy="19050"/>
          </a:xfrm>
          <a:custGeom>
            <a:avLst/>
            <a:gdLst>
              <a:gd name="T0" fmla="*/ 2147483647 w 25"/>
              <a:gd name="T1" fmla="*/ 0 h 12"/>
              <a:gd name="T2" fmla="*/ 2147483647 w 25"/>
              <a:gd name="T3" fmla="*/ 2147483647 h 12"/>
              <a:gd name="T4" fmla="*/ 0 w 25"/>
              <a:gd name="T5" fmla="*/ 2147483647 h 12"/>
              <a:gd name="T6" fmla="*/ 2147483647 w 25"/>
              <a:gd name="T7" fmla="*/ 2147483647 h 12"/>
              <a:gd name="T8" fmla="*/ 2147483647 w 25"/>
              <a:gd name="T9" fmla="*/ 2147483647 h 12"/>
              <a:gd name="T10" fmla="*/ 2147483647 w 25"/>
              <a:gd name="T11" fmla="*/ 2147483647 h 12"/>
              <a:gd name="T12" fmla="*/ 2147483647 w 25"/>
              <a:gd name="T13" fmla="*/ 2147483647 h 12"/>
              <a:gd name="T14" fmla="*/ 2147483647 w 25"/>
              <a:gd name="T15" fmla="*/ 2147483647 h 12"/>
              <a:gd name="T16" fmla="*/ 2147483647 w 25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12"/>
              <a:gd name="T29" fmla="*/ 25 w 25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12">
                <a:moveTo>
                  <a:pt x="25" y="0"/>
                </a:moveTo>
                <a:lnTo>
                  <a:pt x="25" y="3"/>
                </a:lnTo>
                <a:lnTo>
                  <a:pt x="0" y="3"/>
                </a:lnTo>
                <a:lnTo>
                  <a:pt x="6" y="6"/>
                </a:lnTo>
                <a:lnTo>
                  <a:pt x="25" y="6"/>
                </a:lnTo>
                <a:lnTo>
                  <a:pt x="25" y="9"/>
                </a:lnTo>
                <a:lnTo>
                  <a:pt x="12" y="9"/>
                </a:lnTo>
                <a:lnTo>
                  <a:pt x="18" y="12"/>
                </a:lnTo>
                <a:lnTo>
                  <a:pt x="25" y="1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>
            <a:off x="1565275" y="2962448"/>
            <a:ext cx="49213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2020888" y="2610023"/>
            <a:ext cx="758825" cy="347663"/>
          </a:xfrm>
          <a:custGeom>
            <a:avLst/>
            <a:gdLst>
              <a:gd name="T0" fmla="*/ 0 w 478"/>
              <a:gd name="T1" fmla="*/ 2147483647 h 219"/>
              <a:gd name="T2" fmla="*/ 0 w 478"/>
              <a:gd name="T3" fmla="*/ 0 h 219"/>
              <a:gd name="T4" fmla="*/ 2147483647 w 478"/>
              <a:gd name="T5" fmla="*/ 0 h 219"/>
              <a:gd name="T6" fmla="*/ 2147483647 w 478"/>
              <a:gd name="T7" fmla="*/ 2147483647 h 219"/>
              <a:gd name="T8" fmla="*/ 2147483647 w 478"/>
              <a:gd name="T9" fmla="*/ 2147483647 h 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8"/>
              <a:gd name="T16" fmla="*/ 0 h 219"/>
              <a:gd name="T17" fmla="*/ 478 w 478"/>
              <a:gd name="T18" fmla="*/ 219 h 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8" h="219">
                <a:moveTo>
                  <a:pt x="0" y="146"/>
                </a:moveTo>
                <a:lnTo>
                  <a:pt x="0" y="0"/>
                </a:lnTo>
                <a:lnTo>
                  <a:pt x="478" y="0"/>
                </a:lnTo>
                <a:lnTo>
                  <a:pt x="478" y="219"/>
                </a:lnTo>
                <a:lnTo>
                  <a:pt x="368" y="219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2660650" y="2957686"/>
            <a:ext cx="317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44" name="Freeform 12"/>
          <p:cNvSpPr>
            <a:spLocks/>
          </p:cNvSpPr>
          <p:nvPr/>
        </p:nvSpPr>
        <p:spPr bwMode="auto">
          <a:xfrm>
            <a:off x="2652713" y="2933873"/>
            <a:ext cx="7937" cy="4763"/>
          </a:xfrm>
          <a:custGeom>
            <a:avLst/>
            <a:gdLst>
              <a:gd name="T0" fmla="*/ 2147483647 w 5"/>
              <a:gd name="T1" fmla="*/ 2147483647 h 3"/>
              <a:gd name="T2" fmla="*/ 2147483647 w 5"/>
              <a:gd name="T3" fmla="*/ 0 h 3"/>
              <a:gd name="T4" fmla="*/ 0 w 5"/>
              <a:gd name="T5" fmla="*/ 0 h 3"/>
              <a:gd name="T6" fmla="*/ 0 60000 65536"/>
              <a:gd name="T7" fmla="*/ 0 60000 65536"/>
              <a:gd name="T8" fmla="*/ 0 60000 65536"/>
              <a:gd name="T9" fmla="*/ 0 w 5"/>
              <a:gd name="T10" fmla="*/ 0 h 3"/>
              <a:gd name="T11" fmla="*/ 5 w 5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3">
                <a:moveTo>
                  <a:pt x="5" y="3"/>
                </a:moveTo>
                <a:lnTo>
                  <a:pt x="5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45" name="Freeform 13"/>
          <p:cNvSpPr>
            <a:spLocks/>
          </p:cNvSpPr>
          <p:nvPr/>
        </p:nvSpPr>
        <p:spPr bwMode="auto">
          <a:xfrm>
            <a:off x="2605088" y="2938636"/>
            <a:ext cx="55562" cy="19050"/>
          </a:xfrm>
          <a:custGeom>
            <a:avLst/>
            <a:gdLst>
              <a:gd name="T0" fmla="*/ 2147483647 w 35"/>
              <a:gd name="T1" fmla="*/ 0 h 12"/>
              <a:gd name="T2" fmla="*/ 2147483647 w 35"/>
              <a:gd name="T3" fmla="*/ 0 h 12"/>
              <a:gd name="T4" fmla="*/ 2147483647 w 35"/>
              <a:gd name="T5" fmla="*/ 2147483647 h 12"/>
              <a:gd name="T6" fmla="*/ 2147483647 w 35"/>
              <a:gd name="T7" fmla="*/ 2147483647 h 12"/>
              <a:gd name="T8" fmla="*/ 2147483647 w 35"/>
              <a:gd name="T9" fmla="*/ 2147483647 h 12"/>
              <a:gd name="T10" fmla="*/ 2147483647 w 35"/>
              <a:gd name="T11" fmla="*/ 2147483647 h 12"/>
              <a:gd name="T12" fmla="*/ 2147483647 w 35"/>
              <a:gd name="T13" fmla="*/ 2147483647 h 12"/>
              <a:gd name="T14" fmla="*/ 2147483647 w 35"/>
              <a:gd name="T15" fmla="*/ 2147483647 h 12"/>
              <a:gd name="T16" fmla="*/ 2147483647 w 35"/>
              <a:gd name="T17" fmla="*/ 2147483647 h 12"/>
              <a:gd name="T18" fmla="*/ 0 w 35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5"/>
              <a:gd name="T31" fmla="*/ 0 h 12"/>
              <a:gd name="T32" fmla="*/ 35 w 35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5" h="12">
                <a:moveTo>
                  <a:pt x="35" y="0"/>
                </a:moveTo>
                <a:lnTo>
                  <a:pt x="24" y="0"/>
                </a:lnTo>
                <a:lnTo>
                  <a:pt x="18" y="4"/>
                </a:lnTo>
                <a:lnTo>
                  <a:pt x="35" y="4"/>
                </a:lnTo>
                <a:lnTo>
                  <a:pt x="35" y="6"/>
                </a:lnTo>
                <a:lnTo>
                  <a:pt x="12" y="6"/>
                </a:lnTo>
                <a:lnTo>
                  <a:pt x="6" y="10"/>
                </a:lnTo>
                <a:lnTo>
                  <a:pt x="35" y="10"/>
                </a:lnTo>
                <a:lnTo>
                  <a:pt x="35" y="12"/>
                </a:lnTo>
                <a:lnTo>
                  <a:pt x="0" y="1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2613025" y="2962448"/>
            <a:ext cx="47625" cy="19050"/>
          </a:xfrm>
          <a:custGeom>
            <a:avLst/>
            <a:gdLst>
              <a:gd name="T0" fmla="*/ 0 w 30"/>
              <a:gd name="T1" fmla="*/ 0 h 12"/>
              <a:gd name="T2" fmla="*/ 2147483647 w 30"/>
              <a:gd name="T3" fmla="*/ 0 h 12"/>
              <a:gd name="T4" fmla="*/ 2147483647 w 30"/>
              <a:gd name="T5" fmla="*/ 2147483647 h 12"/>
              <a:gd name="T6" fmla="*/ 2147483647 w 30"/>
              <a:gd name="T7" fmla="*/ 2147483647 h 12"/>
              <a:gd name="T8" fmla="*/ 2147483647 w 30"/>
              <a:gd name="T9" fmla="*/ 2147483647 h 12"/>
              <a:gd name="T10" fmla="*/ 2147483647 w 30"/>
              <a:gd name="T11" fmla="*/ 2147483647 h 12"/>
              <a:gd name="T12" fmla="*/ 2147483647 w 30"/>
              <a:gd name="T13" fmla="*/ 2147483647 h 12"/>
              <a:gd name="T14" fmla="*/ 2147483647 w 30"/>
              <a:gd name="T15" fmla="*/ 2147483647 h 12"/>
              <a:gd name="T16" fmla="*/ 2147483647 w 30"/>
              <a:gd name="T17" fmla="*/ 2147483647 h 12"/>
              <a:gd name="T18" fmla="*/ 2147483647 w 30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"/>
              <a:gd name="T31" fmla="*/ 0 h 12"/>
              <a:gd name="T32" fmla="*/ 30 w 30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" h="12">
                <a:moveTo>
                  <a:pt x="0" y="0"/>
                </a:moveTo>
                <a:lnTo>
                  <a:pt x="30" y="0"/>
                </a:lnTo>
                <a:lnTo>
                  <a:pt x="30" y="3"/>
                </a:lnTo>
                <a:lnTo>
                  <a:pt x="6" y="3"/>
                </a:lnTo>
                <a:lnTo>
                  <a:pt x="12" y="6"/>
                </a:lnTo>
                <a:lnTo>
                  <a:pt x="30" y="6"/>
                </a:lnTo>
                <a:lnTo>
                  <a:pt x="30" y="9"/>
                </a:lnTo>
                <a:lnTo>
                  <a:pt x="18" y="9"/>
                </a:lnTo>
                <a:lnTo>
                  <a:pt x="24" y="12"/>
                </a:lnTo>
                <a:lnTo>
                  <a:pt x="30" y="1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47" name="Freeform 15"/>
          <p:cNvSpPr>
            <a:spLocks/>
          </p:cNvSpPr>
          <p:nvPr/>
        </p:nvSpPr>
        <p:spPr bwMode="auto">
          <a:xfrm>
            <a:off x="2603500" y="2929111"/>
            <a:ext cx="57150" cy="57150"/>
          </a:xfrm>
          <a:custGeom>
            <a:avLst/>
            <a:gdLst>
              <a:gd name="T0" fmla="*/ 2147483647 w 36"/>
              <a:gd name="T1" fmla="*/ 2147483647 h 36"/>
              <a:gd name="T2" fmla="*/ 0 w 36"/>
              <a:gd name="T3" fmla="*/ 2147483647 h 36"/>
              <a:gd name="T4" fmla="*/ 2147483647 w 36"/>
              <a:gd name="T5" fmla="*/ 0 h 36"/>
              <a:gd name="T6" fmla="*/ 2147483647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36" y="36"/>
                </a:moveTo>
                <a:lnTo>
                  <a:pt x="0" y="18"/>
                </a:lnTo>
                <a:lnTo>
                  <a:pt x="36" y="0"/>
                </a:lnTo>
                <a:lnTo>
                  <a:pt x="36" y="36"/>
                </a:lnTo>
                <a:close/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48" name="Freeform 16"/>
          <p:cNvSpPr>
            <a:spLocks/>
          </p:cNvSpPr>
          <p:nvPr/>
        </p:nvSpPr>
        <p:spPr bwMode="auto">
          <a:xfrm>
            <a:off x="2405063" y="2522711"/>
            <a:ext cx="165100" cy="319087"/>
          </a:xfrm>
          <a:custGeom>
            <a:avLst/>
            <a:gdLst>
              <a:gd name="T0" fmla="*/ 2147483647 w 104"/>
              <a:gd name="T1" fmla="*/ 2147483647 h 201"/>
              <a:gd name="T2" fmla="*/ 2147483647 w 104"/>
              <a:gd name="T3" fmla="*/ 0 h 201"/>
              <a:gd name="T4" fmla="*/ 2147483647 w 104"/>
              <a:gd name="T5" fmla="*/ 2147483647 h 201"/>
              <a:gd name="T6" fmla="*/ 2147483647 w 104"/>
              <a:gd name="T7" fmla="*/ 2147483647 h 201"/>
              <a:gd name="T8" fmla="*/ 2147483647 w 104"/>
              <a:gd name="T9" fmla="*/ 2147483647 h 201"/>
              <a:gd name="T10" fmla="*/ 2147483647 w 104"/>
              <a:gd name="T11" fmla="*/ 2147483647 h 201"/>
              <a:gd name="T12" fmla="*/ 2147483647 w 104"/>
              <a:gd name="T13" fmla="*/ 2147483647 h 201"/>
              <a:gd name="T14" fmla="*/ 2147483647 w 104"/>
              <a:gd name="T15" fmla="*/ 2147483647 h 201"/>
              <a:gd name="T16" fmla="*/ 2147483647 w 104"/>
              <a:gd name="T17" fmla="*/ 2147483647 h 201"/>
              <a:gd name="T18" fmla="*/ 2147483647 w 104"/>
              <a:gd name="T19" fmla="*/ 2147483647 h 201"/>
              <a:gd name="T20" fmla="*/ 2147483647 w 104"/>
              <a:gd name="T21" fmla="*/ 2147483647 h 201"/>
              <a:gd name="T22" fmla="*/ 2147483647 w 104"/>
              <a:gd name="T23" fmla="*/ 2147483647 h 201"/>
              <a:gd name="T24" fmla="*/ 0 w 104"/>
              <a:gd name="T25" fmla="*/ 2147483647 h 201"/>
              <a:gd name="T26" fmla="*/ 0 w 104"/>
              <a:gd name="T27" fmla="*/ 2147483647 h 201"/>
              <a:gd name="T28" fmla="*/ 0 w 104"/>
              <a:gd name="T29" fmla="*/ 2147483647 h 201"/>
              <a:gd name="T30" fmla="*/ 2147483647 w 104"/>
              <a:gd name="T31" fmla="*/ 2147483647 h 201"/>
              <a:gd name="T32" fmla="*/ 2147483647 w 104"/>
              <a:gd name="T33" fmla="*/ 2147483647 h 201"/>
              <a:gd name="T34" fmla="*/ 2147483647 w 104"/>
              <a:gd name="T35" fmla="*/ 2147483647 h 201"/>
              <a:gd name="T36" fmla="*/ 2147483647 w 104"/>
              <a:gd name="T37" fmla="*/ 2147483647 h 201"/>
              <a:gd name="T38" fmla="*/ 2147483647 w 104"/>
              <a:gd name="T39" fmla="*/ 2147483647 h 201"/>
              <a:gd name="T40" fmla="*/ 2147483647 w 104"/>
              <a:gd name="T41" fmla="*/ 2147483647 h 201"/>
              <a:gd name="T42" fmla="*/ 2147483647 w 104"/>
              <a:gd name="T43" fmla="*/ 2147483647 h 201"/>
              <a:gd name="T44" fmla="*/ 2147483647 w 104"/>
              <a:gd name="T45" fmla="*/ 2147483647 h 201"/>
              <a:gd name="T46" fmla="*/ 2147483647 w 104"/>
              <a:gd name="T47" fmla="*/ 2147483647 h 201"/>
              <a:gd name="T48" fmla="*/ 2147483647 w 104"/>
              <a:gd name="T49" fmla="*/ 2147483647 h 201"/>
              <a:gd name="T50" fmla="*/ 2147483647 w 104"/>
              <a:gd name="T51" fmla="*/ 2147483647 h 201"/>
              <a:gd name="T52" fmla="*/ 2147483647 w 104"/>
              <a:gd name="T53" fmla="*/ 2147483647 h 201"/>
              <a:gd name="T54" fmla="*/ 2147483647 w 104"/>
              <a:gd name="T55" fmla="*/ 2147483647 h 201"/>
              <a:gd name="T56" fmla="*/ 2147483647 w 104"/>
              <a:gd name="T57" fmla="*/ 2147483647 h 201"/>
              <a:gd name="T58" fmla="*/ 2147483647 w 104"/>
              <a:gd name="T59" fmla="*/ 2147483647 h 201"/>
              <a:gd name="T60" fmla="*/ 2147483647 w 104"/>
              <a:gd name="T61" fmla="*/ 2147483647 h 201"/>
              <a:gd name="T62" fmla="*/ 2147483647 w 104"/>
              <a:gd name="T63" fmla="*/ 2147483647 h 201"/>
              <a:gd name="T64" fmla="*/ 2147483647 w 104"/>
              <a:gd name="T65" fmla="*/ 2147483647 h 201"/>
              <a:gd name="T66" fmla="*/ 2147483647 w 104"/>
              <a:gd name="T67" fmla="*/ 2147483647 h 201"/>
              <a:gd name="T68" fmla="*/ 2147483647 w 104"/>
              <a:gd name="T69" fmla="*/ 2147483647 h 201"/>
              <a:gd name="T70" fmla="*/ 2147483647 w 104"/>
              <a:gd name="T71" fmla="*/ 2147483647 h 201"/>
              <a:gd name="T72" fmla="*/ 2147483647 w 104"/>
              <a:gd name="T73" fmla="*/ 2147483647 h 201"/>
              <a:gd name="T74" fmla="*/ 2147483647 w 104"/>
              <a:gd name="T75" fmla="*/ 2147483647 h 201"/>
              <a:gd name="T76" fmla="*/ 2147483647 w 104"/>
              <a:gd name="T77" fmla="*/ 2147483647 h 201"/>
              <a:gd name="T78" fmla="*/ 2147483647 w 104"/>
              <a:gd name="T79" fmla="*/ 2147483647 h 201"/>
              <a:gd name="T80" fmla="*/ 2147483647 w 104"/>
              <a:gd name="T81" fmla="*/ 2147483647 h 201"/>
              <a:gd name="T82" fmla="*/ 2147483647 w 104"/>
              <a:gd name="T83" fmla="*/ 2147483647 h 201"/>
              <a:gd name="T84" fmla="*/ 2147483647 w 104"/>
              <a:gd name="T85" fmla="*/ 2147483647 h 201"/>
              <a:gd name="T86" fmla="*/ 2147483647 w 104"/>
              <a:gd name="T87" fmla="*/ 2147483647 h 201"/>
              <a:gd name="T88" fmla="*/ 2147483647 w 104"/>
              <a:gd name="T89" fmla="*/ 2147483647 h 201"/>
              <a:gd name="T90" fmla="*/ 2147483647 w 104"/>
              <a:gd name="T91" fmla="*/ 2147483647 h 201"/>
              <a:gd name="T92" fmla="*/ 2147483647 w 104"/>
              <a:gd name="T93" fmla="*/ 2147483647 h 20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04"/>
              <a:gd name="T142" fmla="*/ 0 h 201"/>
              <a:gd name="T143" fmla="*/ 104 w 104"/>
              <a:gd name="T144" fmla="*/ 201 h 20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04" h="201">
                <a:moveTo>
                  <a:pt x="52" y="201"/>
                </a:moveTo>
                <a:lnTo>
                  <a:pt x="52" y="0"/>
                </a:lnTo>
                <a:lnTo>
                  <a:pt x="52" y="3"/>
                </a:lnTo>
                <a:lnTo>
                  <a:pt x="44" y="4"/>
                </a:lnTo>
                <a:lnTo>
                  <a:pt x="37" y="5"/>
                </a:lnTo>
                <a:lnTo>
                  <a:pt x="31" y="7"/>
                </a:lnTo>
                <a:lnTo>
                  <a:pt x="24" y="11"/>
                </a:lnTo>
                <a:lnTo>
                  <a:pt x="19" y="16"/>
                </a:lnTo>
                <a:lnTo>
                  <a:pt x="13" y="21"/>
                </a:lnTo>
                <a:lnTo>
                  <a:pt x="9" y="27"/>
                </a:lnTo>
                <a:lnTo>
                  <a:pt x="5" y="33"/>
                </a:lnTo>
                <a:lnTo>
                  <a:pt x="2" y="40"/>
                </a:lnTo>
                <a:lnTo>
                  <a:pt x="0" y="48"/>
                </a:lnTo>
                <a:lnTo>
                  <a:pt x="0" y="55"/>
                </a:lnTo>
                <a:lnTo>
                  <a:pt x="0" y="62"/>
                </a:lnTo>
                <a:lnTo>
                  <a:pt x="2" y="70"/>
                </a:lnTo>
                <a:lnTo>
                  <a:pt x="5" y="77"/>
                </a:lnTo>
                <a:lnTo>
                  <a:pt x="9" y="83"/>
                </a:lnTo>
                <a:lnTo>
                  <a:pt x="13" y="89"/>
                </a:lnTo>
                <a:lnTo>
                  <a:pt x="19" y="94"/>
                </a:lnTo>
                <a:lnTo>
                  <a:pt x="24" y="99"/>
                </a:lnTo>
                <a:lnTo>
                  <a:pt x="31" y="101"/>
                </a:lnTo>
                <a:lnTo>
                  <a:pt x="37" y="104"/>
                </a:lnTo>
                <a:lnTo>
                  <a:pt x="44" y="106"/>
                </a:lnTo>
                <a:lnTo>
                  <a:pt x="52" y="106"/>
                </a:lnTo>
                <a:lnTo>
                  <a:pt x="59" y="106"/>
                </a:lnTo>
                <a:lnTo>
                  <a:pt x="67" y="104"/>
                </a:lnTo>
                <a:lnTo>
                  <a:pt x="74" y="101"/>
                </a:lnTo>
                <a:lnTo>
                  <a:pt x="80" y="99"/>
                </a:lnTo>
                <a:lnTo>
                  <a:pt x="86" y="94"/>
                </a:lnTo>
                <a:lnTo>
                  <a:pt x="92" y="89"/>
                </a:lnTo>
                <a:lnTo>
                  <a:pt x="95" y="83"/>
                </a:lnTo>
                <a:lnTo>
                  <a:pt x="99" y="77"/>
                </a:lnTo>
                <a:lnTo>
                  <a:pt x="102" y="70"/>
                </a:lnTo>
                <a:lnTo>
                  <a:pt x="104" y="62"/>
                </a:lnTo>
                <a:lnTo>
                  <a:pt x="104" y="55"/>
                </a:lnTo>
                <a:lnTo>
                  <a:pt x="104" y="48"/>
                </a:lnTo>
                <a:lnTo>
                  <a:pt x="102" y="40"/>
                </a:lnTo>
                <a:lnTo>
                  <a:pt x="99" y="33"/>
                </a:lnTo>
                <a:lnTo>
                  <a:pt x="95" y="27"/>
                </a:lnTo>
                <a:lnTo>
                  <a:pt x="92" y="21"/>
                </a:lnTo>
                <a:lnTo>
                  <a:pt x="86" y="16"/>
                </a:lnTo>
                <a:lnTo>
                  <a:pt x="80" y="11"/>
                </a:lnTo>
                <a:lnTo>
                  <a:pt x="74" y="7"/>
                </a:lnTo>
                <a:lnTo>
                  <a:pt x="67" y="5"/>
                </a:lnTo>
                <a:lnTo>
                  <a:pt x="59" y="4"/>
                </a:lnTo>
                <a:lnTo>
                  <a:pt x="52" y="3"/>
                </a:lnTo>
              </a:path>
            </a:pathLst>
          </a:custGeom>
          <a:solidFill>
            <a:srgbClr val="CCCCFF"/>
          </a:solidFill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49" name="Freeform 17"/>
          <p:cNvSpPr>
            <a:spLocks/>
          </p:cNvSpPr>
          <p:nvPr/>
        </p:nvSpPr>
        <p:spPr bwMode="auto">
          <a:xfrm>
            <a:off x="2341563" y="2581448"/>
            <a:ext cx="60325" cy="57150"/>
          </a:xfrm>
          <a:custGeom>
            <a:avLst/>
            <a:gdLst>
              <a:gd name="T0" fmla="*/ 2147483647 w 37"/>
              <a:gd name="T1" fmla="*/ 2147483647 h 36"/>
              <a:gd name="T2" fmla="*/ 0 w 37"/>
              <a:gd name="T3" fmla="*/ 2147483647 h 36"/>
              <a:gd name="T4" fmla="*/ 0 w 37"/>
              <a:gd name="T5" fmla="*/ 0 h 36"/>
              <a:gd name="T6" fmla="*/ 2147483647 w 37"/>
              <a:gd name="T7" fmla="*/ 2147483647 h 36"/>
              <a:gd name="T8" fmla="*/ 2147483647 w 37"/>
              <a:gd name="T9" fmla="*/ 2147483647 h 36"/>
              <a:gd name="T10" fmla="*/ 0 w 37"/>
              <a:gd name="T11" fmla="*/ 2147483647 h 36"/>
              <a:gd name="T12" fmla="*/ 0 w 37"/>
              <a:gd name="T13" fmla="*/ 2147483647 h 36"/>
              <a:gd name="T14" fmla="*/ 2147483647 w 37"/>
              <a:gd name="T15" fmla="*/ 2147483647 h 36"/>
              <a:gd name="T16" fmla="*/ 2147483647 w 37"/>
              <a:gd name="T17" fmla="*/ 2147483647 h 36"/>
              <a:gd name="T18" fmla="*/ 0 w 37"/>
              <a:gd name="T19" fmla="*/ 2147483647 h 36"/>
              <a:gd name="T20" fmla="*/ 0 w 37"/>
              <a:gd name="T21" fmla="*/ 2147483647 h 36"/>
              <a:gd name="T22" fmla="*/ 2147483647 w 37"/>
              <a:gd name="T23" fmla="*/ 2147483647 h 36"/>
              <a:gd name="T24" fmla="*/ 2147483647 w 37"/>
              <a:gd name="T25" fmla="*/ 2147483647 h 36"/>
              <a:gd name="T26" fmla="*/ 0 w 37"/>
              <a:gd name="T27" fmla="*/ 2147483647 h 36"/>
              <a:gd name="T28" fmla="*/ 0 w 37"/>
              <a:gd name="T29" fmla="*/ 2147483647 h 36"/>
              <a:gd name="T30" fmla="*/ 2147483647 w 37"/>
              <a:gd name="T31" fmla="*/ 2147483647 h 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7"/>
              <a:gd name="T49" fmla="*/ 0 h 36"/>
              <a:gd name="T50" fmla="*/ 37 w 37"/>
              <a:gd name="T51" fmla="*/ 36 h 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7" h="36">
                <a:moveTo>
                  <a:pt x="37" y="18"/>
                </a:moveTo>
                <a:lnTo>
                  <a:pt x="0" y="36"/>
                </a:lnTo>
                <a:lnTo>
                  <a:pt x="0" y="0"/>
                </a:lnTo>
                <a:lnTo>
                  <a:pt x="37" y="18"/>
                </a:lnTo>
                <a:lnTo>
                  <a:pt x="0" y="18"/>
                </a:lnTo>
                <a:lnTo>
                  <a:pt x="0" y="20"/>
                </a:lnTo>
                <a:lnTo>
                  <a:pt x="32" y="20"/>
                </a:lnTo>
                <a:lnTo>
                  <a:pt x="26" y="23"/>
                </a:lnTo>
                <a:lnTo>
                  <a:pt x="0" y="23"/>
                </a:lnTo>
                <a:lnTo>
                  <a:pt x="0" y="26"/>
                </a:lnTo>
                <a:lnTo>
                  <a:pt x="20" y="26"/>
                </a:lnTo>
                <a:lnTo>
                  <a:pt x="14" y="29"/>
                </a:lnTo>
                <a:lnTo>
                  <a:pt x="0" y="29"/>
                </a:lnTo>
                <a:lnTo>
                  <a:pt x="0" y="33"/>
                </a:lnTo>
                <a:lnTo>
                  <a:pt x="8" y="33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 flipH="1">
            <a:off x="2314575" y="2610023"/>
            <a:ext cx="26988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51" name="Freeform 19"/>
          <p:cNvSpPr>
            <a:spLocks/>
          </p:cNvSpPr>
          <p:nvPr/>
        </p:nvSpPr>
        <p:spPr bwMode="auto">
          <a:xfrm>
            <a:off x="2341563" y="2603673"/>
            <a:ext cx="60325" cy="6350"/>
          </a:xfrm>
          <a:custGeom>
            <a:avLst/>
            <a:gdLst>
              <a:gd name="T0" fmla="*/ 0 w 37"/>
              <a:gd name="T1" fmla="*/ 0 h 4"/>
              <a:gd name="T2" fmla="*/ 2147483647 w 37"/>
              <a:gd name="T3" fmla="*/ 0 h 4"/>
              <a:gd name="T4" fmla="*/ 2147483647 w 37"/>
              <a:gd name="T5" fmla="*/ 2147483647 h 4"/>
              <a:gd name="T6" fmla="*/ 0 60000 65536"/>
              <a:gd name="T7" fmla="*/ 0 60000 65536"/>
              <a:gd name="T8" fmla="*/ 0 60000 65536"/>
              <a:gd name="T9" fmla="*/ 0 w 37"/>
              <a:gd name="T10" fmla="*/ 0 h 4"/>
              <a:gd name="T11" fmla="*/ 37 w 37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4">
                <a:moveTo>
                  <a:pt x="0" y="0"/>
                </a:moveTo>
                <a:lnTo>
                  <a:pt x="31" y="0"/>
                </a:lnTo>
                <a:lnTo>
                  <a:pt x="37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52" name="Freeform 20"/>
          <p:cNvSpPr>
            <a:spLocks/>
          </p:cNvSpPr>
          <p:nvPr/>
        </p:nvSpPr>
        <p:spPr bwMode="auto">
          <a:xfrm>
            <a:off x="2341563" y="2600498"/>
            <a:ext cx="42862" cy="3175"/>
          </a:xfrm>
          <a:custGeom>
            <a:avLst/>
            <a:gdLst>
              <a:gd name="T0" fmla="*/ 2147483647 w 25"/>
              <a:gd name="T1" fmla="*/ 0 h 2"/>
              <a:gd name="T2" fmla="*/ 0 w 25"/>
              <a:gd name="T3" fmla="*/ 0 h 2"/>
              <a:gd name="T4" fmla="*/ 0 w 25"/>
              <a:gd name="T5" fmla="*/ 2147483647 h 2"/>
              <a:gd name="T6" fmla="*/ 0 60000 65536"/>
              <a:gd name="T7" fmla="*/ 0 60000 65536"/>
              <a:gd name="T8" fmla="*/ 0 60000 65536"/>
              <a:gd name="T9" fmla="*/ 0 w 25"/>
              <a:gd name="T10" fmla="*/ 0 h 2"/>
              <a:gd name="T11" fmla="*/ 25 w 25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2">
                <a:moveTo>
                  <a:pt x="25" y="0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53" name="Freeform 21"/>
          <p:cNvSpPr>
            <a:spLocks/>
          </p:cNvSpPr>
          <p:nvPr/>
        </p:nvSpPr>
        <p:spPr bwMode="auto">
          <a:xfrm>
            <a:off x="2341563" y="2594148"/>
            <a:ext cx="42862" cy="6350"/>
          </a:xfrm>
          <a:custGeom>
            <a:avLst/>
            <a:gdLst>
              <a:gd name="T0" fmla="*/ 0 w 25"/>
              <a:gd name="T1" fmla="*/ 0 h 4"/>
              <a:gd name="T2" fmla="*/ 2147483647 w 25"/>
              <a:gd name="T3" fmla="*/ 0 h 4"/>
              <a:gd name="T4" fmla="*/ 2147483647 w 25"/>
              <a:gd name="T5" fmla="*/ 2147483647 h 4"/>
              <a:gd name="T6" fmla="*/ 0 60000 65536"/>
              <a:gd name="T7" fmla="*/ 0 60000 65536"/>
              <a:gd name="T8" fmla="*/ 0 60000 65536"/>
              <a:gd name="T9" fmla="*/ 0 w 25"/>
              <a:gd name="T10" fmla="*/ 0 h 4"/>
              <a:gd name="T11" fmla="*/ 25 w 25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">
                <a:moveTo>
                  <a:pt x="0" y="0"/>
                </a:moveTo>
                <a:lnTo>
                  <a:pt x="19" y="0"/>
                </a:lnTo>
                <a:lnTo>
                  <a:pt x="25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H="1">
            <a:off x="2341563" y="2590973"/>
            <a:ext cx="2063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2341563" y="2590973"/>
            <a:ext cx="3175" cy="31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56" name="Freeform 24"/>
          <p:cNvSpPr>
            <a:spLocks/>
          </p:cNvSpPr>
          <p:nvPr/>
        </p:nvSpPr>
        <p:spPr bwMode="auto">
          <a:xfrm>
            <a:off x="2341563" y="2584623"/>
            <a:ext cx="20637" cy="6350"/>
          </a:xfrm>
          <a:custGeom>
            <a:avLst/>
            <a:gdLst>
              <a:gd name="T0" fmla="*/ 0 w 12"/>
              <a:gd name="T1" fmla="*/ 0 h 4"/>
              <a:gd name="T2" fmla="*/ 2147483647 w 12"/>
              <a:gd name="T3" fmla="*/ 0 h 4"/>
              <a:gd name="T4" fmla="*/ 2147483647 w 12"/>
              <a:gd name="T5" fmla="*/ 2147483647 h 4"/>
              <a:gd name="T6" fmla="*/ 0 60000 65536"/>
              <a:gd name="T7" fmla="*/ 0 60000 65536"/>
              <a:gd name="T8" fmla="*/ 0 60000 65536"/>
              <a:gd name="T9" fmla="*/ 0 w 12"/>
              <a:gd name="T10" fmla="*/ 0 h 4"/>
              <a:gd name="T11" fmla="*/ 12 w 12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4">
                <a:moveTo>
                  <a:pt x="0" y="0"/>
                </a:moveTo>
                <a:lnTo>
                  <a:pt x="6" y="0"/>
                </a:lnTo>
                <a:lnTo>
                  <a:pt x="12" y="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2459038" y="2697336"/>
            <a:ext cx="60325" cy="57150"/>
          </a:xfrm>
          <a:custGeom>
            <a:avLst/>
            <a:gdLst>
              <a:gd name="T0" fmla="*/ 2147483647 w 38"/>
              <a:gd name="T1" fmla="*/ 0 h 36"/>
              <a:gd name="T2" fmla="*/ 2147483647 w 38"/>
              <a:gd name="T3" fmla="*/ 2147483647 h 36"/>
              <a:gd name="T4" fmla="*/ 0 w 38"/>
              <a:gd name="T5" fmla="*/ 2147483647 h 36"/>
              <a:gd name="T6" fmla="*/ 2147483647 w 38"/>
              <a:gd name="T7" fmla="*/ 0 h 36"/>
              <a:gd name="T8" fmla="*/ 2147483647 w 38"/>
              <a:gd name="T9" fmla="*/ 0 h 36"/>
              <a:gd name="T10" fmla="*/ 2147483647 w 38"/>
              <a:gd name="T11" fmla="*/ 2147483647 h 36"/>
              <a:gd name="T12" fmla="*/ 2147483647 w 38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36"/>
              <a:gd name="T23" fmla="*/ 38 w 38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36">
                <a:moveTo>
                  <a:pt x="19" y="0"/>
                </a:moveTo>
                <a:lnTo>
                  <a:pt x="38" y="36"/>
                </a:lnTo>
                <a:lnTo>
                  <a:pt x="0" y="36"/>
                </a:lnTo>
                <a:lnTo>
                  <a:pt x="19" y="0"/>
                </a:lnTo>
                <a:lnTo>
                  <a:pt x="19" y="36"/>
                </a:lnTo>
                <a:lnTo>
                  <a:pt x="16" y="3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58" name="Freeform 26"/>
          <p:cNvSpPr>
            <a:spLocks/>
          </p:cNvSpPr>
          <p:nvPr/>
        </p:nvSpPr>
        <p:spPr bwMode="auto">
          <a:xfrm>
            <a:off x="2465388" y="2706861"/>
            <a:ext cx="19050" cy="47625"/>
          </a:xfrm>
          <a:custGeom>
            <a:avLst/>
            <a:gdLst>
              <a:gd name="T0" fmla="*/ 2147483647 w 12"/>
              <a:gd name="T1" fmla="*/ 2147483647 h 30"/>
              <a:gd name="T2" fmla="*/ 2147483647 w 12"/>
              <a:gd name="T3" fmla="*/ 0 h 30"/>
              <a:gd name="T4" fmla="*/ 2147483647 w 12"/>
              <a:gd name="T5" fmla="*/ 2147483647 h 30"/>
              <a:gd name="T6" fmla="*/ 2147483647 w 12"/>
              <a:gd name="T7" fmla="*/ 2147483647 h 30"/>
              <a:gd name="T8" fmla="*/ 2147483647 w 12"/>
              <a:gd name="T9" fmla="*/ 2147483647 h 30"/>
              <a:gd name="T10" fmla="*/ 2147483647 w 12"/>
              <a:gd name="T11" fmla="*/ 2147483647 h 30"/>
              <a:gd name="T12" fmla="*/ 2147483647 w 12"/>
              <a:gd name="T13" fmla="*/ 2147483647 h 30"/>
              <a:gd name="T14" fmla="*/ 2147483647 w 12"/>
              <a:gd name="T15" fmla="*/ 2147483647 h 30"/>
              <a:gd name="T16" fmla="*/ 0 w 12"/>
              <a:gd name="T17" fmla="*/ 2147483647 h 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30"/>
              <a:gd name="T29" fmla="*/ 12 w 12"/>
              <a:gd name="T30" fmla="*/ 30 h 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30">
                <a:moveTo>
                  <a:pt x="12" y="30"/>
                </a:moveTo>
                <a:lnTo>
                  <a:pt x="12" y="0"/>
                </a:lnTo>
                <a:lnTo>
                  <a:pt x="10" y="6"/>
                </a:lnTo>
                <a:lnTo>
                  <a:pt x="10" y="30"/>
                </a:lnTo>
                <a:lnTo>
                  <a:pt x="6" y="30"/>
                </a:lnTo>
                <a:lnTo>
                  <a:pt x="6" y="11"/>
                </a:lnTo>
                <a:lnTo>
                  <a:pt x="4" y="17"/>
                </a:lnTo>
                <a:lnTo>
                  <a:pt x="4" y="30"/>
                </a:lnTo>
                <a:lnTo>
                  <a:pt x="0" y="3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59" name="Line 27"/>
          <p:cNvSpPr>
            <a:spLocks noChangeShapeType="1"/>
          </p:cNvSpPr>
          <p:nvPr/>
        </p:nvSpPr>
        <p:spPr bwMode="auto">
          <a:xfrm flipV="1">
            <a:off x="2465388" y="2744961"/>
            <a:ext cx="1587" cy="95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2489200" y="2754486"/>
            <a:ext cx="0" cy="301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61" name="Freeform 29"/>
          <p:cNvSpPr>
            <a:spLocks/>
          </p:cNvSpPr>
          <p:nvPr/>
        </p:nvSpPr>
        <p:spPr bwMode="auto">
          <a:xfrm>
            <a:off x="2489200" y="2697336"/>
            <a:ext cx="4763" cy="57150"/>
          </a:xfrm>
          <a:custGeom>
            <a:avLst/>
            <a:gdLst>
              <a:gd name="T0" fmla="*/ 2147483647 w 3"/>
              <a:gd name="T1" fmla="*/ 2147483647 h 36"/>
              <a:gd name="T2" fmla="*/ 2147483647 w 3"/>
              <a:gd name="T3" fmla="*/ 2147483647 h 36"/>
              <a:gd name="T4" fmla="*/ 0 w 3"/>
              <a:gd name="T5" fmla="*/ 0 h 36"/>
              <a:gd name="T6" fmla="*/ 0 60000 65536"/>
              <a:gd name="T7" fmla="*/ 0 60000 65536"/>
              <a:gd name="T8" fmla="*/ 0 60000 65536"/>
              <a:gd name="T9" fmla="*/ 0 w 3"/>
              <a:gd name="T10" fmla="*/ 0 h 36"/>
              <a:gd name="T11" fmla="*/ 3 w 3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36">
                <a:moveTo>
                  <a:pt x="3" y="36"/>
                </a:moveTo>
                <a:lnTo>
                  <a:pt x="3" y="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62" name="Freeform 30"/>
          <p:cNvSpPr>
            <a:spLocks/>
          </p:cNvSpPr>
          <p:nvPr/>
        </p:nvSpPr>
        <p:spPr bwMode="auto">
          <a:xfrm>
            <a:off x="2493963" y="2716386"/>
            <a:ext cx="6350" cy="38100"/>
          </a:xfrm>
          <a:custGeom>
            <a:avLst/>
            <a:gdLst>
              <a:gd name="T0" fmla="*/ 2147483647 w 4"/>
              <a:gd name="T1" fmla="*/ 0 h 24"/>
              <a:gd name="T2" fmla="*/ 2147483647 w 4"/>
              <a:gd name="T3" fmla="*/ 2147483647 h 24"/>
              <a:gd name="T4" fmla="*/ 0 w 4"/>
              <a:gd name="T5" fmla="*/ 2147483647 h 24"/>
              <a:gd name="T6" fmla="*/ 0 60000 65536"/>
              <a:gd name="T7" fmla="*/ 0 60000 65536"/>
              <a:gd name="T8" fmla="*/ 0 60000 65536"/>
              <a:gd name="T9" fmla="*/ 0 w 4"/>
              <a:gd name="T10" fmla="*/ 0 h 24"/>
              <a:gd name="T11" fmla="*/ 4 w 4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24">
                <a:moveTo>
                  <a:pt x="4" y="0"/>
                </a:moveTo>
                <a:lnTo>
                  <a:pt x="4" y="24"/>
                </a:lnTo>
                <a:lnTo>
                  <a:pt x="0" y="2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63" name="Freeform 31"/>
          <p:cNvSpPr>
            <a:spLocks/>
          </p:cNvSpPr>
          <p:nvPr/>
        </p:nvSpPr>
        <p:spPr bwMode="auto">
          <a:xfrm>
            <a:off x="2498725" y="2716386"/>
            <a:ext cx="6350" cy="38100"/>
          </a:xfrm>
          <a:custGeom>
            <a:avLst/>
            <a:gdLst>
              <a:gd name="T0" fmla="*/ 2147483647 w 3"/>
              <a:gd name="T1" fmla="*/ 2147483647 h 24"/>
              <a:gd name="T2" fmla="*/ 2147483647 w 3"/>
              <a:gd name="T3" fmla="*/ 2147483647 h 24"/>
              <a:gd name="T4" fmla="*/ 0 w 3"/>
              <a:gd name="T5" fmla="*/ 0 h 24"/>
              <a:gd name="T6" fmla="*/ 0 60000 65536"/>
              <a:gd name="T7" fmla="*/ 0 60000 65536"/>
              <a:gd name="T8" fmla="*/ 0 60000 65536"/>
              <a:gd name="T9" fmla="*/ 0 w 3"/>
              <a:gd name="T10" fmla="*/ 0 h 24"/>
              <a:gd name="T11" fmla="*/ 3 w 3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4">
                <a:moveTo>
                  <a:pt x="3" y="24"/>
                </a:moveTo>
                <a:lnTo>
                  <a:pt x="3" y="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64" name="Freeform 32"/>
          <p:cNvSpPr>
            <a:spLocks/>
          </p:cNvSpPr>
          <p:nvPr/>
        </p:nvSpPr>
        <p:spPr bwMode="auto">
          <a:xfrm>
            <a:off x="2505075" y="2735436"/>
            <a:ext cx="4763" cy="19050"/>
          </a:xfrm>
          <a:custGeom>
            <a:avLst/>
            <a:gdLst>
              <a:gd name="T0" fmla="*/ 2147483647 w 4"/>
              <a:gd name="T1" fmla="*/ 0 h 12"/>
              <a:gd name="T2" fmla="*/ 2147483647 w 4"/>
              <a:gd name="T3" fmla="*/ 2147483647 h 12"/>
              <a:gd name="T4" fmla="*/ 0 w 4"/>
              <a:gd name="T5" fmla="*/ 2147483647 h 12"/>
              <a:gd name="T6" fmla="*/ 0 60000 65536"/>
              <a:gd name="T7" fmla="*/ 0 60000 65536"/>
              <a:gd name="T8" fmla="*/ 0 60000 65536"/>
              <a:gd name="T9" fmla="*/ 0 w 4"/>
              <a:gd name="T10" fmla="*/ 0 h 12"/>
              <a:gd name="T11" fmla="*/ 4 w 4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12">
                <a:moveTo>
                  <a:pt x="4" y="0"/>
                </a:moveTo>
                <a:lnTo>
                  <a:pt x="4" y="12"/>
                </a:lnTo>
                <a:lnTo>
                  <a:pt x="0" y="12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65" name="Freeform 33"/>
          <p:cNvSpPr>
            <a:spLocks/>
          </p:cNvSpPr>
          <p:nvPr/>
        </p:nvSpPr>
        <p:spPr bwMode="auto">
          <a:xfrm>
            <a:off x="2508250" y="2735436"/>
            <a:ext cx="4763" cy="19050"/>
          </a:xfrm>
          <a:custGeom>
            <a:avLst/>
            <a:gdLst>
              <a:gd name="T0" fmla="*/ 2147483647 w 3"/>
              <a:gd name="T1" fmla="*/ 2147483647 h 12"/>
              <a:gd name="T2" fmla="*/ 2147483647 w 3"/>
              <a:gd name="T3" fmla="*/ 2147483647 h 12"/>
              <a:gd name="T4" fmla="*/ 0 w 3"/>
              <a:gd name="T5" fmla="*/ 0 h 12"/>
              <a:gd name="T6" fmla="*/ 0 60000 65536"/>
              <a:gd name="T7" fmla="*/ 0 60000 65536"/>
              <a:gd name="T8" fmla="*/ 0 60000 65536"/>
              <a:gd name="T9" fmla="*/ 0 w 3"/>
              <a:gd name="T10" fmla="*/ 0 h 12"/>
              <a:gd name="T11" fmla="*/ 3 w 3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2">
                <a:moveTo>
                  <a:pt x="3" y="12"/>
                </a:moveTo>
                <a:lnTo>
                  <a:pt x="3" y="6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2371725" y="2841798"/>
            <a:ext cx="1588" cy="2317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67" name="Line 35"/>
          <p:cNvSpPr>
            <a:spLocks noChangeShapeType="1"/>
          </p:cNvSpPr>
          <p:nvPr/>
        </p:nvSpPr>
        <p:spPr bwMode="auto">
          <a:xfrm flipV="1">
            <a:off x="2138363" y="2841798"/>
            <a:ext cx="3175" cy="2317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468" name="Line 36"/>
          <p:cNvSpPr>
            <a:spLocks noChangeShapeType="1"/>
          </p:cNvSpPr>
          <p:nvPr/>
        </p:nvSpPr>
        <p:spPr bwMode="auto">
          <a:xfrm>
            <a:off x="2138363" y="2841798"/>
            <a:ext cx="3175" cy="587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8598" name="Text Box 166"/>
          <p:cNvSpPr txBox="1">
            <a:spLocks noChangeArrowheads="1"/>
          </p:cNvSpPr>
          <p:nvPr/>
        </p:nvSpPr>
        <p:spPr bwMode="auto">
          <a:xfrm>
            <a:off x="602596" y="1550388"/>
            <a:ext cx="6220419" cy="6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2000" eaLnBrk="0" hangingPunct="0"/>
            <a:r>
              <a:rPr lang="en-GB" sz="1800" u="none" dirty="0"/>
              <a:t>C(D) = D</a:t>
            </a:r>
            <a:r>
              <a:rPr lang="en-GB" sz="1800" u="none" baseline="30000" dirty="0"/>
              <a:t>3</a:t>
            </a:r>
            <a:r>
              <a:rPr lang="en-GB" sz="1800" u="none" dirty="0"/>
              <a:t> + D + 1 = 1011</a:t>
            </a:r>
          </a:p>
          <a:p>
            <a:pPr defTabSz="762000" eaLnBrk="0" hangingPunct="0"/>
            <a:r>
              <a:rPr lang="en-GB" sz="1800" u="none" dirty="0"/>
              <a:t>is  </a:t>
            </a:r>
            <a:r>
              <a:rPr lang="en-GB" sz="1800" dirty="0"/>
              <a:t>irreducible</a:t>
            </a:r>
            <a:r>
              <a:rPr lang="en-GB" sz="1800" u="none" dirty="0"/>
              <a:t> and </a:t>
            </a:r>
            <a:r>
              <a:rPr lang="en-GB" sz="1800" dirty="0">
                <a:solidFill>
                  <a:schemeClr val="hlink"/>
                </a:solidFill>
              </a:rPr>
              <a:t>primitive</a:t>
            </a:r>
            <a:r>
              <a:rPr lang="en-GB" sz="1800" u="none" dirty="0"/>
              <a:t> with period e = N = 2</a:t>
            </a:r>
            <a:r>
              <a:rPr lang="en-GB" sz="1800" u="none" baseline="30000" dirty="0"/>
              <a:t>3</a:t>
            </a:r>
            <a:r>
              <a:rPr lang="en-GB" sz="1800" u="none" dirty="0"/>
              <a:t>-1 = 7.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493C2C83-153D-4373-9124-22C981EC82DD}"/>
              </a:ext>
            </a:extLst>
          </p:cNvPr>
          <p:cNvGrpSpPr/>
          <p:nvPr/>
        </p:nvGrpSpPr>
        <p:grpSpPr>
          <a:xfrm>
            <a:off x="6184650" y="3447678"/>
            <a:ext cx="2725292" cy="1482725"/>
            <a:chOff x="6184650" y="3447678"/>
            <a:chExt cx="2725292" cy="1482725"/>
          </a:xfrm>
        </p:grpSpPr>
        <p:sp>
          <p:nvSpPr>
            <p:cNvPr id="18599" name="Text Box 167"/>
            <p:cNvSpPr txBox="1">
              <a:spLocks noChangeArrowheads="1"/>
            </p:cNvSpPr>
            <p:nvPr/>
          </p:nvSpPr>
          <p:spPr bwMode="auto">
            <a:xfrm>
              <a:off x="6251564" y="4620455"/>
              <a:ext cx="2658378" cy="30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2000" eaLnBrk="0" hangingPunct="0"/>
              <a:r>
                <a:rPr lang="de-DE" sz="1400" u="none" dirty="0"/>
                <a:t>Cycle </a:t>
              </a:r>
              <a:r>
                <a:rPr lang="de-DE" sz="1400" u="none" dirty="0" err="1"/>
                <a:t>structure</a:t>
              </a:r>
              <a:r>
                <a:rPr lang="de-DE" sz="1400" u="none" dirty="0"/>
                <a:t> </a:t>
              </a:r>
              <a:r>
                <a:rPr lang="de-DE" sz="1400" u="none" dirty="0" err="1"/>
                <a:t>is</a:t>
              </a:r>
              <a:r>
                <a:rPr lang="de-DE" sz="1400" u="none" dirty="0"/>
                <a:t> {1(1), 1(7)}.</a:t>
              </a:r>
              <a:endParaRPr lang="en-GB" sz="1400" u="none" dirty="0"/>
            </a:p>
          </p:txBody>
        </p:sp>
        <p:sp>
          <p:nvSpPr>
            <p:cNvPr id="18600" name="Line 168"/>
            <p:cNvSpPr>
              <a:spLocks noChangeShapeType="1"/>
            </p:cNvSpPr>
            <p:nvPr/>
          </p:nvSpPr>
          <p:spPr bwMode="auto">
            <a:xfrm flipH="1">
              <a:off x="8470205" y="4241236"/>
              <a:ext cx="165101" cy="3665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8601" name="Line 169"/>
            <p:cNvSpPr>
              <a:spLocks noChangeShapeType="1"/>
            </p:cNvSpPr>
            <p:nvPr/>
          </p:nvSpPr>
          <p:spPr bwMode="auto">
            <a:xfrm>
              <a:off x="6184650" y="3447678"/>
              <a:ext cx="1747392" cy="1202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18602" name="Line 170"/>
          <p:cNvSpPr>
            <a:spLocks noChangeShapeType="1"/>
          </p:cNvSpPr>
          <p:nvPr/>
        </p:nvSpPr>
        <p:spPr bwMode="auto">
          <a:xfrm>
            <a:off x="2405063" y="2598911"/>
            <a:ext cx="144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1" name="Text Box 167"/>
          <p:cNvSpPr txBox="1">
            <a:spLocks noChangeArrowheads="1"/>
          </p:cNvSpPr>
          <p:nvPr/>
        </p:nvSpPr>
        <p:spPr bwMode="auto">
          <a:xfrm>
            <a:off x="720279" y="3458815"/>
            <a:ext cx="3241871" cy="3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de-DE" sz="1600" u="none" dirty="0"/>
              <a:t>Output </a:t>
            </a:r>
            <a:r>
              <a:rPr lang="de-DE" sz="1600" u="none" dirty="0" err="1"/>
              <a:t>sequence</a:t>
            </a:r>
            <a:r>
              <a:rPr lang="de-DE" sz="1600" u="none" dirty="0"/>
              <a:t>:  1 1 1 0 1 0 0 </a:t>
            </a:r>
            <a:endParaRPr lang="en-GB" sz="1600" u="none" dirty="0"/>
          </a:p>
        </p:txBody>
      </p:sp>
      <p:sp>
        <p:nvSpPr>
          <p:cNvPr id="172" name="Rechteck 171"/>
          <p:cNvSpPr/>
          <p:nvPr/>
        </p:nvSpPr>
        <p:spPr bwMode="auto">
          <a:xfrm>
            <a:off x="2808510" y="3408613"/>
            <a:ext cx="516579" cy="402291"/>
          </a:xfrm>
          <a:prstGeom prst="rect">
            <a:avLst/>
          </a:prstGeom>
          <a:solidFill>
            <a:srgbClr val="FF0000">
              <a:alpha val="3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Rechteck 172"/>
          <p:cNvSpPr/>
          <p:nvPr/>
        </p:nvSpPr>
        <p:spPr>
          <a:xfrm>
            <a:off x="661611" y="4214488"/>
            <a:ext cx="7014821" cy="2169825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defTabSz="184150">
              <a:spcAft>
                <a:spcPts val="600"/>
              </a:spcAft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PN-Sequence properties for L=m=3:</a:t>
            </a:r>
          </a:p>
          <a:p>
            <a:pPr marL="179388" indent="-179388" defTabSz="184150">
              <a:buFontTx/>
              <a:buAutoNum type="arabicPeriod"/>
            </a:pPr>
            <a:r>
              <a:rPr lang="en-US" sz="1400" u="none" dirty="0"/>
              <a:t>The sequence length is  2</a:t>
            </a:r>
            <a:r>
              <a:rPr lang="en-US" sz="1400" u="none" baseline="30000" dirty="0"/>
              <a:t>m</a:t>
            </a:r>
            <a:r>
              <a:rPr lang="en-US" sz="1400" u="none" dirty="0"/>
              <a:t>-1 = 7</a:t>
            </a:r>
          </a:p>
          <a:p>
            <a:pPr marL="179388" indent="-179388" defTabSz="184150">
              <a:buFontTx/>
              <a:buAutoNum type="arabicPeriod"/>
            </a:pPr>
            <a:r>
              <a:rPr lang="en-US" sz="1400" u="none" dirty="0"/>
              <a:t> The number of 1‘s  is 2</a:t>
            </a:r>
            <a:r>
              <a:rPr lang="en-US" sz="1400" u="none" baseline="30000" dirty="0"/>
              <a:t>m-1 </a:t>
            </a:r>
            <a:r>
              <a:rPr lang="en-US" sz="1400" u="none" dirty="0"/>
              <a:t>=4</a:t>
            </a:r>
          </a:p>
          <a:p>
            <a:pPr marL="179388" indent="-179388" defTabSz="184150">
              <a:buFontTx/>
              <a:buAutoNum type="arabicPeriod"/>
            </a:pPr>
            <a:r>
              <a:rPr lang="en-US" sz="1400" u="none" dirty="0"/>
              <a:t> The number of 0‘s  is 2</a:t>
            </a:r>
            <a:r>
              <a:rPr lang="en-US" sz="1400" u="none" baseline="30000" dirty="0"/>
              <a:t>m-1 </a:t>
            </a:r>
            <a:r>
              <a:rPr lang="en-US" sz="1400" u="none" dirty="0"/>
              <a:t>–1 = 3</a:t>
            </a:r>
          </a:p>
          <a:p>
            <a:pPr marL="179388" indent="-179388" defTabSz="184150">
              <a:buFontTx/>
              <a:buAutoNum type="arabicPeriod"/>
            </a:pPr>
            <a:r>
              <a:rPr lang="en-US" sz="1400" u="none" dirty="0"/>
              <a:t> A shifted window of length m=3 on the sequence results with all 2</a:t>
            </a:r>
            <a:r>
              <a:rPr lang="en-US" sz="1400" u="none" baseline="30000" dirty="0"/>
              <a:t>m</a:t>
            </a:r>
            <a:r>
              <a:rPr lang="en-US" sz="1400" u="none" dirty="0"/>
              <a:t>-1 =7 non-zero m-bit binary patters (Window property)</a:t>
            </a:r>
          </a:p>
          <a:p>
            <a:pPr marL="179388" indent="-179388" defTabSz="184150">
              <a:buFontTx/>
              <a:buAutoNum type="arabicPeriod"/>
            </a:pPr>
            <a:r>
              <a:rPr lang="en-US" sz="1400" u="none" dirty="0"/>
              <a:t>The polynomial used and its reciprocal (mirrored pattern) result with the same sequence length </a:t>
            </a:r>
            <a:r>
              <a:rPr lang="en-GB" sz="1400" u="none" dirty="0"/>
              <a:t>C*(D) =D</a:t>
            </a:r>
            <a:r>
              <a:rPr lang="en-GB" sz="1400" u="none" baseline="30000" dirty="0"/>
              <a:t>3</a:t>
            </a:r>
            <a:r>
              <a:rPr lang="en-GB" sz="1400" u="none" dirty="0"/>
              <a:t> C(D</a:t>
            </a:r>
            <a:r>
              <a:rPr lang="en-GB" sz="1400" u="none" baseline="30000" dirty="0"/>
              <a:t>-1</a:t>
            </a:r>
            <a:r>
              <a:rPr lang="en-GB" sz="1400" u="none" dirty="0"/>
              <a:t>) = D</a:t>
            </a:r>
            <a:r>
              <a:rPr lang="en-GB" sz="1400" u="none" baseline="30000" dirty="0"/>
              <a:t>3</a:t>
            </a:r>
            <a:r>
              <a:rPr lang="en-GB" sz="1400" u="none" dirty="0"/>
              <a:t> + D</a:t>
            </a:r>
            <a:r>
              <a:rPr lang="en-GB" sz="1400" u="none" baseline="30000" dirty="0"/>
              <a:t>2</a:t>
            </a:r>
            <a:r>
              <a:rPr lang="en-GB" sz="1400" u="none" dirty="0"/>
              <a:t> + 1</a:t>
            </a:r>
            <a:endParaRPr lang="en-US" sz="1400" u="none" dirty="0"/>
          </a:p>
          <a:p>
            <a:pPr marL="179388" indent="-179388" defTabSz="184150">
              <a:buFontTx/>
              <a:buAutoNum type="arabicPeriod"/>
            </a:pPr>
            <a:r>
              <a:rPr lang="en-US" sz="1400" u="none" dirty="0"/>
              <a:t>The number of primitive polynomials of degree m over GF(</a:t>
            </a:r>
            <a:r>
              <a:rPr lang="en-US" sz="1400" i="1" u="none" dirty="0"/>
              <a:t>2</a:t>
            </a:r>
            <a:r>
              <a:rPr lang="en-US" sz="1400" u="none" dirty="0"/>
              <a:t>) is: </a:t>
            </a:r>
            <a:r>
              <a:rPr lang="en-US" sz="1400" u="none" dirty="0">
                <a:solidFill>
                  <a:schemeClr val="hlink"/>
                </a:solidFill>
                <a:sym typeface="Symbol" pitchFamily="18" charset="2"/>
              </a:rPr>
              <a:t></a:t>
            </a:r>
            <a:r>
              <a:rPr lang="en-US" sz="1400" u="none" dirty="0">
                <a:solidFill>
                  <a:schemeClr val="hlink"/>
                </a:solidFill>
              </a:rPr>
              <a:t>(</a:t>
            </a:r>
            <a:r>
              <a:rPr lang="en-US" sz="1400" i="1" u="none" dirty="0">
                <a:solidFill>
                  <a:schemeClr val="hlink"/>
                </a:solidFill>
              </a:rPr>
              <a:t>2</a:t>
            </a:r>
            <a:r>
              <a:rPr lang="en-US" sz="1400" i="1" u="none" baseline="30000" dirty="0">
                <a:solidFill>
                  <a:schemeClr val="hlink"/>
                </a:solidFill>
              </a:rPr>
              <a:t>m</a:t>
            </a:r>
            <a:r>
              <a:rPr lang="en-US" sz="1400" u="none" dirty="0">
                <a:solidFill>
                  <a:schemeClr val="hlink"/>
                </a:solidFill>
              </a:rPr>
              <a:t> </a:t>
            </a:r>
            <a:r>
              <a:rPr lang="en-US" sz="1400" i="1" u="none" dirty="0">
                <a:solidFill>
                  <a:schemeClr val="hlink"/>
                </a:solidFill>
              </a:rPr>
              <a:t>-</a:t>
            </a:r>
            <a:r>
              <a:rPr lang="en-US" sz="1400" u="none" dirty="0">
                <a:solidFill>
                  <a:schemeClr val="hlink"/>
                </a:solidFill>
              </a:rPr>
              <a:t>1) / </a:t>
            </a:r>
            <a:r>
              <a:rPr lang="en-US" sz="1400" i="1" u="none" dirty="0">
                <a:solidFill>
                  <a:schemeClr val="hlink"/>
                </a:solidFill>
              </a:rPr>
              <a:t>m</a:t>
            </a:r>
            <a:r>
              <a:rPr lang="en-US" sz="1400" u="none" dirty="0"/>
              <a:t> = 2</a:t>
            </a:r>
          </a:p>
        </p:txBody>
      </p:sp>
      <p:cxnSp>
        <p:nvCxnSpPr>
          <p:cNvPr id="177" name="Gerade Verbindung mit Pfeil 176"/>
          <p:cNvCxnSpPr/>
          <p:nvPr/>
        </p:nvCxnSpPr>
        <p:spPr bwMode="auto">
          <a:xfrm>
            <a:off x="1656383" y="3098775"/>
            <a:ext cx="1008112" cy="36004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2916427" y="3842037"/>
            <a:ext cx="1440352" cy="27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de-DE" sz="1200" u="none" dirty="0" err="1"/>
              <a:t>Window</a:t>
            </a:r>
            <a:r>
              <a:rPr lang="de-DE" sz="1200" u="none" dirty="0"/>
              <a:t> </a:t>
            </a:r>
            <a:r>
              <a:rPr lang="de-DE" sz="1200" u="none" dirty="0" err="1"/>
              <a:t>property</a:t>
            </a:r>
            <a:endParaRPr lang="en-GB" sz="1200" u="none" dirty="0"/>
          </a:p>
        </p:txBody>
      </p:sp>
      <p:cxnSp>
        <p:nvCxnSpPr>
          <p:cNvPr id="3" name="Gerade Verbindung mit Pfeil 2"/>
          <p:cNvCxnSpPr/>
          <p:nvPr/>
        </p:nvCxnSpPr>
        <p:spPr bwMode="auto">
          <a:xfrm flipH="1" flipV="1">
            <a:off x="3325089" y="3799541"/>
            <a:ext cx="311514" cy="18208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2" name="Textfeld 181">
            <a:extLst>
              <a:ext uri="{FF2B5EF4-FFF2-40B4-BE49-F238E27FC236}">
                <a16:creationId xmlns="" xmlns:a16="http://schemas.microsoft.com/office/drawing/2014/main" id="{F454E341-A32F-48AE-9FC8-F1DCB7FC53A1}"/>
              </a:ext>
            </a:extLst>
          </p:cNvPr>
          <p:cNvSpPr txBox="1"/>
          <p:nvPr/>
        </p:nvSpPr>
        <p:spPr>
          <a:xfrm>
            <a:off x="1776451" y="2613819"/>
            <a:ext cx="3960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none" dirty="0"/>
              <a:t>C</a:t>
            </a:r>
            <a:r>
              <a:rPr lang="en-US" sz="900" u="none" baseline="-25000" dirty="0"/>
              <a:t>L</a:t>
            </a:r>
          </a:p>
        </p:txBody>
      </p:sp>
      <p:sp>
        <p:nvSpPr>
          <p:cNvPr id="183" name="Textfeld 182">
            <a:extLst>
              <a:ext uri="{FF2B5EF4-FFF2-40B4-BE49-F238E27FC236}">
                <a16:creationId xmlns="" xmlns:a16="http://schemas.microsoft.com/office/drawing/2014/main" id="{FB08BBB7-3E02-4FD7-B553-82F5017624FE}"/>
              </a:ext>
            </a:extLst>
          </p:cNvPr>
          <p:cNvSpPr txBox="1"/>
          <p:nvPr/>
        </p:nvSpPr>
        <p:spPr>
          <a:xfrm>
            <a:off x="2465202" y="2630743"/>
            <a:ext cx="396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none" dirty="0"/>
              <a:t>C</a:t>
            </a:r>
            <a:r>
              <a:rPr lang="en-US" sz="1000" u="none" baseline="-25000" dirty="0"/>
              <a:t>1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="" xmlns:a16="http://schemas.microsoft.com/office/drawing/2014/main" id="{6D0F5486-AB95-4EDA-82C0-3089793E6E40}"/>
              </a:ext>
            </a:extLst>
          </p:cNvPr>
          <p:cNvGrpSpPr/>
          <p:nvPr/>
        </p:nvGrpSpPr>
        <p:grpSpPr>
          <a:xfrm>
            <a:off x="5871914" y="2568203"/>
            <a:ext cx="3633341" cy="1633538"/>
            <a:chOff x="5871914" y="2568203"/>
            <a:chExt cx="3633341" cy="1633538"/>
          </a:xfrm>
        </p:grpSpPr>
        <p:grpSp>
          <p:nvGrpSpPr>
            <p:cNvPr id="2" name="Gruppieren 1">
              <a:extLst>
                <a:ext uri="{FF2B5EF4-FFF2-40B4-BE49-F238E27FC236}">
                  <a16:creationId xmlns="" xmlns:a16="http://schemas.microsoft.com/office/drawing/2014/main" id="{5383C525-45F6-4648-9E32-7D9F8F4DF47A}"/>
                </a:ext>
              </a:extLst>
            </p:cNvPr>
            <p:cNvGrpSpPr/>
            <p:nvPr/>
          </p:nvGrpSpPr>
          <p:grpSpPr>
            <a:xfrm>
              <a:off x="5871914" y="2568203"/>
              <a:ext cx="3633341" cy="1633538"/>
              <a:chOff x="5871914" y="2568203"/>
              <a:chExt cx="3633341" cy="1633538"/>
            </a:xfrm>
          </p:grpSpPr>
          <p:sp>
            <p:nvSpPr>
              <p:cNvPr id="18434" name="Rectangle 2"/>
              <p:cNvSpPr>
                <a:spLocks noChangeArrowheads="1"/>
              </p:cNvSpPr>
              <p:nvPr/>
            </p:nvSpPr>
            <p:spPr bwMode="auto">
              <a:xfrm>
                <a:off x="5871914" y="3157166"/>
                <a:ext cx="465137" cy="234950"/>
              </a:xfrm>
              <a:prstGeom prst="rect">
                <a:avLst/>
              </a:prstGeom>
              <a:solidFill>
                <a:srgbClr val="CC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18469" name="Freeform 37"/>
              <p:cNvSpPr>
                <a:spLocks/>
              </p:cNvSpPr>
              <p:nvPr/>
            </p:nvSpPr>
            <p:spPr bwMode="auto">
              <a:xfrm>
                <a:off x="5932239" y="2807916"/>
                <a:ext cx="347662" cy="349250"/>
              </a:xfrm>
              <a:custGeom>
                <a:avLst/>
                <a:gdLst>
                  <a:gd name="T0" fmla="*/ 2147483647 w 219"/>
                  <a:gd name="T1" fmla="*/ 2147483647 h 219"/>
                  <a:gd name="T2" fmla="*/ 2147483647 w 219"/>
                  <a:gd name="T3" fmla="*/ 2147483647 h 219"/>
                  <a:gd name="T4" fmla="*/ 2147483647 w 219"/>
                  <a:gd name="T5" fmla="*/ 2147483647 h 219"/>
                  <a:gd name="T6" fmla="*/ 2147483647 w 219"/>
                  <a:gd name="T7" fmla="*/ 2147483647 h 219"/>
                  <a:gd name="T8" fmla="*/ 2147483647 w 219"/>
                  <a:gd name="T9" fmla="*/ 2147483647 h 219"/>
                  <a:gd name="T10" fmla="*/ 2147483647 w 219"/>
                  <a:gd name="T11" fmla="*/ 2147483647 h 219"/>
                  <a:gd name="T12" fmla="*/ 2147483647 w 219"/>
                  <a:gd name="T13" fmla="*/ 2147483647 h 219"/>
                  <a:gd name="T14" fmla="*/ 2147483647 w 219"/>
                  <a:gd name="T15" fmla="*/ 2147483647 h 219"/>
                  <a:gd name="T16" fmla="*/ 2147483647 w 219"/>
                  <a:gd name="T17" fmla="*/ 2147483647 h 219"/>
                  <a:gd name="T18" fmla="*/ 2147483647 w 219"/>
                  <a:gd name="T19" fmla="*/ 2147483647 h 219"/>
                  <a:gd name="T20" fmla="*/ 2147483647 w 219"/>
                  <a:gd name="T21" fmla="*/ 2147483647 h 219"/>
                  <a:gd name="T22" fmla="*/ 2147483647 w 219"/>
                  <a:gd name="T23" fmla="*/ 2147483647 h 219"/>
                  <a:gd name="T24" fmla="*/ 2147483647 w 219"/>
                  <a:gd name="T25" fmla="*/ 0 h 219"/>
                  <a:gd name="T26" fmla="*/ 2147483647 w 219"/>
                  <a:gd name="T27" fmla="*/ 0 h 219"/>
                  <a:gd name="T28" fmla="*/ 2147483647 w 219"/>
                  <a:gd name="T29" fmla="*/ 0 h 219"/>
                  <a:gd name="T30" fmla="*/ 2147483647 w 219"/>
                  <a:gd name="T31" fmla="*/ 2147483647 h 219"/>
                  <a:gd name="T32" fmla="*/ 2147483647 w 219"/>
                  <a:gd name="T33" fmla="*/ 2147483647 h 219"/>
                  <a:gd name="T34" fmla="*/ 2147483647 w 219"/>
                  <a:gd name="T35" fmla="*/ 2147483647 h 219"/>
                  <a:gd name="T36" fmla="*/ 2147483647 w 219"/>
                  <a:gd name="T37" fmla="*/ 2147483647 h 219"/>
                  <a:gd name="T38" fmla="*/ 2147483647 w 219"/>
                  <a:gd name="T39" fmla="*/ 2147483647 h 219"/>
                  <a:gd name="T40" fmla="*/ 2147483647 w 219"/>
                  <a:gd name="T41" fmla="*/ 2147483647 h 219"/>
                  <a:gd name="T42" fmla="*/ 2147483647 w 219"/>
                  <a:gd name="T43" fmla="*/ 2147483647 h 219"/>
                  <a:gd name="T44" fmla="*/ 2147483647 w 219"/>
                  <a:gd name="T45" fmla="*/ 2147483647 h 219"/>
                  <a:gd name="T46" fmla="*/ 2147483647 w 219"/>
                  <a:gd name="T47" fmla="*/ 2147483647 h 219"/>
                  <a:gd name="T48" fmla="*/ 2147483647 w 219"/>
                  <a:gd name="T49" fmla="*/ 2147483647 h 219"/>
                  <a:gd name="T50" fmla="*/ 2147483647 w 219"/>
                  <a:gd name="T51" fmla="*/ 2147483647 h 219"/>
                  <a:gd name="T52" fmla="*/ 2147483647 w 219"/>
                  <a:gd name="T53" fmla="*/ 2147483647 h 219"/>
                  <a:gd name="T54" fmla="*/ 0 w 219"/>
                  <a:gd name="T55" fmla="*/ 2147483647 h 219"/>
                  <a:gd name="T56" fmla="*/ 0 w 219"/>
                  <a:gd name="T57" fmla="*/ 2147483647 h 219"/>
                  <a:gd name="T58" fmla="*/ 0 w 219"/>
                  <a:gd name="T59" fmla="*/ 2147483647 h 219"/>
                  <a:gd name="T60" fmla="*/ 2147483647 w 219"/>
                  <a:gd name="T61" fmla="*/ 2147483647 h 219"/>
                  <a:gd name="T62" fmla="*/ 2147483647 w 219"/>
                  <a:gd name="T63" fmla="*/ 2147483647 h 219"/>
                  <a:gd name="T64" fmla="*/ 2147483647 w 219"/>
                  <a:gd name="T65" fmla="*/ 2147483647 h 219"/>
                  <a:gd name="T66" fmla="*/ 2147483647 w 219"/>
                  <a:gd name="T67" fmla="*/ 2147483647 h 219"/>
                  <a:gd name="T68" fmla="*/ 2147483647 w 219"/>
                  <a:gd name="T69" fmla="*/ 2147483647 h 219"/>
                  <a:gd name="T70" fmla="*/ 2147483647 w 219"/>
                  <a:gd name="T71" fmla="*/ 2147483647 h 219"/>
                  <a:gd name="T72" fmla="*/ 2147483647 w 219"/>
                  <a:gd name="T73" fmla="*/ 2147483647 h 219"/>
                  <a:gd name="T74" fmla="*/ 2147483647 w 219"/>
                  <a:gd name="T75" fmla="*/ 2147483647 h 219"/>
                  <a:gd name="T76" fmla="*/ 2147483647 w 219"/>
                  <a:gd name="T77" fmla="*/ 2147483647 h 219"/>
                  <a:gd name="T78" fmla="*/ 2147483647 w 219"/>
                  <a:gd name="T79" fmla="*/ 2147483647 h 219"/>
                  <a:gd name="T80" fmla="*/ 2147483647 w 219"/>
                  <a:gd name="T81" fmla="*/ 2147483647 h 219"/>
                  <a:gd name="T82" fmla="*/ 2147483647 w 219"/>
                  <a:gd name="T83" fmla="*/ 2147483647 h 219"/>
                  <a:gd name="T84" fmla="*/ 2147483647 w 219"/>
                  <a:gd name="T85" fmla="*/ 2147483647 h 219"/>
                  <a:gd name="T86" fmla="*/ 2147483647 w 219"/>
                  <a:gd name="T87" fmla="*/ 2147483647 h 219"/>
                  <a:gd name="T88" fmla="*/ 2147483647 w 219"/>
                  <a:gd name="T89" fmla="*/ 2147483647 h 219"/>
                  <a:gd name="T90" fmla="*/ 2147483647 w 219"/>
                  <a:gd name="T91" fmla="*/ 2147483647 h 219"/>
                  <a:gd name="T92" fmla="*/ 2147483647 w 219"/>
                  <a:gd name="T93" fmla="*/ 2147483647 h 219"/>
                  <a:gd name="T94" fmla="*/ 2147483647 w 219"/>
                  <a:gd name="T95" fmla="*/ 2147483647 h 219"/>
                  <a:gd name="T96" fmla="*/ 2147483647 w 219"/>
                  <a:gd name="T97" fmla="*/ 2147483647 h 219"/>
                  <a:gd name="T98" fmla="*/ 2147483647 w 219"/>
                  <a:gd name="T99" fmla="*/ 2147483647 h 219"/>
                  <a:gd name="T100" fmla="*/ 2147483647 w 219"/>
                  <a:gd name="T101" fmla="*/ 2147483647 h 219"/>
                  <a:gd name="T102" fmla="*/ 2147483647 w 219"/>
                  <a:gd name="T103" fmla="*/ 2147483647 h 219"/>
                  <a:gd name="T104" fmla="*/ 2147483647 w 219"/>
                  <a:gd name="T105" fmla="*/ 2147483647 h 219"/>
                  <a:gd name="T106" fmla="*/ 2147483647 w 219"/>
                  <a:gd name="T107" fmla="*/ 2147483647 h 219"/>
                  <a:gd name="T108" fmla="*/ 2147483647 w 219"/>
                  <a:gd name="T109" fmla="*/ 2147483647 h 219"/>
                  <a:gd name="T110" fmla="*/ 2147483647 w 219"/>
                  <a:gd name="T111" fmla="*/ 2147483647 h 219"/>
                  <a:gd name="T112" fmla="*/ 2147483647 w 219"/>
                  <a:gd name="T113" fmla="*/ 2147483647 h 219"/>
                  <a:gd name="T114" fmla="*/ 2147483647 w 219"/>
                  <a:gd name="T115" fmla="*/ 2147483647 h 219"/>
                  <a:gd name="T116" fmla="*/ 2147483647 w 219"/>
                  <a:gd name="T117" fmla="*/ 2147483647 h 219"/>
                  <a:gd name="T118" fmla="*/ 2147483647 w 219"/>
                  <a:gd name="T119" fmla="*/ 2147483647 h 219"/>
                  <a:gd name="T120" fmla="*/ 2147483647 w 219"/>
                  <a:gd name="T121" fmla="*/ 2147483647 h 21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9"/>
                  <a:gd name="T184" fmla="*/ 0 h 219"/>
                  <a:gd name="T185" fmla="*/ 219 w 219"/>
                  <a:gd name="T186" fmla="*/ 219 h 21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9" h="219">
                    <a:moveTo>
                      <a:pt x="217" y="87"/>
                    </a:moveTo>
                    <a:lnTo>
                      <a:pt x="214" y="76"/>
                    </a:lnTo>
                    <a:lnTo>
                      <a:pt x="209" y="65"/>
                    </a:lnTo>
                    <a:lnTo>
                      <a:pt x="205" y="55"/>
                    </a:lnTo>
                    <a:lnTo>
                      <a:pt x="198" y="45"/>
                    </a:lnTo>
                    <a:lnTo>
                      <a:pt x="191" y="36"/>
                    </a:lnTo>
                    <a:lnTo>
                      <a:pt x="183" y="28"/>
                    </a:lnTo>
                    <a:lnTo>
                      <a:pt x="174" y="21"/>
                    </a:lnTo>
                    <a:lnTo>
                      <a:pt x="164" y="14"/>
                    </a:lnTo>
                    <a:lnTo>
                      <a:pt x="153" y="9"/>
                    </a:lnTo>
                    <a:lnTo>
                      <a:pt x="144" y="5"/>
                    </a:lnTo>
                    <a:lnTo>
                      <a:pt x="133" y="2"/>
                    </a:lnTo>
                    <a:lnTo>
                      <a:pt x="121" y="0"/>
                    </a:lnTo>
                    <a:lnTo>
                      <a:pt x="110" y="0"/>
                    </a:lnTo>
                    <a:lnTo>
                      <a:pt x="99" y="0"/>
                    </a:lnTo>
                    <a:lnTo>
                      <a:pt x="86" y="2"/>
                    </a:lnTo>
                    <a:lnTo>
                      <a:pt x="75" y="5"/>
                    </a:lnTo>
                    <a:lnTo>
                      <a:pt x="64" y="9"/>
                    </a:lnTo>
                    <a:lnTo>
                      <a:pt x="55" y="14"/>
                    </a:lnTo>
                    <a:lnTo>
                      <a:pt x="45" y="21"/>
                    </a:lnTo>
                    <a:lnTo>
                      <a:pt x="35" y="28"/>
                    </a:lnTo>
                    <a:lnTo>
                      <a:pt x="28" y="36"/>
                    </a:lnTo>
                    <a:lnTo>
                      <a:pt x="21" y="45"/>
                    </a:lnTo>
                    <a:lnTo>
                      <a:pt x="15" y="55"/>
                    </a:lnTo>
                    <a:lnTo>
                      <a:pt x="8" y="65"/>
                    </a:lnTo>
                    <a:lnTo>
                      <a:pt x="5" y="76"/>
                    </a:lnTo>
                    <a:lnTo>
                      <a:pt x="1" y="87"/>
                    </a:lnTo>
                    <a:lnTo>
                      <a:pt x="0" y="99"/>
                    </a:lnTo>
                    <a:lnTo>
                      <a:pt x="0" y="110"/>
                    </a:lnTo>
                    <a:lnTo>
                      <a:pt x="0" y="121"/>
                    </a:lnTo>
                    <a:lnTo>
                      <a:pt x="1" y="133"/>
                    </a:lnTo>
                    <a:lnTo>
                      <a:pt x="5" y="144"/>
                    </a:lnTo>
                    <a:lnTo>
                      <a:pt x="8" y="155"/>
                    </a:lnTo>
                    <a:lnTo>
                      <a:pt x="15" y="165"/>
                    </a:lnTo>
                    <a:lnTo>
                      <a:pt x="21" y="174"/>
                    </a:lnTo>
                    <a:lnTo>
                      <a:pt x="28" y="184"/>
                    </a:lnTo>
                    <a:lnTo>
                      <a:pt x="35" y="191"/>
                    </a:lnTo>
                    <a:lnTo>
                      <a:pt x="45" y="199"/>
                    </a:lnTo>
                    <a:lnTo>
                      <a:pt x="55" y="205"/>
                    </a:lnTo>
                    <a:lnTo>
                      <a:pt x="64" y="210"/>
                    </a:lnTo>
                    <a:lnTo>
                      <a:pt x="75" y="215"/>
                    </a:lnTo>
                    <a:lnTo>
                      <a:pt x="86" y="217"/>
                    </a:lnTo>
                    <a:lnTo>
                      <a:pt x="99" y="219"/>
                    </a:lnTo>
                    <a:lnTo>
                      <a:pt x="110" y="219"/>
                    </a:lnTo>
                    <a:lnTo>
                      <a:pt x="121" y="219"/>
                    </a:lnTo>
                    <a:lnTo>
                      <a:pt x="133" y="217"/>
                    </a:lnTo>
                    <a:lnTo>
                      <a:pt x="144" y="215"/>
                    </a:lnTo>
                    <a:lnTo>
                      <a:pt x="153" y="210"/>
                    </a:lnTo>
                    <a:lnTo>
                      <a:pt x="164" y="205"/>
                    </a:lnTo>
                    <a:lnTo>
                      <a:pt x="174" y="199"/>
                    </a:lnTo>
                    <a:lnTo>
                      <a:pt x="183" y="191"/>
                    </a:lnTo>
                    <a:lnTo>
                      <a:pt x="191" y="184"/>
                    </a:lnTo>
                    <a:lnTo>
                      <a:pt x="198" y="174"/>
                    </a:lnTo>
                    <a:lnTo>
                      <a:pt x="205" y="165"/>
                    </a:lnTo>
                    <a:lnTo>
                      <a:pt x="209" y="155"/>
                    </a:lnTo>
                    <a:lnTo>
                      <a:pt x="214" y="144"/>
                    </a:lnTo>
                    <a:lnTo>
                      <a:pt x="217" y="133"/>
                    </a:lnTo>
                    <a:lnTo>
                      <a:pt x="219" y="121"/>
                    </a:lnTo>
                    <a:lnTo>
                      <a:pt x="219" y="110"/>
                    </a:lnTo>
                    <a:lnTo>
                      <a:pt x="219" y="99"/>
                    </a:lnTo>
                    <a:lnTo>
                      <a:pt x="217" y="87"/>
                    </a:lnTo>
                    <a:close/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70" name="Freeform 38"/>
              <p:cNvSpPr>
                <a:spLocks/>
              </p:cNvSpPr>
              <p:nvPr/>
            </p:nvSpPr>
            <p:spPr bwMode="auto">
              <a:xfrm>
                <a:off x="6140201" y="2841253"/>
                <a:ext cx="66675" cy="34925"/>
              </a:xfrm>
              <a:custGeom>
                <a:avLst/>
                <a:gdLst>
                  <a:gd name="T0" fmla="*/ 2147483647 w 42"/>
                  <a:gd name="T1" fmla="*/ 2147483647 h 22"/>
                  <a:gd name="T2" fmla="*/ 2147483647 w 42"/>
                  <a:gd name="T3" fmla="*/ 0 h 22"/>
                  <a:gd name="T4" fmla="*/ 2147483647 w 42"/>
                  <a:gd name="T5" fmla="*/ 2147483647 h 22"/>
                  <a:gd name="T6" fmla="*/ 2147483647 w 42"/>
                  <a:gd name="T7" fmla="*/ 2147483647 h 22"/>
                  <a:gd name="T8" fmla="*/ 0 w 42"/>
                  <a:gd name="T9" fmla="*/ 2147483647 h 22"/>
                  <a:gd name="T10" fmla="*/ 2147483647 w 42"/>
                  <a:gd name="T11" fmla="*/ 2147483647 h 22"/>
                  <a:gd name="T12" fmla="*/ 2147483647 w 42"/>
                  <a:gd name="T13" fmla="*/ 2147483647 h 22"/>
                  <a:gd name="T14" fmla="*/ 2147483647 w 42"/>
                  <a:gd name="T15" fmla="*/ 2147483647 h 22"/>
                  <a:gd name="T16" fmla="*/ 2147483647 w 42"/>
                  <a:gd name="T17" fmla="*/ 2147483647 h 22"/>
                  <a:gd name="T18" fmla="*/ 2147483647 w 42"/>
                  <a:gd name="T19" fmla="*/ 2147483647 h 22"/>
                  <a:gd name="T20" fmla="*/ 2147483647 w 42"/>
                  <a:gd name="T21" fmla="*/ 2147483647 h 22"/>
                  <a:gd name="T22" fmla="*/ 2147483647 w 42"/>
                  <a:gd name="T23" fmla="*/ 2147483647 h 22"/>
                  <a:gd name="T24" fmla="*/ 2147483647 w 42"/>
                  <a:gd name="T25" fmla="*/ 2147483647 h 22"/>
                  <a:gd name="T26" fmla="*/ 2147483647 w 42"/>
                  <a:gd name="T27" fmla="*/ 2147483647 h 22"/>
                  <a:gd name="T28" fmla="*/ 2147483647 w 42"/>
                  <a:gd name="T29" fmla="*/ 2147483647 h 22"/>
                  <a:gd name="T30" fmla="*/ 2147483647 w 42"/>
                  <a:gd name="T31" fmla="*/ 2147483647 h 22"/>
                  <a:gd name="T32" fmla="*/ 2147483647 w 42"/>
                  <a:gd name="T33" fmla="*/ 2147483647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22"/>
                  <a:gd name="T53" fmla="*/ 42 w 42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22">
                    <a:moveTo>
                      <a:pt x="42" y="5"/>
                    </a:moveTo>
                    <a:lnTo>
                      <a:pt x="30" y="0"/>
                    </a:lnTo>
                    <a:lnTo>
                      <a:pt x="28" y="1"/>
                    </a:lnTo>
                    <a:lnTo>
                      <a:pt x="27" y="4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26" y="7"/>
                    </a:lnTo>
                    <a:lnTo>
                      <a:pt x="26" y="10"/>
                    </a:lnTo>
                    <a:lnTo>
                      <a:pt x="5" y="10"/>
                    </a:lnTo>
                    <a:lnTo>
                      <a:pt x="8" y="13"/>
                    </a:lnTo>
                    <a:lnTo>
                      <a:pt x="25" y="13"/>
                    </a:lnTo>
                    <a:lnTo>
                      <a:pt x="22" y="16"/>
                    </a:lnTo>
                    <a:lnTo>
                      <a:pt x="10" y="16"/>
                    </a:lnTo>
                    <a:lnTo>
                      <a:pt x="14" y="19"/>
                    </a:lnTo>
                    <a:lnTo>
                      <a:pt x="22" y="19"/>
                    </a:lnTo>
                    <a:lnTo>
                      <a:pt x="21" y="22"/>
                    </a:lnTo>
                    <a:lnTo>
                      <a:pt x="16" y="22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71" name="Freeform 39"/>
              <p:cNvSpPr>
                <a:spLocks/>
              </p:cNvSpPr>
              <p:nvPr/>
            </p:nvSpPr>
            <p:spPr bwMode="auto">
              <a:xfrm>
                <a:off x="6103689" y="2799978"/>
                <a:ext cx="98425" cy="82550"/>
              </a:xfrm>
              <a:custGeom>
                <a:avLst/>
                <a:gdLst>
                  <a:gd name="T0" fmla="*/ 2147483647 w 62"/>
                  <a:gd name="T1" fmla="*/ 2147483647 h 52"/>
                  <a:gd name="T2" fmla="*/ 0 w 62"/>
                  <a:gd name="T3" fmla="*/ 2147483647 h 52"/>
                  <a:gd name="T4" fmla="*/ 2147483647 w 62"/>
                  <a:gd name="T5" fmla="*/ 0 h 52"/>
                  <a:gd name="T6" fmla="*/ 2147483647 w 62"/>
                  <a:gd name="T7" fmla="*/ 2147483647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52"/>
                  <a:gd name="T14" fmla="*/ 62 w 62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52">
                    <a:moveTo>
                      <a:pt x="43" y="52"/>
                    </a:moveTo>
                    <a:lnTo>
                      <a:pt x="0" y="7"/>
                    </a:lnTo>
                    <a:lnTo>
                      <a:pt x="62" y="0"/>
                    </a:lnTo>
                    <a:lnTo>
                      <a:pt x="43" y="52"/>
                    </a:lnTo>
                    <a:close/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72" name="Freeform 40"/>
              <p:cNvSpPr>
                <a:spLocks/>
              </p:cNvSpPr>
              <p:nvPr/>
            </p:nvSpPr>
            <p:spPr bwMode="auto">
              <a:xfrm>
                <a:off x="6108451" y="2814266"/>
                <a:ext cx="88900" cy="28575"/>
              </a:xfrm>
              <a:custGeom>
                <a:avLst/>
                <a:gdLst>
                  <a:gd name="T0" fmla="*/ 2147483647 w 56"/>
                  <a:gd name="T1" fmla="*/ 2147483647 h 18"/>
                  <a:gd name="T2" fmla="*/ 2147483647 w 56"/>
                  <a:gd name="T3" fmla="*/ 2147483647 h 18"/>
                  <a:gd name="T4" fmla="*/ 2147483647 w 56"/>
                  <a:gd name="T5" fmla="*/ 2147483647 h 18"/>
                  <a:gd name="T6" fmla="*/ 2147483647 w 56"/>
                  <a:gd name="T7" fmla="*/ 2147483647 h 18"/>
                  <a:gd name="T8" fmla="*/ 2147483647 w 56"/>
                  <a:gd name="T9" fmla="*/ 2147483647 h 18"/>
                  <a:gd name="T10" fmla="*/ 2147483647 w 56"/>
                  <a:gd name="T11" fmla="*/ 2147483647 h 18"/>
                  <a:gd name="T12" fmla="*/ 2147483647 w 56"/>
                  <a:gd name="T13" fmla="*/ 2147483647 h 18"/>
                  <a:gd name="T14" fmla="*/ 2147483647 w 56"/>
                  <a:gd name="T15" fmla="*/ 2147483647 h 18"/>
                  <a:gd name="T16" fmla="*/ 2147483647 w 56"/>
                  <a:gd name="T17" fmla="*/ 2147483647 h 18"/>
                  <a:gd name="T18" fmla="*/ 2147483647 w 56"/>
                  <a:gd name="T19" fmla="*/ 2147483647 h 18"/>
                  <a:gd name="T20" fmla="*/ 2147483647 w 56"/>
                  <a:gd name="T21" fmla="*/ 2147483647 h 18"/>
                  <a:gd name="T22" fmla="*/ 2147483647 w 56"/>
                  <a:gd name="T23" fmla="*/ 2147483647 h 18"/>
                  <a:gd name="T24" fmla="*/ 2147483647 w 56"/>
                  <a:gd name="T25" fmla="*/ 0 h 18"/>
                  <a:gd name="T26" fmla="*/ 0 w 56"/>
                  <a:gd name="T27" fmla="*/ 0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6"/>
                  <a:gd name="T43" fmla="*/ 0 h 18"/>
                  <a:gd name="T44" fmla="*/ 56 w 56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6" h="18">
                    <a:moveTo>
                      <a:pt x="48" y="18"/>
                    </a:moveTo>
                    <a:lnTo>
                      <a:pt x="17" y="18"/>
                    </a:lnTo>
                    <a:lnTo>
                      <a:pt x="14" y="15"/>
                    </a:lnTo>
                    <a:lnTo>
                      <a:pt x="50" y="15"/>
                    </a:lnTo>
                    <a:lnTo>
                      <a:pt x="51" y="12"/>
                    </a:lnTo>
                    <a:lnTo>
                      <a:pt x="12" y="12"/>
                    </a:lnTo>
                    <a:lnTo>
                      <a:pt x="10" y="8"/>
                    </a:lnTo>
                    <a:lnTo>
                      <a:pt x="52" y="8"/>
                    </a:lnTo>
                    <a:lnTo>
                      <a:pt x="53" y="6"/>
                    </a:lnTo>
                    <a:lnTo>
                      <a:pt x="6" y="6"/>
                    </a:lnTo>
                    <a:lnTo>
                      <a:pt x="3" y="4"/>
                    </a:lnTo>
                    <a:lnTo>
                      <a:pt x="55" y="4"/>
                    </a:lnTo>
                    <a:lnTo>
                      <a:pt x="56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73" name="Freeform 41"/>
              <p:cNvSpPr>
                <a:spLocks/>
              </p:cNvSpPr>
              <p:nvPr/>
            </p:nvSpPr>
            <p:spPr bwMode="auto">
              <a:xfrm>
                <a:off x="6108451" y="2806328"/>
                <a:ext cx="92075" cy="4763"/>
              </a:xfrm>
              <a:custGeom>
                <a:avLst/>
                <a:gdLst>
                  <a:gd name="T0" fmla="*/ 0 w 57"/>
                  <a:gd name="T1" fmla="*/ 2147483647 h 4"/>
                  <a:gd name="T2" fmla="*/ 2147483647 w 57"/>
                  <a:gd name="T3" fmla="*/ 2147483647 h 4"/>
                  <a:gd name="T4" fmla="*/ 2147483647 w 57"/>
                  <a:gd name="T5" fmla="*/ 0 h 4"/>
                  <a:gd name="T6" fmla="*/ 2147483647 w 57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4"/>
                  <a:gd name="T14" fmla="*/ 57 w 57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4">
                    <a:moveTo>
                      <a:pt x="0" y="4"/>
                    </a:moveTo>
                    <a:lnTo>
                      <a:pt x="56" y="4"/>
                    </a:lnTo>
                    <a:lnTo>
                      <a:pt x="57" y="0"/>
                    </a:lnTo>
                    <a:lnTo>
                      <a:pt x="2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74" name="Freeform 42"/>
              <p:cNvSpPr>
                <a:spLocks/>
              </p:cNvSpPr>
              <p:nvPr/>
            </p:nvSpPr>
            <p:spPr bwMode="auto">
              <a:xfrm>
                <a:off x="6170364" y="3217491"/>
                <a:ext cx="76200" cy="115887"/>
              </a:xfrm>
              <a:custGeom>
                <a:avLst/>
                <a:gdLst>
                  <a:gd name="T0" fmla="*/ 2147483647 w 48"/>
                  <a:gd name="T1" fmla="*/ 2147483647 h 73"/>
                  <a:gd name="T2" fmla="*/ 2147483647 w 48"/>
                  <a:gd name="T3" fmla="*/ 2147483647 h 73"/>
                  <a:gd name="T4" fmla="*/ 0 w 48"/>
                  <a:gd name="T5" fmla="*/ 2147483647 h 73"/>
                  <a:gd name="T6" fmla="*/ 0 w 48"/>
                  <a:gd name="T7" fmla="*/ 2147483647 h 73"/>
                  <a:gd name="T8" fmla="*/ 2147483647 w 48"/>
                  <a:gd name="T9" fmla="*/ 2147483647 h 73"/>
                  <a:gd name="T10" fmla="*/ 2147483647 w 48"/>
                  <a:gd name="T11" fmla="*/ 2147483647 h 73"/>
                  <a:gd name="T12" fmla="*/ 2147483647 w 48"/>
                  <a:gd name="T13" fmla="*/ 2147483647 h 73"/>
                  <a:gd name="T14" fmla="*/ 2147483647 w 48"/>
                  <a:gd name="T15" fmla="*/ 2147483647 h 73"/>
                  <a:gd name="T16" fmla="*/ 2147483647 w 48"/>
                  <a:gd name="T17" fmla="*/ 2147483647 h 73"/>
                  <a:gd name="T18" fmla="*/ 2147483647 w 48"/>
                  <a:gd name="T19" fmla="*/ 2147483647 h 73"/>
                  <a:gd name="T20" fmla="*/ 2147483647 w 48"/>
                  <a:gd name="T21" fmla="*/ 2147483647 h 73"/>
                  <a:gd name="T22" fmla="*/ 2147483647 w 48"/>
                  <a:gd name="T23" fmla="*/ 2147483647 h 73"/>
                  <a:gd name="T24" fmla="*/ 2147483647 w 48"/>
                  <a:gd name="T25" fmla="*/ 2147483647 h 73"/>
                  <a:gd name="T26" fmla="*/ 2147483647 w 48"/>
                  <a:gd name="T27" fmla="*/ 2147483647 h 73"/>
                  <a:gd name="T28" fmla="*/ 2147483647 w 48"/>
                  <a:gd name="T29" fmla="*/ 0 h 73"/>
                  <a:gd name="T30" fmla="*/ 2147483647 w 48"/>
                  <a:gd name="T31" fmla="*/ 0 h 73"/>
                  <a:gd name="T32" fmla="*/ 2147483647 w 48"/>
                  <a:gd name="T33" fmla="*/ 2147483647 h 73"/>
                  <a:gd name="T34" fmla="*/ 2147483647 w 48"/>
                  <a:gd name="T35" fmla="*/ 2147483647 h 73"/>
                  <a:gd name="T36" fmla="*/ 2147483647 w 48"/>
                  <a:gd name="T37" fmla="*/ 2147483647 h 73"/>
                  <a:gd name="T38" fmla="*/ 2147483647 w 48"/>
                  <a:gd name="T39" fmla="*/ 2147483647 h 73"/>
                  <a:gd name="T40" fmla="*/ 2147483647 w 48"/>
                  <a:gd name="T41" fmla="*/ 2147483647 h 73"/>
                  <a:gd name="T42" fmla="*/ 2147483647 w 48"/>
                  <a:gd name="T43" fmla="*/ 2147483647 h 73"/>
                  <a:gd name="T44" fmla="*/ 2147483647 w 48"/>
                  <a:gd name="T45" fmla="*/ 2147483647 h 73"/>
                  <a:gd name="T46" fmla="*/ 2147483647 w 48"/>
                  <a:gd name="T47" fmla="*/ 2147483647 h 73"/>
                  <a:gd name="T48" fmla="*/ 2147483647 w 48"/>
                  <a:gd name="T49" fmla="*/ 2147483647 h 7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"/>
                  <a:gd name="T76" fmla="*/ 0 h 73"/>
                  <a:gd name="T77" fmla="*/ 48 w 48"/>
                  <a:gd name="T78" fmla="*/ 73 h 7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" h="73">
                    <a:moveTo>
                      <a:pt x="11" y="4"/>
                    </a:moveTo>
                    <a:lnTo>
                      <a:pt x="3" y="14"/>
                    </a:lnTo>
                    <a:lnTo>
                      <a:pt x="0" y="31"/>
                    </a:lnTo>
                    <a:lnTo>
                      <a:pt x="0" y="42"/>
                    </a:lnTo>
                    <a:lnTo>
                      <a:pt x="3" y="59"/>
                    </a:lnTo>
                    <a:lnTo>
                      <a:pt x="11" y="70"/>
                    </a:lnTo>
                    <a:lnTo>
                      <a:pt x="20" y="73"/>
                    </a:lnTo>
                    <a:lnTo>
                      <a:pt x="28" y="73"/>
                    </a:lnTo>
                    <a:lnTo>
                      <a:pt x="38" y="70"/>
                    </a:lnTo>
                    <a:lnTo>
                      <a:pt x="45" y="59"/>
                    </a:lnTo>
                    <a:lnTo>
                      <a:pt x="48" y="42"/>
                    </a:lnTo>
                    <a:lnTo>
                      <a:pt x="48" y="31"/>
                    </a:lnTo>
                    <a:lnTo>
                      <a:pt x="45" y="14"/>
                    </a:lnTo>
                    <a:lnTo>
                      <a:pt x="38" y="4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3" y="4"/>
                    </a:lnTo>
                    <a:lnTo>
                      <a:pt x="11" y="6"/>
                    </a:lnTo>
                    <a:lnTo>
                      <a:pt x="7" y="14"/>
                    </a:lnTo>
                    <a:lnTo>
                      <a:pt x="3" y="31"/>
                    </a:lnTo>
                    <a:lnTo>
                      <a:pt x="3" y="42"/>
                    </a:lnTo>
                    <a:lnTo>
                      <a:pt x="7" y="59"/>
                    </a:lnTo>
                    <a:lnTo>
                      <a:pt x="11" y="66"/>
                    </a:lnTo>
                    <a:lnTo>
                      <a:pt x="13" y="70"/>
                    </a:lnTo>
                    <a:lnTo>
                      <a:pt x="20" y="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75" name="Freeform 43"/>
              <p:cNvSpPr>
                <a:spLocks/>
              </p:cNvSpPr>
              <p:nvPr/>
            </p:nvSpPr>
            <p:spPr bwMode="auto">
              <a:xfrm>
                <a:off x="6214814" y="3217491"/>
                <a:ext cx="26987" cy="115887"/>
              </a:xfrm>
              <a:custGeom>
                <a:avLst/>
                <a:gdLst>
                  <a:gd name="T0" fmla="*/ 0 w 17"/>
                  <a:gd name="T1" fmla="*/ 2147483647 h 73"/>
                  <a:gd name="T2" fmla="*/ 2147483647 w 17"/>
                  <a:gd name="T3" fmla="*/ 2147483647 h 73"/>
                  <a:gd name="T4" fmla="*/ 2147483647 w 17"/>
                  <a:gd name="T5" fmla="*/ 2147483647 h 73"/>
                  <a:gd name="T6" fmla="*/ 2147483647 w 17"/>
                  <a:gd name="T7" fmla="*/ 2147483647 h 73"/>
                  <a:gd name="T8" fmla="*/ 2147483647 w 17"/>
                  <a:gd name="T9" fmla="*/ 2147483647 h 73"/>
                  <a:gd name="T10" fmla="*/ 2147483647 w 17"/>
                  <a:gd name="T11" fmla="*/ 2147483647 h 73"/>
                  <a:gd name="T12" fmla="*/ 2147483647 w 17"/>
                  <a:gd name="T13" fmla="*/ 2147483647 h 73"/>
                  <a:gd name="T14" fmla="*/ 2147483647 w 17"/>
                  <a:gd name="T15" fmla="*/ 2147483647 h 73"/>
                  <a:gd name="T16" fmla="*/ 2147483647 w 17"/>
                  <a:gd name="T17" fmla="*/ 2147483647 h 73"/>
                  <a:gd name="T18" fmla="*/ 0 w 17"/>
                  <a:gd name="T19" fmla="*/ 0 h 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73"/>
                  <a:gd name="T32" fmla="*/ 17 w 17"/>
                  <a:gd name="T33" fmla="*/ 73 h 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73">
                    <a:moveTo>
                      <a:pt x="0" y="73"/>
                    </a:moveTo>
                    <a:lnTo>
                      <a:pt x="7" y="70"/>
                    </a:lnTo>
                    <a:lnTo>
                      <a:pt x="10" y="66"/>
                    </a:lnTo>
                    <a:lnTo>
                      <a:pt x="13" y="59"/>
                    </a:lnTo>
                    <a:lnTo>
                      <a:pt x="17" y="42"/>
                    </a:lnTo>
                    <a:lnTo>
                      <a:pt x="17" y="31"/>
                    </a:lnTo>
                    <a:lnTo>
                      <a:pt x="13" y="14"/>
                    </a:lnTo>
                    <a:lnTo>
                      <a:pt x="10" y="6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76" name="Line 44"/>
              <p:cNvSpPr>
                <a:spLocks noChangeShapeType="1"/>
              </p:cNvSpPr>
              <p:nvPr/>
            </p:nvSpPr>
            <p:spPr bwMode="auto">
              <a:xfrm flipH="1">
                <a:off x="6184651" y="3217491"/>
                <a:ext cx="17463" cy="47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77" name="Freeform 45"/>
              <p:cNvSpPr>
                <a:spLocks/>
              </p:cNvSpPr>
              <p:nvPr/>
            </p:nvSpPr>
            <p:spPr bwMode="auto">
              <a:xfrm>
                <a:off x="6065589" y="3217491"/>
                <a:ext cx="69850" cy="115887"/>
              </a:xfrm>
              <a:custGeom>
                <a:avLst/>
                <a:gdLst>
                  <a:gd name="T0" fmla="*/ 2147483647 w 45"/>
                  <a:gd name="T1" fmla="*/ 2147483647 h 73"/>
                  <a:gd name="T2" fmla="*/ 2147483647 w 45"/>
                  <a:gd name="T3" fmla="*/ 0 h 73"/>
                  <a:gd name="T4" fmla="*/ 2147483647 w 45"/>
                  <a:gd name="T5" fmla="*/ 0 h 73"/>
                  <a:gd name="T6" fmla="*/ 2147483647 w 45"/>
                  <a:gd name="T7" fmla="*/ 2147483647 h 73"/>
                  <a:gd name="T8" fmla="*/ 2147483647 w 45"/>
                  <a:gd name="T9" fmla="*/ 2147483647 h 73"/>
                  <a:gd name="T10" fmla="*/ 2147483647 w 45"/>
                  <a:gd name="T11" fmla="*/ 2147483647 h 73"/>
                  <a:gd name="T12" fmla="*/ 0 w 45"/>
                  <a:gd name="T13" fmla="*/ 2147483647 h 73"/>
                  <a:gd name="T14" fmla="*/ 0 w 45"/>
                  <a:gd name="T15" fmla="*/ 2147483647 h 73"/>
                  <a:gd name="T16" fmla="*/ 2147483647 w 45"/>
                  <a:gd name="T17" fmla="*/ 2147483647 h 73"/>
                  <a:gd name="T18" fmla="*/ 2147483647 w 45"/>
                  <a:gd name="T19" fmla="*/ 2147483647 h 73"/>
                  <a:gd name="T20" fmla="*/ 2147483647 w 45"/>
                  <a:gd name="T21" fmla="*/ 2147483647 h 73"/>
                  <a:gd name="T22" fmla="*/ 2147483647 w 45"/>
                  <a:gd name="T23" fmla="*/ 2147483647 h 73"/>
                  <a:gd name="T24" fmla="*/ 2147483647 w 45"/>
                  <a:gd name="T25" fmla="*/ 2147483647 h 73"/>
                  <a:gd name="T26" fmla="*/ 2147483647 w 45"/>
                  <a:gd name="T27" fmla="*/ 2147483647 h 73"/>
                  <a:gd name="T28" fmla="*/ 2147483647 w 45"/>
                  <a:gd name="T29" fmla="*/ 2147483647 h 73"/>
                  <a:gd name="T30" fmla="*/ 2147483647 w 45"/>
                  <a:gd name="T31" fmla="*/ 2147483647 h 73"/>
                  <a:gd name="T32" fmla="*/ 2147483647 w 45"/>
                  <a:gd name="T33" fmla="*/ 2147483647 h 73"/>
                  <a:gd name="T34" fmla="*/ 2147483647 w 45"/>
                  <a:gd name="T35" fmla="*/ 2147483647 h 73"/>
                  <a:gd name="T36" fmla="*/ 2147483647 w 45"/>
                  <a:gd name="T37" fmla="*/ 2147483647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"/>
                  <a:gd name="T58" fmla="*/ 0 h 73"/>
                  <a:gd name="T59" fmla="*/ 45 w 45"/>
                  <a:gd name="T60" fmla="*/ 73 h 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" h="73">
                    <a:moveTo>
                      <a:pt x="34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31"/>
                    </a:lnTo>
                    <a:lnTo>
                      <a:pt x="0" y="42"/>
                    </a:lnTo>
                    <a:lnTo>
                      <a:pt x="2" y="59"/>
                    </a:lnTo>
                    <a:lnTo>
                      <a:pt x="6" y="66"/>
                    </a:lnTo>
                    <a:lnTo>
                      <a:pt x="10" y="70"/>
                    </a:lnTo>
                    <a:lnTo>
                      <a:pt x="17" y="73"/>
                    </a:lnTo>
                    <a:lnTo>
                      <a:pt x="23" y="73"/>
                    </a:lnTo>
                    <a:lnTo>
                      <a:pt x="34" y="70"/>
                    </a:lnTo>
                    <a:lnTo>
                      <a:pt x="41" y="59"/>
                    </a:lnTo>
                    <a:lnTo>
                      <a:pt x="45" y="42"/>
                    </a:lnTo>
                    <a:lnTo>
                      <a:pt x="45" y="31"/>
                    </a:lnTo>
                    <a:lnTo>
                      <a:pt x="41" y="14"/>
                    </a:lnTo>
                    <a:lnTo>
                      <a:pt x="34" y="4"/>
                    </a:lnTo>
                    <a:close/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78" name="Line 46"/>
              <p:cNvSpPr>
                <a:spLocks noChangeShapeType="1"/>
              </p:cNvSpPr>
              <p:nvPr/>
            </p:nvSpPr>
            <p:spPr bwMode="auto">
              <a:xfrm flipH="1" flipV="1">
                <a:off x="6102101" y="3217491"/>
                <a:ext cx="11113" cy="47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79" name="Freeform 47"/>
              <p:cNvSpPr>
                <a:spLocks/>
              </p:cNvSpPr>
              <p:nvPr/>
            </p:nvSpPr>
            <p:spPr bwMode="auto">
              <a:xfrm>
                <a:off x="6059239" y="3217491"/>
                <a:ext cx="33337" cy="115887"/>
              </a:xfrm>
              <a:custGeom>
                <a:avLst/>
                <a:gdLst>
                  <a:gd name="T0" fmla="*/ 2147483647 w 21"/>
                  <a:gd name="T1" fmla="*/ 0 h 73"/>
                  <a:gd name="T2" fmla="*/ 2147483647 w 21"/>
                  <a:gd name="T3" fmla="*/ 2147483647 h 73"/>
                  <a:gd name="T4" fmla="*/ 2147483647 w 21"/>
                  <a:gd name="T5" fmla="*/ 2147483647 h 73"/>
                  <a:gd name="T6" fmla="*/ 0 w 21"/>
                  <a:gd name="T7" fmla="*/ 2147483647 h 73"/>
                  <a:gd name="T8" fmla="*/ 0 w 21"/>
                  <a:gd name="T9" fmla="*/ 2147483647 h 73"/>
                  <a:gd name="T10" fmla="*/ 2147483647 w 21"/>
                  <a:gd name="T11" fmla="*/ 2147483647 h 73"/>
                  <a:gd name="T12" fmla="*/ 2147483647 w 21"/>
                  <a:gd name="T13" fmla="*/ 2147483647 h 73"/>
                  <a:gd name="T14" fmla="*/ 2147483647 w 21"/>
                  <a:gd name="T15" fmla="*/ 2147483647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73"/>
                  <a:gd name="T26" fmla="*/ 21 w 21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73">
                    <a:moveTo>
                      <a:pt x="21" y="0"/>
                    </a:moveTo>
                    <a:lnTo>
                      <a:pt x="10" y="4"/>
                    </a:lnTo>
                    <a:lnTo>
                      <a:pt x="4" y="14"/>
                    </a:lnTo>
                    <a:lnTo>
                      <a:pt x="0" y="31"/>
                    </a:lnTo>
                    <a:lnTo>
                      <a:pt x="0" y="42"/>
                    </a:lnTo>
                    <a:lnTo>
                      <a:pt x="4" y="59"/>
                    </a:lnTo>
                    <a:lnTo>
                      <a:pt x="10" y="70"/>
                    </a:lnTo>
                    <a:lnTo>
                      <a:pt x="21" y="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80" name="Freeform 48"/>
              <p:cNvSpPr>
                <a:spLocks/>
              </p:cNvSpPr>
              <p:nvPr/>
            </p:nvSpPr>
            <p:spPr bwMode="auto">
              <a:xfrm>
                <a:off x="6102101" y="3222253"/>
                <a:ext cx="28575" cy="111125"/>
              </a:xfrm>
              <a:custGeom>
                <a:avLst/>
                <a:gdLst>
                  <a:gd name="T0" fmla="*/ 0 w 18"/>
                  <a:gd name="T1" fmla="*/ 2147483647 h 70"/>
                  <a:gd name="T2" fmla="*/ 2147483647 w 18"/>
                  <a:gd name="T3" fmla="*/ 2147483647 h 70"/>
                  <a:gd name="T4" fmla="*/ 2147483647 w 18"/>
                  <a:gd name="T5" fmla="*/ 2147483647 h 70"/>
                  <a:gd name="T6" fmla="*/ 2147483647 w 18"/>
                  <a:gd name="T7" fmla="*/ 2147483647 h 70"/>
                  <a:gd name="T8" fmla="*/ 2147483647 w 18"/>
                  <a:gd name="T9" fmla="*/ 2147483647 h 70"/>
                  <a:gd name="T10" fmla="*/ 2147483647 w 18"/>
                  <a:gd name="T11" fmla="*/ 2147483647 h 70"/>
                  <a:gd name="T12" fmla="*/ 2147483647 w 18"/>
                  <a:gd name="T13" fmla="*/ 2147483647 h 70"/>
                  <a:gd name="T14" fmla="*/ 2147483647 w 18"/>
                  <a:gd name="T15" fmla="*/ 2147483647 h 70"/>
                  <a:gd name="T16" fmla="*/ 2147483647 w 18"/>
                  <a:gd name="T17" fmla="*/ 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70"/>
                  <a:gd name="T29" fmla="*/ 18 w 18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70">
                    <a:moveTo>
                      <a:pt x="0" y="70"/>
                    </a:moveTo>
                    <a:lnTo>
                      <a:pt x="7" y="67"/>
                    </a:lnTo>
                    <a:lnTo>
                      <a:pt x="11" y="63"/>
                    </a:lnTo>
                    <a:lnTo>
                      <a:pt x="15" y="56"/>
                    </a:lnTo>
                    <a:lnTo>
                      <a:pt x="18" y="39"/>
                    </a:lnTo>
                    <a:lnTo>
                      <a:pt x="18" y="28"/>
                    </a:lnTo>
                    <a:lnTo>
                      <a:pt x="15" y="11"/>
                    </a:lnTo>
                    <a:lnTo>
                      <a:pt x="11" y="3"/>
                    </a:lnTo>
                    <a:lnTo>
                      <a:pt x="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81" name="Freeform 49"/>
              <p:cNvSpPr>
                <a:spLocks/>
              </p:cNvSpPr>
              <p:nvPr/>
            </p:nvSpPr>
            <p:spPr bwMode="auto">
              <a:xfrm>
                <a:off x="5952876" y="3217491"/>
                <a:ext cx="71438" cy="115887"/>
              </a:xfrm>
              <a:custGeom>
                <a:avLst/>
                <a:gdLst>
                  <a:gd name="T0" fmla="*/ 2147483647 w 45"/>
                  <a:gd name="T1" fmla="*/ 2147483647 h 73"/>
                  <a:gd name="T2" fmla="*/ 2147483647 w 45"/>
                  <a:gd name="T3" fmla="*/ 0 h 73"/>
                  <a:gd name="T4" fmla="*/ 2147483647 w 45"/>
                  <a:gd name="T5" fmla="*/ 0 h 73"/>
                  <a:gd name="T6" fmla="*/ 2147483647 w 45"/>
                  <a:gd name="T7" fmla="*/ 2147483647 h 73"/>
                  <a:gd name="T8" fmla="*/ 2147483647 w 45"/>
                  <a:gd name="T9" fmla="*/ 2147483647 h 73"/>
                  <a:gd name="T10" fmla="*/ 2147483647 w 45"/>
                  <a:gd name="T11" fmla="*/ 2147483647 h 73"/>
                  <a:gd name="T12" fmla="*/ 0 w 45"/>
                  <a:gd name="T13" fmla="*/ 2147483647 h 73"/>
                  <a:gd name="T14" fmla="*/ 0 w 45"/>
                  <a:gd name="T15" fmla="*/ 2147483647 h 73"/>
                  <a:gd name="T16" fmla="*/ 2147483647 w 45"/>
                  <a:gd name="T17" fmla="*/ 2147483647 h 73"/>
                  <a:gd name="T18" fmla="*/ 2147483647 w 45"/>
                  <a:gd name="T19" fmla="*/ 2147483647 h 73"/>
                  <a:gd name="T20" fmla="*/ 2147483647 w 45"/>
                  <a:gd name="T21" fmla="*/ 2147483647 h 73"/>
                  <a:gd name="T22" fmla="*/ 2147483647 w 45"/>
                  <a:gd name="T23" fmla="*/ 2147483647 h 73"/>
                  <a:gd name="T24" fmla="*/ 2147483647 w 45"/>
                  <a:gd name="T25" fmla="*/ 2147483647 h 73"/>
                  <a:gd name="T26" fmla="*/ 2147483647 w 45"/>
                  <a:gd name="T27" fmla="*/ 2147483647 h 73"/>
                  <a:gd name="T28" fmla="*/ 2147483647 w 45"/>
                  <a:gd name="T29" fmla="*/ 2147483647 h 73"/>
                  <a:gd name="T30" fmla="*/ 2147483647 w 45"/>
                  <a:gd name="T31" fmla="*/ 2147483647 h 73"/>
                  <a:gd name="T32" fmla="*/ 2147483647 w 45"/>
                  <a:gd name="T33" fmla="*/ 2147483647 h 73"/>
                  <a:gd name="T34" fmla="*/ 2147483647 w 45"/>
                  <a:gd name="T35" fmla="*/ 2147483647 h 73"/>
                  <a:gd name="T36" fmla="*/ 2147483647 w 45"/>
                  <a:gd name="T37" fmla="*/ 2147483647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"/>
                  <a:gd name="T58" fmla="*/ 0 h 73"/>
                  <a:gd name="T59" fmla="*/ 45 w 45"/>
                  <a:gd name="T60" fmla="*/ 73 h 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" h="73">
                    <a:moveTo>
                      <a:pt x="36" y="4"/>
                    </a:moveTo>
                    <a:lnTo>
                      <a:pt x="25" y="0"/>
                    </a:lnTo>
                    <a:lnTo>
                      <a:pt x="17" y="0"/>
                    </a:lnTo>
                    <a:lnTo>
                      <a:pt x="11" y="4"/>
                    </a:lnTo>
                    <a:lnTo>
                      <a:pt x="8" y="6"/>
                    </a:lnTo>
                    <a:lnTo>
                      <a:pt x="4" y="14"/>
                    </a:lnTo>
                    <a:lnTo>
                      <a:pt x="0" y="31"/>
                    </a:lnTo>
                    <a:lnTo>
                      <a:pt x="0" y="42"/>
                    </a:lnTo>
                    <a:lnTo>
                      <a:pt x="4" y="59"/>
                    </a:lnTo>
                    <a:lnTo>
                      <a:pt x="8" y="66"/>
                    </a:lnTo>
                    <a:lnTo>
                      <a:pt x="11" y="70"/>
                    </a:lnTo>
                    <a:lnTo>
                      <a:pt x="17" y="73"/>
                    </a:lnTo>
                    <a:lnTo>
                      <a:pt x="25" y="73"/>
                    </a:lnTo>
                    <a:lnTo>
                      <a:pt x="36" y="70"/>
                    </a:lnTo>
                    <a:lnTo>
                      <a:pt x="43" y="59"/>
                    </a:lnTo>
                    <a:lnTo>
                      <a:pt x="45" y="42"/>
                    </a:lnTo>
                    <a:lnTo>
                      <a:pt x="45" y="31"/>
                    </a:lnTo>
                    <a:lnTo>
                      <a:pt x="43" y="14"/>
                    </a:lnTo>
                    <a:lnTo>
                      <a:pt x="36" y="4"/>
                    </a:lnTo>
                    <a:close/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82" name="Line 50"/>
              <p:cNvSpPr>
                <a:spLocks noChangeShapeType="1"/>
              </p:cNvSpPr>
              <p:nvPr/>
            </p:nvSpPr>
            <p:spPr bwMode="auto">
              <a:xfrm flipH="1" flipV="1">
                <a:off x="5992564" y="3217491"/>
                <a:ext cx="11112" cy="47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83" name="Freeform 51"/>
              <p:cNvSpPr>
                <a:spLocks/>
              </p:cNvSpPr>
              <p:nvPr/>
            </p:nvSpPr>
            <p:spPr bwMode="auto">
              <a:xfrm>
                <a:off x="5949701" y="3217491"/>
                <a:ext cx="30163" cy="115887"/>
              </a:xfrm>
              <a:custGeom>
                <a:avLst/>
                <a:gdLst>
                  <a:gd name="T0" fmla="*/ 2147483647 w 20"/>
                  <a:gd name="T1" fmla="*/ 0 h 73"/>
                  <a:gd name="T2" fmla="*/ 2147483647 w 20"/>
                  <a:gd name="T3" fmla="*/ 2147483647 h 73"/>
                  <a:gd name="T4" fmla="*/ 2147483647 w 20"/>
                  <a:gd name="T5" fmla="*/ 2147483647 h 73"/>
                  <a:gd name="T6" fmla="*/ 0 w 20"/>
                  <a:gd name="T7" fmla="*/ 2147483647 h 73"/>
                  <a:gd name="T8" fmla="*/ 0 w 20"/>
                  <a:gd name="T9" fmla="*/ 2147483647 h 73"/>
                  <a:gd name="T10" fmla="*/ 2147483647 w 20"/>
                  <a:gd name="T11" fmla="*/ 2147483647 h 73"/>
                  <a:gd name="T12" fmla="*/ 2147483647 w 20"/>
                  <a:gd name="T13" fmla="*/ 2147483647 h 73"/>
                  <a:gd name="T14" fmla="*/ 2147483647 w 20"/>
                  <a:gd name="T15" fmla="*/ 2147483647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73"/>
                  <a:gd name="T26" fmla="*/ 20 w 20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73">
                    <a:moveTo>
                      <a:pt x="20" y="0"/>
                    </a:moveTo>
                    <a:lnTo>
                      <a:pt x="11" y="4"/>
                    </a:lnTo>
                    <a:lnTo>
                      <a:pt x="3" y="14"/>
                    </a:lnTo>
                    <a:lnTo>
                      <a:pt x="0" y="31"/>
                    </a:lnTo>
                    <a:lnTo>
                      <a:pt x="0" y="42"/>
                    </a:lnTo>
                    <a:lnTo>
                      <a:pt x="3" y="59"/>
                    </a:lnTo>
                    <a:lnTo>
                      <a:pt x="11" y="70"/>
                    </a:lnTo>
                    <a:lnTo>
                      <a:pt x="20" y="73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84" name="Freeform 52"/>
              <p:cNvSpPr>
                <a:spLocks/>
              </p:cNvSpPr>
              <p:nvPr/>
            </p:nvSpPr>
            <p:spPr bwMode="auto">
              <a:xfrm>
                <a:off x="5992564" y="3222253"/>
                <a:ext cx="28575" cy="111125"/>
              </a:xfrm>
              <a:custGeom>
                <a:avLst/>
                <a:gdLst>
                  <a:gd name="T0" fmla="*/ 0 w 18"/>
                  <a:gd name="T1" fmla="*/ 2147483647 h 70"/>
                  <a:gd name="T2" fmla="*/ 2147483647 w 18"/>
                  <a:gd name="T3" fmla="*/ 2147483647 h 70"/>
                  <a:gd name="T4" fmla="*/ 2147483647 w 18"/>
                  <a:gd name="T5" fmla="*/ 2147483647 h 70"/>
                  <a:gd name="T6" fmla="*/ 2147483647 w 18"/>
                  <a:gd name="T7" fmla="*/ 2147483647 h 70"/>
                  <a:gd name="T8" fmla="*/ 2147483647 w 18"/>
                  <a:gd name="T9" fmla="*/ 2147483647 h 70"/>
                  <a:gd name="T10" fmla="*/ 2147483647 w 18"/>
                  <a:gd name="T11" fmla="*/ 2147483647 h 70"/>
                  <a:gd name="T12" fmla="*/ 2147483647 w 18"/>
                  <a:gd name="T13" fmla="*/ 2147483647 h 70"/>
                  <a:gd name="T14" fmla="*/ 2147483647 w 18"/>
                  <a:gd name="T15" fmla="*/ 2147483647 h 70"/>
                  <a:gd name="T16" fmla="*/ 2147483647 w 18"/>
                  <a:gd name="T17" fmla="*/ 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70"/>
                  <a:gd name="T29" fmla="*/ 18 w 18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70">
                    <a:moveTo>
                      <a:pt x="0" y="70"/>
                    </a:moveTo>
                    <a:lnTo>
                      <a:pt x="7" y="67"/>
                    </a:lnTo>
                    <a:lnTo>
                      <a:pt x="11" y="63"/>
                    </a:lnTo>
                    <a:lnTo>
                      <a:pt x="13" y="56"/>
                    </a:lnTo>
                    <a:lnTo>
                      <a:pt x="18" y="39"/>
                    </a:lnTo>
                    <a:lnTo>
                      <a:pt x="18" y="28"/>
                    </a:lnTo>
                    <a:lnTo>
                      <a:pt x="13" y="11"/>
                    </a:lnTo>
                    <a:lnTo>
                      <a:pt x="11" y="3"/>
                    </a:lnTo>
                    <a:lnTo>
                      <a:pt x="7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85" name="Line 53"/>
              <p:cNvSpPr>
                <a:spLocks noChangeShapeType="1"/>
              </p:cNvSpPr>
              <p:nvPr/>
            </p:nvSpPr>
            <p:spPr bwMode="auto">
              <a:xfrm flipV="1">
                <a:off x="7641530" y="2684091"/>
                <a:ext cx="465137" cy="2349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86" name="Rectangle 54"/>
              <p:cNvSpPr>
                <a:spLocks noChangeArrowheads="1"/>
              </p:cNvSpPr>
              <p:nvPr/>
            </p:nvSpPr>
            <p:spPr bwMode="auto">
              <a:xfrm>
                <a:off x="8106667" y="2568203"/>
                <a:ext cx="465138" cy="231775"/>
              </a:xfrm>
              <a:prstGeom prst="rect">
                <a:avLst/>
              </a:prstGeom>
              <a:solidFill>
                <a:srgbClr val="CC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18487" name="Rectangle 55"/>
              <p:cNvSpPr>
                <a:spLocks noChangeArrowheads="1"/>
              </p:cNvSpPr>
              <p:nvPr/>
            </p:nvSpPr>
            <p:spPr bwMode="auto">
              <a:xfrm>
                <a:off x="7408167" y="2919041"/>
                <a:ext cx="468313" cy="233362"/>
              </a:xfrm>
              <a:prstGeom prst="rect">
                <a:avLst/>
              </a:prstGeom>
              <a:solidFill>
                <a:srgbClr val="CC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18488" name="Line 56"/>
              <p:cNvSpPr>
                <a:spLocks noChangeShapeType="1"/>
              </p:cNvSpPr>
              <p:nvPr/>
            </p:nvSpPr>
            <p:spPr bwMode="auto">
              <a:xfrm flipH="1">
                <a:off x="7408167" y="3152403"/>
                <a:ext cx="115888" cy="3492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89" name="Rectangle 57"/>
              <p:cNvSpPr>
                <a:spLocks noChangeArrowheads="1"/>
              </p:cNvSpPr>
              <p:nvPr/>
            </p:nvSpPr>
            <p:spPr bwMode="auto">
              <a:xfrm>
                <a:off x="7148894" y="3501159"/>
                <a:ext cx="466725" cy="234950"/>
              </a:xfrm>
              <a:prstGeom prst="rect">
                <a:avLst/>
              </a:prstGeom>
              <a:solidFill>
                <a:srgbClr val="CC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18490" name="Line 58"/>
              <p:cNvSpPr>
                <a:spLocks noChangeShapeType="1"/>
              </p:cNvSpPr>
              <p:nvPr/>
            </p:nvSpPr>
            <p:spPr bwMode="auto">
              <a:xfrm>
                <a:off x="7408167" y="3736603"/>
                <a:ext cx="407988" cy="2317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91" name="Rectangle 59"/>
              <p:cNvSpPr>
                <a:spLocks noChangeArrowheads="1"/>
              </p:cNvSpPr>
              <p:nvPr/>
            </p:nvSpPr>
            <p:spPr bwMode="auto">
              <a:xfrm>
                <a:off x="7582792" y="3968378"/>
                <a:ext cx="468313" cy="233363"/>
              </a:xfrm>
              <a:prstGeom prst="rect">
                <a:avLst/>
              </a:prstGeom>
              <a:solidFill>
                <a:srgbClr val="CC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18492" name="Line 60"/>
              <p:cNvSpPr>
                <a:spLocks noChangeShapeType="1"/>
              </p:cNvSpPr>
              <p:nvPr/>
            </p:nvSpPr>
            <p:spPr bwMode="auto">
              <a:xfrm flipV="1">
                <a:off x="8051105" y="4025528"/>
                <a:ext cx="463550" cy="603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93" name="Rectangle 61"/>
              <p:cNvSpPr>
                <a:spLocks noChangeArrowheads="1"/>
              </p:cNvSpPr>
              <p:nvPr/>
            </p:nvSpPr>
            <p:spPr bwMode="auto">
              <a:xfrm>
                <a:off x="8514655" y="3909641"/>
                <a:ext cx="466725" cy="233362"/>
              </a:xfrm>
              <a:prstGeom prst="rect">
                <a:avLst/>
              </a:prstGeom>
              <a:solidFill>
                <a:srgbClr val="CC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18494" name="Line 62"/>
              <p:cNvSpPr>
                <a:spLocks noChangeShapeType="1"/>
              </p:cNvSpPr>
              <p:nvPr/>
            </p:nvSpPr>
            <p:spPr bwMode="auto">
              <a:xfrm flipV="1">
                <a:off x="8981380" y="3677866"/>
                <a:ext cx="292100" cy="3476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95" name="Rectangle 63"/>
              <p:cNvSpPr>
                <a:spLocks noChangeArrowheads="1"/>
              </p:cNvSpPr>
              <p:nvPr/>
            </p:nvSpPr>
            <p:spPr bwMode="auto">
              <a:xfrm>
                <a:off x="9038530" y="3444503"/>
                <a:ext cx="466725" cy="233363"/>
              </a:xfrm>
              <a:prstGeom prst="rect">
                <a:avLst/>
              </a:prstGeom>
              <a:solidFill>
                <a:srgbClr val="CC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18496" name="Line 64"/>
              <p:cNvSpPr>
                <a:spLocks noChangeShapeType="1"/>
              </p:cNvSpPr>
              <p:nvPr/>
            </p:nvSpPr>
            <p:spPr bwMode="auto">
              <a:xfrm flipH="1" flipV="1">
                <a:off x="9154417" y="3152403"/>
                <a:ext cx="119063" cy="29210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97" name="Rectangle 65"/>
              <p:cNvSpPr>
                <a:spLocks noChangeArrowheads="1"/>
              </p:cNvSpPr>
              <p:nvPr/>
            </p:nvSpPr>
            <p:spPr bwMode="auto">
              <a:xfrm>
                <a:off x="8805167" y="2919041"/>
                <a:ext cx="468313" cy="233362"/>
              </a:xfrm>
              <a:prstGeom prst="rect">
                <a:avLst/>
              </a:prstGeom>
              <a:solidFill>
                <a:srgbClr val="CCCC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18498" name="Line 66"/>
              <p:cNvSpPr>
                <a:spLocks noChangeShapeType="1"/>
              </p:cNvSpPr>
              <p:nvPr/>
            </p:nvSpPr>
            <p:spPr bwMode="auto">
              <a:xfrm flipH="1" flipV="1">
                <a:off x="8571805" y="2684091"/>
                <a:ext cx="466725" cy="2349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499" name="Line 67"/>
              <p:cNvSpPr>
                <a:spLocks noChangeShapeType="1"/>
              </p:cNvSpPr>
              <p:nvPr/>
            </p:nvSpPr>
            <p:spPr bwMode="auto">
              <a:xfrm flipH="1">
                <a:off x="7893942" y="2771403"/>
                <a:ext cx="38100" cy="190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0" name="Freeform 68"/>
              <p:cNvSpPr>
                <a:spLocks/>
              </p:cNvSpPr>
              <p:nvPr/>
            </p:nvSpPr>
            <p:spPr bwMode="auto">
              <a:xfrm>
                <a:off x="7870130" y="2755528"/>
                <a:ext cx="7937" cy="6350"/>
              </a:xfrm>
              <a:custGeom>
                <a:avLst/>
                <a:gdLst>
                  <a:gd name="T0" fmla="*/ 2147483647 w 5"/>
                  <a:gd name="T1" fmla="*/ 2147483647 h 4"/>
                  <a:gd name="T2" fmla="*/ 2147483647 w 5"/>
                  <a:gd name="T3" fmla="*/ 0 h 4"/>
                  <a:gd name="T4" fmla="*/ 0 w 5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4"/>
                  <a:gd name="T11" fmla="*/ 5 w 5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4">
                    <a:moveTo>
                      <a:pt x="5" y="4"/>
                    </a:move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1" name="Freeform 69"/>
              <p:cNvSpPr>
                <a:spLocks/>
              </p:cNvSpPr>
              <p:nvPr/>
            </p:nvSpPr>
            <p:spPr bwMode="auto">
              <a:xfrm>
                <a:off x="7816155" y="2761878"/>
                <a:ext cx="96837" cy="68263"/>
              </a:xfrm>
              <a:custGeom>
                <a:avLst/>
                <a:gdLst>
                  <a:gd name="T0" fmla="*/ 2147483647 w 61"/>
                  <a:gd name="T1" fmla="*/ 0 h 43"/>
                  <a:gd name="T2" fmla="*/ 2147483647 w 61"/>
                  <a:gd name="T3" fmla="*/ 2147483647 h 43"/>
                  <a:gd name="T4" fmla="*/ 2147483647 w 61"/>
                  <a:gd name="T5" fmla="*/ 2147483647 h 43"/>
                  <a:gd name="T6" fmla="*/ 2147483647 w 61"/>
                  <a:gd name="T7" fmla="*/ 2147483647 h 43"/>
                  <a:gd name="T8" fmla="*/ 2147483647 w 61"/>
                  <a:gd name="T9" fmla="*/ 2147483647 h 43"/>
                  <a:gd name="T10" fmla="*/ 2147483647 w 61"/>
                  <a:gd name="T11" fmla="*/ 2147483647 h 43"/>
                  <a:gd name="T12" fmla="*/ 2147483647 w 61"/>
                  <a:gd name="T13" fmla="*/ 2147483647 h 43"/>
                  <a:gd name="T14" fmla="*/ 2147483647 w 61"/>
                  <a:gd name="T15" fmla="*/ 2147483647 h 43"/>
                  <a:gd name="T16" fmla="*/ 2147483647 w 61"/>
                  <a:gd name="T17" fmla="*/ 2147483647 h 43"/>
                  <a:gd name="T18" fmla="*/ 2147483647 w 61"/>
                  <a:gd name="T19" fmla="*/ 2147483647 h 43"/>
                  <a:gd name="T20" fmla="*/ 2147483647 w 61"/>
                  <a:gd name="T21" fmla="*/ 2147483647 h 43"/>
                  <a:gd name="T22" fmla="*/ 2147483647 w 61"/>
                  <a:gd name="T23" fmla="*/ 2147483647 h 43"/>
                  <a:gd name="T24" fmla="*/ 2147483647 w 61"/>
                  <a:gd name="T25" fmla="*/ 2147483647 h 43"/>
                  <a:gd name="T26" fmla="*/ 2147483647 w 61"/>
                  <a:gd name="T27" fmla="*/ 2147483647 h 43"/>
                  <a:gd name="T28" fmla="*/ 2147483647 w 61"/>
                  <a:gd name="T29" fmla="*/ 2147483647 h 43"/>
                  <a:gd name="T30" fmla="*/ 2147483647 w 61"/>
                  <a:gd name="T31" fmla="*/ 2147483647 h 43"/>
                  <a:gd name="T32" fmla="*/ 2147483647 w 61"/>
                  <a:gd name="T33" fmla="*/ 2147483647 h 43"/>
                  <a:gd name="T34" fmla="*/ 2147483647 w 61"/>
                  <a:gd name="T35" fmla="*/ 2147483647 h 43"/>
                  <a:gd name="T36" fmla="*/ 2147483647 w 61"/>
                  <a:gd name="T37" fmla="*/ 2147483647 h 43"/>
                  <a:gd name="T38" fmla="*/ 2147483647 w 61"/>
                  <a:gd name="T39" fmla="*/ 2147483647 h 43"/>
                  <a:gd name="T40" fmla="*/ 2147483647 w 61"/>
                  <a:gd name="T41" fmla="*/ 2147483647 h 43"/>
                  <a:gd name="T42" fmla="*/ 2147483647 w 61"/>
                  <a:gd name="T43" fmla="*/ 2147483647 h 43"/>
                  <a:gd name="T44" fmla="*/ 2147483647 w 61"/>
                  <a:gd name="T45" fmla="*/ 2147483647 h 43"/>
                  <a:gd name="T46" fmla="*/ 2147483647 w 61"/>
                  <a:gd name="T47" fmla="*/ 2147483647 h 43"/>
                  <a:gd name="T48" fmla="*/ 2147483647 w 61"/>
                  <a:gd name="T49" fmla="*/ 2147483647 h 43"/>
                  <a:gd name="T50" fmla="*/ 2147483647 w 61"/>
                  <a:gd name="T51" fmla="*/ 2147483647 h 43"/>
                  <a:gd name="T52" fmla="*/ 2147483647 w 61"/>
                  <a:gd name="T53" fmla="*/ 2147483647 h 43"/>
                  <a:gd name="T54" fmla="*/ 2147483647 w 61"/>
                  <a:gd name="T55" fmla="*/ 2147483647 h 43"/>
                  <a:gd name="T56" fmla="*/ 2147483647 w 61"/>
                  <a:gd name="T57" fmla="*/ 2147483647 h 43"/>
                  <a:gd name="T58" fmla="*/ 0 w 61"/>
                  <a:gd name="T59" fmla="*/ 2147483647 h 43"/>
                  <a:gd name="T60" fmla="*/ 2147483647 w 61"/>
                  <a:gd name="T61" fmla="*/ 2147483647 h 4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1"/>
                  <a:gd name="T94" fmla="*/ 0 h 43"/>
                  <a:gd name="T95" fmla="*/ 61 w 61"/>
                  <a:gd name="T96" fmla="*/ 43 h 4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1" h="43">
                    <a:moveTo>
                      <a:pt x="32" y="0"/>
                    </a:moveTo>
                    <a:lnTo>
                      <a:pt x="30" y="3"/>
                    </a:lnTo>
                    <a:lnTo>
                      <a:pt x="41" y="3"/>
                    </a:lnTo>
                    <a:lnTo>
                      <a:pt x="43" y="6"/>
                    </a:lnTo>
                    <a:lnTo>
                      <a:pt x="28" y="6"/>
                    </a:lnTo>
                    <a:lnTo>
                      <a:pt x="26" y="9"/>
                    </a:lnTo>
                    <a:lnTo>
                      <a:pt x="44" y="9"/>
                    </a:lnTo>
                    <a:lnTo>
                      <a:pt x="45" y="12"/>
                    </a:lnTo>
                    <a:lnTo>
                      <a:pt x="24" y="12"/>
                    </a:lnTo>
                    <a:lnTo>
                      <a:pt x="21" y="15"/>
                    </a:lnTo>
                    <a:lnTo>
                      <a:pt x="47" y="15"/>
                    </a:lnTo>
                    <a:lnTo>
                      <a:pt x="49" y="18"/>
                    </a:lnTo>
                    <a:lnTo>
                      <a:pt x="19" y="18"/>
                    </a:lnTo>
                    <a:lnTo>
                      <a:pt x="16" y="21"/>
                    </a:lnTo>
                    <a:lnTo>
                      <a:pt x="50" y="21"/>
                    </a:lnTo>
                    <a:lnTo>
                      <a:pt x="52" y="24"/>
                    </a:lnTo>
                    <a:lnTo>
                      <a:pt x="14" y="24"/>
                    </a:lnTo>
                    <a:lnTo>
                      <a:pt x="13" y="27"/>
                    </a:lnTo>
                    <a:lnTo>
                      <a:pt x="53" y="27"/>
                    </a:lnTo>
                    <a:lnTo>
                      <a:pt x="55" y="31"/>
                    </a:lnTo>
                    <a:lnTo>
                      <a:pt x="10" y="31"/>
                    </a:lnTo>
                    <a:lnTo>
                      <a:pt x="8" y="33"/>
                    </a:lnTo>
                    <a:lnTo>
                      <a:pt x="56" y="33"/>
                    </a:lnTo>
                    <a:lnTo>
                      <a:pt x="58" y="37"/>
                    </a:lnTo>
                    <a:lnTo>
                      <a:pt x="5" y="37"/>
                    </a:lnTo>
                    <a:lnTo>
                      <a:pt x="3" y="39"/>
                    </a:lnTo>
                    <a:lnTo>
                      <a:pt x="59" y="39"/>
                    </a:lnTo>
                    <a:lnTo>
                      <a:pt x="61" y="43"/>
                    </a:lnTo>
                    <a:lnTo>
                      <a:pt x="2" y="43"/>
                    </a:lnTo>
                    <a:lnTo>
                      <a:pt x="0" y="43"/>
                    </a:lnTo>
                    <a:lnTo>
                      <a:pt x="61" y="43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2" name="Freeform 70"/>
              <p:cNvSpPr>
                <a:spLocks/>
              </p:cNvSpPr>
              <p:nvPr/>
            </p:nvSpPr>
            <p:spPr bwMode="auto">
              <a:xfrm>
                <a:off x="7816155" y="2752353"/>
                <a:ext cx="96837" cy="77788"/>
              </a:xfrm>
              <a:custGeom>
                <a:avLst/>
                <a:gdLst>
                  <a:gd name="T0" fmla="*/ 0 w 61"/>
                  <a:gd name="T1" fmla="*/ 2147483647 h 49"/>
                  <a:gd name="T2" fmla="*/ 2147483647 w 61"/>
                  <a:gd name="T3" fmla="*/ 0 h 49"/>
                  <a:gd name="T4" fmla="*/ 2147483647 w 61"/>
                  <a:gd name="T5" fmla="*/ 2147483647 h 49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49"/>
                  <a:gd name="T11" fmla="*/ 61 w 61"/>
                  <a:gd name="T12" fmla="*/ 49 h 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49">
                    <a:moveTo>
                      <a:pt x="0" y="49"/>
                    </a:moveTo>
                    <a:lnTo>
                      <a:pt x="37" y="0"/>
                    </a:lnTo>
                    <a:lnTo>
                      <a:pt x="61" y="49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3" name="Line 71"/>
              <p:cNvSpPr>
                <a:spLocks noChangeShapeType="1"/>
              </p:cNvSpPr>
              <p:nvPr/>
            </p:nvSpPr>
            <p:spPr bwMode="auto">
              <a:xfrm flipH="1">
                <a:off x="7866955" y="2761878"/>
                <a:ext cx="11112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4" name="Line 72"/>
              <p:cNvSpPr>
                <a:spLocks noChangeShapeType="1"/>
              </p:cNvSpPr>
              <p:nvPr/>
            </p:nvSpPr>
            <p:spPr bwMode="auto">
              <a:xfrm>
                <a:off x="7530405" y="3257178"/>
                <a:ext cx="1587" cy="47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5" name="Freeform 73"/>
              <p:cNvSpPr>
                <a:spLocks/>
              </p:cNvSpPr>
              <p:nvPr/>
            </p:nvSpPr>
            <p:spPr bwMode="auto">
              <a:xfrm>
                <a:off x="7468492" y="3234953"/>
                <a:ext cx="61913" cy="88900"/>
              </a:xfrm>
              <a:custGeom>
                <a:avLst/>
                <a:gdLst>
                  <a:gd name="T0" fmla="*/ 2147483647 w 39"/>
                  <a:gd name="T1" fmla="*/ 2147483647 h 55"/>
                  <a:gd name="T2" fmla="*/ 2147483647 w 39"/>
                  <a:gd name="T3" fmla="*/ 2147483647 h 55"/>
                  <a:gd name="T4" fmla="*/ 2147483647 w 39"/>
                  <a:gd name="T5" fmla="*/ 2147483647 h 55"/>
                  <a:gd name="T6" fmla="*/ 2147483647 w 39"/>
                  <a:gd name="T7" fmla="*/ 2147483647 h 55"/>
                  <a:gd name="T8" fmla="*/ 2147483647 w 39"/>
                  <a:gd name="T9" fmla="*/ 2147483647 h 55"/>
                  <a:gd name="T10" fmla="*/ 2147483647 w 39"/>
                  <a:gd name="T11" fmla="*/ 2147483647 h 55"/>
                  <a:gd name="T12" fmla="*/ 2147483647 w 39"/>
                  <a:gd name="T13" fmla="*/ 2147483647 h 55"/>
                  <a:gd name="T14" fmla="*/ 2147483647 w 39"/>
                  <a:gd name="T15" fmla="*/ 2147483647 h 55"/>
                  <a:gd name="T16" fmla="*/ 2147483647 w 39"/>
                  <a:gd name="T17" fmla="*/ 2147483647 h 55"/>
                  <a:gd name="T18" fmla="*/ 2147483647 w 39"/>
                  <a:gd name="T19" fmla="*/ 2147483647 h 55"/>
                  <a:gd name="T20" fmla="*/ 2147483647 w 39"/>
                  <a:gd name="T21" fmla="*/ 2147483647 h 55"/>
                  <a:gd name="T22" fmla="*/ 2147483647 w 39"/>
                  <a:gd name="T23" fmla="*/ 2147483647 h 55"/>
                  <a:gd name="T24" fmla="*/ 2147483647 w 39"/>
                  <a:gd name="T25" fmla="*/ 2147483647 h 55"/>
                  <a:gd name="T26" fmla="*/ 2147483647 w 39"/>
                  <a:gd name="T27" fmla="*/ 2147483647 h 55"/>
                  <a:gd name="T28" fmla="*/ 2147483647 w 39"/>
                  <a:gd name="T29" fmla="*/ 2147483647 h 55"/>
                  <a:gd name="T30" fmla="*/ 2147483647 w 39"/>
                  <a:gd name="T31" fmla="*/ 2147483647 h 55"/>
                  <a:gd name="T32" fmla="*/ 2147483647 w 39"/>
                  <a:gd name="T33" fmla="*/ 2147483647 h 55"/>
                  <a:gd name="T34" fmla="*/ 2147483647 w 39"/>
                  <a:gd name="T35" fmla="*/ 2147483647 h 55"/>
                  <a:gd name="T36" fmla="*/ 2147483647 w 39"/>
                  <a:gd name="T37" fmla="*/ 2147483647 h 55"/>
                  <a:gd name="T38" fmla="*/ 2147483647 w 39"/>
                  <a:gd name="T39" fmla="*/ 2147483647 h 55"/>
                  <a:gd name="T40" fmla="*/ 2147483647 w 39"/>
                  <a:gd name="T41" fmla="*/ 2147483647 h 55"/>
                  <a:gd name="T42" fmla="*/ 2147483647 w 39"/>
                  <a:gd name="T43" fmla="*/ 2147483647 h 55"/>
                  <a:gd name="T44" fmla="*/ 2147483647 w 39"/>
                  <a:gd name="T45" fmla="*/ 2147483647 h 55"/>
                  <a:gd name="T46" fmla="*/ 2147483647 w 39"/>
                  <a:gd name="T47" fmla="*/ 2147483647 h 55"/>
                  <a:gd name="T48" fmla="*/ 2147483647 w 39"/>
                  <a:gd name="T49" fmla="*/ 0 h 55"/>
                  <a:gd name="T50" fmla="*/ 0 w 39"/>
                  <a:gd name="T51" fmla="*/ 0 h 55"/>
                  <a:gd name="T52" fmla="*/ 0 w 39"/>
                  <a:gd name="T53" fmla="*/ 2147483647 h 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9"/>
                  <a:gd name="T82" fmla="*/ 0 h 55"/>
                  <a:gd name="T83" fmla="*/ 39 w 39"/>
                  <a:gd name="T84" fmla="*/ 55 h 5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9" h="55">
                    <a:moveTo>
                      <a:pt x="39" y="13"/>
                    </a:moveTo>
                    <a:lnTo>
                      <a:pt x="37" y="13"/>
                    </a:lnTo>
                    <a:lnTo>
                      <a:pt x="37" y="20"/>
                    </a:lnTo>
                    <a:lnTo>
                      <a:pt x="33" y="22"/>
                    </a:lnTo>
                    <a:lnTo>
                      <a:pt x="33" y="11"/>
                    </a:lnTo>
                    <a:lnTo>
                      <a:pt x="31" y="10"/>
                    </a:lnTo>
                    <a:lnTo>
                      <a:pt x="31" y="26"/>
                    </a:lnTo>
                    <a:lnTo>
                      <a:pt x="27" y="28"/>
                    </a:lnTo>
                    <a:lnTo>
                      <a:pt x="27" y="9"/>
                    </a:lnTo>
                    <a:lnTo>
                      <a:pt x="24" y="8"/>
                    </a:lnTo>
                    <a:lnTo>
                      <a:pt x="24" y="32"/>
                    </a:lnTo>
                    <a:lnTo>
                      <a:pt x="21" y="34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8" y="38"/>
                    </a:lnTo>
                    <a:lnTo>
                      <a:pt x="16" y="41"/>
                    </a:lnTo>
                    <a:lnTo>
                      <a:pt x="16" y="5"/>
                    </a:lnTo>
                    <a:lnTo>
                      <a:pt x="12" y="4"/>
                    </a:lnTo>
                    <a:lnTo>
                      <a:pt x="12" y="43"/>
                    </a:lnTo>
                    <a:lnTo>
                      <a:pt x="10" y="47"/>
                    </a:lnTo>
                    <a:lnTo>
                      <a:pt x="10" y="3"/>
                    </a:lnTo>
                    <a:lnTo>
                      <a:pt x="6" y="2"/>
                    </a:lnTo>
                    <a:lnTo>
                      <a:pt x="6" y="49"/>
                    </a:lnTo>
                    <a:lnTo>
                      <a:pt x="4" y="5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5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6" name="Freeform 74"/>
              <p:cNvSpPr>
                <a:spLocks/>
              </p:cNvSpPr>
              <p:nvPr/>
            </p:nvSpPr>
            <p:spPr bwMode="auto">
              <a:xfrm>
                <a:off x="7460555" y="3233366"/>
                <a:ext cx="4762" cy="77787"/>
              </a:xfrm>
              <a:custGeom>
                <a:avLst/>
                <a:gdLst>
                  <a:gd name="T0" fmla="*/ 2147483647 w 4"/>
                  <a:gd name="T1" fmla="*/ 2147483647 h 49"/>
                  <a:gd name="T2" fmla="*/ 2147483647 w 4"/>
                  <a:gd name="T3" fmla="*/ 2147483647 h 49"/>
                  <a:gd name="T4" fmla="*/ 0 w 4"/>
                  <a:gd name="T5" fmla="*/ 0 h 49"/>
                  <a:gd name="T6" fmla="*/ 0 w 4"/>
                  <a:gd name="T7" fmla="*/ 2147483647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49"/>
                  <a:gd name="T14" fmla="*/ 4 w 4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49">
                    <a:moveTo>
                      <a:pt x="4" y="49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7" name="Line 75"/>
              <p:cNvSpPr>
                <a:spLocks noChangeShapeType="1"/>
              </p:cNvSpPr>
              <p:nvPr/>
            </p:nvSpPr>
            <p:spPr bwMode="auto">
              <a:xfrm flipV="1">
                <a:off x="7466905" y="3258766"/>
                <a:ext cx="69850" cy="698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8" name="Line 76"/>
              <p:cNvSpPr>
                <a:spLocks noChangeShapeType="1"/>
              </p:cNvSpPr>
              <p:nvPr/>
            </p:nvSpPr>
            <p:spPr bwMode="auto">
              <a:xfrm flipV="1">
                <a:off x="7493892" y="3241303"/>
                <a:ext cx="1588" cy="31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09" name="Line 77"/>
              <p:cNvSpPr>
                <a:spLocks noChangeShapeType="1"/>
              </p:cNvSpPr>
              <p:nvPr/>
            </p:nvSpPr>
            <p:spPr bwMode="auto">
              <a:xfrm>
                <a:off x="7452617" y="3231778"/>
                <a:ext cx="84138" cy="269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0" name="Line 78"/>
              <p:cNvSpPr>
                <a:spLocks noChangeShapeType="1"/>
              </p:cNvSpPr>
              <p:nvPr/>
            </p:nvSpPr>
            <p:spPr bwMode="auto">
              <a:xfrm>
                <a:off x="7452617" y="3231778"/>
                <a:ext cx="14288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1" name="Line 79"/>
              <p:cNvSpPr>
                <a:spLocks noChangeShapeType="1"/>
              </p:cNvSpPr>
              <p:nvPr/>
            </p:nvSpPr>
            <p:spPr bwMode="auto">
              <a:xfrm>
                <a:off x="7554217" y="3822328"/>
                <a:ext cx="38100" cy="206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2" name="Freeform 80"/>
              <p:cNvSpPr>
                <a:spLocks/>
              </p:cNvSpPr>
              <p:nvPr/>
            </p:nvSpPr>
            <p:spPr bwMode="auto">
              <a:xfrm>
                <a:off x="7573267" y="3801691"/>
                <a:ext cx="96838" cy="79375"/>
              </a:xfrm>
              <a:custGeom>
                <a:avLst/>
                <a:gdLst>
                  <a:gd name="T0" fmla="*/ 2147483647 w 61"/>
                  <a:gd name="T1" fmla="*/ 2147483647 h 50"/>
                  <a:gd name="T2" fmla="*/ 2147483647 w 61"/>
                  <a:gd name="T3" fmla="*/ 2147483647 h 50"/>
                  <a:gd name="T4" fmla="*/ 2147483647 w 61"/>
                  <a:gd name="T5" fmla="*/ 2147483647 h 50"/>
                  <a:gd name="T6" fmla="*/ 2147483647 w 61"/>
                  <a:gd name="T7" fmla="*/ 2147483647 h 50"/>
                  <a:gd name="T8" fmla="*/ 2147483647 w 61"/>
                  <a:gd name="T9" fmla="*/ 2147483647 h 50"/>
                  <a:gd name="T10" fmla="*/ 2147483647 w 61"/>
                  <a:gd name="T11" fmla="*/ 2147483647 h 50"/>
                  <a:gd name="T12" fmla="*/ 2147483647 w 61"/>
                  <a:gd name="T13" fmla="*/ 2147483647 h 50"/>
                  <a:gd name="T14" fmla="*/ 2147483647 w 61"/>
                  <a:gd name="T15" fmla="*/ 2147483647 h 50"/>
                  <a:gd name="T16" fmla="*/ 2147483647 w 61"/>
                  <a:gd name="T17" fmla="*/ 2147483647 h 50"/>
                  <a:gd name="T18" fmla="*/ 2147483647 w 61"/>
                  <a:gd name="T19" fmla="*/ 2147483647 h 50"/>
                  <a:gd name="T20" fmla="*/ 2147483647 w 61"/>
                  <a:gd name="T21" fmla="*/ 2147483647 h 50"/>
                  <a:gd name="T22" fmla="*/ 2147483647 w 61"/>
                  <a:gd name="T23" fmla="*/ 2147483647 h 50"/>
                  <a:gd name="T24" fmla="*/ 2147483647 w 61"/>
                  <a:gd name="T25" fmla="*/ 2147483647 h 50"/>
                  <a:gd name="T26" fmla="*/ 2147483647 w 61"/>
                  <a:gd name="T27" fmla="*/ 2147483647 h 50"/>
                  <a:gd name="T28" fmla="*/ 2147483647 w 61"/>
                  <a:gd name="T29" fmla="*/ 2147483647 h 50"/>
                  <a:gd name="T30" fmla="*/ 2147483647 w 61"/>
                  <a:gd name="T31" fmla="*/ 2147483647 h 50"/>
                  <a:gd name="T32" fmla="*/ 2147483647 w 61"/>
                  <a:gd name="T33" fmla="*/ 2147483647 h 50"/>
                  <a:gd name="T34" fmla="*/ 2147483647 w 61"/>
                  <a:gd name="T35" fmla="*/ 2147483647 h 50"/>
                  <a:gd name="T36" fmla="*/ 2147483647 w 61"/>
                  <a:gd name="T37" fmla="*/ 2147483647 h 50"/>
                  <a:gd name="T38" fmla="*/ 2147483647 w 61"/>
                  <a:gd name="T39" fmla="*/ 2147483647 h 50"/>
                  <a:gd name="T40" fmla="*/ 2147483647 w 61"/>
                  <a:gd name="T41" fmla="*/ 2147483647 h 50"/>
                  <a:gd name="T42" fmla="*/ 2147483647 w 61"/>
                  <a:gd name="T43" fmla="*/ 2147483647 h 50"/>
                  <a:gd name="T44" fmla="*/ 2147483647 w 61"/>
                  <a:gd name="T45" fmla="*/ 2147483647 h 50"/>
                  <a:gd name="T46" fmla="*/ 2147483647 w 61"/>
                  <a:gd name="T47" fmla="*/ 2147483647 h 50"/>
                  <a:gd name="T48" fmla="*/ 2147483647 w 61"/>
                  <a:gd name="T49" fmla="*/ 2147483647 h 50"/>
                  <a:gd name="T50" fmla="*/ 2147483647 w 61"/>
                  <a:gd name="T51" fmla="*/ 2147483647 h 50"/>
                  <a:gd name="T52" fmla="*/ 2147483647 w 61"/>
                  <a:gd name="T53" fmla="*/ 2147483647 h 50"/>
                  <a:gd name="T54" fmla="*/ 2147483647 w 61"/>
                  <a:gd name="T55" fmla="*/ 2147483647 h 50"/>
                  <a:gd name="T56" fmla="*/ 2147483647 w 61"/>
                  <a:gd name="T57" fmla="*/ 2147483647 h 50"/>
                  <a:gd name="T58" fmla="*/ 2147483647 w 61"/>
                  <a:gd name="T59" fmla="*/ 2147483647 h 50"/>
                  <a:gd name="T60" fmla="*/ 2147483647 w 61"/>
                  <a:gd name="T61" fmla="*/ 2147483647 h 50"/>
                  <a:gd name="T62" fmla="*/ 0 w 61"/>
                  <a:gd name="T63" fmla="*/ 2147483647 h 50"/>
                  <a:gd name="T64" fmla="*/ 0 w 61"/>
                  <a:gd name="T65" fmla="*/ 2147483647 h 50"/>
                  <a:gd name="T66" fmla="*/ 2147483647 w 61"/>
                  <a:gd name="T67" fmla="*/ 2147483647 h 50"/>
                  <a:gd name="T68" fmla="*/ 2147483647 w 61"/>
                  <a:gd name="T69" fmla="*/ 0 h 50"/>
                  <a:gd name="T70" fmla="*/ 0 w 61"/>
                  <a:gd name="T71" fmla="*/ 2147483647 h 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1"/>
                  <a:gd name="T109" fmla="*/ 0 h 50"/>
                  <a:gd name="T110" fmla="*/ 61 w 61"/>
                  <a:gd name="T111" fmla="*/ 50 h 5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1" h="50">
                    <a:moveTo>
                      <a:pt x="23" y="4"/>
                    </a:moveTo>
                    <a:lnTo>
                      <a:pt x="27" y="4"/>
                    </a:lnTo>
                    <a:lnTo>
                      <a:pt x="29" y="7"/>
                    </a:lnTo>
                    <a:lnTo>
                      <a:pt x="21" y="7"/>
                    </a:lnTo>
                    <a:lnTo>
                      <a:pt x="19" y="10"/>
                    </a:lnTo>
                    <a:lnTo>
                      <a:pt x="30" y="10"/>
                    </a:lnTo>
                    <a:lnTo>
                      <a:pt x="33" y="13"/>
                    </a:lnTo>
                    <a:lnTo>
                      <a:pt x="18" y="13"/>
                    </a:lnTo>
                    <a:lnTo>
                      <a:pt x="17" y="16"/>
                    </a:lnTo>
                    <a:lnTo>
                      <a:pt x="35" y="16"/>
                    </a:lnTo>
                    <a:lnTo>
                      <a:pt x="38" y="19"/>
                    </a:lnTo>
                    <a:lnTo>
                      <a:pt x="16" y="19"/>
                    </a:lnTo>
                    <a:lnTo>
                      <a:pt x="13" y="22"/>
                    </a:lnTo>
                    <a:lnTo>
                      <a:pt x="40" y="22"/>
                    </a:lnTo>
                    <a:lnTo>
                      <a:pt x="43" y="26"/>
                    </a:lnTo>
                    <a:lnTo>
                      <a:pt x="12" y="26"/>
                    </a:lnTo>
                    <a:lnTo>
                      <a:pt x="11" y="28"/>
                    </a:lnTo>
                    <a:lnTo>
                      <a:pt x="44" y="28"/>
                    </a:lnTo>
                    <a:lnTo>
                      <a:pt x="47" y="30"/>
                    </a:lnTo>
                    <a:lnTo>
                      <a:pt x="10" y="30"/>
                    </a:lnTo>
                    <a:lnTo>
                      <a:pt x="8" y="34"/>
                    </a:lnTo>
                    <a:lnTo>
                      <a:pt x="49" y="34"/>
                    </a:lnTo>
                    <a:lnTo>
                      <a:pt x="51" y="36"/>
                    </a:lnTo>
                    <a:lnTo>
                      <a:pt x="6" y="36"/>
                    </a:lnTo>
                    <a:lnTo>
                      <a:pt x="5" y="40"/>
                    </a:lnTo>
                    <a:lnTo>
                      <a:pt x="53" y="40"/>
                    </a:lnTo>
                    <a:lnTo>
                      <a:pt x="56" y="43"/>
                    </a:lnTo>
                    <a:lnTo>
                      <a:pt x="4" y="43"/>
                    </a:lnTo>
                    <a:lnTo>
                      <a:pt x="2" y="46"/>
                    </a:lnTo>
                    <a:lnTo>
                      <a:pt x="58" y="46"/>
                    </a:lnTo>
                    <a:lnTo>
                      <a:pt x="60" y="49"/>
                    </a:lnTo>
                    <a:lnTo>
                      <a:pt x="0" y="49"/>
                    </a:lnTo>
                    <a:lnTo>
                      <a:pt x="0" y="50"/>
                    </a:lnTo>
                    <a:lnTo>
                      <a:pt x="61" y="50"/>
                    </a:lnTo>
                    <a:lnTo>
                      <a:pt x="24" y="0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3" name="Freeform 81"/>
              <p:cNvSpPr>
                <a:spLocks/>
              </p:cNvSpPr>
              <p:nvPr/>
            </p:nvSpPr>
            <p:spPr bwMode="auto">
              <a:xfrm>
                <a:off x="8328917" y="4050928"/>
                <a:ext cx="6350" cy="7938"/>
              </a:xfrm>
              <a:custGeom>
                <a:avLst/>
                <a:gdLst>
                  <a:gd name="T0" fmla="*/ 0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5"/>
                  <a:gd name="T11" fmla="*/ 4 w 4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5">
                    <a:moveTo>
                      <a:pt x="0" y="0"/>
                    </a:moveTo>
                    <a:lnTo>
                      <a:pt x="4" y="2"/>
                    </a:lnTo>
                    <a:lnTo>
                      <a:pt x="4" y="5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4" name="Freeform 82"/>
              <p:cNvSpPr>
                <a:spLocks/>
              </p:cNvSpPr>
              <p:nvPr/>
            </p:nvSpPr>
            <p:spPr bwMode="auto">
              <a:xfrm>
                <a:off x="8254305" y="4012828"/>
                <a:ext cx="74612" cy="85725"/>
              </a:xfrm>
              <a:custGeom>
                <a:avLst/>
                <a:gdLst>
                  <a:gd name="T0" fmla="*/ 2147483647 w 47"/>
                  <a:gd name="T1" fmla="*/ 2147483647 h 54"/>
                  <a:gd name="T2" fmla="*/ 2147483647 w 47"/>
                  <a:gd name="T3" fmla="*/ 2147483647 h 54"/>
                  <a:gd name="T4" fmla="*/ 2147483647 w 47"/>
                  <a:gd name="T5" fmla="*/ 2147483647 h 54"/>
                  <a:gd name="T6" fmla="*/ 2147483647 w 47"/>
                  <a:gd name="T7" fmla="*/ 2147483647 h 54"/>
                  <a:gd name="T8" fmla="*/ 2147483647 w 47"/>
                  <a:gd name="T9" fmla="*/ 2147483647 h 54"/>
                  <a:gd name="T10" fmla="*/ 2147483647 w 47"/>
                  <a:gd name="T11" fmla="*/ 2147483647 h 54"/>
                  <a:gd name="T12" fmla="*/ 2147483647 w 47"/>
                  <a:gd name="T13" fmla="*/ 2147483647 h 54"/>
                  <a:gd name="T14" fmla="*/ 2147483647 w 47"/>
                  <a:gd name="T15" fmla="*/ 2147483647 h 54"/>
                  <a:gd name="T16" fmla="*/ 2147483647 w 47"/>
                  <a:gd name="T17" fmla="*/ 2147483647 h 54"/>
                  <a:gd name="T18" fmla="*/ 2147483647 w 47"/>
                  <a:gd name="T19" fmla="*/ 2147483647 h 54"/>
                  <a:gd name="T20" fmla="*/ 2147483647 w 47"/>
                  <a:gd name="T21" fmla="*/ 2147483647 h 54"/>
                  <a:gd name="T22" fmla="*/ 2147483647 w 47"/>
                  <a:gd name="T23" fmla="*/ 2147483647 h 54"/>
                  <a:gd name="T24" fmla="*/ 2147483647 w 47"/>
                  <a:gd name="T25" fmla="*/ 2147483647 h 54"/>
                  <a:gd name="T26" fmla="*/ 2147483647 w 47"/>
                  <a:gd name="T27" fmla="*/ 2147483647 h 54"/>
                  <a:gd name="T28" fmla="*/ 2147483647 w 47"/>
                  <a:gd name="T29" fmla="*/ 2147483647 h 54"/>
                  <a:gd name="T30" fmla="*/ 2147483647 w 47"/>
                  <a:gd name="T31" fmla="*/ 2147483647 h 54"/>
                  <a:gd name="T32" fmla="*/ 2147483647 w 47"/>
                  <a:gd name="T33" fmla="*/ 2147483647 h 54"/>
                  <a:gd name="T34" fmla="*/ 2147483647 w 47"/>
                  <a:gd name="T35" fmla="*/ 2147483647 h 54"/>
                  <a:gd name="T36" fmla="*/ 2147483647 w 47"/>
                  <a:gd name="T37" fmla="*/ 2147483647 h 54"/>
                  <a:gd name="T38" fmla="*/ 2147483647 w 47"/>
                  <a:gd name="T39" fmla="*/ 2147483647 h 54"/>
                  <a:gd name="T40" fmla="*/ 2147483647 w 47"/>
                  <a:gd name="T41" fmla="*/ 2147483647 h 54"/>
                  <a:gd name="T42" fmla="*/ 2147483647 w 47"/>
                  <a:gd name="T43" fmla="*/ 2147483647 h 54"/>
                  <a:gd name="T44" fmla="*/ 2147483647 w 47"/>
                  <a:gd name="T45" fmla="*/ 2147483647 h 54"/>
                  <a:gd name="T46" fmla="*/ 2147483647 w 47"/>
                  <a:gd name="T47" fmla="*/ 2147483647 h 54"/>
                  <a:gd name="T48" fmla="*/ 2147483647 w 47"/>
                  <a:gd name="T49" fmla="*/ 2147483647 h 54"/>
                  <a:gd name="T50" fmla="*/ 2147483647 w 47"/>
                  <a:gd name="T51" fmla="*/ 2147483647 h 54"/>
                  <a:gd name="T52" fmla="*/ 2147483647 w 47"/>
                  <a:gd name="T53" fmla="*/ 2147483647 h 54"/>
                  <a:gd name="T54" fmla="*/ 2147483647 w 47"/>
                  <a:gd name="T55" fmla="*/ 2147483647 h 54"/>
                  <a:gd name="T56" fmla="*/ 2147483647 w 47"/>
                  <a:gd name="T57" fmla="*/ 2147483647 h 54"/>
                  <a:gd name="T58" fmla="*/ 2147483647 w 47"/>
                  <a:gd name="T59" fmla="*/ 2147483647 h 54"/>
                  <a:gd name="T60" fmla="*/ 2147483647 w 47"/>
                  <a:gd name="T61" fmla="*/ 2147483647 h 54"/>
                  <a:gd name="T62" fmla="*/ 0 w 47"/>
                  <a:gd name="T63" fmla="*/ 0 h 54"/>
                  <a:gd name="T64" fmla="*/ 0 w 47"/>
                  <a:gd name="T65" fmla="*/ 2147483647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54"/>
                  <a:gd name="T101" fmla="*/ 47 w 47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54">
                    <a:moveTo>
                      <a:pt x="47" y="30"/>
                    </a:moveTo>
                    <a:lnTo>
                      <a:pt x="45" y="33"/>
                    </a:lnTo>
                    <a:lnTo>
                      <a:pt x="45" y="23"/>
                    </a:lnTo>
                    <a:lnTo>
                      <a:pt x="42" y="22"/>
                    </a:lnTo>
                    <a:lnTo>
                      <a:pt x="42" y="34"/>
                    </a:lnTo>
                    <a:lnTo>
                      <a:pt x="39" y="35"/>
                    </a:lnTo>
                    <a:lnTo>
                      <a:pt x="39" y="19"/>
                    </a:lnTo>
                    <a:lnTo>
                      <a:pt x="36" y="18"/>
                    </a:lnTo>
                    <a:lnTo>
                      <a:pt x="36" y="36"/>
                    </a:lnTo>
                    <a:lnTo>
                      <a:pt x="33" y="39"/>
                    </a:lnTo>
                    <a:lnTo>
                      <a:pt x="33" y="17"/>
                    </a:lnTo>
                    <a:lnTo>
                      <a:pt x="30" y="15"/>
                    </a:lnTo>
                    <a:lnTo>
                      <a:pt x="30" y="40"/>
                    </a:lnTo>
                    <a:lnTo>
                      <a:pt x="26" y="41"/>
                    </a:lnTo>
                    <a:lnTo>
                      <a:pt x="26" y="13"/>
                    </a:lnTo>
                    <a:lnTo>
                      <a:pt x="24" y="12"/>
                    </a:lnTo>
                    <a:lnTo>
                      <a:pt x="24" y="42"/>
                    </a:lnTo>
                    <a:lnTo>
                      <a:pt x="20" y="43"/>
                    </a:lnTo>
                    <a:lnTo>
                      <a:pt x="20" y="11"/>
                    </a:lnTo>
                    <a:lnTo>
                      <a:pt x="18" y="9"/>
                    </a:lnTo>
                    <a:lnTo>
                      <a:pt x="18" y="46"/>
                    </a:lnTo>
                    <a:lnTo>
                      <a:pt x="14" y="47"/>
                    </a:lnTo>
                    <a:lnTo>
                      <a:pt x="14" y="8"/>
                    </a:lnTo>
                    <a:lnTo>
                      <a:pt x="12" y="6"/>
                    </a:lnTo>
                    <a:lnTo>
                      <a:pt x="12" y="48"/>
                    </a:lnTo>
                    <a:lnTo>
                      <a:pt x="8" y="50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6" y="51"/>
                    </a:lnTo>
                    <a:lnTo>
                      <a:pt x="2" y="5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5" name="Freeform 83"/>
              <p:cNvSpPr>
                <a:spLocks/>
              </p:cNvSpPr>
              <p:nvPr/>
            </p:nvSpPr>
            <p:spPr bwMode="auto">
              <a:xfrm>
                <a:off x="8249542" y="4012828"/>
                <a:ext cx="90488" cy="85725"/>
              </a:xfrm>
              <a:custGeom>
                <a:avLst/>
                <a:gdLst>
                  <a:gd name="T0" fmla="*/ 0 w 56"/>
                  <a:gd name="T1" fmla="*/ 0 h 54"/>
                  <a:gd name="T2" fmla="*/ 2147483647 w 56"/>
                  <a:gd name="T3" fmla="*/ 2147483647 h 54"/>
                  <a:gd name="T4" fmla="*/ 0 w 56"/>
                  <a:gd name="T5" fmla="*/ 2147483647 h 54"/>
                  <a:gd name="T6" fmla="*/ 0 w 56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54"/>
                  <a:gd name="T14" fmla="*/ 56 w 56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54">
                    <a:moveTo>
                      <a:pt x="0" y="0"/>
                    </a:moveTo>
                    <a:lnTo>
                      <a:pt x="56" y="28"/>
                    </a:lnTo>
                    <a:lnTo>
                      <a:pt x="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6" name="Line 84"/>
              <p:cNvSpPr>
                <a:spLocks noChangeShapeType="1"/>
              </p:cNvSpPr>
              <p:nvPr/>
            </p:nvSpPr>
            <p:spPr bwMode="auto">
              <a:xfrm>
                <a:off x="8328917" y="4050928"/>
                <a:ext cx="1588" cy="95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7" name="Freeform 85"/>
              <p:cNvSpPr>
                <a:spLocks/>
              </p:cNvSpPr>
              <p:nvPr/>
            </p:nvSpPr>
            <p:spPr bwMode="auto">
              <a:xfrm>
                <a:off x="9098855" y="3796928"/>
                <a:ext cx="82550" cy="23813"/>
              </a:xfrm>
              <a:custGeom>
                <a:avLst/>
                <a:gdLst>
                  <a:gd name="T0" fmla="*/ 2147483647 w 52"/>
                  <a:gd name="T1" fmla="*/ 0 h 14"/>
                  <a:gd name="T2" fmla="*/ 2147483647 w 52"/>
                  <a:gd name="T3" fmla="*/ 0 h 14"/>
                  <a:gd name="T4" fmla="*/ 2147483647 w 52"/>
                  <a:gd name="T5" fmla="*/ 2147483647 h 14"/>
                  <a:gd name="T6" fmla="*/ 2147483647 w 52"/>
                  <a:gd name="T7" fmla="*/ 2147483647 h 14"/>
                  <a:gd name="T8" fmla="*/ 2147483647 w 52"/>
                  <a:gd name="T9" fmla="*/ 2147483647 h 14"/>
                  <a:gd name="T10" fmla="*/ 2147483647 w 52"/>
                  <a:gd name="T11" fmla="*/ 2147483647 h 14"/>
                  <a:gd name="T12" fmla="*/ 2147483647 w 52"/>
                  <a:gd name="T13" fmla="*/ 2147483647 h 14"/>
                  <a:gd name="T14" fmla="*/ 2147483647 w 52"/>
                  <a:gd name="T15" fmla="*/ 2147483647 h 14"/>
                  <a:gd name="T16" fmla="*/ 2147483647 w 52"/>
                  <a:gd name="T17" fmla="*/ 2147483647 h 14"/>
                  <a:gd name="T18" fmla="*/ 2147483647 w 52"/>
                  <a:gd name="T19" fmla="*/ 2147483647 h 14"/>
                  <a:gd name="T20" fmla="*/ 2147483647 w 52"/>
                  <a:gd name="T21" fmla="*/ 2147483647 h 14"/>
                  <a:gd name="T22" fmla="*/ 0 w 52"/>
                  <a:gd name="T23" fmla="*/ 2147483647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2"/>
                  <a:gd name="T37" fmla="*/ 0 h 14"/>
                  <a:gd name="T38" fmla="*/ 52 w 52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2" h="14">
                    <a:moveTo>
                      <a:pt x="45" y="0"/>
                    </a:moveTo>
                    <a:lnTo>
                      <a:pt x="52" y="0"/>
                    </a:lnTo>
                    <a:lnTo>
                      <a:pt x="52" y="3"/>
                    </a:lnTo>
                    <a:lnTo>
                      <a:pt x="36" y="3"/>
                    </a:lnTo>
                    <a:lnTo>
                      <a:pt x="27" y="6"/>
                    </a:lnTo>
                    <a:lnTo>
                      <a:pt x="51" y="6"/>
                    </a:lnTo>
                    <a:lnTo>
                      <a:pt x="50" y="9"/>
                    </a:lnTo>
                    <a:lnTo>
                      <a:pt x="18" y="9"/>
                    </a:lnTo>
                    <a:lnTo>
                      <a:pt x="8" y="12"/>
                    </a:lnTo>
                    <a:lnTo>
                      <a:pt x="49" y="12"/>
                    </a:lnTo>
                    <a:lnTo>
                      <a:pt x="47" y="1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8" name="Freeform 86"/>
              <p:cNvSpPr>
                <a:spLocks/>
              </p:cNvSpPr>
              <p:nvPr/>
            </p:nvSpPr>
            <p:spPr bwMode="auto">
              <a:xfrm>
                <a:off x="9092505" y="3827091"/>
                <a:ext cx="79375" cy="53975"/>
              </a:xfrm>
              <a:custGeom>
                <a:avLst/>
                <a:gdLst>
                  <a:gd name="T0" fmla="*/ 0 w 50"/>
                  <a:gd name="T1" fmla="*/ 0 h 34"/>
                  <a:gd name="T2" fmla="*/ 2147483647 w 50"/>
                  <a:gd name="T3" fmla="*/ 0 h 34"/>
                  <a:gd name="T4" fmla="*/ 2147483647 w 50"/>
                  <a:gd name="T5" fmla="*/ 2147483647 h 34"/>
                  <a:gd name="T6" fmla="*/ 2147483647 w 50"/>
                  <a:gd name="T7" fmla="*/ 2147483647 h 34"/>
                  <a:gd name="T8" fmla="*/ 2147483647 w 50"/>
                  <a:gd name="T9" fmla="*/ 2147483647 h 34"/>
                  <a:gd name="T10" fmla="*/ 2147483647 w 50"/>
                  <a:gd name="T11" fmla="*/ 2147483647 h 34"/>
                  <a:gd name="T12" fmla="*/ 2147483647 w 50"/>
                  <a:gd name="T13" fmla="*/ 2147483647 h 34"/>
                  <a:gd name="T14" fmla="*/ 2147483647 w 50"/>
                  <a:gd name="T15" fmla="*/ 2147483647 h 34"/>
                  <a:gd name="T16" fmla="*/ 2147483647 w 50"/>
                  <a:gd name="T17" fmla="*/ 2147483647 h 34"/>
                  <a:gd name="T18" fmla="*/ 2147483647 w 50"/>
                  <a:gd name="T19" fmla="*/ 2147483647 h 34"/>
                  <a:gd name="T20" fmla="*/ 2147483647 w 50"/>
                  <a:gd name="T21" fmla="*/ 2147483647 h 34"/>
                  <a:gd name="T22" fmla="*/ 2147483647 w 50"/>
                  <a:gd name="T23" fmla="*/ 2147483647 h 34"/>
                  <a:gd name="T24" fmla="*/ 2147483647 w 50"/>
                  <a:gd name="T25" fmla="*/ 2147483647 h 34"/>
                  <a:gd name="T26" fmla="*/ 2147483647 w 50"/>
                  <a:gd name="T27" fmla="*/ 2147483647 h 34"/>
                  <a:gd name="T28" fmla="*/ 2147483647 w 50"/>
                  <a:gd name="T29" fmla="*/ 2147483647 h 34"/>
                  <a:gd name="T30" fmla="*/ 2147483647 w 50"/>
                  <a:gd name="T31" fmla="*/ 2147483647 h 34"/>
                  <a:gd name="T32" fmla="*/ 2147483647 w 50"/>
                  <a:gd name="T33" fmla="*/ 2147483647 h 34"/>
                  <a:gd name="T34" fmla="*/ 2147483647 w 50"/>
                  <a:gd name="T35" fmla="*/ 2147483647 h 34"/>
                  <a:gd name="T36" fmla="*/ 2147483647 w 50"/>
                  <a:gd name="T37" fmla="*/ 2147483647 h 34"/>
                  <a:gd name="T38" fmla="*/ 2147483647 w 50"/>
                  <a:gd name="T39" fmla="*/ 2147483647 h 34"/>
                  <a:gd name="T40" fmla="*/ 2147483647 w 50"/>
                  <a:gd name="T41" fmla="*/ 2147483647 h 34"/>
                  <a:gd name="T42" fmla="*/ 2147483647 w 50"/>
                  <a:gd name="T43" fmla="*/ 2147483647 h 34"/>
                  <a:gd name="T44" fmla="*/ 2147483647 w 50"/>
                  <a:gd name="T45" fmla="*/ 2147483647 h 34"/>
                  <a:gd name="T46" fmla="*/ 2147483647 w 50"/>
                  <a:gd name="T47" fmla="*/ 2147483647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0"/>
                  <a:gd name="T73" fmla="*/ 0 h 34"/>
                  <a:gd name="T74" fmla="*/ 50 w 5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0" h="34">
                    <a:moveTo>
                      <a:pt x="0" y="0"/>
                    </a:moveTo>
                    <a:lnTo>
                      <a:pt x="50" y="0"/>
                    </a:lnTo>
                    <a:lnTo>
                      <a:pt x="50" y="2"/>
                    </a:lnTo>
                    <a:lnTo>
                      <a:pt x="4" y="2"/>
                    </a:lnTo>
                    <a:lnTo>
                      <a:pt x="6" y="6"/>
                    </a:lnTo>
                    <a:lnTo>
                      <a:pt x="49" y="6"/>
                    </a:lnTo>
                    <a:lnTo>
                      <a:pt x="48" y="10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47" y="12"/>
                    </a:lnTo>
                    <a:lnTo>
                      <a:pt x="45" y="16"/>
                    </a:lnTo>
                    <a:lnTo>
                      <a:pt x="16" y="16"/>
                    </a:lnTo>
                    <a:lnTo>
                      <a:pt x="20" y="18"/>
                    </a:lnTo>
                    <a:lnTo>
                      <a:pt x="45" y="18"/>
                    </a:lnTo>
                    <a:lnTo>
                      <a:pt x="44" y="20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43" y="24"/>
                    </a:lnTo>
                    <a:lnTo>
                      <a:pt x="42" y="28"/>
                    </a:lnTo>
                    <a:lnTo>
                      <a:pt x="28" y="28"/>
                    </a:lnTo>
                    <a:lnTo>
                      <a:pt x="31" y="30"/>
                    </a:lnTo>
                    <a:lnTo>
                      <a:pt x="40" y="30"/>
                    </a:lnTo>
                    <a:lnTo>
                      <a:pt x="40" y="34"/>
                    </a:lnTo>
                    <a:lnTo>
                      <a:pt x="34" y="34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19" name="Freeform 87"/>
              <p:cNvSpPr>
                <a:spLocks/>
              </p:cNvSpPr>
              <p:nvPr/>
            </p:nvSpPr>
            <p:spPr bwMode="auto">
              <a:xfrm>
                <a:off x="9090917" y="3793753"/>
                <a:ext cx="93663" cy="93663"/>
              </a:xfrm>
              <a:custGeom>
                <a:avLst/>
                <a:gdLst>
                  <a:gd name="T0" fmla="*/ 2147483647 w 59"/>
                  <a:gd name="T1" fmla="*/ 2147483647 h 59"/>
                  <a:gd name="T2" fmla="*/ 2147483647 w 59"/>
                  <a:gd name="T3" fmla="*/ 0 h 59"/>
                  <a:gd name="T4" fmla="*/ 0 w 59"/>
                  <a:gd name="T5" fmla="*/ 2147483647 h 59"/>
                  <a:gd name="T6" fmla="*/ 2147483647 w 59"/>
                  <a:gd name="T7" fmla="*/ 2147483647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9"/>
                  <a:gd name="T13" fmla="*/ 0 h 59"/>
                  <a:gd name="T14" fmla="*/ 59 w 59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9" h="59">
                    <a:moveTo>
                      <a:pt x="39" y="59"/>
                    </a:moveTo>
                    <a:lnTo>
                      <a:pt x="59" y="0"/>
                    </a:lnTo>
                    <a:lnTo>
                      <a:pt x="0" y="20"/>
                    </a:lnTo>
                    <a:lnTo>
                      <a:pt x="39" y="59"/>
                    </a:lnTo>
                    <a:close/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0" name="Line 88"/>
              <p:cNvSpPr>
                <a:spLocks noChangeShapeType="1"/>
              </p:cNvSpPr>
              <p:nvPr/>
            </p:nvSpPr>
            <p:spPr bwMode="auto">
              <a:xfrm flipH="1" flipV="1">
                <a:off x="9224267" y="3288928"/>
                <a:ext cx="20638" cy="396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1" name="Freeform 89"/>
              <p:cNvSpPr>
                <a:spLocks/>
              </p:cNvSpPr>
              <p:nvPr/>
            </p:nvSpPr>
            <p:spPr bwMode="auto">
              <a:xfrm>
                <a:off x="9184580" y="3212728"/>
                <a:ext cx="77787" cy="95250"/>
              </a:xfrm>
              <a:custGeom>
                <a:avLst/>
                <a:gdLst>
                  <a:gd name="T0" fmla="*/ 2147483647 w 49"/>
                  <a:gd name="T1" fmla="*/ 2147483647 h 60"/>
                  <a:gd name="T2" fmla="*/ 2147483647 w 49"/>
                  <a:gd name="T3" fmla="*/ 2147483647 h 60"/>
                  <a:gd name="T4" fmla="*/ 2147483647 w 49"/>
                  <a:gd name="T5" fmla="*/ 2147483647 h 60"/>
                  <a:gd name="T6" fmla="*/ 2147483647 w 49"/>
                  <a:gd name="T7" fmla="*/ 2147483647 h 60"/>
                  <a:gd name="T8" fmla="*/ 2147483647 w 49"/>
                  <a:gd name="T9" fmla="*/ 2147483647 h 60"/>
                  <a:gd name="T10" fmla="*/ 2147483647 w 49"/>
                  <a:gd name="T11" fmla="*/ 2147483647 h 60"/>
                  <a:gd name="T12" fmla="*/ 2147483647 w 49"/>
                  <a:gd name="T13" fmla="*/ 2147483647 h 60"/>
                  <a:gd name="T14" fmla="*/ 2147483647 w 49"/>
                  <a:gd name="T15" fmla="*/ 2147483647 h 60"/>
                  <a:gd name="T16" fmla="*/ 2147483647 w 49"/>
                  <a:gd name="T17" fmla="*/ 2147483647 h 60"/>
                  <a:gd name="T18" fmla="*/ 2147483647 w 49"/>
                  <a:gd name="T19" fmla="*/ 2147483647 h 60"/>
                  <a:gd name="T20" fmla="*/ 2147483647 w 49"/>
                  <a:gd name="T21" fmla="*/ 2147483647 h 60"/>
                  <a:gd name="T22" fmla="*/ 2147483647 w 49"/>
                  <a:gd name="T23" fmla="*/ 2147483647 h 60"/>
                  <a:gd name="T24" fmla="*/ 2147483647 w 49"/>
                  <a:gd name="T25" fmla="*/ 2147483647 h 60"/>
                  <a:gd name="T26" fmla="*/ 2147483647 w 49"/>
                  <a:gd name="T27" fmla="*/ 2147483647 h 60"/>
                  <a:gd name="T28" fmla="*/ 2147483647 w 49"/>
                  <a:gd name="T29" fmla="*/ 2147483647 h 60"/>
                  <a:gd name="T30" fmla="*/ 2147483647 w 49"/>
                  <a:gd name="T31" fmla="*/ 2147483647 h 60"/>
                  <a:gd name="T32" fmla="*/ 2147483647 w 49"/>
                  <a:gd name="T33" fmla="*/ 2147483647 h 60"/>
                  <a:gd name="T34" fmla="*/ 2147483647 w 49"/>
                  <a:gd name="T35" fmla="*/ 2147483647 h 60"/>
                  <a:gd name="T36" fmla="*/ 2147483647 w 49"/>
                  <a:gd name="T37" fmla="*/ 2147483647 h 60"/>
                  <a:gd name="T38" fmla="*/ 2147483647 w 49"/>
                  <a:gd name="T39" fmla="*/ 2147483647 h 60"/>
                  <a:gd name="T40" fmla="*/ 2147483647 w 49"/>
                  <a:gd name="T41" fmla="*/ 2147483647 h 60"/>
                  <a:gd name="T42" fmla="*/ 2147483647 w 49"/>
                  <a:gd name="T43" fmla="*/ 2147483647 h 60"/>
                  <a:gd name="T44" fmla="*/ 2147483647 w 49"/>
                  <a:gd name="T45" fmla="*/ 2147483647 h 60"/>
                  <a:gd name="T46" fmla="*/ 2147483647 w 49"/>
                  <a:gd name="T47" fmla="*/ 2147483647 h 60"/>
                  <a:gd name="T48" fmla="*/ 2147483647 w 49"/>
                  <a:gd name="T49" fmla="*/ 2147483647 h 60"/>
                  <a:gd name="T50" fmla="*/ 2147483647 w 49"/>
                  <a:gd name="T51" fmla="*/ 2147483647 h 60"/>
                  <a:gd name="T52" fmla="*/ 2147483647 w 49"/>
                  <a:gd name="T53" fmla="*/ 2147483647 h 60"/>
                  <a:gd name="T54" fmla="*/ 2147483647 w 49"/>
                  <a:gd name="T55" fmla="*/ 2147483647 h 60"/>
                  <a:gd name="T56" fmla="*/ 2147483647 w 49"/>
                  <a:gd name="T57" fmla="*/ 2147483647 h 60"/>
                  <a:gd name="T58" fmla="*/ 2147483647 w 49"/>
                  <a:gd name="T59" fmla="*/ 2147483647 h 60"/>
                  <a:gd name="T60" fmla="*/ 2147483647 w 49"/>
                  <a:gd name="T61" fmla="*/ 0 h 60"/>
                  <a:gd name="T62" fmla="*/ 2147483647 w 49"/>
                  <a:gd name="T63" fmla="*/ 2147483647 h 60"/>
                  <a:gd name="T64" fmla="*/ 0 w 49"/>
                  <a:gd name="T65" fmla="*/ 2147483647 h 60"/>
                  <a:gd name="T66" fmla="*/ 0 w 49"/>
                  <a:gd name="T67" fmla="*/ 0 h 60"/>
                  <a:gd name="T68" fmla="*/ 2147483647 w 49"/>
                  <a:gd name="T69" fmla="*/ 2147483647 h 60"/>
                  <a:gd name="T70" fmla="*/ 0 w 49"/>
                  <a:gd name="T71" fmla="*/ 2147483647 h 6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9"/>
                  <a:gd name="T109" fmla="*/ 0 h 60"/>
                  <a:gd name="T110" fmla="*/ 49 w 49"/>
                  <a:gd name="T111" fmla="*/ 60 h 6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9" h="60">
                    <a:moveTo>
                      <a:pt x="46" y="37"/>
                    </a:moveTo>
                    <a:lnTo>
                      <a:pt x="46" y="34"/>
                    </a:lnTo>
                    <a:lnTo>
                      <a:pt x="43" y="31"/>
                    </a:lnTo>
                    <a:lnTo>
                      <a:pt x="43" y="39"/>
                    </a:lnTo>
                    <a:lnTo>
                      <a:pt x="40" y="40"/>
                    </a:lnTo>
                    <a:lnTo>
                      <a:pt x="40" y="29"/>
                    </a:lnTo>
                    <a:lnTo>
                      <a:pt x="37" y="28"/>
                    </a:lnTo>
                    <a:lnTo>
                      <a:pt x="37" y="42"/>
                    </a:lnTo>
                    <a:lnTo>
                      <a:pt x="34" y="43"/>
                    </a:lnTo>
                    <a:lnTo>
                      <a:pt x="34" y="25"/>
                    </a:lnTo>
                    <a:lnTo>
                      <a:pt x="31" y="23"/>
                    </a:lnTo>
                    <a:lnTo>
                      <a:pt x="31" y="45"/>
                    </a:lnTo>
                    <a:lnTo>
                      <a:pt x="29" y="46"/>
                    </a:lnTo>
                    <a:lnTo>
                      <a:pt x="29" y="20"/>
                    </a:lnTo>
                    <a:lnTo>
                      <a:pt x="25" y="18"/>
                    </a:lnTo>
                    <a:lnTo>
                      <a:pt x="25" y="48"/>
                    </a:lnTo>
                    <a:lnTo>
                      <a:pt x="23" y="49"/>
                    </a:lnTo>
                    <a:lnTo>
                      <a:pt x="23" y="15"/>
                    </a:lnTo>
                    <a:lnTo>
                      <a:pt x="19" y="13"/>
                    </a:lnTo>
                    <a:lnTo>
                      <a:pt x="19" y="51"/>
                    </a:lnTo>
                    <a:lnTo>
                      <a:pt x="17" y="52"/>
                    </a:lnTo>
                    <a:lnTo>
                      <a:pt x="17" y="12"/>
                    </a:lnTo>
                    <a:lnTo>
                      <a:pt x="13" y="9"/>
                    </a:lnTo>
                    <a:lnTo>
                      <a:pt x="13" y="54"/>
                    </a:lnTo>
                    <a:lnTo>
                      <a:pt x="10" y="56"/>
                    </a:lnTo>
                    <a:lnTo>
                      <a:pt x="10" y="7"/>
                    </a:lnTo>
                    <a:lnTo>
                      <a:pt x="7" y="4"/>
                    </a:lnTo>
                    <a:lnTo>
                      <a:pt x="7" y="57"/>
                    </a:lnTo>
                    <a:lnTo>
                      <a:pt x="4" y="58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1" y="60"/>
                    </a:lnTo>
                    <a:lnTo>
                      <a:pt x="0" y="60"/>
                    </a:lnTo>
                    <a:lnTo>
                      <a:pt x="0" y="0"/>
                    </a:lnTo>
                    <a:lnTo>
                      <a:pt x="49" y="36"/>
                    </a:lnTo>
                    <a:lnTo>
                      <a:pt x="0" y="60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2" name="Line 90"/>
              <p:cNvSpPr>
                <a:spLocks noChangeShapeType="1"/>
              </p:cNvSpPr>
              <p:nvPr/>
            </p:nvSpPr>
            <p:spPr bwMode="auto">
              <a:xfrm flipH="1" flipV="1">
                <a:off x="8768655" y="2780928"/>
                <a:ext cx="36512" cy="190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3" name="Freeform 91"/>
              <p:cNvSpPr>
                <a:spLocks/>
              </p:cNvSpPr>
              <p:nvPr/>
            </p:nvSpPr>
            <p:spPr bwMode="auto">
              <a:xfrm>
                <a:off x="8689280" y="2742828"/>
                <a:ext cx="96837" cy="71438"/>
              </a:xfrm>
              <a:custGeom>
                <a:avLst/>
                <a:gdLst>
                  <a:gd name="T0" fmla="*/ 2147483647 w 62"/>
                  <a:gd name="T1" fmla="*/ 0 h 45"/>
                  <a:gd name="T2" fmla="*/ 0 w 62"/>
                  <a:gd name="T3" fmla="*/ 0 h 45"/>
                  <a:gd name="T4" fmla="*/ 2147483647 w 62"/>
                  <a:gd name="T5" fmla="*/ 2147483647 h 45"/>
                  <a:gd name="T6" fmla="*/ 2147483647 w 62"/>
                  <a:gd name="T7" fmla="*/ 2147483647 h 45"/>
                  <a:gd name="T8" fmla="*/ 2147483647 w 62"/>
                  <a:gd name="T9" fmla="*/ 2147483647 h 45"/>
                  <a:gd name="T10" fmla="*/ 2147483647 w 62"/>
                  <a:gd name="T11" fmla="*/ 2147483647 h 45"/>
                  <a:gd name="T12" fmla="*/ 2147483647 w 62"/>
                  <a:gd name="T13" fmla="*/ 2147483647 h 45"/>
                  <a:gd name="T14" fmla="*/ 2147483647 w 62"/>
                  <a:gd name="T15" fmla="*/ 2147483647 h 45"/>
                  <a:gd name="T16" fmla="*/ 2147483647 w 62"/>
                  <a:gd name="T17" fmla="*/ 2147483647 h 45"/>
                  <a:gd name="T18" fmla="*/ 2147483647 w 62"/>
                  <a:gd name="T19" fmla="*/ 2147483647 h 45"/>
                  <a:gd name="T20" fmla="*/ 2147483647 w 62"/>
                  <a:gd name="T21" fmla="*/ 2147483647 h 45"/>
                  <a:gd name="T22" fmla="*/ 2147483647 w 62"/>
                  <a:gd name="T23" fmla="*/ 2147483647 h 45"/>
                  <a:gd name="T24" fmla="*/ 2147483647 w 62"/>
                  <a:gd name="T25" fmla="*/ 2147483647 h 45"/>
                  <a:gd name="T26" fmla="*/ 2147483647 w 62"/>
                  <a:gd name="T27" fmla="*/ 2147483647 h 45"/>
                  <a:gd name="T28" fmla="*/ 2147483647 w 62"/>
                  <a:gd name="T29" fmla="*/ 2147483647 h 45"/>
                  <a:gd name="T30" fmla="*/ 2147483647 w 62"/>
                  <a:gd name="T31" fmla="*/ 2147483647 h 45"/>
                  <a:gd name="T32" fmla="*/ 2147483647 w 62"/>
                  <a:gd name="T33" fmla="*/ 2147483647 h 45"/>
                  <a:gd name="T34" fmla="*/ 2147483647 w 62"/>
                  <a:gd name="T35" fmla="*/ 2147483647 h 45"/>
                  <a:gd name="T36" fmla="*/ 2147483647 w 62"/>
                  <a:gd name="T37" fmla="*/ 2147483647 h 45"/>
                  <a:gd name="T38" fmla="*/ 2147483647 w 62"/>
                  <a:gd name="T39" fmla="*/ 2147483647 h 45"/>
                  <a:gd name="T40" fmla="*/ 2147483647 w 62"/>
                  <a:gd name="T41" fmla="*/ 2147483647 h 45"/>
                  <a:gd name="T42" fmla="*/ 2147483647 w 62"/>
                  <a:gd name="T43" fmla="*/ 2147483647 h 45"/>
                  <a:gd name="T44" fmla="*/ 2147483647 w 62"/>
                  <a:gd name="T45" fmla="*/ 2147483647 h 45"/>
                  <a:gd name="T46" fmla="*/ 2147483647 w 62"/>
                  <a:gd name="T47" fmla="*/ 2147483647 h 45"/>
                  <a:gd name="T48" fmla="*/ 2147483647 w 62"/>
                  <a:gd name="T49" fmla="*/ 2147483647 h 45"/>
                  <a:gd name="T50" fmla="*/ 2147483647 w 62"/>
                  <a:gd name="T51" fmla="*/ 2147483647 h 45"/>
                  <a:gd name="T52" fmla="*/ 2147483647 w 62"/>
                  <a:gd name="T53" fmla="*/ 2147483647 h 45"/>
                  <a:gd name="T54" fmla="*/ 2147483647 w 62"/>
                  <a:gd name="T55" fmla="*/ 2147483647 h 45"/>
                  <a:gd name="T56" fmla="*/ 2147483647 w 62"/>
                  <a:gd name="T57" fmla="*/ 2147483647 h 45"/>
                  <a:gd name="T58" fmla="*/ 2147483647 w 62"/>
                  <a:gd name="T59" fmla="*/ 2147483647 h 45"/>
                  <a:gd name="T60" fmla="*/ 2147483647 w 62"/>
                  <a:gd name="T61" fmla="*/ 2147483647 h 45"/>
                  <a:gd name="T62" fmla="*/ 2147483647 w 62"/>
                  <a:gd name="T63" fmla="*/ 2147483647 h 4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2"/>
                  <a:gd name="T97" fmla="*/ 0 h 45"/>
                  <a:gd name="T98" fmla="*/ 62 w 62"/>
                  <a:gd name="T99" fmla="*/ 45 h 4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2" h="45">
                    <a:moveTo>
                      <a:pt x="62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59" y="4"/>
                    </a:lnTo>
                    <a:lnTo>
                      <a:pt x="58" y="6"/>
                    </a:lnTo>
                    <a:lnTo>
                      <a:pt x="5" y="6"/>
                    </a:lnTo>
                    <a:lnTo>
                      <a:pt x="7" y="8"/>
                    </a:lnTo>
                    <a:lnTo>
                      <a:pt x="57" y="8"/>
                    </a:lnTo>
                    <a:lnTo>
                      <a:pt x="56" y="12"/>
                    </a:lnTo>
                    <a:lnTo>
                      <a:pt x="9" y="12"/>
                    </a:lnTo>
                    <a:lnTo>
                      <a:pt x="12" y="16"/>
                    </a:lnTo>
                    <a:lnTo>
                      <a:pt x="55" y="16"/>
                    </a:lnTo>
                    <a:lnTo>
                      <a:pt x="53" y="18"/>
                    </a:lnTo>
                    <a:lnTo>
                      <a:pt x="14" y="18"/>
                    </a:lnTo>
                    <a:lnTo>
                      <a:pt x="16" y="21"/>
                    </a:lnTo>
                    <a:lnTo>
                      <a:pt x="51" y="21"/>
                    </a:lnTo>
                    <a:lnTo>
                      <a:pt x="50" y="24"/>
                    </a:lnTo>
                    <a:lnTo>
                      <a:pt x="18" y="24"/>
                    </a:lnTo>
                    <a:lnTo>
                      <a:pt x="20" y="27"/>
                    </a:lnTo>
                    <a:lnTo>
                      <a:pt x="48" y="27"/>
                    </a:lnTo>
                    <a:lnTo>
                      <a:pt x="47" y="30"/>
                    </a:lnTo>
                    <a:lnTo>
                      <a:pt x="23" y="30"/>
                    </a:lnTo>
                    <a:lnTo>
                      <a:pt x="25" y="34"/>
                    </a:lnTo>
                    <a:lnTo>
                      <a:pt x="45" y="34"/>
                    </a:lnTo>
                    <a:lnTo>
                      <a:pt x="44" y="36"/>
                    </a:lnTo>
                    <a:lnTo>
                      <a:pt x="26" y="36"/>
                    </a:lnTo>
                    <a:lnTo>
                      <a:pt x="29" y="39"/>
                    </a:lnTo>
                    <a:lnTo>
                      <a:pt x="42" y="39"/>
                    </a:lnTo>
                    <a:lnTo>
                      <a:pt x="41" y="43"/>
                    </a:lnTo>
                    <a:lnTo>
                      <a:pt x="31" y="43"/>
                    </a:lnTo>
                    <a:lnTo>
                      <a:pt x="34" y="45"/>
                    </a:lnTo>
                    <a:lnTo>
                      <a:pt x="39" y="45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4" name="Freeform 92"/>
              <p:cNvSpPr>
                <a:spLocks/>
              </p:cNvSpPr>
              <p:nvPr/>
            </p:nvSpPr>
            <p:spPr bwMode="auto">
              <a:xfrm>
                <a:off x="8689280" y="2742828"/>
                <a:ext cx="96837" cy="79375"/>
              </a:xfrm>
              <a:custGeom>
                <a:avLst/>
                <a:gdLst>
                  <a:gd name="T0" fmla="*/ 2147483647 w 62"/>
                  <a:gd name="T1" fmla="*/ 2147483647 h 50"/>
                  <a:gd name="T2" fmla="*/ 0 w 62"/>
                  <a:gd name="T3" fmla="*/ 0 h 50"/>
                  <a:gd name="T4" fmla="*/ 2147483647 w 62"/>
                  <a:gd name="T5" fmla="*/ 0 h 50"/>
                  <a:gd name="T6" fmla="*/ 2147483647 w 62"/>
                  <a:gd name="T7" fmla="*/ 2147483647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50"/>
                  <a:gd name="T14" fmla="*/ 62 w 62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50">
                    <a:moveTo>
                      <a:pt x="37" y="50"/>
                    </a:moveTo>
                    <a:lnTo>
                      <a:pt x="0" y="0"/>
                    </a:lnTo>
                    <a:lnTo>
                      <a:pt x="62" y="0"/>
                    </a:lnTo>
                    <a:lnTo>
                      <a:pt x="37" y="50"/>
                    </a:lnTo>
                    <a:close/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5" name="Freeform 93"/>
              <p:cNvSpPr>
                <a:spLocks/>
              </p:cNvSpPr>
              <p:nvPr/>
            </p:nvSpPr>
            <p:spPr bwMode="auto">
              <a:xfrm>
                <a:off x="7484367" y="2977778"/>
                <a:ext cx="77788" cy="115888"/>
              </a:xfrm>
              <a:custGeom>
                <a:avLst/>
                <a:gdLst>
                  <a:gd name="T0" fmla="*/ 0 w 49"/>
                  <a:gd name="T1" fmla="*/ 2147483647 h 73"/>
                  <a:gd name="T2" fmla="*/ 0 w 49"/>
                  <a:gd name="T3" fmla="*/ 2147483647 h 73"/>
                  <a:gd name="T4" fmla="*/ 2147483647 w 49"/>
                  <a:gd name="T5" fmla="*/ 2147483647 h 73"/>
                  <a:gd name="T6" fmla="*/ 2147483647 w 49"/>
                  <a:gd name="T7" fmla="*/ 2147483647 h 73"/>
                  <a:gd name="T8" fmla="*/ 2147483647 w 49"/>
                  <a:gd name="T9" fmla="*/ 2147483647 h 73"/>
                  <a:gd name="T10" fmla="*/ 2147483647 w 49"/>
                  <a:gd name="T11" fmla="*/ 2147483647 h 73"/>
                  <a:gd name="T12" fmla="*/ 2147483647 w 49"/>
                  <a:gd name="T13" fmla="*/ 2147483647 h 73"/>
                  <a:gd name="T14" fmla="*/ 2147483647 w 49"/>
                  <a:gd name="T15" fmla="*/ 2147483647 h 73"/>
                  <a:gd name="T16" fmla="*/ 2147483647 w 49"/>
                  <a:gd name="T17" fmla="*/ 2147483647 h 73"/>
                  <a:gd name="T18" fmla="*/ 2147483647 w 49"/>
                  <a:gd name="T19" fmla="*/ 2147483647 h 73"/>
                  <a:gd name="T20" fmla="*/ 2147483647 w 49"/>
                  <a:gd name="T21" fmla="*/ 2147483647 h 73"/>
                  <a:gd name="T22" fmla="*/ 2147483647 w 49"/>
                  <a:gd name="T23" fmla="*/ 2147483647 h 73"/>
                  <a:gd name="T24" fmla="*/ 2147483647 w 49"/>
                  <a:gd name="T25" fmla="*/ 0 h 73"/>
                  <a:gd name="T26" fmla="*/ 2147483647 w 49"/>
                  <a:gd name="T27" fmla="*/ 0 h 73"/>
                  <a:gd name="T28" fmla="*/ 2147483647 w 49"/>
                  <a:gd name="T29" fmla="*/ 2147483647 h 73"/>
                  <a:gd name="T30" fmla="*/ 2147483647 w 49"/>
                  <a:gd name="T31" fmla="*/ 2147483647 h 73"/>
                  <a:gd name="T32" fmla="*/ 2147483647 w 49"/>
                  <a:gd name="T33" fmla="*/ 2147483647 h 73"/>
                  <a:gd name="T34" fmla="*/ 2147483647 w 49"/>
                  <a:gd name="T35" fmla="*/ 2147483647 h 73"/>
                  <a:gd name="T36" fmla="*/ 2147483647 w 49"/>
                  <a:gd name="T37" fmla="*/ 2147483647 h 73"/>
                  <a:gd name="T38" fmla="*/ 2147483647 w 49"/>
                  <a:gd name="T39" fmla="*/ 2147483647 h 73"/>
                  <a:gd name="T40" fmla="*/ 2147483647 w 49"/>
                  <a:gd name="T41" fmla="*/ 2147483647 h 73"/>
                  <a:gd name="T42" fmla="*/ 2147483647 w 49"/>
                  <a:gd name="T43" fmla="*/ 2147483647 h 73"/>
                  <a:gd name="T44" fmla="*/ 2147483647 w 49"/>
                  <a:gd name="T45" fmla="*/ 2147483647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9"/>
                  <a:gd name="T70" fmla="*/ 0 h 73"/>
                  <a:gd name="T71" fmla="*/ 49 w 49"/>
                  <a:gd name="T72" fmla="*/ 73 h 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9" h="73">
                    <a:moveTo>
                      <a:pt x="0" y="32"/>
                    </a:moveTo>
                    <a:lnTo>
                      <a:pt x="0" y="42"/>
                    </a:lnTo>
                    <a:lnTo>
                      <a:pt x="2" y="60"/>
                    </a:lnTo>
                    <a:lnTo>
                      <a:pt x="10" y="70"/>
                    </a:lnTo>
                    <a:lnTo>
                      <a:pt x="21" y="73"/>
                    </a:lnTo>
                    <a:lnTo>
                      <a:pt x="27" y="73"/>
                    </a:lnTo>
                    <a:lnTo>
                      <a:pt x="38" y="70"/>
                    </a:lnTo>
                    <a:lnTo>
                      <a:pt x="45" y="60"/>
                    </a:lnTo>
                    <a:lnTo>
                      <a:pt x="49" y="42"/>
                    </a:lnTo>
                    <a:lnTo>
                      <a:pt x="49" y="32"/>
                    </a:lnTo>
                    <a:lnTo>
                      <a:pt x="45" y="15"/>
                    </a:lnTo>
                    <a:lnTo>
                      <a:pt x="38" y="4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3" y="4"/>
                    </a:lnTo>
                    <a:lnTo>
                      <a:pt x="10" y="8"/>
                    </a:lnTo>
                    <a:lnTo>
                      <a:pt x="6" y="15"/>
                    </a:lnTo>
                    <a:lnTo>
                      <a:pt x="2" y="32"/>
                    </a:lnTo>
                    <a:lnTo>
                      <a:pt x="2" y="42"/>
                    </a:lnTo>
                    <a:lnTo>
                      <a:pt x="6" y="60"/>
                    </a:lnTo>
                    <a:lnTo>
                      <a:pt x="10" y="66"/>
                    </a:lnTo>
                    <a:lnTo>
                      <a:pt x="13" y="70"/>
                    </a:lnTo>
                    <a:lnTo>
                      <a:pt x="21" y="73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6" name="Freeform 94"/>
              <p:cNvSpPr>
                <a:spLocks/>
              </p:cNvSpPr>
              <p:nvPr/>
            </p:nvSpPr>
            <p:spPr bwMode="auto">
              <a:xfrm>
                <a:off x="7525642" y="2977778"/>
                <a:ext cx="30163" cy="115888"/>
              </a:xfrm>
              <a:custGeom>
                <a:avLst/>
                <a:gdLst>
                  <a:gd name="T0" fmla="*/ 0 w 18"/>
                  <a:gd name="T1" fmla="*/ 2147483647 h 73"/>
                  <a:gd name="T2" fmla="*/ 2147483647 w 18"/>
                  <a:gd name="T3" fmla="*/ 2147483647 h 73"/>
                  <a:gd name="T4" fmla="*/ 2147483647 w 18"/>
                  <a:gd name="T5" fmla="*/ 2147483647 h 73"/>
                  <a:gd name="T6" fmla="*/ 2147483647 w 18"/>
                  <a:gd name="T7" fmla="*/ 2147483647 h 73"/>
                  <a:gd name="T8" fmla="*/ 2147483647 w 18"/>
                  <a:gd name="T9" fmla="*/ 2147483647 h 73"/>
                  <a:gd name="T10" fmla="*/ 2147483647 w 18"/>
                  <a:gd name="T11" fmla="*/ 2147483647 h 73"/>
                  <a:gd name="T12" fmla="*/ 2147483647 w 18"/>
                  <a:gd name="T13" fmla="*/ 2147483647 h 73"/>
                  <a:gd name="T14" fmla="*/ 2147483647 w 18"/>
                  <a:gd name="T15" fmla="*/ 2147483647 h 73"/>
                  <a:gd name="T16" fmla="*/ 2147483647 w 18"/>
                  <a:gd name="T17" fmla="*/ 2147483647 h 73"/>
                  <a:gd name="T18" fmla="*/ 0 w 18"/>
                  <a:gd name="T19" fmla="*/ 0 h 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73"/>
                  <a:gd name="T32" fmla="*/ 18 w 18"/>
                  <a:gd name="T33" fmla="*/ 73 h 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73">
                    <a:moveTo>
                      <a:pt x="0" y="73"/>
                    </a:moveTo>
                    <a:lnTo>
                      <a:pt x="7" y="70"/>
                    </a:lnTo>
                    <a:lnTo>
                      <a:pt x="11" y="66"/>
                    </a:lnTo>
                    <a:lnTo>
                      <a:pt x="14" y="60"/>
                    </a:lnTo>
                    <a:lnTo>
                      <a:pt x="18" y="42"/>
                    </a:lnTo>
                    <a:lnTo>
                      <a:pt x="18" y="32"/>
                    </a:lnTo>
                    <a:lnTo>
                      <a:pt x="14" y="15"/>
                    </a:lnTo>
                    <a:lnTo>
                      <a:pt x="11" y="8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7" name="Freeform 95"/>
              <p:cNvSpPr>
                <a:spLocks/>
              </p:cNvSpPr>
              <p:nvPr/>
            </p:nvSpPr>
            <p:spPr bwMode="auto">
              <a:xfrm>
                <a:off x="7484367" y="2977778"/>
                <a:ext cx="33338" cy="50800"/>
              </a:xfrm>
              <a:custGeom>
                <a:avLst/>
                <a:gdLst>
                  <a:gd name="T0" fmla="*/ 2147483647 w 21"/>
                  <a:gd name="T1" fmla="*/ 0 h 32"/>
                  <a:gd name="T2" fmla="*/ 2147483647 w 21"/>
                  <a:gd name="T3" fmla="*/ 2147483647 h 32"/>
                  <a:gd name="T4" fmla="*/ 2147483647 w 21"/>
                  <a:gd name="T5" fmla="*/ 2147483647 h 32"/>
                  <a:gd name="T6" fmla="*/ 0 w 21"/>
                  <a:gd name="T7" fmla="*/ 2147483647 h 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32"/>
                  <a:gd name="T14" fmla="*/ 21 w 21"/>
                  <a:gd name="T15" fmla="*/ 32 h 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32">
                    <a:moveTo>
                      <a:pt x="21" y="0"/>
                    </a:moveTo>
                    <a:lnTo>
                      <a:pt x="10" y="4"/>
                    </a:lnTo>
                    <a:lnTo>
                      <a:pt x="2" y="15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8" name="Freeform 96"/>
              <p:cNvSpPr>
                <a:spLocks/>
              </p:cNvSpPr>
              <p:nvPr/>
            </p:nvSpPr>
            <p:spPr bwMode="auto">
              <a:xfrm>
                <a:off x="7609780" y="2977778"/>
                <a:ext cx="28575" cy="115888"/>
              </a:xfrm>
              <a:custGeom>
                <a:avLst/>
                <a:gdLst>
                  <a:gd name="T0" fmla="*/ 0 w 18"/>
                  <a:gd name="T1" fmla="*/ 2147483647 h 73"/>
                  <a:gd name="T2" fmla="*/ 2147483647 w 18"/>
                  <a:gd name="T3" fmla="*/ 2147483647 h 73"/>
                  <a:gd name="T4" fmla="*/ 2147483647 w 18"/>
                  <a:gd name="T5" fmla="*/ 0 h 73"/>
                  <a:gd name="T6" fmla="*/ 2147483647 w 18"/>
                  <a:gd name="T7" fmla="*/ 2147483647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73"/>
                  <a:gd name="T14" fmla="*/ 18 w 18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73">
                    <a:moveTo>
                      <a:pt x="0" y="15"/>
                    </a:moveTo>
                    <a:lnTo>
                      <a:pt x="7" y="11"/>
                    </a:lnTo>
                    <a:lnTo>
                      <a:pt x="18" y="0"/>
                    </a:lnTo>
                    <a:lnTo>
                      <a:pt x="18" y="73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29" name="Line 97"/>
              <p:cNvSpPr>
                <a:spLocks noChangeShapeType="1"/>
              </p:cNvSpPr>
              <p:nvPr/>
            </p:nvSpPr>
            <p:spPr bwMode="auto">
              <a:xfrm flipV="1">
                <a:off x="7635180" y="2984128"/>
                <a:ext cx="0" cy="1095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0" name="Freeform 98"/>
              <p:cNvSpPr>
                <a:spLocks/>
              </p:cNvSpPr>
              <p:nvPr/>
            </p:nvSpPr>
            <p:spPr bwMode="auto">
              <a:xfrm>
                <a:off x="7722492" y="2977778"/>
                <a:ext cx="26988" cy="115888"/>
              </a:xfrm>
              <a:custGeom>
                <a:avLst/>
                <a:gdLst>
                  <a:gd name="T0" fmla="*/ 0 w 17"/>
                  <a:gd name="T1" fmla="*/ 2147483647 h 73"/>
                  <a:gd name="T2" fmla="*/ 2147483647 w 17"/>
                  <a:gd name="T3" fmla="*/ 2147483647 h 73"/>
                  <a:gd name="T4" fmla="*/ 2147483647 w 17"/>
                  <a:gd name="T5" fmla="*/ 0 h 73"/>
                  <a:gd name="T6" fmla="*/ 2147483647 w 17"/>
                  <a:gd name="T7" fmla="*/ 2147483647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73"/>
                  <a:gd name="T14" fmla="*/ 17 w 17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73">
                    <a:moveTo>
                      <a:pt x="0" y="15"/>
                    </a:moveTo>
                    <a:lnTo>
                      <a:pt x="7" y="11"/>
                    </a:lnTo>
                    <a:lnTo>
                      <a:pt x="17" y="0"/>
                    </a:lnTo>
                    <a:lnTo>
                      <a:pt x="17" y="73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1" name="Line 99"/>
              <p:cNvSpPr>
                <a:spLocks noChangeShapeType="1"/>
              </p:cNvSpPr>
              <p:nvPr/>
            </p:nvSpPr>
            <p:spPr bwMode="auto">
              <a:xfrm flipV="1">
                <a:off x="7743130" y="2984128"/>
                <a:ext cx="1587" cy="1095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2" name="Line 100"/>
              <p:cNvSpPr>
                <a:spLocks noChangeShapeType="1"/>
              </p:cNvSpPr>
              <p:nvPr/>
            </p:nvSpPr>
            <p:spPr bwMode="auto">
              <a:xfrm>
                <a:off x="7722492" y="3093666"/>
                <a:ext cx="49213" cy="158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3" name="Line 101"/>
              <p:cNvSpPr>
                <a:spLocks noChangeShapeType="1"/>
              </p:cNvSpPr>
              <p:nvPr/>
            </p:nvSpPr>
            <p:spPr bwMode="auto">
              <a:xfrm flipH="1">
                <a:off x="7609780" y="3093666"/>
                <a:ext cx="52387" cy="158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4" name="Line 102"/>
              <p:cNvSpPr>
                <a:spLocks noChangeShapeType="1"/>
              </p:cNvSpPr>
              <p:nvPr/>
            </p:nvSpPr>
            <p:spPr bwMode="auto">
              <a:xfrm>
                <a:off x="7517705" y="3560391"/>
                <a:ext cx="1587" cy="1174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5" name="Line 103"/>
              <p:cNvSpPr>
                <a:spLocks noChangeShapeType="1"/>
              </p:cNvSpPr>
              <p:nvPr/>
            </p:nvSpPr>
            <p:spPr bwMode="auto">
              <a:xfrm flipV="1">
                <a:off x="7511355" y="3565153"/>
                <a:ext cx="3175" cy="1127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6" name="Freeform 104"/>
              <p:cNvSpPr>
                <a:spLocks/>
              </p:cNvSpPr>
              <p:nvPr/>
            </p:nvSpPr>
            <p:spPr bwMode="auto">
              <a:xfrm>
                <a:off x="7487542" y="3560391"/>
                <a:ext cx="30163" cy="22225"/>
              </a:xfrm>
              <a:custGeom>
                <a:avLst/>
                <a:gdLst>
                  <a:gd name="T0" fmla="*/ 2147483647 w 19"/>
                  <a:gd name="T1" fmla="*/ 0 h 14"/>
                  <a:gd name="T2" fmla="*/ 2147483647 w 19"/>
                  <a:gd name="T3" fmla="*/ 2147483647 h 14"/>
                  <a:gd name="T4" fmla="*/ 0 w 19"/>
                  <a:gd name="T5" fmla="*/ 2147483647 h 1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14"/>
                  <a:gd name="T11" fmla="*/ 19 w 19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14">
                    <a:moveTo>
                      <a:pt x="19" y="0"/>
                    </a:moveTo>
                    <a:lnTo>
                      <a:pt x="8" y="11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7" name="Line 105"/>
              <p:cNvSpPr>
                <a:spLocks noChangeShapeType="1"/>
              </p:cNvSpPr>
              <p:nvPr/>
            </p:nvSpPr>
            <p:spPr bwMode="auto">
              <a:xfrm>
                <a:off x="7487542" y="3677866"/>
                <a:ext cx="50800" cy="158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8" name="Line 106"/>
              <p:cNvSpPr>
                <a:spLocks noChangeShapeType="1"/>
              </p:cNvSpPr>
              <p:nvPr/>
            </p:nvSpPr>
            <p:spPr bwMode="auto">
              <a:xfrm flipH="1">
                <a:off x="7378005" y="3677866"/>
                <a:ext cx="50800" cy="158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39" name="Line 107"/>
              <p:cNvSpPr>
                <a:spLocks noChangeShapeType="1"/>
              </p:cNvSpPr>
              <p:nvPr/>
            </p:nvSpPr>
            <p:spPr bwMode="auto">
              <a:xfrm flipV="1">
                <a:off x="7400230" y="3565153"/>
                <a:ext cx="1587" cy="1127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0" name="Line 108"/>
              <p:cNvSpPr>
                <a:spLocks noChangeShapeType="1"/>
              </p:cNvSpPr>
              <p:nvPr/>
            </p:nvSpPr>
            <p:spPr bwMode="auto">
              <a:xfrm>
                <a:off x="7406580" y="3560391"/>
                <a:ext cx="0" cy="1174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1" name="Line 109"/>
              <p:cNvSpPr>
                <a:spLocks noChangeShapeType="1"/>
              </p:cNvSpPr>
              <p:nvPr/>
            </p:nvSpPr>
            <p:spPr bwMode="auto">
              <a:xfrm flipH="1">
                <a:off x="7265292" y="3677866"/>
                <a:ext cx="50800" cy="158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2" name="Line 110"/>
              <p:cNvSpPr>
                <a:spLocks noChangeShapeType="1"/>
              </p:cNvSpPr>
              <p:nvPr/>
            </p:nvSpPr>
            <p:spPr bwMode="auto">
              <a:xfrm flipV="1">
                <a:off x="7289105" y="3565153"/>
                <a:ext cx="1587" cy="11271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3" name="Line 111"/>
              <p:cNvSpPr>
                <a:spLocks noChangeShapeType="1"/>
              </p:cNvSpPr>
              <p:nvPr/>
            </p:nvSpPr>
            <p:spPr bwMode="auto">
              <a:xfrm>
                <a:off x="7295455" y="3560391"/>
                <a:ext cx="1587" cy="11747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4" name="Line 112"/>
              <p:cNvSpPr>
                <a:spLocks noChangeShapeType="1"/>
              </p:cNvSpPr>
              <p:nvPr/>
            </p:nvSpPr>
            <p:spPr bwMode="auto">
              <a:xfrm flipV="1">
                <a:off x="7277992" y="3560391"/>
                <a:ext cx="17463" cy="174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5" name="Line 113"/>
              <p:cNvSpPr>
                <a:spLocks noChangeShapeType="1"/>
              </p:cNvSpPr>
              <p:nvPr/>
            </p:nvSpPr>
            <p:spPr bwMode="auto">
              <a:xfrm flipH="1">
                <a:off x="7265292" y="3577853"/>
                <a:ext cx="12700" cy="47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6" name="Freeform 114"/>
              <p:cNvSpPr>
                <a:spLocks/>
              </p:cNvSpPr>
              <p:nvPr/>
            </p:nvSpPr>
            <p:spPr bwMode="auto">
              <a:xfrm>
                <a:off x="7378005" y="3560391"/>
                <a:ext cx="28575" cy="22225"/>
              </a:xfrm>
              <a:custGeom>
                <a:avLst/>
                <a:gdLst>
                  <a:gd name="T0" fmla="*/ 0 w 17"/>
                  <a:gd name="T1" fmla="*/ 2147483647 h 14"/>
                  <a:gd name="T2" fmla="*/ 2147483647 w 17"/>
                  <a:gd name="T3" fmla="*/ 2147483647 h 14"/>
                  <a:gd name="T4" fmla="*/ 2147483647 w 17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4"/>
                  <a:gd name="T11" fmla="*/ 17 w 17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4">
                    <a:moveTo>
                      <a:pt x="0" y="14"/>
                    </a:moveTo>
                    <a:lnTo>
                      <a:pt x="7" y="11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7" name="Freeform 115"/>
              <p:cNvSpPr>
                <a:spLocks/>
              </p:cNvSpPr>
              <p:nvPr/>
            </p:nvSpPr>
            <p:spPr bwMode="auto">
              <a:xfrm>
                <a:off x="7674867" y="4025528"/>
                <a:ext cx="28575" cy="117475"/>
              </a:xfrm>
              <a:custGeom>
                <a:avLst/>
                <a:gdLst>
                  <a:gd name="T0" fmla="*/ 0 w 19"/>
                  <a:gd name="T1" fmla="*/ 2147483647 h 74"/>
                  <a:gd name="T2" fmla="*/ 2147483647 w 19"/>
                  <a:gd name="T3" fmla="*/ 2147483647 h 74"/>
                  <a:gd name="T4" fmla="*/ 2147483647 w 19"/>
                  <a:gd name="T5" fmla="*/ 0 h 74"/>
                  <a:gd name="T6" fmla="*/ 2147483647 w 19"/>
                  <a:gd name="T7" fmla="*/ 2147483647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74"/>
                  <a:gd name="T14" fmla="*/ 19 w 19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74">
                    <a:moveTo>
                      <a:pt x="0" y="15"/>
                    </a:moveTo>
                    <a:lnTo>
                      <a:pt x="8" y="11"/>
                    </a:lnTo>
                    <a:lnTo>
                      <a:pt x="19" y="0"/>
                    </a:lnTo>
                    <a:lnTo>
                      <a:pt x="19" y="74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8" name="Line 116"/>
              <p:cNvSpPr>
                <a:spLocks noChangeShapeType="1"/>
              </p:cNvSpPr>
              <p:nvPr/>
            </p:nvSpPr>
            <p:spPr bwMode="auto">
              <a:xfrm flipV="1">
                <a:off x="7697092" y="4031878"/>
                <a:ext cx="1588" cy="1111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49" name="Freeform 117"/>
              <p:cNvSpPr>
                <a:spLocks/>
              </p:cNvSpPr>
              <p:nvPr/>
            </p:nvSpPr>
            <p:spPr bwMode="auto">
              <a:xfrm>
                <a:off x="7785992" y="4025528"/>
                <a:ext cx="26988" cy="117475"/>
              </a:xfrm>
              <a:custGeom>
                <a:avLst/>
                <a:gdLst>
                  <a:gd name="T0" fmla="*/ 0 w 17"/>
                  <a:gd name="T1" fmla="*/ 2147483647 h 74"/>
                  <a:gd name="T2" fmla="*/ 2147483647 w 17"/>
                  <a:gd name="T3" fmla="*/ 2147483647 h 74"/>
                  <a:gd name="T4" fmla="*/ 2147483647 w 17"/>
                  <a:gd name="T5" fmla="*/ 0 h 74"/>
                  <a:gd name="T6" fmla="*/ 2147483647 w 17"/>
                  <a:gd name="T7" fmla="*/ 2147483647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74"/>
                  <a:gd name="T14" fmla="*/ 17 w 17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74">
                    <a:moveTo>
                      <a:pt x="0" y="15"/>
                    </a:moveTo>
                    <a:lnTo>
                      <a:pt x="7" y="11"/>
                    </a:lnTo>
                    <a:lnTo>
                      <a:pt x="17" y="0"/>
                    </a:lnTo>
                    <a:lnTo>
                      <a:pt x="17" y="74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0" name="Line 118"/>
              <p:cNvSpPr>
                <a:spLocks noChangeShapeType="1"/>
              </p:cNvSpPr>
              <p:nvPr/>
            </p:nvSpPr>
            <p:spPr bwMode="auto">
              <a:xfrm flipV="1">
                <a:off x="7806630" y="4031878"/>
                <a:ext cx="3175" cy="1111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1" name="Freeform 119"/>
              <p:cNvSpPr>
                <a:spLocks/>
              </p:cNvSpPr>
              <p:nvPr/>
            </p:nvSpPr>
            <p:spPr bwMode="auto">
              <a:xfrm>
                <a:off x="7881242" y="4025528"/>
                <a:ext cx="76200" cy="117475"/>
              </a:xfrm>
              <a:custGeom>
                <a:avLst/>
                <a:gdLst>
                  <a:gd name="T0" fmla="*/ 2147483647 w 48"/>
                  <a:gd name="T1" fmla="*/ 2147483647 h 74"/>
                  <a:gd name="T2" fmla="*/ 2147483647 w 48"/>
                  <a:gd name="T3" fmla="*/ 2147483647 h 74"/>
                  <a:gd name="T4" fmla="*/ 0 w 48"/>
                  <a:gd name="T5" fmla="*/ 2147483647 h 74"/>
                  <a:gd name="T6" fmla="*/ 0 w 48"/>
                  <a:gd name="T7" fmla="*/ 2147483647 h 74"/>
                  <a:gd name="T8" fmla="*/ 2147483647 w 48"/>
                  <a:gd name="T9" fmla="*/ 2147483647 h 74"/>
                  <a:gd name="T10" fmla="*/ 2147483647 w 48"/>
                  <a:gd name="T11" fmla="*/ 2147483647 h 74"/>
                  <a:gd name="T12" fmla="*/ 2147483647 w 48"/>
                  <a:gd name="T13" fmla="*/ 2147483647 h 74"/>
                  <a:gd name="T14" fmla="*/ 2147483647 w 48"/>
                  <a:gd name="T15" fmla="*/ 2147483647 h 74"/>
                  <a:gd name="T16" fmla="*/ 2147483647 w 48"/>
                  <a:gd name="T17" fmla="*/ 2147483647 h 74"/>
                  <a:gd name="T18" fmla="*/ 2147483647 w 48"/>
                  <a:gd name="T19" fmla="*/ 2147483647 h 74"/>
                  <a:gd name="T20" fmla="*/ 2147483647 w 48"/>
                  <a:gd name="T21" fmla="*/ 2147483647 h 74"/>
                  <a:gd name="T22" fmla="*/ 2147483647 w 48"/>
                  <a:gd name="T23" fmla="*/ 2147483647 h 74"/>
                  <a:gd name="T24" fmla="*/ 2147483647 w 48"/>
                  <a:gd name="T25" fmla="*/ 2147483647 h 74"/>
                  <a:gd name="T26" fmla="*/ 2147483647 w 48"/>
                  <a:gd name="T27" fmla="*/ 2147483647 h 74"/>
                  <a:gd name="T28" fmla="*/ 2147483647 w 48"/>
                  <a:gd name="T29" fmla="*/ 0 h 74"/>
                  <a:gd name="T30" fmla="*/ 2147483647 w 48"/>
                  <a:gd name="T31" fmla="*/ 0 h 74"/>
                  <a:gd name="T32" fmla="*/ 2147483647 w 48"/>
                  <a:gd name="T33" fmla="*/ 2147483647 h 74"/>
                  <a:gd name="T34" fmla="*/ 2147483647 w 48"/>
                  <a:gd name="T35" fmla="*/ 2147483647 h 74"/>
                  <a:gd name="T36" fmla="*/ 2147483647 w 48"/>
                  <a:gd name="T37" fmla="*/ 2147483647 h 74"/>
                  <a:gd name="T38" fmla="*/ 2147483647 w 48"/>
                  <a:gd name="T39" fmla="*/ 2147483647 h 74"/>
                  <a:gd name="T40" fmla="*/ 2147483647 w 48"/>
                  <a:gd name="T41" fmla="*/ 2147483647 h 74"/>
                  <a:gd name="T42" fmla="*/ 2147483647 w 48"/>
                  <a:gd name="T43" fmla="*/ 2147483647 h 74"/>
                  <a:gd name="T44" fmla="*/ 2147483647 w 48"/>
                  <a:gd name="T45" fmla="*/ 2147483647 h 74"/>
                  <a:gd name="T46" fmla="*/ 2147483647 w 48"/>
                  <a:gd name="T47" fmla="*/ 2147483647 h 74"/>
                  <a:gd name="T48" fmla="*/ 2147483647 w 48"/>
                  <a:gd name="T49" fmla="*/ 2147483647 h 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8"/>
                  <a:gd name="T76" fmla="*/ 0 h 74"/>
                  <a:gd name="T77" fmla="*/ 48 w 48"/>
                  <a:gd name="T78" fmla="*/ 74 h 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8" h="74">
                    <a:moveTo>
                      <a:pt x="9" y="4"/>
                    </a:moveTo>
                    <a:lnTo>
                      <a:pt x="2" y="15"/>
                    </a:lnTo>
                    <a:lnTo>
                      <a:pt x="0" y="33"/>
                    </a:lnTo>
                    <a:lnTo>
                      <a:pt x="0" y="43"/>
                    </a:lnTo>
                    <a:lnTo>
                      <a:pt x="2" y="60"/>
                    </a:lnTo>
                    <a:lnTo>
                      <a:pt x="9" y="71"/>
                    </a:lnTo>
                    <a:lnTo>
                      <a:pt x="20" y="74"/>
                    </a:lnTo>
                    <a:lnTo>
                      <a:pt x="26" y="74"/>
                    </a:lnTo>
                    <a:lnTo>
                      <a:pt x="37" y="71"/>
                    </a:lnTo>
                    <a:lnTo>
                      <a:pt x="45" y="60"/>
                    </a:lnTo>
                    <a:lnTo>
                      <a:pt x="48" y="43"/>
                    </a:lnTo>
                    <a:lnTo>
                      <a:pt x="48" y="33"/>
                    </a:lnTo>
                    <a:lnTo>
                      <a:pt x="45" y="15"/>
                    </a:lnTo>
                    <a:lnTo>
                      <a:pt x="37" y="4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3" y="4"/>
                    </a:lnTo>
                    <a:lnTo>
                      <a:pt x="9" y="7"/>
                    </a:lnTo>
                    <a:lnTo>
                      <a:pt x="6" y="15"/>
                    </a:lnTo>
                    <a:lnTo>
                      <a:pt x="2" y="33"/>
                    </a:lnTo>
                    <a:lnTo>
                      <a:pt x="2" y="43"/>
                    </a:lnTo>
                    <a:lnTo>
                      <a:pt x="6" y="60"/>
                    </a:lnTo>
                    <a:lnTo>
                      <a:pt x="9" y="67"/>
                    </a:lnTo>
                    <a:lnTo>
                      <a:pt x="13" y="71"/>
                    </a:lnTo>
                    <a:lnTo>
                      <a:pt x="20" y="74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2" name="Freeform 120"/>
              <p:cNvSpPr>
                <a:spLocks/>
              </p:cNvSpPr>
              <p:nvPr/>
            </p:nvSpPr>
            <p:spPr bwMode="auto">
              <a:xfrm>
                <a:off x="7922517" y="4025528"/>
                <a:ext cx="30163" cy="117475"/>
              </a:xfrm>
              <a:custGeom>
                <a:avLst/>
                <a:gdLst>
                  <a:gd name="T0" fmla="*/ 0 w 19"/>
                  <a:gd name="T1" fmla="*/ 2147483647 h 74"/>
                  <a:gd name="T2" fmla="*/ 2147483647 w 19"/>
                  <a:gd name="T3" fmla="*/ 2147483647 h 74"/>
                  <a:gd name="T4" fmla="*/ 2147483647 w 19"/>
                  <a:gd name="T5" fmla="*/ 2147483647 h 74"/>
                  <a:gd name="T6" fmla="*/ 2147483647 w 19"/>
                  <a:gd name="T7" fmla="*/ 2147483647 h 74"/>
                  <a:gd name="T8" fmla="*/ 2147483647 w 19"/>
                  <a:gd name="T9" fmla="*/ 2147483647 h 74"/>
                  <a:gd name="T10" fmla="*/ 2147483647 w 19"/>
                  <a:gd name="T11" fmla="*/ 2147483647 h 74"/>
                  <a:gd name="T12" fmla="*/ 2147483647 w 19"/>
                  <a:gd name="T13" fmla="*/ 2147483647 h 74"/>
                  <a:gd name="T14" fmla="*/ 2147483647 w 19"/>
                  <a:gd name="T15" fmla="*/ 2147483647 h 74"/>
                  <a:gd name="T16" fmla="*/ 2147483647 w 19"/>
                  <a:gd name="T17" fmla="*/ 2147483647 h 74"/>
                  <a:gd name="T18" fmla="*/ 0 w 19"/>
                  <a:gd name="T19" fmla="*/ 0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74"/>
                  <a:gd name="T32" fmla="*/ 19 w 19"/>
                  <a:gd name="T33" fmla="*/ 74 h 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74">
                    <a:moveTo>
                      <a:pt x="0" y="74"/>
                    </a:moveTo>
                    <a:lnTo>
                      <a:pt x="8" y="71"/>
                    </a:lnTo>
                    <a:lnTo>
                      <a:pt x="11" y="67"/>
                    </a:lnTo>
                    <a:lnTo>
                      <a:pt x="15" y="60"/>
                    </a:lnTo>
                    <a:lnTo>
                      <a:pt x="19" y="43"/>
                    </a:lnTo>
                    <a:lnTo>
                      <a:pt x="19" y="33"/>
                    </a:lnTo>
                    <a:lnTo>
                      <a:pt x="15" y="15"/>
                    </a:lnTo>
                    <a:lnTo>
                      <a:pt x="11" y="7"/>
                    </a:lnTo>
                    <a:lnTo>
                      <a:pt x="8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3" name="Line 121"/>
              <p:cNvSpPr>
                <a:spLocks noChangeShapeType="1"/>
              </p:cNvSpPr>
              <p:nvPr/>
            </p:nvSpPr>
            <p:spPr bwMode="auto">
              <a:xfrm flipH="1">
                <a:off x="7895530" y="4025528"/>
                <a:ext cx="17462" cy="63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4" name="Line 122"/>
              <p:cNvSpPr>
                <a:spLocks noChangeShapeType="1"/>
              </p:cNvSpPr>
              <p:nvPr/>
            </p:nvSpPr>
            <p:spPr bwMode="auto">
              <a:xfrm flipH="1">
                <a:off x="7785992" y="4143003"/>
                <a:ext cx="50800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5" name="Line 123"/>
              <p:cNvSpPr>
                <a:spLocks noChangeShapeType="1"/>
              </p:cNvSpPr>
              <p:nvPr/>
            </p:nvSpPr>
            <p:spPr bwMode="auto">
              <a:xfrm flipH="1">
                <a:off x="7674867" y="4143003"/>
                <a:ext cx="49213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6" name="Line 124"/>
              <p:cNvSpPr>
                <a:spLocks noChangeShapeType="1"/>
              </p:cNvSpPr>
              <p:nvPr/>
            </p:nvSpPr>
            <p:spPr bwMode="auto">
              <a:xfrm>
                <a:off x="8605142" y="4085853"/>
                <a:ext cx="50800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7" name="Freeform 125"/>
              <p:cNvSpPr>
                <a:spLocks/>
              </p:cNvSpPr>
              <p:nvPr/>
            </p:nvSpPr>
            <p:spPr bwMode="auto">
              <a:xfrm>
                <a:off x="8605142" y="3968378"/>
                <a:ext cx="30163" cy="117475"/>
              </a:xfrm>
              <a:custGeom>
                <a:avLst/>
                <a:gdLst>
                  <a:gd name="T0" fmla="*/ 2147483647 w 19"/>
                  <a:gd name="T1" fmla="*/ 2147483647 h 74"/>
                  <a:gd name="T2" fmla="*/ 2147483647 w 19"/>
                  <a:gd name="T3" fmla="*/ 0 h 74"/>
                  <a:gd name="T4" fmla="*/ 2147483647 w 19"/>
                  <a:gd name="T5" fmla="*/ 2147483647 h 74"/>
                  <a:gd name="T6" fmla="*/ 0 w 19"/>
                  <a:gd name="T7" fmla="*/ 2147483647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74"/>
                  <a:gd name="T14" fmla="*/ 19 w 19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74">
                    <a:moveTo>
                      <a:pt x="19" y="74"/>
                    </a:moveTo>
                    <a:lnTo>
                      <a:pt x="19" y="0"/>
                    </a:lnTo>
                    <a:lnTo>
                      <a:pt x="8" y="11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8" name="Line 126"/>
              <p:cNvSpPr>
                <a:spLocks noChangeShapeType="1"/>
              </p:cNvSpPr>
              <p:nvPr/>
            </p:nvSpPr>
            <p:spPr bwMode="auto">
              <a:xfrm>
                <a:off x="8628955" y="3973141"/>
                <a:ext cx="1587" cy="1127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59" name="Freeform 127"/>
              <p:cNvSpPr>
                <a:spLocks/>
              </p:cNvSpPr>
              <p:nvPr/>
            </p:nvSpPr>
            <p:spPr bwMode="auto">
              <a:xfrm>
                <a:off x="8708330" y="3968378"/>
                <a:ext cx="69850" cy="117475"/>
              </a:xfrm>
              <a:custGeom>
                <a:avLst/>
                <a:gdLst>
                  <a:gd name="T0" fmla="*/ 2147483647 w 45"/>
                  <a:gd name="T1" fmla="*/ 2147483647 h 74"/>
                  <a:gd name="T2" fmla="*/ 2147483647 w 45"/>
                  <a:gd name="T3" fmla="*/ 2147483647 h 74"/>
                  <a:gd name="T4" fmla="*/ 2147483647 w 45"/>
                  <a:gd name="T5" fmla="*/ 2147483647 h 74"/>
                  <a:gd name="T6" fmla="*/ 2147483647 w 45"/>
                  <a:gd name="T7" fmla="*/ 2147483647 h 74"/>
                  <a:gd name="T8" fmla="*/ 2147483647 w 45"/>
                  <a:gd name="T9" fmla="*/ 2147483647 h 74"/>
                  <a:gd name="T10" fmla="*/ 2147483647 w 45"/>
                  <a:gd name="T11" fmla="*/ 2147483647 h 74"/>
                  <a:gd name="T12" fmla="*/ 2147483647 w 45"/>
                  <a:gd name="T13" fmla="*/ 2147483647 h 74"/>
                  <a:gd name="T14" fmla="*/ 2147483647 w 45"/>
                  <a:gd name="T15" fmla="*/ 2147483647 h 74"/>
                  <a:gd name="T16" fmla="*/ 2147483647 w 45"/>
                  <a:gd name="T17" fmla="*/ 2147483647 h 74"/>
                  <a:gd name="T18" fmla="*/ 2147483647 w 45"/>
                  <a:gd name="T19" fmla="*/ 0 h 74"/>
                  <a:gd name="T20" fmla="*/ 2147483647 w 45"/>
                  <a:gd name="T21" fmla="*/ 0 h 74"/>
                  <a:gd name="T22" fmla="*/ 2147483647 w 45"/>
                  <a:gd name="T23" fmla="*/ 2147483647 h 74"/>
                  <a:gd name="T24" fmla="*/ 2147483647 w 45"/>
                  <a:gd name="T25" fmla="*/ 2147483647 h 74"/>
                  <a:gd name="T26" fmla="*/ 2147483647 w 45"/>
                  <a:gd name="T27" fmla="*/ 2147483647 h 74"/>
                  <a:gd name="T28" fmla="*/ 0 w 45"/>
                  <a:gd name="T29" fmla="*/ 2147483647 h 74"/>
                  <a:gd name="T30" fmla="*/ 0 w 45"/>
                  <a:gd name="T31" fmla="*/ 2147483647 h 74"/>
                  <a:gd name="T32" fmla="*/ 2147483647 w 45"/>
                  <a:gd name="T33" fmla="*/ 2147483647 h 74"/>
                  <a:gd name="T34" fmla="*/ 2147483647 w 45"/>
                  <a:gd name="T35" fmla="*/ 2147483647 h 74"/>
                  <a:gd name="T36" fmla="*/ 2147483647 w 45"/>
                  <a:gd name="T37" fmla="*/ 2147483647 h 74"/>
                  <a:gd name="T38" fmla="*/ 2147483647 w 45"/>
                  <a:gd name="T39" fmla="*/ 2147483647 h 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"/>
                  <a:gd name="T61" fmla="*/ 0 h 74"/>
                  <a:gd name="T62" fmla="*/ 45 w 45"/>
                  <a:gd name="T63" fmla="*/ 74 h 7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" h="74">
                    <a:moveTo>
                      <a:pt x="7" y="69"/>
                    </a:moveTo>
                    <a:lnTo>
                      <a:pt x="17" y="74"/>
                    </a:lnTo>
                    <a:lnTo>
                      <a:pt x="24" y="74"/>
                    </a:lnTo>
                    <a:lnTo>
                      <a:pt x="35" y="69"/>
                    </a:lnTo>
                    <a:lnTo>
                      <a:pt x="41" y="59"/>
                    </a:lnTo>
                    <a:lnTo>
                      <a:pt x="45" y="42"/>
                    </a:lnTo>
                    <a:lnTo>
                      <a:pt x="45" y="31"/>
                    </a:lnTo>
                    <a:lnTo>
                      <a:pt x="41" y="14"/>
                    </a:lnTo>
                    <a:lnTo>
                      <a:pt x="35" y="3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9" y="3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0" y="31"/>
                    </a:lnTo>
                    <a:lnTo>
                      <a:pt x="0" y="42"/>
                    </a:lnTo>
                    <a:lnTo>
                      <a:pt x="3" y="59"/>
                    </a:lnTo>
                    <a:lnTo>
                      <a:pt x="7" y="67"/>
                    </a:lnTo>
                    <a:lnTo>
                      <a:pt x="9" y="69"/>
                    </a:lnTo>
                    <a:lnTo>
                      <a:pt x="17" y="74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0" name="Freeform 128"/>
              <p:cNvSpPr>
                <a:spLocks/>
              </p:cNvSpPr>
              <p:nvPr/>
            </p:nvSpPr>
            <p:spPr bwMode="auto">
              <a:xfrm>
                <a:off x="8744842" y="3968378"/>
                <a:ext cx="26988" cy="117475"/>
              </a:xfrm>
              <a:custGeom>
                <a:avLst/>
                <a:gdLst>
                  <a:gd name="T0" fmla="*/ 0 w 17"/>
                  <a:gd name="T1" fmla="*/ 2147483647 h 74"/>
                  <a:gd name="T2" fmla="*/ 2147483647 w 17"/>
                  <a:gd name="T3" fmla="*/ 2147483647 h 74"/>
                  <a:gd name="T4" fmla="*/ 2147483647 w 17"/>
                  <a:gd name="T5" fmla="*/ 2147483647 h 74"/>
                  <a:gd name="T6" fmla="*/ 2147483647 w 17"/>
                  <a:gd name="T7" fmla="*/ 2147483647 h 74"/>
                  <a:gd name="T8" fmla="*/ 2147483647 w 17"/>
                  <a:gd name="T9" fmla="*/ 2147483647 h 74"/>
                  <a:gd name="T10" fmla="*/ 2147483647 w 17"/>
                  <a:gd name="T11" fmla="*/ 2147483647 h 74"/>
                  <a:gd name="T12" fmla="*/ 2147483647 w 17"/>
                  <a:gd name="T13" fmla="*/ 2147483647 h 74"/>
                  <a:gd name="T14" fmla="*/ 2147483647 w 17"/>
                  <a:gd name="T15" fmla="*/ 2147483647 h 74"/>
                  <a:gd name="T16" fmla="*/ 2147483647 w 17"/>
                  <a:gd name="T17" fmla="*/ 2147483647 h 74"/>
                  <a:gd name="T18" fmla="*/ 0 w 17"/>
                  <a:gd name="T19" fmla="*/ 0 h 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74"/>
                  <a:gd name="T32" fmla="*/ 17 w 17"/>
                  <a:gd name="T33" fmla="*/ 74 h 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74">
                    <a:moveTo>
                      <a:pt x="0" y="74"/>
                    </a:moveTo>
                    <a:lnTo>
                      <a:pt x="7" y="69"/>
                    </a:lnTo>
                    <a:lnTo>
                      <a:pt x="11" y="67"/>
                    </a:lnTo>
                    <a:lnTo>
                      <a:pt x="13" y="59"/>
                    </a:lnTo>
                    <a:lnTo>
                      <a:pt x="17" y="42"/>
                    </a:lnTo>
                    <a:lnTo>
                      <a:pt x="17" y="31"/>
                    </a:lnTo>
                    <a:lnTo>
                      <a:pt x="13" y="14"/>
                    </a:lnTo>
                    <a:lnTo>
                      <a:pt x="11" y="7"/>
                    </a:lnTo>
                    <a:lnTo>
                      <a:pt x="7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1" name="Freeform 129"/>
              <p:cNvSpPr>
                <a:spLocks/>
              </p:cNvSpPr>
              <p:nvPr/>
            </p:nvSpPr>
            <p:spPr bwMode="auto">
              <a:xfrm>
                <a:off x="8700392" y="3968378"/>
                <a:ext cx="34925" cy="109538"/>
              </a:xfrm>
              <a:custGeom>
                <a:avLst/>
                <a:gdLst>
                  <a:gd name="T0" fmla="*/ 2147483647 w 21"/>
                  <a:gd name="T1" fmla="*/ 0 h 69"/>
                  <a:gd name="T2" fmla="*/ 2147483647 w 21"/>
                  <a:gd name="T3" fmla="*/ 2147483647 h 69"/>
                  <a:gd name="T4" fmla="*/ 2147483647 w 21"/>
                  <a:gd name="T5" fmla="*/ 2147483647 h 69"/>
                  <a:gd name="T6" fmla="*/ 0 w 21"/>
                  <a:gd name="T7" fmla="*/ 2147483647 h 69"/>
                  <a:gd name="T8" fmla="*/ 0 w 21"/>
                  <a:gd name="T9" fmla="*/ 2147483647 h 69"/>
                  <a:gd name="T10" fmla="*/ 2147483647 w 21"/>
                  <a:gd name="T11" fmla="*/ 2147483647 h 69"/>
                  <a:gd name="T12" fmla="*/ 2147483647 w 21"/>
                  <a:gd name="T13" fmla="*/ 2147483647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69"/>
                  <a:gd name="T23" fmla="*/ 21 w 21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69">
                    <a:moveTo>
                      <a:pt x="21" y="0"/>
                    </a:moveTo>
                    <a:lnTo>
                      <a:pt x="11" y="3"/>
                    </a:lnTo>
                    <a:lnTo>
                      <a:pt x="4" y="14"/>
                    </a:lnTo>
                    <a:lnTo>
                      <a:pt x="0" y="31"/>
                    </a:lnTo>
                    <a:lnTo>
                      <a:pt x="0" y="42"/>
                    </a:lnTo>
                    <a:lnTo>
                      <a:pt x="4" y="59"/>
                    </a:lnTo>
                    <a:lnTo>
                      <a:pt x="11" y="69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2" name="Line 130"/>
              <p:cNvSpPr>
                <a:spLocks noChangeShapeType="1"/>
              </p:cNvSpPr>
              <p:nvPr/>
            </p:nvSpPr>
            <p:spPr bwMode="auto">
              <a:xfrm>
                <a:off x="8828980" y="4085853"/>
                <a:ext cx="49212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3" name="Freeform 131"/>
              <p:cNvSpPr>
                <a:spLocks/>
              </p:cNvSpPr>
              <p:nvPr/>
            </p:nvSpPr>
            <p:spPr bwMode="auto">
              <a:xfrm>
                <a:off x="8828980" y="3968378"/>
                <a:ext cx="28575" cy="117475"/>
              </a:xfrm>
              <a:custGeom>
                <a:avLst/>
                <a:gdLst>
                  <a:gd name="T0" fmla="*/ 2147483647 w 19"/>
                  <a:gd name="T1" fmla="*/ 2147483647 h 74"/>
                  <a:gd name="T2" fmla="*/ 2147483647 w 19"/>
                  <a:gd name="T3" fmla="*/ 0 h 74"/>
                  <a:gd name="T4" fmla="*/ 2147483647 w 19"/>
                  <a:gd name="T5" fmla="*/ 2147483647 h 74"/>
                  <a:gd name="T6" fmla="*/ 0 w 19"/>
                  <a:gd name="T7" fmla="*/ 2147483647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74"/>
                  <a:gd name="T14" fmla="*/ 19 w 19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74">
                    <a:moveTo>
                      <a:pt x="19" y="74"/>
                    </a:moveTo>
                    <a:lnTo>
                      <a:pt x="19" y="0"/>
                    </a:lnTo>
                    <a:lnTo>
                      <a:pt x="8" y="11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4" name="Line 132"/>
              <p:cNvSpPr>
                <a:spLocks noChangeShapeType="1"/>
              </p:cNvSpPr>
              <p:nvPr/>
            </p:nvSpPr>
            <p:spPr bwMode="auto">
              <a:xfrm>
                <a:off x="8849617" y="3973141"/>
                <a:ext cx="1588" cy="11271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5" name="Freeform 133"/>
              <p:cNvSpPr>
                <a:spLocks/>
              </p:cNvSpPr>
              <p:nvPr/>
            </p:nvSpPr>
            <p:spPr bwMode="auto">
              <a:xfrm>
                <a:off x="9119492" y="3501653"/>
                <a:ext cx="69850" cy="115888"/>
              </a:xfrm>
              <a:custGeom>
                <a:avLst/>
                <a:gdLst>
                  <a:gd name="T0" fmla="*/ 2147483647 w 45"/>
                  <a:gd name="T1" fmla="*/ 2147483647 h 73"/>
                  <a:gd name="T2" fmla="*/ 2147483647 w 45"/>
                  <a:gd name="T3" fmla="*/ 2147483647 h 73"/>
                  <a:gd name="T4" fmla="*/ 2147483647 w 45"/>
                  <a:gd name="T5" fmla="*/ 2147483647 h 73"/>
                  <a:gd name="T6" fmla="*/ 2147483647 w 45"/>
                  <a:gd name="T7" fmla="*/ 2147483647 h 73"/>
                  <a:gd name="T8" fmla="*/ 2147483647 w 45"/>
                  <a:gd name="T9" fmla="*/ 2147483647 h 73"/>
                  <a:gd name="T10" fmla="*/ 2147483647 w 45"/>
                  <a:gd name="T11" fmla="*/ 2147483647 h 73"/>
                  <a:gd name="T12" fmla="*/ 2147483647 w 45"/>
                  <a:gd name="T13" fmla="*/ 2147483647 h 73"/>
                  <a:gd name="T14" fmla="*/ 2147483647 w 45"/>
                  <a:gd name="T15" fmla="*/ 2147483647 h 73"/>
                  <a:gd name="T16" fmla="*/ 2147483647 w 45"/>
                  <a:gd name="T17" fmla="*/ 2147483647 h 73"/>
                  <a:gd name="T18" fmla="*/ 2147483647 w 45"/>
                  <a:gd name="T19" fmla="*/ 0 h 73"/>
                  <a:gd name="T20" fmla="*/ 2147483647 w 45"/>
                  <a:gd name="T21" fmla="*/ 0 h 73"/>
                  <a:gd name="T22" fmla="*/ 2147483647 w 45"/>
                  <a:gd name="T23" fmla="*/ 2147483647 h 73"/>
                  <a:gd name="T24" fmla="*/ 2147483647 w 45"/>
                  <a:gd name="T25" fmla="*/ 2147483647 h 73"/>
                  <a:gd name="T26" fmla="*/ 2147483647 w 45"/>
                  <a:gd name="T27" fmla="*/ 2147483647 h 73"/>
                  <a:gd name="T28" fmla="*/ 0 w 45"/>
                  <a:gd name="T29" fmla="*/ 2147483647 h 73"/>
                  <a:gd name="T30" fmla="*/ 0 w 45"/>
                  <a:gd name="T31" fmla="*/ 2147483647 h 73"/>
                  <a:gd name="T32" fmla="*/ 2147483647 w 45"/>
                  <a:gd name="T33" fmla="*/ 2147483647 h 73"/>
                  <a:gd name="T34" fmla="*/ 2147483647 w 45"/>
                  <a:gd name="T35" fmla="*/ 2147483647 h 73"/>
                  <a:gd name="T36" fmla="*/ 2147483647 w 45"/>
                  <a:gd name="T37" fmla="*/ 2147483647 h 73"/>
                  <a:gd name="T38" fmla="*/ 2147483647 w 45"/>
                  <a:gd name="T39" fmla="*/ 2147483647 h 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"/>
                  <a:gd name="T61" fmla="*/ 0 h 73"/>
                  <a:gd name="T62" fmla="*/ 45 w 45"/>
                  <a:gd name="T63" fmla="*/ 73 h 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" h="73">
                    <a:moveTo>
                      <a:pt x="6" y="71"/>
                    </a:moveTo>
                    <a:lnTo>
                      <a:pt x="17" y="73"/>
                    </a:lnTo>
                    <a:lnTo>
                      <a:pt x="25" y="73"/>
                    </a:lnTo>
                    <a:lnTo>
                      <a:pt x="34" y="71"/>
                    </a:lnTo>
                    <a:lnTo>
                      <a:pt x="42" y="60"/>
                    </a:lnTo>
                    <a:lnTo>
                      <a:pt x="45" y="43"/>
                    </a:lnTo>
                    <a:lnTo>
                      <a:pt x="45" y="32"/>
                    </a:lnTo>
                    <a:lnTo>
                      <a:pt x="42" y="15"/>
                    </a:lnTo>
                    <a:lnTo>
                      <a:pt x="34" y="4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3" y="15"/>
                    </a:lnTo>
                    <a:lnTo>
                      <a:pt x="0" y="32"/>
                    </a:lnTo>
                    <a:lnTo>
                      <a:pt x="0" y="43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0" y="71"/>
                    </a:lnTo>
                    <a:lnTo>
                      <a:pt x="17" y="73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6" name="Freeform 134"/>
              <p:cNvSpPr>
                <a:spLocks/>
              </p:cNvSpPr>
              <p:nvPr/>
            </p:nvSpPr>
            <p:spPr bwMode="auto">
              <a:xfrm>
                <a:off x="9159180" y="3501653"/>
                <a:ext cx="26987" cy="115888"/>
              </a:xfrm>
              <a:custGeom>
                <a:avLst/>
                <a:gdLst>
                  <a:gd name="T0" fmla="*/ 0 w 17"/>
                  <a:gd name="T1" fmla="*/ 2147483647 h 73"/>
                  <a:gd name="T2" fmla="*/ 2147483647 w 17"/>
                  <a:gd name="T3" fmla="*/ 2147483647 h 73"/>
                  <a:gd name="T4" fmla="*/ 2147483647 w 17"/>
                  <a:gd name="T5" fmla="*/ 2147483647 h 73"/>
                  <a:gd name="T6" fmla="*/ 2147483647 w 17"/>
                  <a:gd name="T7" fmla="*/ 2147483647 h 73"/>
                  <a:gd name="T8" fmla="*/ 2147483647 w 17"/>
                  <a:gd name="T9" fmla="*/ 2147483647 h 73"/>
                  <a:gd name="T10" fmla="*/ 2147483647 w 17"/>
                  <a:gd name="T11" fmla="*/ 2147483647 h 73"/>
                  <a:gd name="T12" fmla="*/ 2147483647 w 17"/>
                  <a:gd name="T13" fmla="*/ 2147483647 h 73"/>
                  <a:gd name="T14" fmla="*/ 2147483647 w 17"/>
                  <a:gd name="T15" fmla="*/ 2147483647 h 73"/>
                  <a:gd name="T16" fmla="*/ 2147483647 w 17"/>
                  <a:gd name="T17" fmla="*/ 2147483647 h 73"/>
                  <a:gd name="T18" fmla="*/ 0 w 17"/>
                  <a:gd name="T19" fmla="*/ 0 h 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73"/>
                  <a:gd name="T32" fmla="*/ 17 w 17"/>
                  <a:gd name="T33" fmla="*/ 73 h 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73">
                    <a:moveTo>
                      <a:pt x="0" y="73"/>
                    </a:moveTo>
                    <a:lnTo>
                      <a:pt x="6" y="71"/>
                    </a:lnTo>
                    <a:lnTo>
                      <a:pt x="9" y="67"/>
                    </a:lnTo>
                    <a:lnTo>
                      <a:pt x="13" y="60"/>
                    </a:lnTo>
                    <a:lnTo>
                      <a:pt x="17" y="43"/>
                    </a:lnTo>
                    <a:lnTo>
                      <a:pt x="17" y="32"/>
                    </a:lnTo>
                    <a:lnTo>
                      <a:pt x="13" y="15"/>
                    </a:lnTo>
                    <a:lnTo>
                      <a:pt x="9" y="8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7" name="Freeform 135"/>
              <p:cNvSpPr>
                <a:spLocks/>
              </p:cNvSpPr>
              <p:nvPr/>
            </p:nvSpPr>
            <p:spPr bwMode="auto">
              <a:xfrm>
                <a:off x="9114730" y="3501653"/>
                <a:ext cx="31750" cy="112713"/>
              </a:xfrm>
              <a:custGeom>
                <a:avLst/>
                <a:gdLst>
                  <a:gd name="T0" fmla="*/ 2147483647 w 20"/>
                  <a:gd name="T1" fmla="*/ 0 h 71"/>
                  <a:gd name="T2" fmla="*/ 2147483647 w 20"/>
                  <a:gd name="T3" fmla="*/ 2147483647 h 71"/>
                  <a:gd name="T4" fmla="*/ 2147483647 w 20"/>
                  <a:gd name="T5" fmla="*/ 2147483647 h 71"/>
                  <a:gd name="T6" fmla="*/ 0 w 20"/>
                  <a:gd name="T7" fmla="*/ 2147483647 h 71"/>
                  <a:gd name="T8" fmla="*/ 0 w 20"/>
                  <a:gd name="T9" fmla="*/ 2147483647 h 71"/>
                  <a:gd name="T10" fmla="*/ 2147483647 w 20"/>
                  <a:gd name="T11" fmla="*/ 2147483647 h 71"/>
                  <a:gd name="T12" fmla="*/ 2147483647 w 20"/>
                  <a:gd name="T13" fmla="*/ 2147483647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71"/>
                  <a:gd name="T23" fmla="*/ 20 w 20"/>
                  <a:gd name="T24" fmla="*/ 71 h 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71">
                    <a:moveTo>
                      <a:pt x="20" y="0"/>
                    </a:moveTo>
                    <a:lnTo>
                      <a:pt x="9" y="4"/>
                    </a:lnTo>
                    <a:lnTo>
                      <a:pt x="3" y="15"/>
                    </a:lnTo>
                    <a:lnTo>
                      <a:pt x="0" y="32"/>
                    </a:lnTo>
                    <a:lnTo>
                      <a:pt x="0" y="43"/>
                    </a:lnTo>
                    <a:lnTo>
                      <a:pt x="3" y="60"/>
                    </a:lnTo>
                    <a:lnTo>
                      <a:pt x="9" y="71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8" name="Line 136"/>
              <p:cNvSpPr>
                <a:spLocks noChangeShapeType="1"/>
              </p:cNvSpPr>
              <p:nvPr/>
            </p:nvSpPr>
            <p:spPr bwMode="auto">
              <a:xfrm>
                <a:off x="9241730" y="3617541"/>
                <a:ext cx="49212" cy="158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69" name="Freeform 137"/>
              <p:cNvSpPr>
                <a:spLocks/>
              </p:cNvSpPr>
              <p:nvPr/>
            </p:nvSpPr>
            <p:spPr bwMode="auto">
              <a:xfrm>
                <a:off x="9241730" y="3501653"/>
                <a:ext cx="26987" cy="115888"/>
              </a:xfrm>
              <a:custGeom>
                <a:avLst/>
                <a:gdLst>
                  <a:gd name="T0" fmla="*/ 2147483647 w 17"/>
                  <a:gd name="T1" fmla="*/ 2147483647 h 73"/>
                  <a:gd name="T2" fmla="*/ 2147483647 w 17"/>
                  <a:gd name="T3" fmla="*/ 0 h 73"/>
                  <a:gd name="T4" fmla="*/ 2147483647 w 17"/>
                  <a:gd name="T5" fmla="*/ 2147483647 h 73"/>
                  <a:gd name="T6" fmla="*/ 0 w 17"/>
                  <a:gd name="T7" fmla="*/ 2147483647 h 7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73"/>
                  <a:gd name="T14" fmla="*/ 17 w 17"/>
                  <a:gd name="T15" fmla="*/ 73 h 7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73">
                    <a:moveTo>
                      <a:pt x="17" y="73"/>
                    </a:moveTo>
                    <a:lnTo>
                      <a:pt x="17" y="0"/>
                    </a:lnTo>
                    <a:lnTo>
                      <a:pt x="7" y="11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0" name="Line 138"/>
              <p:cNvSpPr>
                <a:spLocks noChangeShapeType="1"/>
              </p:cNvSpPr>
              <p:nvPr/>
            </p:nvSpPr>
            <p:spPr bwMode="auto">
              <a:xfrm>
                <a:off x="9262367" y="3508003"/>
                <a:ext cx="1588" cy="1095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1" name="Freeform 139"/>
              <p:cNvSpPr>
                <a:spLocks/>
              </p:cNvSpPr>
              <p:nvPr/>
            </p:nvSpPr>
            <p:spPr bwMode="auto">
              <a:xfrm>
                <a:off x="9340155" y="3501653"/>
                <a:ext cx="73025" cy="115888"/>
              </a:xfrm>
              <a:custGeom>
                <a:avLst/>
                <a:gdLst>
                  <a:gd name="T0" fmla="*/ 2147483647 w 46"/>
                  <a:gd name="T1" fmla="*/ 2147483647 h 73"/>
                  <a:gd name="T2" fmla="*/ 2147483647 w 46"/>
                  <a:gd name="T3" fmla="*/ 2147483647 h 73"/>
                  <a:gd name="T4" fmla="*/ 2147483647 w 46"/>
                  <a:gd name="T5" fmla="*/ 2147483647 h 73"/>
                  <a:gd name="T6" fmla="*/ 2147483647 w 46"/>
                  <a:gd name="T7" fmla="*/ 2147483647 h 73"/>
                  <a:gd name="T8" fmla="*/ 2147483647 w 46"/>
                  <a:gd name="T9" fmla="*/ 2147483647 h 73"/>
                  <a:gd name="T10" fmla="*/ 2147483647 w 46"/>
                  <a:gd name="T11" fmla="*/ 2147483647 h 73"/>
                  <a:gd name="T12" fmla="*/ 2147483647 w 46"/>
                  <a:gd name="T13" fmla="*/ 2147483647 h 73"/>
                  <a:gd name="T14" fmla="*/ 2147483647 w 46"/>
                  <a:gd name="T15" fmla="*/ 2147483647 h 73"/>
                  <a:gd name="T16" fmla="*/ 2147483647 w 46"/>
                  <a:gd name="T17" fmla="*/ 2147483647 h 73"/>
                  <a:gd name="T18" fmla="*/ 2147483647 w 46"/>
                  <a:gd name="T19" fmla="*/ 0 h 73"/>
                  <a:gd name="T20" fmla="*/ 2147483647 w 46"/>
                  <a:gd name="T21" fmla="*/ 0 h 73"/>
                  <a:gd name="T22" fmla="*/ 2147483647 w 46"/>
                  <a:gd name="T23" fmla="*/ 2147483647 h 73"/>
                  <a:gd name="T24" fmla="*/ 2147483647 w 46"/>
                  <a:gd name="T25" fmla="*/ 2147483647 h 73"/>
                  <a:gd name="T26" fmla="*/ 2147483647 w 46"/>
                  <a:gd name="T27" fmla="*/ 2147483647 h 73"/>
                  <a:gd name="T28" fmla="*/ 0 w 46"/>
                  <a:gd name="T29" fmla="*/ 2147483647 h 73"/>
                  <a:gd name="T30" fmla="*/ 0 w 46"/>
                  <a:gd name="T31" fmla="*/ 2147483647 h 73"/>
                  <a:gd name="T32" fmla="*/ 2147483647 w 46"/>
                  <a:gd name="T33" fmla="*/ 2147483647 h 73"/>
                  <a:gd name="T34" fmla="*/ 2147483647 w 46"/>
                  <a:gd name="T35" fmla="*/ 2147483647 h 73"/>
                  <a:gd name="T36" fmla="*/ 2147483647 w 46"/>
                  <a:gd name="T37" fmla="*/ 2147483647 h 73"/>
                  <a:gd name="T38" fmla="*/ 2147483647 w 46"/>
                  <a:gd name="T39" fmla="*/ 2147483647 h 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6"/>
                  <a:gd name="T61" fmla="*/ 0 h 73"/>
                  <a:gd name="T62" fmla="*/ 46 w 46"/>
                  <a:gd name="T63" fmla="*/ 73 h 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6" h="73">
                    <a:moveTo>
                      <a:pt x="7" y="71"/>
                    </a:moveTo>
                    <a:lnTo>
                      <a:pt x="18" y="73"/>
                    </a:lnTo>
                    <a:lnTo>
                      <a:pt x="25" y="73"/>
                    </a:lnTo>
                    <a:lnTo>
                      <a:pt x="35" y="71"/>
                    </a:lnTo>
                    <a:lnTo>
                      <a:pt x="43" y="60"/>
                    </a:lnTo>
                    <a:lnTo>
                      <a:pt x="46" y="43"/>
                    </a:lnTo>
                    <a:lnTo>
                      <a:pt x="46" y="32"/>
                    </a:lnTo>
                    <a:lnTo>
                      <a:pt x="43" y="15"/>
                    </a:lnTo>
                    <a:lnTo>
                      <a:pt x="35" y="4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4" y="15"/>
                    </a:lnTo>
                    <a:lnTo>
                      <a:pt x="0" y="32"/>
                    </a:lnTo>
                    <a:lnTo>
                      <a:pt x="0" y="43"/>
                    </a:lnTo>
                    <a:lnTo>
                      <a:pt x="4" y="60"/>
                    </a:lnTo>
                    <a:lnTo>
                      <a:pt x="7" y="67"/>
                    </a:lnTo>
                    <a:lnTo>
                      <a:pt x="11" y="71"/>
                    </a:lnTo>
                    <a:lnTo>
                      <a:pt x="18" y="73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2" name="Freeform 140"/>
              <p:cNvSpPr>
                <a:spLocks/>
              </p:cNvSpPr>
              <p:nvPr/>
            </p:nvSpPr>
            <p:spPr bwMode="auto">
              <a:xfrm>
                <a:off x="9379842" y="3501653"/>
                <a:ext cx="28575" cy="115888"/>
              </a:xfrm>
              <a:custGeom>
                <a:avLst/>
                <a:gdLst>
                  <a:gd name="T0" fmla="*/ 0 w 18"/>
                  <a:gd name="T1" fmla="*/ 2147483647 h 73"/>
                  <a:gd name="T2" fmla="*/ 2147483647 w 18"/>
                  <a:gd name="T3" fmla="*/ 2147483647 h 73"/>
                  <a:gd name="T4" fmla="*/ 2147483647 w 18"/>
                  <a:gd name="T5" fmla="*/ 2147483647 h 73"/>
                  <a:gd name="T6" fmla="*/ 2147483647 w 18"/>
                  <a:gd name="T7" fmla="*/ 2147483647 h 73"/>
                  <a:gd name="T8" fmla="*/ 2147483647 w 18"/>
                  <a:gd name="T9" fmla="*/ 2147483647 h 73"/>
                  <a:gd name="T10" fmla="*/ 2147483647 w 18"/>
                  <a:gd name="T11" fmla="*/ 2147483647 h 73"/>
                  <a:gd name="T12" fmla="*/ 2147483647 w 18"/>
                  <a:gd name="T13" fmla="*/ 2147483647 h 73"/>
                  <a:gd name="T14" fmla="*/ 2147483647 w 18"/>
                  <a:gd name="T15" fmla="*/ 2147483647 h 73"/>
                  <a:gd name="T16" fmla="*/ 2147483647 w 18"/>
                  <a:gd name="T17" fmla="*/ 2147483647 h 73"/>
                  <a:gd name="T18" fmla="*/ 0 w 18"/>
                  <a:gd name="T19" fmla="*/ 0 h 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73"/>
                  <a:gd name="T32" fmla="*/ 18 w 18"/>
                  <a:gd name="T33" fmla="*/ 73 h 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73">
                    <a:moveTo>
                      <a:pt x="0" y="73"/>
                    </a:moveTo>
                    <a:lnTo>
                      <a:pt x="7" y="71"/>
                    </a:lnTo>
                    <a:lnTo>
                      <a:pt x="10" y="67"/>
                    </a:lnTo>
                    <a:lnTo>
                      <a:pt x="14" y="60"/>
                    </a:lnTo>
                    <a:lnTo>
                      <a:pt x="18" y="43"/>
                    </a:lnTo>
                    <a:lnTo>
                      <a:pt x="18" y="32"/>
                    </a:lnTo>
                    <a:lnTo>
                      <a:pt x="14" y="15"/>
                    </a:lnTo>
                    <a:lnTo>
                      <a:pt x="10" y="8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3" name="Freeform 141"/>
              <p:cNvSpPr>
                <a:spLocks/>
              </p:cNvSpPr>
              <p:nvPr/>
            </p:nvSpPr>
            <p:spPr bwMode="auto">
              <a:xfrm>
                <a:off x="9335392" y="3501653"/>
                <a:ext cx="33338" cy="112713"/>
              </a:xfrm>
              <a:custGeom>
                <a:avLst/>
                <a:gdLst>
                  <a:gd name="T0" fmla="*/ 2147483647 w 21"/>
                  <a:gd name="T1" fmla="*/ 0 h 71"/>
                  <a:gd name="T2" fmla="*/ 2147483647 w 21"/>
                  <a:gd name="T3" fmla="*/ 2147483647 h 71"/>
                  <a:gd name="T4" fmla="*/ 2147483647 w 21"/>
                  <a:gd name="T5" fmla="*/ 2147483647 h 71"/>
                  <a:gd name="T6" fmla="*/ 0 w 21"/>
                  <a:gd name="T7" fmla="*/ 2147483647 h 71"/>
                  <a:gd name="T8" fmla="*/ 0 w 21"/>
                  <a:gd name="T9" fmla="*/ 2147483647 h 71"/>
                  <a:gd name="T10" fmla="*/ 2147483647 w 21"/>
                  <a:gd name="T11" fmla="*/ 2147483647 h 71"/>
                  <a:gd name="T12" fmla="*/ 2147483647 w 21"/>
                  <a:gd name="T13" fmla="*/ 2147483647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71"/>
                  <a:gd name="T23" fmla="*/ 21 w 21"/>
                  <a:gd name="T24" fmla="*/ 71 h 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71">
                    <a:moveTo>
                      <a:pt x="21" y="0"/>
                    </a:moveTo>
                    <a:lnTo>
                      <a:pt x="10" y="4"/>
                    </a:lnTo>
                    <a:lnTo>
                      <a:pt x="3" y="15"/>
                    </a:lnTo>
                    <a:lnTo>
                      <a:pt x="0" y="32"/>
                    </a:lnTo>
                    <a:lnTo>
                      <a:pt x="0" y="43"/>
                    </a:lnTo>
                    <a:lnTo>
                      <a:pt x="3" y="60"/>
                    </a:lnTo>
                    <a:lnTo>
                      <a:pt x="10" y="71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4" name="Freeform 142"/>
              <p:cNvSpPr>
                <a:spLocks/>
              </p:cNvSpPr>
              <p:nvPr/>
            </p:nvSpPr>
            <p:spPr bwMode="auto">
              <a:xfrm>
                <a:off x="8995667" y="2977778"/>
                <a:ext cx="74613" cy="115888"/>
              </a:xfrm>
              <a:custGeom>
                <a:avLst/>
                <a:gdLst>
                  <a:gd name="T0" fmla="*/ 2147483647 w 47"/>
                  <a:gd name="T1" fmla="*/ 2147483647 h 73"/>
                  <a:gd name="T2" fmla="*/ 2147483647 w 47"/>
                  <a:gd name="T3" fmla="*/ 2147483647 h 73"/>
                  <a:gd name="T4" fmla="*/ 2147483647 w 47"/>
                  <a:gd name="T5" fmla="*/ 2147483647 h 73"/>
                  <a:gd name="T6" fmla="*/ 2147483647 w 47"/>
                  <a:gd name="T7" fmla="*/ 2147483647 h 73"/>
                  <a:gd name="T8" fmla="*/ 2147483647 w 47"/>
                  <a:gd name="T9" fmla="*/ 2147483647 h 73"/>
                  <a:gd name="T10" fmla="*/ 2147483647 w 47"/>
                  <a:gd name="T11" fmla="*/ 2147483647 h 73"/>
                  <a:gd name="T12" fmla="*/ 2147483647 w 47"/>
                  <a:gd name="T13" fmla="*/ 0 h 73"/>
                  <a:gd name="T14" fmla="*/ 2147483647 w 47"/>
                  <a:gd name="T15" fmla="*/ 0 h 73"/>
                  <a:gd name="T16" fmla="*/ 2147483647 w 47"/>
                  <a:gd name="T17" fmla="*/ 2147483647 h 73"/>
                  <a:gd name="T18" fmla="*/ 2147483647 w 47"/>
                  <a:gd name="T19" fmla="*/ 2147483647 h 73"/>
                  <a:gd name="T20" fmla="*/ 2147483647 w 47"/>
                  <a:gd name="T21" fmla="*/ 2147483647 h 73"/>
                  <a:gd name="T22" fmla="*/ 0 w 47"/>
                  <a:gd name="T23" fmla="*/ 2147483647 h 73"/>
                  <a:gd name="T24" fmla="*/ 0 w 47"/>
                  <a:gd name="T25" fmla="*/ 2147483647 h 73"/>
                  <a:gd name="T26" fmla="*/ 2147483647 w 47"/>
                  <a:gd name="T27" fmla="*/ 2147483647 h 73"/>
                  <a:gd name="T28" fmla="*/ 2147483647 w 47"/>
                  <a:gd name="T29" fmla="*/ 2147483647 h 73"/>
                  <a:gd name="T30" fmla="*/ 2147483647 w 47"/>
                  <a:gd name="T31" fmla="*/ 2147483647 h 73"/>
                  <a:gd name="T32" fmla="*/ 2147483647 w 47"/>
                  <a:gd name="T33" fmla="*/ 2147483647 h 73"/>
                  <a:gd name="T34" fmla="*/ 2147483647 w 47"/>
                  <a:gd name="T35" fmla="*/ 2147483647 h 73"/>
                  <a:gd name="T36" fmla="*/ 2147483647 w 47"/>
                  <a:gd name="T37" fmla="*/ 2147483647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7"/>
                  <a:gd name="T58" fmla="*/ 0 h 73"/>
                  <a:gd name="T59" fmla="*/ 47 w 47"/>
                  <a:gd name="T60" fmla="*/ 73 h 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7" h="73">
                    <a:moveTo>
                      <a:pt x="36" y="70"/>
                    </a:moveTo>
                    <a:lnTo>
                      <a:pt x="43" y="60"/>
                    </a:lnTo>
                    <a:lnTo>
                      <a:pt x="47" y="42"/>
                    </a:lnTo>
                    <a:lnTo>
                      <a:pt x="47" y="32"/>
                    </a:lnTo>
                    <a:lnTo>
                      <a:pt x="43" y="15"/>
                    </a:lnTo>
                    <a:lnTo>
                      <a:pt x="36" y="4"/>
                    </a:lnTo>
                    <a:lnTo>
                      <a:pt x="26" y="0"/>
                    </a:lnTo>
                    <a:lnTo>
                      <a:pt x="19" y="0"/>
                    </a:lnTo>
                    <a:lnTo>
                      <a:pt x="11" y="4"/>
                    </a:lnTo>
                    <a:lnTo>
                      <a:pt x="8" y="8"/>
                    </a:lnTo>
                    <a:lnTo>
                      <a:pt x="4" y="1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4" y="60"/>
                    </a:lnTo>
                    <a:lnTo>
                      <a:pt x="8" y="66"/>
                    </a:lnTo>
                    <a:lnTo>
                      <a:pt x="11" y="70"/>
                    </a:lnTo>
                    <a:lnTo>
                      <a:pt x="19" y="73"/>
                    </a:lnTo>
                    <a:lnTo>
                      <a:pt x="26" y="73"/>
                    </a:lnTo>
                    <a:lnTo>
                      <a:pt x="36" y="70"/>
                    </a:lnTo>
                    <a:close/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5" name="Freeform 143"/>
              <p:cNvSpPr>
                <a:spLocks/>
              </p:cNvSpPr>
              <p:nvPr/>
            </p:nvSpPr>
            <p:spPr bwMode="auto">
              <a:xfrm>
                <a:off x="9035355" y="2977778"/>
                <a:ext cx="28575" cy="111125"/>
              </a:xfrm>
              <a:custGeom>
                <a:avLst/>
                <a:gdLst>
                  <a:gd name="T0" fmla="*/ 2147483647 w 18"/>
                  <a:gd name="T1" fmla="*/ 2147483647 h 70"/>
                  <a:gd name="T2" fmla="*/ 2147483647 w 18"/>
                  <a:gd name="T3" fmla="*/ 2147483647 h 70"/>
                  <a:gd name="T4" fmla="*/ 2147483647 w 18"/>
                  <a:gd name="T5" fmla="*/ 2147483647 h 70"/>
                  <a:gd name="T6" fmla="*/ 2147483647 w 18"/>
                  <a:gd name="T7" fmla="*/ 2147483647 h 70"/>
                  <a:gd name="T8" fmla="*/ 2147483647 w 18"/>
                  <a:gd name="T9" fmla="*/ 2147483647 h 70"/>
                  <a:gd name="T10" fmla="*/ 2147483647 w 18"/>
                  <a:gd name="T11" fmla="*/ 2147483647 h 70"/>
                  <a:gd name="T12" fmla="*/ 2147483647 w 18"/>
                  <a:gd name="T13" fmla="*/ 2147483647 h 70"/>
                  <a:gd name="T14" fmla="*/ 2147483647 w 18"/>
                  <a:gd name="T15" fmla="*/ 2147483647 h 70"/>
                  <a:gd name="T16" fmla="*/ 0 w 18"/>
                  <a:gd name="T17" fmla="*/ 0 h 7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70"/>
                  <a:gd name="T29" fmla="*/ 18 w 18"/>
                  <a:gd name="T30" fmla="*/ 70 h 7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70">
                    <a:moveTo>
                      <a:pt x="7" y="70"/>
                    </a:moveTo>
                    <a:lnTo>
                      <a:pt x="11" y="66"/>
                    </a:lnTo>
                    <a:lnTo>
                      <a:pt x="14" y="60"/>
                    </a:lnTo>
                    <a:lnTo>
                      <a:pt x="18" y="42"/>
                    </a:lnTo>
                    <a:lnTo>
                      <a:pt x="18" y="32"/>
                    </a:lnTo>
                    <a:lnTo>
                      <a:pt x="14" y="15"/>
                    </a:lnTo>
                    <a:lnTo>
                      <a:pt x="11" y="8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6" name="Freeform 144"/>
              <p:cNvSpPr>
                <a:spLocks/>
              </p:cNvSpPr>
              <p:nvPr/>
            </p:nvSpPr>
            <p:spPr bwMode="auto">
              <a:xfrm>
                <a:off x="8992492" y="2977778"/>
                <a:ext cx="33338" cy="115888"/>
              </a:xfrm>
              <a:custGeom>
                <a:avLst/>
                <a:gdLst>
                  <a:gd name="T0" fmla="*/ 2147483647 w 21"/>
                  <a:gd name="T1" fmla="*/ 0 h 73"/>
                  <a:gd name="T2" fmla="*/ 2147483647 w 21"/>
                  <a:gd name="T3" fmla="*/ 2147483647 h 73"/>
                  <a:gd name="T4" fmla="*/ 2147483647 w 21"/>
                  <a:gd name="T5" fmla="*/ 2147483647 h 73"/>
                  <a:gd name="T6" fmla="*/ 0 w 21"/>
                  <a:gd name="T7" fmla="*/ 2147483647 h 73"/>
                  <a:gd name="T8" fmla="*/ 0 w 21"/>
                  <a:gd name="T9" fmla="*/ 2147483647 h 73"/>
                  <a:gd name="T10" fmla="*/ 2147483647 w 21"/>
                  <a:gd name="T11" fmla="*/ 2147483647 h 73"/>
                  <a:gd name="T12" fmla="*/ 2147483647 w 21"/>
                  <a:gd name="T13" fmla="*/ 2147483647 h 73"/>
                  <a:gd name="T14" fmla="*/ 2147483647 w 21"/>
                  <a:gd name="T15" fmla="*/ 2147483647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73"/>
                  <a:gd name="T26" fmla="*/ 21 w 21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73">
                    <a:moveTo>
                      <a:pt x="21" y="0"/>
                    </a:moveTo>
                    <a:lnTo>
                      <a:pt x="10" y="4"/>
                    </a:lnTo>
                    <a:lnTo>
                      <a:pt x="4" y="1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4" y="60"/>
                    </a:lnTo>
                    <a:lnTo>
                      <a:pt x="10" y="70"/>
                    </a:lnTo>
                    <a:lnTo>
                      <a:pt x="21" y="73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7" name="Line 145"/>
              <p:cNvSpPr>
                <a:spLocks noChangeShapeType="1"/>
              </p:cNvSpPr>
              <p:nvPr/>
            </p:nvSpPr>
            <p:spPr bwMode="auto">
              <a:xfrm flipV="1">
                <a:off x="9035355" y="3088903"/>
                <a:ext cx="11112" cy="47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8" name="Freeform 146"/>
              <p:cNvSpPr>
                <a:spLocks/>
              </p:cNvSpPr>
              <p:nvPr/>
            </p:nvSpPr>
            <p:spPr bwMode="auto">
              <a:xfrm>
                <a:off x="9108380" y="2977778"/>
                <a:ext cx="71437" cy="115888"/>
              </a:xfrm>
              <a:custGeom>
                <a:avLst/>
                <a:gdLst>
                  <a:gd name="T0" fmla="*/ 2147483647 w 45"/>
                  <a:gd name="T1" fmla="*/ 2147483647 h 73"/>
                  <a:gd name="T2" fmla="*/ 2147483647 w 45"/>
                  <a:gd name="T3" fmla="*/ 2147483647 h 73"/>
                  <a:gd name="T4" fmla="*/ 2147483647 w 45"/>
                  <a:gd name="T5" fmla="*/ 2147483647 h 73"/>
                  <a:gd name="T6" fmla="*/ 2147483647 w 45"/>
                  <a:gd name="T7" fmla="*/ 2147483647 h 73"/>
                  <a:gd name="T8" fmla="*/ 2147483647 w 45"/>
                  <a:gd name="T9" fmla="*/ 2147483647 h 73"/>
                  <a:gd name="T10" fmla="*/ 2147483647 w 45"/>
                  <a:gd name="T11" fmla="*/ 2147483647 h 73"/>
                  <a:gd name="T12" fmla="*/ 2147483647 w 45"/>
                  <a:gd name="T13" fmla="*/ 2147483647 h 73"/>
                  <a:gd name="T14" fmla="*/ 2147483647 w 45"/>
                  <a:gd name="T15" fmla="*/ 2147483647 h 73"/>
                  <a:gd name="T16" fmla="*/ 2147483647 w 45"/>
                  <a:gd name="T17" fmla="*/ 2147483647 h 73"/>
                  <a:gd name="T18" fmla="*/ 2147483647 w 45"/>
                  <a:gd name="T19" fmla="*/ 0 h 73"/>
                  <a:gd name="T20" fmla="*/ 2147483647 w 45"/>
                  <a:gd name="T21" fmla="*/ 0 h 73"/>
                  <a:gd name="T22" fmla="*/ 2147483647 w 45"/>
                  <a:gd name="T23" fmla="*/ 2147483647 h 73"/>
                  <a:gd name="T24" fmla="*/ 2147483647 w 45"/>
                  <a:gd name="T25" fmla="*/ 2147483647 h 73"/>
                  <a:gd name="T26" fmla="*/ 2147483647 w 45"/>
                  <a:gd name="T27" fmla="*/ 2147483647 h 73"/>
                  <a:gd name="T28" fmla="*/ 0 w 45"/>
                  <a:gd name="T29" fmla="*/ 2147483647 h 73"/>
                  <a:gd name="T30" fmla="*/ 0 w 45"/>
                  <a:gd name="T31" fmla="*/ 2147483647 h 73"/>
                  <a:gd name="T32" fmla="*/ 2147483647 w 45"/>
                  <a:gd name="T33" fmla="*/ 2147483647 h 73"/>
                  <a:gd name="T34" fmla="*/ 2147483647 w 45"/>
                  <a:gd name="T35" fmla="*/ 2147483647 h 73"/>
                  <a:gd name="T36" fmla="*/ 2147483647 w 45"/>
                  <a:gd name="T37" fmla="*/ 2147483647 h 73"/>
                  <a:gd name="T38" fmla="*/ 2147483647 w 45"/>
                  <a:gd name="T39" fmla="*/ 2147483647 h 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"/>
                  <a:gd name="T61" fmla="*/ 0 h 73"/>
                  <a:gd name="T62" fmla="*/ 45 w 45"/>
                  <a:gd name="T63" fmla="*/ 73 h 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" h="73">
                    <a:moveTo>
                      <a:pt x="7" y="70"/>
                    </a:moveTo>
                    <a:lnTo>
                      <a:pt x="17" y="73"/>
                    </a:lnTo>
                    <a:lnTo>
                      <a:pt x="24" y="73"/>
                    </a:lnTo>
                    <a:lnTo>
                      <a:pt x="35" y="70"/>
                    </a:lnTo>
                    <a:lnTo>
                      <a:pt x="41" y="60"/>
                    </a:lnTo>
                    <a:lnTo>
                      <a:pt x="45" y="42"/>
                    </a:lnTo>
                    <a:lnTo>
                      <a:pt x="45" y="32"/>
                    </a:lnTo>
                    <a:lnTo>
                      <a:pt x="41" y="15"/>
                    </a:lnTo>
                    <a:lnTo>
                      <a:pt x="35" y="4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0" y="4"/>
                    </a:lnTo>
                    <a:lnTo>
                      <a:pt x="7" y="8"/>
                    </a:lnTo>
                    <a:lnTo>
                      <a:pt x="4" y="1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4" y="60"/>
                    </a:lnTo>
                    <a:lnTo>
                      <a:pt x="7" y="66"/>
                    </a:lnTo>
                    <a:lnTo>
                      <a:pt x="10" y="70"/>
                    </a:lnTo>
                    <a:lnTo>
                      <a:pt x="17" y="73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79" name="Freeform 147"/>
              <p:cNvSpPr>
                <a:spLocks/>
              </p:cNvSpPr>
              <p:nvPr/>
            </p:nvSpPr>
            <p:spPr bwMode="auto">
              <a:xfrm>
                <a:off x="9146480" y="2977778"/>
                <a:ext cx="26987" cy="115888"/>
              </a:xfrm>
              <a:custGeom>
                <a:avLst/>
                <a:gdLst>
                  <a:gd name="T0" fmla="*/ 0 w 17"/>
                  <a:gd name="T1" fmla="*/ 2147483647 h 73"/>
                  <a:gd name="T2" fmla="*/ 2147483647 w 17"/>
                  <a:gd name="T3" fmla="*/ 2147483647 h 73"/>
                  <a:gd name="T4" fmla="*/ 2147483647 w 17"/>
                  <a:gd name="T5" fmla="*/ 2147483647 h 73"/>
                  <a:gd name="T6" fmla="*/ 2147483647 w 17"/>
                  <a:gd name="T7" fmla="*/ 2147483647 h 73"/>
                  <a:gd name="T8" fmla="*/ 2147483647 w 17"/>
                  <a:gd name="T9" fmla="*/ 2147483647 h 73"/>
                  <a:gd name="T10" fmla="*/ 2147483647 w 17"/>
                  <a:gd name="T11" fmla="*/ 2147483647 h 73"/>
                  <a:gd name="T12" fmla="*/ 2147483647 w 17"/>
                  <a:gd name="T13" fmla="*/ 2147483647 h 73"/>
                  <a:gd name="T14" fmla="*/ 2147483647 w 17"/>
                  <a:gd name="T15" fmla="*/ 2147483647 h 73"/>
                  <a:gd name="T16" fmla="*/ 2147483647 w 17"/>
                  <a:gd name="T17" fmla="*/ 2147483647 h 73"/>
                  <a:gd name="T18" fmla="*/ 0 w 17"/>
                  <a:gd name="T19" fmla="*/ 0 h 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73"/>
                  <a:gd name="T32" fmla="*/ 17 w 17"/>
                  <a:gd name="T33" fmla="*/ 73 h 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73">
                    <a:moveTo>
                      <a:pt x="0" y="73"/>
                    </a:moveTo>
                    <a:lnTo>
                      <a:pt x="8" y="70"/>
                    </a:lnTo>
                    <a:lnTo>
                      <a:pt x="11" y="66"/>
                    </a:lnTo>
                    <a:lnTo>
                      <a:pt x="14" y="60"/>
                    </a:lnTo>
                    <a:lnTo>
                      <a:pt x="17" y="42"/>
                    </a:lnTo>
                    <a:lnTo>
                      <a:pt x="17" y="32"/>
                    </a:lnTo>
                    <a:lnTo>
                      <a:pt x="14" y="15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0" name="Freeform 148"/>
              <p:cNvSpPr>
                <a:spLocks/>
              </p:cNvSpPr>
              <p:nvPr/>
            </p:nvSpPr>
            <p:spPr bwMode="auto">
              <a:xfrm>
                <a:off x="9102030" y="2977778"/>
                <a:ext cx="33337" cy="111125"/>
              </a:xfrm>
              <a:custGeom>
                <a:avLst/>
                <a:gdLst>
                  <a:gd name="T0" fmla="*/ 2147483647 w 21"/>
                  <a:gd name="T1" fmla="*/ 0 h 70"/>
                  <a:gd name="T2" fmla="*/ 2147483647 w 21"/>
                  <a:gd name="T3" fmla="*/ 2147483647 h 70"/>
                  <a:gd name="T4" fmla="*/ 2147483647 w 21"/>
                  <a:gd name="T5" fmla="*/ 2147483647 h 70"/>
                  <a:gd name="T6" fmla="*/ 0 w 21"/>
                  <a:gd name="T7" fmla="*/ 2147483647 h 70"/>
                  <a:gd name="T8" fmla="*/ 0 w 21"/>
                  <a:gd name="T9" fmla="*/ 2147483647 h 70"/>
                  <a:gd name="T10" fmla="*/ 2147483647 w 21"/>
                  <a:gd name="T11" fmla="*/ 2147483647 h 70"/>
                  <a:gd name="T12" fmla="*/ 2147483647 w 21"/>
                  <a:gd name="T13" fmla="*/ 2147483647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70"/>
                  <a:gd name="T23" fmla="*/ 21 w 21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70">
                    <a:moveTo>
                      <a:pt x="21" y="0"/>
                    </a:moveTo>
                    <a:lnTo>
                      <a:pt x="11" y="4"/>
                    </a:lnTo>
                    <a:lnTo>
                      <a:pt x="4" y="1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4" y="60"/>
                    </a:lnTo>
                    <a:lnTo>
                      <a:pt x="11" y="70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1" name="Line 149"/>
              <p:cNvSpPr>
                <a:spLocks noChangeShapeType="1"/>
              </p:cNvSpPr>
              <p:nvPr/>
            </p:nvSpPr>
            <p:spPr bwMode="auto">
              <a:xfrm flipH="1">
                <a:off x="8897242" y="3093666"/>
                <a:ext cx="52388" cy="158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2" name="Line 150"/>
              <p:cNvSpPr>
                <a:spLocks noChangeShapeType="1"/>
              </p:cNvSpPr>
              <p:nvPr/>
            </p:nvSpPr>
            <p:spPr bwMode="auto">
              <a:xfrm flipV="1">
                <a:off x="8919467" y="2984128"/>
                <a:ext cx="3175" cy="1095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3" name="Line 151"/>
              <p:cNvSpPr>
                <a:spLocks noChangeShapeType="1"/>
              </p:cNvSpPr>
              <p:nvPr/>
            </p:nvSpPr>
            <p:spPr bwMode="auto">
              <a:xfrm>
                <a:off x="8924230" y="2977778"/>
                <a:ext cx="1587" cy="1158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4" name="Line 152"/>
              <p:cNvSpPr>
                <a:spLocks noChangeShapeType="1"/>
              </p:cNvSpPr>
              <p:nvPr/>
            </p:nvSpPr>
            <p:spPr bwMode="auto">
              <a:xfrm flipV="1">
                <a:off x="8909942" y="2977778"/>
                <a:ext cx="14288" cy="1746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5" name="Line 153"/>
              <p:cNvSpPr>
                <a:spLocks noChangeShapeType="1"/>
              </p:cNvSpPr>
              <p:nvPr/>
            </p:nvSpPr>
            <p:spPr bwMode="auto">
              <a:xfrm flipH="1">
                <a:off x="8897242" y="2995241"/>
                <a:ext cx="12700" cy="476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6" name="Line 154"/>
              <p:cNvSpPr>
                <a:spLocks noChangeShapeType="1"/>
              </p:cNvSpPr>
              <p:nvPr/>
            </p:nvSpPr>
            <p:spPr bwMode="auto">
              <a:xfrm flipH="1">
                <a:off x="8419405" y="2742828"/>
                <a:ext cx="50800" cy="15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7" name="Line 155"/>
              <p:cNvSpPr>
                <a:spLocks noChangeShapeType="1"/>
              </p:cNvSpPr>
              <p:nvPr/>
            </p:nvSpPr>
            <p:spPr bwMode="auto">
              <a:xfrm flipV="1">
                <a:off x="8443217" y="2631703"/>
                <a:ext cx="1588" cy="1111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8" name="Line 156"/>
              <p:cNvSpPr>
                <a:spLocks noChangeShapeType="1"/>
              </p:cNvSpPr>
              <p:nvPr/>
            </p:nvSpPr>
            <p:spPr bwMode="auto">
              <a:xfrm>
                <a:off x="8446392" y="2626941"/>
                <a:ext cx="1588" cy="11588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89" name="Freeform 157"/>
              <p:cNvSpPr>
                <a:spLocks/>
              </p:cNvSpPr>
              <p:nvPr/>
            </p:nvSpPr>
            <p:spPr bwMode="auto">
              <a:xfrm>
                <a:off x="8298755" y="2626941"/>
                <a:ext cx="71437" cy="115887"/>
              </a:xfrm>
              <a:custGeom>
                <a:avLst/>
                <a:gdLst>
                  <a:gd name="T0" fmla="*/ 2147483647 w 45"/>
                  <a:gd name="T1" fmla="*/ 2147483647 h 73"/>
                  <a:gd name="T2" fmla="*/ 2147483647 w 45"/>
                  <a:gd name="T3" fmla="*/ 2147483647 h 73"/>
                  <a:gd name="T4" fmla="*/ 2147483647 w 45"/>
                  <a:gd name="T5" fmla="*/ 2147483647 h 73"/>
                  <a:gd name="T6" fmla="*/ 2147483647 w 45"/>
                  <a:gd name="T7" fmla="*/ 2147483647 h 73"/>
                  <a:gd name="T8" fmla="*/ 2147483647 w 45"/>
                  <a:gd name="T9" fmla="*/ 2147483647 h 73"/>
                  <a:gd name="T10" fmla="*/ 2147483647 w 45"/>
                  <a:gd name="T11" fmla="*/ 2147483647 h 73"/>
                  <a:gd name="T12" fmla="*/ 2147483647 w 45"/>
                  <a:gd name="T13" fmla="*/ 0 h 73"/>
                  <a:gd name="T14" fmla="*/ 2147483647 w 45"/>
                  <a:gd name="T15" fmla="*/ 0 h 73"/>
                  <a:gd name="T16" fmla="*/ 2147483647 w 45"/>
                  <a:gd name="T17" fmla="*/ 2147483647 h 73"/>
                  <a:gd name="T18" fmla="*/ 2147483647 w 45"/>
                  <a:gd name="T19" fmla="*/ 2147483647 h 73"/>
                  <a:gd name="T20" fmla="*/ 2147483647 w 45"/>
                  <a:gd name="T21" fmla="*/ 2147483647 h 73"/>
                  <a:gd name="T22" fmla="*/ 0 w 45"/>
                  <a:gd name="T23" fmla="*/ 2147483647 h 73"/>
                  <a:gd name="T24" fmla="*/ 0 w 45"/>
                  <a:gd name="T25" fmla="*/ 2147483647 h 73"/>
                  <a:gd name="T26" fmla="*/ 2147483647 w 45"/>
                  <a:gd name="T27" fmla="*/ 2147483647 h 73"/>
                  <a:gd name="T28" fmla="*/ 2147483647 w 45"/>
                  <a:gd name="T29" fmla="*/ 2147483647 h 73"/>
                  <a:gd name="T30" fmla="*/ 2147483647 w 45"/>
                  <a:gd name="T31" fmla="*/ 2147483647 h 73"/>
                  <a:gd name="T32" fmla="*/ 2147483647 w 45"/>
                  <a:gd name="T33" fmla="*/ 2147483647 h 73"/>
                  <a:gd name="T34" fmla="*/ 2147483647 w 45"/>
                  <a:gd name="T35" fmla="*/ 2147483647 h 73"/>
                  <a:gd name="T36" fmla="*/ 2147483647 w 45"/>
                  <a:gd name="T37" fmla="*/ 2147483647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"/>
                  <a:gd name="T58" fmla="*/ 0 h 73"/>
                  <a:gd name="T59" fmla="*/ 45 w 45"/>
                  <a:gd name="T60" fmla="*/ 73 h 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" h="73">
                    <a:moveTo>
                      <a:pt x="35" y="69"/>
                    </a:moveTo>
                    <a:lnTo>
                      <a:pt x="41" y="60"/>
                    </a:lnTo>
                    <a:lnTo>
                      <a:pt x="45" y="41"/>
                    </a:lnTo>
                    <a:lnTo>
                      <a:pt x="45" y="32"/>
                    </a:lnTo>
                    <a:lnTo>
                      <a:pt x="41" y="14"/>
                    </a:lnTo>
                    <a:lnTo>
                      <a:pt x="35" y="3"/>
                    </a:lnTo>
                    <a:lnTo>
                      <a:pt x="24" y="0"/>
                    </a:lnTo>
                    <a:lnTo>
                      <a:pt x="17" y="0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" y="60"/>
                    </a:lnTo>
                    <a:lnTo>
                      <a:pt x="7" y="67"/>
                    </a:lnTo>
                    <a:lnTo>
                      <a:pt x="11" y="69"/>
                    </a:lnTo>
                    <a:lnTo>
                      <a:pt x="17" y="73"/>
                    </a:lnTo>
                    <a:lnTo>
                      <a:pt x="24" y="73"/>
                    </a:lnTo>
                    <a:lnTo>
                      <a:pt x="35" y="69"/>
                    </a:lnTo>
                    <a:close/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90" name="Freeform 158"/>
              <p:cNvSpPr>
                <a:spLocks/>
              </p:cNvSpPr>
              <p:nvPr/>
            </p:nvSpPr>
            <p:spPr bwMode="auto">
              <a:xfrm>
                <a:off x="8336855" y="2626941"/>
                <a:ext cx="26987" cy="109537"/>
              </a:xfrm>
              <a:custGeom>
                <a:avLst/>
                <a:gdLst>
                  <a:gd name="T0" fmla="*/ 2147483647 w 17"/>
                  <a:gd name="T1" fmla="*/ 2147483647 h 69"/>
                  <a:gd name="T2" fmla="*/ 2147483647 w 17"/>
                  <a:gd name="T3" fmla="*/ 2147483647 h 69"/>
                  <a:gd name="T4" fmla="*/ 2147483647 w 17"/>
                  <a:gd name="T5" fmla="*/ 2147483647 h 69"/>
                  <a:gd name="T6" fmla="*/ 2147483647 w 17"/>
                  <a:gd name="T7" fmla="*/ 2147483647 h 69"/>
                  <a:gd name="T8" fmla="*/ 2147483647 w 17"/>
                  <a:gd name="T9" fmla="*/ 2147483647 h 69"/>
                  <a:gd name="T10" fmla="*/ 2147483647 w 17"/>
                  <a:gd name="T11" fmla="*/ 2147483647 h 69"/>
                  <a:gd name="T12" fmla="*/ 2147483647 w 17"/>
                  <a:gd name="T13" fmla="*/ 2147483647 h 69"/>
                  <a:gd name="T14" fmla="*/ 2147483647 w 17"/>
                  <a:gd name="T15" fmla="*/ 2147483647 h 69"/>
                  <a:gd name="T16" fmla="*/ 0 w 17"/>
                  <a:gd name="T17" fmla="*/ 0 h 6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69"/>
                  <a:gd name="T29" fmla="*/ 17 w 17"/>
                  <a:gd name="T30" fmla="*/ 69 h 6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69">
                    <a:moveTo>
                      <a:pt x="7" y="69"/>
                    </a:moveTo>
                    <a:lnTo>
                      <a:pt x="11" y="67"/>
                    </a:lnTo>
                    <a:lnTo>
                      <a:pt x="15" y="60"/>
                    </a:lnTo>
                    <a:lnTo>
                      <a:pt x="17" y="41"/>
                    </a:lnTo>
                    <a:lnTo>
                      <a:pt x="17" y="32"/>
                    </a:lnTo>
                    <a:lnTo>
                      <a:pt x="15" y="14"/>
                    </a:lnTo>
                    <a:lnTo>
                      <a:pt x="11" y="7"/>
                    </a:lnTo>
                    <a:lnTo>
                      <a:pt x="7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91" name="Freeform 159"/>
              <p:cNvSpPr>
                <a:spLocks/>
              </p:cNvSpPr>
              <p:nvPr/>
            </p:nvSpPr>
            <p:spPr bwMode="auto">
              <a:xfrm>
                <a:off x="8292405" y="2626941"/>
                <a:ext cx="33337" cy="115887"/>
              </a:xfrm>
              <a:custGeom>
                <a:avLst/>
                <a:gdLst>
                  <a:gd name="T0" fmla="*/ 2147483647 w 21"/>
                  <a:gd name="T1" fmla="*/ 0 h 73"/>
                  <a:gd name="T2" fmla="*/ 2147483647 w 21"/>
                  <a:gd name="T3" fmla="*/ 2147483647 h 73"/>
                  <a:gd name="T4" fmla="*/ 2147483647 w 21"/>
                  <a:gd name="T5" fmla="*/ 2147483647 h 73"/>
                  <a:gd name="T6" fmla="*/ 0 w 21"/>
                  <a:gd name="T7" fmla="*/ 2147483647 h 73"/>
                  <a:gd name="T8" fmla="*/ 0 w 21"/>
                  <a:gd name="T9" fmla="*/ 2147483647 h 73"/>
                  <a:gd name="T10" fmla="*/ 2147483647 w 21"/>
                  <a:gd name="T11" fmla="*/ 2147483647 h 73"/>
                  <a:gd name="T12" fmla="*/ 2147483647 w 21"/>
                  <a:gd name="T13" fmla="*/ 2147483647 h 73"/>
                  <a:gd name="T14" fmla="*/ 2147483647 w 21"/>
                  <a:gd name="T15" fmla="*/ 2147483647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73"/>
                  <a:gd name="T26" fmla="*/ 21 w 21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73">
                    <a:moveTo>
                      <a:pt x="21" y="0"/>
                    </a:moveTo>
                    <a:lnTo>
                      <a:pt x="11" y="3"/>
                    </a:lnTo>
                    <a:lnTo>
                      <a:pt x="4" y="1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60"/>
                    </a:lnTo>
                    <a:lnTo>
                      <a:pt x="11" y="69"/>
                    </a:lnTo>
                    <a:lnTo>
                      <a:pt x="21" y="73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92" name="Line 160"/>
              <p:cNvSpPr>
                <a:spLocks noChangeShapeType="1"/>
              </p:cNvSpPr>
              <p:nvPr/>
            </p:nvSpPr>
            <p:spPr bwMode="auto">
              <a:xfrm flipV="1">
                <a:off x="8336855" y="2736478"/>
                <a:ext cx="11112" cy="63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93" name="Freeform 161"/>
              <p:cNvSpPr>
                <a:spLocks/>
              </p:cNvSpPr>
              <p:nvPr/>
            </p:nvSpPr>
            <p:spPr bwMode="auto">
              <a:xfrm>
                <a:off x="8187630" y="2626941"/>
                <a:ext cx="71437" cy="115887"/>
              </a:xfrm>
              <a:custGeom>
                <a:avLst/>
                <a:gdLst>
                  <a:gd name="T0" fmla="*/ 2147483647 w 45"/>
                  <a:gd name="T1" fmla="*/ 2147483647 h 73"/>
                  <a:gd name="T2" fmla="*/ 2147483647 w 45"/>
                  <a:gd name="T3" fmla="*/ 2147483647 h 73"/>
                  <a:gd name="T4" fmla="*/ 2147483647 w 45"/>
                  <a:gd name="T5" fmla="*/ 2147483647 h 73"/>
                  <a:gd name="T6" fmla="*/ 2147483647 w 45"/>
                  <a:gd name="T7" fmla="*/ 2147483647 h 73"/>
                  <a:gd name="T8" fmla="*/ 2147483647 w 45"/>
                  <a:gd name="T9" fmla="*/ 2147483647 h 73"/>
                  <a:gd name="T10" fmla="*/ 2147483647 w 45"/>
                  <a:gd name="T11" fmla="*/ 2147483647 h 73"/>
                  <a:gd name="T12" fmla="*/ 2147483647 w 45"/>
                  <a:gd name="T13" fmla="*/ 0 h 73"/>
                  <a:gd name="T14" fmla="*/ 2147483647 w 45"/>
                  <a:gd name="T15" fmla="*/ 0 h 73"/>
                  <a:gd name="T16" fmla="*/ 2147483647 w 45"/>
                  <a:gd name="T17" fmla="*/ 2147483647 h 73"/>
                  <a:gd name="T18" fmla="*/ 2147483647 w 45"/>
                  <a:gd name="T19" fmla="*/ 2147483647 h 73"/>
                  <a:gd name="T20" fmla="*/ 2147483647 w 45"/>
                  <a:gd name="T21" fmla="*/ 2147483647 h 73"/>
                  <a:gd name="T22" fmla="*/ 0 w 45"/>
                  <a:gd name="T23" fmla="*/ 2147483647 h 73"/>
                  <a:gd name="T24" fmla="*/ 0 w 45"/>
                  <a:gd name="T25" fmla="*/ 2147483647 h 73"/>
                  <a:gd name="T26" fmla="*/ 2147483647 w 45"/>
                  <a:gd name="T27" fmla="*/ 2147483647 h 73"/>
                  <a:gd name="T28" fmla="*/ 2147483647 w 45"/>
                  <a:gd name="T29" fmla="*/ 2147483647 h 73"/>
                  <a:gd name="T30" fmla="*/ 2147483647 w 45"/>
                  <a:gd name="T31" fmla="*/ 2147483647 h 73"/>
                  <a:gd name="T32" fmla="*/ 2147483647 w 45"/>
                  <a:gd name="T33" fmla="*/ 2147483647 h 73"/>
                  <a:gd name="T34" fmla="*/ 2147483647 w 45"/>
                  <a:gd name="T35" fmla="*/ 2147483647 h 73"/>
                  <a:gd name="T36" fmla="*/ 2147483647 w 45"/>
                  <a:gd name="T37" fmla="*/ 2147483647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"/>
                  <a:gd name="T58" fmla="*/ 0 h 73"/>
                  <a:gd name="T59" fmla="*/ 45 w 45"/>
                  <a:gd name="T60" fmla="*/ 73 h 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" h="73">
                    <a:moveTo>
                      <a:pt x="36" y="69"/>
                    </a:moveTo>
                    <a:lnTo>
                      <a:pt x="42" y="60"/>
                    </a:lnTo>
                    <a:lnTo>
                      <a:pt x="45" y="41"/>
                    </a:lnTo>
                    <a:lnTo>
                      <a:pt x="45" y="32"/>
                    </a:lnTo>
                    <a:lnTo>
                      <a:pt x="42" y="14"/>
                    </a:lnTo>
                    <a:lnTo>
                      <a:pt x="36" y="3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8" y="7"/>
                    </a:lnTo>
                    <a:lnTo>
                      <a:pt x="4" y="1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60"/>
                    </a:lnTo>
                    <a:lnTo>
                      <a:pt x="8" y="67"/>
                    </a:lnTo>
                    <a:lnTo>
                      <a:pt x="10" y="69"/>
                    </a:lnTo>
                    <a:lnTo>
                      <a:pt x="17" y="73"/>
                    </a:lnTo>
                    <a:lnTo>
                      <a:pt x="25" y="73"/>
                    </a:lnTo>
                    <a:lnTo>
                      <a:pt x="36" y="69"/>
                    </a:lnTo>
                    <a:close/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94" name="Freeform 162"/>
              <p:cNvSpPr>
                <a:spLocks/>
              </p:cNvSpPr>
              <p:nvPr/>
            </p:nvSpPr>
            <p:spPr bwMode="auto">
              <a:xfrm>
                <a:off x="8227317" y="2626941"/>
                <a:ext cx="26988" cy="106362"/>
              </a:xfrm>
              <a:custGeom>
                <a:avLst/>
                <a:gdLst>
                  <a:gd name="T0" fmla="*/ 2147483647 w 17"/>
                  <a:gd name="T1" fmla="*/ 2147483647 h 67"/>
                  <a:gd name="T2" fmla="*/ 2147483647 w 17"/>
                  <a:gd name="T3" fmla="*/ 2147483647 h 67"/>
                  <a:gd name="T4" fmla="*/ 2147483647 w 17"/>
                  <a:gd name="T5" fmla="*/ 2147483647 h 67"/>
                  <a:gd name="T6" fmla="*/ 2147483647 w 17"/>
                  <a:gd name="T7" fmla="*/ 2147483647 h 67"/>
                  <a:gd name="T8" fmla="*/ 2147483647 w 17"/>
                  <a:gd name="T9" fmla="*/ 2147483647 h 67"/>
                  <a:gd name="T10" fmla="*/ 2147483647 w 17"/>
                  <a:gd name="T11" fmla="*/ 2147483647 h 67"/>
                  <a:gd name="T12" fmla="*/ 2147483647 w 17"/>
                  <a:gd name="T13" fmla="*/ 2147483647 h 67"/>
                  <a:gd name="T14" fmla="*/ 0 w 17"/>
                  <a:gd name="T15" fmla="*/ 0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67"/>
                  <a:gd name="T26" fmla="*/ 17 w 17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67">
                    <a:moveTo>
                      <a:pt x="11" y="67"/>
                    </a:moveTo>
                    <a:lnTo>
                      <a:pt x="13" y="60"/>
                    </a:lnTo>
                    <a:lnTo>
                      <a:pt x="17" y="41"/>
                    </a:lnTo>
                    <a:lnTo>
                      <a:pt x="17" y="32"/>
                    </a:lnTo>
                    <a:lnTo>
                      <a:pt x="13" y="14"/>
                    </a:lnTo>
                    <a:lnTo>
                      <a:pt x="11" y="7"/>
                    </a:lnTo>
                    <a:lnTo>
                      <a:pt x="7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95" name="Freeform 163"/>
              <p:cNvSpPr>
                <a:spLocks/>
              </p:cNvSpPr>
              <p:nvPr/>
            </p:nvSpPr>
            <p:spPr bwMode="auto">
              <a:xfrm>
                <a:off x="8182867" y="2626941"/>
                <a:ext cx="31750" cy="115887"/>
              </a:xfrm>
              <a:custGeom>
                <a:avLst/>
                <a:gdLst>
                  <a:gd name="T0" fmla="*/ 2147483647 w 20"/>
                  <a:gd name="T1" fmla="*/ 0 h 73"/>
                  <a:gd name="T2" fmla="*/ 2147483647 w 20"/>
                  <a:gd name="T3" fmla="*/ 2147483647 h 73"/>
                  <a:gd name="T4" fmla="*/ 2147483647 w 20"/>
                  <a:gd name="T5" fmla="*/ 2147483647 h 73"/>
                  <a:gd name="T6" fmla="*/ 0 w 20"/>
                  <a:gd name="T7" fmla="*/ 2147483647 h 73"/>
                  <a:gd name="T8" fmla="*/ 0 w 20"/>
                  <a:gd name="T9" fmla="*/ 2147483647 h 73"/>
                  <a:gd name="T10" fmla="*/ 2147483647 w 20"/>
                  <a:gd name="T11" fmla="*/ 2147483647 h 73"/>
                  <a:gd name="T12" fmla="*/ 2147483647 w 20"/>
                  <a:gd name="T13" fmla="*/ 2147483647 h 73"/>
                  <a:gd name="T14" fmla="*/ 2147483647 w 20"/>
                  <a:gd name="T15" fmla="*/ 2147483647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"/>
                  <a:gd name="T25" fmla="*/ 0 h 73"/>
                  <a:gd name="T26" fmla="*/ 20 w 20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" h="73">
                    <a:moveTo>
                      <a:pt x="20" y="0"/>
                    </a:moveTo>
                    <a:lnTo>
                      <a:pt x="11" y="3"/>
                    </a:lnTo>
                    <a:lnTo>
                      <a:pt x="3" y="1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" y="60"/>
                    </a:lnTo>
                    <a:lnTo>
                      <a:pt x="11" y="69"/>
                    </a:lnTo>
                    <a:lnTo>
                      <a:pt x="20" y="73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96" name="Freeform 164"/>
              <p:cNvSpPr>
                <a:spLocks/>
              </p:cNvSpPr>
              <p:nvPr/>
            </p:nvSpPr>
            <p:spPr bwMode="auto">
              <a:xfrm>
                <a:off x="8227317" y="2733303"/>
                <a:ext cx="17463" cy="9525"/>
              </a:xfrm>
              <a:custGeom>
                <a:avLst/>
                <a:gdLst>
                  <a:gd name="T0" fmla="*/ 0 w 11"/>
                  <a:gd name="T1" fmla="*/ 2147483647 h 6"/>
                  <a:gd name="T2" fmla="*/ 2147483647 w 11"/>
                  <a:gd name="T3" fmla="*/ 2147483647 h 6"/>
                  <a:gd name="T4" fmla="*/ 2147483647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0" y="6"/>
                    </a:moveTo>
                    <a:lnTo>
                      <a:pt x="7" y="2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97" name="Freeform 165"/>
              <p:cNvSpPr>
                <a:spLocks/>
              </p:cNvSpPr>
              <p:nvPr/>
            </p:nvSpPr>
            <p:spPr bwMode="auto">
              <a:xfrm>
                <a:off x="8419405" y="2626941"/>
                <a:ext cx="26987" cy="22225"/>
              </a:xfrm>
              <a:custGeom>
                <a:avLst/>
                <a:gdLst>
                  <a:gd name="T0" fmla="*/ 0 w 17"/>
                  <a:gd name="T1" fmla="*/ 2147483647 h 14"/>
                  <a:gd name="T2" fmla="*/ 2147483647 w 17"/>
                  <a:gd name="T3" fmla="*/ 2147483647 h 14"/>
                  <a:gd name="T4" fmla="*/ 2147483647 w 17"/>
                  <a:gd name="T5" fmla="*/ 0 h 14"/>
                  <a:gd name="T6" fmla="*/ 0 60000 65536"/>
                  <a:gd name="T7" fmla="*/ 0 60000 65536"/>
                  <a:gd name="T8" fmla="*/ 0 60000 65536"/>
                  <a:gd name="T9" fmla="*/ 0 w 17"/>
                  <a:gd name="T10" fmla="*/ 0 h 14"/>
                  <a:gd name="T11" fmla="*/ 17 w 17"/>
                  <a:gd name="T12" fmla="*/ 14 h 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" h="14">
                    <a:moveTo>
                      <a:pt x="0" y="14"/>
                    </a:moveTo>
                    <a:lnTo>
                      <a:pt x="8" y="11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CCCC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5" name="Gruppieren 4">
              <a:extLst>
                <a:ext uri="{FF2B5EF4-FFF2-40B4-BE49-F238E27FC236}">
                  <a16:creationId xmlns="" xmlns:a16="http://schemas.microsoft.com/office/drawing/2014/main" id="{CE1D38D7-7B09-4B63-AB7A-134F18349B47}"/>
                </a:ext>
              </a:extLst>
            </p:cNvPr>
            <p:cNvGrpSpPr/>
            <p:nvPr/>
          </p:nvGrpSpPr>
          <p:grpSpPr>
            <a:xfrm>
              <a:off x="6573887" y="3273291"/>
              <a:ext cx="2325777" cy="369648"/>
              <a:chOff x="6548376" y="3222947"/>
              <a:chExt cx="2325777" cy="369648"/>
            </a:xfrm>
          </p:grpSpPr>
          <p:sp>
            <p:nvSpPr>
              <p:cNvPr id="179" name="Textfeld 178">
                <a:extLst>
                  <a:ext uri="{FF2B5EF4-FFF2-40B4-BE49-F238E27FC236}">
                    <a16:creationId xmlns="" xmlns:a16="http://schemas.microsoft.com/office/drawing/2014/main" id="{B0D9DE7B-9E98-40D0-AE50-409F2C903D19}"/>
                  </a:ext>
                </a:extLst>
              </p:cNvPr>
              <p:cNvSpPr txBox="1"/>
              <p:nvPr/>
            </p:nvSpPr>
            <p:spPr>
              <a:xfrm>
                <a:off x="6548376" y="3222947"/>
                <a:ext cx="96586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de-DE" sz="1100" b="0" u="none" dirty="0"/>
                  <a:t>Initial State</a:t>
                </a:r>
              </a:p>
            </p:txBody>
          </p:sp>
          <p:sp>
            <p:nvSpPr>
              <p:cNvPr id="180" name="Textfeld 179">
                <a:extLst>
                  <a:ext uri="{FF2B5EF4-FFF2-40B4-BE49-F238E27FC236}">
                    <a16:creationId xmlns="" xmlns:a16="http://schemas.microsoft.com/office/drawing/2014/main" id="{19E0D395-A0A1-482F-8335-AA0131E4D438}"/>
                  </a:ext>
                </a:extLst>
              </p:cNvPr>
              <p:cNvSpPr txBox="1"/>
              <p:nvPr/>
            </p:nvSpPr>
            <p:spPr>
              <a:xfrm>
                <a:off x="7748706" y="3315596"/>
                <a:ext cx="1125447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square">
                <a:spAutoFit/>
              </a:bodyPr>
              <a:lstStyle/>
              <a:p>
                <a:pPr eaLnBrk="0" hangingPunct="0"/>
                <a:r>
                  <a:rPr lang="de-DE" sz="1200" b="0" u="none" dirty="0"/>
                  <a:t>S = 1110100</a:t>
                </a:r>
              </a:p>
            </p:txBody>
          </p:sp>
        </p:grpSp>
        <p:sp>
          <p:nvSpPr>
            <p:cNvPr id="7" name="Bogen 6">
              <a:extLst>
                <a:ext uri="{FF2B5EF4-FFF2-40B4-BE49-F238E27FC236}">
                  <a16:creationId xmlns="" xmlns:a16="http://schemas.microsoft.com/office/drawing/2014/main" id="{4524392D-C4B2-41FF-A1F7-8B72DD610E9D}"/>
                </a:ext>
              </a:extLst>
            </p:cNvPr>
            <p:cNvSpPr/>
            <p:nvPr/>
          </p:nvSpPr>
          <p:spPr bwMode="auto">
            <a:xfrm>
              <a:off x="7927677" y="2933676"/>
              <a:ext cx="759619" cy="780354"/>
            </a:xfrm>
            <a:prstGeom prst="arc">
              <a:avLst>
                <a:gd name="adj1" fmla="val 12615693"/>
                <a:gd name="adj2" fmla="val 20481017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470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2" grpId="0" animBg="1"/>
      <p:bldP spid="173" grpId="0" animBg="1"/>
      <p:bldP spid="1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Text Box 2"/>
          <p:cNvSpPr txBox="1">
            <a:spLocks noChangeArrowheads="1"/>
          </p:cNvSpPr>
          <p:nvPr/>
        </p:nvSpPr>
        <p:spPr bwMode="auto">
          <a:xfrm>
            <a:off x="1296343" y="218455"/>
            <a:ext cx="7489531" cy="15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>
              <a:defRPr/>
            </a:pPr>
            <a:r>
              <a:rPr lang="en-US" sz="4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LFSR as PN-Sequence Generator</a:t>
            </a:r>
          </a:p>
          <a:p>
            <a:pPr algn="ctr" defTabSz="762000" eaLnBrk="0" hangingPunct="0">
              <a:defRPr/>
            </a:pPr>
            <a:r>
              <a:rPr lang="en-US" sz="2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( maximum-Length Sequence )</a:t>
            </a:r>
            <a:endParaRPr lang="en-US" sz="2400" u="none" dirty="0">
              <a:solidFill>
                <a:srgbClr val="023D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algn="ctr" defTabSz="762000" eaLnBrk="0" hangingPunct="0"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(Pseudo-Noise)</a:t>
            </a:r>
            <a:r>
              <a:rPr lang="en-US" sz="23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 PN-Sequence Characteristics</a:t>
            </a:r>
            <a:endParaRPr lang="en-US" sz="23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27075" y="1887258"/>
            <a:ext cx="8922196" cy="107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marL="179388" defTabSz="184150" eaLnBrk="0" hangingPunct="0"/>
            <a:r>
              <a:rPr lang="en-US" sz="1600" dirty="0" smtClean="0"/>
              <a:t>Generalization:</a:t>
            </a:r>
            <a:r>
              <a:rPr lang="en-US" sz="1600" u="none" dirty="0" smtClean="0"/>
              <a:t> </a:t>
            </a:r>
            <a:r>
              <a:rPr lang="en-US" sz="1600" u="none" dirty="0"/>
              <a:t>	If the connection or division Polynomial of degree m is selected to be a</a:t>
            </a:r>
            <a:r>
              <a:rPr lang="en-US" sz="1600" u="none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primitive Polynomial</a:t>
            </a:r>
            <a:r>
              <a:rPr lang="en-US" sz="1600" u="none" dirty="0"/>
              <a:t>,	that is an irreducible polynomial , where the order of x </a:t>
            </a:r>
            <a:r>
              <a:rPr lang="en-US" sz="1600" u="none" dirty="0" smtClean="0"/>
              <a:t>is =</a:t>
            </a:r>
            <a:r>
              <a:rPr lang="en-US" sz="1600" u="none" dirty="0"/>
              <a:t>2</a:t>
            </a:r>
            <a:r>
              <a:rPr lang="en-US" sz="1600" u="none" baseline="30000" dirty="0"/>
              <a:t>m</a:t>
            </a:r>
            <a:r>
              <a:rPr lang="en-US" sz="1600" u="none" dirty="0"/>
              <a:t>-1 (the highest possible </a:t>
            </a:r>
            <a:r>
              <a:rPr lang="en-US" sz="1600" u="none" dirty="0" smtClean="0"/>
              <a:t>order/period), </a:t>
            </a:r>
            <a:r>
              <a:rPr lang="en-US" sz="1600" u="none" dirty="0"/>
              <a:t>then the output sequence is called a </a:t>
            </a:r>
            <a:r>
              <a:rPr lang="en-US" sz="1600" dirty="0"/>
              <a:t>Pseudo-Noise</a:t>
            </a:r>
            <a:r>
              <a:rPr lang="en-US" sz="1600" u="none" dirty="0"/>
              <a:t> (PN) Sequence.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="" xmlns:a16="http://schemas.microsoft.com/office/drawing/2014/main" id="{FC699CF8-C13F-4BC4-AB15-4A9FBDDCD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95" y="3081187"/>
            <a:ext cx="8915400" cy="289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defTabSz="184150" eaLnBrk="0" hangingPunct="0"/>
            <a:endParaRPr lang="en-US" sz="1600" u="none" dirty="0"/>
          </a:p>
          <a:p>
            <a:pPr defTabSz="184150" eaLnBrk="0" hangingPunct="0"/>
            <a:r>
              <a:rPr lang="en-US" sz="1800" dirty="0"/>
              <a:t>In general, PN Sequences have the following properties:</a:t>
            </a:r>
          </a:p>
          <a:p>
            <a:pPr marL="179388" indent="-179388" defTabSz="184150" eaLnBrk="0" hangingPunct="0"/>
            <a:endParaRPr lang="en-US" sz="1600" u="none" dirty="0"/>
          </a:p>
          <a:p>
            <a:pPr marL="179388" indent="-179388" defTabSz="184150" eaLnBrk="0" hangingPunct="0">
              <a:buFontTx/>
              <a:buAutoNum type="arabicPeriod"/>
            </a:pPr>
            <a:r>
              <a:rPr lang="en-US" sz="1600" u="none" dirty="0"/>
              <a:t> The sequence length is  2</a:t>
            </a:r>
            <a:r>
              <a:rPr lang="en-US" sz="1600" u="none" baseline="30000" dirty="0"/>
              <a:t>m</a:t>
            </a:r>
            <a:r>
              <a:rPr lang="en-US" sz="1600" u="none" dirty="0"/>
              <a:t>-1</a:t>
            </a:r>
          </a:p>
          <a:p>
            <a:pPr marL="179388" indent="-179388" defTabSz="184150" eaLnBrk="0" hangingPunct="0">
              <a:buFontTx/>
              <a:buAutoNum type="arabicPeriod"/>
            </a:pPr>
            <a:r>
              <a:rPr lang="en-US" sz="1600" u="none" dirty="0"/>
              <a:t> The number of 1‘s  is 2</a:t>
            </a:r>
            <a:r>
              <a:rPr lang="en-US" sz="1600" u="none" baseline="30000" dirty="0"/>
              <a:t>m-1 </a:t>
            </a:r>
          </a:p>
          <a:p>
            <a:pPr marL="179388" indent="-179388" defTabSz="184150" eaLnBrk="0" hangingPunct="0">
              <a:buFontTx/>
              <a:buAutoNum type="arabicPeriod"/>
            </a:pPr>
            <a:r>
              <a:rPr lang="en-US" sz="1600" u="none" dirty="0"/>
              <a:t> The number of 0‘s  is 2</a:t>
            </a:r>
            <a:r>
              <a:rPr lang="en-US" sz="1600" u="none" baseline="30000" dirty="0"/>
              <a:t>m-1 </a:t>
            </a:r>
            <a:r>
              <a:rPr lang="en-US" sz="1600" u="none" dirty="0"/>
              <a:t>–1</a:t>
            </a:r>
          </a:p>
          <a:p>
            <a:pPr marL="179388" indent="-179388" defTabSz="184150" eaLnBrk="0" hangingPunct="0">
              <a:buFontTx/>
              <a:buAutoNum type="arabicPeriod"/>
            </a:pPr>
            <a:r>
              <a:rPr lang="en-US" sz="1600" u="none" dirty="0"/>
              <a:t> A shifted window of length m on the sequence results with all 2</a:t>
            </a:r>
            <a:r>
              <a:rPr lang="en-US" sz="1600" u="none" baseline="30000" dirty="0"/>
              <a:t>m</a:t>
            </a:r>
            <a:r>
              <a:rPr lang="en-US" sz="1600" u="none" dirty="0"/>
              <a:t>-1 non-zero m-bit binary patters (Window property)</a:t>
            </a:r>
          </a:p>
          <a:p>
            <a:pPr marL="179388" indent="-179388" defTabSz="184150" eaLnBrk="0" hangingPunct="0">
              <a:buFontTx/>
              <a:buAutoNum type="arabicPeriod"/>
            </a:pPr>
            <a:r>
              <a:rPr lang="en-US" sz="1600" u="none" dirty="0"/>
              <a:t>If the reciprocal polynomial (mirrored pattern) is used, then it results with the same sequence length with mirrored sequence.</a:t>
            </a:r>
          </a:p>
          <a:p>
            <a:pPr marL="179388" indent="-179388" defTabSz="184150" eaLnBrk="0" hangingPunct="0">
              <a:buFontTx/>
              <a:buAutoNum type="arabicPeriod"/>
            </a:pPr>
            <a:r>
              <a:rPr lang="en-US" sz="1600" u="none" dirty="0"/>
              <a:t>The number of primitive polynomials over GF(</a:t>
            </a:r>
            <a:r>
              <a:rPr lang="en-US" sz="1600" i="1" u="none" dirty="0"/>
              <a:t>2</a:t>
            </a:r>
            <a:r>
              <a:rPr lang="en-US" sz="1600" u="none" dirty="0"/>
              <a:t>) is:    </a:t>
            </a:r>
            <a:r>
              <a:rPr lang="en-US" u="none" dirty="0">
                <a:solidFill>
                  <a:schemeClr val="hlink"/>
                </a:solidFill>
                <a:sym typeface="Symbol" pitchFamily="18" charset="2"/>
              </a:rPr>
              <a:t></a:t>
            </a:r>
            <a:r>
              <a:rPr lang="en-US" u="none" dirty="0">
                <a:solidFill>
                  <a:schemeClr val="hlink"/>
                </a:solidFill>
              </a:rPr>
              <a:t>(</a:t>
            </a:r>
            <a:r>
              <a:rPr lang="en-US" i="1" u="none" dirty="0">
                <a:solidFill>
                  <a:schemeClr val="hlink"/>
                </a:solidFill>
              </a:rPr>
              <a:t>2</a:t>
            </a:r>
            <a:r>
              <a:rPr lang="en-US" i="1" u="none" baseline="30000" dirty="0">
                <a:solidFill>
                  <a:schemeClr val="hlink"/>
                </a:solidFill>
              </a:rPr>
              <a:t>m</a:t>
            </a:r>
            <a:r>
              <a:rPr lang="en-US" u="none" dirty="0">
                <a:solidFill>
                  <a:schemeClr val="hlink"/>
                </a:solidFill>
              </a:rPr>
              <a:t> </a:t>
            </a:r>
            <a:r>
              <a:rPr lang="en-US" i="1" u="none" dirty="0">
                <a:solidFill>
                  <a:schemeClr val="hlink"/>
                </a:solidFill>
              </a:rPr>
              <a:t>-</a:t>
            </a:r>
            <a:r>
              <a:rPr lang="en-US" u="none" dirty="0">
                <a:solidFill>
                  <a:schemeClr val="hlink"/>
                </a:solidFill>
              </a:rPr>
              <a:t>1) / </a:t>
            </a:r>
            <a:r>
              <a:rPr lang="en-US" i="1" u="none" dirty="0">
                <a:solidFill>
                  <a:schemeClr val="hlink"/>
                </a:solidFill>
              </a:rPr>
              <a:t>m</a:t>
            </a:r>
            <a:r>
              <a:rPr lang="en-US" sz="1600" u="non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75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1005" y="191895"/>
            <a:ext cx="8579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Example</a:t>
            </a: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:  LFSR , </a:t>
            </a:r>
            <a:r>
              <a:rPr lang="de-D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as</a:t>
            </a:r>
            <a:r>
              <a:rPr lang="de-D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PN  </a:t>
            </a:r>
            <a:r>
              <a:rPr lang="de-DE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Sequence</a:t>
            </a:r>
            <a:r>
              <a:rPr 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generator</a:t>
            </a:r>
            <a:r>
              <a:rPr 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of</a:t>
            </a:r>
            <a:r>
              <a:rPr 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length</a:t>
            </a:r>
            <a:r>
              <a:rPr 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2 </a:t>
            </a:r>
            <a:r>
              <a:rPr lang="de-DE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</a:t>
            </a:r>
            <a:r>
              <a:rPr lang="de-D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- 1 = 15  </a:t>
            </a:r>
          </a:p>
        </p:txBody>
      </p:sp>
      <p:cxnSp>
        <p:nvCxnSpPr>
          <p:cNvPr id="3" name="Gerade Verbindung mit Pfeil 2"/>
          <p:cNvCxnSpPr>
            <a:cxnSpLocks/>
          </p:cNvCxnSpPr>
          <p:nvPr/>
        </p:nvCxnSpPr>
        <p:spPr>
          <a:xfrm>
            <a:off x="3048146" y="2148617"/>
            <a:ext cx="181847" cy="23498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2153679" y="2344923"/>
            <a:ext cx="3426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/>
              <a:t>Output sequence = 100011110101100</a:t>
            </a:r>
          </a:p>
        </p:txBody>
      </p:sp>
      <p:sp>
        <p:nvSpPr>
          <p:cNvPr id="6" name="Interaktive Schaltfläche: Anpassen 5">
            <a:hlinkClick r:id="" action="ppaction://noaction" highlightClick="1"/>
          </p:cNvPr>
          <p:cNvSpPr/>
          <p:nvPr/>
        </p:nvSpPr>
        <p:spPr>
          <a:xfrm>
            <a:off x="1547664" y="1988840"/>
            <a:ext cx="288032" cy="21602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755550" y="1395001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u="none" dirty="0">
                <a:sym typeface="Symbol"/>
              </a:rPr>
              <a:t></a:t>
            </a:r>
            <a:endParaRPr lang="de-DE" sz="2400" u="none" dirty="0"/>
          </a:p>
        </p:txBody>
      </p:sp>
      <p:sp>
        <p:nvSpPr>
          <p:cNvPr id="8" name="Rechteck 7"/>
          <p:cNvSpPr/>
          <p:nvPr/>
        </p:nvSpPr>
        <p:spPr>
          <a:xfrm>
            <a:off x="467544" y="2780928"/>
            <a:ext cx="4032448" cy="36450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de-DE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Sequence</a:t>
            </a:r>
            <a:r>
              <a:rPr lang="de-DE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properties</a:t>
            </a:r>
            <a:r>
              <a:rPr lang="de-DE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</a:t>
            </a:r>
            <a:r>
              <a:rPr lang="de-DE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m=4: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1400" b="1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sequence length is  2</a:t>
            </a:r>
            <a:r>
              <a:rPr lang="en-US" sz="1400" b="1" u="none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400" b="1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-1= 15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1400" b="1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number of 1’s is 2</a:t>
            </a:r>
            <a:r>
              <a:rPr lang="en-US" sz="1400" b="1" u="none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m-1</a:t>
            </a:r>
            <a:r>
              <a:rPr lang="en-US" sz="1400" b="1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₌ 8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1400" b="1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 number of 0’s is 2</a:t>
            </a:r>
            <a:r>
              <a:rPr lang="en-US" sz="1400" b="1" u="none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m-1</a:t>
            </a:r>
            <a:r>
              <a:rPr lang="en-US" sz="1400" b="1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 = 7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1400" b="1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shifted  window of length  m=4 bits on the  sequence  results with all 2</a:t>
            </a:r>
            <a:r>
              <a:rPr lang="en-US" sz="1400" b="1" u="none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400" b="1" u="none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b="1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1= 15  non-zero 4-bit binary  patters (window property)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1400" b="1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polynomial used and its reciprocal mirrored  pattern result with the same sequence length C*(D)=D</a:t>
            </a:r>
            <a:r>
              <a:rPr lang="en-US" sz="1400" b="1" u="none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b="1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+D</a:t>
            </a:r>
            <a:r>
              <a:rPr lang="en-US" sz="1400" b="1" u="none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+1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1400" b="1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number  of primitive polynomials  of degree m over GF(2) is :</a:t>
            </a:r>
          </a:p>
          <a:p>
            <a:pPr>
              <a:spcAft>
                <a:spcPts val="600"/>
              </a:spcAft>
            </a:pPr>
            <a:r>
              <a:rPr lang="en-US" sz="1400" b="1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400" b="1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</a:t>
            </a:r>
            <a:r>
              <a:rPr lang="en-US" sz="1400" b="1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( 2</a:t>
            </a:r>
            <a:r>
              <a:rPr lang="en-US" sz="1400" b="1" u="none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400" b="1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1) / m = </a:t>
            </a:r>
            <a:r>
              <a:rPr lang="en-US" sz="1400" b="1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/>
              </a:rPr>
              <a:t></a:t>
            </a:r>
            <a:r>
              <a:rPr lang="en-US" sz="1400" b="1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( 2</a:t>
            </a:r>
            <a:r>
              <a:rPr lang="en-US" sz="1400" b="1" u="none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b="1" u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1)/4 = 2</a:t>
            </a:r>
            <a:endParaRPr lang="en-US" sz="1400" b="1" u="none" baseline="30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7543" y="735217"/>
            <a:ext cx="62668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u="none" dirty="0" err="1"/>
              <a:t>If</a:t>
            </a:r>
            <a:r>
              <a:rPr lang="de-DE" sz="1800" u="none" dirty="0"/>
              <a:t> C(D) is a </a:t>
            </a:r>
            <a:r>
              <a:rPr lang="de-DE" sz="1800" u="none" dirty="0">
                <a:solidFill>
                  <a:srgbClr val="FF0000"/>
                </a:solidFill>
              </a:rPr>
              <a:t>primitive polynomial</a:t>
            </a:r>
            <a:r>
              <a:rPr lang="de-DE" sz="1800" u="none" dirty="0"/>
              <a:t> C(D) =10011= D</a:t>
            </a:r>
            <a:r>
              <a:rPr lang="de-DE" sz="1800" u="none" baseline="30000" dirty="0"/>
              <a:t> 4 </a:t>
            </a:r>
            <a:r>
              <a:rPr lang="de-DE" sz="1800" u="none" dirty="0"/>
              <a:t>+D +1,</a:t>
            </a:r>
          </a:p>
          <a:p>
            <a:r>
              <a:rPr lang="de-DE" sz="1800" u="none" dirty="0" err="1"/>
              <a:t>Then</a:t>
            </a:r>
            <a:r>
              <a:rPr lang="de-DE" sz="1800" u="none" dirty="0"/>
              <a:t> </a:t>
            </a:r>
            <a:r>
              <a:rPr lang="de-DE" sz="1800" u="none" dirty="0" err="1"/>
              <a:t>its</a:t>
            </a:r>
            <a:r>
              <a:rPr lang="de-DE" sz="1800" u="none" dirty="0"/>
              <a:t> </a:t>
            </a:r>
            <a:r>
              <a:rPr lang="de-DE" sz="1800" u="none" dirty="0" err="1"/>
              <a:t>periode</a:t>
            </a:r>
            <a:r>
              <a:rPr lang="de-DE" sz="1800" u="none" dirty="0"/>
              <a:t> N = 2</a:t>
            </a:r>
            <a:r>
              <a:rPr lang="de-DE" sz="1800" u="none" baseline="30000" dirty="0"/>
              <a:t>4 </a:t>
            </a:r>
            <a:r>
              <a:rPr lang="de-DE" sz="2400" u="none" dirty="0"/>
              <a:t>- </a:t>
            </a:r>
            <a:r>
              <a:rPr lang="de-DE" sz="1800" u="none" dirty="0"/>
              <a:t>1 = 15 .</a:t>
            </a:r>
            <a:endParaRPr lang="de-DE" sz="1800" u="none" baseline="30000" dirty="0"/>
          </a:p>
        </p:txBody>
      </p:sp>
      <p:cxnSp>
        <p:nvCxnSpPr>
          <p:cNvPr id="15" name="Gerade Verbindung mit Pfeil 14"/>
          <p:cNvCxnSpPr>
            <a:cxnSpLocks/>
          </p:cNvCxnSpPr>
          <p:nvPr/>
        </p:nvCxnSpPr>
        <p:spPr>
          <a:xfrm>
            <a:off x="2717160" y="2095082"/>
            <a:ext cx="757351" cy="9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cxnSpLocks/>
          </p:cNvCxnSpPr>
          <p:nvPr/>
        </p:nvCxnSpPr>
        <p:spPr>
          <a:xfrm flipV="1">
            <a:off x="2555776" y="1613940"/>
            <a:ext cx="0" cy="3749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cxnSpLocks/>
          </p:cNvCxnSpPr>
          <p:nvPr/>
        </p:nvCxnSpPr>
        <p:spPr>
          <a:xfrm flipV="1">
            <a:off x="1277362" y="1630318"/>
            <a:ext cx="588198" cy="814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cxnSpLocks/>
          </p:cNvCxnSpPr>
          <p:nvPr/>
        </p:nvCxnSpPr>
        <p:spPr>
          <a:xfrm flipH="1">
            <a:off x="2081940" y="1621168"/>
            <a:ext cx="4738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>
            <a:cxnSpLocks/>
          </p:cNvCxnSpPr>
          <p:nvPr/>
        </p:nvCxnSpPr>
        <p:spPr>
          <a:xfrm>
            <a:off x="1296036" y="1638466"/>
            <a:ext cx="1" cy="44902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cxnSpLocks/>
          </p:cNvCxnSpPr>
          <p:nvPr/>
        </p:nvCxnSpPr>
        <p:spPr>
          <a:xfrm>
            <a:off x="1296036" y="2087489"/>
            <a:ext cx="26340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cxnSpLocks/>
            <a:stCxn id="6" idx="3"/>
          </p:cNvCxnSpPr>
          <p:nvPr/>
        </p:nvCxnSpPr>
        <p:spPr>
          <a:xfrm flipV="1">
            <a:off x="1691680" y="1699530"/>
            <a:ext cx="200650" cy="2893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nteraktive Schaltfläche: Anpassen 23">
            <a:hlinkClick r:id="" action="ppaction://noaction" highlightClick="1"/>
          </p:cNvPr>
          <p:cNvSpPr/>
          <p:nvPr/>
        </p:nvSpPr>
        <p:spPr>
          <a:xfrm>
            <a:off x="1835696" y="1988840"/>
            <a:ext cx="288032" cy="21602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Interaktive Schaltfläche: Anpassen 24">
            <a:hlinkClick r:id="" action="ppaction://noaction" highlightClick="1"/>
          </p:cNvPr>
          <p:cNvSpPr/>
          <p:nvPr/>
        </p:nvSpPr>
        <p:spPr>
          <a:xfrm>
            <a:off x="2126338" y="1988840"/>
            <a:ext cx="283959" cy="21602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Interaktive Schaltfläche: Anpassen 25">
            <a:hlinkClick r:id="" action="ppaction://noaction" highlightClick="1"/>
          </p:cNvPr>
          <p:cNvSpPr/>
          <p:nvPr/>
        </p:nvSpPr>
        <p:spPr>
          <a:xfrm>
            <a:off x="2411760" y="1988840"/>
            <a:ext cx="288032" cy="216024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Textfeld 55">
            <a:extLst>
              <a:ext uri="{FF2B5EF4-FFF2-40B4-BE49-F238E27FC236}">
                <a16:creationId xmlns="" xmlns:a16="http://schemas.microsoft.com/office/drawing/2014/main" id="{47843BAA-AC1F-4DF8-9E61-4F50CC8435E3}"/>
              </a:ext>
            </a:extLst>
          </p:cNvPr>
          <p:cNvSpPr txBox="1"/>
          <p:nvPr/>
        </p:nvSpPr>
        <p:spPr>
          <a:xfrm>
            <a:off x="6993618" y="947115"/>
            <a:ext cx="9658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de-DE" sz="1100" b="0" u="none" dirty="0"/>
              <a:t>Initial State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="" xmlns:a16="http://schemas.microsoft.com/office/drawing/2014/main" id="{9792F86C-71BB-4B87-BAFE-8A04A438F4E9}"/>
              </a:ext>
            </a:extLst>
          </p:cNvPr>
          <p:cNvSpPr txBox="1"/>
          <p:nvPr/>
        </p:nvSpPr>
        <p:spPr>
          <a:xfrm>
            <a:off x="7897800" y="931808"/>
            <a:ext cx="20279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de-DE" sz="1400" b="0" u="none" dirty="0"/>
              <a:t>S = 100011110101100</a:t>
            </a:r>
          </a:p>
        </p:txBody>
      </p:sp>
      <p:grpSp>
        <p:nvGrpSpPr>
          <p:cNvPr id="58" name="Gruppieren 57">
            <a:extLst>
              <a:ext uri="{FF2B5EF4-FFF2-40B4-BE49-F238E27FC236}">
                <a16:creationId xmlns="" xmlns:a16="http://schemas.microsoft.com/office/drawing/2014/main" id="{2E79D091-321B-49E2-9E31-A76507B47BCA}"/>
              </a:ext>
            </a:extLst>
          </p:cNvPr>
          <p:cNvGrpSpPr/>
          <p:nvPr/>
        </p:nvGrpSpPr>
        <p:grpSpPr>
          <a:xfrm>
            <a:off x="5142388" y="1245887"/>
            <a:ext cx="4859273" cy="5020776"/>
            <a:chOff x="5142388" y="1245887"/>
            <a:chExt cx="4859273" cy="5020776"/>
          </a:xfrm>
        </p:grpSpPr>
        <p:grpSp>
          <p:nvGrpSpPr>
            <p:cNvPr id="19" name="Gruppieren 18">
              <a:extLst>
                <a:ext uri="{FF2B5EF4-FFF2-40B4-BE49-F238E27FC236}">
                  <a16:creationId xmlns="" xmlns:a16="http://schemas.microsoft.com/office/drawing/2014/main" id="{A93F7AE6-8A33-40D9-B8C8-1CE4546059AA}"/>
                </a:ext>
              </a:extLst>
            </p:cNvPr>
            <p:cNvGrpSpPr/>
            <p:nvPr/>
          </p:nvGrpSpPr>
          <p:grpSpPr>
            <a:xfrm>
              <a:off x="5142388" y="1245887"/>
              <a:ext cx="4859273" cy="5020776"/>
              <a:chOff x="4933307" y="1375494"/>
              <a:chExt cx="4859273" cy="5020776"/>
            </a:xfrm>
          </p:grpSpPr>
          <p:sp>
            <p:nvSpPr>
              <p:cNvPr id="5" name="Rechteck 4"/>
              <p:cNvSpPr/>
              <p:nvPr/>
            </p:nvSpPr>
            <p:spPr>
              <a:xfrm>
                <a:off x="5688124" y="3031678"/>
                <a:ext cx="648072" cy="2880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u="none" dirty="0">
                    <a:solidFill>
                      <a:schemeClr val="tx1"/>
                    </a:solidFill>
                  </a:rPr>
                  <a:t>1001</a:t>
                </a:r>
              </a:p>
            </p:txBody>
          </p:sp>
          <p:sp>
            <p:nvSpPr>
              <p:cNvPr id="9" name="Rechteck 8"/>
              <p:cNvSpPr/>
              <p:nvPr/>
            </p:nvSpPr>
            <p:spPr>
              <a:xfrm>
                <a:off x="4933307" y="5435085"/>
                <a:ext cx="648072" cy="2880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u="none" dirty="0">
                    <a:solidFill>
                      <a:schemeClr val="tx1"/>
                    </a:solidFill>
                  </a:rPr>
                  <a:t>0000</a:t>
                </a:r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5329737" y="6026938"/>
                <a:ext cx="3990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u="none"/>
                  <a:t>Cycle structure is { 1(1) , 1(15) }</a:t>
                </a:r>
              </a:p>
            </p:txBody>
          </p:sp>
          <p:sp>
            <p:nvSpPr>
              <p:cNvPr id="11" name="Freihandform 10"/>
              <p:cNvSpPr/>
              <p:nvPr/>
            </p:nvSpPr>
            <p:spPr>
              <a:xfrm rot="19771701">
                <a:off x="4948734" y="4827906"/>
                <a:ext cx="566348" cy="567183"/>
              </a:xfrm>
              <a:custGeom>
                <a:avLst/>
                <a:gdLst>
                  <a:gd name="connsiteX0" fmla="*/ 332509 w 960581"/>
                  <a:gd name="connsiteY0" fmla="*/ 954424 h 1011381"/>
                  <a:gd name="connsiteX1" fmla="*/ 9236 w 960581"/>
                  <a:gd name="connsiteY1" fmla="*/ 603442 h 1011381"/>
                  <a:gd name="connsiteX2" fmla="*/ 277091 w 960581"/>
                  <a:gd name="connsiteY2" fmla="*/ 67733 h 1011381"/>
                  <a:gd name="connsiteX3" fmla="*/ 877454 w 960581"/>
                  <a:gd name="connsiteY3" fmla="*/ 197042 h 1011381"/>
                  <a:gd name="connsiteX4" fmla="*/ 775854 w 960581"/>
                  <a:gd name="connsiteY4" fmla="*/ 889769 h 1011381"/>
                  <a:gd name="connsiteX5" fmla="*/ 277091 w 960581"/>
                  <a:gd name="connsiteY5" fmla="*/ 926715 h 1011381"/>
                  <a:gd name="connsiteX0" fmla="*/ 332509 w 1019231"/>
                  <a:gd name="connsiteY0" fmla="*/ 939259 h 981051"/>
                  <a:gd name="connsiteX1" fmla="*/ 9236 w 1019231"/>
                  <a:gd name="connsiteY1" fmla="*/ 588277 h 981051"/>
                  <a:gd name="connsiteX2" fmla="*/ 277091 w 1019231"/>
                  <a:gd name="connsiteY2" fmla="*/ 52568 h 981051"/>
                  <a:gd name="connsiteX3" fmla="*/ 936104 w 1019231"/>
                  <a:gd name="connsiteY3" fmla="*/ 272867 h 981051"/>
                  <a:gd name="connsiteX4" fmla="*/ 775854 w 1019231"/>
                  <a:gd name="connsiteY4" fmla="*/ 874604 h 981051"/>
                  <a:gd name="connsiteX5" fmla="*/ 277091 w 1019231"/>
                  <a:gd name="connsiteY5" fmla="*/ 911550 h 981051"/>
                  <a:gd name="connsiteX0" fmla="*/ 327861 w 1000758"/>
                  <a:gd name="connsiteY0" fmla="*/ 1006992 h 1048784"/>
                  <a:gd name="connsiteX1" fmla="*/ 4588 w 1000758"/>
                  <a:gd name="connsiteY1" fmla="*/ 656010 h 1048784"/>
                  <a:gd name="connsiteX2" fmla="*/ 355392 w 1000758"/>
                  <a:gd name="connsiteY2" fmla="*/ 52568 h 1048784"/>
                  <a:gd name="connsiteX3" fmla="*/ 931456 w 1000758"/>
                  <a:gd name="connsiteY3" fmla="*/ 340600 h 1048784"/>
                  <a:gd name="connsiteX4" fmla="*/ 771206 w 1000758"/>
                  <a:gd name="connsiteY4" fmla="*/ 942337 h 1048784"/>
                  <a:gd name="connsiteX5" fmla="*/ 272443 w 1000758"/>
                  <a:gd name="connsiteY5" fmla="*/ 979283 h 1048784"/>
                  <a:gd name="connsiteX0" fmla="*/ 337097 w 1009994"/>
                  <a:gd name="connsiteY0" fmla="*/ 990428 h 1032220"/>
                  <a:gd name="connsiteX1" fmla="*/ 4588 w 1009994"/>
                  <a:gd name="connsiteY1" fmla="*/ 540060 h 1032220"/>
                  <a:gd name="connsiteX2" fmla="*/ 364628 w 1009994"/>
                  <a:gd name="connsiteY2" fmla="*/ 36004 h 1032220"/>
                  <a:gd name="connsiteX3" fmla="*/ 940692 w 1009994"/>
                  <a:gd name="connsiteY3" fmla="*/ 324036 h 1032220"/>
                  <a:gd name="connsiteX4" fmla="*/ 780442 w 1009994"/>
                  <a:gd name="connsiteY4" fmla="*/ 925773 h 1032220"/>
                  <a:gd name="connsiteX5" fmla="*/ 281679 w 1009994"/>
                  <a:gd name="connsiteY5" fmla="*/ 962719 h 1032220"/>
                  <a:gd name="connsiteX0" fmla="*/ 349099 w 1009995"/>
                  <a:gd name="connsiteY0" fmla="*/ 990428 h 1032220"/>
                  <a:gd name="connsiteX1" fmla="*/ 16590 w 1009995"/>
                  <a:gd name="connsiteY1" fmla="*/ 540060 h 1032220"/>
                  <a:gd name="connsiteX2" fmla="*/ 448638 w 1009995"/>
                  <a:gd name="connsiteY2" fmla="*/ 36004 h 1032220"/>
                  <a:gd name="connsiteX3" fmla="*/ 952694 w 1009995"/>
                  <a:gd name="connsiteY3" fmla="*/ 324036 h 1032220"/>
                  <a:gd name="connsiteX4" fmla="*/ 792444 w 1009995"/>
                  <a:gd name="connsiteY4" fmla="*/ 925773 h 1032220"/>
                  <a:gd name="connsiteX5" fmla="*/ 293681 w 1009995"/>
                  <a:gd name="connsiteY5" fmla="*/ 962719 h 1032220"/>
                  <a:gd name="connsiteX0" fmla="*/ 339922 w 1024820"/>
                  <a:gd name="connsiteY0" fmla="*/ 990428 h 1032220"/>
                  <a:gd name="connsiteX1" fmla="*/ 7413 w 1024820"/>
                  <a:gd name="connsiteY1" fmla="*/ 540060 h 1032220"/>
                  <a:gd name="connsiteX2" fmla="*/ 295446 w 1024820"/>
                  <a:gd name="connsiteY2" fmla="*/ 36004 h 1032220"/>
                  <a:gd name="connsiteX3" fmla="*/ 943517 w 1024820"/>
                  <a:gd name="connsiteY3" fmla="*/ 324036 h 1032220"/>
                  <a:gd name="connsiteX4" fmla="*/ 783267 w 1024820"/>
                  <a:gd name="connsiteY4" fmla="*/ 925773 h 1032220"/>
                  <a:gd name="connsiteX5" fmla="*/ 284504 w 1024820"/>
                  <a:gd name="connsiteY5" fmla="*/ 962719 h 1032220"/>
                  <a:gd name="connsiteX0" fmla="*/ 337097 w 1009994"/>
                  <a:gd name="connsiteY0" fmla="*/ 990428 h 1032220"/>
                  <a:gd name="connsiteX1" fmla="*/ 4588 w 1009994"/>
                  <a:gd name="connsiteY1" fmla="*/ 540060 h 1032220"/>
                  <a:gd name="connsiteX2" fmla="*/ 364628 w 1009994"/>
                  <a:gd name="connsiteY2" fmla="*/ 36004 h 1032220"/>
                  <a:gd name="connsiteX3" fmla="*/ 940692 w 1009994"/>
                  <a:gd name="connsiteY3" fmla="*/ 324036 h 1032220"/>
                  <a:gd name="connsiteX4" fmla="*/ 780442 w 1009994"/>
                  <a:gd name="connsiteY4" fmla="*/ 925773 h 1032220"/>
                  <a:gd name="connsiteX5" fmla="*/ 281679 w 1009994"/>
                  <a:gd name="connsiteY5" fmla="*/ 962719 h 1032220"/>
                  <a:gd name="connsiteX0" fmla="*/ 265089 w 937986"/>
                  <a:gd name="connsiteY0" fmla="*/ 990428 h 1032220"/>
                  <a:gd name="connsiteX1" fmla="*/ 4588 w 937986"/>
                  <a:gd name="connsiteY1" fmla="*/ 540060 h 1032220"/>
                  <a:gd name="connsiteX2" fmla="*/ 292620 w 937986"/>
                  <a:gd name="connsiteY2" fmla="*/ 36004 h 1032220"/>
                  <a:gd name="connsiteX3" fmla="*/ 868684 w 937986"/>
                  <a:gd name="connsiteY3" fmla="*/ 324036 h 1032220"/>
                  <a:gd name="connsiteX4" fmla="*/ 708434 w 937986"/>
                  <a:gd name="connsiteY4" fmla="*/ 925773 h 1032220"/>
                  <a:gd name="connsiteX5" fmla="*/ 209671 w 937986"/>
                  <a:gd name="connsiteY5" fmla="*/ 962719 h 1032220"/>
                  <a:gd name="connsiteX0" fmla="*/ 277091 w 937987"/>
                  <a:gd name="connsiteY0" fmla="*/ 918420 h 960212"/>
                  <a:gd name="connsiteX1" fmla="*/ 16590 w 937987"/>
                  <a:gd name="connsiteY1" fmla="*/ 468052 h 960212"/>
                  <a:gd name="connsiteX2" fmla="*/ 376630 w 937987"/>
                  <a:gd name="connsiteY2" fmla="*/ 36004 h 960212"/>
                  <a:gd name="connsiteX3" fmla="*/ 880686 w 937987"/>
                  <a:gd name="connsiteY3" fmla="*/ 252028 h 960212"/>
                  <a:gd name="connsiteX4" fmla="*/ 720436 w 937987"/>
                  <a:gd name="connsiteY4" fmla="*/ 853765 h 960212"/>
                  <a:gd name="connsiteX5" fmla="*/ 221673 w 937987"/>
                  <a:gd name="connsiteY5" fmla="*/ 890711 h 960212"/>
                  <a:gd name="connsiteX0" fmla="*/ 277091 w 937988"/>
                  <a:gd name="connsiteY0" fmla="*/ 906419 h 936210"/>
                  <a:gd name="connsiteX1" fmla="*/ 16590 w 937988"/>
                  <a:gd name="connsiteY1" fmla="*/ 456051 h 936210"/>
                  <a:gd name="connsiteX2" fmla="*/ 376630 w 937988"/>
                  <a:gd name="connsiteY2" fmla="*/ 24003 h 936210"/>
                  <a:gd name="connsiteX3" fmla="*/ 880687 w 937988"/>
                  <a:gd name="connsiteY3" fmla="*/ 312035 h 936210"/>
                  <a:gd name="connsiteX4" fmla="*/ 720436 w 937988"/>
                  <a:gd name="connsiteY4" fmla="*/ 841764 h 936210"/>
                  <a:gd name="connsiteX5" fmla="*/ 221673 w 937988"/>
                  <a:gd name="connsiteY5" fmla="*/ 878710 h 936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7988" h="936210">
                    <a:moveTo>
                      <a:pt x="277091" y="906419"/>
                    </a:moveTo>
                    <a:cubicBezTo>
                      <a:pt x="120072" y="804819"/>
                      <a:pt x="0" y="603120"/>
                      <a:pt x="16590" y="456051"/>
                    </a:cubicBezTo>
                    <a:cubicBezTo>
                      <a:pt x="33180" y="308982"/>
                      <a:pt x="232614" y="48006"/>
                      <a:pt x="376630" y="24003"/>
                    </a:cubicBezTo>
                    <a:cubicBezTo>
                      <a:pt x="520646" y="0"/>
                      <a:pt x="823386" y="175742"/>
                      <a:pt x="880687" y="312035"/>
                    </a:cubicBezTo>
                    <a:cubicBezTo>
                      <a:pt x="937988" y="448328"/>
                      <a:pt x="830272" y="747318"/>
                      <a:pt x="720436" y="841764"/>
                    </a:cubicBezTo>
                    <a:cubicBezTo>
                      <a:pt x="610600" y="936210"/>
                      <a:pt x="421024" y="921043"/>
                      <a:pt x="221673" y="878710"/>
                    </a:cubicBezTo>
                  </a:path>
                </a:pathLst>
              </a:cu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2" name="Gerade Verbindung mit Pfeil 11"/>
              <p:cNvCxnSpPr/>
              <p:nvPr/>
            </p:nvCxnSpPr>
            <p:spPr>
              <a:xfrm>
                <a:off x="5690147" y="5579101"/>
                <a:ext cx="1870185" cy="4478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mit Pfeil 13"/>
              <p:cNvCxnSpPr/>
              <p:nvPr/>
            </p:nvCxnSpPr>
            <p:spPr>
              <a:xfrm flipH="1" flipV="1">
                <a:off x="8352420" y="5579102"/>
                <a:ext cx="22696" cy="447836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hteck 26"/>
              <p:cNvSpPr/>
              <p:nvPr/>
            </p:nvSpPr>
            <p:spPr>
              <a:xfrm>
                <a:off x="8784468" y="2095574"/>
                <a:ext cx="648072" cy="2880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u="none" dirty="0">
                    <a:solidFill>
                      <a:schemeClr val="tx1"/>
                    </a:solidFill>
                  </a:rPr>
                  <a:t>0011</a:t>
                </a:r>
              </a:p>
            </p:txBody>
          </p:sp>
          <p:sp>
            <p:nvSpPr>
              <p:cNvPr id="28" name="Rechteck 27"/>
              <p:cNvSpPr/>
              <p:nvPr/>
            </p:nvSpPr>
            <p:spPr>
              <a:xfrm>
                <a:off x="7177237" y="5231923"/>
                <a:ext cx="648072" cy="2880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u="none" dirty="0">
                    <a:solidFill>
                      <a:schemeClr val="tx1"/>
                    </a:solidFill>
                  </a:rPr>
                  <a:t>0101</a:t>
                </a:r>
              </a:p>
            </p:txBody>
          </p:sp>
          <p:sp>
            <p:nvSpPr>
              <p:cNvPr id="29" name="Rechteck 28"/>
              <p:cNvSpPr/>
              <p:nvPr/>
            </p:nvSpPr>
            <p:spPr>
              <a:xfrm>
                <a:off x="8256123" y="4903886"/>
                <a:ext cx="648072" cy="2880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u="none" dirty="0">
                    <a:solidFill>
                      <a:schemeClr val="tx1"/>
                    </a:solidFill>
                  </a:rPr>
                  <a:t>1010</a:t>
                </a:r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8742177" y="4327822"/>
                <a:ext cx="648072" cy="2880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u="none" dirty="0">
                    <a:solidFill>
                      <a:schemeClr val="tx1"/>
                    </a:solidFill>
                  </a:rPr>
                  <a:t>1101</a:t>
                </a:r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9000492" y="3823766"/>
                <a:ext cx="648072" cy="2880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u="none" dirty="0">
                    <a:solidFill>
                      <a:schemeClr val="tx1"/>
                    </a:solidFill>
                  </a:rPr>
                  <a:t>1110</a:t>
                </a:r>
              </a:p>
            </p:txBody>
          </p:sp>
          <p:sp>
            <p:nvSpPr>
              <p:cNvPr id="32" name="Rechteck 31"/>
              <p:cNvSpPr/>
              <p:nvPr/>
            </p:nvSpPr>
            <p:spPr>
              <a:xfrm>
                <a:off x="9144508" y="3247702"/>
                <a:ext cx="648072" cy="2880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u="none" dirty="0">
                    <a:solidFill>
                      <a:schemeClr val="tx1"/>
                    </a:solidFill>
                  </a:rPr>
                  <a:t>1111</a:t>
                </a:r>
              </a:p>
            </p:txBody>
          </p:sp>
          <p:sp>
            <p:nvSpPr>
              <p:cNvPr id="33" name="Rechteck 32"/>
              <p:cNvSpPr/>
              <p:nvPr/>
            </p:nvSpPr>
            <p:spPr>
              <a:xfrm>
                <a:off x="9072500" y="2671638"/>
                <a:ext cx="648072" cy="2880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u="none" dirty="0">
                    <a:solidFill>
                      <a:schemeClr val="tx1"/>
                    </a:solidFill>
                  </a:rPr>
                  <a:t>0111</a:t>
                </a:r>
              </a:p>
            </p:txBody>
          </p:sp>
          <p:sp>
            <p:nvSpPr>
              <p:cNvPr id="34" name="Rechteck 33"/>
              <p:cNvSpPr/>
              <p:nvPr/>
            </p:nvSpPr>
            <p:spPr>
              <a:xfrm>
                <a:off x="5832140" y="3607742"/>
                <a:ext cx="648072" cy="29641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u="none" dirty="0">
                    <a:solidFill>
                      <a:schemeClr val="tx1"/>
                    </a:solidFill>
                  </a:rPr>
                  <a:t>1100</a:t>
                </a:r>
              </a:p>
            </p:txBody>
          </p:sp>
          <p:sp>
            <p:nvSpPr>
              <p:cNvPr id="35" name="Rechteck 34"/>
              <p:cNvSpPr/>
              <p:nvPr/>
            </p:nvSpPr>
            <p:spPr>
              <a:xfrm>
                <a:off x="5904148" y="2383606"/>
                <a:ext cx="648072" cy="2880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u="none" dirty="0">
                    <a:solidFill>
                      <a:schemeClr val="tx1"/>
                    </a:solidFill>
                  </a:rPr>
                  <a:t>0010</a:t>
                </a:r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6219680" y="4692429"/>
                <a:ext cx="756084" cy="21602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u="none" dirty="0">
                    <a:solidFill>
                      <a:schemeClr val="tx1"/>
                    </a:solidFill>
                  </a:rPr>
                  <a:t>1011</a:t>
                </a:r>
              </a:p>
            </p:txBody>
          </p:sp>
          <p:sp>
            <p:nvSpPr>
              <p:cNvPr id="37" name="Rechteck 36"/>
              <p:cNvSpPr/>
              <p:nvPr/>
            </p:nvSpPr>
            <p:spPr>
              <a:xfrm>
                <a:off x="6192180" y="1879550"/>
                <a:ext cx="648072" cy="2880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u="none" dirty="0">
                    <a:solidFill>
                      <a:schemeClr val="tx1"/>
                    </a:solidFill>
                  </a:rPr>
                  <a:t>0100</a:t>
                </a:r>
              </a:p>
            </p:txBody>
          </p:sp>
          <p:sp>
            <p:nvSpPr>
              <p:cNvPr id="38" name="Rechteck 37"/>
              <p:cNvSpPr/>
              <p:nvPr/>
            </p:nvSpPr>
            <p:spPr>
              <a:xfrm>
                <a:off x="6912260" y="1375494"/>
                <a:ext cx="648072" cy="28803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u="none" dirty="0">
                    <a:solidFill>
                      <a:schemeClr val="tx1"/>
                    </a:solidFill>
                  </a:rPr>
                  <a:t>1000</a:t>
                </a:r>
              </a:p>
            </p:txBody>
          </p:sp>
          <p:sp>
            <p:nvSpPr>
              <p:cNvPr id="39" name="Rechteck 38"/>
              <p:cNvSpPr/>
              <p:nvPr/>
            </p:nvSpPr>
            <p:spPr>
              <a:xfrm>
                <a:off x="7940471" y="1412478"/>
                <a:ext cx="639688" cy="2796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u="none" dirty="0">
                    <a:solidFill>
                      <a:schemeClr val="tx1"/>
                    </a:solidFill>
                  </a:rPr>
                  <a:t>0001</a:t>
                </a:r>
              </a:p>
            </p:txBody>
          </p:sp>
          <p:cxnSp>
            <p:nvCxnSpPr>
              <p:cNvPr id="40" name="Gerade Verbindung mit Pfeil 39"/>
              <p:cNvCxnSpPr>
                <a:cxnSpLocks/>
                <a:endCxn id="39" idx="1"/>
              </p:cNvCxnSpPr>
              <p:nvPr/>
            </p:nvCxnSpPr>
            <p:spPr>
              <a:xfrm>
                <a:off x="7560332" y="1523702"/>
                <a:ext cx="380139" cy="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mit Pfeil 40"/>
              <p:cNvCxnSpPr>
                <a:stCxn id="37" idx="0"/>
                <a:endCxn id="38" idx="1"/>
              </p:cNvCxnSpPr>
              <p:nvPr/>
            </p:nvCxnSpPr>
            <p:spPr>
              <a:xfrm flipV="1">
                <a:off x="6516216" y="1519510"/>
                <a:ext cx="396044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mit Pfeil 41"/>
              <p:cNvCxnSpPr>
                <a:cxnSpLocks/>
                <a:stCxn id="35" idx="0"/>
              </p:cNvCxnSpPr>
              <p:nvPr/>
            </p:nvCxnSpPr>
            <p:spPr>
              <a:xfrm flipV="1">
                <a:off x="6228184" y="2167582"/>
                <a:ext cx="139824" cy="21602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mit Pfeil 42"/>
              <p:cNvCxnSpPr>
                <a:cxnSpLocks/>
              </p:cNvCxnSpPr>
              <p:nvPr/>
            </p:nvCxnSpPr>
            <p:spPr>
              <a:xfrm flipV="1">
                <a:off x="5976156" y="2671638"/>
                <a:ext cx="216024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mit Pfeil 43"/>
              <p:cNvCxnSpPr>
                <a:stCxn id="34" idx="0"/>
                <a:endCxn id="5" idx="2"/>
              </p:cNvCxnSpPr>
              <p:nvPr/>
            </p:nvCxnSpPr>
            <p:spPr>
              <a:xfrm flipH="1" flipV="1">
                <a:off x="6012160" y="3319710"/>
                <a:ext cx="144016" cy="2880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mit Pfeil 44"/>
              <p:cNvCxnSpPr>
                <a:endCxn id="34" idx="2"/>
              </p:cNvCxnSpPr>
              <p:nvPr/>
            </p:nvCxnSpPr>
            <p:spPr>
              <a:xfrm flipH="1" flipV="1">
                <a:off x="6156176" y="3904158"/>
                <a:ext cx="144016" cy="2796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mit Pfeil 45"/>
              <p:cNvCxnSpPr>
                <a:cxnSpLocks/>
                <a:endCxn id="36" idx="0"/>
              </p:cNvCxnSpPr>
              <p:nvPr/>
            </p:nvCxnSpPr>
            <p:spPr>
              <a:xfrm>
                <a:off x="6415552" y="4449780"/>
                <a:ext cx="182170" cy="2426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mit Pfeil 46"/>
              <p:cNvCxnSpPr>
                <a:cxnSpLocks/>
                <a:stCxn id="36" idx="2"/>
                <a:endCxn id="28" idx="1"/>
              </p:cNvCxnSpPr>
              <p:nvPr/>
            </p:nvCxnSpPr>
            <p:spPr>
              <a:xfrm>
                <a:off x="6597722" y="4908453"/>
                <a:ext cx="579515" cy="4674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mit Pfeil 47"/>
              <p:cNvCxnSpPr>
                <a:cxnSpLocks/>
                <a:stCxn id="28" idx="3"/>
              </p:cNvCxnSpPr>
              <p:nvPr/>
            </p:nvCxnSpPr>
            <p:spPr>
              <a:xfrm flipV="1">
                <a:off x="7825309" y="5191919"/>
                <a:ext cx="611451" cy="1840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mit Pfeil 48"/>
              <p:cNvCxnSpPr>
                <a:cxnSpLocks/>
              </p:cNvCxnSpPr>
              <p:nvPr/>
            </p:nvCxnSpPr>
            <p:spPr>
              <a:xfrm flipV="1">
                <a:off x="8742177" y="4615854"/>
                <a:ext cx="243551" cy="2880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mit Pfeil 49"/>
              <p:cNvCxnSpPr/>
              <p:nvPr/>
            </p:nvCxnSpPr>
            <p:spPr>
              <a:xfrm flipV="1">
                <a:off x="9118027" y="4010694"/>
                <a:ext cx="144016" cy="2880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mit Pfeil 50"/>
              <p:cNvCxnSpPr>
                <a:stCxn id="31" idx="0"/>
                <a:endCxn id="32" idx="2"/>
              </p:cNvCxnSpPr>
              <p:nvPr/>
            </p:nvCxnSpPr>
            <p:spPr>
              <a:xfrm flipV="1">
                <a:off x="9324528" y="3535734"/>
                <a:ext cx="144016" cy="2880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mit Pfeil 51"/>
              <p:cNvCxnSpPr>
                <a:stCxn id="32" idx="0"/>
                <a:endCxn id="33" idx="2"/>
              </p:cNvCxnSpPr>
              <p:nvPr/>
            </p:nvCxnSpPr>
            <p:spPr>
              <a:xfrm flipH="1" flipV="1">
                <a:off x="9396536" y="2959670"/>
                <a:ext cx="72008" cy="2880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mit Pfeil 52"/>
              <p:cNvCxnSpPr/>
              <p:nvPr/>
            </p:nvCxnSpPr>
            <p:spPr>
              <a:xfrm flipH="1" flipV="1">
                <a:off x="9118027" y="2375712"/>
                <a:ext cx="288032" cy="2880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mit Pfeil 53"/>
              <p:cNvCxnSpPr>
                <a:cxnSpLocks/>
                <a:stCxn id="27" idx="0"/>
                <a:endCxn id="39" idx="3"/>
              </p:cNvCxnSpPr>
              <p:nvPr/>
            </p:nvCxnSpPr>
            <p:spPr>
              <a:xfrm flipH="1" flipV="1">
                <a:off x="8580159" y="1552302"/>
                <a:ext cx="528345" cy="5432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hteck 54"/>
              <p:cNvSpPr/>
              <p:nvPr/>
            </p:nvSpPr>
            <p:spPr>
              <a:xfrm>
                <a:off x="6048164" y="4111798"/>
                <a:ext cx="639688" cy="27964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600" u="none" dirty="0">
                    <a:solidFill>
                      <a:schemeClr val="tx1"/>
                    </a:solidFill>
                  </a:rPr>
                  <a:t>0110</a:t>
                </a:r>
              </a:p>
            </p:txBody>
          </p:sp>
        </p:grpSp>
        <p:sp>
          <p:nvSpPr>
            <p:cNvPr id="21" name="Bogen 20">
              <a:extLst>
                <a:ext uri="{FF2B5EF4-FFF2-40B4-BE49-F238E27FC236}">
                  <a16:creationId xmlns="" xmlns:a16="http://schemas.microsoft.com/office/drawing/2014/main" id="{AB2206AD-0F99-4970-9BF0-0981B1A11098}"/>
                </a:ext>
              </a:extLst>
            </p:cNvPr>
            <p:cNvSpPr/>
            <p:nvPr/>
          </p:nvSpPr>
          <p:spPr bwMode="auto">
            <a:xfrm rot="6038072" flipV="1">
              <a:off x="7102356" y="2391239"/>
              <a:ext cx="1239988" cy="919882"/>
            </a:xfrm>
            <a:prstGeom prst="arc">
              <a:avLst>
                <a:gd name="adj1" fmla="val 7287266"/>
                <a:gd name="adj2" fmla="val 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88" name="Textfeld 87">
            <a:extLst>
              <a:ext uri="{FF2B5EF4-FFF2-40B4-BE49-F238E27FC236}">
                <a16:creationId xmlns="" xmlns:a16="http://schemas.microsoft.com/office/drawing/2014/main" id="{B2A08F31-2753-40B5-9CB4-5698D6D62626}"/>
              </a:ext>
            </a:extLst>
          </p:cNvPr>
          <p:cNvSpPr txBox="1"/>
          <p:nvPr/>
        </p:nvSpPr>
        <p:spPr>
          <a:xfrm>
            <a:off x="2510742" y="1736022"/>
            <a:ext cx="3960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u="none" dirty="0"/>
              <a:t>C</a:t>
            </a:r>
            <a:r>
              <a:rPr lang="en-US" sz="900" u="none" baseline="-25000" dirty="0"/>
              <a:t>L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="" xmlns:a16="http://schemas.microsoft.com/office/drawing/2014/main" id="{40548D90-C494-4AC6-9D8D-54D52A83D79E}"/>
              </a:ext>
            </a:extLst>
          </p:cNvPr>
          <p:cNvSpPr txBox="1"/>
          <p:nvPr/>
        </p:nvSpPr>
        <p:spPr>
          <a:xfrm>
            <a:off x="1460338" y="1747692"/>
            <a:ext cx="396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none" dirty="0"/>
              <a:t>C</a:t>
            </a:r>
            <a:r>
              <a:rPr lang="en-US" sz="1000" u="none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150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Text Box 2"/>
          <p:cNvSpPr txBox="1">
            <a:spLocks noChangeArrowheads="1"/>
          </p:cNvSpPr>
          <p:nvPr/>
        </p:nvSpPr>
        <p:spPr bwMode="auto">
          <a:xfrm>
            <a:off x="914083" y="1874639"/>
            <a:ext cx="8839834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FC0128"/>
                </a:solidFill>
                <a:latin typeface="Arial" pitchFamily="34" charset="0"/>
              </a:rPr>
              <a:t>2. 3</a:t>
            </a:r>
            <a:r>
              <a:rPr lang="en-US" b="0" baseline="30000" dirty="0">
                <a:solidFill>
                  <a:srgbClr val="FC0128"/>
                </a:solidFill>
                <a:latin typeface="Arial" pitchFamily="34" charset="0"/>
              </a:rPr>
              <a:t>rd</a:t>
            </a:r>
            <a:r>
              <a:rPr lang="en-US" b="0" dirty="0">
                <a:solidFill>
                  <a:srgbClr val="FC0128"/>
                </a:solidFill>
                <a:latin typeface="Arial" pitchFamily="34" charset="0"/>
              </a:rPr>
              <a:t> Generation Mobile multiple access CDMA system uses PN Sequences</a:t>
            </a:r>
          </a:p>
        </p:txBody>
      </p:sp>
      <p:sp>
        <p:nvSpPr>
          <p:cNvPr id="929796" name="Text Box 4"/>
          <p:cNvSpPr txBox="1">
            <a:spLocks noChangeArrowheads="1"/>
          </p:cNvSpPr>
          <p:nvPr/>
        </p:nvSpPr>
        <p:spPr bwMode="auto">
          <a:xfrm>
            <a:off x="1210861" y="2203544"/>
            <a:ext cx="8026205" cy="14795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Gold Sequences C</a:t>
            </a:r>
            <a:r>
              <a:rPr kumimoji="0" lang="en-US" sz="1800" i="0" u="sng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</a:t>
            </a:r>
            <a:r>
              <a:rPr kumimoji="0" lang="en-US" sz="18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s: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Are orthogonal Sequences generated by combining PN-Sequences with 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cross-correlation property 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</a:t>
            </a:r>
            <a:r>
              <a:rPr kumimoji="0" lang="en-US" sz="1400" b="1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(t) X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</a:t>
            </a:r>
            <a:r>
              <a:rPr kumimoji="0" lang="en-US" sz="1400" b="1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(t)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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0 for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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j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to differentiate between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users sending on the same broadband channel. </a:t>
            </a:r>
            <a:r>
              <a:rPr lang="en-US" sz="1800" b="0" u="none" dirty="0">
                <a:solidFill>
                  <a:srgbClr val="000000"/>
                </a:solidFill>
                <a:latin typeface="Arial" pitchFamily="34" charset="0"/>
              </a:rPr>
              <a:t>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very user is assigned a different sequence. As in the following example:</a:t>
            </a:r>
          </a:p>
        </p:txBody>
      </p:sp>
      <p:sp>
        <p:nvSpPr>
          <p:cNvPr id="929797" name="Rectangle 5"/>
          <p:cNvSpPr>
            <a:spLocks noChangeArrowheads="1"/>
          </p:cNvSpPr>
          <p:nvPr/>
        </p:nvSpPr>
        <p:spPr bwMode="auto">
          <a:xfrm flipH="1">
            <a:off x="3048000" y="4462965"/>
            <a:ext cx="304800" cy="304800"/>
          </a:xfrm>
          <a:prstGeom prst="rect">
            <a:avLst/>
          </a:prstGeom>
          <a:solidFill>
            <a:srgbClr val="FFB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798" name="Rectangle 6"/>
          <p:cNvSpPr>
            <a:spLocks noChangeArrowheads="1"/>
          </p:cNvSpPr>
          <p:nvPr/>
        </p:nvSpPr>
        <p:spPr bwMode="auto">
          <a:xfrm flipH="1">
            <a:off x="2743200" y="4462965"/>
            <a:ext cx="304800" cy="304800"/>
          </a:xfrm>
          <a:prstGeom prst="rect">
            <a:avLst/>
          </a:prstGeom>
          <a:solidFill>
            <a:srgbClr val="FFB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799" name="Rectangle 7"/>
          <p:cNvSpPr>
            <a:spLocks noChangeArrowheads="1"/>
          </p:cNvSpPr>
          <p:nvPr/>
        </p:nvSpPr>
        <p:spPr bwMode="auto">
          <a:xfrm flipH="1">
            <a:off x="2438400" y="4462965"/>
            <a:ext cx="304800" cy="304800"/>
          </a:xfrm>
          <a:prstGeom prst="rect">
            <a:avLst/>
          </a:prstGeom>
          <a:solidFill>
            <a:srgbClr val="FFB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00" name="Rectangle 8"/>
          <p:cNvSpPr>
            <a:spLocks noChangeArrowheads="1"/>
          </p:cNvSpPr>
          <p:nvPr/>
        </p:nvSpPr>
        <p:spPr bwMode="auto">
          <a:xfrm flipH="1">
            <a:off x="2133600" y="4462965"/>
            <a:ext cx="304800" cy="304800"/>
          </a:xfrm>
          <a:prstGeom prst="rect">
            <a:avLst/>
          </a:prstGeom>
          <a:solidFill>
            <a:srgbClr val="FFB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01" name="Rectangle 9"/>
          <p:cNvSpPr>
            <a:spLocks noChangeArrowheads="1"/>
          </p:cNvSpPr>
          <p:nvPr/>
        </p:nvSpPr>
        <p:spPr bwMode="auto">
          <a:xfrm flipH="1">
            <a:off x="1828800" y="4462965"/>
            <a:ext cx="304800" cy="304800"/>
          </a:xfrm>
          <a:prstGeom prst="rect">
            <a:avLst/>
          </a:prstGeom>
          <a:solidFill>
            <a:srgbClr val="FFB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02" name="Oval 10"/>
          <p:cNvSpPr>
            <a:spLocks noChangeArrowheads="1"/>
          </p:cNvSpPr>
          <p:nvPr/>
        </p:nvSpPr>
        <p:spPr bwMode="auto">
          <a:xfrm flipH="1">
            <a:off x="2060575" y="3700965"/>
            <a:ext cx="377825" cy="450850"/>
          </a:xfrm>
          <a:prstGeom prst="ellipse">
            <a:avLst/>
          </a:prstGeom>
          <a:solidFill>
            <a:srgbClr val="89FF8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03" name="Text Box 11"/>
          <p:cNvSpPr txBox="1">
            <a:spLocks noChangeArrowheads="1"/>
          </p:cNvSpPr>
          <p:nvPr/>
        </p:nvSpPr>
        <p:spPr bwMode="auto">
          <a:xfrm flipH="1">
            <a:off x="2079625" y="3700965"/>
            <a:ext cx="3587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929804" name="Line 12"/>
          <p:cNvSpPr>
            <a:spLocks noChangeShapeType="1"/>
          </p:cNvSpPr>
          <p:nvPr/>
        </p:nvSpPr>
        <p:spPr bwMode="auto">
          <a:xfrm flipH="1" flipV="1">
            <a:off x="2438400" y="3937702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05" name="Line 13"/>
          <p:cNvSpPr>
            <a:spLocks noChangeShapeType="1"/>
          </p:cNvSpPr>
          <p:nvPr/>
        </p:nvSpPr>
        <p:spPr bwMode="auto">
          <a:xfrm flipH="1" flipV="1">
            <a:off x="2286000" y="4166302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06" name="Line 14"/>
          <p:cNvSpPr>
            <a:spLocks noChangeShapeType="1"/>
          </p:cNvSpPr>
          <p:nvPr/>
        </p:nvSpPr>
        <p:spPr bwMode="auto">
          <a:xfrm flipH="1">
            <a:off x="1600200" y="3861502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07" name="Line 15"/>
          <p:cNvSpPr>
            <a:spLocks noChangeShapeType="1"/>
          </p:cNvSpPr>
          <p:nvPr/>
        </p:nvSpPr>
        <p:spPr bwMode="auto">
          <a:xfrm flipH="1">
            <a:off x="1600200" y="3853365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08" name="Line 16"/>
          <p:cNvSpPr>
            <a:spLocks noChangeShapeType="1"/>
          </p:cNvSpPr>
          <p:nvPr/>
        </p:nvSpPr>
        <p:spPr bwMode="auto">
          <a:xfrm>
            <a:off x="1600200" y="4615365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09" name="Line 17"/>
          <p:cNvSpPr>
            <a:spLocks noChangeShapeType="1"/>
          </p:cNvSpPr>
          <p:nvPr/>
        </p:nvSpPr>
        <p:spPr bwMode="auto">
          <a:xfrm flipV="1">
            <a:off x="3352799" y="4615363"/>
            <a:ext cx="2593561" cy="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10" name="Text Box 18"/>
          <p:cNvSpPr txBox="1">
            <a:spLocks noChangeArrowheads="1"/>
          </p:cNvSpPr>
          <p:nvPr/>
        </p:nvSpPr>
        <p:spPr bwMode="auto">
          <a:xfrm flipH="1">
            <a:off x="1983490" y="4222585"/>
            <a:ext cx="335646" cy="279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</a:t>
            </a:r>
          </a:p>
        </p:txBody>
      </p:sp>
      <p:sp>
        <p:nvSpPr>
          <p:cNvPr id="929811" name="Text Box 19"/>
          <p:cNvSpPr txBox="1">
            <a:spLocks noChangeArrowheads="1"/>
          </p:cNvSpPr>
          <p:nvPr/>
        </p:nvSpPr>
        <p:spPr bwMode="auto">
          <a:xfrm flipH="1">
            <a:off x="2819400" y="4061494"/>
            <a:ext cx="335646" cy="279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5</a:t>
            </a:r>
          </a:p>
        </p:txBody>
      </p:sp>
      <p:sp>
        <p:nvSpPr>
          <p:cNvPr id="929814" name="Rectangle 22"/>
          <p:cNvSpPr>
            <a:spLocks noChangeArrowheads="1"/>
          </p:cNvSpPr>
          <p:nvPr/>
        </p:nvSpPr>
        <p:spPr bwMode="auto">
          <a:xfrm flipH="1">
            <a:off x="3048000" y="5910765"/>
            <a:ext cx="304800" cy="304800"/>
          </a:xfrm>
          <a:prstGeom prst="rect">
            <a:avLst/>
          </a:prstGeom>
          <a:solidFill>
            <a:srgbClr val="FFB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15" name="Rectangle 23"/>
          <p:cNvSpPr>
            <a:spLocks noChangeArrowheads="1"/>
          </p:cNvSpPr>
          <p:nvPr/>
        </p:nvSpPr>
        <p:spPr bwMode="auto">
          <a:xfrm flipH="1">
            <a:off x="2743200" y="5910765"/>
            <a:ext cx="304800" cy="304800"/>
          </a:xfrm>
          <a:prstGeom prst="rect">
            <a:avLst/>
          </a:prstGeom>
          <a:solidFill>
            <a:srgbClr val="FFB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16" name="Rectangle 24"/>
          <p:cNvSpPr>
            <a:spLocks noChangeArrowheads="1"/>
          </p:cNvSpPr>
          <p:nvPr/>
        </p:nvSpPr>
        <p:spPr bwMode="auto">
          <a:xfrm flipH="1">
            <a:off x="2438400" y="5910765"/>
            <a:ext cx="304800" cy="304800"/>
          </a:xfrm>
          <a:prstGeom prst="rect">
            <a:avLst/>
          </a:prstGeom>
          <a:solidFill>
            <a:srgbClr val="FFB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17" name="Rectangle 25"/>
          <p:cNvSpPr>
            <a:spLocks noChangeArrowheads="1"/>
          </p:cNvSpPr>
          <p:nvPr/>
        </p:nvSpPr>
        <p:spPr bwMode="auto">
          <a:xfrm flipH="1">
            <a:off x="2133600" y="5910765"/>
            <a:ext cx="304800" cy="304800"/>
          </a:xfrm>
          <a:prstGeom prst="rect">
            <a:avLst/>
          </a:prstGeom>
          <a:solidFill>
            <a:srgbClr val="FFB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18" name="Rectangle 26"/>
          <p:cNvSpPr>
            <a:spLocks noChangeArrowheads="1"/>
          </p:cNvSpPr>
          <p:nvPr/>
        </p:nvSpPr>
        <p:spPr bwMode="auto">
          <a:xfrm flipH="1">
            <a:off x="1828800" y="5910765"/>
            <a:ext cx="304800" cy="304800"/>
          </a:xfrm>
          <a:prstGeom prst="rect">
            <a:avLst/>
          </a:prstGeom>
          <a:solidFill>
            <a:srgbClr val="FFB3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19" name="Oval 27"/>
          <p:cNvSpPr>
            <a:spLocks noChangeArrowheads="1"/>
          </p:cNvSpPr>
          <p:nvPr/>
        </p:nvSpPr>
        <p:spPr bwMode="auto">
          <a:xfrm flipH="1">
            <a:off x="2060575" y="5148765"/>
            <a:ext cx="377825" cy="450850"/>
          </a:xfrm>
          <a:prstGeom prst="ellipse">
            <a:avLst/>
          </a:prstGeom>
          <a:solidFill>
            <a:srgbClr val="89FF8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20" name="Text Box 28"/>
          <p:cNvSpPr txBox="1">
            <a:spLocks noChangeArrowheads="1"/>
          </p:cNvSpPr>
          <p:nvPr/>
        </p:nvSpPr>
        <p:spPr bwMode="auto">
          <a:xfrm flipH="1">
            <a:off x="2079625" y="5148765"/>
            <a:ext cx="3587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929821" name="Line 29"/>
          <p:cNvSpPr>
            <a:spLocks noChangeShapeType="1"/>
          </p:cNvSpPr>
          <p:nvPr/>
        </p:nvSpPr>
        <p:spPr bwMode="auto">
          <a:xfrm flipH="1" flipV="1">
            <a:off x="2438400" y="5309302"/>
            <a:ext cx="762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22" name="Line 30"/>
          <p:cNvSpPr>
            <a:spLocks noChangeShapeType="1"/>
          </p:cNvSpPr>
          <p:nvPr/>
        </p:nvSpPr>
        <p:spPr bwMode="auto">
          <a:xfrm flipH="1" flipV="1">
            <a:off x="2286000" y="560596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23" name="Line 31"/>
          <p:cNvSpPr>
            <a:spLocks noChangeShapeType="1"/>
          </p:cNvSpPr>
          <p:nvPr/>
        </p:nvSpPr>
        <p:spPr bwMode="auto">
          <a:xfrm flipH="1">
            <a:off x="1600200" y="5301165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24" name="Line 32"/>
          <p:cNvSpPr>
            <a:spLocks noChangeShapeType="1"/>
          </p:cNvSpPr>
          <p:nvPr/>
        </p:nvSpPr>
        <p:spPr bwMode="auto">
          <a:xfrm flipH="1">
            <a:off x="1600200" y="5301165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25" name="Line 33"/>
          <p:cNvSpPr>
            <a:spLocks noChangeShapeType="1"/>
          </p:cNvSpPr>
          <p:nvPr/>
        </p:nvSpPr>
        <p:spPr bwMode="auto">
          <a:xfrm>
            <a:off x="1600200" y="6063165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26" name="Line 34"/>
          <p:cNvSpPr>
            <a:spLocks noChangeShapeType="1"/>
          </p:cNvSpPr>
          <p:nvPr/>
        </p:nvSpPr>
        <p:spPr bwMode="auto">
          <a:xfrm flipV="1">
            <a:off x="3352799" y="4767762"/>
            <a:ext cx="2659367" cy="12954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27" name="Text Box 35"/>
          <p:cNvSpPr txBox="1">
            <a:spLocks noChangeArrowheads="1"/>
          </p:cNvSpPr>
          <p:nvPr/>
        </p:nvSpPr>
        <p:spPr bwMode="auto">
          <a:xfrm flipH="1">
            <a:off x="2000498" y="5661325"/>
            <a:ext cx="335646" cy="279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</a:t>
            </a:r>
          </a:p>
        </p:txBody>
      </p:sp>
      <p:sp>
        <p:nvSpPr>
          <p:cNvPr id="929828" name="Text Box 36"/>
          <p:cNvSpPr txBox="1">
            <a:spLocks noChangeArrowheads="1"/>
          </p:cNvSpPr>
          <p:nvPr/>
        </p:nvSpPr>
        <p:spPr bwMode="auto">
          <a:xfrm flipH="1">
            <a:off x="2813050" y="5453565"/>
            <a:ext cx="335646" cy="279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5</a:t>
            </a:r>
          </a:p>
        </p:txBody>
      </p:sp>
      <p:sp>
        <p:nvSpPr>
          <p:cNvPr id="929829" name="Line 37"/>
          <p:cNvSpPr>
            <a:spLocks noChangeShapeType="1"/>
          </p:cNvSpPr>
          <p:nvPr/>
        </p:nvSpPr>
        <p:spPr bwMode="auto">
          <a:xfrm flipH="1" flipV="1">
            <a:off x="2362200" y="5537902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30" name="Line 38"/>
          <p:cNvSpPr>
            <a:spLocks noChangeShapeType="1"/>
          </p:cNvSpPr>
          <p:nvPr/>
        </p:nvSpPr>
        <p:spPr bwMode="auto">
          <a:xfrm flipH="1" flipV="1">
            <a:off x="2438400" y="5461702"/>
            <a:ext cx="457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31" name="Text Box 39"/>
          <p:cNvSpPr txBox="1">
            <a:spLocks noChangeArrowheads="1"/>
          </p:cNvSpPr>
          <p:nvPr/>
        </p:nvSpPr>
        <p:spPr bwMode="auto">
          <a:xfrm>
            <a:off x="950987" y="4812915"/>
            <a:ext cx="4564368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Primitive C(D) =100101=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+ D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+ 1, period=31</a:t>
            </a:r>
          </a:p>
        </p:txBody>
      </p:sp>
      <p:sp>
        <p:nvSpPr>
          <p:cNvPr id="929832" name="Text Box 40"/>
          <p:cNvSpPr txBox="1">
            <a:spLocks noChangeArrowheads="1"/>
          </p:cNvSpPr>
          <p:nvPr/>
        </p:nvSpPr>
        <p:spPr bwMode="auto">
          <a:xfrm>
            <a:off x="950987" y="6268343"/>
            <a:ext cx="5384336" cy="3099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Primitive C(D) 111101=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D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+ D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4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+ D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3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+ D</a:t>
            </a:r>
            <a:r>
              <a:rPr kumimoji="0" lang="en-US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2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+ 1, period=31</a:t>
            </a:r>
          </a:p>
        </p:txBody>
      </p:sp>
      <p:sp>
        <p:nvSpPr>
          <p:cNvPr id="929834" name="Oval 42"/>
          <p:cNvSpPr>
            <a:spLocks noChangeArrowheads="1"/>
          </p:cNvSpPr>
          <p:nvPr/>
        </p:nvSpPr>
        <p:spPr bwMode="auto">
          <a:xfrm flipH="1">
            <a:off x="5962988" y="4386765"/>
            <a:ext cx="377825" cy="450850"/>
          </a:xfrm>
          <a:prstGeom prst="ellipse">
            <a:avLst/>
          </a:prstGeom>
          <a:solidFill>
            <a:srgbClr val="89FF89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29835" name="Text Box 43"/>
          <p:cNvSpPr txBox="1">
            <a:spLocks noChangeArrowheads="1"/>
          </p:cNvSpPr>
          <p:nvPr/>
        </p:nvSpPr>
        <p:spPr bwMode="auto">
          <a:xfrm flipH="1">
            <a:off x="5972554" y="4329448"/>
            <a:ext cx="422208" cy="5869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929836" name="Line 44"/>
          <p:cNvSpPr>
            <a:spLocks noChangeShapeType="1"/>
          </p:cNvSpPr>
          <p:nvPr/>
        </p:nvSpPr>
        <p:spPr bwMode="auto">
          <a:xfrm flipV="1">
            <a:off x="6324535" y="4595087"/>
            <a:ext cx="377825" cy="202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de-DE" b="0" u="non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9837" name="Text Box 45"/>
          <p:cNvSpPr txBox="1">
            <a:spLocks noChangeArrowheads="1"/>
          </p:cNvSpPr>
          <p:nvPr/>
        </p:nvSpPr>
        <p:spPr bwMode="auto">
          <a:xfrm>
            <a:off x="6737578" y="4437615"/>
            <a:ext cx="3352800" cy="9255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Gold sequences C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,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.. C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33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# of sequences = 2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-1 + 2 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3" name="Text Box 2">
            <a:extLst>
              <a:ext uri="{FF2B5EF4-FFF2-40B4-BE49-F238E27FC236}">
                <a16:creationId xmlns="" xmlns:a16="http://schemas.microsoft.com/office/drawing/2014/main" id="{7D18BCE9-4769-4867-AD13-E462A143C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363" y="127387"/>
            <a:ext cx="737571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>
              <a:defRPr/>
            </a:pPr>
            <a:r>
              <a:rPr lang="en-US" sz="36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Applications of PN-Sequence Generator</a:t>
            </a:r>
          </a:p>
        </p:txBody>
      </p:sp>
      <p:sp>
        <p:nvSpPr>
          <p:cNvPr id="44" name="Text Box 4">
            <a:extLst>
              <a:ext uri="{FF2B5EF4-FFF2-40B4-BE49-F238E27FC236}">
                <a16:creationId xmlns="" xmlns:a16="http://schemas.microsoft.com/office/drawing/2014/main" id="{AC53D9AE-9F4E-4305-9641-41A34CA13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083" y="1221333"/>
            <a:ext cx="7876172" cy="6792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1. Radar Distance Measurement :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u="none" dirty="0">
                <a:solidFill>
                  <a:srgbClr val="000000"/>
                </a:solidFill>
                <a:latin typeface="Arial" pitchFamily="34" charset="0"/>
              </a:rPr>
              <a:t>     PN Sequence shift is proportional to the delay time of a reflected wave.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5" name="Text Box 4">
            <a:extLst>
              <a:ext uri="{FF2B5EF4-FFF2-40B4-BE49-F238E27FC236}">
                <a16:creationId xmlns="" xmlns:a16="http://schemas.microsoft.com/office/drawing/2014/main" id="{5BCCFC1B-1831-4C60-8F4C-2CC46CAE9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137" y="871333"/>
            <a:ext cx="1914796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Two examples</a:t>
            </a:r>
          </a:p>
        </p:txBody>
      </p:sp>
    </p:spTree>
    <p:extLst>
      <p:ext uri="{BB962C8B-B14F-4D97-AF65-F5344CB8AC3E}">
        <p14:creationId xmlns:p14="http://schemas.microsoft.com/office/powerpoint/2010/main" val="24999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710" name="Text Box 390"/>
          <p:cNvSpPr txBox="1">
            <a:spLocks noChangeArrowheads="1"/>
          </p:cNvSpPr>
          <p:nvPr/>
        </p:nvSpPr>
        <p:spPr bwMode="auto">
          <a:xfrm>
            <a:off x="1688192" y="175238"/>
            <a:ext cx="7141638" cy="107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10" tIns="45705" rIns="91410" bIns="45705">
            <a:spAutoFit/>
          </a:bodyPr>
          <a:lstStyle/>
          <a:p>
            <a:pPr algn="ctr" defTabSz="761836">
              <a:defRPr/>
            </a:pPr>
            <a:r>
              <a:rPr lang="en-GB" sz="32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LFSR</a:t>
            </a:r>
            <a:r>
              <a:rPr lang="en-GB" sz="32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Linear Feedback Shift Register </a:t>
            </a:r>
            <a:br>
              <a:rPr lang="en-GB" sz="32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n-GB" sz="3200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PN-sequence as a </a:t>
            </a:r>
            <a:r>
              <a:rPr lang="en-GB" sz="32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Running</a:t>
            </a:r>
            <a:r>
              <a:rPr lang="en-GB" sz="32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GB" sz="32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Key Generator?</a:t>
            </a:r>
          </a:p>
        </p:txBody>
      </p:sp>
      <p:sp>
        <p:nvSpPr>
          <p:cNvPr id="3464" name="Text Box 392"/>
          <p:cNvSpPr txBox="1">
            <a:spLocks noChangeArrowheads="1"/>
          </p:cNvSpPr>
          <p:nvPr/>
        </p:nvSpPr>
        <p:spPr bwMode="auto">
          <a:xfrm>
            <a:off x="600191" y="1339805"/>
            <a:ext cx="5705647" cy="64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71" tIns="46785" rIns="89971" bIns="46785" anchor="ctr">
            <a:spAutoFit/>
          </a:bodyPr>
          <a:lstStyle/>
          <a:p>
            <a:pPr defTabSz="761836"/>
            <a:r>
              <a:rPr lang="de-DE" sz="1800" u="none" dirty="0">
                <a:solidFill>
                  <a:srgbClr val="FC0128"/>
                </a:solidFill>
              </a:rPr>
              <a:t>P</a:t>
            </a:r>
            <a:r>
              <a:rPr lang="ar-SY" sz="1800" u="none" dirty="0">
                <a:solidFill>
                  <a:srgbClr val="FC0128"/>
                </a:solidFill>
              </a:rPr>
              <a:t>rimitive polynomial </a:t>
            </a:r>
            <a:r>
              <a:rPr lang="de-DE" sz="1800" u="none" dirty="0">
                <a:solidFill>
                  <a:srgbClr val="FC0128"/>
                </a:solidFill>
              </a:rPr>
              <a:t>C(D) = D</a:t>
            </a:r>
            <a:r>
              <a:rPr lang="de-DE" sz="1800" u="none" baseline="30000" dirty="0">
                <a:solidFill>
                  <a:srgbClr val="FC0128"/>
                </a:solidFill>
              </a:rPr>
              <a:t>4</a:t>
            </a:r>
            <a:r>
              <a:rPr lang="de-DE" sz="1800" u="none" dirty="0">
                <a:solidFill>
                  <a:srgbClr val="FC0128"/>
                </a:solidFill>
              </a:rPr>
              <a:t> + D</a:t>
            </a:r>
            <a:r>
              <a:rPr lang="de-DE" sz="1800" u="none" baseline="30000" dirty="0">
                <a:solidFill>
                  <a:srgbClr val="FC0128"/>
                </a:solidFill>
              </a:rPr>
              <a:t>3</a:t>
            </a:r>
            <a:r>
              <a:rPr lang="de-DE" sz="1800" u="none" dirty="0">
                <a:solidFill>
                  <a:srgbClr val="FC0128"/>
                </a:solidFill>
              </a:rPr>
              <a:t> + 1 </a:t>
            </a:r>
            <a:r>
              <a:rPr lang="de-DE" sz="1800" u="none" dirty="0" err="1"/>
              <a:t>of</a:t>
            </a:r>
            <a:r>
              <a:rPr lang="de-DE" sz="1800" u="none" dirty="0"/>
              <a:t> </a:t>
            </a:r>
            <a:r>
              <a:rPr lang="de-DE" sz="1800" u="none" dirty="0" err="1"/>
              <a:t>degree</a:t>
            </a:r>
            <a:r>
              <a:rPr lang="de-DE" sz="1800" u="none" dirty="0"/>
              <a:t> 4</a:t>
            </a:r>
          </a:p>
          <a:p>
            <a:pPr defTabSz="761836"/>
            <a:r>
              <a:rPr lang="de-DE" sz="1800" u="none" dirty="0">
                <a:solidFill>
                  <a:srgbClr val="000000"/>
                </a:solidFill>
              </a:rPr>
              <a:t> =&gt; </a:t>
            </a:r>
            <a:r>
              <a:rPr lang="en-GB" sz="1800" u="none" dirty="0"/>
              <a:t>period N = 2</a:t>
            </a:r>
            <a:r>
              <a:rPr lang="en-GB" sz="1800" u="none" baseline="30000" dirty="0"/>
              <a:t>4</a:t>
            </a:r>
            <a:r>
              <a:rPr lang="en-GB" sz="1800" u="none" dirty="0"/>
              <a:t>-1 = 15</a:t>
            </a:r>
            <a:endParaRPr lang="en-GB" sz="1800" u="none" dirty="0">
              <a:solidFill>
                <a:srgbClr val="000000"/>
              </a:solidFill>
            </a:endParaRPr>
          </a:p>
        </p:txBody>
      </p:sp>
      <p:pic>
        <p:nvPicPr>
          <p:cNvPr id="40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5" y="2594721"/>
            <a:ext cx="6481761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4752727" y="1951992"/>
            <a:ext cx="4737914" cy="1854090"/>
            <a:chOff x="4580091" y="2401890"/>
            <a:chExt cx="4737914" cy="1854090"/>
          </a:xfrm>
        </p:grpSpPr>
        <p:grpSp>
          <p:nvGrpSpPr>
            <p:cNvPr id="9" name="Gruppieren 8"/>
            <p:cNvGrpSpPr/>
            <p:nvPr/>
          </p:nvGrpSpPr>
          <p:grpSpPr>
            <a:xfrm>
              <a:off x="5027614" y="2401890"/>
              <a:ext cx="4290391" cy="1312998"/>
              <a:chOff x="5027614" y="2401890"/>
              <a:chExt cx="4290391" cy="1312998"/>
            </a:xfrm>
          </p:grpSpPr>
          <p:sp>
            <p:nvSpPr>
              <p:cNvPr id="2" name="Rechteck 1"/>
              <p:cNvSpPr/>
              <p:nvPr/>
            </p:nvSpPr>
            <p:spPr>
              <a:xfrm>
                <a:off x="5086374" y="3314799"/>
                <a:ext cx="4231631" cy="400089"/>
              </a:xfrm>
              <a:prstGeom prst="rect">
                <a:avLst/>
              </a:prstGeom>
            </p:spPr>
            <p:txBody>
              <a:bodyPr wrap="none" lIns="91420" tIns="45710" rIns="91420" bIns="45710">
                <a:spAutoFit/>
              </a:bodyPr>
              <a:lstStyle/>
              <a:p>
                <a:r>
                  <a:rPr lang="en-US" u="none" dirty="0">
                    <a:solidFill>
                      <a:srgbClr val="FC0128"/>
                    </a:solidFill>
                  </a:rPr>
                  <a:t>100010011010111    100010011….</a:t>
                </a:r>
                <a:r>
                  <a:rPr lang="en-US" u="none" dirty="0">
                    <a:solidFill>
                      <a:srgbClr val="000000"/>
                    </a:solidFill>
                  </a:rPr>
                  <a:t> </a:t>
                </a:r>
                <a:endParaRPr lang="de-DE" u="none" dirty="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3" name="Objek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52378611"/>
                  </p:ext>
                </p:extLst>
              </p:nvPr>
            </p:nvGraphicFramePr>
            <p:xfrm>
              <a:off x="5027614" y="2401890"/>
              <a:ext cx="3287712" cy="625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783" name="Formel" r:id="rId5" imgW="1752480" imgH="419040" progId="Equation.3">
                      <p:embed/>
                    </p:oleObj>
                  </mc:Choice>
                  <mc:Fallback>
                    <p:oleObj name="Formel" r:id="rId5" imgW="1752480" imgH="419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27614" y="2401890"/>
                            <a:ext cx="3287712" cy="625475"/>
                          </a:xfrm>
                          <a:prstGeom prst="rect">
                            <a:avLst/>
                          </a:prstGeom>
                          <a:noFill/>
                          <a:ln>
                            <a:solidFill>
                              <a:schemeClr val="accent1"/>
                            </a:solidFill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5" name="Gerade Verbindung mit Pfeil 4"/>
            <p:cNvCxnSpPr>
              <a:cxnSpLocks/>
              <a:stCxn id="2" idx="1"/>
            </p:cNvCxnSpPr>
            <p:nvPr/>
          </p:nvCxnSpPr>
          <p:spPr bwMode="auto">
            <a:xfrm flipH="1">
              <a:off x="4580091" y="3514844"/>
              <a:ext cx="506283" cy="74113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Rechteck 14"/>
          <p:cNvSpPr/>
          <p:nvPr/>
        </p:nvSpPr>
        <p:spPr>
          <a:xfrm>
            <a:off x="5495756" y="5779313"/>
            <a:ext cx="3704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bad Cipher ! Why?</a:t>
            </a:r>
            <a:endParaRPr lang="de-DE" sz="28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827843" y="4126016"/>
            <a:ext cx="22683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800" b="0" u="none" dirty="0"/>
              <a:t>Output </a:t>
            </a:r>
            <a:r>
              <a:rPr lang="de-DE" sz="1800" b="0" u="none" dirty="0" err="1"/>
              <a:t>as</a:t>
            </a:r>
            <a:r>
              <a:rPr lang="de-DE" sz="1800" b="0" u="none" dirty="0"/>
              <a:t> </a:t>
            </a:r>
            <a:r>
              <a:rPr lang="de-DE" sz="1800" b="0" u="none" dirty="0" err="1"/>
              <a:t>key</a:t>
            </a:r>
            <a:r>
              <a:rPr lang="de-DE" sz="1800" b="0" u="none" dirty="0"/>
              <a:t> stream (</a:t>
            </a:r>
            <a:r>
              <a:rPr lang="de-DE" sz="1800" b="0" u="none" dirty="0" err="1"/>
              <a:t>k</a:t>
            </a:r>
            <a:r>
              <a:rPr lang="de-DE" sz="1800" b="0" u="none" baseline="-25000" dirty="0" err="1"/>
              <a:t>i</a:t>
            </a:r>
            <a:r>
              <a:rPr lang="de-DE" sz="1800" b="0" u="none" dirty="0"/>
              <a:t>)</a:t>
            </a:r>
            <a:endParaRPr lang="en-US" sz="1800" b="0" u="none" dirty="0"/>
          </a:p>
        </p:txBody>
      </p:sp>
      <p:sp>
        <p:nvSpPr>
          <p:cNvPr id="17" name="Rechteck 16">
            <a:extLst>
              <a:ext uri="{FF2B5EF4-FFF2-40B4-BE49-F238E27FC236}">
                <a16:creationId xmlns="" xmlns:a16="http://schemas.microsoft.com/office/drawing/2014/main" id="{55D2C347-84C0-480D-896A-708B5419DAF8}"/>
              </a:ext>
            </a:extLst>
          </p:cNvPr>
          <p:cNvSpPr/>
          <p:nvPr/>
        </p:nvSpPr>
        <p:spPr>
          <a:xfrm>
            <a:off x="5413986" y="3231607"/>
            <a:ext cx="3288080" cy="64633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sz="1800" b="0" i="1" u="none" dirty="0">
                <a:solidFill>
                  <a:schemeClr val="hlink"/>
                </a:solidFill>
              </a:rPr>
              <a:t>A sequence with </a:t>
            </a:r>
            <a:br>
              <a:rPr lang="en-US" sz="1800" b="0" i="1" u="none" dirty="0">
                <a:solidFill>
                  <a:schemeClr val="hlink"/>
                </a:solidFill>
              </a:rPr>
            </a:br>
            <a:r>
              <a:rPr lang="en-US" sz="1800" b="0" i="1" u="none" dirty="0">
                <a:solidFill>
                  <a:schemeClr val="hlink"/>
                </a:solidFill>
              </a:rPr>
              <a:t>excellent statistical distribution</a:t>
            </a:r>
            <a:endParaRPr lang="de-DE" sz="1800" b="0" i="1" u="none" dirty="0"/>
          </a:p>
        </p:txBody>
      </p:sp>
    </p:spTree>
    <p:extLst>
      <p:ext uri="{BB962C8B-B14F-4D97-AF65-F5344CB8AC3E}">
        <p14:creationId xmlns:p14="http://schemas.microsoft.com/office/powerpoint/2010/main" val="185347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4" grpId="0"/>
      <p:bldP spid="15" grpId="0"/>
      <p:bldP spid="4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09600" y="514350"/>
          <a:ext cx="4625975" cy="556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Dokument" r:id="rId4" imgW="5553720" imgH="6679440" progId="Word.Document.8">
                  <p:embed/>
                </p:oleObj>
              </mc:Choice>
              <mc:Fallback>
                <p:oleObj name="Dokument" r:id="rId4" imgW="5553720" imgH="6679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4350"/>
                        <a:ext cx="4625975" cy="556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7395" name="Text Box 3"/>
          <p:cNvSpPr txBox="1">
            <a:spLocks noChangeArrowheads="1"/>
          </p:cNvSpPr>
          <p:nvPr/>
        </p:nvSpPr>
        <p:spPr bwMode="auto">
          <a:xfrm>
            <a:off x="4369994" y="285750"/>
            <a:ext cx="550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defTabSz="762000" eaLnBrk="0" hangingPunct="0">
              <a:defRPr/>
            </a:pPr>
            <a:r>
              <a:rPr lang="en-GB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Are PN-Sequences good for stream ciphers?</a:t>
            </a:r>
          </a:p>
        </p:txBody>
      </p:sp>
      <p:sp>
        <p:nvSpPr>
          <p:cNvPr id="1467396" name="Text Box 4"/>
          <p:cNvSpPr txBox="1">
            <a:spLocks noChangeArrowheads="1"/>
          </p:cNvSpPr>
          <p:nvPr/>
        </p:nvSpPr>
        <p:spPr bwMode="auto">
          <a:xfrm>
            <a:off x="5407993" y="1892003"/>
            <a:ext cx="4564062" cy="451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990" tIns="46795" rIns="89990" bIns="46795" anchor="ctr">
            <a:spAutoFit/>
          </a:bodyPr>
          <a:lstStyle/>
          <a:p>
            <a:pPr defTabSz="762000" eaLnBrk="0" hangingPunct="0">
              <a:defRPr/>
            </a:pPr>
            <a:r>
              <a:rPr lang="en-US" dirty="0">
                <a:solidFill>
                  <a:srgbClr val="FF0000"/>
                </a:solidFill>
              </a:rPr>
              <a:t>Massey-</a:t>
            </a:r>
            <a:r>
              <a:rPr lang="en-US" dirty="0" err="1">
                <a:solidFill>
                  <a:srgbClr val="FF0000"/>
                </a:solidFill>
              </a:rPr>
              <a:t>Berlekamp</a:t>
            </a:r>
            <a:r>
              <a:rPr lang="en-US" dirty="0">
                <a:solidFill>
                  <a:srgbClr val="FF0000"/>
                </a:solidFill>
              </a:rPr>
              <a:t> Algorithm</a:t>
            </a:r>
            <a:r>
              <a:rPr lang="en-US" dirty="0"/>
              <a:t>:</a:t>
            </a:r>
          </a:p>
          <a:p>
            <a:pPr defTabSz="762000" eaLnBrk="0" hangingPunct="0">
              <a:spcAft>
                <a:spcPts val="600"/>
              </a:spcAft>
              <a:defRPr/>
            </a:pPr>
            <a:r>
              <a:rPr lang="en-US" u="none" dirty="0"/>
              <a:t>It is possible to find the </a:t>
            </a:r>
            <a:r>
              <a:rPr lang="en-US" dirty="0"/>
              <a:t>shortest </a:t>
            </a:r>
            <a:r>
              <a:rPr lang="en-US" u="none" dirty="0"/>
              <a:t>connection Polynomial C(D) and the initial value of the register if only </a:t>
            </a:r>
            <a:r>
              <a:rPr lang="en-US" u="none" dirty="0">
                <a:solidFill>
                  <a:schemeClr val="hlink"/>
                </a:solidFill>
              </a:rPr>
              <a:t>2L</a:t>
            </a:r>
            <a:r>
              <a:rPr lang="en-US" u="none" dirty="0"/>
              <a:t> </a:t>
            </a:r>
            <a:r>
              <a:rPr lang="en-US" u="none" dirty="0">
                <a:solidFill>
                  <a:srgbClr val="FF0000"/>
                </a:solidFill>
              </a:rPr>
              <a:t>bits</a:t>
            </a:r>
            <a:r>
              <a:rPr lang="en-US" u="none" dirty="0"/>
              <a:t> of the sequence are known</a:t>
            </a:r>
          </a:p>
          <a:p>
            <a:pPr defTabSz="762000" eaLnBrk="0" hangingPunct="0">
              <a:defRPr/>
            </a:pPr>
            <a:r>
              <a:rPr lang="en-US" sz="1400" dirty="0"/>
              <a:t>(example</a:t>
            </a:r>
            <a:r>
              <a:rPr lang="en-US" sz="1400" u="none" dirty="0"/>
              <a:t>: sequence in the former page can be cracked if only 2x4=8 bits of the key stream are known)</a:t>
            </a:r>
          </a:p>
          <a:p>
            <a:pPr defTabSz="762000" eaLnBrk="0" hangingPunct="0">
              <a:defRPr/>
            </a:pPr>
            <a:endParaRPr lang="en-US" u="none" dirty="0"/>
          </a:p>
          <a:p>
            <a:pPr defTabSz="762000" eaLnBrk="0" hangingPunct="0">
              <a:defRPr/>
            </a:pPr>
            <a:r>
              <a:rPr lang="en-US" dirty="0"/>
              <a:t>Sequence Security quality is measured by:</a:t>
            </a:r>
            <a:endParaRPr lang="en-US" u="none" dirty="0"/>
          </a:p>
          <a:p>
            <a:pPr defTabSz="762000" eaLnBrk="0" hangingPunct="0">
              <a:defRPr/>
            </a:pPr>
            <a:r>
              <a:rPr lang="en-US" b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>
                <a:solidFill>
                  <a:schemeClr val="hlink"/>
                </a:solidFill>
              </a:rPr>
              <a:t>linear Complexity</a:t>
            </a:r>
            <a:r>
              <a:rPr lang="en-US" u="none" dirty="0">
                <a:solidFill>
                  <a:schemeClr val="hlink"/>
                </a:solidFill>
              </a:rPr>
              <a:t> L(S)</a:t>
            </a:r>
            <a:r>
              <a:rPr lang="en-US" b="0" u="none" dirty="0"/>
              <a:t> of </a:t>
            </a:r>
          </a:p>
          <a:p>
            <a:pPr defTabSz="762000" eaLnBrk="0" hangingPunct="0">
              <a:defRPr/>
            </a:pPr>
            <a:r>
              <a:rPr lang="en-US" b="0" u="none" dirty="0"/>
              <a:t>a sequence </a:t>
            </a:r>
            <a:r>
              <a:rPr lang="en-US" u="none" dirty="0">
                <a:solidFill>
                  <a:schemeClr val="tx2"/>
                </a:solidFill>
              </a:rPr>
              <a:t>S</a:t>
            </a:r>
            <a:r>
              <a:rPr lang="en-US" b="0" u="none" dirty="0">
                <a:solidFill>
                  <a:schemeClr val="tx2"/>
                </a:solidFill>
              </a:rPr>
              <a:t> is</a:t>
            </a:r>
            <a:r>
              <a:rPr lang="en-US" b="0" u="none" dirty="0"/>
              <a:t>:  the </a:t>
            </a:r>
            <a:r>
              <a:rPr lang="en-US" b="0" dirty="0"/>
              <a:t>length L </a:t>
            </a:r>
            <a:r>
              <a:rPr lang="en-US" b="0" u="none" dirty="0"/>
              <a:t>in bits </a:t>
            </a:r>
          </a:p>
          <a:p>
            <a:pPr defTabSz="762000" eaLnBrk="0" hangingPunct="0">
              <a:defRPr/>
            </a:pPr>
            <a:r>
              <a:rPr lang="en-US" b="0" u="none" dirty="0"/>
              <a:t>of the shortest LFSR that generates the sequence </a:t>
            </a:r>
            <a:r>
              <a:rPr lang="en-US" b="0" u="non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b="0" u="none" dirty="0"/>
              <a:t>.</a:t>
            </a:r>
            <a:endParaRPr lang="en-US" u="none" dirty="0"/>
          </a:p>
        </p:txBody>
      </p:sp>
      <p:sp>
        <p:nvSpPr>
          <p:cNvPr id="1467397" name="Text Box 5"/>
          <p:cNvSpPr txBox="1">
            <a:spLocks noChangeArrowheads="1"/>
          </p:cNvSpPr>
          <p:nvPr/>
        </p:nvSpPr>
        <p:spPr bwMode="auto">
          <a:xfrm>
            <a:off x="4827860" y="806450"/>
            <a:ext cx="5103043" cy="101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defTabSz="762000" eaLnBrk="0" hangingPunct="0">
              <a:defRPr/>
            </a:pPr>
            <a:r>
              <a:rPr lang="en-GB" u="none" dirty="0">
                <a:solidFill>
                  <a:srgbClr val="1515F5"/>
                </a:solidFill>
                <a:latin typeface="Arial Narrow" pitchFamily="34" charset="0"/>
                <a:cs typeface="+mn-cs"/>
              </a:rPr>
              <a:t>- </a:t>
            </a:r>
            <a:r>
              <a:rPr lang="en-GB" dirty="0">
                <a:solidFill>
                  <a:srgbClr val="1515F5"/>
                </a:solidFill>
                <a:latin typeface="Arial Narrow" pitchFamily="34" charset="0"/>
                <a:cs typeface="+mn-cs"/>
              </a:rPr>
              <a:t>Sequence randomness </a:t>
            </a:r>
            <a:r>
              <a:rPr lang="en-GB" u="none" dirty="0">
                <a:solidFill>
                  <a:srgbClr val="1515F5"/>
                </a:solidFill>
                <a:latin typeface="Arial Narrow" pitchFamily="34" charset="0"/>
                <a:cs typeface="+mn-cs"/>
              </a:rPr>
              <a:t>and quality: </a:t>
            </a:r>
            <a:r>
              <a:rPr lang="en-GB" u="none" dirty="0">
                <a:solidFill>
                  <a:srgbClr val="FF0000"/>
                </a:solidFill>
                <a:latin typeface="Arial Narrow" pitchFamily="34" charset="0"/>
                <a:cs typeface="+mn-cs"/>
              </a:rPr>
              <a:t>very good</a:t>
            </a:r>
          </a:p>
          <a:p>
            <a:pPr defTabSz="762000" eaLnBrk="0" hangingPunct="0">
              <a:defRPr/>
            </a:pPr>
            <a:r>
              <a:rPr lang="en-GB" u="none" dirty="0">
                <a:solidFill>
                  <a:srgbClr val="1515F5"/>
                </a:solidFill>
                <a:latin typeface="Arial Narrow" pitchFamily="34" charset="0"/>
                <a:cs typeface="+mn-cs"/>
              </a:rPr>
              <a:t>- </a:t>
            </a:r>
            <a:r>
              <a:rPr lang="en-GB" dirty="0">
                <a:solidFill>
                  <a:srgbClr val="1515F5"/>
                </a:solidFill>
                <a:latin typeface="Arial Narrow" pitchFamily="34" charset="0"/>
                <a:cs typeface="+mn-cs"/>
              </a:rPr>
              <a:t>Security</a:t>
            </a:r>
            <a:r>
              <a:rPr lang="en-GB" u="none" dirty="0">
                <a:solidFill>
                  <a:srgbClr val="1515F5"/>
                </a:solidFill>
                <a:latin typeface="Arial Narrow" pitchFamily="34" charset="0"/>
                <a:cs typeface="+mn-cs"/>
              </a:rPr>
              <a:t> : </a:t>
            </a:r>
            <a:r>
              <a:rPr lang="en-GB" dirty="0">
                <a:solidFill>
                  <a:schemeClr val="hlink"/>
                </a:solidFill>
                <a:latin typeface="Arial Narrow" pitchFamily="34" charset="0"/>
                <a:cs typeface="+mn-cs"/>
              </a:rPr>
              <a:t>very bad</a:t>
            </a:r>
            <a:r>
              <a:rPr lang="en-GB" u="none" dirty="0">
                <a:solidFill>
                  <a:srgbClr val="1515F5"/>
                </a:solidFill>
                <a:latin typeface="Arial Narrow" pitchFamily="34" charset="0"/>
                <a:cs typeface="+mn-cs"/>
              </a:rPr>
              <a:t> </a:t>
            </a:r>
            <a:br>
              <a:rPr lang="en-GB" u="none" dirty="0">
                <a:solidFill>
                  <a:srgbClr val="1515F5"/>
                </a:solidFill>
                <a:latin typeface="Arial Narrow" pitchFamily="34" charset="0"/>
                <a:cs typeface="+mn-cs"/>
              </a:rPr>
            </a:br>
            <a:r>
              <a:rPr lang="en-GB" u="none" dirty="0">
                <a:solidFill>
                  <a:srgbClr val="1515F5"/>
                </a:solidFill>
                <a:latin typeface="Arial Narrow" pitchFamily="34" charset="0"/>
                <a:cs typeface="+mn-cs"/>
              </a:rPr>
              <a:t>                    due to  </a:t>
            </a:r>
            <a:r>
              <a:rPr lang="en-GB" dirty="0">
                <a:solidFill>
                  <a:srgbClr val="FF0000"/>
                </a:solidFill>
                <a:latin typeface="Arial Narrow" pitchFamily="34" charset="0"/>
                <a:cs typeface="+mn-cs"/>
              </a:rPr>
              <a:t>Massey-</a:t>
            </a:r>
            <a:r>
              <a:rPr lang="en-GB" dirty="0" err="1">
                <a:solidFill>
                  <a:srgbClr val="FF0000"/>
                </a:solidFill>
                <a:latin typeface="Arial Narrow" pitchFamily="34" charset="0"/>
                <a:cs typeface="+mn-cs"/>
              </a:rPr>
              <a:t>Berlekamp</a:t>
            </a:r>
            <a:r>
              <a:rPr lang="en-GB" dirty="0">
                <a:solidFill>
                  <a:srgbClr val="FF0000"/>
                </a:solidFill>
                <a:latin typeface="Arial Narrow" pitchFamily="34" charset="0"/>
                <a:cs typeface="+mn-cs"/>
              </a:rPr>
              <a:t> Algorithm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H="1">
            <a:off x="4178430" y="2655267"/>
            <a:ext cx="1079500" cy="2159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27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 Box 537">
            <a:extLst>
              <a:ext uri="{FF2B5EF4-FFF2-40B4-BE49-F238E27FC236}">
                <a16:creationId xmlns="" xmlns:a16="http://schemas.microsoft.com/office/drawing/2014/main" id="{CE832DCE-38C9-46B9-9A7F-71A06B82F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652" y="4099914"/>
            <a:ext cx="5560821" cy="218738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0" i="1" dirty="0">
              <a:solidFill>
                <a:srgbClr val="FF0000"/>
              </a:solidFill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0" i="1" dirty="0">
              <a:solidFill>
                <a:srgbClr val="FF0000"/>
              </a:solidFill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0" i="1" dirty="0">
              <a:solidFill>
                <a:srgbClr val="FF0000"/>
              </a:solidFill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0" i="1" dirty="0">
              <a:solidFill>
                <a:srgbClr val="FF0000"/>
              </a:solidFill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Unfortunately: No general constructive rules for the function </a:t>
            </a:r>
            <a:r>
              <a:rPr kumimoji="0" lang="en-GB" sz="1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 </a:t>
            </a:r>
            <a:r>
              <a:rPr kumimoji="0" lang="en-GB" sz="1200" b="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are known </a:t>
            </a:r>
            <a:r>
              <a:rPr lang="en-GB" sz="1200" b="0" i="1" dirty="0">
                <a:solidFill>
                  <a:srgbClr val="FF0000"/>
                </a:solidFill>
              </a:rPr>
              <a:t>for large sequences. Only few particular solutions are known in the public literature!</a:t>
            </a:r>
            <a:r>
              <a:rPr kumimoji="0" lang="en-GB" sz="1200" b="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endParaRPr kumimoji="0" lang="en-GB" sz="1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8418" name="Text Box 2"/>
          <p:cNvSpPr txBox="1">
            <a:spLocks noChangeArrowheads="1"/>
          </p:cNvSpPr>
          <p:nvPr/>
        </p:nvSpPr>
        <p:spPr bwMode="auto">
          <a:xfrm>
            <a:off x="643528" y="242843"/>
            <a:ext cx="8693385" cy="95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Non-Linear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Feedback Shift Register Structure NLFSR</a:t>
            </a:r>
          </a:p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are good </a:t>
            </a:r>
            <a:r>
              <a:rPr lang="en-GB" sz="24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key-sequence generators: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Singular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238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and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Non-singular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238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cases</a:t>
            </a:r>
            <a:endParaRPr kumimoji="0" lang="en-GB" sz="2700" b="1" i="0" u="none" strike="noStrike" kern="1200" cap="none" spc="0" normalizeH="0" baseline="0" noProof="0" dirty="0">
              <a:ln>
                <a:noFill/>
              </a:ln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14" name="Gruppieren 13">
            <a:extLst>
              <a:ext uri="{FF2B5EF4-FFF2-40B4-BE49-F238E27FC236}">
                <a16:creationId xmlns="" xmlns:a16="http://schemas.microsoft.com/office/drawing/2014/main" id="{01C32E35-AAEA-44C2-9CFE-C3AEF3540A34}"/>
              </a:ext>
            </a:extLst>
          </p:cNvPr>
          <p:cNvGrpSpPr/>
          <p:nvPr/>
        </p:nvGrpSpPr>
        <p:grpSpPr>
          <a:xfrm>
            <a:off x="648271" y="3773884"/>
            <a:ext cx="2708275" cy="1910557"/>
            <a:chOff x="648271" y="3773884"/>
            <a:chExt cx="2708275" cy="1910557"/>
          </a:xfrm>
        </p:grpSpPr>
        <p:sp>
          <p:nvSpPr>
            <p:cNvPr id="20485" name="Rectangle 3"/>
            <p:cNvSpPr>
              <a:spLocks noChangeArrowheads="1"/>
            </p:cNvSpPr>
            <p:nvPr/>
          </p:nvSpPr>
          <p:spPr bwMode="auto">
            <a:xfrm>
              <a:off x="1156119" y="3773884"/>
              <a:ext cx="381000" cy="188913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111</a:t>
              </a:r>
            </a:p>
          </p:txBody>
        </p:sp>
        <p:sp>
          <p:nvSpPr>
            <p:cNvPr id="20486" name="Line 4"/>
            <p:cNvSpPr>
              <a:spLocks noChangeShapeType="1"/>
            </p:cNvSpPr>
            <p:nvPr/>
          </p:nvSpPr>
          <p:spPr bwMode="auto">
            <a:xfrm flipH="1">
              <a:off x="868933" y="3882628"/>
              <a:ext cx="285750" cy="284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487" name="Line 5"/>
            <p:cNvSpPr>
              <a:spLocks noChangeShapeType="1"/>
            </p:cNvSpPr>
            <p:nvPr/>
          </p:nvSpPr>
          <p:spPr bwMode="auto">
            <a:xfrm>
              <a:off x="868933" y="4355703"/>
              <a:ext cx="285750" cy="2857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488" name="Rectangle 6"/>
            <p:cNvSpPr>
              <a:spLocks noChangeArrowheads="1"/>
            </p:cNvSpPr>
            <p:nvPr/>
          </p:nvSpPr>
          <p:spPr bwMode="auto">
            <a:xfrm>
              <a:off x="1154683" y="4567707"/>
              <a:ext cx="381000" cy="188913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101</a:t>
              </a:r>
            </a:p>
          </p:txBody>
        </p:sp>
        <p:sp>
          <p:nvSpPr>
            <p:cNvPr id="20489" name="Rectangle 7"/>
            <p:cNvSpPr>
              <a:spLocks noChangeArrowheads="1"/>
            </p:cNvSpPr>
            <p:nvPr/>
          </p:nvSpPr>
          <p:spPr bwMode="auto">
            <a:xfrm>
              <a:off x="1194855" y="5196284"/>
              <a:ext cx="381000" cy="190500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000</a:t>
              </a:r>
            </a:p>
          </p:txBody>
        </p:sp>
        <p:sp>
          <p:nvSpPr>
            <p:cNvPr id="20490" name="Freeform 8"/>
            <p:cNvSpPr>
              <a:spLocks/>
            </p:cNvSpPr>
            <p:nvPr/>
          </p:nvSpPr>
          <p:spPr bwMode="auto">
            <a:xfrm>
              <a:off x="1300733" y="5400278"/>
              <a:ext cx="185738" cy="142875"/>
            </a:xfrm>
            <a:custGeom>
              <a:avLst/>
              <a:gdLst>
                <a:gd name="T0" fmla="*/ 0 w 117"/>
                <a:gd name="T1" fmla="*/ 2147483647 h 89"/>
                <a:gd name="T2" fmla="*/ 2147483647 w 117"/>
                <a:gd name="T3" fmla="*/ 2147483647 h 89"/>
                <a:gd name="T4" fmla="*/ 2147483647 w 117"/>
                <a:gd name="T5" fmla="*/ 0 h 89"/>
                <a:gd name="T6" fmla="*/ 2147483647 w 117"/>
                <a:gd name="T7" fmla="*/ 0 h 89"/>
                <a:gd name="T8" fmla="*/ 2147483647 w 117"/>
                <a:gd name="T9" fmla="*/ 0 h 89"/>
                <a:gd name="T10" fmla="*/ 2147483647 w 117"/>
                <a:gd name="T11" fmla="*/ 2147483647 h 89"/>
                <a:gd name="T12" fmla="*/ 2147483647 w 117"/>
                <a:gd name="T13" fmla="*/ 2147483647 h 89"/>
                <a:gd name="T14" fmla="*/ 2147483647 w 117"/>
                <a:gd name="T15" fmla="*/ 2147483647 h 89"/>
                <a:gd name="T16" fmla="*/ 2147483647 w 117"/>
                <a:gd name="T17" fmla="*/ 2147483647 h 89"/>
                <a:gd name="T18" fmla="*/ 2147483647 w 117"/>
                <a:gd name="T19" fmla="*/ 2147483647 h 89"/>
                <a:gd name="T20" fmla="*/ 2147483647 w 117"/>
                <a:gd name="T21" fmla="*/ 2147483647 h 89"/>
                <a:gd name="T22" fmla="*/ 2147483647 w 117"/>
                <a:gd name="T23" fmla="*/ 2147483647 h 89"/>
                <a:gd name="T24" fmla="*/ 2147483647 w 117"/>
                <a:gd name="T25" fmla="*/ 2147483647 h 89"/>
                <a:gd name="T26" fmla="*/ 2147483647 w 117"/>
                <a:gd name="T27" fmla="*/ 2147483647 h 89"/>
                <a:gd name="T28" fmla="*/ 2147483647 w 117"/>
                <a:gd name="T29" fmla="*/ 2147483647 h 89"/>
                <a:gd name="T30" fmla="*/ 2147483647 w 117"/>
                <a:gd name="T31" fmla="*/ 2147483647 h 89"/>
                <a:gd name="T32" fmla="*/ 2147483647 w 117"/>
                <a:gd name="T33" fmla="*/ 2147483647 h 89"/>
                <a:gd name="T34" fmla="*/ 2147483647 w 117"/>
                <a:gd name="T35" fmla="*/ 2147483647 h 89"/>
                <a:gd name="T36" fmla="*/ 2147483647 w 117"/>
                <a:gd name="T37" fmla="*/ 2147483647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7"/>
                <a:gd name="T58" fmla="*/ 0 h 89"/>
                <a:gd name="T59" fmla="*/ 117 w 117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7" h="89">
                  <a:moveTo>
                    <a:pt x="0" y="4"/>
                  </a:moveTo>
                  <a:lnTo>
                    <a:pt x="9" y="2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7" y="2"/>
                  </a:lnTo>
                  <a:lnTo>
                    <a:pt x="55" y="4"/>
                  </a:lnTo>
                  <a:lnTo>
                    <a:pt x="64" y="8"/>
                  </a:lnTo>
                  <a:lnTo>
                    <a:pt x="72" y="12"/>
                  </a:lnTo>
                  <a:lnTo>
                    <a:pt x="80" y="18"/>
                  </a:lnTo>
                  <a:lnTo>
                    <a:pt x="87" y="23"/>
                  </a:lnTo>
                  <a:lnTo>
                    <a:pt x="95" y="30"/>
                  </a:lnTo>
                  <a:lnTo>
                    <a:pt x="101" y="36"/>
                  </a:lnTo>
                  <a:lnTo>
                    <a:pt x="106" y="45"/>
                  </a:lnTo>
                  <a:lnTo>
                    <a:pt x="109" y="53"/>
                  </a:lnTo>
                  <a:lnTo>
                    <a:pt x="113" y="62"/>
                  </a:lnTo>
                  <a:lnTo>
                    <a:pt x="115" y="71"/>
                  </a:lnTo>
                  <a:lnTo>
                    <a:pt x="116" y="80"/>
                  </a:lnTo>
                  <a:lnTo>
                    <a:pt x="117" y="8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491" name="Freeform 9"/>
            <p:cNvSpPr>
              <a:spLocks/>
            </p:cNvSpPr>
            <p:nvPr/>
          </p:nvSpPr>
          <p:spPr bwMode="auto">
            <a:xfrm>
              <a:off x="1200721" y="5543153"/>
              <a:ext cx="285750" cy="141288"/>
            </a:xfrm>
            <a:custGeom>
              <a:avLst/>
              <a:gdLst>
                <a:gd name="T0" fmla="*/ 0 w 180"/>
                <a:gd name="T1" fmla="*/ 0 h 90"/>
                <a:gd name="T2" fmla="*/ 2147483647 w 180"/>
                <a:gd name="T3" fmla="*/ 2147483647 h 90"/>
                <a:gd name="T4" fmla="*/ 2147483647 w 180"/>
                <a:gd name="T5" fmla="*/ 2147483647 h 90"/>
                <a:gd name="T6" fmla="*/ 2147483647 w 180"/>
                <a:gd name="T7" fmla="*/ 2147483647 h 90"/>
                <a:gd name="T8" fmla="*/ 2147483647 w 180"/>
                <a:gd name="T9" fmla="*/ 2147483647 h 90"/>
                <a:gd name="T10" fmla="*/ 2147483647 w 180"/>
                <a:gd name="T11" fmla="*/ 2147483647 h 90"/>
                <a:gd name="T12" fmla="*/ 2147483647 w 180"/>
                <a:gd name="T13" fmla="*/ 2147483647 h 90"/>
                <a:gd name="T14" fmla="*/ 2147483647 w 180"/>
                <a:gd name="T15" fmla="*/ 2147483647 h 90"/>
                <a:gd name="T16" fmla="*/ 2147483647 w 180"/>
                <a:gd name="T17" fmla="*/ 2147483647 h 90"/>
                <a:gd name="T18" fmla="*/ 2147483647 w 180"/>
                <a:gd name="T19" fmla="*/ 2147483647 h 90"/>
                <a:gd name="T20" fmla="*/ 2147483647 w 180"/>
                <a:gd name="T21" fmla="*/ 2147483647 h 90"/>
                <a:gd name="T22" fmla="*/ 2147483647 w 180"/>
                <a:gd name="T23" fmla="*/ 2147483647 h 90"/>
                <a:gd name="T24" fmla="*/ 2147483647 w 180"/>
                <a:gd name="T25" fmla="*/ 2147483647 h 90"/>
                <a:gd name="T26" fmla="*/ 2147483647 w 180"/>
                <a:gd name="T27" fmla="*/ 2147483647 h 90"/>
                <a:gd name="T28" fmla="*/ 2147483647 w 180"/>
                <a:gd name="T29" fmla="*/ 2147483647 h 90"/>
                <a:gd name="T30" fmla="*/ 2147483647 w 180"/>
                <a:gd name="T31" fmla="*/ 2147483647 h 90"/>
                <a:gd name="T32" fmla="*/ 2147483647 w 180"/>
                <a:gd name="T33" fmla="*/ 2147483647 h 90"/>
                <a:gd name="T34" fmla="*/ 2147483647 w 180"/>
                <a:gd name="T35" fmla="*/ 2147483647 h 90"/>
                <a:gd name="T36" fmla="*/ 2147483647 w 180"/>
                <a:gd name="T37" fmla="*/ 2147483647 h 90"/>
                <a:gd name="T38" fmla="*/ 2147483647 w 180"/>
                <a:gd name="T39" fmla="*/ 2147483647 h 90"/>
                <a:gd name="T40" fmla="*/ 2147483647 w 180"/>
                <a:gd name="T41" fmla="*/ 2147483647 h 90"/>
                <a:gd name="T42" fmla="*/ 2147483647 w 180"/>
                <a:gd name="T43" fmla="*/ 2147483647 h 90"/>
                <a:gd name="T44" fmla="*/ 2147483647 w 180"/>
                <a:gd name="T45" fmla="*/ 2147483647 h 90"/>
                <a:gd name="T46" fmla="*/ 2147483647 w 180"/>
                <a:gd name="T47" fmla="*/ 2147483647 h 90"/>
                <a:gd name="T48" fmla="*/ 2147483647 w 180"/>
                <a:gd name="T49" fmla="*/ 2147483647 h 90"/>
                <a:gd name="T50" fmla="*/ 2147483647 w 180"/>
                <a:gd name="T51" fmla="*/ 2147483647 h 90"/>
                <a:gd name="T52" fmla="*/ 2147483647 w 180"/>
                <a:gd name="T53" fmla="*/ 2147483647 h 90"/>
                <a:gd name="T54" fmla="*/ 2147483647 w 180"/>
                <a:gd name="T55" fmla="*/ 2147483647 h 90"/>
                <a:gd name="T56" fmla="*/ 2147483647 w 180"/>
                <a:gd name="T57" fmla="*/ 2147483647 h 90"/>
                <a:gd name="T58" fmla="*/ 2147483647 w 180"/>
                <a:gd name="T59" fmla="*/ 2147483647 h 90"/>
                <a:gd name="T60" fmla="*/ 2147483647 w 180"/>
                <a:gd name="T61" fmla="*/ 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0"/>
                <a:gd name="T94" fmla="*/ 0 h 90"/>
                <a:gd name="T95" fmla="*/ 180 w 180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0" h="90">
                  <a:moveTo>
                    <a:pt x="0" y="0"/>
                  </a:moveTo>
                  <a:lnTo>
                    <a:pt x="1" y="11"/>
                  </a:lnTo>
                  <a:lnTo>
                    <a:pt x="2" y="19"/>
                  </a:lnTo>
                  <a:lnTo>
                    <a:pt x="5" y="28"/>
                  </a:lnTo>
                  <a:lnTo>
                    <a:pt x="9" y="37"/>
                  </a:lnTo>
                  <a:lnTo>
                    <a:pt x="13" y="45"/>
                  </a:lnTo>
                  <a:lnTo>
                    <a:pt x="18" y="53"/>
                  </a:lnTo>
                  <a:lnTo>
                    <a:pt x="23" y="61"/>
                  </a:lnTo>
                  <a:lnTo>
                    <a:pt x="30" y="67"/>
                  </a:lnTo>
                  <a:lnTo>
                    <a:pt x="38" y="73"/>
                  </a:lnTo>
                  <a:lnTo>
                    <a:pt x="45" y="78"/>
                  </a:lnTo>
                  <a:lnTo>
                    <a:pt x="54" y="83"/>
                  </a:lnTo>
                  <a:lnTo>
                    <a:pt x="63" y="86"/>
                  </a:lnTo>
                  <a:lnTo>
                    <a:pt x="72" y="89"/>
                  </a:lnTo>
                  <a:lnTo>
                    <a:pt x="80" y="90"/>
                  </a:lnTo>
                  <a:lnTo>
                    <a:pt x="91" y="90"/>
                  </a:lnTo>
                  <a:lnTo>
                    <a:pt x="99" y="90"/>
                  </a:lnTo>
                  <a:lnTo>
                    <a:pt x="109" y="89"/>
                  </a:lnTo>
                  <a:lnTo>
                    <a:pt x="118" y="86"/>
                  </a:lnTo>
                  <a:lnTo>
                    <a:pt x="127" y="83"/>
                  </a:lnTo>
                  <a:lnTo>
                    <a:pt x="136" y="78"/>
                  </a:lnTo>
                  <a:lnTo>
                    <a:pt x="143" y="73"/>
                  </a:lnTo>
                  <a:lnTo>
                    <a:pt x="150" y="67"/>
                  </a:lnTo>
                  <a:lnTo>
                    <a:pt x="158" y="61"/>
                  </a:lnTo>
                  <a:lnTo>
                    <a:pt x="164" y="53"/>
                  </a:lnTo>
                  <a:lnTo>
                    <a:pt x="169" y="45"/>
                  </a:lnTo>
                  <a:lnTo>
                    <a:pt x="172" y="37"/>
                  </a:lnTo>
                  <a:lnTo>
                    <a:pt x="176" y="28"/>
                  </a:lnTo>
                  <a:lnTo>
                    <a:pt x="178" y="19"/>
                  </a:lnTo>
                  <a:lnTo>
                    <a:pt x="179" y="11"/>
                  </a:lnTo>
                  <a:lnTo>
                    <a:pt x="18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492" name="Line 10"/>
            <p:cNvSpPr>
              <a:spLocks noChangeShapeType="1"/>
            </p:cNvSpPr>
            <p:nvPr/>
          </p:nvSpPr>
          <p:spPr bwMode="auto">
            <a:xfrm>
              <a:off x="1535683" y="5306616"/>
              <a:ext cx="282575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493" name="Rectangle 11"/>
            <p:cNvSpPr>
              <a:spLocks noChangeArrowheads="1"/>
            </p:cNvSpPr>
            <p:nvPr/>
          </p:nvSpPr>
          <p:spPr bwMode="auto">
            <a:xfrm>
              <a:off x="1830958" y="5197078"/>
              <a:ext cx="381000" cy="190500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t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20494" name="Line 12"/>
            <p:cNvSpPr>
              <a:spLocks noChangeShapeType="1"/>
            </p:cNvSpPr>
            <p:nvPr/>
          </p:nvSpPr>
          <p:spPr bwMode="auto">
            <a:xfrm>
              <a:off x="2199258" y="5306616"/>
              <a:ext cx="28733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495" name="Rectangle 13"/>
            <p:cNvSpPr>
              <a:spLocks noChangeArrowheads="1"/>
            </p:cNvSpPr>
            <p:nvPr/>
          </p:nvSpPr>
          <p:spPr bwMode="auto">
            <a:xfrm>
              <a:off x="2504058" y="5209778"/>
              <a:ext cx="381000" cy="190500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010</a:t>
              </a:r>
            </a:p>
          </p:txBody>
        </p:sp>
        <p:sp>
          <p:nvSpPr>
            <p:cNvPr id="20496" name="Rectangle 14"/>
            <p:cNvSpPr>
              <a:spLocks noChangeArrowheads="1"/>
            </p:cNvSpPr>
            <p:nvPr/>
          </p:nvSpPr>
          <p:spPr bwMode="auto">
            <a:xfrm>
              <a:off x="2413249" y="4169172"/>
              <a:ext cx="381000" cy="188912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001</a:t>
              </a:r>
            </a:p>
          </p:txBody>
        </p:sp>
        <p:sp>
          <p:nvSpPr>
            <p:cNvPr id="20497" name="Line 15"/>
            <p:cNvSpPr>
              <a:spLocks noChangeShapeType="1"/>
            </p:cNvSpPr>
            <p:nvPr/>
          </p:nvSpPr>
          <p:spPr bwMode="auto">
            <a:xfrm flipH="1">
              <a:off x="2010346" y="4262041"/>
              <a:ext cx="379412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498" name="Rectangle 16"/>
            <p:cNvSpPr>
              <a:spLocks noChangeArrowheads="1"/>
            </p:cNvSpPr>
            <p:nvPr/>
          </p:nvSpPr>
          <p:spPr bwMode="auto">
            <a:xfrm>
              <a:off x="1696284" y="4169172"/>
              <a:ext cx="381000" cy="188912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011</a:t>
              </a:r>
            </a:p>
          </p:txBody>
        </p:sp>
        <p:sp>
          <p:nvSpPr>
            <p:cNvPr id="20499" name="Line 17"/>
            <p:cNvSpPr>
              <a:spLocks noChangeShapeType="1"/>
            </p:cNvSpPr>
            <p:nvPr/>
          </p:nvSpPr>
          <p:spPr bwMode="auto">
            <a:xfrm flipH="1" flipV="1">
              <a:off x="1535683" y="3882628"/>
              <a:ext cx="282575" cy="2841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1" name="Line 19"/>
            <p:cNvSpPr>
              <a:spLocks noChangeShapeType="1"/>
            </p:cNvSpPr>
            <p:nvPr/>
          </p:nvSpPr>
          <p:spPr bwMode="auto">
            <a:xfrm flipH="1">
              <a:off x="1535683" y="4355703"/>
              <a:ext cx="282575" cy="2857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3" name="Rectangle 21"/>
            <p:cNvSpPr>
              <a:spLocks noChangeArrowheads="1"/>
            </p:cNvSpPr>
            <p:nvPr/>
          </p:nvSpPr>
          <p:spPr bwMode="auto">
            <a:xfrm>
              <a:off x="648271" y="4165203"/>
              <a:ext cx="381000" cy="188912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-15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110</a:t>
              </a:r>
            </a:p>
          </p:txBody>
        </p:sp>
        <p:sp>
          <p:nvSpPr>
            <p:cNvPr id="20504" name="Freeform 22"/>
            <p:cNvSpPr>
              <a:spLocks/>
            </p:cNvSpPr>
            <p:nvPr/>
          </p:nvSpPr>
          <p:spPr bwMode="auto">
            <a:xfrm>
              <a:off x="1200721" y="5436791"/>
              <a:ext cx="47625" cy="106362"/>
            </a:xfrm>
            <a:custGeom>
              <a:avLst/>
              <a:gdLst>
                <a:gd name="T0" fmla="*/ 2147483647 w 30"/>
                <a:gd name="T1" fmla="*/ 0 h 66"/>
                <a:gd name="T2" fmla="*/ 2147483647 w 30"/>
                <a:gd name="T3" fmla="*/ 2147483647 h 66"/>
                <a:gd name="T4" fmla="*/ 2147483647 w 30"/>
                <a:gd name="T5" fmla="*/ 2147483647 h 66"/>
                <a:gd name="T6" fmla="*/ 2147483647 w 30"/>
                <a:gd name="T7" fmla="*/ 2147483647 h 66"/>
                <a:gd name="T8" fmla="*/ 2147483647 w 30"/>
                <a:gd name="T9" fmla="*/ 2147483647 h 66"/>
                <a:gd name="T10" fmla="*/ 2147483647 w 30"/>
                <a:gd name="T11" fmla="*/ 2147483647 h 66"/>
                <a:gd name="T12" fmla="*/ 2147483647 w 30"/>
                <a:gd name="T13" fmla="*/ 2147483647 h 66"/>
                <a:gd name="T14" fmla="*/ 2147483647 w 30"/>
                <a:gd name="T15" fmla="*/ 2147483647 h 66"/>
                <a:gd name="T16" fmla="*/ 0 w 30"/>
                <a:gd name="T17" fmla="*/ 214748364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66"/>
                <a:gd name="T29" fmla="*/ 30 w 30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66">
                  <a:moveTo>
                    <a:pt x="30" y="0"/>
                  </a:moveTo>
                  <a:lnTo>
                    <a:pt x="23" y="7"/>
                  </a:lnTo>
                  <a:lnTo>
                    <a:pt x="18" y="13"/>
                  </a:lnTo>
                  <a:lnTo>
                    <a:pt x="13" y="22"/>
                  </a:lnTo>
                  <a:lnTo>
                    <a:pt x="9" y="30"/>
                  </a:lnTo>
                  <a:lnTo>
                    <a:pt x="5" y="39"/>
                  </a:lnTo>
                  <a:lnTo>
                    <a:pt x="2" y="48"/>
                  </a:lnTo>
                  <a:lnTo>
                    <a:pt x="1" y="57"/>
                  </a:lnTo>
                  <a:lnTo>
                    <a:pt x="0" y="6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5" name="Freeform 23"/>
            <p:cNvSpPr>
              <a:spLocks/>
            </p:cNvSpPr>
            <p:nvPr/>
          </p:nvSpPr>
          <p:spPr bwMode="auto">
            <a:xfrm>
              <a:off x="1248346" y="5406628"/>
              <a:ext cx="52387" cy="30163"/>
            </a:xfrm>
            <a:custGeom>
              <a:avLst/>
              <a:gdLst>
                <a:gd name="T0" fmla="*/ 0 w 33"/>
                <a:gd name="T1" fmla="*/ 2147483647 h 19"/>
                <a:gd name="T2" fmla="*/ 2147483647 w 33"/>
                <a:gd name="T3" fmla="*/ 2147483647 h 19"/>
                <a:gd name="T4" fmla="*/ 2147483647 w 33"/>
                <a:gd name="T5" fmla="*/ 2147483647 h 19"/>
                <a:gd name="T6" fmla="*/ 2147483647 w 33"/>
                <a:gd name="T7" fmla="*/ 2147483647 h 19"/>
                <a:gd name="T8" fmla="*/ 2147483647 w 33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9"/>
                <a:gd name="T17" fmla="*/ 33 w 33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9">
                  <a:moveTo>
                    <a:pt x="0" y="19"/>
                  </a:moveTo>
                  <a:lnTo>
                    <a:pt x="8" y="14"/>
                  </a:lnTo>
                  <a:lnTo>
                    <a:pt x="15" y="8"/>
                  </a:lnTo>
                  <a:lnTo>
                    <a:pt x="24" y="4"/>
                  </a:lnTo>
                  <a:lnTo>
                    <a:pt x="33" y="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7" name="Freeform 59"/>
            <p:cNvSpPr>
              <a:spLocks/>
            </p:cNvSpPr>
            <p:nvPr/>
          </p:nvSpPr>
          <p:spPr bwMode="auto">
            <a:xfrm>
              <a:off x="2134171" y="4227116"/>
              <a:ext cx="65087" cy="69850"/>
            </a:xfrm>
            <a:custGeom>
              <a:avLst/>
              <a:gdLst>
                <a:gd name="T0" fmla="*/ 2147483647 w 41"/>
                <a:gd name="T1" fmla="*/ 0 h 44"/>
                <a:gd name="T2" fmla="*/ 2147483647 w 41"/>
                <a:gd name="T3" fmla="*/ 2147483647 h 44"/>
                <a:gd name="T4" fmla="*/ 2147483647 w 41"/>
                <a:gd name="T5" fmla="*/ 2147483647 h 44"/>
                <a:gd name="T6" fmla="*/ 2147483647 w 41"/>
                <a:gd name="T7" fmla="*/ 2147483647 h 44"/>
                <a:gd name="T8" fmla="*/ 2147483647 w 41"/>
                <a:gd name="T9" fmla="*/ 2147483647 h 44"/>
                <a:gd name="T10" fmla="*/ 2147483647 w 41"/>
                <a:gd name="T11" fmla="*/ 2147483647 h 44"/>
                <a:gd name="T12" fmla="*/ 2147483647 w 41"/>
                <a:gd name="T13" fmla="*/ 2147483647 h 44"/>
                <a:gd name="T14" fmla="*/ 2147483647 w 41"/>
                <a:gd name="T15" fmla="*/ 2147483647 h 44"/>
                <a:gd name="T16" fmla="*/ 2147483647 w 41"/>
                <a:gd name="T17" fmla="*/ 2147483647 h 44"/>
                <a:gd name="T18" fmla="*/ 2147483647 w 41"/>
                <a:gd name="T19" fmla="*/ 2147483647 h 44"/>
                <a:gd name="T20" fmla="*/ 2147483647 w 41"/>
                <a:gd name="T21" fmla="*/ 2147483647 h 44"/>
                <a:gd name="T22" fmla="*/ 2147483647 w 41"/>
                <a:gd name="T23" fmla="*/ 2147483647 h 44"/>
                <a:gd name="T24" fmla="*/ 2147483647 w 41"/>
                <a:gd name="T25" fmla="*/ 2147483647 h 44"/>
                <a:gd name="T26" fmla="*/ 2147483647 w 41"/>
                <a:gd name="T27" fmla="*/ 2147483647 h 44"/>
                <a:gd name="T28" fmla="*/ 2147483647 w 41"/>
                <a:gd name="T29" fmla="*/ 2147483647 h 44"/>
                <a:gd name="T30" fmla="*/ 2147483647 w 41"/>
                <a:gd name="T31" fmla="*/ 2147483647 h 44"/>
                <a:gd name="T32" fmla="*/ 2147483647 w 41"/>
                <a:gd name="T33" fmla="*/ 2147483647 h 44"/>
                <a:gd name="T34" fmla="*/ 2147483647 w 41"/>
                <a:gd name="T35" fmla="*/ 2147483647 h 44"/>
                <a:gd name="T36" fmla="*/ 2147483647 w 41"/>
                <a:gd name="T37" fmla="*/ 2147483647 h 44"/>
                <a:gd name="T38" fmla="*/ 2147483647 w 41"/>
                <a:gd name="T39" fmla="*/ 2147483647 h 44"/>
                <a:gd name="T40" fmla="*/ 2147483647 w 41"/>
                <a:gd name="T41" fmla="*/ 2147483647 h 44"/>
                <a:gd name="T42" fmla="*/ 2147483647 w 41"/>
                <a:gd name="T43" fmla="*/ 2147483647 h 44"/>
                <a:gd name="T44" fmla="*/ 2147483647 w 41"/>
                <a:gd name="T45" fmla="*/ 2147483647 h 44"/>
                <a:gd name="T46" fmla="*/ 2147483647 w 41"/>
                <a:gd name="T47" fmla="*/ 2147483647 h 44"/>
                <a:gd name="T48" fmla="*/ 2147483647 w 41"/>
                <a:gd name="T49" fmla="*/ 2147483647 h 44"/>
                <a:gd name="T50" fmla="*/ 2147483647 w 41"/>
                <a:gd name="T51" fmla="*/ 2147483647 h 44"/>
                <a:gd name="T52" fmla="*/ 2147483647 w 41"/>
                <a:gd name="T53" fmla="*/ 2147483647 h 44"/>
                <a:gd name="T54" fmla="*/ 2147483647 w 41"/>
                <a:gd name="T55" fmla="*/ 2147483647 h 44"/>
                <a:gd name="T56" fmla="*/ 2147483647 w 41"/>
                <a:gd name="T57" fmla="*/ 2147483647 h 44"/>
                <a:gd name="T58" fmla="*/ 2147483647 w 41"/>
                <a:gd name="T59" fmla="*/ 2147483647 h 44"/>
                <a:gd name="T60" fmla="*/ 2147483647 w 41"/>
                <a:gd name="T61" fmla="*/ 2147483647 h 44"/>
                <a:gd name="T62" fmla="*/ 2147483647 w 41"/>
                <a:gd name="T63" fmla="*/ 2147483647 h 44"/>
                <a:gd name="T64" fmla="*/ 2147483647 w 41"/>
                <a:gd name="T65" fmla="*/ 2147483647 h 44"/>
                <a:gd name="T66" fmla="*/ 2147483647 w 41"/>
                <a:gd name="T67" fmla="*/ 2147483647 h 44"/>
                <a:gd name="T68" fmla="*/ 0 w 41"/>
                <a:gd name="T69" fmla="*/ 2147483647 h 44"/>
                <a:gd name="T70" fmla="*/ 0 w 41"/>
                <a:gd name="T71" fmla="*/ 2147483647 h 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1"/>
                <a:gd name="T109" fmla="*/ 0 h 44"/>
                <a:gd name="T110" fmla="*/ 41 w 41"/>
                <a:gd name="T111" fmla="*/ 44 h 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1" h="44">
                  <a:moveTo>
                    <a:pt x="41" y="0"/>
                  </a:moveTo>
                  <a:lnTo>
                    <a:pt x="41" y="44"/>
                  </a:lnTo>
                  <a:lnTo>
                    <a:pt x="39" y="43"/>
                  </a:lnTo>
                  <a:lnTo>
                    <a:pt x="39" y="1"/>
                  </a:lnTo>
                  <a:lnTo>
                    <a:pt x="37" y="2"/>
                  </a:lnTo>
                  <a:lnTo>
                    <a:pt x="37" y="42"/>
                  </a:lnTo>
                  <a:lnTo>
                    <a:pt x="34" y="40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2" y="39"/>
                  </a:lnTo>
                  <a:lnTo>
                    <a:pt x="29" y="38"/>
                  </a:lnTo>
                  <a:lnTo>
                    <a:pt x="29" y="6"/>
                  </a:lnTo>
                  <a:lnTo>
                    <a:pt x="27" y="7"/>
                  </a:lnTo>
                  <a:lnTo>
                    <a:pt x="27" y="37"/>
                  </a:lnTo>
                  <a:lnTo>
                    <a:pt x="25" y="36"/>
                  </a:lnTo>
                  <a:lnTo>
                    <a:pt x="25" y="8"/>
                  </a:lnTo>
                  <a:lnTo>
                    <a:pt x="22" y="9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20" y="10"/>
                  </a:lnTo>
                  <a:lnTo>
                    <a:pt x="17" y="12"/>
                  </a:lnTo>
                  <a:lnTo>
                    <a:pt x="17" y="32"/>
                  </a:lnTo>
                  <a:lnTo>
                    <a:pt x="14" y="31"/>
                  </a:lnTo>
                  <a:lnTo>
                    <a:pt x="14" y="13"/>
                  </a:lnTo>
                  <a:lnTo>
                    <a:pt x="12" y="14"/>
                  </a:lnTo>
                  <a:lnTo>
                    <a:pt x="12" y="30"/>
                  </a:lnTo>
                  <a:lnTo>
                    <a:pt x="10" y="29"/>
                  </a:lnTo>
                  <a:lnTo>
                    <a:pt x="10" y="15"/>
                  </a:lnTo>
                  <a:lnTo>
                    <a:pt x="7" y="16"/>
                  </a:lnTo>
                  <a:lnTo>
                    <a:pt x="7" y="27"/>
                  </a:lnTo>
                  <a:lnTo>
                    <a:pt x="5" y="27"/>
                  </a:lnTo>
                  <a:lnTo>
                    <a:pt x="5" y="18"/>
                  </a:lnTo>
                  <a:lnTo>
                    <a:pt x="3" y="19"/>
                  </a:lnTo>
                  <a:lnTo>
                    <a:pt x="3" y="25"/>
                  </a:lnTo>
                  <a:lnTo>
                    <a:pt x="0" y="24"/>
                  </a:lnTo>
                  <a:lnTo>
                    <a:pt x="0" y="21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8" name="Freeform 60"/>
            <p:cNvSpPr>
              <a:spLocks/>
            </p:cNvSpPr>
            <p:nvPr/>
          </p:nvSpPr>
          <p:spPr bwMode="auto">
            <a:xfrm>
              <a:off x="2129408" y="4227116"/>
              <a:ext cx="69850" cy="69850"/>
            </a:xfrm>
            <a:custGeom>
              <a:avLst/>
              <a:gdLst>
                <a:gd name="T0" fmla="*/ 0 w 44"/>
                <a:gd name="T1" fmla="*/ 2147483647 h 44"/>
                <a:gd name="T2" fmla="*/ 2147483647 w 44"/>
                <a:gd name="T3" fmla="*/ 0 h 44"/>
                <a:gd name="T4" fmla="*/ 2147483647 w 44"/>
                <a:gd name="T5" fmla="*/ 2147483647 h 44"/>
                <a:gd name="T6" fmla="*/ 0 w 44"/>
                <a:gd name="T7" fmla="*/ 2147483647 h 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44"/>
                <a:gd name="T14" fmla="*/ 44 w 44"/>
                <a:gd name="T15" fmla="*/ 44 h 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44">
                  <a:moveTo>
                    <a:pt x="0" y="22"/>
                  </a:moveTo>
                  <a:lnTo>
                    <a:pt x="44" y="0"/>
                  </a:lnTo>
                  <a:lnTo>
                    <a:pt x="44" y="44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09" name="Line 61"/>
            <p:cNvSpPr>
              <a:spLocks noChangeShapeType="1"/>
            </p:cNvSpPr>
            <p:nvPr/>
          </p:nvSpPr>
          <p:spPr bwMode="auto">
            <a:xfrm>
              <a:off x="2199258" y="4262041"/>
              <a:ext cx="25400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10" name="Freeform 62"/>
            <p:cNvSpPr>
              <a:spLocks/>
            </p:cNvSpPr>
            <p:nvPr/>
          </p:nvSpPr>
          <p:spPr bwMode="auto">
            <a:xfrm>
              <a:off x="1648396" y="4028678"/>
              <a:ext cx="76200" cy="44450"/>
            </a:xfrm>
            <a:custGeom>
              <a:avLst/>
              <a:gdLst>
                <a:gd name="T0" fmla="*/ 2147483647 w 48"/>
                <a:gd name="T1" fmla="*/ 2147483647 h 28"/>
                <a:gd name="T2" fmla="*/ 2147483647 w 48"/>
                <a:gd name="T3" fmla="*/ 0 h 28"/>
                <a:gd name="T4" fmla="*/ 2147483647 w 48"/>
                <a:gd name="T5" fmla="*/ 2147483647 h 28"/>
                <a:gd name="T6" fmla="*/ 0 w 48"/>
                <a:gd name="T7" fmla="*/ 2147483647 h 28"/>
                <a:gd name="T8" fmla="*/ 2147483647 w 48"/>
                <a:gd name="T9" fmla="*/ 2147483647 h 28"/>
                <a:gd name="T10" fmla="*/ 2147483647 w 48"/>
                <a:gd name="T11" fmla="*/ 2147483647 h 28"/>
                <a:gd name="T12" fmla="*/ 2147483647 w 48"/>
                <a:gd name="T13" fmla="*/ 2147483647 h 28"/>
                <a:gd name="T14" fmla="*/ 2147483647 w 48"/>
                <a:gd name="T15" fmla="*/ 2147483647 h 28"/>
                <a:gd name="T16" fmla="*/ 2147483647 w 48"/>
                <a:gd name="T17" fmla="*/ 2147483647 h 28"/>
                <a:gd name="T18" fmla="*/ 2147483647 w 48"/>
                <a:gd name="T19" fmla="*/ 2147483647 h 28"/>
                <a:gd name="T20" fmla="*/ 2147483647 w 48"/>
                <a:gd name="T21" fmla="*/ 2147483647 h 28"/>
                <a:gd name="T22" fmla="*/ 2147483647 w 48"/>
                <a:gd name="T23" fmla="*/ 2147483647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28"/>
                <a:gd name="T38" fmla="*/ 48 w 48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28">
                  <a:moveTo>
                    <a:pt x="48" y="28"/>
                  </a:moveTo>
                  <a:lnTo>
                    <a:pt x="20" y="0"/>
                  </a:lnTo>
                  <a:lnTo>
                    <a:pt x="17" y="2"/>
                  </a:lnTo>
                  <a:lnTo>
                    <a:pt x="0" y="2"/>
                  </a:lnTo>
                  <a:lnTo>
                    <a:pt x="1" y="4"/>
                  </a:lnTo>
                  <a:lnTo>
                    <a:pt x="15" y="4"/>
                  </a:lnTo>
                  <a:lnTo>
                    <a:pt x="12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3" y="11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11" name="Freeform 63"/>
            <p:cNvSpPr>
              <a:spLocks/>
            </p:cNvSpPr>
            <p:nvPr/>
          </p:nvSpPr>
          <p:spPr bwMode="auto">
            <a:xfrm>
              <a:off x="1629346" y="3976291"/>
              <a:ext cx="76200" cy="76200"/>
            </a:xfrm>
            <a:custGeom>
              <a:avLst/>
              <a:gdLst>
                <a:gd name="T0" fmla="*/ 2147483647 w 48"/>
                <a:gd name="T1" fmla="*/ 2147483647 h 48"/>
                <a:gd name="T2" fmla="*/ 0 w 48"/>
                <a:gd name="T3" fmla="*/ 0 h 48"/>
                <a:gd name="T4" fmla="*/ 2147483647 w 48"/>
                <a:gd name="T5" fmla="*/ 2147483647 h 48"/>
                <a:gd name="T6" fmla="*/ 2147483647 w 48"/>
                <a:gd name="T7" fmla="*/ 2147483647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8"/>
                <a:gd name="T14" fmla="*/ 48 w 48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8">
                  <a:moveTo>
                    <a:pt x="17" y="48"/>
                  </a:moveTo>
                  <a:lnTo>
                    <a:pt x="0" y="0"/>
                  </a:lnTo>
                  <a:lnTo>
                    <a:pt x="48" y="16"/>
                  </a:lnTo>
                  <a:lnTo>
                    <a:pt x="17" y="48"/>
                  </a:lnTo>
                  <a:close/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12" name="Line 64"/>
            <p:cNvSpPr>
              <a:spLocks noChangeShapeType="1"/>
            </p:cNvSpPr>
            <p:nvPr/>
          </p:nvSpPr>
          <p:spPr bwMode="auto">
            <a:xfrm>
              <a:off x="1646808" y="4028678"/>
              <a:ext cx="3175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13" name="Freeform 65"/>
            <p:cNvSpPr>
              <a:spLocks/>
            </p:cNvSpPr>
            <p:nvPr/>
          </p:nvSpPr>
          <p:spPr bwMode="auto">
            <a:xfrm>
              <a:off x="1643633" y="4025503"/>
              <a:ext cx="39688" cy="3175"/>
            </a:xfrm>
            <a:custGeom>
              <a:avLst/>
              <a:gdLst>
                <a:gd name="T0" fmla="*/ 2147483647 w 25"/>
                <a:gd name="T1" fmla="*/ 0 h 2"/>
                <a:gd name="T2" fmla="*/ 0 w 25"/>
                <a:gd name="T3" fmla="*/ 0 h 2"/>
                <a:gd name="T4" fmla="*/ 2147483647 w 25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25" y="0"/>
                  </a:moveTo>
                  <a:lnTo>
                    <a:pt x="0" y="0"/>
                  </a:lnTo>
                  <a:lnTo>
                    <a:pt x="1" y="2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14" name="Freeform 66"/>
            <p:cNvSpPr>
              <a:spLocks/>
            </p:cNvSpPr>
            <p:nvPr/>
          </p:nvSpPr>
          <p:spPr bwMode="auto">
            <a:xfrm>
              <a:off x="1642046" y="4020741"/>
              <a:ext cx="46037" cy="4762"/>
            </a:xfrm>
            <a:custGeom>
              <a:avLst/>
              <a:gdLst>
                <a:gd name="T0" fmla="*/ 0 w 29"/>
                <a:gd name="T1" fmla="*/ 0 h 3"/>
                <a:gd name="T2" fmla="*/ 2147483647 w 29"/>
                <a:gd name="T3" fmla="*/ 0 h 3"/>
                <a:gd name="T4" fmla="*/ 2147483647 w 29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29"/>
                <a:gd name="T10" fmla="*/ 0 h 3"/>
                <a:gd name="T11" fmla="*/ 29 w 29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3">
                  <a:moveTo>
                    <a:pt x="0" y="0"/>
                  </a:moveTo>
                  <a:lnTo>
                    <a:pt x="29" y="0"/>
                  </a:lnTo>
                  <a:lnTo>
                    <a:pt x="26" y="3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15" name="Freeform 67"/>
            <p:cNvSpPr>
              <a:spLocks/>
            </p:cNvSpPr>
            <p:nvPr/>
          </p:nvSpPr>
          <p:spPr bwMode="auto">
            <a:xfrm>
              <a:off x="1642046" y="4015978"/>
              <a:ext cx="49212" cy="4763"/>
            </a:xfrm>
            <a:custGeom>
              <a:avLst/>
              <a:gdLst>
                <a:gd name="T0" fmla="*/ 2147483647 w 31"/>
                <a:gd name="T1" fmla="*/ 0 h 3"/>
                <a:gd name="T2" fmla="*/ 0 w 31"/>
                <a:gd name="T3" fmla="*/ 0 h 3"/>
                <a:gd name="T4" fmla="*/ 0 w 31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1"/>
                <a:gd name="T10" fmla="*/ 0 h 3"/>
                <a:gd name="T11" fmla="*/ 31 w 3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3">
                  <a:moveTo>
                    <a:pt x="31" y="0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16" name="Freeform 68"/>
            <p:cNvSpPr>
              <a:spLocks/>
            </p:cNvSpPr>
            <p:nvPr/>
          </p:nvSpPr>
          <p:spPr bwMode="auto">
            <a:xfrm>
              <a:off x="1640458" y="4011216"/>
              <a:ext cx="55563" cy="4762"/>
            </a:xfrm>
            <a:custGeom>
              <a:avLst/>
              <a:gdLst>
                <a:gd name="T0" fmla="*/ 0 w 35"/>
                <a:gd name="T1" fmla="*/ 0 h 3"/>
                <a:gd name="T2" fmla="*/ 2147483647 w 35"/>
                <a:gd name="T3" fmla="*/ 0 h 3"/>
                <a:gd name="T4" fmla="*/ 2147483647 w 35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5"/>
                <a:gd name="T10" fmla="*/ 0 h 3"/>
                <a:gd name="T11" fmla="*/ 35 w 3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3">
                  <a:moveTo>
                    <a:pt x="0" y="0"/>
                  </a:moveTo>
                  <a:lnTo>
                    <a:pt x="35" y="0"/>
                  </a:lnTo>
                  <a:lnTo>
                    <a:pt x="32" y="3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17" name="Freeform 69"/>
            <p:cNvSpPr>
              <a:spLocks/>
            </p:cNvSpPr>
            <p:nvPr/>
          </p:nvSpPr>
          <p:spPr bwMode="auto">
            <a:xfrm>
              <a:off x="1638871" y="4008041"/>
              <a:ext cx="58737" cy="4762"/>
            </a:xfrm>
            <a:custGeom>
              <a:avLst/>
              <a:gdLst>
                <a:gd name="T0" fmla="*/ 2147483647 w 38"/>
                <a:gd name="T1" fmla="*/ 0 h 3"/>
                <a:gd name="T2" fmla="*/ 0 w 38"/>
                <a:gd name="T3" fmla="*/ 0 h 3"/>
                <a:gd name="T4" fmla="*/ 2147483647 w 38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8"/>
                <a:gd name="T10" fmla="*/ 0 h 3"/>
                <a:gd name="T11" fmla="*/ 38 w 38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3">
                  <a:moveTo>
                    <a:pt x="38" y="0"/>
                  </a:moveTo>
                  <a:lnTo>
                    <a:pt x="0" y="0"/>
                  </a:lnTo>
                  <a:lnTo>
                    <a:pt x="1" y="3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18" name="Freeform 70"/>
            <p:cNvSpPr>
              <a:spLocks/>
            </p:cNvSpPr>
            <p:nvPr/>
          </p:nvSpPr>
          <p:spPr bwMode="auto">
            <a:xfrm>
              <a:off x="1637283" y="4003278"/>
              <a:ext cx="65088" cy="4763"/>
            </a:xfrm>
            <a:custGeom>
              <a:avLst/>
              <a:gdLst>
                <a:gd name="T0" fmla="*/ 0 w 41"/>
                <a:gd name="T1" fmla="*/ 0 h 3"/>
                <a:gd name="T2" fmla="*/ 2147483647 w 41"/>
                <a:gd name="T3" fmla="*/ 0 h 3"/>
                <a:gd name="T4" fmla="*/ 2147483647 w 41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41"/>
                <a:gd name="T10" fmla="*/ 0 h 3"/>
                <a:gd name="T11" fmla="*/ 41 w 4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">
                  <a:moveTo>
                    <a:pt x="0" y="0"/>
                  </a:moveTo>
                  <a:lnTo>
                    <a:pt x="41" y="0"/>
                  </a:lnTo>
                  <a:lnTo>
                    <a:pt x="39" y="3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19" name="Freeform 71"/>
            <p:cNvSpPr>
              <a:spLocks/>
            </p:cNvSpPr>
            <p:nvPr/>
          </p:nvSpPr>
          <p:spPr bwMode="auto">
            <a:xfrm>
              <a:off x="1637283" y="4000103"/>
              <a:ext cx="60325" cy="4763"/>
            </a:xfrm>
            <a:custGeom>
              <a:avLst/>
              <a:gdLst>
                <a:gd name="T0" fmla="*/ 2147483647 w 39"/>
                <a:gd name="T1" fmla="*/ 0 h 3"/>
                <a:gd name="T2" fmla="*/ 0 w 39"/>
                <a:gd name="T3" fmla="*/ 0 h 3"/>
                <a:gd name="T4" fmla="*/ 2147483647 w 39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9"/>
                <a:gd name="T10" fmla="*/ 0 h 3"/>
                <a:gd name="T11" fmla="*/ 39 w 39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3">
                  <a:moveTo>
                    <a:pt x="39" y="0"/>
                  </a:moveTo>
                  <a:lnTo>
                    <a:pt x="0" y="0"/>
                  </a:lnTo>
                  <a:lnTo>
                    <a:pt x="1" y="3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20" name="Freeform 72"/>
            <p:cNvSpPr>
              <a:spLocks/>
            </p:cNvSpPr>
            <p:nvPr/>
          </p:nvSpPr>
          <p:spPr bwMode="auto">
            <a:xfrm>
              <a:off x="1635696" y="3996928"/>
              <a:ext cx="61912" cy="3175"/>
            </a:xfrm>
            <a:custGeom>
              <a:avLst/>
              <a:gdLst>
                <a:gd name="T0" fmla="*/ 0 w 40"/>
                <a:gd name="T1" fmla="*/ 0 h 2"/>
                <a:gd name="T2" fmla="*/ 2147483647 w 40"/>
                <a:gd name="T3" fmla="*/ 0 h 2"/>
                <a:gd name="T4" fmla="*/ 2147483647 w 40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40"/>
                <a:gd name="T10" fmla="*/ 0 h 2"/>
                <a:gd name="T11" fmla="*/ 40 w 40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2">
                  <a:moveTo>
                    <a:pt x="0" y="0"/>
                  </a:moveTo>
                  <a:lnTo>
                    <a:pt x="33" y="0"/>
                  </a:lnTo>
                  <a:lnTo>
                    <a:pt x="40" y="2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21" name="Freeform 73"/>
            <p:cNvSpPr>
              <a:spLocks/>
            </p:cNvSpPr>
            <p:nvPr/>
          </p:nvSpPr>
          <p:spPr bwMode="auto">
            <a:xfrm>
              <a:off x="1634108" y="3992166"/>
              <a:ext cx="41275" cy="4762"/>
            </a:xfrm>
            <a:custGeom>
              <a:avLst/>
              <a:gdLst>
                <a:gd name="T0" fmla="*/ 2147483647 w 26"/>
                <a:gd name="T1" fmla="*/ 0 h 3"/>
                <a:gd name="T2" fmla="*/ 0 w 26"/>
                <a:gd name="T3" fmla="*/ 0 h 3"/>
                <a:gd name="T4" fmla="*/ 2147483647 w 26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26"/>
                <a:gd name="T10" fmla="*/ 0 h 3"/>
                <a:gd name="T11" fmla="*/ 26 w 2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3">
                  <a:moveTo>
                    <a:pt x="26" y="0"/>
                  </a:moveTo>
                  <a:lnTo>
                    <a:pt x="0" y="0"/>
                  </a:lnTo>
                  <a:lnTo>
                    <a:pt x="1" y="3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22" name="Freeform 74"/>
            <p:cNvSpPr>
              <a:spLocks/>
            </p:cNvSpPr>
            <p:nvPr/>
          </p:nvSpPr>
          <p:spPr bwMode="auto">
            <a:xfrm>
              <a:off x="1630933" y="3987403"/>
              <a:ext cx="44450" cy="4763"/>
            </a:xfrm>
            <a:custGeom>
              <a:avLst/>
              <a:gdLst>
                <a:gd name="T0" fmla="*/ 0 w 27"/>
                <a:gd name="T1" fmla="*/ 0 h 2"/>
                <a:gd name="T2" fmla="*/ 2147483647 w 27"/>
                <a:gd name="T3" fmla="*/ 0 h 2"/>
                <a:gd name="T4" fmla="*/ 2147483647 w 27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7"/>
                <a:gd name="T10" fmla="*/ 0 h 2"/>
                <a:gd name="T11" fmla="*/ 27 w 2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2">
                  <a:moveTo>
                    <a:pt x="0" y="0"/>
                  </a:moveTo>
                  <a:lnTo>
                    <a:pt x="20" y="0"/>
                  </a:lnTo>
                  <a:lnTo>
                    <a:pt x="27" y="2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23" name="Freeform 75"/>
            <p:cNvSpPr>
              <a:spLocks/>
            </p:cNvSpPr>
            <p:nvPr/>
          </p:nvSpPr>
          <p:spPr bwMode="auto">
            <a:xfrm>
              <a:off x="1630933" y="3985816"/>
              <a:ext cx="22225" cy="1587"/>
            </a:xfrm>
            <a:custGeom>
              <a:avLst/>
              <a:gdLst>
                <a:gd name="T0" fmla="*/ 2147483647 w 14"/>
                <a:gd name="T1" fmla="*/ 0 h 2"/>
                <a:gd name="T2" fmla="*/ 0 w 14"/>
                <a:gd name="T3" fmla="*/ 0 h 2"/>
                <a:gd name="T4" fmla="*/ 2147483647 w 14"/>
                <a:gd name="T5" fmla="*/ 999241774 h 2"/>
                <a:gd name="T6" fmla="*/ 0 60000 65536"/>
                <a:gd name="T7" fmla="*/ 0 60000 65536"/>
                <a:gd name="T8" fmla="*/ 0 60000 65536"/>
                <a:gd name="T9" fmla="*/ 0 w 14"/>
                <a:gd name="T10" fmla="*/ 0 h 2"/>
                <a:gd name="T11" fmla="*/ 14 w 1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">
                  <a:moveTo>
                    <a:pt x="14" y="0"/>
                  </a:moveTo>
                  <a:lnTo>
                    <a:pt x="0" y="0"/>
                  </a:lnTo>
                  <a:lnTo>
                    <a:pt x="1" y="2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24" name="Freeform 76"/>
            <p:cNvSpPr>
              <a:spLocks/>
            </p:cNvSpPr>
            <p:nvPr/>
          </p:nvSpPr>
          <p:spPr bwMode="auto">
            <a:xfrm>
              <a:off x="1629346" y="3981053"/>
              <a:ext cx="23812" cy="4763"/>
            </a:xfrm>
            <a:custGeom>
              <a:avLst/>
              <a:gdLst>
                <a:gd name="T0" fmla="*/ 0 w 15"/>
                <a:gd name="T1" fmla="*/ 0 h 3"/>
                <a:gd name="T2" fmla="*/ 2147483647 w 15"/>
                <a:gd name="T3" fmla="*/ 0 h 3"/>
                <a:gd name="T4" fmla="*/ 2147483647 w 15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15"/>
                <a:gd name="T10" fmla="*/ 0 h 3"/>
                <a:gd name="T11" fmla="*/ 15 w 1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3">
                  <a:moveTo>
                    <a:pt x="0" y="0"/>
                  </a:moveTo>
                  <a:lnTo>
                    <a:pt x="7" y="0"/>
                  </a:lnTo>
                  <a:lnTo>
                    <a:pt x="15" y="3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25" name="Freeform 77"/>
            <p:cNvSpPr>
              <a:spLocks/>
            </p:cNvSpPr>
            <p:nvPr/>
          </p:nvSpPr>
          <p:spPr bwMode="auto">
            <a:xfrm>
              <a:off x="1013396" y="3987403"/>
              <a:ext cx="71437" cy="33338"/>
            </a:xfrm>
            <a:custGeom>
              <a:avLst/>
              <a:gdLst>
                <a:gd name="T0" fmla="*/ 2147483647 w 45"/>
                <a:gd name="T1" fmla="*/ 0 h 20"/>
                <a:gd name="T2" fmla="*/ 2147483647 w 45"/>
                <a:gd name="T3" fmla="*/ 0 h 20"/>
                <a:gd name="T4" fmla="*/ 2147483647 w 45"/>
                <a:gd name="T5" fmla="*/ 2147483647 h 20"/>
                <a:gd name="T6" fmla="*/ 2147483647 w 45"/>
                <a:gd name="T7" fmla="*/ 2147483647 h 20"/>
                <a:gd name="T8" fmla="*/ 2147483647 w 45"/>
                <a:gd name="T9" fmla="*/ 2147483647 h 20"/>
                <a:gd name="T10" fmla="*/ 2147483647 w 45"/>
                <a:gd name="T11" fmla="*/ 2147483647 h 20"/>
                <a:gd name="T12" fmla="*/ 2147483647 w 45"/>
                <a:gd name="T13" fmla="*/ 2147483647 h 20"/>
                <a:gd name="T14" fmla="*/ 2147483647 w 45"/>
                <a:gd name="T15" fmla="*/ 2147483647 h 20"/>
                <a:gd name="T16" fmla="*/ 2147483647 w 45"/>
                <a:gd name="T17" fmla="*/ 2147483647 h 20"/>
                <a:gd name="T18" fmla="*/ 2147483647 w 45"/>
                <a:gd name="T19" fmla="*/ 2147483647 h 20"/>
                <a:gd name="T20" fmla="*/ 2147483647 w 45"/>
                <a:gd name="T21" fmla="*/ 2147483647 h 20"/>
                <a:gd name="T22" fmla="*/ 2147483647 w 45"/>
                <a:gd name="T23" fmla="*/ 2147483647 h 20"/>
                <a:gd name="T24" fmla="*/ 2147483647 w 45"/>
                <a:gd name="T25" fmla="*/ 2147483647 h 20"/>
                <a:gd name="T26" fmla="*/ 2147483647 w 45"/>
                <a:gd name="T27" fmla="*/ 2147483647 h 20"/>
                <a:gd name="T28" fmla="*/ 2147483647 w 45"/>
                <a:gd name="T29" fmla="*/ 2147483647 h 20"/>
                <a:gd name="T30" fmla="*/ 2147483647 w 45"/>
                <a:gd name="T31" fmla="*/ 2147483647 h 20"/>
                <a:gd name="T32" fmla="*/ 2147483647 w 45"/>
                <a:gd name="T33" fmla="*/ 2147483647 h 20"/>
                <a:gd name="T34" fmla="*/ 0 w 45"/>
                <a:gd name="T35" fmla="*/ 2147483647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20"/>
                <a:gd name="T56" fmla="*/ 45 w 45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20">
                  <a:moveTo>
                    <a:pt x="39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41" y="2"/>
                  </a:lnTo>
                  <a:lnTo>
                    <a:pt x="44" y="5"/>
                  </a:lnTo>
                  <a:lnTo>
                    <a:pt x="5" y="5"/>
                  </a:lnTo>
                  <a:lnTo>
                    <a:pt x="4" y="7"/>
                  </a:lnTo>
                  <a:lnTo>
                    <a:pt x="45" y="7"/>
                  </a:lnTo>
                  <a:lnTo>
                    <a:pt x="38" y="9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1" y="12"/>
                  </a:lnTo>
                  <a:lnTo>
                    <a:pt x="23" y="14"/>
                  </a:lnTo>
                  <a:lnTo>
                    <a:pt x="2" y="14"/>
                  </a:lnTo>
                  <a:lnTo>
                    <a:pt x="1" y="16"/>
                  </a:lnTo>
                  <a:lnTo>
                    <a:pt x="16" y="16"/>
                  </a:lnTo>
                  <a:lnTo>
                    <a:pt x="9" y="20"/>
                  </a:lnTo>
                  <a:lnTo>
                    <a:pt x="0" y="2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26" name="Freeform 78"/>
            <p:cNvSpPr>
              <a:spLocks/>
            </p:cNvSpPr>
            <p:nvPr/>
          </p:nvSpPr>
          <p:spPr bwMode="auto">
            <a:xfrm>
              <a:off x="1010221" y="3949303"/>
              <a:ext cx="76200" cy="76200"/>
            </a:xfrm>
            <a:custGeom>
              <a:avLst/>
              <a:gdLst>
                <a:gd name="T0" fmla="*/ 0 w 48"/>
                <a:gd name="T1" fmla="*/ 2147483647 h 48"/>
                <a:gd name="T2" fmla="*/ 2147483647 w 48"/>
                <a:gd name="T3" fmla="*/ 0 h 48"/>
                <a:gd name="T4" fmla="*/ 2147483647 w 48"/>
                <a:gd name="T5" fmla="*/ 2147483647 h 48"/>
                <a:gd name="T6" fmla="*/ 0 w 48"/>
                <a:gd name="T7" fmla="*/ 2147483647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8"/>
                <a:gd name="T14" fmla="*/ 48 w 48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8">
                  <a:moveTo>
                    <a:pt x="0" y="48"/>
                  </a:moveTo>
                  <a:lnTo>
                    <a:pt x="16" y="0"/>
                  </a:lnTo>
                  <a:lnTo>
                    <a:pt x="48" y="3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27" name="Freeform 79"/>
            <p:cNvSpPr>
              <a:spLocks/>
            </p:cNvSpPr>
            <p:nvPr/>
          </p:nvSpPr>
          <p:spPr bwMode="auto">
            <a:xfrm>
              <a:off x="1024508" y="3984228"/>
              <a:ext cx="50800" cy="3175"/>
            </a:xfrm>
            <a:custGeom>
              <a:avLst/>
              <a:gdLst>
                <a:gd name="T0" fmla="*/ 0 w 32"/>
                <a:gd name="T1" fmla="*/ 0 h 3"/>
                <a:gd name="T2" fmla="*/ 2147483647 w 32"/>
                <a:gd name="T3" fmla="*/ 0 h 3"/>
                <a:gd name="T4" fmla="*/ 2147483647 w 32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2"/>
                <a:gd name="T10" fmla="*/ 0 h 3"/>
                <a:gd name="T11" fmla="*/ 32 w 3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3">
                  <a:moveTo>
                    <a:pt x="0" y="0"/>
                  </a:moveTo>
                  <a:lnTo>
                    <a:pt x="30" y="0"/>
                  </a:lnTo>
                  <a:lnTo>
                    <a:pt x="32" y="3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28" name="Freeform 80"/>
            <p:cNvSpPr>
              <a:spLocks/>
            </p:cNvSpPr>
            <p:nvPr/>
          </p:nvSpPr>
          <p:spPr bwMode="auto">
            <a:xfrm>
              <a:off x="1024508" y="3981053"/>
              <a:ext cx="42863" cy="3175"/>
            </a:xfrm>
            <a:custGeom>
              <a:avLst/>
              <a:gdLst>
                <a:gd name="T0" fmla="*/ 2147483647 w 27"/>
                <a:gd name="T1" fmla="*/ 0 h 2"/>
                <a:gd name="T2" fmla="*/ 2147483647 w 27"/>
                <a:gd name="T3" fmla="*/ 0 h 2"/>
                <a:gd name="T4" fmla="*/ 0 w 27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27"/>
                <a:gd name="T10" fmla="*/ 0 h 2"/>
                <a:gd name="T11" fmla="*/ 27 w 2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2">
                  <a:moveTo>
                    <a:pt x="27" y="0"/>
                  </a:move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29" name="Freeform 81"/>
            <p:cNvSpPr>
              <a:spLocks/>
            </p:cNvSpPr>
            <p:nvPr/>
          </p:nvSpPr>
          <p:spPr bwMode="auto">
            <a:xfrm>
              <a:off x="1029271" y="3976291"/>
              <a:ext cx="38100" cy="4762"/>
            </a:xfrm>
            <a:custGeom>
              <a:avLst/>
              <a:gdLst>
                <a:gd name="T0" fmla="*/ 0 w 25"/>
                <a:gd name="T1" fmla="*/ 0 h 3"/>
                <a:gd name="T2" fmla="*/ 2147483647 w 25"/>
                <a:gd name="T3" fmla="*/ 0 h 3"/>
                <a:gd name="T4" fmla="*/ 2147483647 w 25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25"/>
                <a:gd name="T10" fmla="*/ 0 h 3"/>
                <a:gd name="T11" fmla="*/ 25 w 2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3">
                  <a:moveTo>
                    <a:pt x="0" y="0"/>
                  </a:moveTo>
                  <a:lnTo>
                    <a:pt x="23" y="0"/>
                  </a:lnTo>
                  <a:lnTo>
                    <a:pt x="25" y="3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30" name="Freeform 82"/>
            <p:cNvSpPr>
              <a:spLocks/>
            </p:cNvSpPr>
            <p:nvPr/>
          </p:nvSpPr>
          <p:spPr bwMode="auto">
            <a:xfrm>
              <a:off x="1029271" y="3971528"/>
              <a:ext cx="33337" cy="4763"/>
            </a:xfrm>
            <a:custGeom>
              <a:avLst/>
              <a:gdLst>
                <a:gd name="T0" fmla="*/ 2147483647 w 22"/>
                <a:gd name="T1" fmla="*/ 2147483647 h 3"/>
                <a:gd name="T2" fmla="*/ 2147483647 w 22"/>
                <a:gd name="T3" fmla="*/ 2147483647 h 3"/>
                <a:gd name="T4" fmla="*/ 2147483647 w 22"/>
                <a:gd name="T5" fmla="*/ 0 h 3"/>
                <a:gd name="T6" fmla="*/ 2147483647 w 22"/>
                <a:gd name="T7" fmla="*/ 0 h 3"/>
                <a:gd name="T8" fmla="*/ 0 w 22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"/>
                <a:gd name="T17" fmla="*/ 22 w 2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">
                  <a:moveTo>
                    <a:pt x="22" y="1"/>
                  </a:moveTo>
                  <a:lnTo>
                    <a:pt x="22" y="1"/>
                  </a:lnTo>
                  <a:lnTo>
                    <a:pt x="20" y="0"/>
                  </a:ln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31" name="Freeform 83"/>
            <p:cNvSpPr>
              <a:spLocks/>
            </p:cNvSpPr>
            <p:nvPr/>
          </p:nvSpPr>
          <p:spPr bwMode="auto">
            <a:xfrm>
              <a:off x="1030858" y="3968353"/>
              <a:ext cx="28575" cy="3175"/>
            </a:xfrm>
            <a:custGeom>
              <a:avLst/>
              <a:gdLst>
                <a:gd name="T0" fmla="*/ 0 w 18"/>
                <a:gd name="T1" fmla="*/ 0 h 2"/>
                <a:gd name="T2" fmla="*/ 2147483647 w 18"/>
                <a:gd name="T3" fmla="*/ 0 h 2"/>
                <a:gd name="T4" fmla="*/ 2147483647 w 18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8"/>
                <a:gd name="T10" fmla="*/ 0 h 2"/>
                <a:gd name="T11" fmla="*/ 18 w 1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" h="2">
                  <a:moveTo>
                    <a:pt x="0" y="0"/>
                  </a:moveTo>
                  <a:lnTo>
                    <a:pt x="16" y="0"/>
                  </a:lnTo>
                  <a:lnTo>
                    <a:pt x="18" y="2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32" name="Freeform 84"/>
            <p:cNvSpPr>
              <a:spLocks/>
            </p:cNvSpPr>
            <p:nvPr/>
          </p:nvSpPr>
          <p:spPr bwMode="auto">
            <a:xfrm>
              <a:off x="1030858" y="3965178"/>
              <a:ext cx="22225" cy="3175"/>
            </a:xfrm>
            <a:custGeom>
              <a:avLst/>
              <a:gdLst>
                <a:gd name="T0" fmla="*/ 2147483647 w 14"/>
                <a:gd name="T1" fmla="*/ 0 h 2"/>
                <a:gd name="T2" fmla="*/ 0 w 14"/>
                <a:gd name="T3" fmla="*/ 0 h 2"/>
                <a:gd name="T4" fmla="*/ 0 w 14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4"/>
                <a:gd name="T10" fmla="*/ 0 h 2"/>
                <a:gd name="T11" fmla="*/ 14 w 14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" h="2">
                  <a:moveTo>
                    <a:pt x="14" y="0"/>
                  </a:moveTo>
                  <a:lnTo>
                    <a:pt x="0" y="0"/>
                  </a:lnTo>
                  <a:lnTo>
                    <a:pt x="0" y="2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33" name="Freeform 85"/>
            <p:cNvSpPr>
              <a:spLocks/>
            </p:cNvSpPr>
            <p:nvPr/>
          </p:nvSpPr>
          <p:spPr bwMode="auto">
            <a:xfrm>
              <a:off x="1032446" y="3960416"/>
              <a:ext cx="20637" cy="4762"/>
            </a:xfrm>
            <a:custGeom>
              <a:avLst/>
              <a:gdLst>
                <a:gd name="T0" fmla="*/ 0 w 13"/>
                <a:gd name="T1" fmla="*/ 0 h 3"/>
                <a:gd name="T2" fmla="*/ 2147483647 w 13"/>
                <a:gd name="T3" fmla="*/ 0 h 3"/>
                <a:gd name="T4" fmla="*/ 2147483647 w 13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13"/>
                <a:gd name="T10" fmla="*/ 0 h 3"/>
                <a:gd name="T11" fmla="*/ 13 w 13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3">
                  <a:moveTo>
                    <a:pt x="0" y="0"/>
                  </a:moveTo>
                  <a:lnTo>
                    <a:pt x="9" y="0"/>
                  </a:lnTo>
                  <a:lnTo>
                    <a:pt x="13" y="3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34" name="Freeform 86"/>
            <p:cNvSpPr>
              <a:spLocks/>
            </p:cNvSpPr>
            <p:nvPr/>
          </p:nvSpPr>
          <p:spPr bwMode="auto">
            <a:xfrm>
              <a:off x="1032446" y="3957241"/>
              <a:ext cx="11112" cy="3175"/>
            </a:xfrm>
            <a:custGeom>
              <a:avLst/>
              <a:gdLst>
                <a:gd name="T0" fmla="*/ 2147483647 w 7"/>
                <a:gd name="T1" fmla="*/ 0 h 2"/>
                <a:gd name="T2" fmla="*/ 2147483647 w 7"/>
                <a:gd name="T3" fmla="*/ 0 h 2"/>
                <a:gd name="T4" fmla="*/ 0 w 7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7"/>
                <a:gd name="T10" fmla="*/ 0 h 2"/>
                <a:gd name="T11" fmla="*/ 7 w 7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2">
                  <a:moveTo>
                    <a:pt x="7" y="0"/>
                  </a:move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35" name="Freeform 87"/>
            <p:cNvSpPr>
              <a:spLocks/>
            </p:cNvSpPr>
            <p:nvPr/>
          </p:nvSpPr>
          <p:spPr bwMode="auto">
            <a:xfrm>
              <a:off x="1034033" y="3954066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2147483647 w 6"/>
                <a:gd name="T3" fmla="*/ 0 h 2"/>
                <a:gd name="T4" fmla="*/ 2147483647 w 6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6"/>
                <a:gd name="T10" fmla="*/ 0 h 2"/>
                <a:gd name="T11" fmla="*/ 6 w 6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2">
                  <a:moveTo>
                    <a:pt x="0" y="0"/>
                  </a:moveTo>
                  <a:lnTo>
                    <a:pt x="4" y="0"/>
                  </a:lnTo>
                  <a:lnTo>
                    <a:pt x="6" y="2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36" name="Freeform 88"/>
            <p:cNvSpPr>
              <a:spLocks/>
            </p:cNvSpPr>
            <p:nvPr/>
          </p:nvSpPr>
          <p:spPr bwMode="auto">
            <a:xfrm>
              <a:off x="983233" y="4474766"/>
              <a:ext cx="74613" cy="65087"/>
            </a:xfrm>
            <a:custGeom>
              <a:avLst/>
              <a:gdLst>
                <a:gd name="T0" fmla="*/ 2147483647 w 47"/>
                <a:gd name="T1" fmla="*/ 0 h 41"/>
                <a:gd name="T2" fmla="*/ 2147483647 w 47"/>
                <a:gd name="T3" fmla="*/ 2147483647 h 41"/>
                <a:gd name="T4" fmla="*/ 2147483647 w 47"/>
                <a:gd name="T5" fmla="*/ 2147483647 h 41"/>
                <a:gd name="T6" fmla="*/ 2147483647 w 47"/>
                <a:gd name="T7" fmla="*/ 2147483647 h 41"/>
                <a:gd name="T8" fmla="*/ 2147483647 w 47"/>
                <a:gd name="T9" fmla="*/ 2147483647 h 41"/>
                <a:gd name="T10" fmla="*/ 2147483647 w 47"/>
                <a:gd name="T11" fmla="*/ 2147483647 h 41"/>
                <a:gd name="T12" fmla="*/ 2147483647 w 47"/>
                <a:gd name="T13" fmla="*/ 2147483647 h 41"/>
                <a:gd name="T14" fmla="*/ 2147483647 w 47"/>
                <a:gd name="T15" fmla="*/ 2147483647 h 41"/>
                <a:gd name="T16" fmla="*/ 2147483647 w 47"/>
                <a:gd name="T17" fmla="*/ 2147483647 h 41"/>
                <a:gd name="T18" fmla="*/ 2147483647 w 47"/>
                <a:gd name="T19" fmla="*/ 2147483647 h 41"/>
                <a:gd name="T20" fmla="*/ 2147483647 w 47"/>
                <a:gd name="T21" fmla="*/ 2147483647 h 41"/>
                <a:gd name="T22" fmla="*/ 2147483647 w 47"/>
                <a:gd name="T23" fmla="*/ 2147483647 h 41"/>
                <a:gd name="T24" fmla="*/ 2147483647 w 47"/>
                <a:gd name="T25" fmla="*/ 2147483647 h 41"/>
                <a:gd name="T26" fmla="*/ 2147483647 w 47"/>
                <a:gd name="T27" fmla="*/ 2147483647 h 41"/>
                <a:gd name="T28" fmla="*/ 2147483647 w 47"/>
                <a:gd name="T29" fmla="*/ 2147483647 h 41"/>
                <a:gd name="T30" fmla="*/ 2147483647 w 47"/>
                <a:gd name="T31" fmla="*/ 2147483647 h 41"/>
                <a:gd name="T32" fmla="*/ 2147483647 w 47"/>
                <a:gd name="T33" fmla="*/ 2147483647 h 41"/>
                <a:gd name="T34" fmla="*/ 2147483647 w 47"/>
                <a:gd name="T35" fmla="*/ 2147483647 h 41"/>
                <a:gd name="T36" fmla="*/ 2147483647 w 47"/>
                <a:gd name="T37" fmla="*/ 2147483647 h 41"/>
                <a:gd name="T38" fmla="*/ 2147483647 w 47"/>
                <a:gd name="T39" fmla="*/ 2147483647 h 41"/>
                <a:gd name="T40" fmla="*/ 2147483647 w 47"/>
                <a:gd name="T41" fmla="*/ 2147483647 h 41"/>
                <a:gd name="T42" fmla="*/ 2147483647 w 47"/>
                <a:gd name="T43" fmla="*/ 2147483647 h 41"/>
                <a:gd name="T44" fmla="*/ 2147483647 w 47"/>
                <a:gd name="T45" fmla="*/ 2147483647 h 41"/>
                <a:gd name="T46" fmla="*/ 0 w 47"/>
                <a:gd name="T47" fmla="*/ 2147483647 h 41"/>
                <a:gd name="T48" fmla="*/ 2147483647 w 47"/>
                <a:gd name="T49" fmla="*/ 2147483647 h 41"/>
                <a:gd name="T50" fmla="*/ 2147483647 w 47"/>
                <a:gd name="T51" fmla="*/ 2147483647 h 41"/>
                <a:gd name="T52" fmla="*/ 2147483647 w 47"/>
                <a:gd name="T53" fmla="*/ 2147483647 h 41"/>
                <a:gd name="T54" fmla="*/ 2147483647 w 47"/>
                <a:gd name="T55" fmla="*/ 2147483647 h 41"/>
                <a:gd name="T56" fmla="*/ 2147483647 w 47"/>
                <a:gd name="T57" fmla="*/ 2147483647 h 41"/>
                <a:gd name="T58" fmla="*/ 2147483647 w 47"/>
                <a:gd name="T59" fmla="*/ 2147483647 h 41"/>
                <a:gd name="T60" fmla="*/ 2147483647 w 47"/>
                <a:gd name="T61" fmla="*/ 2147483647 h 41"/>
                <a:gd name="T62" fmla="*/ 2147483647 w 47"/>
                <a:gd name="T63" fmla="*/ 2147483647 h 41"/>
                <a:gd name="T64" fmla="*/ 2147483647 w 47"/>
                <a:gd name="T65" fmla="*/ 2147483647 h 41"/>
                <a:gd name="T66" fmla="*/ 2147483647 w 47"/>
                <a:gd name="T67" fmla="*/ 2147483647 h 41"/>
                <a:gd name="T68" fmla="*/ 2147483647 w 47"/>
                <a:gd name="T69" fmla="*/ 2147483647 h 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"/>
                <a:gd name="T106" fmla="*/ 0 h 41"/>
                <a:gd name="T107" fmla="*/ 47 w 47"/>
                <a:gd name="T108" fmla="*/ 41 h 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" h="41">
                  <a:moveTo>
                    <a:pt x="33" y="0"/>
                  </a:moveTo>
                  <a:lnTo>
                    <a:pt x="33" y="3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22" y="7"/>
                  </a:lnTo>
                  <a:lnTo>
                    <a:pt x="20" y="10"/>
                  </a:lnTo>
                  <a:lnTo>
                    <a:pt x="35" y="10"/>
                  </a:lnTo>
                  <a:lnTo>
                    <a:pt x="37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37" y="14"/>
                  </a:lnTo>
                  <a:lnTo>
                    <a:pt x="38" y="18"/>
                  </a:lnTo>
                  <a:lnTo>
                    <a:pt x="12" y="18"/>
                  </a:lnTo>
                  <a:lnTo>
                    <a:pt x="9" y="20"/>
                  </a:lnTo>
                  <a:lnTo>
                    <a:pt x="39" y="20"/>
                  </a:lnTo>
                  <a:lnTo>
                    <a:pt x="40" y="22"/>
                  </a:lnTo>
                  <a:lnTo>
                    <a:pt x="7" y="22"/>
                  </a:lnTo>
                  <a:lnTo>
                    <a:pt x="5" y="25"/>
                  </a:lnTo>
                  <a:lnTo>
                    <a:pt x="40" y="25"/>
                  </a:lnTo>
                  <a:lnTo>
                    <a:pt x="41" y="27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42" y="29"/>
                  </a:lnTo>
                  <a:lnTo>
                    <a:pt x="42" y="32"/>
                  </a:lnTo>
                  <a:lnTo>
                    <a:pt x="7" y="32"/>
                  </a:lnTo>
                  <a:lnTo>
                    <a:pt x="14" y="34"/>
                  </a:lnTo>
                  <a:lnTo>
                    <a:pt x="44" y="34"/>
                  </a:lnTo>
                  <a:lnTo>
                    <a:pt x="45" y="37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46" y="39"/>
                  </a:lnTo>
                  <a:lnTo>
                    <a:pt x="47" y="41"/>
                  </a:lnTo>
                  <a:lnTo>
                    <a:pt x="37" y="41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37" name="Freeform 89"/>
            <p:cNvSpPr>
              <a:spLocks/>
            </p:cNvSpPr>
            <p:nvPr/>
          </p:nvSpPr>
          <p:spPr bwMode="auto">
            <a:xfrm>
              <a:off x="983233" y="4471591"/>
              <a:ext cx="76200" cy="74612"/>
            </a:xfrm>
            <a:custGeom>
              <a:avLst/>
              <a:gdLst>
                <a:gd name="T0" fmla="*/ 2147483647 w 48"/>
                <a:gd name="T1" fmla="*/ 2147483647 h 47"/>
                <a:gd name="T2" fmla="*/ 0 w 48"/>
                <a:gd name="T3" fmla="*/ 2147483647 h 47"/>
                <a:gd name="T4" fmla="*/ 2147483647 w 48"/>
                <a:gd name="T5" fmla="*/ 0 h 47"/>
                <a:gd name="T6" fmla="*/ 2147483647 w 48"/>
                <a:gd name="T7" fmla="*/ 21474836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7"/>
                <a:gd name="T14" fmla="*/ 48 w 4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7">
                  <a:moveTo>
                    <a:pt x="48" y="47"/>
                  </a:moveTo>
                  <a:lnTo>
                    <a:pt x="0" y="31"/>
                  </a:lnTo>
                  <a:lnTo>
                    <a:pt x="32" y="0"/>
                  </a:lnTo>
                  <a:lnTo>
                    <a:pt x="48" y="47"/>
                  </a:lnTo>
                  <a:close/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38" name="Line 90"/>
            <p:cNvSpPr>
              <a:spLocks noChangeShapeType="1"/>
            </p:cNvSpPr>
            <p:nvPr/>
          </p:nvSpPr>
          <p:spPr bwMode="auto">
            <a:xfrm flipH="1">
              <a:off x="1030858" y="4474766"/>
              <a:ext cx="3175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39" name="Line 91"/>
            <p:cNvSpPr>
              <a:spLocks noChangeShapeType="1"/>
            </p:cNvSpPr>
            <p:nvPr/>
          </p:nvSpPr>
          <p:spPr bwMode="auto">
            <a:xfrm flipH="1" flipV="1">
              <a:off x="964183" y="4452541"/>
              <a:ext cx="42863" cy="428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40" name="Freeform 92"/>
            <p:cNvSpPr>
              <a:spLocks/>
            </p:cNvSpPr>
            <p:nvPr/>
          </p:nvSpPr>
          <p:spPr bwMode="auto">
            <a:xfrm>
              <a:off x="1651571" y="4479528"/>
              <a:ext cx="63500" cy="41275"/>
            </a:xfrm>
            <a:custGeom>
              <a:avLst/>
              <a:gdLst>
                <a:gd name="T0" fmla="*/ 0 w 40"/>
                <a:gd name="T1" fmla="*/ 0 h 26"/>
                <a:gd name="T2" fmla="*/ 2147483647 w 40"/>
                <a:gd name="T3" fmla="*/ 0 h 26"/>
                <a:gd name="T4" fmla="*/ 2147483647 w 40"/>
                <a:gd name="T5" fmla="*/ 2147483647 h 26"/>
                <a:gd name="T6" fmla="*/ 2147483647 w 40"/>
                <a:gd name="T7" fmla="*/ 2147483647 h 26"/>
                <a:gd name="T8" fmla="*/ 2147483647 w 40"/>
                <a:gd name="T9" fmla="*/ 2147483647 h 26"/>
                <a:gd name="T10" fmla="*/ 2147483647 w 40"/>
                <a:gd name="T11" fmla="*/ 2147483647 h 26"/>
                <a:gd name="T12" fmla="*/ 2147483647 w 40"/>
                <a:gd name="T13" fmla="*/ 2147483647 h 26"/>
                <a:gd name="T14" fmla="*/ 2147483647 w 40"/>
                <a:gd name="T15" fmla="*/ 2147483647 h 26"/>
                <a:gd name="T16" fmla="*/ 2147483647 w 40"/>
                <a:gd name="T17" fmla="*/ 2147483647 h 26"/>
                <a:gd name="T18" fmla="*/ 2147483647 w 40"/>
                <a:gd name="T19" fmla="*/ 2147483647 h 26"/>
                <a:gd name="T20" fmla="*/ 2147483647 w 40"/>
                <a:gd name="T21" fmla="*/ 2147483647 h 26"/>
                <a:gd name="T22" fmla="*/ 2147483647 w 40"/>
                <a:gd name="T23" fmla="*/ 2147483647 h 26"/>
                <a:gd name="T24" fmla="*/ 2147483647 w 40"/>
                <a:gd name="T25" fmla="*/ 2147483647 h 26"/>
                <a:gd name="T26" fmla="*/ 2147483647 w 40"/>
                <a:gd name="T27" fmla="*/ 2147483647 h 26"/>
                <a:gd name="T28" fmla="*/ 2147483647 w 40"/>
                <a:gd name="T29" fmla="*/ 2147483647 h 26"/>
                <a:gd name="T30" fmla="*/ 2147483647 w 40"/>
                <a:gd name="T31" fmla="*/ 2147483647 h 26"/>
                <a:gd name="T32" fmla="*/ 2147483647 w 40"/>
                <a:gd name="T33" fmla="*/ 2147483647 h 26"/>
                <a:gd name="T34" fmla="*/ 2147483647 w 40"/>
                <a:gd name="T35" fmla="*/ 2147483647 h 26"/>
                <a:gd name="T36" fmla="*/ 2147483647 w 40"/>
                <a:gd name="T37" fmla="*/ 2147483647 h 26"/>
                <a:gd name="T38" fmla="*/ 2147483647 w 40"/>
                <a:gd name="T39" fmla="*/ 2147483647 h 26"/>
                <a:gd name="T40" fmla="*/ 2147483647 w 40"/>
                <a:gd name="T41" fmla="*/ 2147483647 h 26"/>
                <a:gd name="T42" fmla="*/ 2147483647 w 40"/>
                <a:gd name="T43" fmla="*/ 2147483647 h 26"/>
                <a:gd name="T44" fmla="*/ 2147483647 w 40"/>
                <a:gd name="T45" fmla="*/ 2147483647 h 26"/>
                <a:gd name="T46" fmla="*/ 2147483647 w 40"/>
                <a:gd name="T47" fmla="*/ 2147483647 h 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26"/>
                <a:gd name="T74" fmla="*/ 40 w 40"/>
                <a:gd name="T75" fmla="*/ 26 h 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26">
                  <a:moveTo>
                    <a:pt x="0" y="0"/>
                  </a:moveTo>
                  <a:lnTo>
                    <a:pt x="40" y="0"/>
                  </a:lnTo>
                  <a:lnTo>
                    <a:pt x="39" y="2"/>
                  </a:lnTo>
                  <a:lnTo>
                    <a:pt x="2" y="2"/>
                  </a:lnTo>
                  <a:lnTo>
                    <a:pt x="5" y="4"/>
                  </a:lnTo>
                  <a:lnTo>
                    <a:pt x="38" y="4"/>
                  </a:lnTo>
                  <a:lnTo>
                    <a:pt x="38" y="7"/>
                  </a:lnTo>
                  <a:lnTo>
                    <a:pt x="7" y="7"/>
                  </a:lnTo>
                  <a:lnTo>
                    <a:pt x="9" y="9"/>
                  </a:lnTo>
                  <a:lnTo>
                    <a:pt x="37" y="9"/>
                  </a:lnTo>
                  <a:lnTo>
                    <a:pt x="36" y="11"/>
                  </a:lnTo>
                  <a:lnTo>
                    <a:pt x="12" y="11"/>
                  </a:lnTo>
                  <a:lnTo>
                    <a:pt x="14" y="15"/>
                  </a:lnTo>
                  <a:lnTo>
                    <a:pt x="35" y="15"/>
                  </a:lnTo>
                  <a:lnTo>
                    <a:pt x="35" y="17"/>
                  </a:lnTo>
                  <a:lnTo>
                    <a:pt x="16" y="17"/>
                  </a:lnTo>
                  <a:lnTo>
                    <a:pt x="19" y="19"/>
                  </a:lnTo>
                  <a:lnTo>
                    <a:pt x="33" y="19"/>
                  </a:lnTo>
                  <a:lnTo>
                    <a:pt x="33" y="22"/>
                  </a:lnTo>
                  <a:lnTo>
                    <a:pt x="21" y="22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1" y="26"/>
                  </a:lnTo>
                  <a:lnTo>
                    <a:pt x="27" y="26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41" name="Freeform 93"/>
            <p:cNvSpPr>
              <a:spLocks/>
            </p:cNvSpPr>
            <p:nvPr/>
          </p:nvSpPr>
          <p:spPr bwMode="auto">
            <a:xfrm>
              <a:off x="1649983" y="4452541"/>
              <a:ext cx="74613" cy="74612"/>
            </a:xfrm>
            <a:custGeom>
              <a:avLst/>
              <a:gdLst>
                <a:gd name="T0" fmla="*/ 2147483647 w 47"/>
                <a:gd name="T1" fmla="*/ 2147483647 h 48"/>
                <a:gd name="T2" fmla="*/ 0 w 47"/>
                <a:gd name="T3" fmla="*/ 2147483647 h 48"/>
                <a:gd name="T4" fmla="*/ 2147483647 w 47"/>
                <a:gd name="T5" fmla="*/ 0 h 48"/>
                <a:gd name="T6" fmla="*/ 2147483647 w 47"/>
                <a:gd name="T7" fmla="*/ 2147483647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48"/>
                <a:gd name="T14" fmla="*/ 47 w 47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48">
                  <a:moveTo>
                    <a:pt x="31" y="48"/>
                  </a:moveTo>
                  <a:lnTo>
                    <a:pt x="0" y="16"/>
                  </a:lnTo>
                  <a:lnTo>
                    <a:pt x="47" y="0"/>
                  </a:lnTo>
                  <a:lnTo>
                    <a:pt x="31" y="48"/>
                  </a:lnTo>
                  <a:close/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42" name="Line 94"/>
            <p:cNvSpPr>
              <a:spLocks noChangeShapeType="1"/>
            </p:cNvSpPr>
            <p:nvPr/>
          </p:nvSpPr>
          <p:spPr bwMode="auto">
            <a:xfrm flipH="1">
              <a:off x="1629346" y="4503341"/>
              <a:ext cx="44450" cy="428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43" name="Freeform 95"/>
            <p:cNvSpPr>
              <a:spLocks/>
            </p:cNvSpPr>
            <p:nvPr/>
          </p:nvSpPr>
          <p:spPr bwMode="auto">
            <a:xfrm>
              <a:off x="1654746" y="4454128"/>
              <a:ext cx="68262" cy="20638"/>
            </a:xfrm>
            <a:custGeom>
              <a:avLst/>
              <a:gdLst>
                <a:gd name="T0" fmla="*/ 0 w 43"/>
                <a:gd name="T1" fmla="*/ 2147483647 h 13"/>
                <a:gd name="T2" fmla="*/ 2147483647 w 43"/>
                <a:gd name="T3" fmla="*/ 2147483647 h 13"/>
                <a:gd name="T4" fmla="*/ 2147483647 w 43"/>
                <a:gd name="T5" fmla="*/ 2147483647 h 13"/>
                <a:gd name="T6" fmla="*/ 2147483647 w 43"/>
                <a:gd name="T7" fmla="*/ 2147483647 h 13"/>
                <a:gd name="T8" fmla="*/ 2147483647 w 43"/>
                <a:gd name="T9" fmla="*/ 2147483647 h 13"/>
                <a:gd name="T10" fmla="*/ 2147483647 w 43"/>
                <a:gd name="T11" fmla="*/ 2147483647 h 13"/>
                <a:gd name="T12" fmla="*/ 2147483647 w 43"/>
                <a:gd name="T13" fmla="*/ 2147483647 h 13"/>
                <a:gd name="T14" fmla="*/ 2147483647 w 43"/>
                <a:gd name="T15" fmla="*/ 2147483647 h 13"/>
                <a:gd name="T16" fmla="*/ 2147483647 w 43"/>
                <a:gd name="T17" fmla="*/ 2147483647 h 13"/>
                <a:gd name="T18" fmla="*/ 2147483647 w 43"/>
                <a:gd name="T19" fmla="*/ 2147483647 h 13"/>
                <a:gd name="T20" fmla="*/ 2147483647 w 43"/>
                <a:gd name="T21" fmla="*/ 0 h 13"/>
                <a:gd name="T22" fmla="*/ 2147483647 w 43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13"/>
                <a:gd name="T38" fmla="*/ 43 w 43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13">
                  <a:moveTo>
                    <a:pt x="0" y="13"/>
                  </a:moveTo>
                  <a:lnTo>
                    <a:pt x="39" y="13"/>
                  </a:lnTo>
                  <a:lnTo>
                    <a:pt x="40" y="11"/>
                  </a:lnTo>
                  <a:lnTo>
                    <a:pt x="7" y="11"/>
                  </a:lnTo>
                  <a:lnTo>
                    <a:pt x="14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22" y="6"/>
                  </a:lnTo>
                  <a:lnTo>
                    <a:pt x="29" y="3"/>
                  </a:lnTo>
                  <a:lnTo>
                    <a:pt x="42" y="3"/>
                  </a:lnTo>
                  <a:lnTo>
                    <a:pt x="43" y="0"/>
                  </a:lnTo>
                  <a:lnTo>
                    <a:pt x="36" y="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44" name="Freeform 96"/>
            <p:cNvSpPr>
              <a:spLocks/>
            </p:cNvSpPr>
            <p:nvPr/>
          </p:nvSpPr>
          <p:spPr bwMode="auto">
            <a:xfrm>
              <a:off x="1629346" y="5270103"/>
              <a:ext cx="71437" cy="69850"/>
            </a:xfrm>
            <a:custGeom>
              <a:avLst/>
              <a:gdLst>
                <a:gd name="T0" fmla="*/ 2147483647 w 45"/>
                <a:gd name="T1" fmla="*/ 0 h 44"/>
                <a:gd name="T2" fmla="*/ 2147483647 w 45"/>
                <a:gd name="T3" fmla="*/ 2147483647 h 44"/>
                <a:gd name="T4" fmla="*/ 0 w 45"/>
                <a:gd name="T5" fmla="*/ 2147483647 h 44"/>
                <a:gd name="T6" fmla="*/ 2147483647 w 45"/>
                <a:gd name="T7" fmla="*/ 0 h 44"/>
                <a:gd name="T8" fmla="*/ 2147483647 w 45"/>
                <a:gd name="T9" fmla="*/ 2147483647 h 44"/>
                <a:gd name="T10" fmla="*/ 2147483647 w 45"/>
                <a:gd name="T11" fmla="*/ 2147483647 h 44"/>
                <a:gd name="T12" fmla="*/ 2147483647 w 45"/>
                <a:gd name="T13" fmla="*/ 2147483647 h 44"/>
                <a:gd name="T14" fmla="*/ 2147483647 w 45"/>
                <a:gd name="T15" fmla="*/ 2147483647 h 44"/>
                <a:gd name="T16" fmla="*/ 2147483647 w 45"/>
                <a:gd name="T17" fmla="*/ 2147483647 h 44"/>
                <a:gd name="T18" fmla="*/ 2147483647 w 45"/>
                <a:gd name="T19" fmla="*/ 2147483647 h 44"/>
                <a:gd name="T20" fmla="*/ 2147483647 w 45"/>
                <a:gd name="T21" fmla="*/ 2147483647 h 44"/>
                <a:gd name="T22" fmla="*/ 2147483647 w 45"/>
                <a:gd name="T23" fmla="*/ 2147483647 h 44"/>
                <a:gd name="T24" fmla="*/ 2147483647 w 45"/>
                <a:gd name="T25" fmla="*/ 2147483647 h 44"/>
                <a:gd name="T26" fmla="*/ 2147483647 w 45"/>
                <a:gd name="T27" fmla="*/ 2147483647 h 44"/>
                <a:gd name="T28" fmla="*/ 2147483647 w 45"/>
                <a:gd name="T29" fmla="*/ 2147483647 h 44"/>
                <a:gd name="T30" fmla="*/ 2147483647 w 45"/>
                <a:gd name="T31" fmla="*/ 2147483647 h 44"/>
                <a:gd name="T32" fmla="*/ 2147483647 w 45"/>
                <a:gd name="T33" fmla="*/ 2147483647 h 44"/>
                <a:gd name="T34" fmla="*/ 2147483647 w 45"/>
                <a:gd name="T35" fmla="*/ 2147483647 h 44"/>
                <a:gd name="T36" fmla="*/ 2147483647 w 45"/>
                <a:gd name="T37" fmla="*/ 2147483647 h 44"/>
                <a:gd name="T38" fmla="*/ 2147483647 w 45"/>
                <a:gd name="T39" fmla="*/ 2147483647 h 44"/>
                <a:gd name="T40" fmla="*/ 2147483647 w 45"/>
                <a:gd name="T41" fmla="*/ 2147483647 h 44"/>
                <a:gd name="T42" fmla="*/ 2147483647 w 45"/>
                <a:gd name="T43" fmla="*/ 2147483647 h 44"/>
                <a:gd name="T44" fmla="*/ 2147483647 w 45"/>
                <a:gd name="T45" fmla="*/ 2147483647 h 44"/>
                <a:gd name="T46" fmla="*/ 2147483647 w 45"/>
                <a:gd name="T47" fmla="*/ 2147483647 h 44"/>
                <a:gd name="T48" fmla="*/ 2147483647 w 45"/>
                <a:gd name="T49" fmla="*/ 2147483647 h 44"/>
                <a:gd name="T50" fmla="*/ 2147483647 w 45"/>
                <a:gd name="T51" fmla="*/ 2147483647 h 44"/>
                <a:gd name="T52" fmla="*/ 2147483647 w 45"/>
                <a:gd name="T53" fmla="*/ 2147483647 h 44"/>
                <a:gd name="T54" fmla="*/ 2147483647 w 45"/>
                <a:gd name="T55" fmla="*/ 2147483647 h 44"/>
                <a:gd name="T56" fmla="*/ 2147483647 w 45"/>
                <a:gd name="T57" fmla="*/ 2147483647 h 44"/>
                <a:gd name="T58" fmla="*/ 2147483647 w 45"/>
                <a:gd name="T59" fmla="*/ 2147483647 h 44"/>
                <a:gd name="T60" fmla="*/ 2147483647 w 45"/>
                <a:gd name="T61" fmla="*/ 2147483647 h 44"/>
                <a:gd name="T62" fmla="*/ 2147483647 w 45"/>
                <a:gd name="T63" fmla="*/ 2147483647 h 44"/>
                <a:gd name="T64" fmla="*/ 2147483647 w 45"/>
                <a:gd name="T65" fmla="*/ 2147483647 h 44"/>
                <a:gd name="T66" fmla="*/ 2147483647 w 45"/>
                <a:gd name="T67" fmla="*/ 2147483647 h 44"/>
                <a:gd name="T68" fmla="*/ 2147483647 w 45"/>
                <a:gd name="T69" fmla="*/ 2147483647 h 44"/>
                <a:gd name="T70" fmla="*/ 2147483647 w 45"/>
                <a:gd name="T71" fmla="*/ 2147483647 h 44"/>
                <a:gd name="T72" fmla="*/ 2147483647 w 45"/>
                <a:gd name="T73" fmla="*/ 2147483647 h 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"/>
                <a:gd name="T112" fmla="*/ 0 h 44"/>
                <a:gd name="T113" fmla="*/ 45 w 45"/>
                <a:gd name="T114" fmla="*/ 44 h 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" h="44">
                  <a:moveTo>
                    <a:pt x="45" y="0"/>
                  </a:moveTo>
                  <a:lnTo>
                    <a:pt x="45" y="44"/>
                  </a:lnTo>
                  <a:lnTo>
                    <a:pt x="0" y="23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5"/>
                  </a:lnTo>
                  <a:lnTo>
                    <a:pt x="35" y="5"/>
                  </a:lnTo>
                  <a:lnTo>
                    <a:pt x="30" y="7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26" y="10"/>
                  </a:lnTo>
                  <a:lnTo>
                    <a:pt x="21" y="12"/>
                  </a:lnTo>
                  <a:lnTo>
                    <a:pt x="45" y="12"/>
                  </a:lnTo>
                  <a:lnTo>
                    <a:pt x="45" y="14"/>
                  </a:lnTo>
                  <a:lnTo>
                    <a:pt x="16" y="14"/>
                  </a:lnTo>
                  <a:lnTo>
                    <a:pt x="12" y="17"/>
                  </a:lnTo>
                  <a:lnTo>
                    <a:pt x="45" y="17"/>
                  </a:lnTo>
                  <a:lnTo>
                    <a:pt x="45" y="19"/>
                  </a:lnTo>
                  <a:lnTo>
                    <a:pt x="5" y="19"/>
                  </a:lnTo>
                  <a:lnTo>
                    <a:pt x="1" y="23"/>
                  </a:lnTo>
                  <a:lnTo>
                    <a:pt x="45" y="23"/>
                  </a:lnTo>
                  <a:lnTo>
                    <a:pt x="45" y="25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14" y="29"/>
                  </a:lnTo>
                  <a:lnTo>
                    <a:pt x="19" y="32"/>
                  </a:lnTo>
                  <a:lnTo>
                    <a:pt x="45" y="32"/>
                  </a:lnTo>
                  <a:lnTo>
                    <a:pt x="45" y="34"/>
                  </a:lnTo>
                  <a:lnTo>
                    <a:pt x="24" y="34"/>
                  </a:lnTo>
                  <a:lnTo>
                    <a:pt x="29" y="36"/>
                  </a:lnTo>
                  <a:lnTo>
                    <a:pt x="45" y="36"/>
                  </a:lnTo>
                  <a:lnTo>
                    <a:pt x="45" y="39"/>
                  </a:lnTo>
                  <a:lnTo>
                    <a:pt x="33" y="39"/>
                  </a:lnTo>
                  <a:lnTo>
                    <a:pt x="39" y="41"/>
                  </a:lnTo>
                  <a:lnTo>
                    <a:pt x="45" y="41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45" name="Line 97"/>
            <p:cNvSpPr>
              <a:spLocks noChangeShapeType="1"/>
            </p:cNvSpPr>
            <p:nvPr/>
          </p:nvSpPr>
          <p:spPr bwMode="auto">
            <a:xfrm flipH="1">
              <a:off x="1692846" y="5273278"/>
              <a:ext cx="7937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46" name="Freeform 98"/>
            <p:cNvSpPr>
              <a:spLocks/>
            </p:cNvSpPr>
            <p:nvPr/>
          </p:nvSpPr>
          <p:spPr bwMode="auto">
            <a:xfrm>
              <a:off x="2296096" y="5270103"/>
              <a:ext cx="71437" cy="69850"/>
            </a:xfrm>
            <a:custGeom>
              <a:avLst/>
              <a:gdLst>
                <a:gd name="T0" fmla="*/ 0 w 45"/>
                <a:gd name="T1" fmla="*/ 2147483647 h 44"/>
                <a:gd name="T2" fmla="*/ 2147483647 w 45"/>
                <a:gd name="T3" fmla="*/ 0 h 44"/>
                <a:gd name="T4" fmla="*/ 2147483647 w 45"/>
                <a:gd name="T5" fmla="*/ 2147483647 h 44"/>
                <a:gd name="T6" fmla="*/ 0 w 45"/>
                <a:gd name="T7" fmla="*/ 2147483647 h 44"/>
                <a:gd name="T8" fmla="*/ 0 w 45"/>
                <a:gd name="T9" fmla="*/ 2147483647 h 44"/>
                <a:gd name="T10" fmla="*/ 2147483647 w 45"/>
                <a:gd name="T11" fmla="*/ 2147483647 h 44"/>
                <a:gd name="T12" fmla="*/ 2147483647 w 45"/>
                <a:gd name="T13" fmla="*/ 2147483647 h 44"/>
                <a:gd name="T14" fmla="*/ 2147483647 w 45"/>
                <a:gd name="T15" fmla="*/ 2147483647 h 44"/>
                <a:gd name="T16" fmla="*/ 2147483647 w 45"/>
                <a:gd name="T17" fmla="*/ 2147483647 h 44"/>
                <a:gd name="T18" fmla="*/ 2147483647 w 45"/>
                <a:gd name="T19" fmla="*/ 2147483647 h 44"/>
                <a:gd name="T20" fmla="*/ 2147483647 w 45"/>
                <a:gd name="T21" fmla="*/ 2147483647 h 44"/>
                <a:gd name="T22" fmla="*/ 2147483647 w 45"/>
                <a:gd name="T23" fmla="*/ 2147483647 h 44"/>
                <a:gd name="T24" fmla="*/ 2147483647 w 45"/>
                <a:gd name="T25" fmla="*/ 2147483647 h 44"/>
                <a:gd name="T26" fmla="*/ 2147483647 w 45"/>
                <a:gd name="T27" fmla="*/ 2147483647 h 44"/>
                <a:gd name="T28" fmla="*/ 2147483647 w 45"/>
                <a:gd name="T29" fmla="*/ 2147483647 h 44"/>
                <a:gd name="T30" fmla="*/ 2147483647 w 45"/>
                <a:gd name="T31" fmla="*/ 2147483647 h 44"/>
                <a:gd name="T32" fmla="*/ 2147483647 w 45"/>
                <a:gd name="T33" fmla="*/ 2147483647 h 44"/>
                <a:gd name="T34" fmla="*/ 2147483647 w 45"/>
                <a:gd name="T35" fmla="*/ 2147483647 h 44"/>
                <a:gd name="T36" fmla="*/ 2147483647 w 45"/>
                <a:gd name="T37" fmla="*/ 2147483647 h 44"/>
                <a:gd name="T38" fmla="*/ 2147483647 w 45"/>
                <a:gd name="T39" fmla="*/ 2147483647 h 44"/>
                <a:gd name="T40" fmla="*/ 2147483647 w 45"/>
                <a:gd name="T41" fmla="*/ 2147483647 h 44"/>
                <a:gd name="T42" fmla="*/ 2147483647 w 45"/>
                <a:gd name="T43" fmla="*/ 2147483647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44"/>
                <a:gd name="T68" fmla="*/ 45 w 45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44">
                  <a:moveTo>
                    <a:pt x="0" y="23"/>
                  </a:moveTo>
                  <a:lnTo>
                    <a:pt x="45" y="0"/>
                  </a:lnTo>
                  <a:lnTo>
                    <a:pt x="45" y="44"/>
                  </a:lnTo>
                  <a:lnTo>
                    <a:pt x="0" y="23"/>
                  </a:lnTo>
                  <a:lnTo>
                    <a:pt x="45" y="23"/>
                  </a:lnTo>
                  <a:lnTo>
                    <a:pt x="45" y="25"/>
                  </a:lnTo>
                  <a:lnTo>
                    <a:pt x="3" y="25"/>
                  </a:lnTo>
                  <a:lnTo>
                    <a:pt x="8" y="27"/>
                  </a:lnTo>
                  <a:lnTo>
                    <a:pt x="45" y="27"/>
                  </a:lnTo>
                  <a:lnTo>
                    <a:pt x="45" y="29"/>
                  </a:lnTo>
                  <a:lnTo>
                    <a:pt x="13" y="29"/>
                  </a:lnTo>
                  <a:lnTo>
                    <a:pt x="18" y="32"/>
                  </a:lnTo>
                  <a:lnTo>
                    <a:pt x="45" y="32"/>
                  </a:lnTo>
                  <a:lnTo>
                    <a:pt x="45" y="34"/>
                  </a:lnTo>
                  <a:lnTo>
                    <a:pt x="23" y="34"/>
                  </a:lnTo>
                  <a:lnTo>
                    <a:pt x="28" y="36"/>
                  </a:lnTo>
                  <a:lnTo>
                    <a:pt x="45" y="36"/>
                  </a:lnTo>
                  <a:lnTo>
                    <a:pt x="45" y="39"/>
                  </a:lnTo>
                  <a:lnTo>
                    <a:pt x="33" y="39"/>
                  </a:lnTo>
                  <a:lnTo>
                    <a:pt x="38" y="41"/>
                  </a:lnTo>
                  <a:lnTo>
                    <a:pt x="45" y="41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47" name="Line 99"/>
            <p:cNvSpPr>
              <a:spLocks noChangeShapeType="1"/>
            </p:cNvSpPr>
            <p:nvPr/>
          </p:nvSpPr>
          <p:spPr bwMode="auto">
            <a:xfrm>
              <a:off x="2367533" y="5306616"/>
              <a:ext cx="22225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48" name="Freeform 100"/>
            <p:cNvSpPr>
              <a:spLocks/>
            </p:cNvSpPr>
            <p:nvPr/>
          </p:nvSpPr>
          <p:spPr bwMode="auto">
            <a:xfrm>
              <a:off x="2296096" y="5300266"/>
              <a:ext cx="71437" cy="6350"/>
            </a:xfrm>
            <a:custGeom>
              <a:avLst/>
              <a:gdLst>
                <a:gd name="T0" fmla="*/ 2147483647 w 45"/>
                <a:gd name="T1" fmla="*/ 0 h 4"/>
                <a:gd name="T2" fmla="*/ 2147483647 w 45"/>
                <a:gd name="T3" fmla="*/ 0 h 4"/>
                <a:gd name="T4" fmla="*/ 0 w 45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45"/>
                <a:gd name="T10" fmla="*/ 0 h 4"/>
                <a:gd name="T11" fmla="*/ 45 w 4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4">
                  <a:moveTo>
                    <a:pt x="45" y="0"/>
                  </a:moveTo>
                  <a:lnTo>
                    <a:pt x="5" y="0"/>
                  </a:lnTo>
                  <a:lnTo>
                    <a:pt x="0" y="4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49" name="Freeform 101"/>
            <p:cNvSpPr>
              <a:spLocks/>
            </p:cNvSpPr>
            <p:nvPr/>
          </p:nvSpPr>
          <p:spPr bwMode="auto">
            <a:xfrm>
              <a:off x="2311971" y="5297091"/>
              <a:ext cx="55562" cy="3175"/>
            </a:xfrm>
            <a:custGeom>
              <a:avLst/>
              <a:gdLst>
                <a:gd name="T0" fmla="*/ 0 w 35"/>
                <a:gd name="T1" fmla="*/ 0 h 2"/>
                <a:gd name="T2" fmla="*/ 2147483647 w 35"/>
                <a:gd name="T3" fmla="*/ 0 h 2"/>
                <a:gd name="T4" fmla="*/ 2147483647 w 35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35"/>
                <a:gd name="T10" fmla="*/ 0 h 2"/>
                <a:gd name="T11" fmla="*/ 35 w 3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2">
                  <a:moveTo>
                    <a:pt x="0" y="0"/>
                  </a:moveTo>
                  <a:lnTo>
                    <a:pt x="35" y="0"/>
                  </a:lnTo>
                  <a:lnTo>
                    <a:pt x="35" y="2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50" name="Freeform 102"/>
            <p:cNvSpPr>
              <a:spLocks/>
            </p:cNvSpPr>
            <p:nvPr/>
          </p:nvSpPr>
          <p:spPr bwMode="auto">
            <a:xfrm>
              <a:off x="2311971" y="5292328"/>
              <a:ext cx="55562" cy="4763"/>
            </a:xfrm>
            <a:custGeom>
              <a:avLst/>
              <a:gdLst>
                <a:gd name="T0" fmla="*/ 2147483647 w 35"/>
                <a:gd name="T1" fmla="*/ 0 h 3"/>
                <a:gd name="T2" fmla="*/ 2147483647 w 35"/>
                <a:gd name="T3" fmla="*/ 0 h 3"/>
                <a:gd name="T4" fmla="*/ 0 w 35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35"/>
                <a:gd name="T10" fmla="*/ 0 h 3"/>
                <a:gd name="T11" fmla="*/ 35 w 3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3">
                  <a:moveTo>
                    <a:pt x="35" y="0"/>
                  </a:move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51" name="Freeform 103"/>
            <p:cNvSpPr>
              <a:spLocks/>
            </p:cNvSpPr>
            <p:nvPr/>
          </p:nvSpPr>
          <p:spPr bwMode="auto">
            <a:xfrm>
              <a:off x="2327846" y="5289153"/>
              <a:ext cx="39687" cy="4763"/>
            </a:xfrm>
            <a:custGeom>
              <a:avLst/>
              <a:gdLst>
                <a:gd name="T0" fmla="*/ 0 w 25"/>
                <a:gd name="T1" fmla="*/ 0 h 3"/>
                <a:gd name="T2" fmla="*/ 2147483647 w 25"/>
                <a:gd name="T3" fmla="*/ 0 h 3"/>
                <a:gd name="T4" fmla="*/ 2147483647 w 25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25"/>
                <a:gd name="T10" fmla="*/ 0 h 3"/>
                <a:gd name="T11" fmla="*/ 25 w 2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3">
                  <a:moveTo>
                    <a:pt x="0" y="0"/>
                  </a:moveTo>
                  <a:lnTo>
                    <a:pt x="25" y="0"/>
                  </a:lnTo>
                  <a:lnTo>
                    <a:pt x="25" y="3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52" name="Freeform 104"/>
            <p:cNvSpPr>
              <a:spLocks/>
            </p:cNvSpPr>
            <p:nvPr/>
          </p:nvSpPr>
          <p:spPr bwMode="auto">
            <a:xfrm>
              <a:off x="2327846" y="5284391"/>
              <a:ext cx="39687" cy="4762"/>
            </a:xfrm>
            <a:custGeom>
              <a:avLst/>
              <a:gdLst>
                <a:gd name="T0" fmla="*/ 2147483647 w 25"/>
                <a:gd name="T1" fmla="*/ 0 h 3"/>
                <a:gd name="T2" fmla="*/ 2147483647 w 25"/>
                <a:gd name="T3" fmla="*/ 0 h 3"/>
                <a:gd name="T4" fmla="*/ 0 w 25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25"/>
                <a:gd name="T10" fmla="*/ 0 h 3"/>
                <a:gd name="T11" fmla="*/ 25 w 2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3">
                  <a:moveTo>
                    <a:pt x="25" y="0"/>
                  </a:moveTo>
                  <a:lnTo>
                    <a:pt x="5" y="0"/>
                  </a:lnTo>
                  <a:lnTo>
                    <a:pt x="0" y="3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53" name="Freeform 105"/>
            <p:cNvSpPr>
              <a:spLocks/>
            </p:cNvSpPr>
            <p:nvPr/>
          </p:nvSpPr>
          <p:spPr bwMode="auto">
            <a:xfrm>
              <a:off x="2342133" y="5281216"/>
              <a:ext cx="25400" cy="4762"/>
            </a:xfrm>
            <a:custGeom>
              <a:avLst/>
              <a:gdLst>
                <a:gd name="T0" fmla="*/ 0 w 15"/>
                <a:gd name="T1" fmla="*/ 0 h 3"/>
                <a:gd name="T2" fmla="*/ 2147483647 w 15"/>
                <a:gd name="T3" fmla="*/ 0 h 3"/>
                <a:gd name="T4" fmla="*/ 2147483647 w 15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15"/>
                <a:gd name="T10" fmla="*/ 0 h 3"/>
                <a:gd name="T11" fmla="*/ 15 w 1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3">
                  <a:moveTo>
                    <a:pt x="0" y="0"/>
                  </a:moveTo>
                  <a:lnTo>
                    <a:pt x="15" y="0"/>
                  </a:lnTo>
                  <a:lnTo>
                    <a:pt x="15" y="3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54" name="Freeform 106"/>
            <p:cNvSpPr>
              <a:spLocks/>
            </p:cNvSpPr>
            <p:nvPr/>
          </p:nvSpPr>
          <p:spPr bwMode="auto">
            <a:xfrm>
              <a:off x="2342133" y="5276453"/>
              <a:ext cx="25400" cy="4763"/>
            </a:xfrm>
            <a:custGeom>
              <a:avLst/>
              <a:gdLst>
                <a:gd name="T0" fmla="*/ 2147483647 w 15"/>
                <a:gd name="T1" fmla="*/ 0 h 2"/>
                <a:gd name="T2" fmla="*/ 2147483647 w 15"/>
                <a:gd name="T3" fmla="*/ 0 h 2"/>
                <a:gd name="T4" fmla="*/ 0 w 15"/>
                <a:gd name="T5" fmla="*/ 2147483647 h 2"/>
                <a:gd name="T6" fmla="*/ 0 60000 65536"/>
                <a:gd name="T7" fmla="*/ 0 60000 65536"/>
                <a:gd name="T8" fmla="*/ 0 60000 65536"/>
                <a:gd name="T9" fmla="*/ 0 w 15"/>
                <a:gd name="T10" fmla="*/ 0 h 2"/>
                <a:gd name="T11" fmla="*/ 15 w 1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">
                  <a:moveTo>
                    <a:pt x="15" y="0"/>
                  </a:move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55" name="Freeform 107"/>
            <p:cNvSpPr>
              <a:spLocks/>
            </p:cNvSpPr>
            <p:nvPr/>
          </p:nvSpPr>
          <p:spPr bwMode="auto">
            <a:xfrm>
              <a:off x="2358008" y="5273278"/>
              <a:ext cx="9525" cy="3175"/>
            </a:xfrm>
            <a:custGeom>
              <a:avLst/>
              <a:gdLst>
                <a:gd name="T0" fmla="*/ 0 w 6"/>
                <a:gd name="T1" fmla="*/ 0 h 3"/>
                <a:gd name="T2" fmla="*/ 2147483647 w 6"/>
                <a:gd name="T3" fmla="*/ 0 h 3"/>
                <a:gd name="T4" fmla="*/ 2147483647 w 6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6"/>
                <a:gd name="T10" fmla="*/ 0 h 3"/>
                <a:gd name="T11" fmla="*/ 6 w 6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56" name="Freeform 108"/>
            <p:cNvSpPr>
              <a:spLocks/>
            </p:cNvSpPr>
            <p:nvPr/>
          </p:nvSpPr>
          <p:spPr bwMode="auto">
            <a:xfrm>
              <a:off x="1232471" y="5616178"/>
              <a:ext cx="79375" cy="65088"/>
            </a:xfrm>
            <a:custGeom>
              <a:avLst/>
              <a:gdLst>
                <a:gd name="T0" fmla="*/ 2147483647 w 50"/>
                <a:gd name="T1" fmla="*/ 0 h 41"/>
                <a:gd name="T2" fmla="*/ 2147483647 w 50"/>
                <a:gd name="T3" fmla="*/ 2147483647 h 41"/>
                <a:gd name="T4" fmla="*/ 0 w 50"/>
                <a:gd name="T5" fmla="*/ 2147483647 h 41"/>
                <a:gd name="T6" fmla="*/ 2147483647 w 50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41"/>
                <a:gd name="T14" fmla="*/ 50 w 5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41">
                  <a:moveTo>
                    <a:pt x="20" y="0"/>
                  </a:moveTo>
                  <a:lnTo>
                    <a:pt x="50" y="41"/>
                  </a:lnTo>
                  <a:lnTo>
                    <a:pt x="0" y="41"/>
                  </a:lnTo>
                  <a:lnTo>
                    <a:pt x="2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57" name="Freeform 109"/>
            <p:cNvSpPr>
              <a:spLocks/>
            </p:cNvSpPr>
            <p:nvPr/>
          </p:nvSpPr>
          <p:spPr bwMode="auto">
            <a:xfrm>
              <a:off x="1234058" y="5620941"/>
              <a:ext cx="77788" cy="58737"/>
            </a:xfrm>
            <a:custGeom>
              <a:avLst/>
              <a:gdLst>
                <a:gd name="T0" fmla="*/ 2147483647 w 49"/>
                <a:gd name="T1" fmla="*/ 0 h 37"/>
                <a:gd name="T2" fmla="*/ 2147483647 w 49"/>
                <a:gd name="T3" fmla="*/ 0 h 37"/>
                <a:gd name="T4" fmla="*/ 2147483647 w 49"/>
                <a:gd name="T5" fmla="*/ 2147483647 h 37"/>
                <a:gd name="T6" fmla="*/ 2147483647 w 49"/>
                <a:gd name="T7" fmla="*/ 2147483647 h 37"/>
                <a:gd name="T8" fmla="*/ 2147483647 w 49"/>
                <a:gd name="T9" fmla="*/ 2147483647 h 37"/>
                <a:gd name="T10" fmla="*/ 2147483647 w 49"/>
                <a:gd name="T11" fmla="*/ 2147483647 h 37"/>
                <a:gd name="T12" fmla="*/ 2147483647 w 49"/>
                <a:gd name="T13" fmla="*/ 2147483647 h 37"/>
                <a:gd name="T14" fmla="*/ 2147483647 w 49"/>
                <a:gd name="T15" fmla="*/ 2147483647 h 37"/>
                <a:gd name="T16" fmla="*/ 2147483647 w 49"/>
                <a:gd name="T17" fmla="*/ 2147483647 h 37"/>
                <a:gd name="T18" fmla="*/ 2147483647 w 49"/>
                <a:gd name="T19" fmla="*/ 2147483647 h 37"/>
                <a:gd name="T20" fmla="*/ 2147483647 w 49"/>
                <a:gd name="T21" fmla="*/ 2147483647 h 37"/>
                <a:gd name="T22" fmla="*/ 2147483647 w 49"/>
                <a:gd name="T23" fmla="*/ 2147483647 h 37"/>
                <a:gd name="T24" fmla="*/ 2147483647 w 49"/>
                <a:gd name="T25" fmla="*/ 2147483647 h 37"/>
                <a:gd name="T26" fmla="*/ 2147483647 w 49"/>
                <a:gd name="T27" fmla="*/ 2147483647 h 37"/>
                <a:gd name="T28" fmla="*/ 2147483647 w 49"/>
                <a:gd name="T29" fmla="*/ 2147483647 h 37"/>
                <a:gd name="T30" fmla="*/ 2147483647 w 49"/>
                <a:gd name="T31" fmla="*/ 2147483647 h 37"/>
                <a:gd name="T32" fmla="*/ 2147483647 w 49"/>
                <a:gd name="T33" fmla="*/ 2147483647 h 37"/>
                <a:gd name="T34" fmla="*/ 2147483647 w 49"/>
                <a:gd name="T35" fmla="*/ 2147483647 h 37"/>
                <a:gd name="T36" fmla="*/ 2147483647 w 49"/>
                <a:gd name="T37" fmla="*/ 2147483647 h 37"/>
                <a:gd name="T38" fmla="*/ 2147483647 w 49"/>
                <a:gd name="T39" fmla="*/ 2147483647 h 37"/>
                <a:gd name="T40" fmla="*/ 2147483647 w 49"/>
                <a:gd name="T41" fmla="*/ 2147483647 h 37"/>
                <a:gd name="T42" fmla="*/ 2147483647 w 49"/>
                <a:gd name="T43" fmla="*/ 2147483647 h 37"/>
                <a:gd name="T44" fmla="*/ 2147483647 w 49"/>
                <a:gd name="T45" fmla="*/ 2147483647 h 37"/>
                <a:gd name="T46" fmla="*/ 2147483647 w 49"/>
                <a:gd name="T47" fmla="*/ 2147483647 h 37"/>
                <a:gd name="T48" fmla="*/ 2147483647 w 49"/>
                <a:gd name="T49" fmla="*/ 2147483647 h 37"/>
                <a:gd name="T50" fmla="*/ 2147483647 w 49"/>
                <a:gd name="T51" fmla="*/ 2147483647 h 37"/>
                <a:gd name="T52" fmla="*/ 2147483647 w 49"/>
                <a:gd name="T53" fmla="*/ 2147483647 h 37"/>
                <a:gd name="T54" fmla="*/ 2147483647 w 49"/>
                <a:gd name="T55" fmla="*/ 2147483647 h 37"/>
                <a:gd name="T56" fmla="*/ 2147483647 w 49"/>
                <a:gd name="T57" fmla="*/ 2147483647 h 37"/>
                <a:gd name="T58" fmla="*/ 2147483647 w 49"/>
                <a:gd name="T59" fmla="*/ 2147483647 h 37"/>
                <a:gd name="T60" fmla="*/ 2147483647 w 49"/>
                <a:gd name="T61" fmla="*/ 2147483647 h 37"/>
                <a:gd name="T62" fmla="*/ 0 w 49"/>
                <a:gd name="T63" fmla="*/ 2147483647 h 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9"/>
                <a:gd name="T97" fmla="*/ 0 h 37"/>
                <a:gd name="T98" fmla="*/ 49 w 49"/>
                <a:gd name="T99" fmla="*/ 37 h 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9" h="37">
                  <a:moveTo>
                    <a:pt x="18" y="0"/>
                  </a:moveTo>
                  <a:lnTo>
                    <a:pt x="21" y="0"/>
                  </a:lnTo>
                  <a:lnTo>
                    <a:pt x="23" y="2"/>
                  </a:lnTo>
                  <a:lnTo>
                    <a:pt x="17" y="2"/>
                  </a:lnTo>
                  <a:lnTo>
                    <a:pt x="16" y="5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15" y="8"/>
                  </a:lnTo>
                  <a:lnTo>
                    <a:pt x="13" y="10"/>
                  </a:lnTo>
                  <a:lnTo>
                    <a:pt x="28" y="10"/>
                  </a:lnTo>
                  <a:lnTo>
                    <a:pt x="30" y="13"/>
                  </a:lnTo>
                  <a:lnTo>
                    <a:pt x="13" y="13"/>
                  </a:lnTo>
                  <a:lnTo>
                    <a:pt x="11" y="15"/>
                  </a:lnTo>
                  <a:lnTo>
                    <a:pt x="32" y="15"/>
                  </a:lnTo>
                  <a:lnTo>
                    <a:pt x="34" y="17"/>
                  </a:lnTo>
                  <a:lnTo>
                    <a:pt x="9" y="17"/>
                  </a:lnTo>
                  <a:lnTo>
                    <a:pt x="8" y="20"/>
                  </a:lnTo>
                  <a:lnTo>
                    <a:pt x="36" y="20"/>
                  </a:lnTo>
                  <a:lnTo>
                    <a:pt x="38" y="22"/>
                  </a:lnTo>
                  <a:lnTo>
                    <a:pt x="7" y="22"/>
                  </a:lnTo>
                  <a:lnTo>
                    <a:pt x="6" y="24"/>
                  </a:lnTo>
                  <a:lnTo>
                    <a:pt x="40" y="24"/>
                  </a:lnTo>
                  <a:lnTo>
                    <a:pt x="41" y="27"/>
                  </a:lnTo>
                  <a:lnTo>
                    <a:pt x="5" y="27"/>
                  </a:lnTo>
                  <a:lnTo>
                    <a:pt x="3" y="30"/>
                  </a:lnTo>
                  <a:lnTo>
                    <a:pt x="43" y="30"/>
                  </a:lnTo>
                  <a:lnTo>
                    <a:pt x="45" y="32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47" y="35"/>
                  </a:lnTo>
                  <a:lnTo>
                    <a:pt x="49" y="37"/>
                  </a:lnTo>
                  <a:lnTo>
                    <a:pt x="0" y="3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558" name="Line 110"/>
            <p:cNvSpPr>
              <a:spLocks noChangeShapeType="1"/>
            </p:cNvSpPr>
            <p:nvPr/>
          </p:nvSpPr>
          <p:spPr bwMode="auto">
            <a:xfrm>
              <a:off x="1230883" y="5639991"/>
              <a:ext cx="17463" cy="79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71" name="Text Box 525"/>
            <p:cNvSpPr txBox="1">
              <a:spLocks noChangeArrowheads="1"/>
            </p:cNvSpPr>
            <p:nvPr/>
          </p:nvSpPr>
          <p:spPr bwMode="auto">
            <a:xfrm>
              <a:off x="2404046" y="4662091"/>
              <a:ext cx="9525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Intial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State</a:t>
              </a:r>
            </a:p>
          </p:txBody>
        </p:sp>
        <p:sp>
          <p:nvSpPr>
            <p:cNvPr id="20972" name="Line 526"/>
            <p:cNvSpPr>
              <a:spLocks noChangeShapeType="1"/>
            </p:cNvSpPr>
            <p:nvPr/>
          </p:nvSpPr>
          <p:spPr bwMode="auto">
            <a:xfrm flipH="1" flipV="1">
              <a:off x="2580258" y="4433491"/>
              <a:ext cx="22860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73" name="Line 527"/>
            <p:cNvSpPr>
              <a:spLocks noChangeShapeType="1"/>
            </p:cNvSpPr>
            <p:nvPr/>
          </p:nvSpPr>
          <p:spPr bwMode="auto">
            <a:xfrm flipH="1">
              <a:off x="2656458" y="4890691"/>
              <a:ext cx="152400" cy="304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="" xmlns:a16="http://schemas.microsoft.com/office/drawing/2014/main" id="{1377CD9D-BD16-4C8A-AF3C-88AF82CFD251}"/>
              </a:ext>
            </a:extLst>
          </p:cNvPr>
          <p:cNvGrpSpPr/>
          <p:nvPr/>
        </p:nvGrpSpPr>
        <p:grpSpPr>
          <a:xfrm>
            <a:off x="452546" y="1341482"/>
            <a:ext cx="3231955" cy="2101409"/>
            <a:chOff x="452546" y="1341482"/>
            <a:chExt cx="3231955" cy="2101409"/>
          </a:xfrm>
        </p:grpSpPr>
        <p:grpSp>
          <p:nvGrpSpPr>
            <p:cNvPr id="2" name="Group 24"/>
            <p:cNvGrpSpPr>
              <a:grpSpLocks/>
            </p:cNvGrpSpPr>
            <p:nvPr/>
          </p:nvGrpSpPr>
          <p:grpSpPr bwMode="auto">
            <a:xfrm>
              <a:off x="1056258" y="2450703"/>
              <a:ext cx="1600200" cy="992188"/>
              <a:chOff x="1146" y="1796"/>
              <a:chExt cx="599" cy="403"/>
            </a:xfrm>
          </p:grpSpPr>
          <p:sp>
            <p:nvSpPr>
              <p:cNvPr id="20986" name="Freeform 25"/>
              <p:cNvSpPr>
                <a:spLocks/>
              </p:cNvSpPr>
              <p:nvPr/>
            </p:nvSpPr>
            <p:spPr bwMode="auto">
              <a:xfrm>
                <a:off x="1523" y="2112"/>
                <a:ext cx="84" cy="85"/>
              </a:xfrm>
              <a:custGeom>
                <a:avLst/>
                <a:gdLst>
                  <a:gd name="T0" fmla="*/ 43 w 84"/>
                  <a:gd name="T1" fmla="*/ 85 h 85"/>
                  <a:gd name="T2" fmla="*/ 48 w 84"/>
                  <a:gd name="T3" fmla="*/ 84 h 85"/>
                  <a:gd name="T4" fmla="*/ 54 w 84"/>
                  <a:gd name="T5" fmla="*/ 83 h 85"/>
                  <a:gd name="T6" fmla="*/ 60 w 84"/>
                  <a:gd name="T7" fmla="*/ 81 h 85"/>
                  <a:gd name="T8" fmla="*/ 66 w 84"/>
                  <a:gd name="T9" fmla="*/ 78 h 85"/>
                  <a:gd name="T10" fmla="*/ 70 w 84"/>
                  <a:gd name="T11" fmla="*/ 74 h 85"/>
                  <a:gd name="T12" fmla="*/ 74 w 84"/>
                  <a:gd name="T13" fmla="*/ 70 h 85"/>
                  <a:gd name="T14" fmla="*/ 78 w 84"/>
                  <a:gd name="T15" fmla="*/ 65 h 85"/>
                  <a:gd name="T16" fmla="*/ 81 w 84"/>
                  <a:gd name="T17" fmla="*/ 60 h 85"/>
                  <a:gd name="T18" fmla="*/ 83 w 84"/>
                  <a:gd name="T19" fmla="*/ 54 h 85"/>
                  <a:gd name="T20" fmla="*/ 84 w 84"/>
                  <a:gd name="T21" fmla="*/ 48 h 85"/>
                  <a:gd name="T22" fmla="*/ 84 w 84"/>
                  <a:gd name="T23" fmla="*/ 42 h 85"/>
                  <a:gd name="T24" fmla="*/ 84 w 84"/>
                  <a:gd name="T25" fmla="*/ 36 h 85"/>
                  <a:gd name="T26" fmla="*/ 83 w 84"/>
                  <a:gd name="T27" fmla="*/ 31 h 85"/>
                  <a:gd name="T28" fmla="*/ 81 w 84"/>
                  <a:gd name="T29" fmla="*/ 25 h 85"/>
                  <a:gd name="T30" fmla="*/ 78 w 84"/>
                  <a:gd name="T31" fmla="*/ 19 h 85"/>
                  <a:gd name="T32" fmla="*/ 74 w 84"/>
                  <a:gd name="T33" fmla="*/ 14 h 85"/>
                  <a:gd name="T34" fmla="*/ 70 w 84"/>
                  <a:gd name="T35" fmla="*/ 10 h 85"/>
                  <a:gd name="T36" fmla="*/ 66 w 84"/>
                  <a:gd name="T37" fmla="*/ 7 h 85"/>
                  <a:gd name="T38" fmla="*/ 60 w 84"/>
                  <a:gd name="T39" fmla="*/ 4 h 85"/>
                  <a:gd name="T40" fmla="*/ 54 w 84"/>
                  <a:gd name="T41" fmla="*/ 2 h 85"/>
                  <a:gd name="T42" fmla="*/ 48 w 84"/>
                  <a:gd name="T43" fmla="*/ 1 h 85"/>
                  <a:gd name="T44" fmla="*/ 43 w 84"/>
                  <a:gd name="T45" fmla="*/ 0 h 85"/>
                  <a:gd name="T46" fmla="*/ 37 w 84"/>
                  <a:gd name="T47" fmla="*/ 1 h 85"/>
                  <a:gd name="T48" fmla="*/ 30 w 84"/>
                  <a:gd name="T49" fmla="*/ 2 h 85"/>
                  <a:gd name="T50" fmla="*/ 25 w 84"/>
                  <a:gd name="T51" fmla="*/ 4 h 85"/>
                  <a:gd name="T52" fmla="*/ 20 w 84"/>
                  <a:gd name="T53" fmla="*/ 7 h 85"/>
                  <a:gd name="T54" fmla="*/ 15 w 84"/>
                  <a:gd name="T55" fmla="*/ 10 h 85"/>
                  <a:gd name="T56" fmla="*/ 10 w 84"/>
                  <a:gd name="T57" fmla="*/ 14 h 85"/>
                  <a:gd name="T58" fmla="*/ 6 w 84"/>
                  <a:gd name="T59" fmla="*/ 19 h 85"/>
                  <a:gd name="T60" fmla="*/ 3 w 84"/>
                  <a:gd name="T61" fmla="*/ 25 h 85"/>
                  <a:gd name="T62" fmla="*/ 2 w 84"/>
                  <a:gd name="T63" fmla="*/ 31 h 85"/>
                  <a:gd name="T64" fmla="*/ 1 w 84"/>
                  <a:gd name="T65" fmla="*/ 36 h 85"/>
                  <a:gd name="T66" fmla="*/ 0 w 84"/>
                  <a:gd name="T67" fmla="*/ 42 h 85"/>
                  <a:gd name="T68" fmla="*/ 1 w 84"/>
                  <a:gd name="T69" fmla="*/ 48 h 85"/>
                  <a:gd name="T70" fmla="*/ 2 w 84"/>
                  <a:gd name="T71" fmla="*/ 54 h 85"/>
                  <a:gd name="T72" fmla="*/ 3 w 84"/>
                  <a:gd name="T73" fmla="*/ 60 h 85"/>
                  <a:gd name="T74" fmla="*/ 6 w 84"/>
                  <a:gd name="T75" fmla="*/ 65 h 85"/>
                  <a:gd name="T76" fmla="*/ 10 w 84"/>
                  <a:gd name="T77" fmla="*/ 70 h 85"/>
                  <a:gd name="T78" fmla="*/ 15 w 84"/>
                  <a:gd name="T79" fmla="*/ 74 h 85"/>
                  <a:gd name="T80" fmla="*/ 20 w 84"/>
                  <a:gd name="T81" fmla="*/ 78 h 85"/>
                  <a:gd name="T82" fmla="*/ 25 w 84"/>
                  <a:gd name="T83" fmla="*/ 81 h 85"/>
                  <a:gd name="T84" fmla="*/ 30 w 84"/>
                  <a:gd name="T85" fmla="*/ 83 h 85"/>
                  <a:gd name="T86" fmla="*/ 37 w 84"/>
                  <a:gd name="T87" fmla="*/ 84 h 85"/>
                  <a:gd name="T88" fmla="*/ 43 w 84"/>
                  <a:gd name="T89" fmla="*/ 85 h 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4"/>
                  <a:gd name="T136" fmla="*/ 0 h 85"/>
                  <a:gd name="T137" fmla="*/ 84 w 84"/>
                  <a:gd name="T138" fmla="*/ 85 h 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4" h="85">
                    <a:moveTo>
                      <a:pt x="43" y="85"/>
                    </a:moveTo>
                    <a:lnTo>
                      <a:pt x="48" y="84"/>
                    </a:lnTo>
                    <a:lnTo>
                      <a:pt x="54" y="83"/>
                    </a:lnTo>
                    <a:lnTo>
                      <a:pt x="60" y="81"/>
                    </a:lnTo>
                    <a:lnTo>
                      <a:pt x="66" y="78"/>
                    </a:lnTo>
                    <a:lnTo>
                      <a:pt x="70" y="74"/>
                    </a:lnTo>
                    <a:lnTo>
                      <a:pt x="74" y="70"/>
                    </a:lnTo>
                    <a:lnTo>
                      <a:pt x="78" y="65"/>
                    </a:lnTo>
                    <a:lnTo>
                      <a:pt x="81" y="60"/>
                    </a:lnTo>
                    <a:lnTo>
                      <a:pt x="83" y="54"/>
                    </a:lnTo>
                    <a:lnTo>
                      <a:pt x="84" y="48"/>
                    </a:lnTo>
                    <a:lnTo>
                      <a:pt x="84" y="42"/>
                    </a:lnTo>
                    <a:lnTo>
                      <a:pt x="84" y="36"/>
                    </a:lnTo>
                    <a:lnTo>
                      <a:pt x="83" y="31"/>
                    </a:lnTo>
                    <a:lnTo>
                      <a:pt x="81" y="25"/>
                    </a:lnTo>
                    <a:lnTo>
                      <a:pt x="78" y="19"/>
                    </a:lnTo>
                    <a:lnTo>
                      <a:pt x="74" y="14"/>
                    </a:lnTo>
                    <a:lnTo>
                      <a:pt x="70" y="10"/>
                    </a:lnTo>
                    <a:lnTo>
                      <a:pt x="66" y="7"/>
                    </a:lnTo>
                    <a:lnTo>
                      <a:pt x="60" y="4"/>
                    </a:lnTo>
                    <a:lnTo>
                      <a:pt x="54" y="2"/>
                    </a:lnTo>
                    <a:lnTo>
                      <a:pt x="48" y="1"/>
                    </a:lnTo>
                    <a:lnTo>
                      <a:pt x="43" y="0"/>
                    </a:lnTo>
                    <a:lnTo>
                      <a:pt x="37" y="1"/>
                    </a:lnTo>
                    <a:lnTo>
                      <a:pt x="30" y="2"/>
                    </a:lnTo>
                    <a:lnTo>
                      <a:pt x="25" y="4"/>
                    </a:lnTo>
                    <a:lnTo>
                      <a:pt x="20" y="7"/>
                    </a:lnTo>
                    <a:lnTo>
                      <a:pt x="15" y="10"/>
                    </a:lnTo>
                    <a:lnTo>
                      <a:pt x="10" y="14"/>
                    </a:lnTo>
                    <a:lnTo>
                      <a:pt x="6" y="19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0" y="42"/>
                    </a:lnTo>
                    <a:lnTo>
                      <a:pt x="1" y="48"/>
                    </a:lnTo>
                    <a:lnTo>
                      <a:pt x="2" y="54"/>
                    </a:lnTo>
                    <a:lnTo>
                      <a:pt x="3" y="60"/>
                    </a:lnTo>
                    <a:lnTo>
                      <a:pt x="6" y="65"/>
                    </a:lnTo>
                    <a:lnTo>
                      <a:pt x="10" y="70"/>
                    </a:lnTo>
                    <a:lnTo>
                      <a:pt x="15" y="74"/>
                    </a:lnTo>
                    <a:lnTo>
                      <a:pt x="20" y="78"/>
                    </a:lnTo>
                    <a:lnTo>
                      <a:pt x="25" y="81"/>
                    </a:lnTo>
                    <a:lnTo>
                      <a:pt x="30" y="83"/>
                    </a:lnTo>
                    <a:lnTo>
                      <a:pt x="37" y="84"/>
                    </a:lnTo>
                    <a:lnTo>
                      <a:pt x="43" y="85"/>
                    </a:lnTo>
                    <a:close/>
                  </a:path>
                </a:pathLst>
              </a:custGeom>
              <a:solidFill>
                <a:schemeClr val="folHlink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987" name="Freeform 26"/>
              <p:cNvSpPr>
                <a:spLocks/>
              </p:cNvSpPr>
              <p:nvPr/>
            </p:nvSpPr>
            <p:spPr bwMode="auto">
              <a:xfrm>
                <a:off x="1386" y="1855"/>
                <a:ext cx="359" cy="299"/>
              </a:xfrm>
              <a:custGeom>
                <a:avLst/>
                <a:gdLst>
                  <a:gd name="T0" fmla="*/ 0 w 359"/>
                  <a:gd name="T1" fmla="*/ 299 h 299"/>
                  <a:gd name="T2" fmla="*/ 359 w 359"/>
                  <a:gd name="T3" fmla="*/ 299 h 299"/>
                  <a:gd name="T4" fmla="*/ 359 w 359"/>
                  <a:gd name="T5" fmla="*/ 0 h 299"/>
                  <a:gd name="T6" fmla="*/ 239 w 359"/>
                  <a:gd name="T7" fmla="*/ 0 h 2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9"/>
                  <a:gd name="T13" fmla="*/ 0 h 299"/>
                  <a:gd name="T14" fmla="*/ 359 w 359"/>
                  <a:gd name="T15" fmla="*/ 299 h 2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9" h="299">
                    <a:moveTo>
                      <a:pt x="0" y="299"/>
                    </a:moveTo>
                    <a:lnTo>
                      <a:pt x="359" y="299"/>
                    </a:lnTo>
                    <a:lnTo>
                      <a:pt x="359" y="0"/>
                    </a:lnTo>
                    <a:lnTo>
                      <a:pt x="239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988" name="Rectangle 27"/>
              <p:cNvSpPr>
                <a:spLocks noChangeArrowheads="1"/>
              </p:cNvSpPr>
              <p:nvPr/>
            </p:nvSpPr>
            <p:spPr bwMode="auto">
              <a:xfrm>
                <a:off x="1266" y="1796"/>
                <a:ext cx="359" cy="119"/>
              </a:xfrm>
              <a:prstGeom prst="rect">
                <a:avLst/>
              </a:prstGeom>
              <a:solidFill>
                <a:srgbClr val="CCCC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989" name="Line 28"/>
              <p:cNvSpPr>
                <a:spLocks noChangeShapeType="1"/>
              </p:cNvSpPr>
              <p:nvPr/>
            </p:nvSpPr>
            <p:spPr bwMode="auto">
              <a:xfrm>
                <a:off x="1566" y="1915"/>
                <a:ext cx="1" cy="28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990" name="Freeform 29"/>
              <p:cNvSpPr>
                <a:spLocks/>
              </p:cNvSpPr>
              <p:nvPr/>
            </p:nvSpPr>
            <p:spPr bwMode="auto">
              <a:xfrm>
                <a:off x="1547" y="2073"/>
                <a:ext cx="36" cy="36"/>
              </a:xfrm>
              <a:custGeom>
                <a:avLst/>
                <a:gdLst>
                  <a:gd name="T0" fmla="*/ 19 w 36"/>
                  <a:gd name="T1" fmla="*/ 36 h 36"/>
                  <a:gd name="T2" fmla="*/ 0 w 36"/>
                  <a:gd name="T3" fmla="*/ 0 h 36"/>
                  <a:gd name="T4" fmla="*/ 36 w 36"/>
                  <a:gd name="T5" fmla="*/ 0 h 36"/>
                  <a:gd name="T6" fmla="*/ 0 w 36"/>
                  <a:gd name="T7" fmla="*/ 0 h 36"/>
                  <a:gd name="T8" fmla="*/ 2 w 36"/>
                  <a:gd name="T9" fmla="*/ 3 h 36"/>
                  <a:gd name="T10" fmla="*/ 35 w 36"/>
                  <a:gd name="T11" fmla="*/ 3 h 36"/>
                  <a:gd name="T12" fmla="*/ 34 w 36"/>
                  <a:gd name="T13" fmla="*/ 5 h 36"/>
                  <a:gd name="T14" fmla="*/ 3 w 36"/>
                  <a:gd name="T15" fmla="*/ 5 h 36"/>
                  <a:gd name="T16" fmla="*/ 4 w 36"/>
                  <a:gd name="T17" fmla="*/ 7 h 36"/>
                  <a:gd name="T18" fmla="*/ 32 w 36"/>
                  <a:gd name="T19" fmla="*/ 7 h 36"/>
                  <a:gd name="T20" fmla="*/ 31 w 36"/>
                  <a:gd name="T21" fmla="*/ 10 h 36"/>
                  <a:gd name="T22" fmla="*/ 5 w 36"/>
                  <a:gd name="T23" fmla="*/ 10 h 36"/>
                  <a:gd name="T24" fmla="*/ 6 w 36"/>
                  <a:gd name="T25" fmla="*/ 13 h 36"/>
                  <a:gd name="T26" fmla="*/ 30 w 36"/>
                  <a:gd name="T27" fmla="*/ 13 h 36"/>
                  <a:gd name="T28" fmla="*/ 29 w 36"/>
                  <a:gd name="T29" fmla="*/ 15 h 36"/>
                  <a:gd name="T30" fmla="*/ 8 w 36"/>
                  <a:gd name="T31" fmla="*/ 15 h 36"/>
                  <a:gd name="T32" fmla="*/ 9 w 36"/>
                  <a:gd name="T33" fmla="*/ 18 h 36"/>
                  <a:gd name="T34" fmla="*/ 28 w 36"/>
                  <a:gd name="T35" fmla="*/ 18 h 36"/>
                  <a:gd name="T36" fmla="*/ 27 w 36"/>
                  <a:gd name="T37" fmla="*/ 20 h 36"/>
                  <a:gd name="T38" fmla="*/ 10 w 36"/>
                  <a:gd name="T39" fmla="*/ 20 h 36"/>
                  <a:gd name="T40" fmla="*/ 11 w 36"/>
                  <a:gd name="T41" fmla="*/ 23 h 36"/>
                  <a:gd name="T42" fmla="*/ 25 w 36"/>
                  <a:gd name="T43" fmla="*/ 23 h 36"/>
                  <a:gd name="T44" fmla="*/ 24 w 36"/>
                  <a:gd name="T45" fmla="*/ 25 h 36"/>
                  <a:gd name="T46" fmla="*/ 13 w 36"/>
                  <a:gd name="T47" fmla="*/ 25 h 36"/>
                  <a:gd name="T48" fmla="*/ 14 w 36"/>
                  <a:gd name="T49" fmla="*/ 27 h 36"/>
                  <a:gd name="T50" fmla="*/ 23 w 36"/>
                  <a:gd name="T51" fmla="*/ 27 h 36"/>
                  <a:gd name="T52" fmla="*/ 22 w 36"/>
                  <a:gd name="T53" fmla="*/ 30 h 36"/>
                  <a:gd name="T54" fmla="*/ 16 w 36"/>
                  <a:gd name="T55" fmla="*/ 30 h 36"/>
                  <a:gd name="T56" fmla="*/ 17 w 36"/>
                  <a:gd name="T57" fmla="*/ 32 h 36"/>
                  <a:gd name="T58" fmla="*/ 21 w 36"/>
                  <a:gd name="T59" fmla="*/ 32 h 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6"/>
                  <a:gd name="T91" fmla="*/ 0 h 36"/>
                  <a:gd name="T92" fmla="*/ 36 w 36"/>
                  <a:gd name="T93" fmla="*/ 36 h 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6" h="36">
                    <a:moveTo>
                      <a:pt x="19" y="36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35" y="3"/>
                    </a:lnTo>
                    <a:lnTo>
                      <a:pt x="34" y="5"/>
                    </a:lnTo>
                    <a:lnTo>
                      <a:pt x="3" y="5"/>
                    </a:lnTo>
                    <a:lnTo>
                      <a:pt x="4" y="7"/>
                    </a:lnTo>
                    <a:lnTo>
                      <a:pt x="32" y="7"/>
                    </a:lnTo>
                    <a:lnTo>
                      <a:pt x="31" y="10"/>
                    </a:lnTo>
                    <a:lnTo>
                      <a:pt x="5" y="10"/>
                    </a:lnTo>
                    <a:lnTo>
                      <a:pt x="6" y="13"/>
                    </a:lnTo>
                    <a:lnTo>
                      <a:pt x="30" y="13"/>
                    </a:lnTo>
                    <a:lnTo>
                      <a:pt x="29" y="15"/>
                    </a:lnTo>
                    <a:lnTo>
                      <a:pt x="8" y="15"/>
                    </a:lnTo>
                    <a:lnTo>
                      <a:pt x="9" y="18"/>
                    </a:lnTo>
                    <a:lnTo>
                      <a:pt x="28" y="18"/>
                    </a:lnTo>
                    <a:lnTo>
                      <a:pt x="27" y="20"/>
                    </a:lnTo>
                    <a:lnTo>
                      <a:pt x="10" y="20"/>
                    </a:lnTo>
                    <a:lnTo>
                      <a:pt x="11" y="23"/>
                    </a:lnTo>
                    <a:lnTo>
                      <a:pt x="25" y="23"/>
                    </a:lnTo>
                    <a:lnTo>
                      <a:pt x="24" y="25"/>
                    </a:lnTo>
                    <a:lnTo>
                      <a:pt x="13" y="25"/>
                    </a:lnTo>
                    <a:lnTo>
                      <a:pt x="14" y="27"/>
                    </a:lnTo>
                    <a:lnTo>
                      <a:pt x="23" y="27"/>
                    </a:lnTo>
                    <a:lnTo>
                      <a:pt x="22" y="30"/>
                    </a:lnTo>
                    <a:lnTo>
                      <a:pt x="16" y="30"/>
                    </a:lnTo>
                    <a:lnTo>
                      <a:pt x="17" y="32"/>
                    </a:lnTo>
                    <a:lnTo>
                      <a:pt x="21" y="3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991" name="Line 30"/>
              <p:cNvSpPr>
                <a:spLocks noChangeShapeType="1"/>
              </p:cNvSpPr>
              <p:nvPr/>
            </p:nvSpPr>
            <p:spPr bwMode="auto">
              <a:xfrm flipV="1">
                <a:off x="1566" y="2073"/>
                <a:ext cx="17" cy="3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992" name="Line 31"/>
              <p:cNvSpPr>
                <a:spLocks noChangeShapeType="1"/>
              </p:cNvSpPr>
              <p:nvPr/>
            </p:nvSpPr>
            <p:spPr bwMode="auto">
              <a:xfrm flipV="1">
                <a:off x="1566" y="2065"/>
                <a:ext cx="1" cy="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993" name="Freeform 32"/>
              <p:cNvSpPr>
                <a:spLocks/>
              </p:cNvSpPr>
              <p:nvPr/>
            </p:nvSpPr>
            <p:spPr bwMode="auto">
              <a:xfrm>
                <a:off x="1326" y="2034"/>
                <a:ext cx="120" cy="61"/>
              </a:xfrm>
              <a:custGeom>
                <a:avLst/>
                <a:gdLst>
                  <a:gd name="T0" fmla="*/ 113 w 120"/>
                  <a:gd name="T1" fmla="*/ 29 h 61"/>
                  <a:gd name="T2" fmla="*/ 116 w 120"/>
                  <a:gd name="T3" fmla="*/ 21 h 61"/>
                  <a:gd name="T4" fmla="*/ 118 w 120"/>
                  <a:gd name="T5" fmla="*/ 15 h 61"/>
                  <a:gd name="T6" fmla="*/ 120 w 120"/>
                  <a:gd name="T7" fmla="*/ 8 h 61"/>
                  <a:gd name="T8" fmla="*/ 120 w 120"/>
                  <a:gd name="T9" fmla="*/ 0 h 61"/>
                  <a:gd name="T10" fmla="*/ 0 w 120"/>
                  <a:gd name="T11" fmla="*/ 0 h 61"/>
                  <a:gd name="T12" fmla="*/ 0 w 120"/>
                  <a:gd name="T13" fmla="*/ 8 h 61"/>
                  <a:gd name="T14" fmla="*/ 1 w 120"/>
                  <a:gd name="T15" fmla="*/ 15 h 61"/>
                  <a:gd name="T16" fmla="*/ 4 w 120"/>
                  <a:gd name="T17" fmla="*/ 21 h 61"/>
                  <a:gd name="T18" fmla="*/ 6 w 120"/>
                  <a:gd name="T19" fmla="*/ 29 h 61"/>
                  <a:gd name="T20" fmla="*/ 11 w 120"/>
                  <a:gd name="T21" fmla="*/ 35 h 61"/>
                  <a:gd name="T22" fmla="*/ 15 w 120"/>
                  <a:gd name="T23" fmla="*/ 40 h 61"/>
                  <a:gd name="T24" fmla="*/ 20 w 120"/>
                  <a:gd name="T25" fmla="*/ 45 h 61"/>
                  <a:gd name="T26" fmla="*/ 25 w 120"/>
                  <a:gd name="T27" fmla="*/ 49 h 61"/>
                  <a:gd name="T28" fmla="*/ 31 w 120"/>
                  <a:gd name="T29" fmla="*/ 54 h 61"/>
                  <a:gd name="T30" fmla="*/ 39 w 120"/>
                  <a:gd name="T31" fmla="*/ 57 h 61"/>
                  <a:gd name="T32" fmla="*/ 45 w 120"/>
                  <a:gd name="T33" fmla="*/ 59 h 61"/>
                  <a:gd name="T34" fmla="*/ 52 w 120"/>
                  <a:gd name="T35" fmla="*/ 60 h 61"/>
                  <a:gd name="T36" fmla="*/ 60 w 120"/>
                  <a:gd name="T37" fmla="*/ 61 h 61"/>
                  <a:gd name="T38" fmla="*/ 67 w 120"/>
                  <a:gd name="T39" fmla="*/ 60 h 61"/>
                  <a:gd name="T40" fmla="*/ 74 w 120"/>
                  <a:gd name="T41" fmla="*/ 59 h 61"/>
                  <a:gd name="T42" fmla="*/ 80 w 120"/>
                  <a:gd name="T43" fmla="*/ 57 h 61"/>
                  <a:gd name="T44" fmla="*/ 88 w 120"/>
                  <a:gd name="T45" fmla="*/ 54 h 61"/>
                  <a:gd name="T46" fmla="*/ 94 w 120"/>
                  <a:gd name="T47" fmla="*/ 49 h 61"/>
                  <a:gd name="T48" fmla="*/ 99 w 120"/>
                  <a:gd name="T49" fmla="*/ 45 h 61"/>
                  <a:gd name="T50" fmla="*/ 104 w 120"/>
                  <a:gd name="T51" fmla="*/ 40 h 61"/>
                  <a:gd name="T52" fmla="*/ 110 w 120"/>
                  <a:gd name="T53" fmla="*/ 35 h 61"/>
                  <a:gd name="T54" fmla="*/ 113 w 120"/>
                  <a:gd name="T55" fmla="*/ 29 h 6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0"/>
                  <a:gd name="T85" fmla="*/ 0 h 61"/>
                  <a:gd name="T86" fmla="*/ 120 w 120"/>
                  <a:gd name="T87" fmla="*/ 61 h 6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0" h="61">
                    <a:moveTo>
                      <a:pt x="113" y="29"/>
                    </a:moveTo>
                    <a:lnTo>
                      <a:pt x="116" y="21"/>
                    </a:lnTo>
                    <a:lnTo>
                      <a:pt x="118" y="15"/>
                    </a:lnTo>
                    <a:lnTo>
                      <a:pt x="120" y="8"/>
                    </a:lnTo>
                    <a:lnTo>
                      <a:pt x="12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" y="15"/>
                    </a:lnTo>
                    <a:lnTo>
                      <a:pt x="4" y="21"/>
                    </a:lnTo>
                    <a:lnTo>
                      <a:pt x="6" y="29"/>
                    </a:lnTo>
                    <a:lnTo>
                      <a:pt x="11" y="35"/>
                    </a:lnTo>
                    <a:lnTo>
                      <a:pt x="15" y="40"/>
                    </a:lnTo>
                    <a:lnTo>
                      <a:pt x="20" y="45"/>
                    </a:lnTo>
                    <a:lnTo>
                      <a:pt x="25" y="49"/>
                    </a:lnTo>
                    <a:lnTo>
                      <a:pt x="31" y="54"/>
                    </a:lnTo>
                    <a:lnTo>
                      <a:pt x="39" y="57"/>
                    </a:lnTo>
                    <a:lnTo>
                      <a:pt x="45" y="59"/>
                    </a:lnTo>
                    <a:lnTo>
                      <a:pt x="52" y="60"/>
                    </a:lnTo>
                    <a:lnTo>
                      <a:pt x="60" y="61"/>
                    </a:lnTo>
                    <a:lnTo>
                      <a:pt x="67" y="60"/>
                    </a:lnTo>
                    <a:lnTo>
                      <a:pt x="74" y="59"/>
                    </a:lnTo>
                    <a:lnTo>
                      <a:pt x="80" y="57"/>
                    </a:lnTo>
                    <a:lnTo>
                      <a:pt x="88" y="54"/>
                    </a:lnTo>
                    <a:lnTo>
                      <a:pt x="94" y="49"/>
                    </a:lnTo>
                    <a:lnTo>
                      <a:pt x="99" y="45"/>
                    </a:lnTo>
                    <a:lnTo>
                      <a:pt x="104" y="40"/>
                    </a:lnTo>
                    <a:lnTo>
                      <a:pt x="110" y="35"/>
                    </a:lnTo>
                    <a:lnTo>
                      <a:pt x="113" y="29"/>
                    </a:lnTo>
                    <a:close/>
                  </a:path>
                </a:pathLst>
              </a:custGeom>
              <a:solidFill>
                <a:srgbClr val="CCCCFF"/>
              </a:solidFill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994" name="Freeform 33"/>
              <p:cNvSpPr>
                <a:spLocks/>
              </p:cNvSpPr>
              <p:nvPr/>
            </p:nvSpPr>
            <p:spPr bwMode="auto">
              <a:xfrm>
                <a:off x="1416" y="1915"/>
                <a:ext cx="30" cy="119"/>
              </a:xfrm>
              <a:custGeom>
                <a:avLst/>
                <a:gdLst>
                  <a:gd name="T0" fmla="*/ 0 w 30"/>
                  <a:gd name="T1" fmla="*/ 119 h 119"/>
                  <a:gd name="T2" fmla="*/ 30 w 30"/>
                  <a:gd name="T3" fmla="*/ 60 h 119"/>
                  <a:gd name="T4" fmla="*/ 30 w 30"/>
                  <a:gd name="T5" fmla="*/ 0 h 119"/>
                  <a:gd name="T6" fmla="*/ 0 60000 65536"/>
                  <a:gd name="T7" fmla="*/ 0 60000 65536"/>
                  <a:gd name="T8" fmla="*/ 0 60000 65536"/>
                  <a:gd name="T9" fmla="*/ 0 w 30"/>
                  <a:gd name="T10" fmla="*/ 0 h 119"/>
                  <a:gd name="T11" fmla="*/ 30 w 30"/>
                  <a:gd name="T12" fmla="*/ 119 h 11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" h="119">
                    <a:moveTo>
                      <a:pt x="0" y="119"/>
                    </a:moveTo>
                    <a:lnTo>
                      <a:pt x="30" y="60"/>
                    </a:lnTo>
                    <a:lnTo>
                      <a:pt x="3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995" name="Line 34"/>
              <p:cNvSpPr>
                <a:spLocks noChangeShapeType="1"/>
              </p:cNvSpPr>
              <p:nvPr/>
            </p:nvSpPr>
            <p:spPr bwMode="auto">
              <a:xfrm flipV="1">
                <a:off x="1505" y="1796"/>
                <a:ext cx="1" cy="1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996" name="Line 35"/>
              <p:cNvSpPr>
                <a:spLocks noChangeShapeType="1"/>
              </p:cNvSpPr>
              <p:nvPr/>
            </p:nvSpPr>
            <p:spPr bwMode="auto">
              <a:xfrm>
                <a:off x="1386" y="1796"/>
                <a:ext cx="1" cy="1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997" name="Freeform 36"/>
              <p:cNvSpPr>
                <a:spLocks/>
              </p:cNvSpPr>
              <p:nvPr/>
            </p:nvSpPr>
            <p:spPr bwMode="auto">
              <a:xfrm>
                <a:off x="1326" y="1915"/>
                <a:ext cx="29" cy="119"/>
              </a:xfrm>
              <a:custGeom>
                <a:avLst/>
                <a:gdLst>
                  <a:gd name="T0" fmla="*/ 0 w 29"/>
                  <a:gd name="T1" fmla="*/ 0 h 119"/>
                  <a:gd name="T2" fmla="*/ 0 w 29"/>
                  <a:gd name="T3" fmla="*/ 60 h 119"/>
                  <a:gd name="T4" fmla="*/ 29 w 29"/>
                  <a:gd name="T5" fmla="*/ 119 h 119"/>
                  <a:gd name="T6" fmla="*/ 27 w 29"/>
                  <a:gd name="T7" fmla="*/ 118 h 119"/>
                  <a:gd name="T8" fmla="*/ 27 w 29"/>
                  <a:gd name="T9" fmla="*/ 81 h 119"/>
                  <a:gd name="T10" fmla="*/ 25 w 29"/>
                  <a:gd name="T11" fmla="*/ 82 h 119"/>
                  <a:gd name="T12" fmla="*/ 25 w 29"/>
                  <a:gd name="T13" fmla="*/ 116 h 119"/>
                  <a:gd name="T14" fmla="*/ 22 w 29"/>
                  <a:gd name="T15" fmla="*/ 114 h 119"/>
                  <a:gd name="T16" fmla="*/ 22 w 29"/>
                  <a:gd name="T17" fmla="*/ 83 h 119"/>
                  <a:gd name="T18" fmla="*/ 20 w 29"/>
                  <a:gd name="T19" fmla="*/ 84 h 119"/>
                  <a:gd name="T20" fmla="*/ 20 w 29"/>
                  <a:gd name="T21" fmla="*/ 112 h 119"/>
                  <a:gd name="T22" fmla="*/ 18 w 29"/>
                  <a:gd name="T23" fmla="*/ 111 h 119"/>
                  <a:gd name="T24" fmla="*/ 18 w 29"/>
                  <a:gd name="T25" fmla="*/ 86 h 119"/>
                  <a:gd name="T26" fmla="*/ 15 w 29"/>
                  <a:gd name="T27" fmla="*/ 87 h 119"/>
                  <a:gd name="T28" fmla="*/ 15 w 29"/>
                  <a:gd name="T29" fmla="*/ 109 h 119"/>
                  <a:gd name="T30" fmla="*/ 13 w 29"/>
                  <a:gd name="T31" fmla="*/ 107 h 119"/>
                  <a:gd name="T32" fmla="*/ 13 w 29"/>
                  <a:gd name="T33" fmla="*/ 88 h 119"/>
                  <a:gd name="T34" fmla="*/ 11 w 29"/>
                  <a:gd name="T35" fmla="*/ 89 h 119"/>
                  <a:gd name="T36" fmla="*/ 11 w 29"/>
                  <a:gd name="T37" fmla="*/ 105 h 119"/>
                  <a:gd name="T38" fmla="*/ 7 w 29"/>
                  <a:gd name="T39" fmla="*/ 103 h 119"/>
                  <a:gd name="T40" fmla="*/ 7 w 29"/>
                  <a:gd name="T41" fmla="*/ 90 h 119"/>
                  <a:gd name="T42" fmla="*/ 5 w 29"/>
                  <a:gd name="T43" fmla="*/ 91 h 119"/>
                  <a:gd name="T44" fmla="*/ 5 w 29"/>
                  <a:gd name="T45" fmla="*/ 101 h 119"/>
                  <a:gd name="T46" fmla="*/ 2 w 29"/>
                  <a:gd name="T47" fmla="*/ 100 h 119"/>
                  <a:gd name="T48" fmla="*/ 2 w 29"/>
                  <a:gd name="T49" fmla="*/ 92 h 119"/>
                  <a:gd name="T50" fmla="*/ 0 w 29"/>
                  <a:gd name="T51" fmla="*/ 95 h 119"/>
                  <a:gd name="T52" fmla="*/ 0 w 29"/>
                  <a:gd name="T53" fmla="*/ 98 h 11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9"/>
                  <a:gd name="T82" fmla="*/ 0 h 119"/>
                  <a:gd name="T83" fmla="*/ 29 w 29"/>
                  <a:gd name="T84" fmla="*/ 119 h 11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9" h="119">
                    <a:moveTo>
                      <a:pt x="0" y="0"/>
                    </a:moveTo>
                    <a:lnTo>
                      <a:pt x="0" y="60"/>
                    </a:lnTo>
                    <a:lnTo>
                      <a:pt x="29" y="119"/>
                    </a:lnTo>
                    <a:lnTo>
                      <a:pt x="27" y="118"/>
                    </a:lnTo>
                    <a:lnTo>
                      <a:pt x="27" y="81"/>
                    </a:lnTo>
                    <a:lnTo>
                      <a:pt x="25" y="82"/>
                    </a:lnTo>
                    <a:lnTo>
                      <a:pt x="25" y="116"/>
                    </a:lnTo>
                    <a:lnTo>
                      <a:pt x="22" y="114"/>
                    </a:lnTo>
                    <a:lnTo>
                      <a:pt x="22" y="83"/>
                    </a:lnTo>
                    <a:lnTo>
                      <a:pt x="20" y="84"/>
                    </a:lnTo>
                    <a:lnTo>
                      <a:pt x="20" y="112"/>
                    </a:lnTo>
                    <a:lnTo>
                      <a:pt x="18" y="111"/>
                    </a:lnTo>
                    <a:lnTo>
                      <a:pt x="18" y="86"/>
                    </a:lnTo>
                    <a:lnTo>
                      <a:pt x="15" y="87"/>
                    </a:lnTo>
                    <a:lnTo>
                      <a:pt x="15" y="109"/>
                    </a:lnTo>
                    <a:lnTo>
                      <a:pt x="13" y="107"/>
                    </a:lnTo>
                    <a:lnTo>
                      <a:pt x="13" y="88"/>
                    </a:lnTo>
                    <a:lnTo>
                      <a:pt x="11" y="89"/>
                    </a:lnTo>
                    <a:lnTo>
                      <a:pt x="11" y="105"/>
                    </a:lnTo>
                    <a:lnTo>
                      <a:pt x="7" y="103"/>
                    </a:lnTo>
                    <a:lnTo>
                      <a:pt x="7" y="90"/>
                    </a:lnTo>
                    <a:lnTo>
                      <a:pt x="5" y="91"/>
                    </a:lnTo>
                    <a:lnTo>
                      <a:pt x="5" y="101"/>
                    </a:lnTo>
                    <a:lnTo>
                      <a:pt x="2" y="100"/>
                    </a:lnTo>
                    <a:lnTo>
                      <a:pt x="2" y="92"/>
                    </a:lnTo>
                    <a:lnTo>
                      <a:pt x="0" y="95"/>
                    </a:lnTo>
                    <a:lnTo>
                      <a:pt x="0" y="98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998" name="Freeform 37"/>
              <p:cNvSpPr>
                <a:spLocks/>
              </p:cNvSpPr>
              <p:nvPr/>
            </p:nvSpPr>
            <p:spPr bwMode="auto">
              <a:xfrm>
                <a:off x="1323" y="1995"/>
                <a:ext cx="32" cy="39"/>
              </a:xfrm>
              <a:custGeom>
                <a:avLst/>
                <a:gdLst>
                  <a:gd name="T0" fmla="*/ 0 w 32"/>
                  <a:gd name="T1" fmla="*/ 16 h 39"/>
                  <a:gd name="T2" fmla="*/ 32 w 32"/>
                  <a:gd name="T3" fmla="*/ 0 h 39"/>
                  <a:gd name="T4" fmla="*/ 32 w 32"/>
                  <a:gd name="T5" fmla="*/ 39 h 39"/>
                  <a:gd name="T6" fmla="*/ 0 w 32"/>
                  <a:gd name="T7" fmla="*/ 16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39"/>
                  <a:gd name="T14" fmla="*/ 32 w 32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39">
                    <a:moveTo>
                      <a:pt x="0" y="16"/>
                    </a:moveTo>
                    <a:lnTo>
                      <a:pt x="32" y="0"/>
                    </a:lnTo>
                    <a:lnTo>
                      <a:pt x="32" y="39"/>
                    </a:lnTo>
                    <a:lnTo>
                      <a:pt x="0" y="1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999" name="Line 38"/>
              <p:cNvSpPr>
                <a:spLocks noChangeShapeType="1"/>
              </p:cNvSpPr>
              <p:nvPr/>
            </p:nvSpPr>
            <p:spPr bwMode="auto">
              <a:xfrm flipH="1" flipV="1">
                <a:off x="1326" y="1975"/>
                <a:ext cx="14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00" name="Line 39"/>
              <p:cNvSpPr>
                <a:spLocks noChangeShapeType="1"/>
              </p:cNvSpPr>
              <p:nvPr/>
            </p:nvSpPr>
            <p:spPr bwMode="auto">
              <a:xfrm>
                <a:off x="1355" y="1995"/>
                <a:ext cx="1" cy="3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01" name="Line 40"/>
              <p:cNvSpPr>
                <a:spLocks noChangeShapeType="1"/>
              </p:cNvSpPr>
              <p:nvPr/>
            </p:nvSpPr>
            <p:spPr bwMode="auto">
              <a:xfrm>
                <a:off x="1386" y="2095"/>
                <a:ext cx="1" cy="5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02" name="Line 41"/>
              <p:cNvSpPr>
                <a:spLocks noChangeShapeType="1"/>
              </p:cNvSpPr>
              <p:nvPr/>
            </p:nvSpPr>
            <p:spPr bwMode="auto">
              <a:xfrm>
                <a:off x="1475" y="2154"/>
                <a:ext cx="1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03" name="Freeform 42"/>
              <p:cNvSpPr>
                <a:spLocks/>
              </p:cNvSpPr>
              <p:nvPr/>
            </p:nvSpPr>
            <p:spPr bwMode="auto">
              <a:xfrm>
                <a:off x="1485" y="2137"/>
                <a:ext cx="36" cy="35"/>
              </a:xfrm>
              <a:custGeom>
                <a:avLst/>
                <a:gdLst>
                  <a:gd name="T0" fmla="*/ 0 w 36"/>
                  <a:gd name="T1" fmla="*/ 35 h 35"/>
                  <a:gd name="T2" fmla="*/ 0 w 36"/>
                  <a:gd name="T3" fmla="*/ 0 h 35"/>
                  <a:gd name="T4" fmla="*/ 36 w 36"/>
                  <a:gd name="T5" fmla="*/ 17 h 35"/>
                  <a:gd name="T6" fmla="*/ 0 w 36"/>
                  <a:gd name="T7" fmla="*/ 35 h 35"/>
                  <a:gd name="T8" fmla="*/ 2 w 36"/>
                  <a:gd name="T9" fmla="*/ 35 h 35"/>
                  <a:gd name="T10" fmla="*/ 2 w 36"/>
                  <a:gd name="T11" fmla="*/ 1 h 35"/>
                  <a:gd name="T12" fmla="*/ 4 w 36"/>
                  <a:gd name="T13" fmla="*/ 2 h 35"/>
                  <a:gd name="T14" fmla="*/ 4 w 36"/>
                  <a:gd name="T15" fmla="*/ 33 h 35"/>
                  <a:gd name="T16" fmla="*/ 6 w 36"/>
                  <a:gd name="T17" fmla="*/ 32 h 35"/>
                  <a:gd name="T18" fmla="*/ 6 w 36"/>
                  <a:gd name="T19" fmla="*/ 3 h 35"/>
                  <a:gd name="T20" fmla="*/ 9 w 36"/>
                  <a:gd name="T21" fmla="*/ 4 h 35"/>
                  <a:gd name="T22" fmla="*/ 9 w 36"/>
                  <a:gd name="T23" fmla="*/ 31 h 35"/>
                  <a:gd name="T24" fmla="*/ 11 w 36"/>
                  <a:gd name="T25" fmla="*/ 30 h 35"/>
                  <a:gd name="T26" fmla="*/ 11 w 36"/>
                  <a:gd name="T27" fmla="*/ 5 h 35"/>
                  <a:gd name="T28" fmla="*/ 13 w 36"/>
                  <a:gd name="T29" fmla="*/ 6 h 35"/>
                  <a:gd name="T30" fmla="*/ 13 w 36"/>
                  <a:gd name="T31" fmla="*/ 29 h 35"/>
                  <a:gd name="T32" fmla="*/ 16 w 36"/>
                  <a:gd name="T33" fmla="*/ 27 h 35"/>
                  <a:gd name="T34" fmla="*/ 16 w 36"/>
                  <a:gd name="T35" fmla="*/ 8 h 35"/>
                  <a:gd name="T36" fmla="*/ 18 w 36"/>
                  <a:gd name="T37" fmla="*/ 9 h 35"/>
                  <a:gd name="T38" fmla="*/ 18 w 36"/>
                  <a:gd name="T39" fmla="*/ 26 h 35"/>
                  <a:gd name="T40" fmla="*/ 21 w 36"/>
                  <a:gd name="T41" fmla="*/ 24 h 35"/>
                  <a:gd name="T42" fmla="*/ 21 w 36"/>
                  <a:gd name="T43" fmla="*/ 10 h 35"/>
                  <a:gd name="T44" fmla="*/ 23 w 36"/>
                  <a:gd name="T45" fmla="*/ 11 h 35"/>
                  <a:gd name="T46" fmla="*/ 23 w 36"/>
                  <a:gd name="T47" fmla="*/ 23 h 35"/>
                  <a:gd name="T48" fmla="*/ 26 w 36"/>
                  <a:gd name="T49" fmla="*/ 22 h 35"/>
                  <a:gd name="T50" fmla="*/ 26 w 36"/>
                  <a:gd name="T51" fmla="*/ 12 h 35"/>
                  <a:gd name="T52" fmla="*/ 29 w 36"/>
                  <a:gd name="T53" fmla="*/ 13 h 35"/>
                  <a:gd name="T54" fmla="*/ 29 w 36"/>
                  <a:gd name="T55" fmla="*/ 21 h 35"/>
                  <a:gd name="T56" fmla="*/ 31 w 36"/>
                  <a:gd name="T57" fmla="*/ 19 h 35"/>
                  <a:gd name="T58" fmla="*/ 31 w 36"/>
                  <a:gd name="T59" fmla="*/ 15 h 3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6"/>
                  <a:gd name="T91" fmla="*/ 0 h 35"/>
                  <a:gd name="T92" fmla="*/ 36 w 36"/>
                  <a:gd name="T93" fmla="*/ 35 h 3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6" h="35">
                    <a:moveTo>
                      <a:pt x="0" y="35"/>
                    </a:moveTo>
                    <a:lnTo>
                      <a:pt x="0" y="0"/>
                    </a:lnTo>
                    <a:lnTo>
                      <a:pt x="36" y="17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2" y="1"/>
                    </a:lnTo>
                    <a:lnTo>
                      <a:pt x="4" y="2"/>
                    </a:lnTo>
                    <a:lnTo>
                      <a:pt x="4" y="33"/>
                    </a:lnTo>
                    <a:lnTo>
                      <a:pt x="6" y="32"/>
                    </a:lnTo>
                    <a:lnTo>
                      <a:pt x="6" y="3"/>
                    </a:lnTo>
                    <a:lnTo>
                      <a:pt x="9" y="4"/>
                    </a:lnTo>
                    <a:lnTo>
                      <a:pt x="9" y="31"/>
                    </a:lnTo>
                    <a:lnTo>
                      <a:pt x="11" y="30"/>
                    </a:lnTo>
                    <a:lnTo>
                      <a:pt x="11" y="5"/>
                    </a:lnTo>
                    <a:lnTo>
                      <a:pt x="13" y="6"/>
                    </a:lnTo>
                    <a:lnTo>
                      <a:pt x="13" y="29"/>
                    </a:lnTo>
                    <a:lnTo>
                      <a:pt x="16" y="27"/>
                    </a:lnTo>
                    <a:lnTo>
                      <a:pt x="16" y="8"/>
                    </a:lnTo>
                    <a:lnTo>
                      <a:pt x="18" y="9"/>
                    </a:lnTo>
                    <a:lnTo>
                      <a:pt x="18" y="26"/>
                    </a:lnTo>
                    <a:lnTo>
                      <a:pt x="21" y="24"/>
                    </a:lnTo>
                    <a:lnTo>
                      <a:pt x="21" y="10"/>
                    </a:lnTo>
                    <a:lnTo>
                      <a:pt x="23" y="11"/>
                    </a:lnTo>
                    <a:lnTo>
                      <a:pt x="23" y="23"/>
                    </a:lnTo>
                    <a:lnTo>
                      <a:pt x="26" y="22"/>
                    </a:lnTo>
                    <a:lnTo>
                      <a:pt x="26" y="12"/>
                    </a:lnTo>
                    <a:lnTo>
                      <a:pt x="29" y="13"/>
                    </a:lnTo>
                    <a:lnTo>
                      <a:pt x="29" y="21"/>
                    </a:lnTo>
                    <a:lnTo>
                      <a:pt x="31" y="19"/>
                    </a:lnTo>
                    <a:lnTo>
                      <a:pt x="31" y="1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04" name="Freeform 43"/>
              <p:cNvSpPr>
                <a:spLocks/>
              </p:cNvSpPr>
              <p:nvPr/>
            </p:nvSpPr>
            <p:spPr bwMode="auto">
              <a:xfrm>
                <a:off x="1416" y="1995"/>
                <a:ext cx="32" cy="39"/>
              </a:xfrm>
              <a:custGeom>
                <a:avLst/>
                <a:gdLst>
                  <a:gd name="T0" fmla="*/ 32 w 32"/>
                  <a:gd name="T1" fmla="*/ 16 h 39"/>
                  <a:gd name="T2" fmla="*/ 0 w 32"/>
                  <a:gd name="T3" fmla="*/ 39 h 39"/>
                  <a:gd name="T4" fmla="*/ 0 w 32"/>
                  <a:gd name="T5" fmla="*/ 0 h 39"/>
                  <a:gd name="T6" fmla="*/ 32 w 32"/>
                  <a:gd name="T7" fmla="*/ 16 h 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39"/>
                  <a:gd name="T14" fmla="*/ 32 w 32"/>
                  <a:gd name="T15" fmla="*/ 39 h 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39">
                    <a:moveTo>
                      <a:pt x="32" y="16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32" y="1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05" name="Freeform 44"/>
              <p:cNvSpPr>
                <a:spLocks/>
              </p:cNvSpPr>
              <p:nvPr/>
            </p:nvSpPr>
            <p:spPr bwMode="auto">
              <a:xfrm>
                <a:off x="1416" y="1995"/>
                <a:ext cx="30" cy="39"/>
              </a:xfrm>
              <a:custGeom>
                <a:avLst/>
                <a:gdLst>
                  <a:gd name="T0" fmla="*/ 30 w 30"/>
                  <a:gd name="T1" fmla="*/ 15 h 39"/>
                  <a:gd name="T2" fmla="*/ 27 w 30"/>
                  <a:gd name="T3" fmla="*/ 13 h 39"/>
                  <a:gd name="T4" fmla="*/ 27 w 30"/>
                  <a:gd name="T5" fmla="*/ 19 h 39"/>
                  <a:gd name="T6" fmla="*/ 25 w 30"/>
                  <a:gd name="T7" fmla="*/ 21 h 39"/>
                  <a:gd name="T8" fmla="*/ 25 w 30"/>
                  <a:gd name="T9" fmla="*/ 12 h 39"/>
                  <a:gd name="T10" fmla="*/ 23 w 30"/>
                  <a:gd name="T11" fmla="*/ 10 h 39"/>
                  <a:gd name="T12" fmla="*/ 23 w 30"/>
                  <a:gd name="T13" fmla="*/ 23 h 39"/>
                  <a:gd name="T14" fmla="*/ 20 w 30"/>
                  <a:gd name="T15" fmla="*/ 25 h 39"/>
                  <a:gd name="T16" fmla="*/ 20 w 30"/>
                  <a:gd name="T17" fmla="*/ 9 h 39"/>
                  <a:gd name="T18" fmla="*/ 17 w 30"/>
                  <a:gd name="T19" fmla="*/ 8 h 39"/>
                  <a:gd name="T20" fmla="*/ 17 w 30"/>
                  <a:gd name="T21" fmla="*/ 26 h 39"/>
                  <a:gd name="T22" fmla="*/ 14 w 30"/>
                  <a:gd name="T23" fmla="*/ 28 h 39"/>
                  <a:gd name="T24" fmla="*/ 14 w 30"/>
                  <a:gd name="T25" fmla="*/ 7 h 39"/>
                  <a:gd name="T26" fmla="*/ 12 w 30"/>
                  <a:gd name="T27" fmla="*/ 6 h 39"/>
                  <a:gd name="T28" fmla="*/ 12 w 30"/>
                  <a:gd name="T29" fmla="*/ 30 h 39"/>
                  <a:gd name="T30" fmla="*/ 10 w 30"/>
                  <a:gd name="T31" fmla="*/ 32 h 39"/>
                  <a:gd name="T32" fmla="*/ 10 w 30"/>
                  <a:gd name="T33" fmla="*/ 4 h 39"/>
                  <a:gd name="T34" fmla="*/ 7 w 30"/>
                  <a:gd name="T35" fmla="*/ 3 h 39"/>
                  <a:gd name="T36" fmla="*/ 7 w 30"/>
                  <a:gd name="T37" fmla="*/ 33 h 39"/>
                  <a:gd name="T38" fmla="*/ 5 w 30"/>
                  <a:gd name="T39" fmla="*/ 35 h 39"/>
                  <a:gd name="T40" fmla="*/ 5 w 30"/>
                  <a:gd name="T41" fmla="*/ 2 h 39"/>
                  <a:gd name="T42" fmla="*/ 3 w 30"/>
                  <a:gd name="T43" fmla="*/ 1 h 39"/>
                  <a:gd name="T44" fmla="*/ 3 w 30"/>
                  <a:gd name="T45" fmla="*/ 37 h 39"/>
                  <a:gd name="T46" fmla="*/ 0 w 30"/>
                  <a:gd name="T47" fmla="*/ 39 h 39"/>
                  <a:gd name="T48" fmla="*/ 0 w 30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"/>
                  <a:gd name="T76" fmla="*/ 0 h 39"/>
                  <a:gd name="T77" fmla="*/ 30 w 30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" h="39">
                    <a:moveTo>
                      <a:pt x="30" y="15"/>
                    </a:moveTo>
                    <a:lnTo>
                      <a:pt x="27" y="13"/>
                    </a:lnTo>
                    <a:lnTo>
                      <a:pt x="27" y="19"/>
                    </a:lnTo>
                    <a:lnTo>
                      <a:pt x="25" y="21"/>
                    </a:lnTo>
                    <a:lnTo>
                      <a:pt x="25" y="12"/>
                    </a:lnTo>
                    <a:lnTo>
                      <a:pt x="23" y="10"/>
                    </a:lnTo>
                    <a:lnTo>
                      <a:pt x="23" y="23"/>
                    </a:lnTo>
                    <a:lnTo>
                      <a:pt x="20" y="25"/>
                    </a:lnTo>
                    <a:lnTo>
                      <a:pt x="20" y="9"/>
                    </a:lnTo>
                    <a:lnTo>
                      <a:pt x="17" y="8"/>
                    </a:lnTo>
                    <a:lnTo>
                      <a:pt x="17" y="26"/>
                    </a:lnTo>
                    <a:lnTo>
                      <a:pt x="14" y="28"/>
                    </a:lnTo>
                    <a:lnTo>
                      <a:pt x="14" y="7"/>
                    </a:lnTo>
                    <a:lnTo>
                      <a:pt x="12" y="6"/>
                    </a:lnTo>
                    <a:lnTo>
                      <a:pt x="12" y="30"/>
                    </a:lnTo>
                    <a:lnTo>
                      <a:pt x="10" y="32"/>
                    </a:lnTo>
                    <a:lnTo>
                      <a:pt x="10" y="4"/>
                    </a:lnTo>
                    <a:lnTo>
                      <a:pt x="7" y="3"/>
                    </a:lnTo>
                    <a:lnTo>
                      <a:pt x="7" y="33"/>
                    </a:lnTo>
                    <a:lnTo>
                      <a:pt x="5" y="35"/>
                    </a:lnTo>
                    <a:lnTo>
                      <a:pt x="5" y="2"/>
                    </a:lnTo>
                    <a:lnTo>
                      <a:pt x="3" y="1"/>
                    </a:lnTo>
                    <a:lnTo>
                      <a:pt x="3" y="37"/>
                    </a:lnTo>
                    <a:lnTo>
                      <a:pt x="0" y="39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06" name="Line 45"/>
              <p:cNvSpPr>
                <a:spLocks noChangeShapeType="1"/>
              </p:cNvSpPr>
              <p:nvPr/>
            </p:nvSpPr>
            <p:spPr bwMode="auto">
              <a:xfrm flipV="1">
                <a:off x="1431" y="1975"/>
                <a:ext cx="15" cy="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07" name="Line 46"/>
              <p:cNvSpPr>
                <a:spLocks noChangeShapeType="1"/>
              </p:cNvSpPr>
              <p:nvPr/>
            </p:nvSpPr>
            <p:spPr bwMode="auto">
              <a:xfrm>
                <a:off x="1446" y="2010"/>
                <a:ext cx="1" cy="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08" name="Freeform 47"/>
              <p:cNvSpPr>
                <a:spLocks/>
              </p:cNvSpPr>
              <p:nvPr/>
            </p:nvSpPr>
            <p:spPr bwMode="auto">
              <a:xfrm>
                <a:off x="1146" y="1838"/>
                <a:ext cx="120" cy="35"/>
              </a:xfrm>
              <a:custGeom>
                <a:avLst/>
                <a:gdLst>
                  <a:gd name="T0" fmla="*/ 120 w 120"/>
                  <a:gd name="T1" fmla="*/ 17 h 35"/>
                  <a:gd name="T2" fmla="*/ 0 w 120"/>
                  <a:gd name="T3" fmla="*/ 17 h 35"/>
                  <a:gd name="T4" fmla="*/ 36 w 120"/>
                  <a:gd name="T5" fmla="*/ 0 h 35"/>
                  <a:gd name="T6" fmla="*/ 36 w 120"/>
                  <a:gd name="T7" fmla="*/ 35 h 35"/>
                  <a:gd name="T8" fmla="*/ 33 w 120"/>
                  <a:gd name="T9" fmla="*/ 34 h 35"/>
                  <a:gd name="T10" fmla="*/ 33 w 120"/>
                  <a:gd name="T11" fmla="*/ 1 h 35"/>
                  <a:gd name="T12" fmla="*/ 31 w 120"/>
                  <a:gd name="T13" fmla="*/ 2 h 35"/>
                  <a:gd name="T14" fmla="*/ 31 w 120"/>
                  <a:gd name="T15" fmla="*/ 33 h 35"/>
                  <a:gd name="T16" fmla="*/ 29 w 120"/>
                  <a:gd name="T17" fmla="*/ 31 h 35"/>
                  <a:gd name="T18" fmla="*/ 29 w 120"/>
                  <a:gd name="T19" fmla="*/ 3 h 35"/>
                  <a:gd name="T20" fmla="*/ 26 w 120"/>
                  <a:gd name="T21" fmla="*/ 5 h 35"/>
                  <a:gd name="T22" fmla="*/ 26 w 120"/>
                  <a:gd name="T23" fmla="*/ 31 h 35"/>
                  <a:gd name="T24" fmla="*/ 24 w 120"/>
                  <a:gd name="T25" fmla="*/ 29 h 35"/>
                  <a:gd name="T26" fmla="*/ 24 w 120"/>
                  <a:gd name="T27" fmla="*/ 5 h 35"/>
                  <a:gd name="T28" fmla="*/ 22 w 120"/>
                  <a:gd name="T29" fmla="*/ 7 h 35"/>
                  <a:gd name="T30" fmla="*/ 22 w 120"/>
                  <a:gd name="T31" fmla="*/ 28 h 35"/>
                  <a:gd name="T32" fmla="*/ 19 w 120"/>
                  <a:gd name="T33" fmla="*/ 27 h 35"/>
                  <a:gd name="T34" fmla="*/ 19 w 120"/>
                  <a:gd name="T35" fmla="*/ 8 h 35"/>
                  <a:gd name="T36" fmla="*/ 17 w 120"/>
                  <a:gd name="T37" fmla="*/ 9 h 35"/>
                  <a:gd name="T38" fmla="*/ 17 w 120"/>
                  <a:gd name="T39" fmla="*/ 26 h 35"/>
                  <a:gd name="T40" fmla="*/ 14 w 120"/>
                  <a:gd name="T41" fmla="*/ 25 h 35"/>
                  <a:gd name="T42" fmla="*/ 14 w 120"/>
                  <a:gd name="T43" fmla="*/ 10 h 35"/>
                  <a:gd name="T44" fmla="*/ 11 w 120"/>
                  <a:gd name="T45" fmla="*/ 12 h 35"/>
                  <a:gd name="T46" fmla="*/ 11 w 120"/>
                  <a:gd name="T47" fmla="*/ 24 h 35"/>
                  <a:gd name="T48" fmla="*/ 9 w 120"/>
                  <a:gd name="T49" fmla="*/ 22 h 35"/>
                  <a:gd name="T50" fmla="*/ 9 w 120"/>
                  <a:gd name="T51" fmla="*/ 13 h 35"/>
                  <a:gd name="T52" fmla="*/ 6 w 120"/>
                  <a:gd name="T53" fmla="*/ 14 h 35"/>
                  <a:gd name="T54" fmla="*/ 6 w 120"/>
                  <a:gd name="T55" fmla="*/ 21 h 35"/>
                  <a:gd name="T56" fmla="*/ 4 w 120"/>
                  <a:gd name="T57" fmla="*/ 20 h 35"/>
                  <a:gd name="T58" fmla="*/ 4 w 120"/>
                  <a:gd name="T59" fmla="*/ 15 h 3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0"/>
                  <a:gd name="T91" fmla="*/ 0 h 35"/>
                  <a:gd name="T92" fmla="*/ 120 w 120"/>
                  <a:gd name="T93" fmla="*/ 35 h 3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0" h="35">
                    <a:moveTo>
                      <a:pt x="120" y="17"/>
                    </a:moveTo>
                    <a:lnTo>
                      <a:pt x="0" y="17"/>
                    </a:lnTo>
                    <a:lnTo>
                      <a:pt x="36" y="0"/>
                    </a:lnTo>
                    <a:lnTo>
                      <a:pt x="36" y="35"/>
                    </a:lnTo>
                    <a:lnTo>
                      <a:pt x="33" y="34"/>
                    </a:lnTo>
                    <a:lnTo>
                      <a:pt x="33" y="1"/>
                    </a:lnTo>
                    <a:lnTo>
                      <a:pt x="31" y="2"/>
                    </a:lnTo>
                    <a:lnTo>
                      <a:pt x="31" y="33"/>
                    </a:lnTo>
                    <a:lnTo>
                      <a:pt x="29" y="31"/>
                    </a:lnTo>
                    <a:lnTo>
                      <a:pt x="29" y="3"/>
                    </a:lnTo>
                    <a:lnTo>
                      <a:pt x="26" y="5"/>
                    </a:lnTo>
                    <a:lnTo>
                      <a:pt x="26" y="31"/>
                    </a:lnTo>
                    <a:lnTo>
                      <a:pt x="24" y="29"/>
                    </a:lnTo>
                    <a:lnTo>
                      <a:pt x="24" y="5"/>
                    </a:lnTo>
                    <a:lnTo>
                      <a:pt x="22" y="7"/>
                    </a:lnTo>
                    <a:lnTo>
                      <a:pt x="22" y="28"/>
                    </a:lnTo>
                    <a:lnTo>
                      <a:pt x="19" y="27"/>
                    </a:lnTo>
                    <a:lnTo>
                      <a:pt x="19" y="8"/>
                    </a:lnTo>
                    <a:lnTo>
                      <a:pt x="17" y="9"/>
                    </a:lnTo>
                    <a:lnTo>
                      <a:pt x="17" y="26"/>
                    </a:lnTo>
                    <a:lnTo>
                      <a:pt x="14" y="25"/>
                    </a:lnTo>
                    <a:lnTo>
                      <a:pt x="14" y="10"/>
                    </a:lnTo>
                    <a:lnTo>
                      <a:pt x="11" y="12"/>
                    </a:lnTo>
                    <a:lnTo>
                      <a:pt x="11" y="24"/>
                    </a:lnTo>
                    <a:lnTo>
                      <a:pt x="9" y="22"/>
                    </a:lnTo>
                    <a:lnTo>
                      <a:pt x="9" y="13"/>
                    </a:lnTo>
                    <a:lnTo>
                      <a:pt x="6" y="14"/>
                    </a:lnTo>
                    <a:lnTo>
                      <a:pt x="6" y="21"/>
                    </a:lnTo>
                    <a:lnTo>
                      <a:pt x="4" y="20"/>
                    </a:lnTo>
                    <a:lnTo>
                      <a:pt x="4" y="1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09" name="Freeform 48"/>
              <p:cNvSpPr>
                <a:spLocks/>
              </p:cNvSpPr>
              <p:nvPr/>
            </p:nvSpPr>
            <p:spPr bwMode="auto">
              <a:xfrm>
                <a:off x="1146" y="1838"/>
                <a:ext cx="36" cy="35"/>
              </a:xfrm>
              <a:custGeom>
                <a:avLst/>
                <a:gdLst>
                  <a:gd name="T0" fmla="*/ 0 w 36"/>
                  <a:gd name="T1" fmla="*/ 17 h 35"/>
                  <a:gd name="T2" fmla="*/ 36 w 36"/>
                  <a:gd name="T3" fmla="*/ 35 h 35"/>
                  <a:gd name="T4" fmla="*/ 36 w 36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35"/>
                  <a:gd name="T11" fmla="*/ 36 w 36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35">
                    <a:moveTo>
                      <a:pt x="0" y="17"/>
                    </a:moveTo>
                    <a:lnTo>
                      <a:pt x="36" y="35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10" name="Line 49"/>
              <p:cNvSpPr>
                <a:spLocks noChangeShapeType="1"/>
              </p:cNvSpPr>
              <p:nvPr/>
            </p:nvSpPr>
            <p:spPr bwMode="auto">
              <a:xfrm>
                <a:off x="1182" y="1855"/>
                <a:ext cx="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11" name="Freeform 50"/>
              <p:cNvSpPr>
                <a:spLocks/>
              </p:cNvSpPr>
              <p:nvPr/>
            </p:nvSpPr>
            <p:spPr bwMode="auto">
              <a:xfrm>
                <a:off x="1625" y="1838"/>
                <a:ext cx="37" cy="35"/>
              </a:xfrm>
              <a:custGeom>
                <a:avLst/>
                <a:gdLst>
                  <a:gd name="T0" fmla="*/ 0 w 37"/>
                  <a:gd name="T1" fmla="*/ 17 h 35"/>
                  <a:gd name="T2" fmla="*/ 37 w 37"/>
                  <a:gd name="T3" fmla="*/ 0 h 35"/>
                  <a:gd name="T4" fmla="*/ 37 w 37"/>
                  <a:gd name="T5" fmla="*/ 35 h 35"/>
                  <a:gd name="T6" fmla="*/ 0 w 37"/>
                  <a:gd name="T7" fmla="*/ 17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35"/>
                  <a:gd name="T14" fmla="*/ 37 w 37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35">
                    <a:moveTo>
                      <a:pt x="0" y="17"/>
                    </a:moveTo>
                    <a:lnTo>
                      <a:pt x="37" y="0"/>
                    </a:lnTo>
                    <a:lnTo>
                      <a:pt x="37" y="35"/>
                    </a:lnTo>
                    <a:lnTo>
                      <a:pt x="0" y="17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12" name="Freeform 51"/>
              <p:cNvSpPr>
                <a:spLocks/>
              </p:cNvSpPr>
              <p:nvPr/>
            </p:nvSpPr>
            <p:spPr bwMode="auto">
              <a:xfrm>
                <a:off x="1627" y="1854"/>
                <a:ext cx="35" cy="15"/>
              </a:xfrm>
              <a:custGeom>
                <a:avLst/>
                <a:gdLst>
                  <a:gd name="T0" fmla="*/ 0 w 35"/>
                  <a:gd name="T1" fmla="*/ 0 h 15"/>
                  <a:gd name="T2" fmla="*/ 35 w 35"/>
                  <a:gd name="T3" fmla="*/ 0 h 15"/>
                  <a:gd name="T4" fmla="*/ 35 w 35"/>
                  <a:gd name="T5" fmla="*/ 2 h 15"/>
                  <a:gd name="T6" fmla="*/ 1 w 35"/>
                  <a:gd name="T7" fmla="*/ 2 h 15"/>
                  <a:gd name="T8" fmla="*/ 6 w 35"/>
                  <a:gd name="T9" fmla="*/ 6 h 15"/>
                  <a:gd name="T10" fmla="*/ 35 w 35"/>
                  <a:gd name="T11" fmla="*/ 6 h 15"/>
                  <a:gd name="T12" fmla="*/ 35 w 35"/>
                  <a:gd name="T13" fmla="*/ 8 h 15"/>
                  <a:gd name="T14" fmla="*/ 12 w 35"/>
                  <a:gd name="T15" fmla="*/ 8 h 15"/>
                  <a:gd name="T16" fmla="*/ 16 w 35"/>
                  <a:gd name="T17" fmla="*/ 11 h 15"/>
                  <a:gd name="T18" fmla="*/ 35 w 35"/>
                  <a:gd name="T19" fmla="*/ 11 h 15"/>
                  <a:gd name="T20" fmla="*/ 35 w 35"/>
                  <a:gd name="T21" fmla="*/ 13 h 15"/>
                  <a:gd name="T22" fmla="*/ 21 w 35"/>
                  <a:gd name="T23" fmla="*/ 13 h 15"/>
                  <a:gd name="T24" fmla="*/ 26 w 35"/>
                  <a:gd name="T25" fmla="*/ 15 h 15"/>
                  <a:gd name="T26" fmla="*/ 35 w 35"/>
                  <a:gd name="T27" fmla="*/ 15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5"/>
                  <a:gd name="T43" fmla="*/ 0 h 15"/>
                  <a:gd name="T44" fmla="*/ 35 w 35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5" h="15">
                    <a:moveTo>
                      <a:pt x="0" y="0"/>
                    </a:moveTo>
                    <a:lnTo>
                      <a:pt x="35" y="0"/>
                    </a:lnTo>
                    <a:lnTo>
                      <a:pt x="35" y="2"/>
                    </a:lnTo>
                    <a:lnTo>
                      <a:pt x="1" y="2"/>
                    </a:lnTo>
                    <a:lnTo>
                      <a:pt x="6" y="6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12" y="8"/>
                    </a:lnTo>
                    <a:lnTo>
                      <a:pt x="16" y="11"/>
                    </a:lnTo>
                    <a:lnTo>
                      <a:pt x="35" y="11"/>
                    </a:lnTo>
                    <a:lnTo>
                      <a:pt x="35" y="13"/>
                    </a:lnTo>
                    <a:lnTo>
                      <a:pt x="21" y="13"/>
                    </a:lnTo>
                    <a:lnTo>
                      <a:pt x="26" y="15"/>
                    </a:lnTo>
                    <a:lnTo>
                      <a:pt x="35" y="15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13" name="Line 52"/>
              <p:cNvSpPr>
                <a:spLocks noChangeShapeType="1"/>
              </p:cNvSpPr>
              <p:nvPr/>
            </p:nvSpPr>
            <p:spPr bwMode="auto">
              <a:xfrm>
                <a:off x="1662" y="1855"/>
                <a:ext cx="24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14" name="Freeform 53"/>
              <p:cNvSpPr>
                <a:spLocks/>
              </p:cNvSpPr>
              <p:nvPr/>
            </p:nvSpPr>
            <p:spPr bwMode="auto">
              <a:xfrm>
                <a:off x="1627" y="1852"/>
                <a:ext cx="35" cy="2"/>
              </a:xfrm>
              <a:custGeom>
                <a:avLst/>
                <a:gdLst>
                  <a:gd name="T0" fmla="*/ 35 w 35"/>
                  <a:gd name="T1" fmla="*/ 0 h 2"/>
                  <a:gd name="T2" fmla="*/ 5 w 35"/>
                  <a:gd name="T3" fmla="*/ 0 h 2"/>
                  <a:gd name="T4" fmla="*/ 0 w 35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35"/>
                  <a:gd name="T10" fmla="*/ 0 h 2"/>
                  <a:gd name="T11" fmla="*/ 35 w 3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" h="2">
                    <a:moveTo>
                      <a:pt x="35" y="0"/>
                    </a:move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15" name="Freeform 54"/>
              <p:cNvSpPr>
                <a:spLocks/>
              </p:cNvSpPr>
              <p:nvPr/>
            </p:nvSpPr>
            <p:spPr bwMode="auto">
              <a:xfrm>
                <a:off x="1637" y="1849"/>
                <a:ext cx="25" cy="3"/>
              </a:xfrm>
              <a:custGeom>
                <a:avLst/>
                <a:gdLst>
                  <a:gd name="T0" fmla="*/ 0 w 25"/>
                  <a:gd name="T1" fmla="*/ 0 h 3"/>
                  <a:gd name="T2" fmla="*/ 25 w 25"/>
                  <a:gd name="T3" fmla="*/ 0 h 3"/>
                  <a:gd name="T4" fmla="*/ 25 w 25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3"/>
                  <a:gd name="T11" fmla="*/ 25 w 2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3">
                    <a:moveTo>
                      <a:pt x="0" y="0"/>
                    </a:moveTo>
                    <a:lnTo>
                      <a:pt x="25" y="0"/>
                    </a:lnTo>
                    <a:lnTo>
                      <a:pt x="25" y="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16" name="Freeform 55"/>
              <p:cNvSpPr>
                <a:spLocks/>
              </p:cNvSpPr>
              <p:nvPr/>
            </p:nvSpPr>
            <p:spPr bwMode="auto">
              <a:xfrm>
                <a:off x="1637" y="1847"/>
                <a:ext cx="25" cy="2"/>
              </a:xfrm>
              <a:custGeom>
                <a:avLst/>
                <a:gdLst>
                  <a:gd name="T0" fmla="*/ 25 w 25"/>
                  <a:gd name="T1" fmla="*/ 0 h 2"/>
                  <a:gd name="T2" fmla="*/ 5 w 25"/>
                  <a:gd name="T3" fmla="*/ 0 h 2"/>
                  <a:gd name="T4" fmla="*/ 0 w 25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25"/>
                  <a:gd name="T10" fmla="*/ 0 h 2"/>
                  <a:gd name="T11" fmla="*/ 25 w 2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" h="2">
                    <a:moveTo>
                      <a:pt x="25" y="0"/>
                    </a:moveTo>
                    <a:lnTo>
                      <a:pt x="5" y="0"/>
                    </a:lnTo>
                    <a:lnTo>
                      <a:pt x="0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17" name="Freeform 56"/>
              <p:cNvSpPr>
                <a:spLocks/>
              </p:cNvSpPr>
              <p:nvPr/>
            </p:nvSpPr>
            <p:spPr bwMode="auto">
              <a:xfrm>
                <a:off x="1647" y="1845"/>
                <a:ext cx="15" cy="2"/>
              </a:xfrm>
              <a:custGeom>
                <a:avLst/>
                <a:gdLst>
                  <a:gd name="T0" fmla="*/ 0 w 15"/>
                  <a:gd name="T1" fmla="*/ 0 h 2"/>
                  <a:gd name="T2" fmla="*/ 15 w 15"/>
                  <a:gd name="T3" fmla="*/ 0 h 2"/>
                  <a:gd name="T4" fmla="*/ 15 w 15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2"/>
                  <a:gd name="T11" fmla="*/ 15 w 15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2">
                    <a:moveTo>
                      <a:pt x="0" y="0"/>
                    </a:moveTo>
                    <a:lnTo>
                      <a:pt x="15" y="0"/>
                    </a:lnTo>
                    <a:lnTo>
                      <a:pt x="15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18" name="Freeform 57"/>
              <p:cNvSpPr>
                <a:spLocks/>
              </p:cNvSpPr>
              <p:nvPr/>
            </p:nvSpPr>
            <p:spPr bwMode="auto">
              <a:xfrm>
                <a:off x="1647" y="1842"/>
                <a:ext cx="15" cy="3"/>
              </a:xfrm>
              <a:custGeom>
                <a:avLst/>
                <a:gdLst>
                  <a:gd name="T0" fmla="*/ 15 w 15"/>
                  <a:gd name="T1" fmla="*/ 0 h 3"/>
                  <a:gd name="T2" fmla="*/ 5 w 15"/>
                  <a:gd name="T3" fmla="*/ 0 h 3"/>
                  <a:gd name="T4" fmla="*/ 0 w 15"/>
                  <a:gd name="T5" fmla="*/ 3 h 3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3"/>
                  <a:gd name="T11" fmla="*/ 15 w 15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3">
                    <a:moveTo>
                      <a:pt x="15" y="0"/>
                    </a:moveTo>
                    <a:lnTo>
                      <a:pt x="5" y="0"/>
                    </a:lnTo>
                    <a:lnTo>
                      <a:pt x="0" y="3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1019" name="Freeform 58"/>
              <p:cNvSpPr>
                <a:spLocks/>
              </p:cNvSpPr>
              <p:nvPr/>
            </p:nvSpPr>
            <p:spPr bwMode="auto">
              <a:xfrm>
                <a:off x="1656" y="1840"/>
                <a:ext cx="6" cy="2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2"/>
                  <a:gd name="T11" fmla="*/ 6 w 6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2">
                    <a:moveTo>
                      <a:pt x="0" y="0"/>
                    </a:moveTo>
                    <a:lnTo>
                      <a:pt x="6" y="0"/>
                    </a:lnTo>
                    <a:lnTo>
                      <a:pt x="6" y="2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1" i="0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68954" name="Text Box 538"/>
            <p:cNvSpPr txBox="1">
              <a:spLocks noChangeArrowheads="1"/>
            </p:cNvSpPr>
            <p:nvPr/>
          </p:nvSpPr>
          <p:spPr bwMode="auto">
            <a:xfrm>
              <a:off x="452546" y="1341482"/>
              <a:ext cx="3231955" cy="830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0" tIns="45715" rIns="91430" bIns="45715">
              <a:spAutoFit/>
            </a:bodyPr>
            <a:lstStyle/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Narrow" pitchFamily="34" charset="0"/>
                  <a:ea typeface="+mn-ea"/>
                  <a:cs typeface="+mn-cs"/>
                </a:rPr>
                <a:t>Non-linear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C012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Narrow" pitchFamily="34" charset="0"/>
                  <a:ea typeface="+mn-ea"/>
                  <a:cs typeface="+mn-cs"/>
                </a:rPr>
                <a:t> Singular </a:t>
              </a:r>
              <a:b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C012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Narrow" pitchFamily="34" charset="0"/>
                  <a:ea typeface="+mn-ea"/>
                  <a:cs typeface="+mn-cs"/>
                </a:rPr>
              </a:b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Narrow" pitchFamily="34" charset="0"/>
                  <a:ea typeface="+mn-ea"/>
                  <a:cs typeface="+mn-cs"/>
                </a:rPr>
                <a:t>Shift Register Sequences</a:t>
              </a:r>
              <a:endParaRPr kumimoji="0" lang="en-GB" sz="27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="" xmlns:a16="http://schemas.microsoft.com/office/drawing/2014/main" id="{6481020D-3FB7-4E89-9C8A-AEC87792BC69}"/>
              </a:ext>
            </a:extLst>
          </p:cNvPr>
          <p:cNvGrpSpPr/>
          <p:nvPr/>
        </p:nvGrpSpPr>
        <p:grpSpPr>
          <a:xfrm>
            <a:off x="3897444" y="1386226"/>
            <a:ext cx="5836170" cy="2432629"/>
            <a:chOff x="3897444" y="1386226"/>
            <a:chExt cx="5836170" cy="2432629"/>
          </a:xfrm>
        </p:grpSpPr>
        <p:sp>
          <p:nvSpPr>
            <p:cNvPr id="20482" name="Rectangle 311"/>
            <p:cNvSpPr>
              <a:spLocks noChangeArrowheads="1"/>
            </p:cNvSpPr>
            <p:nvPr/>
          </p:nvSpPr>
          <p:spPr bwMode="auto">
            <a:xfrm>
              <a:off x="7871618" y="3123754"/>
              <a:ext cx="468313" cy="165100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010</a:t>
              </a:r>
            </a:p>
          </p:txBody>
        </p:sp>
        <p:sp>
          <p:nvSpPr>
            <p:cNvPr id="20483" name="Rectangle 293"/>
            <p:cNvSpPr>
              <a:spLocks noChangeArrowheads="1"/>
            </p:cNvSpPr>
            <p:nvPr/>
          </p:nvSpPr>
          <p:spPr bwMode="auto">
            <a:xfrm>
              <a:off x="8432800" y="3655343"/>
              <a:ext cx="469900" cy="163512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20640" name="Line 192"/>
            <p:cNvSpPr>
              <a:spLocks noChangeShapeType="1"/>
            </p:cNvSpPr>
            <p:nvPr/>
          </p:nvSpPr>
          <p:spPr bwMode="auto">
            <a:xfrm>
              <a:off x="8910638" y="2069654"/>
              <a:ext cx="1587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41" name="Rectangle 193"/>
            <p:cNvSpPr>
              <a:spLocks noChangeArrowheads="1"/>
            </p:cNvSpPr>
            <p:nvPr/>
          </p:nvSpPr>
          <p:spPr bwMode="auto">
            <a:xfrm>
              <a:off x="8447088" y="2042667"/>
              <a:ext cx="469900" cy="166687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111</a:t>
              </a:r>
            </a:p>
          </p:txBody>
        </p:sp>
        <p:sp>
          <p:nvSpPr>
            <p:cNvPr id="20642" name="Line 194"/>
            <p:cNvSpPr>
              <a:spLocks noChangeShapeType="1"/>
            </p:cNvSpPr>
            <p:nvPr/>
          </p:nvSpPr>
          <p:spPr bwMode="auto">
            <a:xfrm>
              <a:off x="8910638" y="2152204"/>
              <a:ext cx="1587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43" name="Freeform 195"/>
            <p:cNvSpPr>
              <a:spLocks/>
            </p:cNvSpPr>
            <p:nvPr/>
          </p:nvSpPr>
          <p:spPr bwMode="auto">
            <a:xfrm>
              <a:off x="8910638" y="2152204"/>
              <a:ext cx="55562" cy="57150"/>
            </a:xfrm>
            <a:custGeom>
              <a:avLst/>
              <a:gdLst>
                <a:gd name="T0" fmla="*/ 0 w 36"/>
                <a:gd name="T1" fmla="*/ 0 h 36"/>
                <a:gd name="T2" fmla="*/ 2147483647 w 36"/>
                <a:gd name="T3" fmla="*/ 2147483647 h 36"/>
                <a:gd name="T4" fmla="*/ 2147483647 w 36"/>
                <a:gd name="T5" fmla="*/ 2147483647 h 36"/>
                <a:gd name="T6" fmla="*/ 0 w 36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0" y="0"/>
                  </a:moveTo>
                  <a:lnTo>
                    <a:pt x="36" y="21"/>
                  </a:lnTo>
                  <a:lnTo>
                    <a:pt x="23" y="36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44" name="Line 196"/>
            <p:cNvSpPr>
              <a:spLocks noChangeShapeType="1"/>
            </p:cNvSpPr>
            <p:nvPr/>
          </p:nvSpPr>
          <p:spPr bwMode="auto">
            <a:xfrm>
              <a:off x="8915400" y="2158554"/>
              <a:ext cx="1588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45" name="Freeform 197"/>
            <p:cNvSpPr>
              <a:spLocks/>
            </p:cNvSpPr>
            <p:nvPr/>
          </p:nvSpPr>
          <p:spPr bwMode="auto">
            <a:xfrm>
              <a:off x="8915400" y="2158554"/>
              <a:ext cx="49213" cy="23812"/>
            </a:xfrm>
            <a:custGeom>
              <a:avLst/>
              <a:gdLst>
                <a:gd name="T0" fmla="*/ 0 w 32"/>
                <a:gd name="T1" fmla="*/ 0 h 15"/>
                <a:gd name="T2" fmla="*/ 2147483647 w 32"/>
                <a:gd name="T3" fmla="*/ 2147483647 h 15"/>
                <a:gd name="T4" fmla="*/ 2147483647 w 32"/>
                <a:gd name="T5" fmla="*/ 2147483647 h 15"/>
                <a:gd name="T6" fmla="*/ 2147483647 w 32"/>
                <a:gd name="T7" fmla="*/ 2147483647 h 15"/>
                <a:gd name="T8" fmla="*/ 2147483647 w 32"/>
                <a:gd name="T9" fmla="*/ 2147483647 h 15"/>
                <a:gd name="T10" fmla="*/ 2147483647 w 32"/>
                <a:gd name="T11" fmla="*/ 2147483647 h 15"/>
                <a:gd name="T12" fmla="*/ 2147483647 w 32"/>
                <a:gd name="T13" fmla="*/ 2147483647 h 15"/>
                <a:gd name="T14" fmla="*/ 2147483647 w 32"/>
                <a:gd name="T15" fmla="*/ 2147483647 h 15"/>
                <a:gd name="T16" fmla="*/ 2147483647 w 32"/>
                <a:gd name="T17" fmla="*/ 2147483647 h 15"/>
                <a:gd name="T18" fmla="*/ 2147483647 w 32"/>
                <a:gd name="T19" fmla="*/ 2147483647 h 15"/>
                <a:gd name="T20" fmla="*/ 2147483647 w 32"/>
                <a:gd name="T21" fmla="*/ 2147483647 h 15"/>
                <a:gd name="T22" fmla="*/ 2147483647 w 32"/>
                <a:gd name="T23" fmla="*/ 2147483647 h 15"/>
                <a:gd name="T24" fmla="*/ 2147483647 w 32"/>
                <a:gd name="T25" fmla="*/ 2147483647 h 15"/>
                <a:gd name="T26" fmla="*/ 2147483647 w 32"/>
                <a:gd name="T27" fmla="*/ 2147483647 h 15"/>
                <a:gd name="T28" fmla="*/ 2147483647 w 32"/>
                <a:gd name="T29" fmla="*/ 2147483647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15"/>
                <a:gd name="T47" fmla="*/ 32 w 32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15">
                  <a:moveTo>
                    <a:pt x="0" y="0"/>
                  </a:moveTo>
                  <a:lnTo>
                    <a:pt x="2" y="3"/>
                  </a:lnTo>
                  <a:lnTo>
                    <a:pt x="10" y="3"/>
                  </a:lnTo>
                  <a:lnTo>
                    <a:pt x="13" y="5"/>
                  </a:lnTo>
                  <a:lnTo>
                    <a:pt x="4" y="5"/>
                  </a:lnTo>
                  <a:lnTo>
                    <a:pt x="4" y="7"/>
                  </a:lnTo>
                  <a:lnTo>
                    <a:pt x="17" y="7"/>
                  </a:lnTo>
                  <a:lnTo>
                    <a:pt x="21" y="9"/>
                  </a:lnTo>
                  <a:lnTo>
                    <a:pt x="6" y="9"/>
                  </a:lnTo>
                  <a:lnTo>
                    <a:pt x="8" y="11"/>
                  </a:lnTo>
                  <a:lnTo>
                    <a:pt x="25" y="11"/>
                  </a:lnTo>
                  <a:lnTo>
                    <a:pt x="29" y="13"/>
                  </a:lnTo>
                  <a:lnTo>
                    <a:pt x="10" y="13"/>
                  </a:lnTo>
                  <a:lnTo>
                    <a:pt x="10" y="15"/>
                  </a:lnTo>
                  <a:lnTo>
                    <a:pt x="32" y="15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46" name="Line 198"/>
            <p:cNvSpPr>
              <a:spLocks noChangeShapeType="1"/>
            </p:cNvSpPr>
            <p:nvPr/>
          </p:nvSpPr>
          <p:spPr bwMode="auto">
            <a:xfrm>
              <a:off x="8966200" y="2188716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47" name="Freeform 199"/>
            <p:cNvSpPr>
              <a:spLocks/>
            </p:cNvSpPr>
            <p:nvPr/>
          </p:nvSpPr>
          <p:spPr bwMode="auto">
            <a:xfrm>
              <a:off x="8931275" y="2188716"/>
              <a:ext cx="34925" cy="14288"/>
            </a:xfrm>
            <a:custGeom>
              <a:avLst/>
              <a:gdLst>
                <a:gd name="T0" fmla="*/ 2147483647 w 23"/>
                <a:gd name="T1" fmla="*/ 0 h 9"/>
                <a:gd name="T2" fmla="*/ 0 w 23"/>
                <a:gd name="T3" fmla="*/ 0 h 9"/>
                <a:gd name="T4" fmla="*/ 2147483647 w 23"/>
                <a:gd name="T5" fmla="*/ 2147483647 h 9"/>
                <a:gd name="T6" fmla="*/ 2147483647 w 23"/>
                <a:gd name="T7" fmla="*/ 2147483647 h 9"/>
                <a:gd name="T8" fmla="*/ 2147483647 w 23"/>
                <a:gd name="T9" fmla="*/ 2147483647 h 9"/>
                <a:gd name="T10" fmla="*/ 2147483647 w 23"/>
                <a:gd name="T11" fmla="*/ 2147483647 h 9"/>
                <a:gd name="T12" fmla="*/ 2147483647 w 23"/>
                <a:gd name="T13" fmla="*/ 2147483647 h 9"/>
                <a:gd name="T14" fmla="*/ 2147483647 w 23"/>
                <a:gd name="T15" fmla="*/ 2147483647 h 9"/>
                <a:gd name="T16" fmla="*/ 2147483647 w 23"/>
                <a:gd name="T17" fmla="*/ 2147483647 h 9"/>
                <a:gd name="T18" fmla="*/ 2147483647 w 23"/>
                <a:gd name="T19" fmla="*/ 2147483647 h 9"/>
                <a:gd name="T20" fmla="*/ 2147483647 w 23"/>
                <a:gd name="T21" fmla="*/ 2147483647 h 9"/>
                <a:gd name="T22" fmla="*/ 2147483647 w 23"/>
                <a:gd name="T23" fmla="*/ 2147483647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9"/>
                <a:gd name="T38" fmla="*/ 23 w 23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9">
                  <a:moveTo>
                    <a:pt x="2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1" y="2"/>
                  </a:lnTo>
                  <a:lnTo>
                    <a:pt x="19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18" y="5"/>
                  </a:lnTo>
                  <a:lnTo>
                    <a:pt x="14" y="7"/>
                  </a:lnTo>
                  <a:lnTo>
                    <a:pt x="6" y="7"/>
                  </a:lnTo>
                  <a:lnTo>
                    <a:pt x="8" y="9"/>
                  </a:lnTo>
                  <a:lnTo>
                    <a:pt x="14" y="9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48" name="Line 200"/>
            <p:cNvSpPr>
              <a:spLocks noChangeShapeType="1"/>
            </p:cNvSpPr>
            <p:nvPr/>
          </p:nvSpPr>
          <p:spPr bwMode="auto">
            <a:xfrm>
              <a:off x="8956675" y="2196654"/>
              <a:ext cx="3175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49" name="Line 201"/>
            <p:cNvSpPr>
              <a:spLocks noChangeShapeType="1"/>
            </p:cNvSpPr>
            <p:nvPr/>
          </p:nvSpPr>
          <p:spPr bwMode="auto">
            <a:xfrm>
              <a:off x="8948604" y="2186336"/>
              <a:ext cx="298450" cy="2778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50" name="Line 202"/>
            <p:cNvSpPr>
              <a:spLocks noChangeShapeType="1"/>
            </p:cNvSpPr>
            <p:nvPr/>
          </p:nvSpPr>
          <p:spPr bwMode="auto">
            <a:xfrm>
              <a:off x="9475788" y="2474466"/>
              <a:ext cx="0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51" name="Rectangle 203"/>
            <p:cNvSpPr>
              <a:spLocks noChangeArrowheads="1"/>
            </p:cNvSpPr>
            <p:nvPr/>
          </p:nvSpPr>
          <p:spPr bwMode="auto">
            <a:xfrm>
              <a:off x="8991600" y="2487960"/>
              <a:ext cx="469900" cy="166688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011</a:t>
              </a:r>
            </a:p>
          </p:txBody>
        </p:sp>
        <p:sp>
          <p:nvSpPr>
            <p:cNvPr id="20653" name="Rectangle 205"/>
            <p:cNvSpPr>
              <a:spLocks noChangeArrowheads="1"/>
            </p:cNvSpPr>
            <p:nvPr/>
          </p:nvSpPr>
          <p:spPr bwMode="auto">
            <a:xfrm>
              <a:off x="9009048" y="2790548"/>
              <a:ext cx="469900" cy="166688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001</a:t>
              </a:r>
            </a:p>
          </p:txBody>
        </p:sp>
        <p:sp>
          <p:nvSpPr>
            <p:cNvPr id="20655" name="Rectangle 207"/>
            <p:cNvSpPr>
              <a:spLocks noChangeArrowheads="1"/>
            </p:cNvSpPr>
            <p:nvPr/>
          </p:nvSpPr>
          <p:spPr bwMode="auto">
            <a:xfrm>
              <a:off x="8991600" y="3103694"/>
              <a:ext cx="469900" cy="16510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000</a:t>
              </a:r>
            </a:p>
          </p:txBody>
        </p:sp>
        <p:sp>
          <p:nvSpPr>
            <p:cNvPr id="20657" name="Freeform 209"/>
            <p:cNvSpPr>
              <a:spLocks/>
            </p:cNvSpPr>
            <p:nvPr/>
          </p:nvSpPr>
          <p:spPr bwMode="auto">
            <a:xfrm>
              <a:off x="9242425" y="2965004"/>
              <a:ext cx="12700" cy="161925"/>
            </a:xfrm>
            <a:custGeom>
              <a:avLst/>
              <a:gdLst>
                <a:gd name="T0" fmla="*/ 2147483647 w 8"/>
                <a:gd name="T1" fmla="*/ 2147483647 h 101"/>
                <a:gd name="T2" fmla="*/ 2147483647 w 8"/>
                <a:gd name="T3" fmla="*/ 2147483647 h 101"/>
                <a:gd name="T4" fmla="*/ 2147483647 w 8"/>
                <a:gd name="T5" fmla="*/ 2147483647 h 101"/>
                <a:gd name="T6" fmla="*/ 2147483647 w 8"/>
                <a:gd name="T7" fmla="*/ 0 h 101"/>
                <a:gd name="T8" fmla="*/ 2147483647 w 8"/>
                <a:gd name="T9" fmla="*/ 2147483647 h 101"/>
                <a:gd name="T10" fmla="*/ 2147483647 w 8"/>
                <a:gd name="T11" fmla="*/ 2147483647 h 101"/>
                <a:gd name="T12" fmla="*/ 2147483647 w 8"/>
                <a:gd name="T13" fmla="*/ 2147483647 h 101"/>
                <a:gd name="T14" fmla="*/ 2147483647 w 8"/>
                <a:gd name="T15" fmla="*/ 2147483647 h 101"/>
                <a:gd name="T16" fmla="*/ 0 w 8"/>
                <a:gd name="T17" fmla="*/ 2147483647 h 101"/>
                <a:gd name="T18" fmla="*/ 0 w 8"/>
                <a:gd name="T19" fmla="*/ 2147483647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01"/>
                <a:gd name="T32" fmla="*/ 8 w 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01">
                  <a:moveTo>
                    <a:pt x="8" y="101"/>
                  </a:moveTo>
                  <a:lnTo>
                    <a:pt x="8" y="40"/>
                  </a:lnTo>
                  <a:lnTo>
                    <a:pt x="8" y="0"/>
                  </a:lnTo>
                  <a:lnTo>
                    <a:pt x="4" y="9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0" y="4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58" name="Line 210"/>
            <p:cNvSpPr>
              <a:spLocks noChangeShapeType="1"/>
            </p:cNvSpPr>
            <p:nvPr/>
          </p:nvSpPr>
          <p:spPr bwMode="auto">
            <a:xfrm>
              <a:off x="9234488" y="3028504"/>
              <a:ext cx="4762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59" name="Freeform 211"/>
            <p:cNvSpPr>
              <a:spLocks/>
            </p:cNvSpPr>
            <p:nvPr/>
          </p:nvSpPr>
          <p:spPr bwMode="auto">
            <a:xfrm>
              <a:off x="9234488" y="2965004"/>
              <a:ext cx="34925" cy="63500"/>
            </a:xfrm>
            <a:custGeom>
              <a:avLst/>
              <a:gdLst>
                <a:gd name="T0" fmla="*/ 0 w 21"/>
                <a:gd name="T1" fmla="*/ 2147483647 h 40"/>
                <a:gd name="T2" fmla="*/ 2147483647 w 21"/>
                <a:gd name="T3" fmla="*/ 0 h 40"/>
                <a:gd name="T4" fmla="*/ 2147483647 w 21"/>
                <a:gd name="T5" fmla="*/ 2147483647 h 40"/>
                <a:gd name="T6" fmla="*/ 0 w 21"/>
                <a:gd name="T7" fmla="*/ 2147483647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0"/>
                <a:gd name="T14" fmla="*/ 21 w 21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0">
                  <a:moveTo>
                    <a:pt x="0" y="40"/>
                  </a:moveTo>
                  <a:lnTo>
                    <a:pt x="12" y="0"/>
                  </a:lnTo>
                  <a:lnTo>
                    <a:pt x="21" y="40"/>
                  </a:lnTo>
                  <a:lnTo>
                    <a:pt x="0" y="4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60" name="Line 212"/>
            <p:cNvSpPr>
              <a:spLocks noChangeShapeType="1"/>
            </p:cNvSpPr>
            <p:nvPr/>
          </p:nvSpPr>
          <p:spPr bwMode="auto">
            <a:xfrm>
              <a:off x="9251950" y="3028504"/>
              <a:ext cx="3175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61" name="Freeform 213"/>
            <p:cNvSpPr>
              <a:spLocks/>
            </p:cNvSpPr>
            <p:nvPr/>
          </p:nvSpPr>
          <p:spPr bwMode="auto">
            <a:xfrm>
              <a:off x="9251950" y="2972941"/>
              <a:ext cx="14288" cy="55563"/>
            </a:xfrm>
            <a:custGeom>
              <a:avLst/>
              <a:gdLst>
                <a:gd name="T0" fmla="*/ 0 w 9"/>
                <a:gd name="T1" fmla="*/ 2147483647 h 35"/>
                <a:gd name="T2" fmla="*/ 2147483647 w 9"/>
                <a:gd name="T3" fmla="*/ 2147483647 h 35"/>
                <a:gd name="T4" fmla="*/ 2147483647 w 9"/>
                <a:gd name="T5" fmla="*/ 0 h 35"/>
                <a:gd name="T6" fmla="*/ 2147483647 w 9"/>
                <a:gd name="T7" fmla="*/ 2147483647 h 35"/>
                <a:gd name="T8" fmla="*/ 2147483647 w 9"/>
                <a:gd name="T9" fmla="*/ 2147483647 h 35"/>
                <a:gd name="T10" fmla="*/ 2147483647 w 9"/>
                <a:gd name="T11" fmla="*/ 2147483647 h 35"/>
                <a:gd name="T12" fmla="*/ 2147483647 w 9"/>
                <a:gd name="T13" fmla="*/ 2147483647 h 35"/>
                <a:gd name="T14" fmla="*/ 2147483647 w 9"/>
                <a:gd name="T15" fmla="*/ 2147483647 h 35"/>
                <a:gd name="T16" fmla="*/ 2147483647 w 9"/>
                <a:gd name="T17" fmla="*/ 2147483647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35"/>
                <a:gd name="T29" fmla="*/ 9 w 9"/>
                <a:gd name="T30" fmla="*/ 35 h 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35">
                  <a:moveTo>
                    <a:pt x="0" y="35"/>
                  </a:moveTo>
                  <a:lnTo>
                    <a:pt x="2" y="35"/>
                  </a:lnTo>
                  <a:lnTo>
                    <a:pt x="2" y="0"/>
                  </a:lnTo>
                  <a:lnTo>
                    <a:pt x="6" y="10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8" y="18"/>
                  </a:lnTo>
                  <a:lnTo>
                    <a:pt x="9" y="27"/>
                  </a:lnTo>
                  <a:lnTo>
                    <a:pt x="9" y="35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63" name="Freeform 215"/>
            <p:cNvSpPr>
              <a:spLocks/>
            </p:cNvSpPr>
            <p:nvPr/>
          </p:nvSpPr>
          <p:spPr bwMode="auto">
            <a:xfrm>
              <a:off x="9242425" y="2641154"/>
              <a:ext cx="12700" cy="160337"/>
            </a:xfrm>
            <a:custGeom>
              <a:avLst/>
              <a:gdLst>
                <a:gd name="T0" fmla="*/ 2147483647 w 8"/>
                <a:gd name="T1" fmla="*/ 2147483647 h 101"/>
                <a:gd name="T2" fmla="*/ 2147483647 w 8"/>
                <a:gd name="T3" fmla="*/ 2147483647 h 101"/>
                <a:gd name="T4" fmla="*/ 2147483647 w 8"/>
                <a:gd name="T5" fmla="*/ 2147483647 h 101"/>
                <a:gd name="T6" fmla="*/ 2147483647 w 8"/>
                <a:gd name="T7" fmla="*/ 0 h 101"/>
                <a:gd name="T8" fmla="*/ 2147483647 w 8"/>
                <a:gd name="T9" fmla="*/ 2147483647 h 101"/>
                <a:gd name="T10" fmla="*/ 2147483647 w 8"/>
                <a:gd name="T11" fmla="*/ 2147483647 h 101"/>
                <a:gd name="T12" fmla="*/ 2147483647 w 8"/>
                <a:gd name="T13" fmla="*/ 2147483647 h 101"/>
                <a:gd name="T14" fmla="*/ 2147483647 w 8"/>
                <a:gd name="T15" fmla="*/ 2147483647 h 101"/>
                <a:gd name="T16" fmla="*/ 0 w 8"/>
                <a:gd name="T17" fmla="*/ 2147483647 h 101"/>
                <a:gd name="T18" fmla="*/ 0 w 8"/>
                <a:gd name="T19" fmla="*/ 2147483647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01"/>
                <a:gd name="T32" fmla="*/ 8 w 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01">
                  <a:moveTo>
                    <a:pt x="8" y="101"/>
                  </a:moveTo>
                  <a:lnTo>
                    <a:pt x="8" y="40"/>
                  </a:lnTo>
                  <a:lnTo>
                    <a:pt x="8" y="0"/>
                  </a:lnTo>
                  <a:lnTo>
                    <a:pt x="4" y="10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17"/>
                  </a:lnTo>
                  <a:lnTo>
                    <a:pt x="0" y="25"/>
                  </a:lnTo>
                  <a:lnTo>
                    <a:pt x="0" y="4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64" name="Line 216"/>
            <p:cNvSpPr>
              <a:spLocks noChangeShapeType="1"/>
            </p:cNvSpPr>
            <p:nvPr/>
          </p:nvSpPr>
          <p:spPr bwMode="auto">
            <a:xfrm>
              <a:off x="9234488" y="2704654"/>
              <a:ext cx="4762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65" name="Freeform 217"/>
            <p:cNvSpPr>
              <a:spLocks/>
            </p:cNvSpPr>
            <p:nvPr/>
          </p:nvSpPr>
          <p:spPr bwMode="auto">
            <a:xfrm>
              <a:off x="9234488" y="2637979"/>
              <a:ext cx="34925" cy="66675"/>
            </a:xfrm>
            <a:custGeom>
              <a:avLst/>
              <a:gdLst>
                <a:gd name="T0" fmla="*/ 0 w 21"/>
                <a:gd name="T1" fmla="*/ 2147483647 h 42"/>
                <a:gd name="T2" fmla="*/ 2147483647 w 21"/>
                <a:gd name="T3" fmla="*/ 0 h 42"/>
                <a:gd name="T4" fmla="*/ 2147483647 w 21"/>
                <a:gd name="T5" fmla="*/ 2147483647 h 42"/>
                <a:gd name="T6" fmla="*/ 0 w 21"/>
                <a:gd name="T7" fmla="*/ 2147483647 h 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2"/>
                <a:gd name="T14" fmla="*/ 21 w 21"/>
                <a:gd name="T15" fmla="*/ 42 h 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2">
                  <a:moveTo>
                    <a:pt x="0" y="42"/>
                  </a:moveTo>
                  <a:lnTo>
                    <a:pt x="12" y="0"/>
                  </a:lnTo>
                  <a:lnTo>
                    <a:pt x="21" y="42"/>
                  </a:lnTo>
                  <a:lnTo>
                    <a:pt x="0" y="42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66" name="Line 218"/>
            <p:cNvSpPr>
              <a:spLocks noChangeShapeType="1"/>
            </p:cNvSpPr>
            <p:nvPr/>
          </p:nvSpPr>
          <p:spPr bwMode="auto">
            <a:xfrm>
              <a:off x="9251950" y="2704654"/>
              <a:ext cx="3175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67" name="Freeform 219"/>
            <p:cNvSpPr>
              <a:spLocks/>
            </p:cNvSpPr>
            <p:nvPr/>
          </p:nvSpPr>
          <p:spPr bwMode="auto">
            <a:xfrm>
              <a:off x="9251950" y="2649091"/>
              <a:ext cx="14288" cy="55563"/>
            </a:xfrm>
            <a:custGeom>
              <a:avLst/>
              <a:gdLst>
                <a:gd name="T0" fmla="*/ 0 w 9"/>
                <a:gd name="T1" fmla="*/ 2147483647 h 34"/>
                <a:gd name="T2" fmla="*/ 2147483647 w 9"/>
                <a:gd name="T3" fmla="*/ 2147483647 h 34"/>
                <a:gd name="T4" fmla="*/ 2147483647 w 9"/>
                <a:gd name="T5" fmla="*/ 0 h 34"/>
                <a:gd name="T6" fmla="*/ 2147483647 w 9"/>
                <a:gd name="T7" fmla="*/ 2147483647 h 34"/>
                <a:gd name="T8" fmla="*/ 2147483647 w 9"/>
                <a:gd name="T9" fmla="*/ 2147483647 h 34"/>
                <a:gd name="T10" fmla="*/ 2147483647 w 9"/>
                <a:gd name="T11" fmla="*/ 2147483647 h 34"/>
                <a:gd name="T12" fmla="*/ 2147483647 w 9"/>
                <a:gd name="T13" fmla="*/ 2147483647 h 34"/>
                <a:gd name="T14" fmla="*/ 2147483647 w 9"/>
                <a:gd name="T15" fmla="*/ 2147483647 h 34"/>
                <a:gd name="T16" fmla="*/ 2147483647 w 9"/>
                <a:gd name="T17" fmla="*/ 2147483647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34"/>
                <a:gd name="T29" fmla="*/ 9 w 9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34">
                  <a:moveTo>
                    <a:pt x="0" y="34"/>
                  </a:moveTo>
                  <a:lnTo>
                    <a:pt x="2" y="34"/>
                  </a:lnTo>
                  <a:lnTo>
                    <a:pt x="2" y="0"/>
                  </a:lnTo>
                  <a:lnTo>
                    <a:pt x="6" y="7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17"/>
                  </a:lnTo>
                  <a:lnTo>
                    <a:pt x="9" y="25"/>
                  </a:lnTo>
                  <a:lnTo>
                    <a:pt x="9" y="34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84" name="Line 236"/>
            <p:cNvSpPr>
              <a:spLocks noChangeShapeType="1"/>
            </p:cNvSpPr>
            <p:nvPr/>
          </p:nvSpPr>
          <p:spPr bwMode="auto">
            <a:xfrm>
              <a:off x="8362950" y="2801491"/>
              <a:ext cx="476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85" name="Rectangle 237"/>
            <p:cNvSpPr>
              <a:spLocks noChangeArrowheads="1"/>
            </p:cNvSpPr>
            <p:nvPr/>
          </p:nvSpPr>
          <p:spPr bwMode="auto">
            <a:xfrm>
              <a:off x="7884813" y="2808510"/>
              <a:ext cx="468313" cy="166688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101</a:t>
              </a:r>
            </a:p>
          </p:txBody>
        </p:sp>
        <p:sp>
          <p:nvSpPr>
            <p:cNvPr id="20687" name="Rectangle 239"/>
            <p:cNvSpPr>
              <a:spLocks noChangeArrowheads="1"/>
            </p:cNvSpPr>
            <p:nvPr/>
          </p:nvSpPr>
          <p:spPr bwMode="auto">
            <a:xfrm>
              <a:off x="7884814" y="2491135"/>
              <a:ext cx="468313" cy="166688"/>
            </a:xfrm>
            <a:prstGeom prst="rect">
              <a:avLst/>
            </a:prstGeom>
            <a:solidFill>
              <a:srgbClr val="CCCC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110</a:t>
              </a:r>
            </a:p>
          </p:txBody>
        </p:sp>
        <p:sp>
          <p:nvSpPr>
            <p:cNvPr id="20693" name="Freeform 245"/>
            <p:cNvSpPr>
              <a:spLocks/>
            </p:cNvSpPr>
            <p:nvPr/>
          </p:nvSpPr>
          <p:spPr bwMode="auto">
            <a:xfrm>
              <a:off x="8123238" y="2420491"/>
              <a:ext cx="57150" cy="53975"/>
            </a:xfrm>
            <a:custGeom>
              <a:avLst/>
              <a:gdLst>
                <a:gd name="T0" fmla="*/ 0 w 36"/>
                <a:gd name="T1" fmla="*/ 2147483647 h 34"/>
                <a:gd name="T2" fmla="*/ 2147483647 w 36"/>
                <a:gd name="T3" fmla="*/ 0 h 34"/>
                <a:gd name="T4" fmla="*/ 2147483647 w 36"/>
                <a:gd name="T5" fmla="*/ 2147483647 h 34"/>
                <a:gd name="T6" fmla="*/ 0 w 36"/>
                <a:gd name="T7" fmla="*/ 2147483647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4"/>
                <a:gd name="T14" fmla="*/ 36 w 3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4">
                  <a:moveTo>
                    <a:pt x="0" y="34"/>
                  </a:moveTo>
                  <a:lnTo>
                    <a:pt x="21" y="0"/>
                  </a:lnTo>
                  <a:lnTo>
                    <a:pt x="36" y="13"/>
                  </a:lnTo>
                  <a:lnTo>
                    <a:pt x="0" y="34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97" name="Freeform 249"/>
            <p:cNvSpPr>
              <a:spLocks/>
            </p:cNvSpPr>
            <p:nvPr/>
          </p:nvSpPr>
          <p:spPr bwMode="auto">
            <a:xfrm>
              <a:off x="8129588" y="2420491"/>
              <a:ext cx="47625" cy="53975"/>
            </a:xfrm>
            <a:custGeom>
              <a:avLst/>
              <a:gdLst>
                <a:gd name="T0" fmla="*/ 0 w 30"/>
                <a:gd name="T1" fmla="*/ 2147483647 h 34"/>
                <a:gd name="T2" fmla="*/ 2147483647 w 30"/>
                <a:gd name="T3" fmla="*/ 2147483647 h 34"/>
                <a:gd name="T4" fmla="*/ 2147483647 w 30"/>
                <a:gd name="T5" fmla="*/ 2147483647 h 34"/>
                <a:gd name="T6" fmla="*/ 2147483647 w 30"/>
                <a:gd name="T7" fmla="*/ 2147483647 h 34"/>
                <a:gd name="T8" fmla="*/ 2147483647 w 30"/>
                <a:gd name="T9" fmla="*/ 2147483647 h 34"/>
                <a:gd name="T10" fmla="*/ 2147483647 w 30"/>
                <a:gd name="T11" fmla="*/ 2147483647 h 34"/>
                <a:gd name="T12" fmla="*/ 2147483647 w 30"/>
                <a:gd name="T13" fmla="*/ 2147483647 h 34"/>
                <a:gd name="T14" fmla="*/ 2147483647 w 30"/>
                <a:gd name="T15" fmla="*/ 2147483647 h 34"/>
                <a:gd name="T16" fmla="*/ 2147483647 w 30"/>
                <a:gd name="T17" fmla="*/ 2147483647 h 34"/>
                <a:gd name="T18" fmla="*/ 2147483647 w 30"/>
                <a:gd name="T19" fmla="*/ 2147483647 h 34"/>
                <a:gd name="T20" fmla="*/ 2147483647 w 30"/>
                <a:gd name="T21" fmla="*/ 2147483647 h 34"/>
                <a:gd name="T22" fmla="*/ 2147483647 w 30"/>
                <a:gd name="T23" fmla="*/ 2147483647 h 34"/>
                <a:gd name="T24" fmla="*/ 2147483647 w 30"/>
                <a:gd name="T25" fmla="*/ 2147483647 h 34"/>
                <a:gd name="T26" fmla="*/ 2147483647 w 30"/>
                <a:gd name="T27" fmla="*/ 2147483647 h 34"/>
                <a:gd name="T28" fmla="*/ 2147483647 w 30"/>
                <a:gd name="T29" fmla="*/ 2147483647 h 34"/>
                <a:gd name="T30" fmla="*/ 2147483647 w 30"/>
                <a:gd name="T31" fmla="*/ 0 h 34"/>
                <a:gd name="T32" fmla="*/ 2147483647 w 30"/>
                <a:gd name="T33" fmla="*/ 2147483647 h 34"/>
                <a:gd name="T34" fmla="*/ 2147483647 w 30"/>
                <a:gd name="T35" fmla="*/ 2147483647 h 34"/>
                <a:gd name="T36" fmla="*/ 2147483647 w 30"/>
                <a:gd name="T37" fmla="*/ 0 h 34"/>
                <a:gd name="T38" fmla="*/ 2147483647 w 30"/>
                <a:gd name="T39" fmla="*/ 2147483647 h 34"/>
                <a:gd name="T40" fmla="*/ 2147483647 w 30"/>
                <a:gd name="T41" fmla="*/ 2147483647 h 34"/>
                <a:gd name="T42" fmla="*/ 2147483647 w 30"/>
                <a:gd name="T43" fmla="*/ 2147483647 h 34"/>
                <a:gd name="T44" fmla="*/ 2147483647 w 30"/>
                <a:gd name="T45" fmla="*/ 2147483647 h 34"/>
                <a:gd name="T46" fmla="*/ 2147483647 w 30"/>
                <a:gd name="T47" fmla="*/ 2147483647 h 34"/>
                <a:gd name="T48" fmla="*/ 2147483647 w 30"/>
                <a:gd name="T49" fmla="*/ 2147483647 h 34"/>
                <a:gd name="T50" fmla="*/ 2147483647 w 30"/>
                <a:gd name="T51" fmla="*/ 2147483647 h 34"/>
                <a:gd name="T52" fmla="*/ 2147483647 w 30"/>
                <a:gd name="T53" fmla="*/ 2147483647 h 34"/>
                <a:gd name="T54" fmla="*/ 2147483647 w 30"/>
                <a:gd name="T55" fmla="*/ 2147483647 h 34"/>
                <a:gd name="T56" fmla="*/ 2147483647 w 30"/>
                <a:gd name="T57" fmla="*/ 2147483647 h 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4"/>
                <a:gd name="T89" fmla="*/ 30 w 30"/>
                <a:gd name="T90" fmla="*/ 34 h 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4">
                  <a:moveTo>
                    <a:pt x="0" y="34"/>
                  </a:moveTo>
                  <a:lnTo>
                    <a:pt x="2" y="33"/>
                  </a:lnTo>
                  <a:lnTo>
                    <a:pt x="2" y="25"/>
                  </a:lnTo>
                  <a:lnTo>
                    <a:pt x="4" y="23"/>
                  </a:lnTo>
                  <a:lnTo>
                    <a:pt x="4" y="31"/>
                  </a:lnTo>
                  <a:lnTo>
                    <a:pt x="6" y="29"/>
                  </a:lnTo>
                  <a:lnTo>
                    <a:pt x="6" y="19"/>
                  </a:lnTo>
                  <a:lnTo>
                    <a:pt x="8" y="15"/>
                  </a:lnTo>
                  <a:lnTo>
                    <a:pt x="8" y="29"/>
                  </a:lnTo>
                  <a:lnTo>
                    <a:pt x="9" y="27"/>
                  </a:lnTo>
                  <a:lnTo>
                    <a:pt x="9" y="12"/>
                  </a:lnTo>
                  <a:lnTo>
                    <a:pt x="13" y="8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5" y="4"/>
                  </a:lnTo>
                  <a:lnTo>
                    <a:pt x="17" y="0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21"/>
                  </a:lnTo>
                  <a:lnTo>
                    <a:pt x="23" y="19"/>
                  </a:lnTo>
                  <a:lnTo>
                    <a:pt x="23" y="6"/>
                  </a:lnTo>
                  <a:lnTo>
                    <a:pt x="25" y="8"/>
                  </a:lnTo>
                  <a:lnTo>
                    <a:pt x="25" y="17"/>
                  </a:lnTo>
                  <a:lnTo>
                    <a:pt x="27" y="17"/>
                  </a:lnTo>
                  <a:lnTo>
                    <a:pt x="27" y="10"/>
                  </a:lnTo>
                  <a:lnTo>
                    <a:pt x="30" y="12"/>
                  </a:lnTo>
                  <a:lnTo>
                    <a:pt x="30" y="15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98" name="Line 250"/>
            <p:cNvSpPr>
              <a:spLocks noChangeShapeType="1"/>
            </p:cNvSpPr>
            <p:nvPr/>
          </p:nvSpPr>
          <p:spPr bwMode="auto">
            <a:xfrm>
              <a:off x="8169275" y="2430016"/>
              <a:ext cx="3175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699" name="Line 251"/>
            <p:cNvSpPr>
              <a:spLocks noChangeShapeType="1"/>
            </p:cNvSpPr>
            <p:nvPr/>
          </p:nvSpPr>
          <p:spPr bwMode="auto">
            <a:xfrm flipV="1">
              <a:off x="8169275" y="2152204"/>
              <a:ext cx="276225" cy="2778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06" name="Line 258"/>
            <p:cNvSpPr>
              <a:spLocks noChangeShapeType="1"/>
            </p:cNvSpPr>
            <p:nvPr/>
          </p:nvSpPr>
          <p:spPr bwMode="auto">
            <a:xfrm>
              <a:off x="8915400" y="2158554"/>
              <a:ext cx="1588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07" name="Line 259"/>
            <p:cNvSpPr>
              <a:spLocks noChangeShapeType="1"/>
            </p:cNvSpPr>
            <p:nvPr/>
          </p:nvSpPr>
          <p:spPr bwMode="auto">
            <a:xfrm>
              <a:off x="8915400" y="2158554"/>
              <a:ext cx="7938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09" name="Freeform 261"/>
            <p:cNvSpPr>
              <a:spLocks/>
            </p:cNvSpPr>
            <p:nvPr/>
          </p:nvSpPr>
          <p:spPr bwMode="auto">
            <a:xfrm>
              <a:off x="8112125" y="2637979"/>
              <a:ext cx="11113" cy="146050"/>
            </a:xfrm>
            <a:custGeom>
              <a:avLst/>
              <a:gdLst>
                <a:gd name="T0" fmla="*/ 2147483647 w 7"/>
                <a:gd name="T1" fmla="*/ 0 h 91"/>
                <a:gd name="T2" fmla="*/ 2147483647 w 7"/>
                <a:gd name="T3" fmla="*/ 2147483647 h 91"/>
                <a:gd name="T4" fmla="*/ 2147483647 w 7"/>
                <a:gd name="T5" fmla="*/ 2147483647 h 91"/>
                <a:gd name="T6" fmla="*/ 2147483647 w 7"/>
                <a:gd name="T7" fmla="*/ 2147483647 h 91"/>
                <a:gd name="T8" fmla="*/ 2147483647 w 7"/>
                <a:gd name="T9" fmla="*/ 2147483647 h 91"/>
                <a:gd name="T10" fmla="*/ 2147483647 w 7"/>
                <a:gd name="T11" fmla="*/ 2147483647 h 91"/>
                <a:gd name="T12" fmla="*/ 2147483647 w 7"/>
                <a:gd name="T13" fmla="*/ 2147483647 h 91"/>
                <a:gd name="T14" fmla="*/ 0 w 7"/>
                <a:gd name="T15" fmla="*/ 2147483647 h 91"/>
                <a:gd name="T16" fmla="*/ 0 w 7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91"/>
                <a:gd name="T29" fmla="*/ 7 w 7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91">
                  <a:moveTo>
                    <a:pt x="7" y="0"/>
                  </a:moveTo>
                  <a:lnTo>
                    <a:pt x="7" y="61"/>
                  </a:lnTo>
                  <a:lnTo>
                    <a:pt x="5" y="61"/>
                  </a:lnTo>
                  <a:lnTo>
                    <a:pt x="5" y="91"/>
                  </a:lnTo>
                  <a:lnTo>
                    <a:pt x="1" y="84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74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10" name="Line 262"/>
            <p:cNvSpPr>
              <a:spLocks noChangeShapeType="1"/>
            </p:cNvSpPr>
            <p:nvPr/>
          </p:nvSpPr>
          <p:spPr bwMode="auto">
            <a:xfrm>
              <a:off x="8105775" y="273799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11" name="Freeform 263"/>
            <p:cNvSpPr>
              <a:spLocks/>
            </p:cNvSpPr>
            <p:nvPr/>
          </p:nvSpPr>
          <p:spPr bwMode="auto">
            <a:xfrm>
              <a:off x="8105775" y="2737991"/>
              <a:ext cx="33338" cy="63500"/>
            </a:xfrm>
            <a:custGeom>
              <a:avLst/>
              <a:gdLst>
                <a:gd name="T0" fmla="*/ 0 w 21"/>
                <a:gd name="T1" fmla="*/ 0 h 40"/>
                <a:gd name="T2" fmla="*/ 2147483647 w 21"/>
                <a:gd name="T3" fmla="*/ 0 h 40"/>
                <a:gd name="T4" fmla="*/ 2147483647 w 21"/>
                <a:gd name="T5" fmla="*/ 2147483647 h 40"/>
                <a:gd name="T6" fmla="*/ 0 w 21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0"/>
                <a:gd name="T14" fmla="*/ 21 w 21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0">
                  <a:moveTo>
                    <a:pt x="0" y="0"/>
                  </a:moveTo>
                  <a:lnTo>
                    <a:pt x="21" y="0"/>
                  </a:lnTo>
                  <a:lnTo>
                    <a:pt x="11" y="40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12" name="Line 264"/>
            <p:cNvSpPr>
              <a:spLocks noChangeShapeType="1"/>
            </p:cNvSpPr>
            <p:nvPr/>
          </p:nvSpPr>
          <p:spPr bwMode="auto">
            <a:xfrm>
              <a:off x="8123238" y="2737991"/>
              <a:ext cx="1587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13" name="Line 265"/>
            <p:cNvSpPr>
              <a:spLocks noChangeShapeType="1"/>
            </p:cNvSpPr>
            <p:nvPr/>
          </p:nvSpPr>
          <p:spPr bwMode="auto">
            <a:xfrm>
              <a:off x="8123238" y="2737991"/>
              <a:ext cx="1587" cy="603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14" name="Line 266"/>
            <p:cNvSpPr>
              <a:spLocks noChangeShapeType="1"/>
            </p:cNvSpPr>
            <p:nvPr/>
          </p:nvSpPr>
          <p:spPr bwMode="auto">
            <a:xfrm>
              <a:off x="8126413" y="2791966"/>
              <a:ext cx="1587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15" name="Freeform 267"/>
            <p:cNvSpPr>
              <a:spLocks/>
            </p:cNvSpPr>
            <p:nvPr/>
          </p:nvSpPr>
          <p:spPr bwMode="auto">
            <a:xfrm>
              <a:off x="8126413" y="2737991"/>
              <a:ext cx="7937" cy="53975"/>
            </a:xfrm>
            <a:custGeom>
              <a:avLst/>
              <a:gdLst>
                <a:gd name="T0" fmla="*/ 0 w 6"/>
                <a:gd name="T1" fmla="*/ 2147483647 h 34"/>
                <a:gd name="T2" fmla="*/ 0 w 6"/>
                <a:gd name="T3" fmla="*/ 0 h 34"/>
                <a:gd name="T4" fmla="*/ 2147483647 w 6"/>
                <a:gd name="T5" fmla="*/ 0 h 34"/>
                <a:gd name="T6" fmla="*/ 2147483647 w 6"/>
                <a:gd name="T7" fmla="*/ 2147483647 h 34"/>
                <a:gd name="T8" fmla="*/ 2147483647 w 6"/>
                <a:gd name="T9" fmla="*/ 2147483647 h 34"/>
                <a:gd name="T10" fmla="*/ 2147483647 w 6"/>
                <a:gd name="T11" fmla="*/ 0 h 34"/>
                <a:gd name="T12" fmla="*/ 2147483647 w 6"/>
                <a:gd name="T13" fmla="*/ 0 h 34"/>
                <a:gd name="T14" fmla="*/ 2147483647 w 6"/>
                <a:gd name="T15" fmla="*/ 2147483647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34"/>
                <a:gd name="T26" fmla="*/ 6 w 6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34">
                  <a:moveTo>
                    <a:pt x="0" y="3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5"/>
                  </a:lnTo>
                  <a:lnTo>
                    <a:pt x="4" y="17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8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18" name="Line 270"/>
            <p:cNvSpPr>
              <a:spLocks noChangeShapeType="1"/>
            </p:cNvSpPr>
            <p:nvPr/>
          </p:nvSpPr>
          <p:spPr bwMode="auto">
            <a:xfrm>
              <a:off x="8123238" y="2965004"/>
              <a:ext cx="1587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19" name="Freeform 271"/>
            <p:cNvSpPr>
              <a:spLocks/>
            </p:cNvSpPr>
            <p:nvPr/>
          </p:nvSpPr>
          <p:spPr bwMode="auto">
            <a:xfrm>
              <a:off x="8112125" y="2965004"/>
              <a:ext cx="11113" cy="146050"/>
            </a:xfrm>
            <a:custGeom>
              <a:avLst/>
              <a:gdLst>
                <a:gd name="T0" fmla="*/ 2147483647 w 7"/>
                <a:gd name="T1" fmla="*/ 0 h 91"/>
                <a:gd name="T2" fmla="*/ 2147483647 w 7"/>
                <a:gd name="T3" fmla="*/ 2147483647 h 91"/>
                <a:gd name="T4" fmla="*/ 2147483647 w 7"/>
                <a:gd name="T5" fmla="*/ 2147483647 h 91"/>
                <a:gd name="T6" fmla="*/ 2147483647 w 7"/>
                <a:gd name="T7" fmla="*/ 2147483647 h 91"/>
                <a:gd name="T8" fmla="*/ 2147483647 w 7"/>
                <a:gd name="T9" fmla="*/ 2147483647 h 91"/>
                <a:gd name="T10" fmla="*/ 2147483647 w 7"/>
                <a:gd name="T11" fmla="*/ 2147483647 h 91"/>
                <a:gd name="T12" fmla="*/ 2147483647 w 7"/>
                <a:gd name="T13" fmla="*/ 2147483647 h 91"/>
                <a:gd name="T14" fmla="*/ 0 w 7"/>
                <a:gd name="T15" fmla="*/ 2147483647 h 91"/>
                <a:gd name="T16" fmla="*/ 0 w 7"/>
                <a:gd name="T17" fmla="*/ 214748364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91"/>
                <a:gd name="T29" fmla="*/ 7 w 7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91">
                  <a:moveTo>
                    <a:pt x="7" y="0"/>
                  </a:moveTo>
                  <a:lnTo>
                    <a:pt x="7" y="61"/>
                  </a:lnTo>
                  <a:lnTo>
                    <a:pt x="5" y="61"/>
                  </a:lnTo>
                  <a:lnTo>
                    <a:pt x="5" y="91"/>
                  </a:lnTo>
                  <a:lnTo>
                    <a:pt x="1" y="81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74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20" name="Line 272"/>
            <p:cNvSpPr>
              <a:spLocks noChangeShapeType="1"/>
            </p:cNvSpPr>
            <p:nvPr/>
          </p:nvSpPr>
          <p:spPr bwMode="auto">
            <a:xfrm>
              <a:off x="8105775" y="3061841"/>
              <a:ext cx="1588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21" name="Freeform 273"/>
            <p:cNvSpPr>
              <a:spLocks/>
            </p:cNvSpPr>
            <p:nvPr/>
          </p:nvSpPr>
          <p:spPr bwMode="auto">
            <a:xfrm>
              <a:off x="8105775" y="3061841"/>
              <a:ext cx="33338" cy="65088"/>
            </a:xfrm>
            <a:custGeom>
              <a:avLst/>
              <a:gdLst>
                <a:gd name="T0" fmla="*/ 0 w 21"/>
                <a:gd name="T1" fmla="*/ 0 h 40"/>
                <a:gd name="T2" fmla="*/ 2147483647 w 21"/>
                <a:gd name="T3" fmla="*/ 0 h 40"/>
                <a:gd name="T4" fmla="*/ 2147483647 w 21"/>
                <a:gd name="T5" fmla="*/ 2147483647 h 40"/>
                <a:gd name="T6" fmla="*/ 0 w 21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0"/>
                <a:gd name="T14" fmla="*/ 21 w 21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0">
                  <a:moveTo>
                    <a:pt x="0" y="0"/>
                  </a:moveTo>
                  <a:lnTo>
                    <a:pt x="21" y="0"/>
                  </a:lnTo>
                  <a:lnTo>
                    <a:pt x="11" y="40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22" name="Line 274"/>
            <p:cNvSpPr>
              <a:spLocks noChangeShapeType="1"/>
            </p:cNvSpPr>
            <p:nvPr/>
          </p:nvSpPr>
          <p:spPr bwMode="auto">
            <a:xfrm>
              <a:off x="8123238" y="3061841"/>
              <a:ext cx="1587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23" name="Line 275"/>
            <p:cNvSpPr>
              <a:spLocks noChangeShapeType="1"/>
            </p:cNvSpPr>
            <p:nvPr/>
          </p:nvSpPr>
          <p:spPr bwMode="auto">
            <a:xfrm>
              <a:off x="8123238" y="3061841"/>
              <a:ext cx="1587" cy="650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24" name="Line 276"/>
            <p:cNvSpPr>
              <a:spLocks noChangeShapeType="1"/>
            </p:cNvSpPr>
            <p:nvPr/>
          </p:nvSpPr>
          <p:spPr bwMode="auto">
            <a:xfrm>
              <a:off x="8126413" y="3117404"/>
              <a:ext cx="1587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25" name="Freeform 277"/>
            <p:cNvSpPr>
              <a:spLocks/>
            </p:cNvSpPr>
            <p:nvPr/>
          </p:nvSpPr>
          <p:spPr bwMode="auto">
            <a:xfrm>
              <a:off x="8126413" y="3061841"/>
              <a:ext cx="7937" cy="55563"/>
            </a:xfrm>
            <a:custGeom>
              <a:avLst/>
              <a:gdLst>
                <a:gd name="T0" fmla="*/ 0 w 6"/>
                <a:gd name="T1" fmla="*/ 2147483647 h 34"/>
                <a:gd name="T2" fmla="*/ 0 w 6"/>
                <a:gd name="T3" fmla="*/ 0 h 34"/>
                <a:gd name="T4" fmla="*/ 2147483647 w 6"/>
                <a:gd name="T5" fmla="*/ 0 h 34"/>
                <a:gd name="T6" fmla="*/ 2147483647 w 6"/>
                <a:gd name="T7" fmla="*/ 2147483647 h 34"/>
                <a:gd name="T8" fmla="*/ 2147483647 w 6"/>
                <a:gd name="T9" fmla="*/ 2147483647 h 34"/>
                <a:gd name="T10" fmla="*/ 2147483647 w 6"/>
                <a:gd name="T11" fmla="*/ 0 h 34"/>
                <a:gd name="T12" fmla="*/ 2147483647 w 6"/>
                <a:gd name="T13" fmla="*/ 0 h 34"/>
                <a:gd name="T14" fmla="*/ 2147483647 w 6"/>
                <a:gd name="T15" fmla="*/ 2147483647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34"/>
                <a:gd name="T26" fmla="*/ 6 w 6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34">
                  <a:moveTo>
                    <a:pt x="0" y="3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4"/>
                  </a:lnTo>
                  <a:lnTo>
                    <a:pt x="4" y="17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7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28" name="Line 280"/>
            <p:cNvSpPr>
              <a:spLocks noChangeShapeType="1"/>
            </p:cNvSpPr>
            <p:nvPr/>
          </p:nvSpPr>
          <p:spPr bwMode="auto">
            <a:xfrm>
              <a:off x="8123238" y="3288854"/>
              <a:ext cx="1587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29" name="Line 281"/>
            <p:cNvSpPr>
              <a:spLocks noChangeShapeType="1"/>
            </p:cNvSpPr>
            <p:nvPr/>
          </p:nvSpPr>
          <p:spPr bwMode="auto">
            <a:xfrm>
              <a:off x="8123238" y="3288854"/>
              <a:ext cx="277812" cy="2778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30" name="Line 282"/>
            <p:cNvSpPr>
              <a:spLocks noChangeShapeType="1"/>
            </p:cNvSpPr>
            <p:nvPr/>
          </p:nvSpPr>
          <p:spPr bwMode="auto">
            <a:xfrm>
              <a:off x="8418513" y="3569841"/>
              <a:ext cx="1587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31" name="Freeform 283"/>
            <p:cNvSpPr>
              <a:spLocks/>
            </p:cNvSpPr>
            <p:nvPr/>
          </p:nvSpPr>
          <p:spPr bwMode="auto">
            <a:xfrm>
              <a:off x="8391525" y="3555554"/>
              <a:ext cx="26988" cy="41275"/>
            </a:xfrm>
            <a:custGeom>
              <a:avLst/>
              <a:gdLst>
                <a:gd name="T0" fmla="*/ 2147483647 w 17"/>
                <a:gd name="T1" fmla="*/ 2147483647 h 26"/>
                <a:gd name="T2" fmla="*/ 2147483647 w 17"/>
                <a:gd name="T3" fmla="*/ 2147483647 h 26"/>
                <a:gd name="T4" fmla="*/ 2147483647 w 17"/>
                <a:gd name="T5" fmla="*/ 2147483647 h 26"/>
                <a:gd name="T6" fmla="*/ 2147483647 w 17"/>
                <a:gd name="T7" fmla="*/ 2147483647 h 26"/>
                <a:gd name="T8" fmla="*/ 2147483647 w 17"/>
                <a:gd name="T9" fmla="*/ 0 h 26"/>
                <a:gd name="T10" fmla="*/ 2147483647 w 17"/>
                <a:gd name="T11" fmla="*/ 2147483647 h 26"/>
                <a:gd name="T12" fmla="*/ 2147483647 w 17"/>
                <a:gd name="T13" fmla="*/ 2147483647 h 26"/>
                <a:gd name="T14" fmla="*/ 2147483647 w 17"/>
                <a:gd name="T15" fmla="*/ 2147483647 h 26"/>
                <a:gd name="T16" fmla="*/ 2147483647 w 17"/>
                <a:gd name="T17" fmla="*/ 2147483647 h 26"/>
                <a:gd name="T18" fmla="*/ 2147483647 w 17"/>
                <a:gd name="T19" fmla="*/ 2147483647 h 26"/>
                <a:gd name="T20" fmla="*/ 2147483647 w 17"/>
                <a:gd name="T21" fmla="*/ 2147483647 h 26"/>
                <a:gd name="T22" fmla="*/ 2147483647 w 17"/>
                <a:gd name="T23" fmla="*/ 2147483647 h 26"/>
                <a:gd name="T24" fmla="*/ 2147483647 w 17"/>
                <a:gd name="T25" fmla="*/ 2147483647 h 26"/>
                <a:gd name="T26" fmla="*/ 2147483647 w 17"/>
                <a:gd name="T27" fmla="*/ 2147483647 h 26"/>
                <a:gd name="T28" fmla="*/ 2147483647 w 17"/>
                <a:gd name="T29" fmla="*/ 2147483647 h 26"/>
                <a:gd name="T30" fmla="*/ 2147483647 w 17"/>
                <a:gd name="T31" fmla="*/ 2147483647 h 26"/>
                <a:gd name="T32" fmla="*/ 0 w 17"/>
                <a:gd name="T33" fmla="*/ 2147483647 h 26"/>
                <a:gd name="T34" fmla="*/ 0 w 17"/>
                <a:gd name="T35" fmla="*/ 2147483647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26"/>
                <a:gd name="T56" fmla="*/ 17 w 17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26">
                  <a:moveTo>
                    <a:pt x="17" y="7"/>
                  </a:moveTo>
                  <a:lnTo>
                    <a:pt x="17" y="26"/>
                  </a:lnTo>
                  <a:lnTo>
                    <a:pt x="15" y="26"/>
                  </a:lnTo>
                  <a:lnTo>
                    <a:pt x="15" y="4"/>
                  </a:lnTo>
                  <a:lnTo>
                    <a:pt x="14" y="0"/>
                  </a:lnTo>
                  <a:lnTo>
                    <a:pt x="14" y="24"/>
                  </a:lnTo>
                  <a:lnTo>
                    <a:pt x="12" y="23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7"/>
                  </a:lnTo>
                  <a:lnTo>
                    <a:pt x="4" y="9"/>
                  </a:lnTo>
                  <a:lnTo>
                    <a:pt x="4" y="19"/>
                  </a:lnTo>
                  <a:lnTo>
                    <a:pt x="2" y="17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7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32" name="Line 284"/>
            <p:cNvSpPr>
              <a:spLocks noChangeShapeType="1"/>
            </p:cNvSpPr>
            <p:nvPr/>
          </p:nvSpPr>
          <p:spPr bwMode="auto">
            <a:xfrm>
              <a:off x="8388350" y="3579366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33" name="Freeform 285"/>
            <p:cNvSpPr>
              <a:spLocks/>
            </p:cNvSpPr>
            <p:nvPr/>
          </p:nvSpPr>
          <p:spPr bwMode="auto">
            <a:xfrm>
              <a:off x="8388350" y="3555554"/>
              <a:ext cx="57150" cy="57150"/>
            </a:xfrm>
            <a:custGeom>
              <a:avLst/>
              <a:gdLst>
                <a:gd name="T0" fmla="*/ 0 w 36"/>
                <a:gd name="T1" fmla="*/ 2147483647 h 36"/>
                <a:gd name="T2" fmla="*/ 2147483647 w 36"/>
                <a:gd name="T3" fmla="*/ 2147483647 h 36"/>
                <a:gd name="T4" fmla="*/ 2147483647 w 36"/>
                <a:gd name="T5" fmla="*/ 0 h 36"/>
                <a:gd name="T6" fmla="*/ 0 w 36"/>
                <a:gd name="T7" fmla="*/ 2147483647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0" y="15"/>
                  </a:moveTo>
                  <a:lnTo>
                    <a:pt x="36" y="36"/>
                  </a:lnTo>
                  <a:lnTo>
                    <a:pt x="16" y="0"/>
                  </a:lnTo>
                  <a:lnTo>
                    <a:pt x="0" y="15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34" name="Line 286"/>
            <p:cNvSpPr>
              <a:spLocks noChangeShapeType="1"/>
            </p:cNvSpPr>
            <p:nvPr/>
          </p:nvSpPr>
          <p:spPr bwMode="auto">
            <a:xfrm>
              <a:off x="8424863" y="3579366"/>
              <a:ext cx="3175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35" name="Freeform 287"/>
            <p:cNvSpPr>
              <a:spLocks/>
            </p:cNvSpPr>
            <p:nvPr/>
          </p:nvSpPr>
          <p:spPr bwMode="auto">
            <a:xfrm>
              <a:off x="8418513" y="3569841"/>
              <a:ext cx="6350" cy="30163"/>
            </a:xfrm>
            <a:custGeom>
              <a:avLst/>
              <a:gdLst>
                <a:gd name="T0" fmla="*/ 2147483647 w 4"/>
                <a:gd name="T1" fmla="*/ 2147483647 h 19"/>
                <a:gd name="T2" fmla="*/ 2147483647 w 4"/>
                <a:gd name="T3" fmla="*/ 2147483647 h 19"/>
                <a:gd name="T4" fmla="*/ 2147483647 w 4"/>
                <a:gd name="T5" fmla="*/ 2147483647 h 19"/>
                <a:gd name="T6" fmla="*/ 2147483647 w 4"/>
                <a:gd name="T7" fmla="*/ 2147483647 h 19"/>
                <a:gd name="T8" fmla="*/ 0 w 4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9"/>
                <a:gd name="T17" fmla="*/ 4 w 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9">
                  <a:moveTo>
                    <a:pt x="4" y="6"/>
                  </a:moveTo>
                  <a:lnTo>
                    <a:pt x="4" y="19"/>
                  </a:lnTo>
                  <a:lnTo>
                    <a:pt x="2" y="19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36" name="Line 288"/>
            <p:cNvSpPr>
              <a:spLocks noChangeShapeType="1"/>
            </p:cNvSpPr>
            <p:nvPr/>
          </p:nvSpPr>
          <p:spPr bwMode="auto">
            <a:xfrm>
              <a:off x="8424863" y="3579366"/>
              <a:ext cx="3175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37" name="Freeform 289"/>
            <p:cNvSpPr>
              <a:spLocks/>
            </p:cNvSpPr>
            <p:nvPr/>
          </p:nvSpPr>
          <p:spPr bwMode="auto">
            <a:xfrm>
              <a:off x="8424863" y="3579366"/>
              <a:ext cx="15875" cy="31750"/>
            </a:xfrm>
            <a:custGeom>
              <a:avLst/>
              <a:gdLst>
                <a:gd name="T0" fmla="*/ 0 w 10"/>
                <a:gd name="T1" fmla="*/ 0 h 19"/>
                <a:gd name="T2" fmla="*/ 2147483647 w 10"/>
                <a:gd name="T3" fmla="*/ 2147483647 h 19"/>
                <a:gd name="T4" fmla="*/ 2147483647 w 10"/>
                <a:gd name="T5" fmla="*/ 2147483647 h 19"/>
                <a:gd name="T6" fmla="*/ 2147483647 w 10"/>
                <a:gd name="T7" fmla="*/ 2147483647 h 19"/>
                <a:gd name="T8" fmla="*/ 2147483647 w 10"/>
                <a:gd name="T9" fmla="*/ 2147483647 h 19"/>
                <a:gd name="T10" fmla="*/ 2147483647 w 10"/>
                <a:gd name="T11" fmla="*/ 2147483647 h 19"/>
                <a:gd name="T12" fmla="*/ 2147483647 w 10"/>
                <a:gd name="T13" fmla="*/ 2147483647 h 19"/>
                <a:gd name="T14" fmla="*/ 2147483647 w 10"/>
                <a:gd name="T15" fmla="*/ 2147483647 h 19"/>
                <a:gd name="T16" fmla="*/ 2147483647 w 10"/>
                <a:gd name="T17" fmla="*/ 2147483647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9"/>
                <a:gd name="T29" fmla="*/ 10 w 10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9">
                  <a:moveTo>
                    <a:pt x="0" y="0"/>
                  </a:moveTo>
                  <a:lnTo>
                    <a:pt x="2" y="4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4" y="8"/>
                  </a:lnTo>
                  <a:lnTo>
                    <a:pt x="8" y="11"/>
                  </a:lnTo>
                  <a:lnTo>
                    <a:pt x="8" y="17"/>
                  </a:lnTo>
                  <a:lnTo>
                    <a:pt x="10" y="19"/>
                  </a:lnTo>
                  <a:lnTo>
                    <a:pt x="10" y="15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46" name="Freeform 299"/>
            <p:cNvSpPr>
              <a:spLocks/>
            </p:cNvSpPr>
            <p:nvPr/>
          </p:nvSpPr>
          <p:spPr bwMode="auto">
            <a:xfrm>
              <a:off x="8910638" y="3334891"/>
              <a:ext cx="314325" cy="277813"/>
            </a:xfrm>
            <a:custGeom>
              <a:avLst/>
              <a:gdLst>
                <a:gd name="T0" fmla="*/ 0 w 198"/>
                <a:gd name="T1" fmla="*/ 2147483647 h 175"/>
                <a:gd name="T2" fmla="*/ 2147483647 w 198"/>
                <a:gd name="T3" fmla="*/ 0 h 175"/>
                <a:gd name="T4" fmla="*/ 2147483647 w 198"/>
                <a:gd name="T5" fmla="*/ 0 h 175"/>
                <a:gd name="T6" fmla="*/ 2147483647 w 198"/>
                <a:gd name="T7" fmla="*/ 0 h 175"/>
                <a:gd name="T8" fmla="*/ 2147483647 w 198"/>
                <a:gd name="T9" fmla="*/ 2147483647 h 175"/>
                <a:gd name="T10" fmla="*/ 2147483647 w 198"/>
                <a:gd name="T11" fmla="*/ 2147483647 h 175"/>
                <a:gd name="T12" fmla="*/ 2147483647 w 198"/>
                <a:gd name="T13" fmla="*/ 2147483647 h 175"/>
                <a:gd name="T14" fmla="*/ 2147483647 w 198"/>
                <a:gd name="T15" fmla="*/ 2147483647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8"/>
                <a:gd name="T25" fmla="*/ 0 h 175"/>
                <a:gd name="T26" fmla="*/ 198 w 198"/>
                <a:gd name="T27" fmla="*/ 175 h 1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8" h="175">
                  <a:moveTo>
                    <a:pt x="0" y="175"/>
                  </a:moveTo>
                  <a:lnTo>
                    <a:pt x="186" y="0"/>
                  </a:lnTo>
                  <a:lnTo>
                    <a:pt x="198" y="0"/>
                  </a:lnTo>
                  <a:lnTo>
                    <a:pt x="196" y="2"/>
                  </a:lnTo>
                  <a:lnTo>
                    <a:pt x="188" y="2"/>
                  </a:lnTo>
                  <a:lnTo>
                    <a:pt x="190" y="4"/>
                  </a:lnTo>
                  <a:lnTo>
                    <a:pt x="196" y="4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47" name="Line 300"/>
            <p:cNvSpPr>
              <a:spLocks noChangeShapeType="1"/>
            </p:cNvSpPr>
            <p:nvPr/>
          </p:nvSpPr>
          <p:spPr bwMode="auto">
            <a:xfrm>
              <a:off x="9218613" y="3344416"/>
              <a:ext cx="1587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48" name="Freeform 301"/>
            <p:cNvSpPr>
              <a:spLocks/>
            </p:cNvSpPr>
            <p:nvPr/>
          </p:nvSpPr>
          <p:spPr bwMode="auto">
            <a:xfrm>
              <a:off x="9197975" y="3288854"/>
              <a:ext cx="57150" cy="55562"/>
            </a:xfrm>
            <a:custGeom>
              <a:avLst/>
              <a:gdLst>
                <a:gd name="T0" fmla="*/ 2147483647 w 36"/>
                <a:gd name="T1" fmla="*/ 2147483647 h 36"/>
                <a:gd name="T2" fmla="*/ 0 w 36"/>
                <a:gd name="T3" fmla="*/ 2147483647 h 36"/>
                <a:gd name="T4" fmla="*/ 2147483647 w 36"/>
                <a:gd name="T5" fmla="*/ 0 h 36"/>
                <a:gd name="T6" fmla="*/ 2147483647 w 36"/>
                <a:gd name="T7" fmla="*/ 2147483647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36"/>
                <a:gd name="T14" fmla="*/ 36 w 3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36">
                  <a:moveTo>
                    <a:pt x="13" y="36"/>
                  </a:moveTo>
                  <a:lnTo>
                    <a:pt x="0" y="21"/>
                  </a:lnTo>
                  <a:lnTo>
                    <a:pt x="36" y="0"/>
                  </a:lnTo>
                  <a:lnTo>
                    <a:pt x="13" y="36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49" name="Line 302"/>
            <p:cNvSpPr>
              <a:spLocks noChangeShapeType="1"/>
            </p:cNvSpPr>
            <p:nvPr/>
          </p:nvSpPr>
          <p:spPr bwMode="auto">
            <a:xfrm>
              <a:off x="9205913" y="3334891"/>
              <a:ext cx="1587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50" name="Freeform 303"/>
            <p:cNvSpPr>
              <a:spLocks/>
            </p:cNvSpPr>
            <p:nvPr/>
          </p:nvSpPr>
          <p:spPr bwMode="auto">
            <a:xfrm>
              <a:off x="9197975" y="3295204"/>
              <a:ext cx="52388" cy="39687"/>
            </a:xfrm>
            <a:custGeom>
              <a:avLst/>
              <a:gdLst>
                <a:gd name="T0" fmla="*/ 2147483647 w 32"/>
                <a:gd name="T1" fmla="*/ 2147483647 h 25"/>
                <a:gd name="T2" fmla="*/ 2147483647 w 32"/>
                <a:gd name="T3" fmla="*/ 2147483647 h 25"/>
                <a:gd name="T4" fmla="*/ 2147483647 w 32"/>
                <a:gd name="T5" fmla="*/ 2147483647 h 25"/>
                <a:gd name="T6" fmla="*/ 2147483647 w 32"/>
                <a:gd name="T7" fmla="*/ 2147483647 h 25"/>
                <a:gd name="T8" fmla="*/ 2147483647 w 32"/>
                <a:gd name="T9" fmla="*/ 2147483647 h 25"/>
                <a:gd name="T10" fmla="*/ 0 w 32"/>
                <a:gd name="T11" fmla="*/ 2147483647 h 25"/>
                <a:gd name="T12" fmla="*/ 2147483647 w 32"/>
                <a:gd name="T13" fmla="*/ 2147483647 h 25"/>
                <a:gd name="T14" fmla="*/ 2147483647 w 32"/>
                <a:gd name="T15" fmla="*/ 2147483647 h 25"/>
                <a:gd name="T16" fmla="*/ 2147483647 w 32"/>
                <a:gd name="T17" fmla="*/ 2147483647 h 25"/>
                <a:gd name="T18" fmla="*/ 2147483647 w 32"/>
                <a:gd name="T19" fmla="*/ 2147483647 h 25"/>
                <a:gd name="T20" fmla="*/ 2147483647 w 32"/>
                <a:gd name="T21" fmla="*/ 2147483647 h 25"/>
                <a:gd name="T22" fmla="*/ 2147483647 w 32"/>
                <a:gd name="T23" fmla="*/ 2147483647 h 25"/>
                <a:gd name="T24" fmla="*/ 2147483647 w 32"/>
                <a:gd name="T25" fmla="*/ 2147483647 h 25"/>
                <a:gd name="T26" fmla="*/ 2147483647 w 32"/>
                <a:gd name="T27" fmla="*/ 2147483647 h 25"/>
                <a:gd name="T28" fmla="*/ 2147483647 w 32"/>
                <a:gd name="T29" fmla="*/ 2147483647 h 25"/>
                <a:gd name="T30" fmla="*/ 2147483647 w 32"/>
                <a:gd name="T31" fmla="*/ 2147483647 h 25"/>
                <a:gd name="T32" fmla="*/ 2147483647 w 32"/>
                <a:gd name="T33" fmla="*/ 2147483647 h 25"/>
                <a:gd name="T34" fmla="*/ 2147483647 w 32"/>
                <a:gd name="T35" fmla="*/ 2147483647 h 25"/>
                <a:gd name="T36" fmla="*/ 2147483647 w 32"/>
                <a:gd name="T37" fmla="*/ 2147483647 h 25"/>
                <a:gd name="T38" fmla="*/ 2147483647 w 32"/>
                <a:gd name="T39" fmla="*/ 2147483647 h 25"/>
                <a:gd name="T40" fmla="*/ 2147483647 w 32"/>
                <a:gd name="T41" fmla="*/ 2147483647 h 25"/>
                <a:gd name="T42" fmla="*/ 2147483647 w 32"/>
                <a:gd name="T43" fmla="*/ 0 h 25"/>
                <a:gd name="T44" fmla="*/ 2147483647 w 32"/>
                <a:gd name="T45" fmla="*/ 0 h 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2"/>
                <a:gd name="T70" fmla="*/ 0 h 25"/>
                <a:gd name="T71" fmla="*/ 32 w 32"/>
                <a:gd name="T72" fmla="*/ 25 h 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2" h="25">
                  <a:moveTo>
                    <a:pt x="5" y="25"/>
                  </a:moveTo>
                  <a:lnTo>
                    <a:pt x="4" y="23"/>
                  </a:lnTo>
                  <a:lnTo>
                    <a:pt x="19" y="23"/>
                  </a:lnTo>
                  <a:lnTo>
                    <a:pt x="21" y="19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21" y="17"/>
                  </a:lnTo>
                  <a:lnTo>
                    <a:pt x="23" y="15"/>
                  </a:lnTo>
                  <a:lnTo>
                    <a:pt x="2" y="15"/>
                  </a:lnTo>
                  <a:lnTo>
                    <a:pt x="5" y="13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9" y="12"/>
                  </a:lnTo>
                  <a:lnTo>
                    <a:pt x="13" y="10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17" y="8"/>
                  </a:lnTo>
                  <a:lnTo>
                    <a:pt x="21" y="6"/>
                  </a:lnTo>
                  <a:lnTo>
                    <a:pt x="30" y="6"/>
                  </a:lnTo>
                  <a:lnTo>
                    <a:pt x="30" y="2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32" y="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57" name="Line 310"/>
            <p:cNvSpPr>
              <a:spLocks noChangeShapeType="1"/>
            </p:cNvSpPr>
            <p:nvPr/>
          </p:nvSpPr>
          <p:spPr bwMode="auto">
            <a:xfrm>
              <a:off x="8362950" y="3288854"/>
              <a:ext cx="4763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72" name="Line 326"/>
            <p:cNvSpPr>
              <a:spLocks noChangeShapeType="1"/>
            </p:cNvSpPr>
            <p:nvPr/>
          </p:nvSpPr>
          <p:spPr bwMode="auto">
            <a:xfrm>
              <a:off x="7299325" y="2317304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73" name="Freeform 327"/>
            <p:cNvSpPr>
              <a:spLocks/>
            </p:cNvSpPr>
            <p:nvPr/>
          </p:nvSpPr>
          <p:spPr bwMode="auto">
            <a:xfrm>
              <a:off x="6826250" y="2149029"/>
              <a:ext cx="473075" cy="168275"/>
            </a:xfrm>
            <a:custGeom>
              <a:avLst/>
              <a:gdLst>
                <a:gd name="T0" fmla="*/ 2147483647 w 298"/>
                <a:gd name="T1" fmla="*/ 2147483647 h 106"/>
                <a:gd name="T2" fmla="*/ 2147483647 w 298"/>
                <a:gd name="T3" fmla="*/ 2147483647 h 106"/>
                <a:gd name="T4" fmla="*/ 2147483647 w 298"/>
                <a:gd name="T5" fmla="*/ 2147483647 h 106"/>
                <a:gd name="T6" fmla="*/ 2147483647 w 298"/>
                <a:gd name="T7" fmla="*/ 2147483647 h 106"/>
                <a:gd name="T8" fmla="*/ 2147483647 w 298"/>
                <a:gd name="T9" fmla="*/ 2147483647 h 106"/>
                <a:gd name="T10" fmla="*/ 2147483647 w 298"/>
                <a:gd name="T11" fmla="*/ 2147483647 h 106"/>
                <a:gd name="T12" fmla="*/ 2147483647 w 298"/>
                <a:gd name="T13" fmla="*/ 2147483647 h 106"/>
                <a:gd name="T14" fmla="*/ 2147483647 w 298"/>
                <a:gd name="T15" fmla="*/ 0 h 106"/>
                <a:gd name="T16" fmla="*/ 0 w 298"/>
                <a:gd name="T17" fmla="*/ 0 h 106"/>
                <a:gd name="T18" fmla="*/ 2147483647 w 298"/>
                <a:gd name="T19" fmla="*/ 2147483647 h 106"/>
                <a:gd name="T20" fmla="*/ 2147483647 w 298"/>
                <a:gd name="T21" fmla="*/ 2147483647 h 106"/>
                <a:gd name="T22" fmla="*/ 2147483647 w 298"/>
                <a:gd name="T23" fmla="*/ 2147483647 h 106"/>
                <a:gd name="T24" fmla="*/ 2147483647 w 298"/>
                <a:gd name="T25" fmla="*/ 2147483647 h 106"/>
                <a:gd name="T26" fmla="*/ 2147483647 w 298"/>
                <a:gd name="T27" fmla="*/ 2147483647 h 106"/>
                <a:gd name="T28" fmla="*/ 0 w 298"/>
                <a:gd name="T29" fmla="*/ 0 h 106"/>
                <a:gd name="T30" fmla="*/ 2147483647 w 298"/>
                <a:gd name="T31" fmla="*/ 2147483647 h 106"/>
                <a:gd name="T32" fmla="*/ 2147483647 w 298"/>
                <a:gd name="T33" fmla="*/ 2147483647 h 106"/>
                <a:gd name="T34" fmla="*/ 0 w 298"/>
                <a:gd name="T35" fmla="*/ 2147483647 h 106"/>
                <a:gd name="T36" fmla="*/ 2147483647 w 298"/>
                <a:gd name="T37" fmla="*/ 2147483647 h 106"/>
                <a:gd name="T38" fmla="*/ 2147483647 w 298"/>
                <a:gd name="T39" fmla="*/ 2147483647 h 106"/>
                <a:gd name="T40" fmla="*/ 2147483647 w 298"/>
                <a:gd name="T41" fmla="*/ 2147483647 h 106"/>
                <a:gd name="T42" fmla="*/ 2147483647 w 298"/>
                <a:gd name="T43" fmla="*/ 2147483647 h 106"/>
                <a:gd name="T44" fmla="*/ 2147483647 w 298"/>
                <a:gd name="T45" fmla="*/ 2147483647 h 106"/>
                <a:gd name="T46" fmla="*/ 2147483647 w 298"/>
                <a:gd name="T47" fmla="*/ 2147483647 h 106"/>
                <a:gd name="T48" fmla="*/ 2147483647 w 298"/>
                <a:gd name="T49" fmla="*/ 2147483647 h 106"/>
                <a:gd name="T50" fmla="*/ 2147483647 w 298"/>
                <a:gd name="T51" fmla="*/ 2147483647 h 106"/>
                <a:gd name="T52" fmla="*/ 2147483647 w 298"/>
                <a:gd name="T53" fmla="*/ 2147483647 h 106"/>
                <a:gd name="T54" fmla="*/ 2147483647 w 298"/>
                <a:gd name="T55" fmla="*/ 0 h 106"/>
                <a:gd name="T56" fmla="*/ 2147483647 w 298"/>
                <a:gd name="T57" fmla="*/ 2147483647 h 106"/>
                <a:gd name="T58" fmla="*/ 2147483647 w 298"/>
                <a:gd name="T59" fmla="*/ 2147483647 h 106"/>
                <a:gd name="T60" fmla="*/ 2147483647 w 298"/>
                <a:gd name="T61" fmla="*/ 2147483647 h 106"/>
                <a:gd name="T62" fmla="*/ 2147483647 w 298"/>
                <a:gd name="T63" fmla="*/ 2147483647 h 106"/>
                <a:gd name="T64" fmla="*/ 2147483647 w 298"/>
                <a:gd name="T65" fmla="*/ 2147483647 h 106"/>
                <a:gd name="T66" fmla="*/ 2147483647 w 298"/>
                <a:gd name="T67" fmla="*/ 0 h 106"/>
                <a:gd name="T68" fmla="*/ 2147483647 w 298"/>
                <a:gd name="T69" fmla="*/ 2147483647 h 106"/>
                <a:gd name="T70" fmla="*/ 0 w 298"/>
                <a:gd name="T71" fmla="*/ 2147483647 h 106"/>
                <a:gd name="T72" fmla="*/ 0 w 298"/>
                <a:gd name="T73" fmla="*/ 0 h 106"/>
                <a:gd name="T74" fmla="*/ 2147483647 w 298"/>
                <a:gd name="T75" fmla="*/ 0 h 106"/>
                <a:gd name="T76" fmla="*/ 2147483647 w 298"/>
                <a:gd name="T77" fmla="*/ 2147483647 h 1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8"/>
                <a:gd name="T118" fmla="*/ 0 h 106"/>
                <a:gd name="T119" fmla="*/ 298 w 298"/>
                <a:gd name="T120" fmla="*/ 106 h 1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8" h="106">
                  <a:moveTo>
                    <a:pt x="298" y="106"/>
                  </a:moveTo>
                  <a:lnTo>
                    <a:pt x="296" y="105"/>
                  </a:lnTo>
                  <a:lnTo>
                    <a:pt x="296" y="2"/>
                  </a:lnTo>
                  <a:lnTo>
                    <a:pt x="294" y="4"/>
                  </a:lnTo>
                  <a:lnTo>
                    <a:pt x="294" y="103"/>
                  </a:lnTo>
                  <a:lnTo>
                    <a:pt x="293" y="103"/>
                  </a:lnTo>
                  <a:lnTo>
                    <a:pt x="293" y="6"/>
                  </a:lnTo>
                  <a:lnTo>
                    <a:pt x="298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96" y="2"/>
                  </a:lnTo>
                  <a:lnTo>
                    <a:pt x="294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03"/>
                  </a:lnTo>
                  <a:lnTo>
                    <a:pt x="0" y="106"/>
                  </a:lnTo>
                  <a:lnTo>
                    <a:pt x="6" y="103"/>
                  </a:lnTo>
                  <a:lnTo>
                    <a:pt x="293" y="103"/>
                  </a:lnTo>
                  <a:lnTo>
                    <a:pt x="298" y="106"/>
                  </a:lnTo>
                  <a:lnTo>
                    <a:pt x="293" y="103"/>
                  </a:lnTo>
                  <a:lnTo>
                    <a:pt x="6" y="103"/>
                  </a:lnTo>
                  <a:lnTo>
                    <a:pt x="4" y="105"/>
                  </a:lnTo>
                  <a:lnTo>
                    <a:pt x="294" y="105"/>
                  </a:lnTo>
                  <a:lnTo>
                    <a:pt x="296" y="106"/>
                  </a:lnTo>
                  <a:lnTo>
                    <a:pt x="2" y="106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105"/>
                  </a:lnTo>
                  <a:lnTo>
                    <a:pt x="6" y="103"/>
                  </a:lnTo>
                  <a:lnTo>
                    <a:pt x="6" y="6"/>
                  </a:lnTo>
                  <a:lnTo>
                    <a:pt x="293" y="6"/>
                  </a:lnTo>
                  <a:lnTo>
                    <a:pt x="298" y="0"/>
                  </a:lnTo>
                  <a:lnTo>
                    <a:pt x="298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298" y="0"/>
                  </a:lnTo>
                  <a:lnTo>
                    <a:pt x="298" y="106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74" name="Line 328"/>
            <p:cNvSpPr>
              <a:spLocks noChangeShapeType="1"/>
            </p:cNvSpPr>
            <p:nvPr/>
          </p:nvSpPr>
          <p:spPr bwMode="auto">
            <a:xfrm>
              <a:off x="7296150" y="2233166"/>
              <a:ext cx="1588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75" name="Freeform 329"/>
            <p:cNvSpPr>
              <a:spLocks/>
            </p:cNvSpPr>
            <p:nvPr/>
          </p:nvSpPr>
          <p:spPr bwMode="auto">
            <a:xfrm>
              <a:off x="7296150" y="2233166"/>
              <a:ext cx="63500" cy="12700"/>
            </a:xfrm>
            <a:custGeom>
              <a:avLst/>
              <a:gdLst>
                <a:gd name="T0" fmla="*/ 0 w 40"/>
                <a:gd name="T1" fmla="*/ 0 h 8"/>
                <a:gd name="T2" fmla="*/ 2147483647 w 40"/>
                <a:gd name="T3" fmla="*/ 0 h 8"/>
                <a:gd name="T4" fmla="*/ 2147483647 w 40"/>
                <a:gd name="T5" fmla="*/ 2147483647 h 8"/>
                <a:gd name="T6" fmla="*/ 2147483647 w 40"/>
                <a:gd name="T7" fmla="*/ 2147483647 h 8"/>
                <a:gd name="T8" fmla="*/ 2147483647 w 40"/>
                <a:gd name="T9" fmla="*/ 2147483647 h 8"/>
                <a:gd name="T10" fmla="*/ 2147483647 w 40"/>
                <a:gd name="T11" fmla="*/ 2147483647 h 8"/>
                <a:gd name="T12" fmla="*/ 2147483647 w 40"/>
                <a:gd name="T13" fmla="*/ 2147483647 h 8"/>
                <a:gd name="T14" fmla="*/ 2147483647 w 40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8"/>
                <a:gd name="T26" fmla="*/ 40 w 40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8">
                  <a:moveTo>
                    <a:pt x="0" y="0"/>
                  </a:moveTo>
                  <a:lnTo>
                    <a:pt x="40" y="0"/>
                  </a:lnTo>
                  <a:lnTo>
                    <a:pt x="40" y="4"/>
                  </a:lnTo>
                  <a:lnTo>
                    <a:pt x="10" y="4"/>
                  </a:lnTo>
                  <a:lnTo>
                    <a:pt x="17" y="6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27" y="8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76" name="Line 330"/>
            <p:cNvSpPr>
              <a:spLocks noChangeShapeType="1"/>
            </p:cNvSpPr>
            <p:nvPr/>
          </p:nvSpPr>
          <p:spPr bwMode="auto">
            <a:xfrm>
              <a:off x="7332663" y="2223641"/>
              <a:ext cx="1587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77" name="Freeform 331"/>
            <p:cNvSpPr>
              <a:spLocks/>
            </p:cNvSpPr>
            <p:nvPr/>
          </p:nvSpPr>
          <p:spPr bwMode="auto">
            <a:xfrm>
              <a:off x="7305675" y="2223641"/>
              <a:ext cx="53975" cy="6350"/>
            </a:xfrm>
            <a:custGeom>
              <a:avLst/>
              <a:gdLst>
                <a:gd name="T0" fmla="*/ 2147483647 w 34"/>
                <a:gd name="T1" fmla="*/ 0 h 4"/>
                <a:gd name="T2" fmla="*/ 2147483647 w 34"/>
                <a:gd name="T3" fmla="*/ 2147483647 h 4"/>
                <a:gd name="T4" fmla="*/ 2147483647 w 34"/>
                <a:gd name="T5" fmla="*/ 2147483647 h 4"/>
                <a:gd name="T6" fmla="*/ 2147483647 w 34"/>
                <a:gd name="T7" fmla="*/ 2147483647 h 4"/>
                <a:gd name="T8" fmla="*/ 0 w 34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"/>
                <a:gd name="T17" fmla="*/ 34 w 3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">
                  <a:moveTo>
                    <a:pt x="17" y="0"/>
                  </a:moveTo>
                  <a:lnTo>
                    <a:pt x="8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0" y="4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78" name="Line 332"/>
            <p:cNvSpPr>
              <a:spLocks noChangeShapeType="1"/>
            </p:cNvSpPr>
            <p:nvPr/>
          </p:nvSpPr>
          <p:spPr bwMode="auto">
            <a:xfrm>
              <a:off x="7296150" y="223316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79" name="Freeform 333"/>
            <p:cNvSpPr>
              <a:spLocks/>
            </p:cNvSpPr>
            <p:nvPr/>
          </p:nvSpPr>
          <p:spPr bwMode="auto">
            <a:xfrm>
              <a:off x="7296150" y="2218879"/>
              <a:ext cx="63500" cy="30162"/>
            </a:xfrm>
            <a:custGeom>
              <a:avLst/>
              <a:gdLst>
                <a:gd name="T0" fmla="*/ 0 w 40"/>
                <a:gd name="T1" fmla="*/ 2147483647 h 19"/>
                <a:gd name="T2" fmla="*/ 2147483647 w 40"/>
                <a:gd name="T3" fmla="*/ 0 h 19"/>
                <a:gd name="T4" fmla="*/ 2147483647 w 40"/>
                <a:gd name="T5" fmla="*/ 2147483647 h 19"/>
                <a:gd name="T6" fmla="*/ 0 w 40"/>
                <a:gd name="T7" fmla="*/ 2147483647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19"/>
                <a:gd name="T14" fmla="*/ 40 w 40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19">
                  <a:moveTo>
                    <a:pt x="0" y="9"/>
                  </a:moveTo>
                  <a:lnTo>
                    <a:pt x="40" y="0"/>
                  </a:lnTo>
                  <a:lnTo>
                    <a:pt x="40" y="19"/>
                  </a:lnTo>
                  <a:lnTo>
                    <a:pt x="0" y="9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80" name="Line 334"/>
            <p:cNvSpPr>
              <a:spLocks noChangeShapeType="1"/>
            </p:cNvSpPr>
            <p:nvPr/>
          </p:nvSpPr>
          <p:spPr bwMode="auto">
            <a:xfrm>
              <a:off x="7332663" y="2223641"/>
              <a:ext cx="1587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81" name="Freeform 335"/>
            <p:cNvSpPr>
              <a:spLocks/>
            </p:cNvSpPr>
            <p:nvPr/>
          </p:nvSpPr>
          <p:spPr bwMode="auto">
            <a:xfrm>
              <a:off x="7332663" y="2222054"/>
              <a:ext cx="26987" cy="1587"/>
            </a:xfrm>
            <a:custGeom>
              <a:avLst/>
              <a:gdLst>
                <a:gd name="T0" fmla="*/ 0 w 17"/>
                <a:gd name="T1" fmla="*/ 2147483647 h 1"/>
                <a:gd name="T2" fmla="*/ 2147483647 w 17"/>
                <a:gd name="T3" fmla="*/ 2147483647 h 1"/>
                <a:gd name="T4" fmla="*/ 2147483647 w 17"/>
                <a:gd name="T5" fmla="*/ 0 h 1"/>
                <a:gd name="T6" fmla="*/ 2147483647 w 17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"/>
                <a:gd name="T14" fmla="*/ 17 w 17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">
                  <a:moveTo>
                    <a:pt x="0" y="1"/>
                  </a:moveTo>
                  <a:lnTo>
                    <a:pt x="17" y="1"/>
                  </a:lnTo>
                  <a:lnTo>
                    <a:pt x="17" y="0"/>
                  </a:lnTo>
                  <a:lnTo>
                    <a:pt x="8" y="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82" name="Line 336"/>
            <p:cNvSpPr>
              <a:spLocks noChangeShapeType="1"/>
            </p:cNvSpPr>
            <p:nvPr/>
          </p:nvSpPr>
          <p:spPr bwMode="auto">
            <a:xfrm>
              <a:off x="7359650" y="223316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83" name="Line 337"/>
            <p:cNvSpPr>
              <a:spLocks noChangeShapeType="1"/>
            </p:cNvSpPr>
            <p:nvPr/>
          </p:nvSpPr>
          <p:spPr bwMode="auto">
            <a:xfrm>
              <a:off x="7359650" y="2233166"/>
              <a:ext cx="17780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84" name="Line 338"/>
            <p:cNvSpPr>
              <a:spLocks noChangeShapeType="1"/>
            </p:cNvSpPr>
            <p:nvPr/>
          </p:nvSpPr>
          <p:spPr bwMode="auto">
            <a:xfrm>
              <a:off x="6835775" y="2149029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85" name="Freeform 339"/>
            <p:cNvSpPr>
              <a:spLocks/>
            </p:cNvSpPr>
            <p:nvPr/>
          </p:nvSpPr>
          <p:spPr bwMode="auto">
            <a:xfrm>
              <a:off x="6361113" y="2149029"/>
              <a:ext cx="474662" cy="168275"/>
            </a:xfrm>
            <a:custGeom>
              <a:avLst/>
              <a:gdLst>
                <a:gd name="T0" fmla="*/ 2147483647 w 299"/>
                <a:gd name="T1" fmla="*/ 0 h 106"/>
                <a:gd name="T2" fmla="*/ 2147483647 w 299"/>
                <a:gd name="T3" fmla="*/ 2147483647 h 106"/>
                <a:gd name="T4" fmla="*/ 2147483647 w 299"/>
                <a:gd name="T5" fmla="*/ 2147483647 h 106"/>
                <a:gd name="T6" fmla="*/ 2147483647 w 299"/>
                <a:gd name="T7" fmla="*/ 2147483647 h 106"/>
                <a:gd name="T8" fmla="*/ 2147483647 w 299"/>
                <a:gd name="T9" fmla="*/ 2147483647 h 106"/>
                <a:gd name="T10" fmla="*/ 2147483647 w 299"/>
                <a:gd name="T11" fmla="*/ 2147483647 h 106"/>
                <a:gd name="T12" fmla="*/ 2147483647 w 299"/>
                <a:gd name="T13" fmla="*/ 2147483647 h 106"/>
                <a:gd name="T14" fmla="*/ 2147483647 w 299"/>
                <a:gd name="T15" fmla="*/ 2147483647 h 106"/>
                <a:gd name="T16" fmla="*/ 2147483647 w 299"/>
                <a:gd name="T17" fmla="*/ 0 h 106"/>
                <a:gd name="T18" fmla="*/ 0 w 299"/>
                <a:gd name="T19" fmla="*/ 0 h 106"/>
                <a:gd name="T20" fmla="*/ 2147483647 w 299"/>
                <a:gd name="T21" fmla="*/ 2147483647 h 106"/>
                <a:gd name="T22" fmla="*/ 2147483647 w 299"/>
                <a:gd name="T23" fmla="*/ 2147483647 h 106"/>
                <a:gd name="T24" fmla="*/ 2147483647 w 299"/>
                <a:gd name="T25" fmla="*/ 2147483647 h 106"/>
                <a:gd name="T26" fmla="*/ 2147483647 w 299"/>
                <a:gd name="T27" fmla="*/ 2147483647 h 106"/>
                <a:gd name="T28" fmla="*/ 2147483647 w 299"/>
                <a:gd name="T29" fmla="*/ 2147483647 h 106"/>
                <a:gd name="T30" fmla="*/ 0 w 299"/>
                <a:gd name="T31" fmla="*/ 0 h 106"/>
                <a:gd name="T32" fmla="*/ 2147483647 w 299"/>
                <a:gd name="T33" fmla="*/ 2147483647 h 106"/>
                <a:gd name="T34" fmla="*/ 2147483647 w 299"/>
                <a:gd name="T35" fmla="*/ 2147483647 h 106"/>
                <a:gd name="T36" fmla="*/ 0 w 299"/>
                <a:gd name="T37" fmla="*/ 2147483647 h 106"/>
                <a:gd name="T38" fmla="*/ 2147483647 w 299"/>
                <a:gd name="T39" fmla="*/ 2147483647 h 106"/>
                <a:gd name="T40" fmla="*/ 2147483647 w 299"/>
                <a:gd name="T41" fmla="*/ 2147483647 h 106"/>
                <a:gd name="T42" fmla="*/ 2147483647 w 299"/>
                <a:gd name="T43" fmla="*/ 2147483647 h 106"/>
                <a:gd name="T44" fmla="*/ 2147483647 w 299"/>
                <a:gd name="T45" fmla="*/ 2147483647 h 106"/>
                <a:gd name="T46" fmla="*/ 2147483647 w 299"/>
                <a:gd name="T47" fmla="*/ 2147483647 h 106"/>
                <a:gd name="T48" fmla="*/ 2147483647 w 299"/>
                <a:gd name="T49" fmla="*/ 2147483647 h 106"/>
                <a:gd name="T50" fmla="*/ 2147483647 w 299"/>
                <a:gd name="T51" fmla="*/ 2147483647 h 106"/>
                <a:gd name="T52" fmla="*/ 2147483647 w 299"/>
                <a:gd name="T53" fmla="*/ 2147483647 h 106"/>
                <a:gd name="T54" fmla="*/ 0 w 299"/>
                <a:gd name="T55" fmla="*/ 2147483647 h 106"/>
                <a:gd name="T56" fmla="*/ 0 w 299"/>
                <a:gd name="T57" fmla="*/ 0 h 106"/>
                <a:gd name="T58" fmla="*/ 2147483647 w 299"/>
                <a:gd name="T59" fmla="*/ 2147483647 h 106"/>
                <a:gd name="T60" fmla="*/ 2147483647 w 299"/>
                <a:gd name="T61" fmla="*/ 2147483647 h 106"/>
                <a:gd name="T62" fmla="*/ 2147483647 w 299"/>
                <a:gd name="T63" fmla="*/ 2147483647 h 106"/>
                <a:gd name="T64" fmla="*/ 2147483647 w 299"/>
                <a:gd name="T65" fmla="*/ 2147483647 h 106"/>
                <a:gd name="T66" fmla="*/ 2147483647 w 299"/>
                <a:gd name="T67" fmla="*/ 2147483647 h 106"/>
                <a:gd name="T68" fmla="*/ 2147483647 w 299"/>
                <a:gd name="T69" fmla="*/ 0 h 106"/>
                <a:gd name="T70" fmla="*/ 2147483647 w 299"/>
                <a:gd name="T71" fmla="*/ 2147483647 h 106"/>
                <a:gd name="T72" fmla="*/ 0 w 299"/>
                <a:gd name="T73" fmla="*/ 2147483647 h 106"/>
                <a:gd name="T74" fmla="*/ 0 w 299"/>
                <a:gd name="T75" fmla="*/ 0 h 106"/>
                <a:gd name="T76" fmla="*/ 2147483647 w 299"/>
                <a:gd name="T77" fmla="*/ 0 h 1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9"/>
                <a:gd name="T118" fmla="*/ 0 h 106"/>
                <a:gd name="T119" fmla="*/ 299 w 299"/>
                <a:gd name="T120" fmla="*/ 106 h 1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9" h="106">
                  <a:moveTo>
                    <a:pt x="299" y="0"/>
                  </a:moveTo>
                  <a:lnTo>
                    <a:pt x="299" y="106"/>
                  </a:lnTo>
                  <a:lnTo>
                    <a:pt x="295" y="105"/>
                  </a:lnTo>
                  <a:lnTo>
                    <a:pt x="295" y="2"/>
                  </a:lnTo>
                  <a:lnTo>
                    <a:pt x="293" y="4"/>
                  </a:lnTo>
                  <a:lnTo>
                    <a:pt x="293" y="103"/>
                  </a:lnTo>
                  <a:lnTo>
                    <a:pt x="293" y="6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95" y="2"/>
                  </a:lnTo>
                  <a:lnTo>
                    <a:pt x="293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03"/>
                  </a:lnTo>
                  <a:lnTo>
                    <a:pt x="0" y="106"/>
                  </a:lnTo>
                  <a:lnTo>
                    <a:pt x="6" y="103"/>
                  </a:lnTo>
                  <a:lnTo>
                    <a:pt x="293" y="103"/>
                  </a:lnTo>
                  <a:lnTo>
                    <a:pt x="299" y="106"/>
                  </a:lnTo>
                  <a:lnTo>
                    <a:pt x="293" y="103"/>
                  </a:lnTo>
                  <a:lnTo>
                    <a:pt x="6" y="103"/>
                  </a:lnTo>
                  <a:lnTo>
                    <a:pt x="4" y="105"/>
                  </a:lnTo>
                  <a:lnTo>
                    <a:pt x="295" y="105"/>
                  </a:lnTo>
                  <a:lnTo>
                    <a:pt x="297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105"/>
                  </a:lnTo>
                  <a:lnTo>
                    <a:pt x="6" y="103"/>
                  </a:lnTo>
                  <a:lnTo>
                    <a:pt x="6" y="6"/>
                  </a:lnTo>
                  <a:lnTo>
                    <a:pt x="293" y="6"/>
                  </a:lnTo>
                  <a:lnTo>
                    <a:pt x="299" y="0"/>
                  </a:lnTo>
                  <a:lnTo>
                    <a:pt x="299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299" y="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86" name="Line 340"/>
            <p:cNvSpPr>
              <a:spLocks noChangeShapeType="1"/>
            </p:cNvSpPr>
            <p:nvPr/>
          </p:nvSpPr>
          <p:spPr bwMode="auto">
            <a:xfrm>
              <a:off x="6370638" y="2149029"/>
              <a:ext cx="1587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87" name="Freeform 341"/>
            <p:cNvSpPr>
              <a:spLocks/>
            </p:cNvSpPr>
            <p:nvPr/>
          </p:nvSpPr>
          <p:spPr bwMode="auto">
            <a:xfrm>
              <a:off x="5895975" y="2149029"/>
              <a:ext cx="474663" cy="168275"/>
            </a:xfrm>
            <a:custGeom>
              <a:avLst/>
              <a:gdLst>
                <a:gd name="T0" fmla="*/ 2147483647 w 299"/>
                <a:gd name="T1" fmla="*/ 0 h 106"/>
                <a:gd name="T2" fmla="*/ 2147483647 w 299"/>
                <a:gd name="T3" fmla="*/ 2147483647 h 106"/>
                <a:gd name="T4" fmla="*/ 2147483647 w 299"/>
                <a:gd name="T5" fmla="*/ 2147483647 h 106"/>
                <a:gd name="T6" fmla="*/ 2147483647 w 299"/>
                <a:gd name="T7" fmla="*/ 2147483647 h 106"/>
                <a:gd name="T8" fmla="*/ 2147483647 w 299"/>
                <a:gd name="T9" fmla="*/ 2147483647 h 106"/>
                <a:gd name="T10" fmla="*/ 2147483647 w 299"/>
                <a:gd name="T11" fmla="*/ 2147483647 h 106"/>
                <a:gd name="T12" fmla="*/ 2147483647 w 299"/>
                <a:gd name="T13" fmla="*/ 2147483647 h 106"/>
                <a:gd name="T14" fmla="*/ 2147483647 w 299"/>
                <a:gd name="T15" fmla="*/ 2147483647 h 106"/>
                <a:gd name="T16" fmla="*/ 2147483647 w 299"/>
                <a:gd name="T17" fmla="*/ 0 h 106"/>
                <a:gd name="T18" fmla="*/ 0 w 299"/>
                <a:gd name="T19" fmla="*/ 0 h 106"/>
                <a:gd name="T20" fmla="*/ 2147483647 w 299"/>
                <a:gd name="T21" fmla="*/ 2147483647 h 106"/>
                <a:gd name="T22" fmla="*/ 2147483647 w 299"/>
                <a:gd name="T23" fmla="*/ 2147483647 h 106"/>
                <a:gd name="T24" fmla="*/ 2147483647 w 299"/>
                <a:gd name="T25" fmla="*/ 2147483647 h 106"/>
                <a:gd name="T26" fmla="*/ 2147483647 w 299"/>
                <a:gd name="T27" fmla="*/ 2147483647 h 106"/>
                <a:gd name="T28" fmla="*/ 2147483647 w 299"/>
                <a:gd name="T29" fmla="*/ 2147483647 h 106"/>
                <a:gd name="T30" fmla="*/ 0 w 299"/>
                <a:gd name="T31" fmla="*/ 0 h 106"/>
                <a:gd name="T32" fmla="*/ 2147483647 w 299"/>
                <a:gd name="T33" fmla="*/ 2147483647 h 106"/>
                <a:gd name="T34" fmla="*/ 2147483647 w 299"/>
                <a:gd name="T35" fmla="*/ 2147483647 h 106"/>
                <a:gd name="T36" fmla="*/ 0 w 299"/>
                <a:gd name="T37" fmla="*/ 2147483647 h 106"/>
                <a:gd name="T38" fmla="*/ 2147483647 w 299"/>
                <a:gd name="T39" fmla="*/ 2147483647 h 106"/>
                <a:gd name="T40" fmla="*/ 2147483647 w 299"/>
                <a:gd name="T41" fmla="*/ 2147483647 h 106"/>
                <a:gd name="T42" fmla="*/ 2147483647 w 299"/>
                <a:gd name="T43" fmla="*/ 2147483647 h 106"/>
                <a:gd name="T44" fmla="*/ 2147483647 w 299"/>
                <a:gd name="T45" fmla="*/ 2147483647 h 106"/>
                <a:gd name="T46" fmla="*/ 2147483647 w 299"/>
                <a:gd name="T47" fmla="*/ 2147483647 h 106"/>
                <a:gd name="T48" fmla="*/ 2147483647 w 299"/>
                <a:gd name="T49" fmla="*/ 2147483647 h 106"/>
                <a:gd name="T50" fmla="*/ 2147483647 w 299"/>
                <a:gd name="T51" fmla="*/ 2147483647 h 106"/>
                <a:gd name="T52" fmla="*/ 2147483647 w 299"/>
                <a:gd name="T53" fmla="*/ 2147483647 h 106"/>
                <a:gd name="T54" fmla="*/ 2147483647 w 299"/>
                <a:gd name="T55" fmla="*/ 2147483647 h 106"/>
                <a:gd name="T56" fmla="*/ 2147483647 w 299"/>
                <a:gd name="T57" fmla="*/ 0 h 106"/>
                <a:gd name="T58" fmla="*/ 2147483647 w 299"/>
                <a:gd name="T59" fmla="*/ 2147483647 h 106"/>
                <a:gd name="T60" fmla="*/ 2147483647 w 299"/>
                <a:gd name="T61" fmla="*/ 2147483647 h 106"/>
                <a:gd name="T62" fmla="*/ 2147483647 w 299"/>
                <a:gd name="T63" fmla="*/ 2147483647 h 106"/>
                <a:gd name="T64" fmla="*/ 2147483647 w 299"/>
                <a:gd name="T65" fmla="*/ 2147483647 h 106"/>
                <a:gd name="T66" fmla="*/ 2147483647 w 299"/>
                <a:gd name="T67" fmla="*/ 2147483647 h 106"/>
                <a:gd name="T68" fmla="*/ 2147483647 w 299"/>
                <a:gd name="T69" fmla="*/ 0 h 106"/>
                <a:gd name="T70" fmla="*/ 2147483647 w 299"/>
                <a:gd name="T71" fmla="*/ 2147483647 h 106"/>
                <a:gd name="T72" fmla="*/ 0 w 299"/>
                <a:gd name="T73" fmla="*/ 2147483647 h 106"/>
                <a:gd name="T74" fmla="*/ 0 w 299"/>
                <a:gd name="T75" fmla="*/ 0 h 106"/>
                <a:gd name="T76" fmla="*/ 2147483647 w 299"/>
                <a:gd name="T77" fmla="*/ 0 h 1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9"/>
                <a:gd name="T118" fmla="*/ 0 h 106"/>
                <a:gd name="T119" fmla="*/ 299 w 299"/>
                <a:gd name="T120" fmla="*/ 106 h 1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9" h="106">
                  <a:moveTo>
                    <a:pt x="299" y="0"/>
                  </a:moveTo>
                  <a:lnTo>
                    <a:pt x="299" y="106"/>
                  </a:lnTo>
                  <a:lnTo>
                    <a:pt x="297" y="105"/>
                  </a:lnTo>
                  <a:lnTo>
                    <a:pt x="297" y="2"/>
                  </a:lnTo>
                  <a:lnTo>
                    <a:pt x="295" y="4"/>
                  </a:lnTo>
                  <a:lnTo>
                    <a:pt x="295" y="103"/>
                  </a:lnTo>
                  <a:lnTo>
                    <a:pt x="293" y="103"/>
                  </a:lnTo>
                  <a:lnTo>
                    <a:pt x="293" y="6"/>
                  </a:lnTo>
                  <a:lnTo>
                    <a:pt x="299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97" y="2"/>
                  </a:lnTo>
                  <a:lnTo>
                    <a:pt x="295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03"/>
                  </a:lnTo>
                  <a:lnTo>
                    <a:pt x="0" y="106"/>
                  </a:lnTo>
                  <a:lnTo>
                    <a:pt x="6" y="103"/>
                  </a:lnTo>
                  <a:lnTo>
                    <a:pt x="293" y="103"/>
                  </a:lnTo>
                  <a:lnTo>
                    <a:pt x="299" y="106"/>
                  </a:lnTo>
                  <a:lnTo>
                    <a:pt x="293" y="103"/>
                  </a:lnTo>
                  <a:lnTo>
                    <a:pt x="6" y="103"/>
                  </a:lnTo>
                  <a:lnTo>
                    <a:pt x="4" y="105"/>
                  </a:lnTo>
                  <a:lnTo>
                    <a:pt x="295" y="105"/>
                  </a:lnTo>
                  <a:lnTo>
                    <a:pt x="297" y="106"/>
                  </a:lnTo>
                  <a:lnTo>
                    <a:pt x="2" y="106"/>
                  </a:lnTo>
                  <a:lnTo>
                    <a:pt x="2" y="0"/>
                  </a:lnTo>
                  <a:lnTo>
                    <a:pt x="4" y="4"/>
                  </a:lnTo>
                  <a:lnTo>
                    <a:pt x="4" y="105"/>
                  </a:lnTo>
                  <a:lnTo>
                    <a:pt x="6" y="103"/>
                  </a:lnTo>
                  <a:lnTo>
                    <a:pt x="6" y="6"/>
                  </a:lnTo>
                  <a:lnTo>
                    <a:pt x="293" y="6"/>
                  </a:lnTo>
                  <a:lnTo>
                    <a:pt x="299" y="0"/>
                  </a:lnTo>
                  <a:lnTo>
                    <a:pt x="299" y="106"/>
                  </a:lnTo>
                  <a:lnTo>
                    <a:pt x="0" y="106"/>
                  </a:lnTo>
                  <a:lnTo>
                    <a:pt x="0" y="0"/>
                  </a:lnTo>
                  <a:lnTo>
                    <a:pt x="299" y="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88" name="Line 342"/>
            <p:cNvSpPr>
              <a:spLocks noChangeShapeType="1"/>
            </p:cNvSpPr>
            <p:nvPr/>
          </p:nvSpPr>
          <p:spPr bwMode="auto">
            <a:xfrm>
              <a:off x="6143625" y="231571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89" name="Freeform 343"/>
            <p:cNvSpPr>
              <a:spLocks/>
            </p:cNvSpPr>
            <p:nvPr/>
          </p:nvSpPr>
          <p:spPr bwMode="auto">
            <a:xfrm>
              <a:off x="6132513" y="2315716"/>
              <a:ext cx="11112" cy="592138"/>
            </a:xfrm>
            <a:custGeom>
              <a:avLst/>
              <a:gdLst>
                <a:gd name="T0" fmla="*/ 2147483647 w 7"/>
                <a:gd name="T1" fmla="*/ 0 h 373"/>
                <a:gd name="T2" fmla="*/ 2147483647 w 7"/>
                <a:gd name="T3" fmla="*/ 2147483647 h 373"/>
                <a:gd name="T4" fmla="*/ 2147483647 w 7"/>
                <a:gd name="T5" fmla="*/ 2147483647 h 373"/>
                <a:gd name="T6" fmla="*/ 2147483647 w 7"/>
                <a:gd name="T7" fmla="*/ 2147483647 h 373"/>
                <a:gd name="T8" fmla="*/ 2147483647 w 7"/>
                <a:gd name="T9" fmla="*/ 2147483647 h 373"/>
                <a:gd name="T10" fmla="*/ 2147483647 w 7"/>
                <a:gd name="T11" fmla="*/ 2147483647 h 373"/>
                <a:gd name="T12" fmla="*/ 2147483647 w 7"/>
                <a:gd name="T13" fmla="*/ 2147483647 h 373"/>
                <a:gd name="T14" fmla="*/ 0 w 7"/>
                <a:gd name="T15" fmla="*/ 2147483647 h 373"/>
                <a:gd name="T16" fmla="*/ 0 w 7"/>
                <a:gd name="T17" fmla="*/ 2147483647 h 3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373"/>
                <a:gd name="T29" fmla="*/ 7 w 7"/>
                <a:gd name="T30" fmla="*/ 373 h 3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373">
                  <a:moveTo>
                    <a:pt x="7" y="0"/>
                  </a:moveTo>
                  <a:lnTo>
                    <a:pt x="7" y="342"/>
                  </a:lnTo>
                  <a:lnTo>
                    <a:pt x="4" y="342"/>
                  </a:lnTo>
                  <a:lnTo>
                    <a:pt x="4" y="373"/>
                  </a:lnTo>
                  <a:lnTo>
                    <a:pt x="2" y="363"/>
                  </a:lnTo>
                  <a:lnTo>
                    <a:pt x="2" y="342"/>
                  </a:lnTo>
                  <a:lnTo>
                    <a:pt x="0" y="342"/>
                  </a:lnTo>
                  <a:lnTo>
                    <a:pt x="0" y="35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90" name="Line 344"/>
            <p:cNvSpPr>
              <a:spLocks noChangeShapeType="1"/>
            </p:cNvSpPr>
            <p:nvPr/>
          </p:nvSpPr>
          <p:spPr bwMode="auto">
            <a:xfrm>
              <a:off x="6126163" y="2858641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91" name="Freeform 345"/>
            <p:cNvSpPr>
              <a:spLocks/>
            </p:cNvSpPr>
            <p:nvPr/>
          </p:nvSpPr>
          <p:spPr bwMode="auto">
            <a:xfrm>
              <a:off x="6126163" y="2858641"/>
              <a:ext cx="33337" cy="63500"/>
            </a:xfrm>
            <a:custGeom>
              <a:avLst/>
              <a:gdLst>
                <a:gd name="T0" fmla="*/ 0 w 21"/>
                <a:gd name="T1" fmla="*/ 0 h 40"/>
                <a:gd name="T2" fmla="*/ 2147483647 w 21"/>
                <a:gd name="T3" fmla="*/ 0 h 40"/>
                <a:gd name="T4" fmla="*/ 2147483647 w 21"/>
                <a:gd name="T5" fmla="*/ 2147483647 h 40"/>
                <a:gd name="T6" fmla="*/ 0 w 21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40"/>
                <a:gd name="T14" fmla="*/ 21 w 21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40">
                  <a:moveTo>
                    <a:pt x="0" y="0"/>
                  </a:moveTo>
                  <a:lnTo>
                    <a:pt x="21" y="0"/>
                  </a:lnTo>
                  <a:lnTo>
                    <a:pt x="11" y="40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92" name="Line 346"/>
            <p:cNvSpPr>
              <a:spLocks noChangeShapeType="1"/>
            </p:cNvSpPr>
            <p:nvPr/>
          </p:nvSpPr>
          <p:spPr bwMode="auto">
            <a:xfrm>
              <a:off x="6140450" y="2858641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93" name="Freeform 347"/>
            <p:cNvSpPr>
              <a:spLocks/>
            </p:cNvSpPr>
            <p:nvPr/>
          </p:nvSpPr>
          <p:spPr bwMode="auto">
            <a:xfrm>
              <a:off x="6062663" y="2858641"/>
              <a:ext cx="163512" cy="228600"/>
            </a:xfrm>
            <a:custGeom>
              <a:avLst/>
              <a:gdLst>
                <a:gd name="T0" fmla="*/ 2147483647 w 103"/>
                <a:gd name="T1" fmla="*/ 0 h 143"/>
                <a:gd name="T2" fmla="*/ 2147483647 w 103"/>
                <a:gd name="T3" fmla="*/ 2147483647 h 143"/>
                <a:gd name="T4" fmla="*/ 2147483647 w 103"/>
                <a:gd name="T5" fmla="*/ 2147483647 h 143"/>
                <a:gd name="T6" fmla="*/ 2147483647 w 103"/>
                <a:gd name="T7" fmla="*/ 2147483647 h 143"/>
                <a:gd name="T8" fmla="*/ 2147483647 w 103"/>
                <a:gd name="T9" fmla="*/ 2147483647 h 143"/>
                <a:gd name="T10" fmla="*/ 2147483647 w 103"/>
                <a:gd name="T11" fmla="*/ 2147483647 h 143"/>
                <a:gd name="T12" fmla="*/ 2147483647 w 103"/>
                <a:gd name="T13" fmla="*/ 2147483647 h 143"/>
                <a:gd name="T14" fmla="*/ 2147483647 w 103"/>
                <a:gd name="T15" fmla="*/ 2147483647 h 143"/>
                <a:gd name="T16" fmla="*/ 2147483647 w 103"/>
                <a:gd name="T17" fmla="*/ 2147483647 h 143"/>
                <a:gd name="T18" fmla="*/ 2147483647 w 103"/>
                <a:gd name="T19" fmla="*/ 2147483647 h 143"/>
                <a:gd name="T20" fmla="*/ 2147483647 w 103"/>
                <a:gd name="T21" fmla="*/ 2147483647 h 143"/>
                <a:gd name="T22" fmla="*/ 2147483647 w 103"/>
                <a:gd name="T23" fmla="*/ 2147483647 h 143"/>
                <a:gd name="T24" fmla="*/ 2147483647 w 103"/>
                <a:gd name="T25" fmla="*/ 2147483647 h 143"/>
                <a:gd name="T26" fmla="*/ 0 w 103"/>
                <a:gd name="T27" fmla="*/ 2147483647 h 143"/>
                <a:gd name="T28" fmla="*/ 0 w 103"/>
                <a:gd name="T29" fmla="*/ 2147483647 h 143"/>
                <a:gd name="T30" fmla="*/ 0 w 103"/>
                <a:gd name="T31" fmla="*/ 2147483647 h 143"/>
                <a:gd name="T32" fmla="*/ 2147483647 w 103"/>
                <a:gd name="T33" fmla="*/ 2147483647 h 143"/>
                <a:gd name="T34" fmla="*/ 2147483647 w 103"/>
                <a:gd name="T35" fmla="*/ 2147483647 h 143"/>
                <a:gd name="T36" fmla="*/ 2147483647 w 103"/>
                <a:gd name="T37" fmla="*/ 2147483647 h 143"/>
                <a:gd name="T38" fmla="*/ 2147483647 w 103"/>
                <a:gd name="T39" fmla="*/ 2147483647 h 143"/>
                <a:gd name="T40" fmla="*/ 2147483647 w 103"/>
                <a:gd name="T41" fmla="*/ 2147483647 h 143"/>
                <a:gd name="T42" fmla="*/ 2147483647 w 103"/>
                <a:gd name="T43" fmla="*/ 2147483647 h 143"/>
                <a:gd name="T44" fmla="*/ 2147483647 w 103"/>
                <a:gd name="T45" fmla="*/ 2147483647 h 143"/>
                <a:gd name="T46" fmla="*/ 2147483647 w 103"/>
                <a:gd name="T47" fmla="*/ 2147483647 h 143"/>
                <a:gd name="T48" fmla="*/ 2147483647 w 103"/>
                <a:gd name="T49" fmla="*/ 2147483647 h 143"/>
                <a:gd name="T50" fmla="*/ 2147483647 w 103"/>
                <a:gd name="T51" fmla="*/ 2147483647 h 143"/>
                <a:gd name="T52" fmla="*/ 2147483647 w 103"/>
                <a:gd name="T53" fmla="*/ 2147483647 h 143"/>
                <a:gd name="T54" fmla="*/ 2147483647 w 103"/>
                <a:gd name="T55" fmla="*/ 2147483647 h 143"/>
                <a:gd name="T56" fmla="*/ 2147483647 w 103"/>
                <a:gd name="T57" fmla="*/ 2147483647 h 143"/>
                <a:gd name="T58" fmla="*/ 2147483647 w 103"/>
                <a:gd name="T59" fmla="*/ 2147483647 h 143"/>
                <a:gd name="T60" fmla="*/ 2147483647 w 103"/>
                <a:gd name="T61" fmla="*/ 2147483647 h 143"/>
                <a:gd name="T62" fmla="*/ 2147483647 w 103"/>
                <a:gd name="T63" fmla="*/ 2147483647 h 143"/>
                <a:gd name="T64" fmla="*/ 2147483647 w 103"/>
                <a:gd name="T65" fmla="*/ 2147483647 h 143"/>
                <a:gd name="T66" fmla="*/ 2147483647 w 103"/>
                <a:gd name="T67" fmla="*/ 2147483647 h 143"/>
                <a:gd name="T68" fmla="*/ 2147483647 w 103"/>
                <a:gd name="T69" fmla="*/ 2147483647 h 143"/>
                <a:gd name="T70" fmla="*/ 2147483647 w 103"/>
                <a:gd name="T71" fmla="*/ 2147483647 h 143"/>
                <a:gd name="T72" fmla="*/ 2147483647 w 103"/>
                <a:gd name="T73" fmla="*/ 2147483647 h 143"/>
                <a:gd name="T74" fmla="*/ 2147483647 w 103"/>
                <a:gd name="T75" fmla="*/ 2147483647 h 143"/>
                <a:gd name="T76" fmla="*/ 2147483647 w 103"/>
                <a:gd name="T77" fmla="*/ 2147483647 h 143"/>
                <a:gd name="T78" fmla="*/ 2147483647 w 103"/>
                <a:gd name="T79" fmla="*/ 2147483647 h 143"/>
                <a:gd name="T80" fmla="*/ 2147483647 w 103"/>
                <a:gd name="T81" fmla="*/ 2147483647 h 143"/>
                <a:gd name="T82" fmla="*/ 2147483647 w 103"/>
                <a:gd name="T83" fmla="*/ 2147483647 h 143"/>
                <a:gd name="T84" fmla="*/ 2147483647 w 103"/>
                <a:gd name="T85" fmla="*/ 2147483647 h 143"/>
                <a:gd name="T86" fmla="*/ 2147483647 w 103"/>
                <a:gd name="T87" fmla="*/ 2147483647 h 143"/>
                <a:gd name="T88" fmla="*/ 2147483647 w 103"/>
                <a:gd name="T89" fmla="*/ 2147483647 h 143"/>
                <a:gd name="T90" fmla="*/ 2147483647 w 103"/>
                <a:gd name="T91" fmla="*/ 2147483647 h 143"/>
                <a:gd name="T92" fmla="*/ 2147483647 w 103"/>
                <a:gd name="T93" fmla="*/ 2147483647 h 143"/>
                <a:gd name="T94" fmla="*/ 2147483647 w 103"/>
                <a:gd name="T95" fmla="*/ 2147483647 h 143"/>
                <a:gd name="T96" fmla="*/ 2147483647 w 103"/>
                <a:gd name="T97" fmla="*/ 2147483647 h 143"/>
                <a:gd name="T98" fmla="*/ 2147483647 w 103"/>
                <a:gd name="T99" fmla="*/ 2147483647 h 143"/>
                <a:gd name="T100" fmla="*/ 2147483647 w 103"/>
                <a:gd name="T101" fmla="*/ 2147483647 h 14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3"/>
                <a:gd name="T154" fmla="*/ 0 h 143"/>
                <a:gd name="T155" fmla="*/ 103 w 103"/>
                <a:gd name="T156" fmla="*/ 143 h 14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3" h="143">
                  <a:moveTo>
                    <a:pt x="49" y="0"/>
                  </a:moveTo>
                  <a:lnTo>
                    <a:pt x="49" y="38"/>
                  </a:lnTo>
                  <a:lnTo>
                    <a:pt x="51" y="40"/>
                  </a:lnTo>
                  <a:lnTo>
                    <a:pt x="44" y="40"/>
                  </a:lnTo>
                  <a:lnTo>
                    <a:pt x="38" y="42"/>
                  </a:lnTo>
                  <a:lnTo>
                    <a:pt x="30" y="44"/>
                  </a:lnTo>
                  <a:lnTo>
                    <a:pt x="25" y="48"/>
                  </a:lnTo>
                  <a:lnTo>
                    <a:pt x="19" y="51"/>
                  </a:lnTo>
                  <a:lnTo>
                    <a:pt x="15" y="55"/>
                  </a:lnTo>
                  <a:lnTo>
                    <a:pt x="9" y="61"/>
                  </a:lnTo>
                  <a:lnTo>
                    <a:pt x="6" y="67"/>
                  </a:lnTo>
                  <a:lnTo>
                    <a:pt x="4" y="72"/>
                  </a:lnTo>
                  <a:lnTo>
                    <a:pt x="2" y="78"/>
                  </a:lnTo>
                  <a:lnTo>
                    <a:pt x="0" y="86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2" y="105"/>
                  </a:lnTo>
                  <a:lnTo>
                    <a:pt x="4" y="110"/>
                  </a:lnTo>
                  <a:lnTo>
                    <a:pt x="6" y="118"/>
                  </a:lnTo>
                  <a:lnTo>
                    <a:pt x="9" y="122"/>
                  </a:lnTo>
                  <a:lnTo>
                    <a:pt x="15" y="128"/>
                  </a:lnTo>
                  <a:lnTo>
                    <a:pt x="19" y="131"/>
                  </a:lnTo>
                  <a:lnTo>
                    <a:pt x="25" y="135"/>
                  </a:lnTo>
                  <a:lnTo>
                    <a:pt x="30" y="139"/>
                  </a:lnTo>
                  <a:lnTo>
                    <a:pt x="38" y="141"/>
                  </a:lnTo>
                  <a:lnTo>
                    <a:pt x="44" y="143"/>
                  </a:lnTo>
                  <a:lnTo>
                    <a:pt x="51" y="143"/>
                  </a:lnTo>
                  <a:lnTo>
                    <a:pt x="57" y="143"/>
                  </a:lnTo>
                  <a:lnTo>
                    <a:pt x="65" y="141"/>
                  </a:lnTo>
                  <a:lnTo>
                    <a:pt x="70" y="139"/>
                  </a:lnTo>
                  <a:lnTo>
                    <a:pt x="76" y="135"/>
                  </a:lnTo>
                  <a:lnTo>
                    <a:pt x="82" y="131"/>
                  </a:lnTo>
                  <a:lnTo>
                    <a:pt x="87" y="128"/>
                  </a:lnTo>
                  <a:lnTo>
                    <a:pt x="91" y="122"/>
                  </a:lnTo>
                  <a:lnTo>
                    <a:pt x="95" y="118"/>
                  </a:lnTo>
                  <a:lnTo>
                    <a:pt x="97" y="110"/>
                  </a:lnTo>
                  <a:lnTo>
                    <a:pt x="101" y="105"/>
                  </a:lnTo>
                  <a:lnTo>
                    <a:pt x="101" y="99"/>
                  </a:lnTo>
                  <a:lnTo>
                    <a:pt x="103" y="91"/>
                  </a:lnTo>
                  <a:lnTo>
                    <a:pt x="101" y="86"/>
                  </a:lnTo>
                  <a:lnTo>
                    <a:pt x="101" y="78"/>
                  </a:lnTo>
                  <a:lnTo>
                    <a:pt x="97" y="72"/>
                  </a:lnTo>
                  <a:lnTo>
                    <a:pt x="95" y="67"/>
                  </a:lnTo>
                  <a:lnTo>
                    <a:pt x="91" y="61"/>
                  </a:lnTo>
                  <a:lnTo>
                    <a:pt x="87" y="55"/>
                  </a:lnTo>
                  <a:lnTo>
                    <a:pt x="82" y="51"/>
                  </a:lnTo>
                  <a:lnTo>
                    <a:pt x="76" y="48"/>
                  </a:lnTo>
                  <a:lnTo>
                    <a:pt x="70" y="44"/>
                  </a:lnTo>
                  <a:lnTo>
                    <a:pt x="65" y="42"/>
                  </a:lnTo>
                  <a:lnTo>
                    <a:pt x="57" y="40"/>
                  </a:lnTo>
                  <a:lnTo>
                    <a:pt x="51" y="4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94" name="Line 348"/>
            <p:cNvSpPr>
              <a:spLocks noChangeShapeType="1"/>
            </p:cNvSpPr>
            <p:nvPr/>
          </p:nvSpPr>
          <p:spPr bwMode="auto">
            <a:xfrm>
              <a:off x="6146800" y="2912616"/>
              <a:ext cx="1588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95" name="Freeform 349"/>
            <p:cNvSpPr>
              <a:spLocks/>
            </p:cNvSpPr>
            <p:nvPr/>
          </p:nvSpPr>
          <p:spPr bwMode="auto">
            <a:xfrm>
              <a:off x="6146800" y="2858641"/>
              <a:ext cx="9525" cy="53975"/>
            </a:xfrm>
            <a:custGeom>
              <a:avLst/>
              <a:gdLst>
                <a:gd name="T0" fmla="*/ 0 w 6"/>
                <a:gd name="T1" fmla="*/ 2147483647 h 34"/>
                <a:gd name="T2" fmla="*/ 0 w 6"/>
                <a:gd name="T3" fmla="*/ 0 h 34"/>
                <a:gd name="T4" fmla="*/ 2147483647 w 6"/>
                <a:gd name="T5" fmla="*/ 0 h 34"/>
                <a:gd name="T6" fmla="*/ 2147483647 w 6"/>
                <a:gd name="T7" fmla="*/ 2147483647 h 34"/>
                <a:gd name="T8" fmla="*/ 2147483647 w 6"/>
                <a:gd name="T9" fmla="*/ 2147483647 h 34"/>
                <a:gd name="T10" fmla="*/ 2147483647 w 6"/>
                <a:gd name="T11" fmla="*/ 0 h 34"/>
                <a:gd name="T12" fmla="*/ 2147483647 w 6"/>
                <a:gd name="T13" fmla="*/ 0 h 34"/>
                <a:gd name="T14" fmla="*/ 2147483647 w 6"/>
                <a:gd name="T15" fmla="*/ 2147483647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34"/>
                <a:gd name="T26" fmla="*/ 6 w 6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34">
                  <a:moveTo>
                    <a:pt x="0" y="3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5"/>
                  </a:lnTo>
                  <a:lnTo>
                    <a:pt x="4" y="17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8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96" name="Line 350"/>
            <p:cNvSpPr>
              <a:spLocks noChangeShapeType="1"/>
            </p:cNvSpPr>
            <p:nvPr/>
          </p:nvSpPr>
          <p:spPr bwMode="auto">
            <a:xfrm>
              <a:off x="6143625" y="308724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97" name="Freeform 351"/>
            <p:cNvSpPr>
              <a:spLocks/>
            </p:cNvSpPr>
            <p:nvPr/>
          </p:nvSpPr>
          <p:spPr bwMode="auto">
            <a:xfrm>
              <a:off x="6143625" y="2233166"/>
              <a:ext cx="1393825" cy="1055688"/>
            </a:xfrm>
            <a:custGeom>
              <a:avLst/>
              <a:gdLst>
                <a:gd name="T0" fmla="*/ 0 w 878"/>
                <a:gd name="T1" fmla="*/ 2147483647 h 664"/>
                <a:gd name="T2" fmla="*/ 0 w 878"/>
                <a:gd name="T3" fmla="*/ 2147483647 h 664"/>
                <a:gd name="T4" fmla="*/ 2147483647 w 878"/>
                <a:gd name="T5" fmla="*/ 2147483647 h 664"/>
                <a:gd name="T6" fmla="*/ 2147483647 w 878"/>
                <a:gd name="T7" fmla="*/ 0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8"/>
                <a:gd name="T13" fmla="*/ 0 h 664"/>
                <a:gd name="T14" fmla="*/ 878 w 878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8" h="664">
                  <a:moveTo>
                    <a:pt x="0" y="537"/>
                  </a:moveTo>
                  <a:lnTo>
                    <a:pt x="0" y="664"/>
                  </a:lnTo>
                  <a:lnTo>
                    <a:pt x="878" y="664"/>
                  </a:lnTo>
                  <a:lnTo>
                    <a:pt x="87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98" name="Line 352"/>
            <p:cNvSpPr>
              <a:spLocks noChangeShapeType="1"/>
            </p:cNvSpPr>
            <p:nvPr/>
          </p:nvSpPr>
          <p:spPr bwMode="auto">
            <a:xfrm>
              <a:off x="7073900" y="2315716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799" name="Line 353"/>
            <p:cNvSpPr>
              <a:spLocks noChangeShapeType="1"/>
            </p:cNvSpPr>
            <p:nvPr/>
          </p:nvSpPr>
          <p:spPr bwMode="auto">
            <a:xfrm>
              <a:off x="7073900" y="2315716"/>
              <a:ext cx="3175" cy="20161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00" name="Line 354"/>
            <p:cNvSpPr>
              <a:spLocks noChangeShapeType="1"/>
            </p:cNvSpPr>
            <p:nvPr/>
          </p:nvSpPr>
          <p:spPr bwMode="auto">
            <a:xfrm>
              <a:off x="6886575" y="2623691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01" name="Freeform 355"/>
            <p:cNvSpPr>
              <a:spLocks/>
            </p:cNvSpPr>
            <p:nvPr/>
          </p:nvSpPr>
          <p:spPr bwMode="auto">
            <a:xfrm>
              <a:off x="6750050" y="2598291"/>
              <a:ext cx="160338" cy="163513"/>
            </a:xfrm>
            <a:custGeom>
              <a:avLst/>
              <a:gdLst>
                <a:gd name="T0" fmla="*/ 2147483647 w 101"/>
                <a:gd name="T1" fmla="*/ 2147483647 h 103"/>
                <a:gd name="T2" fmla="*/ 2147483647 w 101"/>
                <a:gd name="T3" fmla="*/ 2147483647 h 103"/>
                <a:gd name="T4" fmla="*/ 2147483647 w 101"/>
                <a:gd name="T5" fmla="*/ 2147483647 h 103"/>
                <a:gd name="T6" fmla="*/ 2147483647 w 101"/>
                <a:gd name="T7" fmla="*/ 2147483647 h 103"/>
                <a:gd name="T8" fmla="*/ 2147483647 w 101"/>
                <a:gd name="T9" fmla="*/ 2147483647 h 103"/>
                <a:gd name="T10" fmla="*/ 2147483647 w 101"/>
                <a:gd name="T11" fmla="*/ 0 h 103"/>
                <a:gd name="T12" fmla="*/ 2147483647 w 101"/>
                <a:gd name="T13" fmla="*/ 0 h 103"/>
                <a:gd name="T14" fmla="*/ 2147483647 w 101"/>
                <a:gd name="T15" fmla="*/ 0 h 103"/>
                <a:gd name="T16" fmla="*/ 2147483647 w 101"/>
                <a:gd name="T17" fmla="*/ 2147483647 h 103"/>
                <a:gd name="T18" fmla="*/ 2147483647 w 101"/>
                <a:gd name="T19" fmla="*/ 2147483647 h 103"/>
                <a:gd name="T20" fmla="*/ 2147483647 w 101"/>
                <a:gd name="T21" fmla="*/ 2147483647 h 103"/>
                <a:gd name="T22" fmla="*/ 2147483647 w 101"/>
                <a:gd name="T23" fmla="*/ 2147483647 h 103"/>
                <a:gd name="T24" fmla="*/ 2147483647 w 101"/>
                <a:gd name="T25" fmla="*/ 2147483647 h 103"/>
                <a:gd name="T26" fmla="*/ 2147483647 w 101"/>
                <a:gd name="T27" fmla="*/ 2147483647 h 103"/>
                <a:gd name="T28" fmla="*/ 2147483647 w 101"/>
                <a:gd name="T29" fmla="*/ 2147483647 h 103"/>
                <a:gd name="T30" fmla="*/ 2147483647 w 101"/>
                <a:gd name="T31" fmla="*/ 2147483647 h 103"/>
                <a:gd name="T32" fmla="*/ 2147483647 w 101"/>
                <a:gd name="T33" fmla="*/ 2147483647 h 103"/>
                <a:gd name="T34" fmla="*/ 0 w 101"/>
                <a:gd name="T35" fmla="*/ 2147483647 h 103"/>
                <a:gd name="T36" fmla="*/ 0 w 101"/>
                <a:gd name="T37" fmla="*/ 2147483647 h 103"/>
                <a:gd name="T38" fmla="*/ 0 w 101"/>
                <a:gd name="T39" fmla="*/ 2147483647 h 103"/>
                <a:gd name="T40" fmla="*/ 2147483647 w 101"/>
                <a:gd name="T41" fmla="*/ 2147483647 h 103"/>
                <a:gd name="T42" fmla="*/ 2147483647 w 101"/>
                <a:gd name="T43" fmla="*/ 2147483647 h 103"/>
                <a:gd name="T44" fmla="*/ 2147483647 w 101"/>
                <a:gd name="T45" fmla="*/ 2147483647 h 103"/>
                <a:gd name="T46" fmla="*/ 2147483647 w 101"/>
                <a:gd name="T47" fmla="*/ 2147483647 h 103"/>
                <a:gd name="T48" fmla="*/ 2147483647 w 101"/>
                <a:gd name="T49" fmla="*/ 2147483647 h 103"/>
                <a:gd name="T50" fmla="*/ 2147483647 w 101"/>
                <a:gd name="T51" fmla="*/ 2147483647 h 103"/>
                <a:gd name="T52" fmla="*/ 2147483647 w 101"/>
                <a:gd name="T53" fmla="*/ 2147483647 h 103"/>
                <a:gd name="T54" fmla="*/ 2147483647 w 101"/>
                <a:gd name="T55" fmla="*/ 2147483647 h 103"/>
                <a:gd name="T56" fmla="*/ 2147483647 w 101"/>
                <a:gd name="T57" fmla="*/ 2147483647 h 103"/>
                <a:gd name="T58" fmla="*/ 2147483647 w 101"/>
                <a:gd name="T59" fmla="*/ 2147483647 h 103"/>
                <a:gd name="T60" fmla="*/ 2147483647 w 101"/>
                <a:gd name="T61" fmla="*/ 2147483647 h 103"/>
                <a:gd name="T62" fmla="*/ 2147483647 w 101"/>
                <a:gd name="T63" fmla="*/ 2147483647 h 103"/>
                <a:gd name="T64" fmla="*/ 2147483647 w 101"/>
                <a:gd name="T65" fmla="*/ 2147483647 h 103"/>
                <a:gd name="T66" fmla="*/ 2147483647 w 101"/>
                <a:gd name="T67" fmla="*/ 2147483647 h 103"/>
                <a:gd name="T68" fmla="*/ 2147483647 w 101"/>
                <a:gd name="T69" fmla="*/ 2147483647 h 103"/>
                <a:gd name="T70" fmla="*/ 2147483647 w 101"/>
                <a:gd name="T71" fmla="*/ 2147483647 h 103"/>
                <a:gd name="T72" fmla="*/ 2147483647 w 101"/>
                <a:gd name="T73" fmla="*/ 2147483647 h 103"/>
                <a:gd name="T74" fmla="*/ 2147483647 w 101"/>
                <a:gd name="T75" fmla="*/ 2147483647 h 103"/>
                <a:gd name="T76" fmla="*/ 2147483647 w 101"/>
                <a:gd name="T77" fmla="*/ 2147483647 h 103"/>
                <a:gd name="T78" fmla="*/ 2147483647 w 101"/>
                <a:gd name="T79" fmla="*/ 2147483647 h 103"/>
                <a:gd name="T80" fmla="*/ 2147483647 w 101"/>
                <a:gd name="T81" fmla="*/ 2147483647 h 103"/>
                <a:gd name="T82" fmla="*/ 2147483647 w 101"/>
                <a:gd name="T83" fmla="*/ 2147483647 h 103"/>
                <a:gd name="T84" fmla="*/ 2147483647 w 101"/>
                <a:gd name="T85" fmla="*/ 2147483647 h 103"/>
                <a:gd name="T86" fmla="*/ 2147483647 w 101"/>
                <a:gd name="T87" fmla="*/ 2147483647 h 103"/>
                <a:gd name="T88" fmla="*/ 2147483647 w 101"/>
                <a:gd name="T89" fmla="*/ 2147483647 h 103"/>
                <a:gd name="T90" fmla="*/ 2147483647 w 101"/>
                <a:gd name="T91" fmla="*/ 2147483647 h 103"/>
                <a:gd name="T92" fmla="*/ 2147483647 w 101"/>
                <a:gd name="T93" fmla="*/ 2147483647 h 103"/>
                <a:gd name="T94" fmla="*/ 2147483647 w 101"/>
                <a:gd name="T95" fmla="*/ 2147483647 h 103"/>
                <a:gd name="T96" fmla="*/ 2147483647 w 101"/>
                <a:gd name="T97" fmla="*/ 2147483647 h 1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1"/>
                <a:gd name="T148" fmla="*/ 0 h 103"/>
                <a:gd name="T149" fmla="*/ 101 w 101"/>
                <a:gd name="T150" fmla="*/ 103 h 1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1" h="103">
                  <a:moveTo>
                    <a:pt x="86" y="16"/>
                  </a:moveTo>
                  <a:lnTo>
                    <a:pt x="82" y="10"/>
                  </a:lnTo>
                  <a:lnTo>
                    <a:pt x="76" y="6"/>
                  </a:lnTo>
                  <a:lnTo>
                    <a:pt x="71" y="4"/>
                  </a:lnTo>
                  <a:lnTo>
                    <a:pt x="63" y="2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2"/>
                  </a:lnTo>
                  <a:lnTo>
                    <a:pt x="31" y="4"/>
                  </a:lnTo>
                  <a:lnTo>
                    <a:pt x="25" y="6"/>
                  </a:lnTo>
                  <a:lnTo>
                    <a:pt x="19" y="10"/>
                  </a:lnTo>
                  <a:lnTo>
                    <a:pt x="16" y="16"/>
                  </a:lnTo>
                  <a:lnTo>
                    <a:pt x="10" y="19"/>
                  </a:lnTo>
                  <a:lnTo>
                    <a:pt x="6" y="25"/>
                  </a:lnTo>
                  <a:lnTo>
                    <a:pt x="4" y="31"/>
                  </a:lnTo>
                  <a:lnTo>
                    <a:pt x="2" y="38"/>
                  </a:lnTo>
                  <a:lnTo>
                    <a:pt x="0" y="44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2" y="65"/>
                  </a:lnTo>
                  <a:lnTo>
                    <a:pt x="4" y="71"/>
                  </a:lnTo>
                  <a:lnTo>
                    <a:pt x="6" y="77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19" y="92"/>
                  </a:lnTo>
                  <a:lnTo>
                    <a:pt x="25" y="96"/>
                  </a:lnTo>
                  <a:lnTo>
                    <a:pt x="31" y="97"/>
                  </a:lnTo>
                  <a:lnTo>
                    <a:pt x="38" y="101"/>
                  </a:lnTo>
                  <a:lnTo>
                    <a:pt x="44" y="101"/>
                  </a:lnTo>
                  <a:lnTo>
                    <a:pt x="50" y="103"/>
                  </a:lnTo>
                  <a:lnTo>
                    <a:pt x="57" y="101"/>
                  </a:lnTo>
                  <a:lnTo>
                    <a:pt x="63" y="101"/>
                  </a:lnTo>
                  <a:lnTo>
                    <a:pt x="71" y="97"/>
                  </a:lnTo>
                  <a:lnTo>
                    <a:pt x="76" y="96"/>
                  </a:lnTo>
                  <a:lnTo>
                    <a:pt x="82" y="92"/>
                  </a:lnTo>
                  <a:lnTo>
                    <a:pt x="86" y="88"/>
                  </a:lnTo>
                  <a:lnTo>
                    <a:pt x="92" y="82"/>
                  </a:lnTo>
                  <a:lnTo>
                    <a:pt x="95" y="77"/>
                  </a:lnTo>
                  <a:lnTo>
                    <a:pt x="97" y="71"/>
                  </a:lnTo>
                  <a:lnTo>
                    <a:pt x="99" y="65"/>
                  </a:lnTo>
                  <a:lnTo>
                    <a:pt x="101" y="58"/>
                  </a:lnTo>
                  <a:lnTo>
                    <a:pt x="101" y="52"/>
                  </a:lnTo>
                  <a:lnTo>
                    <a:pt x="101" y="44"/>
                  </a:lnTo>
                  <a:lnTo>
                    <a:pt x="99" y="38"/>
                  </a:lnTo>
                  <a:lnTo>
                    <a:pt x="97" y="31"/>
                  </a:lnTo>
                  <a:lnTo>
                    <a:pt x="95" y="25"/>
                  </a:lnTo>
                  <a:lnTo>
                    <a:pt x="92" y="19"/>
                  </a:lnTo>
                  <a:lnTo>
                    <a:pt x="86" y="16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02" name="Line 356"/>
            <p:cNvSpPr>
              <a:spLocks noChangeShapeType="1"/>
            </p:cNvSpPr>
            <p:nvPr/>
          </p:nvSpPr>
          <p:spPr bwMode="auto">
            <a:xfrm>
              <a:off x="6769100" y="2615754"/>
              <a:ext cx="3175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03" name="Freeform 357"/>
            <p:cNvSpPr>
              <a:spLocks/>
            </p:cNvSpPr>
            <p:nvPr/>
          </p:nvSpPr>
          <p:spPr bwMode="auto">
            <a:xfrm>
              <a:off x="6708775" y="2571304"/>
              <a:ext cx="60325" cy="44450"/>
            </a:xfrm>
            <a:custGeom>
              <a:avLst/>
              <a:gdLst>
                <a:gd name="T0" fmla="*/ 2147483647 w 38"/>
                <a:gd name="T1" fmla="*/ 2147483647 h 29"/>
                <a:gd name="T2" fmla="*/ 0 w 38"/>
                <a:gd name="T3" fmla="*/ 2147483647 h 29"/>
                <a:gd name="T4" fmla="*/ 2147483647 w 38"/>
                <a:gd name="T5" fmla="*/ 0 h 29"/>
                <a:gd name="T6" fmla="*/ 2147483647 w 38"/>
                <a:gd name="T7" fmla="*/ 2147483647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29"/>
                <a:gd name="T14" fmla="*/ 38 w 38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29">
                  <a:moveTo>
                    <a:pt x="38" y="29"/>
                  </a:moveTo>
                  <a:lnTo>
                    <a:pt x="0" y="17"/>
                  </a:lnTo>
                  <a:lnTo>
                    <a:pt x="9" y="0"/>
                  </a:lnTo>
                  <a:lnTo>
                    <a:pt x="38" y="29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04" name="Line 358"/>
            <p:cNvSpPr>
              <a:spLocks noChangeShapeType="1"/>
            </p:cNvSpPr>
            <p:nvPr/>
          </p:nvSpPr>
          <p:spPr bwMode="auto">
            <a:xfrm>
              <a:off x="6765925" y="2614166"/>
              <a:ext cx="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05" name="Freeform 359"/>
            <p:cNvSpPr>
              <a:spLocks/>
            </p:cNvSpPr>
            <p:nvPr/>
          </p:nvSpPr>
          <p:spPr bwMode="auto">
            <a:xfrm>
              <a:off x="6715125" y="2601466"/>
              <a:ext cx="50800" cy="12700"/>
            </a:xfrm>
            <a:custGeom>
              <a:avLst/>
              <a:gdLst>
                <a:gd name="T0" fmla="*/ 2147483647 w 32"/>
                <a:gd name="T1" fmla="*/ 2147483647 h 8"/>
                <a:gd name="T2" fmla="*/ 2147483647 w 32"/>
                <a:gd name="T3" fmla="*/ 2147483647 h 8"/>
                <a:gd name="T4" fmla="*/ 2147483647 w 32"/>
                <a:gd name="T5" fmla="*/ 2147483647 h 8"/>
                <a:gd name="T6" fmla="*/ 2147483647 w 32"/>
                <a:gd name="T7" fmla="*/ 2147483647 h 8"/>
                <a:gd name="T8" fmla="*/ 2147483647 w 32"/>
                <a:gd name="T9" fmla="*/ 2147483647 h 8"/>
                <a:gd name="T10" fmla="*/ 2147483647 w 32"/>
                <a:gd name="T11" fmla="*/ 2147483647 h 8"/>
                <a:gd name="T12" fmla="*/ 2147483647 w 32"/>
                <a:gd name="T13" fmla="*/ 2147483647 h 8"/>
                <a:gd name="T14" fmla="*/ 2147483647 w 32"/>
                <a:gd name="T15" fmla="*/ 2147483647 h 8"/>
                <a:gd name="T16" fmla="*/ 2147483647 w 32"/>
                <a:gd name="T17" fmla="*/ 0 h 8"/>
                <a:gd name="T18" fmla="*/ 0 w 32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8"/>
                <a:gd name="T32" fmla="*/ 32 w 32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8">
                  <a:moveTo>
                    <a:pt x="32" y="8"/>
                  </a:moveTo>
                  <a:lnTo>
                    <a:pt x="26" y="8"/>
                  </a:lnTo>
                  <a:lnTo>
                    <a:pt x="19" y="6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13" y="4"/>
                  </a:lnTo>
                  <a:lnTo>
                    <a:pt x="5" y="2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06" name="Line 360"/>
            <p:cNvSpPr>
              <a:spLocks noChangeShapeType="1"/>
            </p:cNvSpPr>
            <p:nvPr/>
          </p:nvSpPr>
          <p:spPr bwMode="auto">
            <a:xfrm>
              <a:off x="6708775" y="2596704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07" name="Freeform 361"/>
            <p:cNvSpPr>
              <a:spLocks/>
            </p:cNvSpPr>
            <p:nvPr/>
          </p:nvSpPr>
          <p:spPr bwMode="auto">
            <a:xfrm>
              <a:off x="6708775" y="2574479"/>
              <a:ext cx="41275" cy="22225"/>
            </a:xfrm>
            <a:custGeom>
              <a:avLst/>
              <a:gdLst>
                <a:gd name="T0" fmla="*/ 0 w 26"/>
                <a:gd name="T1" fmla="*/ 2147483647 h 14"/>
                <a:gd name="T2" fmla="*/ 2147483647 w 26"/>
                <a:gd name="T3" fmla="*/ 2147483647 h 14"/>
                <a:gd name="T4" fmla="*/ 2147483647 w 26"/>
                <a:gd name="T5" fmla="*/ 2147483647 h 14"/>
                <a:gd name="T6" fmla="*/ 0 w 26"/>
                <a:gd name="T7" fmla="*/ 2147483647 h 14"/>
                <a:gd name="T8" fmla="*/ 2147483647 w 26"/>
                <a:gd name="T9" fmla="*/ 2147483647 h 14"/>
                <a:gd name="T10" fmla="*/ 2147483647 w 26"/>
                <a:gd name="T11" fmla="*/ 2147483647 h 14"/>
                <a:gd name="T12" fmla="*/ 2147483647 w 26"/>
                <a:gd name="T13" fmla="*/ 2147483647 h 14"/>
                <a:gd name="T14" fmla="*/ 2147483647 w 26"/>
                <a:gd name="T15" fmla="*/ 2147483647 h 14"/>
                <a:gd name="T16" fmla="*/ 2147483647 w 26"/>
                <a:gd name="T17" fmla="*/ 2147483647 h 14"/>
                <a:gd name="T18" fmla="*/ 2147483647 w 26"/>
                <a:gd name="T19" fmla="*/ 2147483647 h 14"/>
                <a:gd name="T20" fmla="*/ 2147483647 w 26"/>
                <a:gd name="T21" fmla="*/ 2147483647 h 14"/>
                <a:gd name="T22" fmla="*/ 2147483647 w 26"/>
                <a:gd name="T23" fmla="*/ 2147483647 h 14"/>
                <a:gd name="T24" fmla="*/ 2147483647 w 26"/>
                <a:gd name="T25" fmla="*/ 2147483647 h 14"/>
                <a:gd name="T26" fmla="*/ 2147483647 w 26"/>
                <a:gd name="T27" fmla="*/ 2147483647 h 14"/>
                <a:gd name="T28" fmla="*/ 2147483647 w 26"/>
                <a:gd name="T29" fmla="*/ 0 h 14"/>
                <a:gd name="T30" fmla="*/ 2147483647 w 26"/>
                <a:gd name="T31" fmla="*/ 0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14"/>
                <a:gd name="T50" fmla="*/ 26 w 26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14">
                  <a:moveTo>
                    <a:pt x="0" y="14"/>
                  </a:moveTo>
                  <a:lnTo>
                    <a:pt x="26" y="14"/>
                  </a:lnTo>
                  <a:lnTo>
                    <a:pt x="24" y="12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3" y="10"/>
                  </a:lnTo>
                  <a:lnTo>
                    <a:pt x="21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7" y="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08" name="Line 362"/>
            <p:cNvSpPr>
              <a:spLocks noChangeShapeType="1"/>
            </p:cNvSpPr>
            <p:nvPr/>
          </p:nvSpPr>
          <p:spPr bwMode="auto">
            <a:xfrm>
              <a:off x="6715125" y="2585591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09" name="Freeform 363"/>
            <p:cNvSpPr>
              <a:spLocks/>
            </p:cNvSpPr>
            <p:nvPr/>
          </p:nvSpPr>
          <p:spPr bwMode="auto">
            <a:xfrm>
              <a:off x="6608763" y="2315716"/>
              <a:ext cx="106362" cy="269875"/>
            </a:xfrm>
            <a:custGeom>
              <a:avLst/>
              <a:gdLst>
                <a:gd name="T0" fmla="*/ 2147483647 w 67"/>
                <a:gd name="T1" fmla="*/ 2147483647 h 169"/>
                <a:gd name="T2" fmla="*/ 0 w 67"/>
                <a:gd name="T3" fmla="*/ 2147483647 h 169"/>
                <a:gd name="T4" fmla="*/ 0 w 67"/>
                <a:gd name="T5" fmla="*/ 0 h 169"/>
                <a:gd name="T6" fmla="*/ 0 60000 65536"/>
                <a:gd name="T7" fmla="*/ 0 60000 65536"/>
                <a:gd name="T8" fmla="*/ 0 60000 65536"/>
                <a:gd name="T9" fmla="*/ 0 w 67"/>
                <a:gd name="T10" fmla="*/ 0 h 169"/>
                <a:gd name="T11" fmla="*/ 67 w 67"/>
                <a:gd name="T12" fmla="*/ 169 h 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" h="169">
                  <a:moveTo>
                    <a:pt x="67" y="169"/>
                  </a:moveTo>
                  <a:lnTo>
                    <a:pt x="0" y="12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10" name="Line 364"/>
            <p:cNvSpPr>
              <a:spLocks noChangeShapeType="1"/>
            </p:cNvSpPr>
            <p:nvPr/>
          </p:nvSpPr>
          <p:spPr bwMode="auto">
            <a:xfrm>
              <a:off x="6829425" y="2761804"/>
              <a:ext cx="3175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11" name="Line 365"/>
            <p:cNvSpPr>
              <a:spLocks noChangeShapeType="1"/>
            </p:cNvSpPr>
            <p:nvPr/>
          </p:nvSpPr>
          <p:spPr bwMode="auto">
            <a:xfrm>
              <a:off x="6829425" y="2761804"/>
              <a:ext cx="3175" cy="2413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12" name="Line 366"/>
            <p:cNvSpPr>
              <a:spLocks noChangeShapeType="1"/>
            </p:cNvSpPr>
            <p:nvPr/>
          </p:nvSpPr>
          <p:spPr bwMode="auto">
            <a:xfrm>
              <a:off x="6256338" y="3003104"/>
              <a:ext cx="3175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13" name="Freeform 367"/>
            <p:cNvSpPr>
              <a:spLocks/>
            </p:cNvSpPr>
            <p:nvPr/>
          </p:nvSpPr>
          <p:spPr bwMode="auto">
            <a:xfrm>
              <a:off x="6226175" y="2988816"/>
              <a:ext cx="30163" cy="17463"/>
            </a:xfrm>
            <a:custGeom>
              <a:avLst/>
              <a:gdLst>
                <a:gd name="T0" fmla="*/ 2147483647 w 19"/>
                <a:gd name="T1" fmla="*/ 2147483647 h 11"/>
                <a:gd name="T2" fmla="*/ 2147483647 w 19"/>
                <a:gd name="T3" fmla="*/ 2147483647 h 11"/>
                <a:gd name="T4" fmla="*/ 2147483647 w 19"/>
                <a:gd name="T5" fmla="*/ 2147483647 h 11"/>
                <a:gd name="T6" fmla="*/ 2147483647 w 19"/>
                <a:gd name="T7" fmla="*/ 2147483647 h 11"/>
                <a:gd name="T8" fmla="*/ 2147483647 w 19"/>
                <a:gd name="T9" fmla="*/ 2147483647 h 11"/>
                <a:gd name="T10" fmla="*/ 2147483647 w 19"/>
                <a:gd name="T11" fmla="*/ 2147483647 h 11"/>
                <a:gd name="T12" fmla="*/ 2147483647 w 19"/>
                <a:gd name="T13" fmla="*/ 2147483647 h 11"/>
                <a:gd name="T14" fmla="*/ 2147483647 w 19"/>
                <a:gd name="T15" fmla="*/ 2147483647 h 11"/>
                <a:gd name="T16" fmla="*/ 2147483647 w 19"/>
                <a:gd name="T17" fmla="*/ 2147483647 h 11"/>
                <a:gd name="T18" fmla="*/ 2147483647 w 19"/>
                <a:gd name="T19" fmla="*/ 2147483647 h 11"/>
                <a:gd name="T20" fmla="*/ 2147483647 w 19"/>
                <a:gd name="T21" fmla="*/ 2147483647 h 11"/>
                <a:gd name="T22" fmla="*/ 2147483647 w 19"/>
                <a:gd name="T23" fmla="*/ 2147483647 h 11"/>
                <a:gd name="T24" fmla="*/ 2147483647 w 19"/>
                <a:gd name="T25" fmla="*/ 0 h 11"/>
                <a:gd name="T26" fmla="*/ 2147483647 w 19"/>
                <a:gd name="T27" fmla="*/ 2147483647 h 11"/>
                <a:gd name="T28" fmla="*/ 2147483647 w 19"/>
                <a:gd name="T29" fmla="*/ 0 h 11"/>
                <a:gd name="T30" fmla="*/ 2147483647 w 19"/>
                <a:gd name="T31" fmla="*/ 0 h 11"/>
                <a:gd name="T32" fmla="*/ 2147483647 w 19"/>
                <a:gd name="T33" fmla="*/ 2147483647 h 11"/>
                <a:gd name="T34" fmla="*/ 2147483647 w 19"/>
                <a:gd name="T35" fmla="*/ 0 h 11"/>
                <a:gd name="T36" fmla="*/ 2147483647 w 19"/>
                <a:gd name="T37" fmla="*/ 0 h 11"/>
                <a:gd name="T38" fmla="*/ 2147483647 w 19"/>
                <a:gd name="T39" fmla="*/ 2147483647 h 11"/>
                <a:gd name="T40" fmla="*/ 2147483647 w 19"/>
                <a:gd name="T41" fmla="*/ 0 h 11"/>
                <a:gd name="T42" fmla="*/ 2147483647 w 19"/>
                <a:gd name="T43" fmla="*/ 2147483647 h 11"/>
                <a:gd name="T44" fmla="*/ 2147483647 w 19"/>
                <a:gd name="T45" fmla="*/ 0 h 11"/>
                <a:gd name="T46" fmla="*/ 2147483647 w 19"/>
                <a:gd name="T47" fmla="*/ 2147483647 h 11"/>
                <a:gd name="T48" fmla="*/ 2147483647 w 19"/>
                <a:gd name="T49" fmla="*/ 0 h 11"/>
                <a:gd name="T50" fmla="*/ 2147483647 w 19"/>
                <a:gd name="T51" fmla="*/ 2147483647 h 11"/>
                <a:gd name="T52" fmla="*/ 2147483647 w 19"/>
                <a:gd name="T53" fmla="*/ 2147483647 h 11"/>
                <a:gd name="T54" fmla="*/ 2147483647 w 19"/>
                <a:gd name="T55" fmla="*/ 2147483647 h 11"/>
                <a:gd name="T56" fmla="*/ 0 w 19"/>
                <a:gd name="T57" fmla="*/ 2147483647 h 11"/>
                <a:gd name="T58" fmla="*/ 2147483647 w 19"/>
                <a:gd name="T59" fmla="*/ 2147483647 h 11"/>
                <a:gd name="T60" fmla="*/ 2147483647 w 19"/>
                <a:gd name="T61" fmla="*/ 2147483647 h 11"/>
                <a:gd name="T62" fmla="*/ 0 w 19"/>
                <a:gd name="T63" fmla="*/ 2147483647 h 11"/>
                <a:gd name="T64" fmla="*/ 0 w 19"/>
                <a:gd name="T65" fmla="*/ 2147483647 h 11"/>
                <a:gd name="T66" fmla="*/ 2147483647 w 19"/>
                <a:gd name="T67" fmla="*/ 2147483647 h 11"/>
                <a:gd name="T68" fmla="*/ 0 w 19"/>
                <a:gd name="T69" fmla="*/ 2147483647 h 11"/>
                <a:gd name="T70" fmla="*/ 0 w 19"/>
                <a:gd name="T71" fmla="*/ 2147483647 h 11"/>
                <a:gd name="T72" fmla="*/ 2147483647 w 19"/>
                <a:gd name="T73" fmla="*/ 2147483647 h 11"/>
                <a:gd name="T74" fmla="*/ 0 w 19"/>
                <a:gd name="T75" fmla="*/ 2147483647 h 11"/>
                <a:gd name="T76" fmla="*/ 0 w 19"/>
                <a:gd name="T77" fmla="*/ 2147483647 h 11"/>
                <a:gd name="T78" fmla="*/ 2147483647 w 19"/>
                <a:gd name="T79" fmla="*/ 2147483647 h 11"/>
                <a:gd name="T80" fmla="*/ 0 w 19"/>
                <a:gd name="T81" fmla="*/ 2147483647 h 11"/>
                <a:gd name="T82" fmla="*/ 0 w 19"/>
                <a:gd name="T83" fmla="*/ 2147483647 h 11"/>
                <a:gd name="T84" fmla="*/ 2147483647 w 19"/>
                <a:gd name="T85" fmla="*/ 2147483647 h 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"/>
                <a:gd name="T130" fmla="*/ 0 h 11"/>
                <a:gd name="T131" fmla="*/ 19 w 19"/>
                <a:gd name="T132" fmla="*/ 11 h 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" h="11">
                  <a:moveTo>
                    <a:pt x="19" y="9"/>
                  </a:moveTo>
                  <a:lnTo>
                    <a:pt x="19" y="8"/>
                  </a:lnTo>
                  <a:lnTo>
                    <a:pt x="9" y="9"/>
                  </a:lnTo>
                  <a:lnTo>
                    <a:pt x="19" y="9"/>
                  </a:lnTo>
                  <a:lnTo>
                    <a:pt x="9" y="9"/>
                  </a:lnTo>
                  <a:lnTo>
                    <a:pt x="19" y="8"/>
                  </a:lnTo>
                  <a:lnTo>
                    <a:pt x="19" y="4"/>
                  </a:lnTo>
                  <a:lnTo>
                    <a:pt x="9" y="9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9" y="9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9" y="9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9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9"/>
                  </a:lnTo>
                  <a:lnTo>
                    <a:pt x="9" y="0"/>
                  </a:lnTo>
                  <a:lnTo>
                    <a:pt x="9" y="9"/>
                  </a:lnTo>
                  <a:lnTo>
                    <a:pt x="7" y="0"/>
                  </a:lnTo>
                  <a:lnTo>
                    <a:pt x="9" y="9"/>
                  </a:lnTo>
                  <a:lnTo>
                    <a:pt x="3" y="0"/>
                  </a:lnTo>
                  <a:lnTo>
                    <a:pt x="9" y="9"/>
                  </a:lnTo>
                  <a:lnTo>
                    <a:pt x="2" y="2"/>
                  </a:lnTo>
                  <a:lnTo>
                    <a:pt x="9" y="9"/>
                  </a:lnTo>
                  <a:lnTo>
                    <a:pt x="0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9" y="9"/>
                  </a:lnTo>
                  <a:lnTo>
                    <a:pt x="0" y="8"/>
                  </a:lnTo>
                  <a:lnTo>
                    <a:pt x="0" y="9"/>
                  </a:lnTo>
                  <a:lnTo>
                    <a:pt x="9" y="9"/>
                  </a:lnTo>
                  <a:lnTo>
                    <a:pt x="0" y="9"/>
                  </a:lnTo>
                  <a:lnTo>
                    <a:pt x="0" y="11"/>
                  </a:lnTo>
                  <a:lnTo>
                    <a:pt x="9" y="9"/>
                  </a:lnTo>
                  <a:lnTo>
                    <a:pt x="0" y="9"/>
                  </a:lnTo>
                  <a:lnTo>
                    <a:pt x="7" y="9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14" name="Line 368"/>
            <p:cNvSpPr>
              <a:spLocks noChangeShapeType="1"/>
            </p:cNvSpPr>
            <p:nvPr/>
          </p:nvSpPr>
          <p:spPr bwMode="auto">
            <a:xfrm>
              <a:off x="6240463" y="3003104"/>
              <a:ext cx="1587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15" name="Freeform 369"/>
            <p:cNvSpPr>
              <a:spLocks/>
            </p:cNvSpPr>
            <p:nvPr/>
          </p:nvSpPr>
          <p:spPr bwMode="auto">
            <a:xfrm>
              <a:off x="6226175" y="3003104"/>
              <a:ext cx="20638" cy="15875"/>
            </a:xfrm>
            <a:custGeom>
              <a:avLst/>
              <a:gdLst>
                <a:gd name="T0" fmla="*/ 2147483647 w 13"/>
                <a:gd name="T1" fmla="*/ 0 h 10"/>
                <a:gd name="T2" fmla="*/ 0 w 13"/>
                <a:gd name="T3" fmla="*/ 2147483647 h 10"/>
                <a:gd name="T4" fmla="*/ 0 w 13"/>
                <a:gd name="T5" fmla="*/ 2147483647 h 10"/>
                <a:gd name="T6" fmla="*/ 2147483647 w 13"/>
                <a:gd name="T7" fmla="*/ 0 h 10"/>
                <a:gd name="T8" fmla="*/ 0 w 13"/>
                <a:gd name="T9" fmla="*/ 2147483647 h 10"/>
                <a:gd name="T10" fmla="*/ 2147483647 w 13"/>
                <a:gd name="T11" fmla="*/ 2147483647 h 10"/>
                <a:gd name="T12" fmla="*/ 2147483647 w 13"/>
                <a:gd name="T13" fmla="*/ 0 h 10"/>
                <a:gd name="T14" fmla="*/ 2147483647 w 13"/>
                <a:gd name="T15" fmla="*/ 2147483647 h 10"/>
                <a:gd name="T16" fmla="*/ 2147483647 w 13"/>
                <a:gd name="T17" fmla="*/ 2147483647 h 10"/>
                <a:gd name="T18" fmla="*/ 2147483647 w 13"/>
                <a:gd name="T19" fmla="*/ 0 h 10"/>
                <a:gd name="T20" fmla="*/ 2147483647 w 13"/>
                <a:gd name="T21" fmla="*/ 2147483647 h 10"/>
                <a:gd name="T22" fmla="*/ 2147483647 w 13"/>
                <a:gd name="T23" fmla="*/ 2147483647 h 10"/>
                <a:gd name="T24" fmla="*/ 2147483647 w 13"/>
                <a:gd name="T25" fmla="*/ 0 h 10"/>
                <a:gd name="T26" fmla="*/ 2147483647 w 13"/>
                <a:gd name="T27" fmla="*/ 2147483647 h 10"/>
                <a:gd name="T28" fmla="*/ 2147483647 w 13"/>
                <a:gd name="T29" fmla="*/ 0 h 10"/>
                <a:gd name="T30" fmla="*/ 2147483647 w 13"/>
                <a:gd name="T31" fmla="*/ 2147483647 h 10"/>
                <a:gd name="T32" fmla="*/ 2147483647 w 13"/>
                <a:gd name="T33" fmla="*/ 2147483647 h 10"/>
                <a:gd name="T34" fmla="*/ 2147483647 w 13"/>
                <a:gd name="T35" fmla="*/ 2147483647 h 10"/>
                <a:gd name="T36" fmla="*/ 2147483647 w 13"/>
                <a:gd name="T37" fmla="*/ 0 h 10"/>
                <a:gd name="T38" fmla="*/ 2147483647 w 13"/>
                <a:gd name="T39" fmla="*/ 2147483647 h 10"/>
                <a:gd name="T40" fmla="*/ 2147483647 w 13"/>
                <a:gd name="T41" fmla="*/ 2147483647 h 10"/>
                <a:gd name="T42" fmla="*/ 2147483647 w 13"/>
                <a:gd name="T43" fmla="*/ 2147483647 h 10"/>
                <a:gd name="T44" fmla="*/ 2147483647 w 13"/>
                <a:gd name="T45" fmla="*/ 0 h 10"/>
                <a:gd name="T46" fmla="*/ 2147483647 w 13"/>
                <a:gd name="T47" fmla="*/ 2147483647 h 10"/>
                <a:gd name="T48" fmla="*/ 2147483647 w 13"/>
                <a:gd name="T49" fmla="*/ 2147483647 h 10"/>
                <a:gd name="T50" fmla="*/ 2147483647 w 13"/>
                <a:gd name="T51" fmla="*/ 0 h 10"/>
                <a:gd name="T52" fmla="*/ 2147483647 w 13"/>
                <a:gd name="T53" fmla="*/ 2147483647 h 10"/>
                <a:gd name="T54" fmla="*/ 2147483647 w 13"/>
                <a:gd name="T55" fmla="*/ 2147483647 h 10"/>
                <a:gd name="T56" fmla="*/ 2147483647 w 13"/>
                <a:gd name="T57" fmla="*/ 2147483647 h 10"/>
                <a:gd name="T58" fmla="*/ 2147483647 w 13"/>
                <a:gd name="T59" fmla="*/ 2147483647 h 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"/>
                <a:gd name="T91" fmla="*/ 0 h 10"/>
                <a:gd name="T92" fmla="*/ 13 w 13"/>
                <a:gd name="T93" fmla="*/ 10 h 1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" h="10">
                  <a:moveTo>
                    <a:pt x="9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9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9" y="0"/>
                  </a:lnTo>
                  <a:lnTo>
                    <a:pt x="2" y="8"/>
                  </a:lnTo>
                  <a:lnTo>
                    <a:pt x="3" y="10"/>
                  </a:lnTo>
                  <a:lnTo>
                    <a:pt x="9" y="0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9" y="0"/>
                  </a:lnTo>
                  <a:lnTo>
                    <a:pt x="9" y="10"/>
                  </a:lnTo>
                  <a:lnTo>
                    <a:pt x="9" y="0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9" y="0"/>
                  </a:lnTo>
                  <a:lnTo>
                    <a:pt x="9" y="10"/>
                  </a:lnTo>
                  <a:lnTo>
                    <a:pt x="9" y="2"/>
                  </a:lnTo>
                  <a:lnTo>
                    <a:pt x="9" y="0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9" y="0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1" y="6"/>
                  </a:lnTo>
                  <a:lnTo>
                    <a:pt x="11" y="1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16" name="Line 370"/>
            <p:cNvSpPr>
              <a:spLocks noChangeShapeType="1"/>
            </p:cNvSpPr>
            <p:nvPr/>
          </p:nvSpPr>
          <p:spPr bwMode="auto">
            <a:xfrm>
              <a:off x="6246813" y="3018979"/>
              <a:ext cx="3175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17" name="Freeform 371"/>
            <p:cNvSpPr>
              <a:spLocks/>
            </p:cNvSpPr>
            <p:nvPr/>
          </p:nvSpPr>
          <p:spPr bwMode="auto">
            <a:xfrm>
              <a:off x="6226175" y="2995166"/>
              <a:ext cx="30163" cy="23813"/>
            </a:xfrm>
            <a:custGeom>
              <a:avLst/>
              <a:gdLst>
                <a:gd name="T0" fmla="*/ 2147483647 w 19"/>
                <a:gd name="T1" fmla="*/ 2147483647 h 15"/>
                <a:gd name="T2" fmla="*/ 2147483647 w 19"/>
                <a:gd name="T3" fmla="*/ 2147483647 h 15"/>
                <a:gd name="T4" fmla="*/ 2147483647 w 19"/>
                <a:gd name="T5" fmla="*/ 2147483647 h 15"/>
                <a:gd name="T6" fmla="*/ 2147483647 w 19"/>
                <a:gd name="T7" fmla="*/ 2147483647 h 15"/>
                <a:gd name="T8" fmla="*/ 2147483647 w 19"/>
                <a:gd name="T9" fmla="*/ 2147483647 h 15"/>
                <a:gd name="T10" fmla="*/ 2147483647 w 19"/>
                <a:gd name="T11" fmla="*/ 2147483647 h 15"/>
                <a:gd name="T12" fmla="*/ 2147483647 w 19"/>
                <a:gd name="T13" fmla="*/ 2147483647 h 15"/>
                <a:gd name="T14" fmla="*/ 2147483647 w 19"/>
                <a:gd name="T15" fmla="*/ 2147483647 h 15"/>
                <a:gd name="T16" fmla="*/ 2147483647 w 19"/>
                <a:gd name="T17" fmla="*/ 2147483647 h 15"/>
                <a:gd name="T18" fmla="*/ 2147483647 w 19"/>
                <a:gd name="T19" fmla="*/ 2147483647 h 15"/>
                <a:gd name="T20" fmla="*/ 2147483647 w 19"/>
                <a:gd name="T21" fmla="*/ 2147483647 h 15"/>
                <a:gd name="T22" fmla="*/ 2147483647 w 19"/>
                <a:gd name="T23" fmla="*/ 2147483647 h 15"/>
                <a:gd name="T24" fmla="*/ 0 w 19"/>
                <a:gd name="T25" fmla="*/ 0 h 15"/>
                <a:gd name="T26" fmla="*/ 0 w 19"/>
                <a:gd name="T27" fmla="*/ 2147483647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15"/>
                <a:gd name="T44" fmla="*/ 19 w 19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15">
                  <a:moveTo>
                    <a:pt x="15" y="15"/>
                  </a:moveTo>
                  <a:lnTo>
                    <a:pt x="17" y="13"/>
                  </a:lnTo>
                  <a:lnTo>
                    <a:pt x="9" y="5"/>
                  </a:lnTo>
                  <a:lnTo>
                    <a:pt x="17" y="13"/>
                  </a:lnTo>
                  <a:lnTo>
                    <a:pt x="19" y="11"/>
                  </a:lnTo>
                  <a:lnTo>
                    <a:pt x="9" y="5"/>
                  </a:lnTo>
                  <a:lnTo>
                    <a:pt x="19" y="11"/>
                  </a:lnTo>
                  <a:lnTo>
                    <a:pt x="19" y="7"/>
                  </a:lnTo>
                  <a:lnTo>
                    <a:pt x="9" y="5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18" name="Line 372"/>
            <p:cNvSpPr>
              <a:spLocks noChangeShapeType="1"/>
            </p:cNvSpPr>
            <p:nvPr/>
          </p:nvSpPr>
          <p:spPr bwMode="auto">
            <a:xfrm>
              <a:off x="6226175" y="2995166"/>
              <a:ext cx="3175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19" name="Freeform 373"/>
            <p:cNvSpPr>
              <a:spLocks/>
            </p:cNvSpPr>
            <p:nvPr/>
          </p:nvSpPr>
          <p:spPr bwMode="auto">
            <a:xfrm>
              <a:off x="6226175" y="2988816"/>
              <a:ext cx="14288" cy="12700"/>
            </a:xfrm>
            <a:custGeom>
              <a:avLst/>
              <a:gdLst>
                <a:gd name="T0" fmla="*/ 0 w 9"/>
                <a:gd name="T1" fmla="*/ 2147483647 h 8"/>
                <a:gd name="T2" fmla="*/ 2147483647 w 9"/>
                <a:gd name="T3" fmla="*/ 2147483647 h 8"/>
                <a:gd name="T4" fmla="*/ 2147483647 w 9"/>
                <a:gd name="T5" fmla="*/ 0 h 8"/>
                <a:gd name="T6" fmla="*/ 2147483647 w 9"/>
                <a:gd name="T7" fmla="*/ 0 h 8"/>
                <a:gd name="T8" fmla="*/ 2147483647 w 9"/>
                <a:gd name="T9" fmla="*/ 0 h 8"/>
                <a:gd name="T10" fmla="*/ 2147483647 w 9"/>
                <a:gd name="T11" fmla="*/ 0 h 8"/>
                <a:gd name="T12" fmla="*/ 2147483647 w 9"/>
                <a:gd name="T13" fmla="*/ 2147483647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8"/>
                <a:gd name="T23" fmla="*/ 9 w 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8">
                  <a:moveTo>
                    <a:pt x="0" y="4"/>
                  </a:move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8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20" name="Line 374"/>
            <p:cNvSpPr>
              <a:spLocks noChangeShapeType="1"/>
            </p:cNvSpPr>
            <p:nvPr/>
          </p:nvSpPr>
          <p:spPr bwMode="auto">
            <a:xfrm>
              <a:off x="6245225" y="3003104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21" name="Freeform 375"/>
            <p:cNvSpPr>
              <a:spLocks/>
            </p:cNvSpPr>
            <p:nvPr/>
          </p:nvSpPr>
          <p:spPr bwMode="auto">
            <a:xfrm>
              <a:off x="6245225" y="2988816"/>
              <a:ext cx="76200" cy="30163"/>
            </a:xfrm>
            <a:custGeom>
              <a:avLst/>
              <a:gdLst>
                <a:gd name="T0" fmla="*/ 0 w 49"/>
                <a:gd name="T1" fmla="*/ 2147483647 h 19"/>
                <a:gd name="T2" fmla="*/ 2147483647 w 49"/>
                <a:gd name="T3" fmla="*/ 2147483647 h 19"/>
                <a:gd name="T4" fmla="*/ 2147483647 w 49"/>
                <a:gd name="T5" fmla="*/ 2147483647 h 19"/>
                <a:gd name="T6" fmla="*/ 2147483647 w 49"/>
                <a:gd name="T7" fmla="*/ 0 h 19"/>
                <a:gd name="T8" fmla="*/ 2147483647 w 49"/>
                <a:gd name="T9" fmla="*/ 2147483647 h 19"/>
                <a:gd name="T10" fmla="*/ 2147483647 w 49"/>
                <a:gd name="T11" fmla="*/ 2147483647 h 19"/>
                <a:gd name="T12" fmla="*/ 2147483647 w 49"/>
                <a:gd name="T13" fmla="*/ 2147483647 h 19"/>
                <a:gd name="T14" fmla="*/ 2147483647 w 49"/>
                <a:gd name="T15" fmla="*/ 2147483647 h 19"/>
                <a:gd name="T16" fmla="*/ 2147483647 w 49"/>
                <a:gd name="T17" fmla="*/ 2147483647 h 19"/>
                <a:gd name="T18" fmla="*/ 2147483647 w 49"/>
                <a:gd name="T19" fmla="*/ 2147483647 h 19"/>
                <a:gd name="T20" fmla="*/ 2147483647 w 49"/>
                <a:gd name="T21" fmla="*/ 2147483647 h 19"/>
                <a:gd name="T22" fmla="*/ 2147483647 w 49"/>
                <a:gd name="T23" fmla="*/ 2147483647 h 19"/>
                <a:gd name="T24" fmla="*/ 2147483647 w 49"/>
                <a:gd name="T25" fmla="*/ 2147483647 h 19"/>
                <a:gd name="T26" fmla="*/ 2147483647 w 49"/>
                <a:gd name="T27" fmla="*/ 2147483647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9"/>
                <a:gd name="T43" fmla="*/ 0 h 19"/>
                <a:gd name="T44" fmla="*/ 49 w 49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9" h="19">
                  <a:moveTo>
                    <a:pt x="0" y="9"/>
                  </a:moveTo>
                  <a:lnTo>
                    <a:pt x="8" y="9"/>
                  </a:lnTo>
                  <a:lnTo>
                    <a:pt x="49" y="0"/>
                  </a:lnTo>
                  <a:lnTo>
                    <a:pt x="49" y="19"/>
                  </a:lnTo>
                  <a:lnTo>
                    <a:pt x="8" y="9"/>
                  </a:lnTo>
                  <a:lnTo>
                    <a:pt x="10" y="9"/>
                  </a:lnTo>
                  <a:lnTo>
                    <a:pt x="49" y="9"/>
                  </a:lnTo>
                  <a:lnTo>
                    <a:pt x="49" y="11"/>
                  </a:lnTo>
                  <a:lnTo>
                    <a:pt x="19" y="11"/>
                  </a:lnTo>
                  <a:lnTo>
                    <a:pt x="27" y="13"/>
                  </a:lnTo>
                  <a:lnTo>
                    <a:pt x="49" y="13"/>
                  </a:lnTo>
                  <a:lnTo>
                    <a:pt x="49" y="17"/>
                  </a:lnTo>
                  <a:lnTo>
                    <a:pt x="36" y="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22" name="Line 376"/>
            <p:cNvSpPr>
              <a:spLocks noChangeShapeType="1"/>
            </p:cNvSpPr>
            <p:nvPr/>
          </p:nvSpPr>
          <p:spPr bwMode="auto">
            <a:xfrm>
              <a:off x="6294438" y="2995166"/>
              <a:ext cx="1587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23" name="Freeform 377"/>
            <p:cNvSpPr>
              <a:spLocks/>
            </p:cNvSpPr>
            <p:nvPr/>
          </p:nvSpPr>
          <p:spPr bwMode="auto">
            <a:xfrm>
              <a:off x="6267450" y="2995166"/>
              <a:ext cx="53975" cy="6350"/>
            </a:xfrm>
            <a:custGeom>
              <a:avLst/>
              <a:gdLst>
                <a:gd name="T0" fmla="*/ 2147483647 w 34"/>
                <a:gd name="T1" fmla="*/ 0 h 4"/>
                <a:gd name="T2" fmla="*/ 2147483647 w 34"/>
                <a:gd name="T3" fmla="*/ 2147483647 h 4"/>
                <a:gd name="T4" fmla="*/ 2147483647 w 34"/>
                <a:gd name="T5" fmla="*/ 2147483647 h 4"/>
                <a:gd name="T6" fmla="*/ 2147483647 w 34"/>
                <a:gd name="T7" fmla="*/ 2147483647 h 4"/>
                <a:gd name="T8" fmla="*/ 0 w 34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"/>
                <a:gd name="T17" fmla="*/ 34 w 3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">
                  <a:moveTo>
                    <a:pt x="17" y="0"/>
                  </a:moveTo>
                  <a:lnTo>
                    <a:pt x="8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24" name="Line 378"/>
            <p:cNvSpPr>
              <a:spLocks noChangeShapeType="1"/>
            </p:cNvSpPr>
            <p:nvPr/>
          </p:nvSpPr>
          <p:spPr bwMode="auto">
            <a:xfrm>
              <a:off x="6256338" y="3001516"/>
              <a:ext cx="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25" name="Line 379"/>
            <p:cNvSpPr>
              <a:spLocks noChangeShapeType="1"/>
            </p:cNvSpPr>
            <p:nvPr/>
          </p:nvSpPr>
          <p:spPr bwMode="auto">
            <a:xfrm flipH="1">
              <a:off x="6246813" y="3001516"/>
              <a:ext cx="952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26" name="Line 380"/>
            <p:cNvSpPr>
              <a:spLocks noChangeShapeType="1"/>
            </p:cNvSpPr>
            <p:nvPr/>
          </p:nvSpPr>
          <p:spPr bwMode="auto">
            <a:xfrm>
              <a:off x="6246813" y="2995166"/>
              <a:ext cx="3175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27" name="Line 381"/>
            <p:cNvSpPr>
              <a:spLocks noChangeShapeType="1"/>
            </p:cNvSpPr>
            <p:nvPr/>
          </p:nvSpPr>
          <p:spPr bwMode="auto">
            <a:xfrm>
              <a:off x="6246813" y="2995166"/>
              <a:ext cx="9525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28" name="Line 382"/>
            <p:cNvSpPr>
              <a:spLocks noChangeShapeType="1"/>
            </p:cNvSpPr>
            <p:nvPr/>
          </p:nvSpPr>
          <p:spPr bwMode="auto">
            <a:xfrm>
              <a:off x="6246813" y="2995166"/>
              <a:ext cx="3175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29" name="Line 383"/>
            <p:cNvSpPr>
              <a:spLocks noChangeShapeType="1"/>
            </p:cNvSpPr>
            <p:nvPr/>
          </p:nvSpPr>
          <p:spPr bwMode="auto">
            <a:xfrm flipV="1">
              <a:off x="6246813" y="2988816"/>
              <a:ext cx="3175" cy="63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30" name="Line 384"/>
            <p:cNvSpPr>
              <a:spLocks noChangeShapeType="1"/>
            </p:cNvSpPr>
            <p:nvPr/>
          </p:nvSpPr>
          <p:spPr bwMode="auto">
            <a:xfrm>
              <a:off x="6246813" y="2988816"/>
              <a:ext cx="1587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31" name="Line 385"/>
            <p:cNvSpPr>
              <a:spLocks noChangeShapeType="1"/>
            </p:cNvSpPr>
            <p:nvPr/>
          </p:nvSpPr>
          <p:spPr bwMode="auto">
            <a:xfrm>
              <a:off x="6246813" y="2988816"/>
              <a:ext cx="1587" cy="63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32" name="Line 386"/>
            <p:cNvSpPr>
              <a:spLocks noChangeShapeType="1"/>
            </p:cNvSpPr>
            <p:nvPr/>
          </p:nvSpPr>
          <p:spPr bwMode="auto">
            <a:xfrm>
              <a:off x="6294438" y="2995166"/>
              <a:ext cx="1587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33" name="Freeform 387"/>
            <p:cNvSpPr>
              <a:spLocks/>
            </p:cNvSpPr>
            <p:nvPr/>
          </p:nvSpPr>
          <p:spPr bwMode="auto">
            <a:xfrm>
              <a:off x="6294438" y="2991991"/>
              <a:ext cx="26987" cy="3175"/>
            </a:xfrm>
            <a:custGeom>
              <a:avLst/>
              <a:gdLst>
                <a:gd name="T0" fmla="*/ 0 w 17"/>
                <a:gd name="T1" fmla="*/ 2147483647 h 2"/>
                <a:gd name="T2" fmla="*/ 2147483647 w 17"/>
                <a:gd name="T3" fmla="*/ 2147483647 h 2"/>
                <a:gd name="T4" fmla="*/ 2147483647 w 17"/>
                <a:gd name="T5" fmla="*/ 0 h 2"/>
                <a:gd name="T6" fmla="*/ 2147483647 w 17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"/>
                <a:gd name="T14" fmla="*/ 17 w 17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">
                  <a:moveTo>
                    <a:pt x="0" y="2"/>
                  </a:moveTo>
                  <a:lnTo>
                    <a:pt x="17" y="2"/>
                  </a:lnTo>
                  <a:lnTo>
                    <a:pt x="17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34" name="Line 388"/>
            <p:cNvSpPr>
              <a:spLocks noChangeShapeType="1"/>
            </p:cNvSpPr>
            <p:nvPr/>
          </p:nvSpPr>
          <p:spPr bwMode="auto">
            <a:xfrm>
              <a:off x="6321425" y="3003104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35" name="Line 389"/>
            <p:cNvSpPr>
              <a:spLocks noChangeShapeType="1"/>
            </p:cNvSpPr>
            <p:nvPr/>
          </p:nvSpPr>
          <p:spPr bwMode="auto">
            <a:xfrm>
              <a:off x="6321425" y="3003104"/>
              <a:ext cx="508000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36" name="Line 390"/>
            <p:cNvSpPr>
              <a:spLocks noChangeShapeType="1"/>
            </p:cNvSpPr>
            <p:nvPr/>
          </p:nvSpPr>
          <p:spPr bwMode="auto">
            <a:xfrm>
              <a:off x="6896100" y="2634804"/>
              <a:ext cx="1588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37" name="Freeform 391"/>
            <p:cNvSpPr>
              <a:spLocks/>
            </p:cNvSpPr>
            <p:nvPr/>
          </p:nvSpPr>
          <p:spPr bwMode="auto">
            <a:xfrm>
              <a:off x="6889750" y="2614166"/>
              <a:ext cx="17463" cy="23813"/>
            </a:xfrm>
            <a:custGeom>
              <a:avLst/>
              <a:gdLst>
                <a:gd name="T0" fmla="*/ 2147483647 w 11"/>
                <a:gd name="T1" fmla="*/ 2147483647 h 15"/>
                <a:gd name="T2" fmla="*/ 2147483647 w 11"/>
                <a:gd name="T3" fmla="*/ 2147483647 h 15"/>
                <a:gd name="T4" fmla="*/ 2147483647 w 11"/>
                <a:gd name="T5" fmla="*/ 2147483647 h 15"/>
                <a:gd name="T6" fmla="*/ 2147483647 w 11"/>
                <a:gd name="T7" fmla="*/ 2147483647 h 15"/>
                <a:gd name="T8" fmla="*/ 2147483647 w 11"/>
                <a:gd name="T9" fmla="*/ 2147483647 h 15"/>
                <a:gd name="T10" fmla="*/ 2147483647 w 11"/>
                <a:gd name="T11" fmla="*/ 2147483647 h 15"/>
                <a:gd name="T12" fmla="*/ 0 w 11"/>
                <a:gd name="T13" fmla="*/ 2147483647 h 15"/>
                <a:gd name="T14" fmla="*/ 2147483647 w 11"/>
                <a:gd name="T15" fmla="*/ 2147483647 h 15"/>
                <a:gd name="T16" fmla="*/ 2147483647 w 11"/>
                <a:gd name="T17" fmla="*/ 2147483647 h 15"/>
                <a:gd name="T18" fmla="*/ 2147483647 w 11"/>
                <a:gd name="T19" fmla="*/ 2147483647 h 15"/>
                <a:gd name="T20" fmla="*/ 2147483647 w 11"/>
                <a:gd name="T21" fmla="*/ 0 h 15"/>
                <a:gd name="T22" fmla="*/ 2147483647 w 11"/>
                <a:gd name="T23" fmla="*/ 0 h 15"/>
                <a:gd name="T24" fmla="*/ 2147483647 w 11"/>
                <a:gd name="T25" fmla="*/ 2147483647 h 15"/>
                <a:gd name="T26" fmla="*/ 2147483647 w 11"/>
                <a:gd name="T27" fmla="*/ 2147483647 h 15"/>
                <a:gd name="T28" fmla="*/ 2147483647 w 11"/>
                <a:gd name="T29" fmla="*/ 2147483647 h 15"/>
                <a:gd name="T30" fmla="*/ 0 w 11"/>
                <a:gd name="T31" fmla="*/ 2147483647 h 15"/>
                <a:gd name="T32" fmla="*/ 2147483647 w 11"/>
                <a:gd name="T33" fmla="*/ 2147483647 h 15"/>
                <a:gd name="T34" fmla="*/ 2147483647 w 11"/>
                <a:gd name="T35" fmla="*/ 2147483647 h 15"/>
                <a:gd name="T36" fmla="*/ 2147483647 w 11"/>
                <a:gd name="T37" fmla="*/ 2147483647 h 15"/>
                <a:gd name="T38" fmla="*/ 2147483647 w 11"/>
                <a:gd name="T39" fmla="*/ 2147483647 h 15"/>
                <a:gd name="T40" fmla="*/ 2147483647 w 11"/>
                <a:gd name="T41" fmla="*/ 2147483647 h 15"/>
                <a:gd name="T42" fmla="*/ 2147483647 w 11"/>
                <a:gd name="T43" fmla="*/ 2147483647 h 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"/>
                <a:gd name="T67" fmla="*/ 0 h 15"/>
                <a:gd name="T68" fmla="*/ 11 w 11"/>
                <a:gd name="T69" fmla="*/ 15 h 1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" h="15">
                  <a:moveTo>
                    <a:pt x="4" y="13"/>
                  </a:moveTo>
                  <a:lnTo>
                    <a:pt x="11" y="6"/>
                  </a:lnTo>
                  <a:lnTo>
                    <a:pt x="2" y="11"/>
                  </a:lnTo>
                  <a:lnTo>
                    <a:pt x="11" y="6"/>
                  </a:lnTo>
                  <a:lnTo>
                    <a:pt x="2" y="8"/>
                  </a:lnTo>
                  <a:lnTo>
                    <a:pt x="11" y="6"/>
                  </a:lnTo>
                  <a:lnTo>
                    <a:pt x="0" y="6"/>
                  </a:lnTo>
                  <a:lnTo>
                    <a:pt x="11" y="6"/>
                  </a:lnTo>
                  <a:lnTo>
                    <a:pt x="2" y="4"/>
                  </a:lnTo>
                  <a:lnTo>
                    <a:pt x="11" y="6"/>
                  </a:lnTo>
                  <a:lnTo>
                    <a:pt x="2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2" y="8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5" y="15"/>
                  </a:lnTo>
                  <a:lnTo>
                    <a:pt x="11" y="6"/>
                  </a:lnTo>
                  <a:lnTo>
                    <a:pt x="4" y="13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38" name="Line 392"/>
            <p:cNvSpPr>
              <a:spLocks noChangeShapeType="1"/>
            </p:cNvSpPr>
            <p:nvPr/>
          </p:nvSpPr>
          <p:spPr bwMode="auto">
            <a:xfrm>
              <a:off x="6897688" y="2637979"/>
              <a:ext cx="1587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39" name="Freeform 393"/>
            <p:cNvSpPr>
              <a:spLocks/>
            </p:cNvSpPr>
            <p:nvPr/>
          </p:nvSpPr>
          <p:spPr bwMode="auto">
            <a:xfrm>
              <a:off x="6897688" y="2623691"/>
              <a:ext cx="6350" cy="14288"/>
            </a:xfrm>
            <a:custGeom>
              <a:avLst/>
              <a:gdLst>
                <a:gd name="T0" fmla="*/ 0 w 4"/>
                <a:gd name="T1" fmla="*/ 2147483647 h 9"/>
                <a:gd name="T2" fmla="*/ 2147483647 w 4"/>
                <a:gd name="T3" fmla="*/ 2147483647 h 9"/>
                <a:gd name="T4" fmla="*/ 2147483647 w 4"/>
                <a:gd name="T5" fmla="*/ 0 h 9"/>
                <a:gd name="T6" fmla="*/ 0 w 4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9"/>
                <a:gd name="T14" fmla="*/ 4 w 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9">
                  <a:moveTo>
                    <a:pt x="0" y="9"/>
                  </a:moveTo>
                  <a:lnTo>
                    <a:pt x="2" y="9"/>
                  </a:lnTo>
                  <a:lnTo>
                    <a:pt x="4" y="0"/>
                  </a:lnTo>
                  <a:lnTo>
                    <a:pt x="0" y="9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40" name="Line 394"/>
            <p:cNvSpPr>
              <a:spLocks noChangeShapeType="1"/>
            </p:cNvSpPr>
            <p:nvPr/>
          </p:nvSpPr>
          <p:spPr bwMode="auto">
            <a:xfrm>
              <a:off x="6902450" y="2637979"/>
              <a:ext cx="1588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41" name="Freeform 395"/>
            <p:cNvSpPr>
              <a:spLocks/>
            </p:cNvSpPr>
            <p:nvPr/>
          </p:nvSpPr>
          <p:spPr bwMode="auto">
            <a:xfrm>
              <a:off x="6902450" y="2623691"/>
              <a:ext cx="1588" cy="14288"/>
            </a:xfrm>
            <a:custGeom>
              <a:avLst/>
              <a:gdLst>
                <a:gd name="T0" fmla="*/ 0 w 2"/>
                <a:gd name="T1" fmla="*/ 2147483647 h 9"/>
                <a:gd name="T2" fmla="*/ 1001132288 w 2"/>
                <a:gd name="T3" fmla="*/ 2147483647 h 9"/>
                <a:gd name="T4" fmla="*/ 1001132288 w 2"/>
                <a:gd name="T5" fmla="*/ 0 h 9"/>
                <a:gd name="T6" fmla="*/ 0 w 2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9"/>
                <a:gd name="T14" fmla="*/ 2 w 2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9">
                  <a:moveTo>
                    <a:pt x="0" y="9"/>
                  </a:moveTo>
                  <a:lnTo>
                    <a:pt x="2" y="9"/>
                  </a:lnTo>
                  <a:lnTo>
                    <a:pt x="2" y="0"/>
                  </a:lnTo>
                  <a:lnTo>
                    <a:pt x="0" y="9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42" name="Line 396"/>
            <p:cNvSpPr>
              <a:spLocks noChangeShapeType="1"/>
            </p:cNvSpPr>
            <p:nvPr/>
          </p:nvSpPr>
          <p:spPr bwMode="auto">
            <a:xfrm>
              <a:off x="6904038" y="2637979"/>
              <a:ext cx="3175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43" name="Freeform 397"/>
            <p:cNvSpPr>
              <a:spLocks/>
            </p:cNvSpPr>
            <p:nvPr/>
          </p:nvSpPr>
          <p:spPr bwMode="auto">
            <a:xfrm>
              <a:off x="6904038" y="2623691"/>
              <a:ext cx="9525" cy="14288"/>
            </a:xfrm>
            <a:custGeom>
              <a:avLst/>
              <a:gdLst>
                <a:gd name="T0" fmla="*/ 0 w 6"/>
                <a:gd name="T1" fmla="*/ 2147483647 h 9"/>
                <a:gd name="T2" fmla="*/ 2147483647 w 6"/>
                <a:gd name="T3" fmla="*/ 2147483647 h 9"/>
                <a:gd name="T4" fmla="*/ 0 w 6"/>
                <a:gd name="T5" fmla="*/ 0 h 9"/>
                <a:gd name="T6" fmla="*/ 0 w 6"/>
                <a:gd name="T7" fmla="*/ 2147483647 h 9"/>
                <a:gd name="T8" fmla="*/ 0 w 6"/>
                <a:gd name="T9" fmla="*/ 0 h 9"/>
                <a:gd name="T10" fmla="*/ 2147483647 w 6"/>
                <a:gd name="T11" fmla="*/ 2147483647 h 9"/>
                <a:gd name="T12" fmla="*/ 2147483647 w 6"/>
                <a:gd name="T13" fmla="*/ 2147483647 h 9"/>
                <a:gd name="T14" fmla="*/ 0 w 6"/>
                <a:gd name="T15" fmla="*/ 0 h 9"/>
                <a:gd name="T16" fmla="*/ 2147483647 w 6"/>
                <a:gd name="T17" fmla="*/ 2147483647 h 9"/>
                <a:gd name="T18" fmla="*/ 2147483647 w 6"/>
                <a:gd name="T19" fmla="*/ 2147483647 h 9"/>
                <a:gd name="T20" fmla="*/ 2147483647 w 6"/>
                <a:gd name="T21" fmla="*/ 2147483647 h 9"/>
                <a:gd name="T22" fmla="*/ 2147483647 w 6"/>
                <a:gd name="T23" fmla="*/ 2147483647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9"/>
                <a:gd name="T38" fmla="*/ 6 w 6"/>
                <a:gd name="T39" fmla="*/ 9 h 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9">
                  <a:moveTo>
                    <a:pt x="0" y="9"/>
                  </a:moveTo>
                  <a:lnTo>
                    <a:pt x="4" y="9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0"/>
                  </a:lnTo>
                  <a:lnTo>
                    <a:pt x="4" y="9"/>
                  </a:lnTo>
                  <a:lnTo>
                    <a:pt x="6" y="7"/>
                  </a:lnTo>
                  <a:lnTo>
                    <a:pt x="0" y="0"/>
                  </a:lnTo>
                  <a:lnTo>
                    <a:pt x="6" y="7"/>
                  </a:lnTo>
                  <a:lnTo>
                    <a:pt x="6" y="5"/>
                  </a:lnTo>
                  <a:lnTo>
                    <a:pt x="4" y="5"/>
                  </a:lnTo>
                  <a:lnTo>
                    <a:pt x="4" y="9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44" name="Line 398"/>
            <p:cNvSpPr>
              <a:spLocks noChangeShapeType="1"/>
            </p:cNvSpPr>
            <p:nvPr/>
          </p:nvSpPr>
          <p:spPr bwMode="auto">
            <a:xfrm>
              <a:off x="6907213" y="2637979"/>
              <a:ext cx="1587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45" name="Freeform 399"/>
            <p:cNvSpPr>
              <a:spLocks/>
            </p:cNvSpPr>
            <p:nvPr/>
          </p:nvSpPr>
          <p:spPr bwMode="auto">
            <a:xfrm>
              <a:off x="6904038" y="2610991"/>
              <a:ext cx="19050" cy="26988"/>
            </a:xfrm>
            <a:custGeom>
              <a:avLst/>
              <a:gdLst>
                <a:gd name="T0" fmla="*/ 2147483647 w 12"/>
                <a:gd name="T1" fmla="*/ 2147483647 h 17"/>
                <a:gd name="T2" fmla="*/ 2147483647 w 12"/>
                <a:gd name="T3" fmla="*/ 2147483647 h 17"/>
                <a:gd name="T4" fmla="*/ 0 w 12"/>
                <a:gd name="T5" fmla="*/ 2147483647 h 17"/>
                <a:gd name="T6" fmla="*/ 2147483647 w 12"/>
                <a:gd name="T7" fmla="*/ 2147483647 h 17"/>
                <a:gd name="T8" fmla="*/ 0 w 12"/>
                <a:gd name="T9" fmla="*/ 2147483647 h 17"/>
                <a:gd name="T10" fmla="*/ 2147483647 w 12"/>
                <a:gd name="T11" fmla="*/ 2147483647 h 17"/>
                <a:gd name="T12" fmla="*/ 0 w 12"/>
                <a:gd name="T13" fmla="*/ 2147483647 h 17"/>
                <a:gd name="T14" fmla="*/ 2147483647 w 12"/>
                <a:gd name="T15" fmla="*/ 2147483647 h 17"/>
                <a:gd name="T16" fmla="*/ 0 w 12"/>
                <a:gd name="T17" fmla="*/ 2147483647 h 17"/>
                <a:gd name="T18" fmla="*/ 2147483647 w 12"/>
                <a:gd name="T19" fmla="*/ 2147483647 h 17"/>
                <a:gd name="T20" fmla="*/ 0 w 12"/>
                <a:gd name="T21" fmla="*/ 2147483647 h 17"/>
                <a:gd name="T22" fmla="*/ 2147483647 w 12"/>
                <a:gd name="T23" fmla="*/ 2147483647 h 17"/>
                <a:gd name="T24" fmla="*/ 0 w 12"/>
                <a:gd name="T25" fmla="*/ 2147483647 h 17"/>
                <a:gd name="T26" fmla="*/ 2147483647 w 12"/>
                <a:gd name="T27" fmla="*/ 2147483647 h 17"/>
                <a:gd name="T28" fmla="*/ 0 w 12"/>
                <a:gd name="T29" fmla="*/ 2147483647 h 17"/>
                <a:gd name="T30" fmla="*/ 2147483647 w 12"/>
                <a:gd name="T31" fmla="*/ 0 h 17"/>
                <a:gd name="T32" fmla="*/ 0 w 12"/>
                <a:gd name="T33" fmla="*/ 214748364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7"/>
                <a:gd name="T53" fmla="*/ 12 w 1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7">
                  <a:moveTo>
                    <a:pt x="2" y="17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8" y="15"/>
                  </a:lnTo>
                  <a:lnTo>
                    <a:pt x="0" y="8"/>
                  </a:lnTo>
                  <a:lnTo>
                    <a:pt x="10" y="11"/>
                  </a:lnTo>
                  <a:lnTo>
                    <a:pt x="0" y="8"/>
                  </a:lnTo>
                  <a:lnTo>
                    <a:pt x="12" y="10"/>
                  </a:lnTo>
                  <a:lnTo>
                    <a:pt x="0" y="8"/>
                  </a:lnTo>
                  <a:lnTo>
                    <a:pt x="12" y="8"/>
                  </a:lnTo>
                  <a:lnTo>
                    <a:pt x="0" y="8"/>
                  </a:lnTo>
                  <a:lnTo>
                    <a:pt x="12" y="4"/>
                  </a:lnTo>
                  <a:lnTo>
                    <a:pt x="0" y="8"/>
                  </a:lnTo>
                  <a:lnTo>
                    <a:pt x="10" y="2"/>
                  </a:lnTo>
                  <a:lnTo>
                    <a:pt x="0" y="8"/>
                  </a:lnTo>
                  <a:lnTo>
                    <a:pt x="8" y="0"/>
                  </a:lnTo>
                  <a:lnTo>
                    <a:pt x="0" y="8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46" name="Line 400"/>
            <p:cNvSpPr>
              <a:spLocks noChangeShapeType="1"/>
            </p:cNvSpPr>
            <p:nvPr/>
          </p:nvSpPr>
          <p:spPr bwMode="auto">
            <a:xfrm>
              <a:off x="6904038" y="2623691"/>
              <a:ext cx="3175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47" name="Freeform 401"/>
            <p:cNvSpPr>
              <a:spLocks/>
            </p:cNvSpPr>
            <p:nvPr/>
          </p:nvSpPr>
          <p:spPr bwMode="auto">
            <a:xfrm>
              <a:off x="6889750" y="2607816"/>
              <a:ext cx="23813" cy="15875"/>
            </a:xfrm>
            <a:custGeom>
              <a:avLst/>
              <a:gdLst>
                <a:gd name="T0" fmla="*/ 2147483647 w 15"/>
                <a:gd name="T1" fmla="*/ 2147483647 h 10"/>
                <a:gd name="T2" fmla="*/ 2147483647 w 15"/>
                <a:gd name="T3" fmla="*/ 0 h 10"/>
                <a:gd name="T4" fmla="*/ 2147483647 w 15"/>
                <a:gd name="T5" fmla="*/ 2147483647 h 10"/>
                <a:gd name="T6" fmla="*/ 2147483647 w 15"/>
                <a:gd name="T7" fmla="*/ 0 h 10"/>
                <a:gd name="T8" fmla="*/ 2147483647 w 15"/>
                <a:gd name="T9" fmla="*/ 2147483647 h 10"/>
                <a:gd name="T10" fmla="*/ 2147483647 w 15"/>
                <a:gd name="T11" fmla="*/ 0 h 10"/>
                <a:gd name="T12" fmla="*/ 2147483647 w 15"/>
                <a:gd name="T13" fmla="*/ 2147483647 h 10"/>
                <a:gd name="T14" fmla="*/ 2147483647 w 15"/>
                <a:gd name="T15" fmla="*/ 0 h 10"/>
                <a:gd name="T16" fmla="*/ 2147483647 w 15"/>
                <a:gd name="T17" fmla="*/ 2147483647 h 10"/>
                <a:gd name="T18" fmla="*/ 2147483647 w 15"/>
                <a:gd name="T19" fmla="*/ 0 h 10"/>
                <a:gd name="T20" fmla="*/ 2147483647 w 15"/>
                <a:gd name="T21" fmla="*/ 2147483647 h 10"/>
                <a:gd name="T22" fmla="*/ 2147483647 w 15"/>
                <a:gd name="T23" fmla="*/ 2147483647 h 10"/>
                <a:gd name="T24" fmla="*/ 2147483647 w 15"/>
                <a:gd name="T25" fmla="*/ 2147483647 h 10"/>
                <a:gd name="T26" fmla="*/ 0 w 15"/>
                <a:gd name="T27" fmla="*/ 2147483647 h 10"/>
                <a:gd name="T28" fmla="*/ 0 w 15"/>
                <a:gd name="T29" fmla="*/ 2147483647 h 10"/>
                <a:gd name="T30" fmla="*/ 2147483647 w 15"/>
                <a:gd name="T31" fmla="*/ 2147483647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10"/>
                <a:gd name="T50" fmla="*/ 15 w 15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10">
                  <a:moveTo>
                    <a:pt x="11" y="10"/>
                  </a:moveTo>
                  <a:lnTo>
                    <a:pt x="15" y="0"/>
                  </a:lnTo>
                  <a:lnTo>
                    <a:pt x="11" y="10"/>
                  </a:lnTo>
                  <a:lnTo>
                    <a:pt x="13" y="0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11" y="10"/>
                  </a:lnTo>
                  <a:lnTo>
                    <a:pt x="7" y="0"/>
                  </a:lnTo>
                  <a:lnTo>
                    <a:pt x="11" y="10"/>
                  </a:lnTo>
                  <a:lnTo>
                    <a:pt x="5" y="0"/>
                  </a:lnTo>
                  <a:lnTo>
                    <a:pt x="11" y="10"/>
                  </a:lnTo>
                  <a:lnTo>
                    <a:pt x="4" y="2"/>
                  </a:lnTo>
                  <a:lnTo>
                    <a:pt x="11" y="10"/>
                  </a:lnTo>
                  <a:lnTo>
                    <a:pt x="0" y="10"/>
                  </a:lnTo>
                  <a:lnTo>
                    <a:pt x="7" y="1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48" name="Line 402"/>
            <p:cNvSpPr>
              <a:spLocks noChangeShapeType="1"/>
            </p:cNvSpPr>
            <p:nvPr/>
          </p:nvSpPr>
          <p:spPr bwMode="auto">
            <a:xfrm>
              <a:off x="6904038" y="2623691"/>
              <a:ext cx="3175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49" name="Freeform 403"/>
            <p:cNvSpPr>
              <a:spLocks/>
            </p:cNvSpPr>
            <p:nvPr/>
          </p:nvSpPr>
          <p:spPr bwMode="auto">
            <a:xfrm>
              <a:off x="6889750" y="2607816"/>
              <a:ext cx="33338" cy="15875"/>
            </a:xfrm>
            <a:custGeom>
              <a:avLst/>
              <a:gdLst>
                <a:gd name="T0" fmla="*/ 2147483647 w 21"/>
                <a:gd name="T1" fmla="*/ 2147483647 h 10"/>
                <a:gd name="T2" fmla="*/ 2147483647 w 21"/>
                <a:gd name="T3" fmla="*/ 2147483647 h 10"/>
                <a:gd name="T4" fmla="*/ 2147483647 w 21"/>
                <a:gd name="T5" fmla="*/ 2147483647 h 10"/>
                <a:gd name="T6" fmla="*/ 2147483647 w 21"/>
                <a:gd name="T7" fmla="*/ 2147483647 h 10"/>
                <a:gd name="T8" fmla="*/ 2147483647 w 21"/>
                <a:gd name="T9" fmla="*/ 2147483647 h 10"/>
                <a:gd name="T10" fmla="*/ 2147483647 w 21"/>
                <a:gd name="T11" fmla="*/ 0 h 10"/>
                <a:gd name="T12" fmla="*/ 2147483647 w 21"/>
                <a:gd name="T13" fmla="*/ 0 h 10"/>
                <a:gd name="T14" fmla="*/ 2147483647 w 21"/>
                <a:gd name="T15" fmla="*/ 0 h 10"/>
                <a:gd name="T16" fmla="*/ 2147483647 w 21"/>
                <a:gd name="T17" fmla="*/ 2147483647 h 10"/>
                <a:gd name="T18" fmla="*/ 2147483647 w 21"/>
                <a:gd name="T19" fmla="*/ 2147483647 h 10"/>
                <a:gd name="T20" fmla="*/ 0 w 21"/>
                <a:gd name="T21" fmla="*/ 2147483647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10"/>
                <a:gd name="T35" fmla="*/ 21 w 21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10">
                  <a:moveTo>
                    <a:pt x="9" y="10"/>
                  </a:moveTo>
                  <a:lnTo>
                    <a:pt x="21" y="10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0"/>
                  </a:lnTo>
                  <a:lnTo>
                    <a:pt x="9" y="10"/>
                  </a:lnTo>
                  <a:lnTo>
                    <a:pt x="2" y="4"/>
                  </a:lnTo>
                  <a:lnTo>
                    <a:pt x="0" y="8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50" name="Line 404"/>
            <p:cNvSpPr>
              <a:spLocks noChangeShapeType="1"/>
            </p:cNvSpPr>
            <p:nvPr/>
          </p:nvSpPr>
          <p:spPr bwMode="auto">
            <a:xfrm>
              <a:off x="6892925" y="261416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51" name="Freeform 405"/>
            <p:cNvSpPr>
              <a:spLocks/>
            </p:cNvSpPr>
            <p:nvPr/>
          </p:nvSpPr>
          <p:spPr bwMode="auto">
            <a:xfrm>
              <a:off x="6234113" y="2607816"/>
              <a:ext cx="722312" cy="847725"/>
            </a:xfrm>
            <a:custGeom>
              <a:avLst/>
              <a:gdLst>
                <a:gd name="T0" fmla="*/ 2147483647 w 455"/>
                <a:gd name="T1" fmla="*/ 2147483647 h 533"/>
                <a:gd name="T2" fmla="*/ 2147483647 w 455"/>
                <a:gd name="T3" fmla="*/ 2147483647 h 533"/>
                <a:gd name="T4" fmla="*/ 2147483647 w 455"/>
                <a:gd name="T5" fmla="*/ 0 h 533"/>
                <a:gd name="T6" fmla="*/ 2147483647 w 455"/>
                <a:gd name="T7" fmla="*/ 0 h 533"/>
                <a:gd name="T8" fmla="*/ 2147483647 w 455"/>
                <a:gd name="T9" fmla="*/ 0 h 533"/>
                <a:gd name="T10" fmla="*/ 2147483647 w 455"/>
                <a:gd name="T11" fmla="*/ 0 h 533"/>
                <a:gd name="T12" fmla="*/ 2147483647 w 455"/>
                <a:gd name="T13" fmla="*/ 2147483647 h 533"/>
                <a:gd name="T14" fmla="*/ 2147483647 w 455"/>
                <a:gd name="T15" fmla="*/ 2147483647 h 533"/>
                <a:gd name="T16" fmla="*/ 2147483647 w 455"/>
                <a:gd name="T17" fmla="*/ 2147483647 h 533"/>
                <a:gd name="T18" fmla="*/ 2147483647 w 455"/>
                <a:gd name="T19" fmla="*/ 2147483647 h 533"/>
                <a:gd name="T20" fmla="*/ 2147483647 w 455"/>
                <a:gd name="T21" fmla="*/ 2147483647 h 533"/>
                <a:gd name="T22" fmla="*/ 2147483647 w 455"/>
                <a:gd name="T23" fmla="*/ 2147483647 h 533"/>
                <a:gd name="T24" fmla="*/ 2147483647 w 455"/>
                <a:gd name="T25" fmla="*/ 2147483647 h 533"/>
                <a:gd name="T26" fmla="*/ 2147483647 w 455"/>
                <a:gd name="T27" fmla="*/ 2147483647 h 533"/>
                <a:gd name="T28" fmla="*/ 2147483647 w 455"/>
                <a:gd name="T29" fmla="*/ 2147483647 h 533"/>
                <a:gd name="T30" fmla="*/ 2147483647 w 455"/>
                <a:gd name="T31" fmla="*/ 2147483647 h 533"/>
                <a:gd name="T32" fmla="*/ 2147483647 w 455"/>
                <a:gd name="T33" fmla="*/ 2147483647 h 533"/>
                <a:gd name="T34" fmla="*/ 2147483647 w 455"/>
                <a:gd name="T35" fmla="*/ 2147483647 h 533"/>
                <a:gd name="T36" fmla="*/ 2147483647 w 455"/>
                <a:gd name="T37" fmla="*/ 2147483647 h 533"/>
                <a:gd name="T38" fmla="*/ 2147483647 w 455"/>
                <a:gd name="T39" fmla="*/ 2147483647 h 533"/>
                <a:gd name="T40" fmla="*/ 2147483647 w 455"/>
                <a:gd name="T41" fmla="*/ 2147483647 h 533"/>
                <a:gd name="T42" fmla="*/ 2147483647 w 455"/>
                <a:gd name="T43" fmla="*/ 2147483647 h 533"/>
                <a:gd name="T44" fmla="*/ 2147483647 w 455"/>
                <a:gd name="T45" fmla="*/ 2147483647 h 533"/>
                <a:gd name="T46" fmla="*/ 2147483647 w 455"/>
                <a:gd name="T47" fmla="*/ 2147483647 h 533"/>
                <a:gd name="T48" fmla="*/ 2147483647 w 455"/>
                <a:gd name="T49" fmla="*/ 2147483647 h 533"/>
                <a:gd name="T50" fmla="*/ 2147483647 w 455"/>
                <a:gd name="T51" fmla="*/ 2147483647 h 533"/>
                <a:gd name="T52" fmla="*/ 2147483647 w 455"/>
                <a:gd name="T53" fmla="*/ 2147483647 h 533"/>
                <a:gd name="T54" fmla="*/ 2147483647 w 455"/>
                <a:gd name="T55" fmla="*/ 2147483647 h 533"/>
                <a:gd name="T56" fmla="*/ 2147483647 w 455"/>
                <a:gd name="T57" fmla="*/ 2147483647 h 533"/>
                <a:gd name="T58" fmla="*/ 2147483647 w 455"/>
                <a:gd name="T59" fmla="*/ 2147483647 h 533"/>
                <a:gd name="T60" fmla="*/ 2147483647 w 455"/>
                <a:gd name="T61" fmla="*/ 2147483647 h 533"/>
                <a:gd name="T62" fmla="*/ 2147483647 w 455"/>
                <a:gd name="T63" fmla="*/ 2147483647 h 533"/>
                <a:gd name="T64" fmla="*/ 0 w 455"/>
                <a:gd name="T65" fmla="*/ 2147483647 h 53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5"/>
                <a:gd name="T100" fmla="*/ 0 h 533"/>
                <a:gd name="T101" fmla="*/ 455 w 455"/>
                <a:gd name="T102" fmla="*/ 533 h 53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5" h="533">
                  <a:moveTo>
                    <a:pt x="415" y="4"/>
                  </a:moveTo>
                  <a:lnTo>
                    <a:pt x="417" y="2"/>
                  </a:lnTo>
                  <a:lnTo>
                    <a:pt x="418" y="0"/>
                  </a:lnTo>
                  <a:lnTo>
                    <a:pt x="420" y="0"/>
                  </a:lnTo>
                  <a:lnTo>
                    <a:pt x="424" y="0"/>
                  </a:lnTo>
                  <a:lnTo>
                    <a:pt x="424" y="8"/>
                  </a:lnTo>
                  <a:lnTo>
                    <a:pt x="447" y="29"/>
                  </a:lnTo>
                  <a:lnTo>
                    <a:pt x="455" y="52"/>
                  </a:lnTo>
                  <a:lnTo>
                    <a:pt x="451" y="76"/>
                  </a:lnTo>
                  <a:lnTo>
                    <a:pt x="447" y="122"/>
                  </a:lnTo>
                  <a:lnTo>
                    <a:pt x="441" y="171"/>
                  </a:lnTo>
                  <a:lnTo>
                    <a:pt x="428" y="227"/>
                  </a:lnTo>
                  <a:lnTo>
                    <a:pt x="417" y="276"/>
                  </a:lnTo>
                  <a:lnTo>
                    <a:pt x="398" y="320"/>
                  </a:lnTo>
                  <a:lnTo>
                    <a:pt x="380" y="373"/>
                  </a:lnTo>
                  <a:lnTo>
                    <a:pt x="367" y="421"/>
                  </a:lnTo>
                  <a:lnTo>
                    <a:pt x="358" y="482"/>
                  </a:lnTo>
                  <a:lnTo>
                    <a:pt x="346" y="533"/>
                  </a:lnTo>
                  <a:lnTo>
                    <a:pt x="342" y="495"/>
                  </a:lnTo>
                  <a:lnTo>
                    <a:pt x="329" y="451"/>
                  </a:lnTo>
                  <a:lnTo>
                    <a:pt x="306" y="421"/>
                  </a:lnTo>
                  <a:lnTo>
                    <a:pt x="289" y="396"/>
                  </a:lnTo>
                  <a:lnTo>
                    <a:pt x="261" y="369"/>
                  </a:lnTo>
                  <a:lnTo>
                    <a:pt x="223" y="352"/>
                  </a:lnTo>
                  <a:lnTo>
                    <a:pt x="179" y="343"/>
                  </a:lnTo>
                  <a:lnTo>
                    <a:pt x="126" y="331"/>
                  </a:lnTo>
                  <a:lnTo>
                    <a:pt x="76" y="322"/>
                  </a:lnTo>
                  <a:lnTo>
                    <a:pt x="46" y="312"/>
                  </a:lnTo>
                  <a:lnTo>
                    <a:pt x="23" y="295"/>
                  </a:lnTo>
                  <a:lnTo>
                    <a:pt x="12" y="280"/>
                  </a:lnTo>
                  <a:lnTo>
                    <a:pt x="0" y="2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52" name="Line 406"/>
            <p:cNvSpPr>
              <a:spLocks noChangeShapeType="1"/>
            </p:cNvSpPr>
            <p:nvPr/>
          </p:nvSpPr>
          <p:spPr bwMode="auto">
            <a:xfrm>
              <a:off x="6183313" y="3003104"/>
              <a:ext cx="1587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53" name="Line 407"/>
            <p:cNvSpPr>
              <a:spLocks noChangeShapeType="1"/>
            </p:cNvSpPr>
            <p:nvPr/>
          </p:nvSpPr>
          <p:spPr bwMode="auto">
            <a:xfrm flipH="1">
              <a:off x="6102350" y="3003104"/>
              <a:ext cx="80963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54" name="Line 408"/>
            <p:cNvSpPr>
              <a:spLocks noChangeShapeType="1"/>
            </p:cNvSpPr>
            <p:nvPr/>
          </p:nvSpPr>
          <p:spPr bwMode="auto">
            <a:xfrm>
              <a:off x="6140450" y="2965004"/>
              <a:ext cx="3175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55" name="Line 409"/>
            <p:cNvSpPr>
              <a:spLocks noChangeShapeType="1"/>
            </p:cNvSpPr>
            <p:nvPr/>
          </p:nvSpPr>
          <p:spPr bwMode="auto">
            <a:xfrm>
              <a:off x="6140450" y="2965004"/>
              <a:ext cx="3175" cy="809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56" name="Line 410"/>
            <p:cNvSpPr>
              <a:spLocks noChangeShapeType="1"/>
            </p:cNvSpPr>
            <p:nvPr/>
          </p:nvSpPr>
          <p:spPr bwMode="auto">
            <a:xfrm>
              <a:off x="6808788" y="2682429"/>
              <a:ext cx="1587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57" name="Line 411"/>
            <p:cNvSpPr>
              <a:spLocks noChangeShapeType="1"/>
            </p:cNvSpPr>
            <p:nvPr/>
          </p:nvSpPr>
          <p:spPr bwMode="auto">
            <a:xfrm flipV="1">
              <a:off x="6808788" y="2668141"/>
              <a:ext cx="26987" cy="142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58" name="Line 412"/>
            <p:cNvSpPr>
              <a:spLocks noChangeShapeType="1"/>
            </p:cNvSpPr>
            <p:nvPr/>
          </p:nvSpPr>
          <p:spPr bwMode="auto">
            <a:xfrm>
              <a:off x="6835775" y="2682429"/>
              <a:ext cx="1588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59" name="Line 413"/>
            <p:cNvSpPr>
              <a:spLocks noChangeShapeType="1"/>
            </p:cNvSpPr>
            <p:nvPr/>
          </p:nvSpPr>
          <p:spPr bwMode="auto">
            <a:xfrm flipH="1" flipV="1">
              <a:off x="6808788" y="2668141"/>
              <a:ext cx="26987" cy="142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60" name="Line 414"/>
            <p:cNvSpPr>
              <a:spLocks noChangeShapeType="1"/>
            </p:cNvSpPr>
            <p:nvPr/>
          </p:nvSpPr>
          <p:spPr bwMode="auto">
            <a:xfrm>
              <a:off x="6823075" y="265861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61" name="Line 415"/>
            <p:cNvSpPr>
              <a:spLocks noChangeShapeType="1"/>
            </p:cNvSpPr>
            <p:nvPr/>
          </p:nvSpPr>
          <p:spPr bwMode="auto">
            <a:xfrm>
              <a:off x="6823075" y="2658616"/>
              <a:ext cx="1588" cy="333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62" name="Line 416"/>
            <p:cNvSpPr>
              <a:spLocks noChangeShapeType="1"/>
            </p:cNvSpPr>
            <p:nvPr/>
          </p:nvSpPr>
          <p:spPr bwMode="auto">
            <a:xfrm>
              <a:off x="6913563" y="2637979"/>
              <a:ext cx="3175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63" name="Freeform 417"/>
            <p:cNvSpPr>
              <a:spLocks/>
            </p:cNvSpPr>
            <p:nvPr/>
          </p:nvSpPr>
          <p:spPr bwMode="auto">
            <a:xfrm>
              <a:off x="6910388" y="2623691"/>
              <a:ext cx="12700" cy="14288"/>
            </a:xfrm>
            <a:custGeom>
              <a:avLst/>
              <a:gdLst>
                <a:gd name="T0" fmla="*/ 2147483647 w 8"/>
                <a:gd name="T1" fmla="*/ 2147483647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0 h 9"/>
                <a:gd name="T10" fmla="*/ 2147483647 w 8"/>
                <a:gd name="T11" fmla="*/ 0 h 9"/>
                <a:gd name="T12" fmla="*/ 0 w 8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"/>
                <a:gd name="T23" fmla="*/ 8 w 8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">
                  <a:moveTo>
                    <a:pt x="2" y="9"/>
                  </a:moveTo>
                  <a:lnTo>
                    <a:pt x="4" y="7"/>
                  </a:lnTo>
                  <a:lnTo>
                    <a:pt x="6" y="5"/>
                  </a:lnTo>
                  <a:lnTo>
                    <a:pt x="8" y="2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64" name="Line 418"/>
            <p:cNvSpPr>
              <a:spLocks noChangeShapeType="1"/>
            </p:cNvSpPr>
            <p:nvPr/>
          </p:nvSpPr>
          <p:spPr bwMode="auto">
            <a:xfrm>
              <a:off x="6913563" y="2615754"/>
              <a:ext cx="0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65" name="Freeform 419"/>
            <p:cNvSpPr>
              <a:spLocks/>
            </p:cNvSpPr>
            <p:nvPr/>
          </p:nvSpPr>
          <p:spPr bwMode="auto">
            <a:xfrm>
              <a:off x="6913563" y="2568129"/>
              <a:ext cx="73025" cy="47625"/>
            </a:xfrm>
            <a:custGeom>
              <a:avLst/>
              <a:gdLst>
                <a:gd name="T0" fmla="*/ 0 w 46"/>
                <a:gd name="T1" fmla="*/ 2147483647 h 31"/>
                <a:gd name="T2" fmla="*/ 2147483647 w 46"/>
                <a:gd name="T3" fmla="*/ 2147483647 h 31"/>
                <a:gd name="T4" fmla="*/ 2147483647 w 46"/>
                <a:gd name="T5" fmla="*/ 2147483647 h 31"/>
                <a:gd name="T6" fmla="*/ 2147483647 w 46"/>
                <a:gd name="T7" fmla="*/ 0 h 31"/>
                <a:gd name="T8" fmla="*/ 2147483647 w 46"/>
                <a:gd name="T9" fmla="*/ 2147483647 h 31"/>
                <a:gd name="T10" fmla="*/ 2147483647 w 46"/>
                <a:gd name="T11" fmla="*/ 2147483647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1"/>
                <a:gd name="T20" fmla="*/ 46 w 46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1">
                  <a:moveTo>
                    <a:pt x="0" y="31"/>
                  </a:moveTo>
                  <a:lnTo>
                    <a:pt x="4" y="31"/>
                  </a:lnTo>
                  <a:lnTo>
                    <a:pt x="6" y="31"/>
                  </a:lnTo>
                  <a:lnTo>
                    <a:pt x="34" y="0"/>
                  </a:lnTo>
                  <a:lnTo>
                    <a:pt x="46" y="18"/>
                  </a:lnTo>
                  <a:lnTo>
                    <a:pt x="6" y="31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66" name="Line 420"/>
            <p:cNvSpPr>
              <a:spLocks noChangeShapeType="1"/>
            </p:cNvSpPr>
            <p:nvPr/>
          </p:nvSpPr>
          <p:spPr bwMode="auto">
            <a:xfrm>
              <a:off x="6919913" y="2614166"/>
              <a:ext cx="1587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67" name="Freeform 421"/>
            <p:cNvSpPr>
              <a:spLocks/>
            </p:cNvSpPr>
            <p:nvPr/>
          </p:nvSpPr>
          <p:spPr bwMode="auto">
            <a:xfrm>
              <a:off x="6913563" y="2607816"/>
              <a:ext cx="6350" cy="6350"/>
            </a:xfrm>
            <a:custGeom>
              <a:avLst/>
              <a:gdLst>
                <a:gd name="T0" fmla="*/ 2147483647 w 4"/>
                <a:gd name="T1" fmla="*/ 2147483647 h 4"/>
                <a:gd name="T2" fmla="*/ 0 w 4"/>
                <a:gd name="T3" fmla="*/ 2147483647 h 4"/>
                <a:gd name="T4" fmla="*/ 0 w 4"/>
                <a:gd name="T5" fmla="*/ 0 h 4"/>
                <a:gd name="T6" fmla="*/ 0 60000 65536"/>
                <a:gd name="T7" fmla="*/ 0 60000 65536"/>
                <a:gd name="T8" fmla="*/ 0 60000 65536"/>
                <a:gd name="T9" fmla="*/ 0 w 4"/>
                <a:gd name="T10" fmla="*/ 0 h 4"/>
                <a:gd name="T11" fmla="*/ 4 w 4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4"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68" name="Line 422"/>
            <p:cNvSpPr>
              <a:spLocks noChangeShapeType="1"/>
            </p:cNvSpPr>
            <p:nvPr/>
          </p:nvSpPr>
          <p:spPr bwMode="auto">
            <a:xfrm>
              <a:off x="6910388" y="2607816"/>
              <a:ext cx="1587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69" name="Line 423"/>
            <p:cNvSpPr>
              <a:spLocks noChangeShapeType="1"/>
            </p:cNvSpPr>
            <p:nvPr/>
          </p:nvSpPr>
          <p:spPr bwMode="auto">
            <a:xfrm>
              <a:off x="6910388" y="2607816"/>
              <a:ext cx="1587" cy="63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70" name="Line 424"/>
            <p:cNvSpPr>
              <a:spLocks noChangeShapeType="1"/>
            </p:cNvSpPr>
            <p:nvPr/>
          </p:nvSpPr>
          <p:spPr bwMode="auto">
            <a:xfrm>
              <a:off x="6926263" y="2614166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71" name="Line 425"/>
            <p:cNvSpPr>
              <a:spLocks noChangeShapeType="1"/>
            </p:cNvSpPr>
            <p:nvPr/>
          </p:nvSpPr>
          <p:spPr bwMode="auto">
            <a:xfrm>
              <a:off x="6926263" y="2614166"/>
              <a:ext cx="11112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72" name="Line 426"/>
            <p:cNvSpPr>
              <a:spLocks noChangeShapeType="1"/>
            </p:cNvSpPr>
            <p:nvPr/>
          </p:nvSpPr>
          <p:spPr bwMode="auto">
            <a:xfrm>
              <a:off x="6926263" y="2614166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73" name="Freeform 427"/>
            <p:cNvSpPr>
              <a:spLocks/>
            </p:cNvSpPr>
            <p:nvPr/>
          </p:nvSpPr>
          <p:spPr bwMode="auto">
            <a:xfrm>
              <a:off x="6926263" y="2596704"/>
              <a:ext cx="57150" cy="17462"/>
            </a:xfrm>
            <a:custGeom>
              <a:avLst/>
              <a:gdLst>
                <a:gd name="T0" fmla="*/ 0 w 36"/>
                <a:gd name="T1" fmla="*/ 2147483647 h 11"/>
                <a:gd name="T2" fmla="*/ 2147483647 w 36"/>
                <a:gd name="T3" fmla="*/ 2147483647 h 11"/>
                <a:gd name="T4" fmla="*/ 2147483647 w 36"/>
                <a:gd name="T5" fmla="*/ 2147483647 h 11"/>
                <a:gd name="T6" fmla="*/ 2147483647 w 36"/>
                <a:gd name="T7" fmla="*/ 2147483647 h 11"/>
                <a:gd name="T8" fmla="*/ 2147483647 w 36"/>
                <a:gd name="T9" fmla="*/ 2147483647 h 11"/>
                <a:gd name="T10" fmla="*/ 2147483647 w 36"/>
                <a:gd name="T11" fmla="*/ 2147483647 h 11"/>
                <a:gd name="T12" fmla="*/ 2147483647 w 36"/>
                <a:gd name="T13" fmla="*/ 2147483647 h 11"/>
                <a:gd name="T14" fmla="*/ 2147483647 w 36"/>
                <a:gd name="T15" fmla="*/ 2147483647 h 11"/>
                <a:gd name="T16" fmla="*/ 2147483647 w 36"/>
                <a:gd name="T17" fmla="*/ 2147483647 h 11"/>
                <a:gd name="T18" fmla="*/ 2147483647 w 36"/>
                <a:gd name="T19" fmla="*/ 0 h 11"/>
                <a:gd name="T20" fmla="*/ 2147483647 w 36"/>
                <a:gd name="T21" fmla="*/ 0 h 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1"/>
                <a:gd name="T35" fmla="*/ 36 w 36"/>
                <a:gd name="T36" fmla="*/ 11 h 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1">
                  <a:moveTo>
                    <a:pt x="0" y="11"/>
                  </a:moveTo>
                  <a:lnTo>
                    <a:pt x="3" y="9"/>
                  </a:lnTo>
                  <a:lnTo>
                    <a:pt x="13" y="9"/>
                  </a:lnTo>
                  <a:lnTo>
                    <a:pt x="19" y="5"/>
                  </a:lnTo>
                  <a:lnTo>
                    <a:pt x="3" y="5"/>
                  </a:lnTo>
                  <a:lnTo>
                    <a:pt x="5" y="3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36" y="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74" name="Line 428"/>
            <p:cNvSpPr>
              <a:spLocks noChangeShapeType="1"/>
            </p:cNvSpPr>
            <p:nvPr/>
          </p:nvSpPr>
          <p:spPr bwMode="auto">
            <a:xfrm>
              <a:off x="6983413" y="2593529"/>
              <a:ext cx="1587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75" name="Freeform 429"/>
            <p:cNvSpPr>
              <a:spLocks/>
            </p:cNvSpPr>
            <p:nvPr/>
          </p:nvSpPr>
          <p:spPr bwMode="auto">
            <a:xfrm>
              <a:off x="6943725" y="2571304"/>
              <a:ext cx="39688" cy="22225"/>
            </a:xfrm>
            <a:custGeom>
              <a:avLst/>
              <a:gdLst>
                <a:gd name="T0" fmla="*/ 2147483647 w 25"/>
                <a:gd name="T1" fmla="*/ 2147483647 h 14"/>
                <a:gd name="T2" fmla="*/ 0 w 25"/>
                <a:gd name="T3" fmla="*/ 2147483647 h 14"/>
                <a:gd name="T4" fmla="*/ 2147483647 w 25"/>
                <a:gd name="T5" fmla="*/ 2147483647 h 14"/>
                <a:gd name="T6" fmla="*/ 2147483647 w 25"/>
                <a:gd name="T7" fmla="*/ 2147483647 h 14"/>
                <a:gd name="T8" fmla="*/ 2147483647 w 25"/>
                <a:gd name="T9" fmla="*/ 2147483647 h 14"/>
                <a:gd name="T10" fmla="*/ 2147483647 w 25"/>
                <a:gd name="T11" fmla="*/ 2147483647 h 14"/>
                <a:gd name="T12" fmla="*/ 2147483647 w 25"/>
                <a:gd name="T13" fmla="*/ 2147483647 h 14"/>
                <a:gd name="T14" fmla="*/ 2147483647 w 25"/>
                <a:gd name="T15" fmla="*/ 2147483647 h 14"/>
                <a:gd name="T16" fmla="*/ 2147483647 w 25"/>
                <a:gd name="T17" fmla="*/ 2147483647 h 14"/>
                <a:gd name="T18" fmla="*/ 2147483647 w 25"/>
                <a:gd name="T19" fmla="*/ 2147483647 h 14"/>
                <a:gd name="T20" fmla="*/ 2147483647 w 25"/>
                <a:gd name="T21" fmla="*/ 2147483647 h 14"/>
                <a:gd name="T22" fmla="*/ 2147483647 w 25"/>
                <a:gd name="T23" fmla="*/ 2147483647 h 14"/>
                <a:gd name="T24" fmla="*/ 2147483647 w 25"/>
                <a:gd name="T25" fmla="*/ 0 h 14"/>
                <a:gd name="T26" fmla="*/ 2147483647 w 25"/>
                <a:gd name="T27" fmla="*/ 0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"/>
                <a:gd name="T43" fmla="*/ 0 h 14"/>
                <a:gd name="T44" fmla="*/ 25 w 25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" h="14">
                  <a:moveTo>
                    <a:pt x="25" y="14"/>
                  </a:moveTo>
                  <a:lnTo>
                    <a:pt x="0" y="14"/>
                  </a:lnTo>
                  <a:lnTo>
                    <a:pt x="2" y="12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4" y="10"/>
                  </a:lnTo>
                  <a:lnTo>
                    <a:pt x="6" y="8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9" y="4"/>
                  </a:lnTo>
                  <a:lnTo>
                    <a:pt x="11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3" y="0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76" name="Line 430"/>
            <p:cNvSpPr>
              <a:spLocks noChangeShapeType="1"/>
            </p:cNvSpPr>
            <p:nvPr/>
          </p:nvSpPr>
          <p:spPr bwMode="auto">
            <a:xfrm>
              <a:off x="6977063" y="2580829"/>
              <a:ext cx="1587" cy="47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77" name="Line 431"/>
            <p:cNvSpPr>
              <a:spLocks noChangeShapeType="1"/>
            </p:cNvSpPr>
            <p:nvPr/>
          </p:nvSpPr>
          <p:spPr bwMode="auto">
            <a:xfrm flipV="1">
              <a:off x="6977063" y="2517329"/>
              <a:ext cx="93662" cy="635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78" name="Line 432"/>
            <p:cNvSpPr>
              <a:spLocks noChangeShapeType="1"/>
            </p:cNvSpPr>
            <p:nvPr/>
          </p:nvSpPr>
          <p:spPr bwMode="auto">
            <a:xfrm>
              <a:off x="5899150" y="2233166"/>
              <a:ext cx="15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79" name="Freeform 433"/>
            <p:cNvSpPr>
              <a:spLocks/>
            </p:cNvSpPr>
            <p:nvPr/>
          </p:nvSpPr>
          <p:spPr bwMode="auto">
            <a:xfrm>
              <a:off x="5673725" y="2233166"/>
              <a:ext cx="225425" cy="12700"/>
            </a:xfrm>
            <a:custGeom>
              <a:avLst/>
              <a:gdLst>
                <a:gd name="T0" fmla="*/ 2147483647 w 142"/>
                <a:gd name="T1" fmla="*/ 0 h 8"/>
                <a:gd name="T2" fmla="*/ 2147483647 w 142"/>
                <a:gd name="T3" fmla="*/ 0 h 8"/>
                <a:gd name="T4" fmla="*/ 2147483647 w 142"/>
                <a:gd name="T5" fmla="*/ 0 h 8"/>
                <a:gd name="T6" fmla="*/ 2147483647 w 142"/>
                <a:gd name="T7" fmla="*/ 2147483647 h 8"/>
                <a:gd name="T8" fmla="*/ 0 w 142"/>
                <a:gd name="T9" fmla="*/ 2147483647 h 8"/>
                <a:gd name="T10" fmla="*/ 2147483647 w 142"/>
                <a:gd name="T11" fmla="*/ 2147483647 h 8"/>
                <a:gd name="T12" fmla="*/ 2147483647 w 142"/>
                <a:gd name="T13" fmla="*/ 2147483647 h 8"/>
                <a:gd name="T14" fmla="*/ 2147483647 w 142"/>
                <a:gd name="T15" fmla="*/ 2147483647 h 8"/>
                <a:gd name="T16" fmla="*/ 2147483647 w 142"/>
                <a:gd name="T17" fmla="*/ 214748364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8"/>
                <a:gd name="T29" fmla="*/ 142 w 142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8">
                  <a:moveTo>
                    <a:pt x="142" y="0"/>
                  </a:moveTo>
                  <a:lnTo>
                    <a:pt x="30" y="0"/>
                  </a:lnTo>
                  <a:lnTo>
                    <a:pt x="30" y="2"/>
                  </a:lnTo>
                  <a:lnTo>
                    <a:pt x="0" y="2"/>
                  </a:lnTo>
                  <a:lnTo>
                    <a:pt x="9" y="6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1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80" name="Line 434"/>
            <p:cNvSpPr>
              <a:spLocks noChangeShapeType="1"/>
            </p:cNvSpPr>
            <p:nvPr/>
          </p:nvSpPr>
          <p:spPr bwMode="auto">
            <a:xfrm>
              <a:off x="5692775" y="2223641"/>
              <a:ext cx="4763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81" name="Freeform 435"/>
            <p:cNvSpPr>
              <a:spLocks/>
            </p:cNvSpPr>
            <p:nvPr/>
          </p:nvSpPr>
          <p:spPr bwMode="auto">
            <a:xfrm>
              <a:off x="5665788" y="2223641"/>
              <a:ext cx="53975" cy="6350"/>
            </a:xfrm>
            <a:custGeom>
              <a:avLst/>
              <a:gdLst>
                <a:gd name="T0" fmla="*/ 2147483647 w 34"/>
                <a:gd name="T1" fmla="*/ 0 h 4"/>
                <a:gd name="T2" fmla="*/ 2147483647 w 34"/>
                <a:gd name="T3" fmla="*/ 2147483647 h 4"/>
                <a:gd name="T4" fmla="*/ 2147483647 w 34"/>
                <a:gd name="T5" fmla="*/ 2147483647 h 4"/>
                <a:gd name="T6" fmla="*/ 2147483647 w 34"/>
                <a:gd name="T7" fmla="*/ 2147483647 h 4"/>
                <a:gd name="T8" fmla="*/ 0 w 34"/>
                <a:gd name="T9" fmla="*/ 2147483647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"/>
                <a:gd name="T17" fmla="*/ 34 w 3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">
                  <a:moveTo>
                    <a:pt x="17" y="0"/>
                  </a:moveTo>
                  <a:lnTo>
                    <a:pt x="10" y="2"/>
                  </a:lnTo>
                  <a:lnTo>
                    <a:pt x="34" y="2"/>
                  </a:lnTo>
                  <a:lnTo>
                    <a:pt x="34" y="4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82" name="Line 436"/>
            <p:cNvSpPr>
              <a:spLocks noChangeShapeType="1"/>
            </p:cNvSpPr>
            <p:nvPr/>
          </p:nvSpPr>
          <p:spPr bwMode="auto">
            <a:xfrm>
              <a:off x="5657850" y="2233166"/>
              <a:ext cx="3175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83" name="Line 437"/>
            <p:cNvSpPr>
              <a:spLocks noChangeShapeType="1"/>
            </p:cNvSpPr>
            <p:nvPr/>
          </p:nvSpPr>
          <p:spPr bwMode="auto">
            <a:xfrm>
              <a:off x="5657850" y="2233166"/>
              <a:ext cx="61913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84" name="Line 438"/>
            <p:cNvSpPr>
              <a:spLocks noChangeShapeType="1"/>
            </p:cNvSpPr>
            <p:nvPr/>
          </p:nvSpPr>
          <p:spPr bwMode="auto">
            <a:xfrm>
              <a:off x="5719763" y="2223641"/>
              <a:ext cx="31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85" name="Line 439"/>
            <p:cNvSpPr>
              <a:spLocks noChangeShapeType="1"/>
            </p:cNvSpPr>
            <p:nvPr/>
          </p:nvSpPr>
          <p:spPr bwMode="auto">
            <a:xfrm flipH="1">
              <a:off x="5692775" y="2223641"/>
              <a:ext cx="26988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86" name="Line 440"/>
            <p:cNvSpPr>
              <a:spLocks noChangeShapeType="1"/>
            </p:cNvSpPr>
            <p:nvPr/>
          </p:nvSpPr>
          <p:spPr bwMode="auto">
            <a:xfrm>
              <a:off x="5710238" y="2222054"/>
              <a:ext cx="1587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87" name="Freeform 441"/>
            <p:cNvSpPr>
              <a:spLocks/>
            </p:cNvSpPr>
            <p:nvPr/>
          </p:nvSpPr>
          <p:spPr bwMode="auto">
            <a:xfrm>
              <a:off x="5710238" y="2222054"/>
              <a:ext cx="9525" cy="1587"/>
            </a:xfrm>
            <a:custGeom>
              <a:avLst/>
              <a:gdLst>
                <a:gd name="T0" fmla="*/ 0 w 7"/>
                <a:gd name="T1" fmla="*/ 0 h 1"/>
                <a:gd name="T2" fmla="*/ 2147483647 w 7"/>
                <a:gd name="T3" fmla="*/ 0 h 1"/>
                <a:gd name="T4" fmla="*/ 2147483647 w 7"/>
                <a:gd name="T5" fmla="*/ 2147483647 h 1"/>
                <a:gd name="T6" fmla="*/ 0 60000 65536"/>
                <a:gd name="T7" fmla="*/ 0 60000 65536"/>
                <a:gd name="T8" fmla="*/ 0 60000 65536"/>
                <a:gd name="T9" fmla="*/ 0 w 7"/>
                <a:gd name="T10" fmla="*/ 0 h 1"/>
                <a:gd name="T11" fmla="*/ 7 w 7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">
                  <a:moveTo>
                    <a:pt x="0" y="0"/>
                  </a:moveTo>
                  <a:lnTo>
                    <a:pt x="7" y="0"/>
                  </a:lnTo>
                  <a:lnTo>
                    <a:pt x="7" y="1"/>
                  </a:lnTo>
                </a:path>
              </a:pathLst>
            </a:custGeom>
            <a:solidFill>
              <a:srgbClr val="CCCC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88" name="Line 442"/>
            <p:cNvSpPr>
              <a:spLocks noChangeShapeType="1"/>
            </p:cNvSpPr>
            <p:nvPr/>
          </p:nvSpPr>
          <p:spPr bwMode="auto">
            <a:xfrm>
              <a:off x="5719763" y="2218879"/>
              <a:ext cx="3175" cy="31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89" name="Freeform 443"/>
            <p:cNvSpPr>
              <a:spLocks/>
            </p:cNvSpPr>
            <p:nvPr/>
          </p:nvSpPr>
          <p:spPr bwMode="auto">
            <a:xfrm>
              <a:off x="5657850" y="2218879"/>
              <a:ext cx="61913" cy="30162"/>
            </a:xfrm>
            <a:custGeom>
              <a:avLst/>
              <a:gdLst>
                <a:gd name="T0" fmla="*/ 2147483647 w 40"/>
                <a:gd name="T1" fmla="*/ 0 h 19"/>
                <a:gd name="T2" fmla="*/ 2147483647 w 40"/>
                <a:gd name="T3" fmla="*/ 2147483647 h 19"/>
                <a:gd name="T4" fmla="*/ 0 w 40"/>
                <a:gd name="T5" fmla="*/ 2147483647 h 19"/>
                <a:gd name="T6" fmla="*/ 2147483647 w 40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19"/>
                <a:gd name="T14" fmla="*/ 40 w 40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19">
                  <a:moveTo>
                    <a:pt x="40" y="0"/>
                  </a:moveTo>
                  <a:lnTo>
                    <a:pt x="40" y="19"/>
                  </a:lnTo>
                  <a:lnTo>
                    <a:pt x="0" y="9"/>
                  </a:lnTo>
                  <a:lnTo>
                    <a:pt x="4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74" name="Text Box 528"/>
            <p:cNvSpPr txBox="1">
              <a:spLocks noChangeArrowheads="1"/>
            </p:cNvSpPr>
            <p:nvPr/>
          </p:nvSpPr>
          <p:spPr bwMode="auto">
            <a:xfrm>
              <a:off x="6340475" y="3414658"/>
              <a:ext cx="977900" cy="27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complement</a:t>
              </a:r>
            </a:p>
          </p:txBody>
        </p:sp>
        <p:sp>
          <p:nvSpPr>
            <p:cNvPr id="1468955" name="Text Box 539"/>
            <p:cNvSpPr txBox="1">
              <a:spLocks noChangeArrowheads="1"/>
            </p:cNvSpPr>
            <p:nvPr/>
          </p:nvSpPr>
          <p:spPr bwMode="auto">
            <a:xfrm>
              <a:off x="5240095" y="1386226"/>
              <a:ext cx="4493519" cy="46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0" tIns="45715" rIns="91430" bIns="45715">
              <a:spAutoFit/>
            </a:bodyPr>
            <a:lstStyle/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Narrow" pitchFamily="34" charset="0"/>
                  <a:ea typeface="+mn-ea"/>
                  <a:cs typeface="+mn-cs"/>
                </a:rPr>
                <a:t>Non-linear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C012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Narrow" pitchFamily="34" charset="0"/>
                  <a:ea typeface="+mn-ea"/>
                  <a:cs typeface="+mn-cs"/>
                </a:rPr>
                <a:t> Non-Singular </a:t>
              </a: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Narrow" pitchFamily="34" charset="0"/>
                  <a:ea typeface="+mn-ea"/>
                  <a:cs typeface="+mn-cs"/>
                </a:rPr>
                <a:t>Sequences</a:t>
              </a:r>
              <a:endParaRPr kumimoji="0" lang="en-GB" sz="27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540" name="Text Box 539"/>
            <p:cNvSpPr txBox="1">
              <a:spLocks noChangeArrowheads="1"/>
            </p:cNvSpPr>
            <p:nvPr/>
          </p:nvSpPr>
          <p:spPr bwMode="auto">
            <a:xfrm>
              <a:off x="3897444" y="2560166"/>
              <a:ext cx="1877418" cy="46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0" tIns="45715" rIns="91430" bIns="45715">
              <a:spAutoFit/>
            </a:bodyPr>
            <a:lstStyle/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Narrow" pitchFamily="34" charset="0"/>
                  <a:ea typeface="+mn-ea"/>
                  <a:cs typeface="+mn-cs"/>
                </a:rPr>
                <a:t>Non-linear feedback if using</a:t>
              </a:r>
            </a:p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Arial Narrow" pitchFamily="34" charset="0"/>
                  <a:ea typeface="+mn-ea"/>
                  <a:cs typeface="+mn-cs"/>
                </a:rPr>
                <a:t> other than XOR functions</a:t>
              </a: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cxnSp>
          <p:nvCxnSpPr>
            <p:cNvPr id="542" name="Gerade Verbindung mit Pfeil 541"/>
            <p:cNvCxnSpPr>
              <a:stCxn id="540" idx="3"/>
            </p:cNvCxnSpPr>
            <p:nvPr/>
          </p:nvCxnSpPr>
          <p:spPr bwMode="auto">
            <a:xfrm flipV="1">
              <a:off x="5774862" y="2776190"/>
              <a:ext cx="850073" cy="14804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" name="Gruppieren 9">
            <a:extLst>
              <a:ext uri="{FF2B5EF4-FFF2-40B4-BE49-F238E27FC236}">
                <a16:creationId xmlns="" xmlns:a16="http://schemas.microsoft.com/office/drawing/2014/main" id="{C186A389-84F9-4992-B565-4ADED18E76EE}"/>
              </a:ext>
            </a:extLst>
          </p:cNvPr>
          <p:cNvGrpSpPr/>
          <p:nvPr/>
        </p:nvGrpSpPr>
        <p:grpSpPr>
          <a:xfrm>
            <a:off x="8043348" y="4320702"/>
            <a:ext cx="2285053" cy="1384995"/>
            <a:chOff x="8043348" y="4320702"/>
            <a:chExt cx="2285053" cy="1384995"/>
          </a:xfrm>
        </p:grpSpPr>
        <p:grpSp>
          <p:nvGrpSpPr>
            <p:cNvPr id="4" name="Gruppieren 3">
              <a:extLst>
                <a:ext uri="{FF2B5EF4-FFF2-40B4-BE49-F238E27FC236}">
                  <a16:creationId xmlns="" xmlns:a16="http://schemas.microsoft.com/office/drawing/2014/main" id="{9801BDD8-B12D-4C75-BA3F-7F402F840F7D}"/>
                </a:ext>
              </a:extLst>
            </p:cNvPr>
            <p:cNvGrpSpPr/>
            <p:nvPr/>
          </p:nvGrpSpPr>
          <p:grpSpPr>
            <a:xfrm>
              <a:off x="8903256" y="4320702"/>
              <a:ext cx="1425145" cy="1384995"/>
              <a:chOff x="8903256" y="4320702"/>
              <a:chExt cx="1425145" cy="1384995"/>
            </a:xfrm>
          </p:grpSpPr>
          <p:sp>
            <p:nvSpPr>
              <p:cNvPr id="3" name="Textfeld 2">
                <a:extLst>
                  <a:ext uri="{FF2B5EF4-FFF2-40B4-BE49-F238E27FC236}">
                    <a16:creationId xmlns="" xmlns:a16="http://schemas.microsoft.com/office/drawing/2014/main" id="{CD0D3D59-860A-4DCD-946D-6FE89019A7CE}"/>
                  </a:ext>
                </a:extLst>
              </p:cNvPr>
              <p:cNvSpPr txBox="1"/>
              <p:nvPr/>
            </p:nvSpPr>
            <p:spPr>
              <a:xfrm>
                <a:off x="8903256" y="4320702"/>
                <a:ext cx="1269899" cy="1384995"/>
              </a:xfrm>
              <a:prstGeom prst="rect">
                <a:avLst/>
              </a:prstGeom>
              <a:solidFill>
                <a:srgbClr val="FFFFE5"/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400" u="none" dirty="0"/>
                  <a:t/>
                </a:r>
                <a:br>
                  <a:rPr lang="de-DE" sz="1400" u="none" dirty="0"/>
                </a:br>
                <a:r>
                  <a:rPr lang="de-DE" sz="1400" u="none" dirty="0"/>
                  <a:t>#|f| = 2</a:t>
                </a:r>
                <a:r>
                  <a:rPr lang="de-DE" sz="1400" u="none" baseline="30000" dirty="0"/>
                  <a:t>2</a:t>
                </a:r>
              </a:p>
              <a:p>
                <a:endParaRPr lang="de-DE" sz="1400" u="none" dirty="0"/>
              </a:p>
              <a:p>
                <a:r>
                  <a:rPr lang="de-DE" sz="1400" u="none" dirty="0" err="1"/>
                  <a:t>For</a:t>
                </a:r>
                <a:r>
                  <a:rPr lang="de-DE" sz="1400" u="none" dirty="0"/>
                  <a:t> n=10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#|f| = 2</a:t>
                </a:r>
                <a:r>
                  <a:rPr lang="de-DE" sz="1400" u="none" baseline="30000" dirty="0">
                    <a:solidFill>
                      <a:srgbClr val="000000"/>
                    </a:solidFill>
                  </a:rPr>
                  <a:t>512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400" u="none" baseline="30000" dirty="0">
                    <a:solidFill>
                      <a:srgbClr val="000000"/>
                    </a:solidFill>
                  </a:rPr>
                  <a:t>Crypto-</a:t>
                </a:r>
                <a:r>
                  <a:rPr lang="de-DE" sz="1400" u="none" baseline="30000" dirty="0" err="1">
                    <a:solidFill>
                      <a:srgbClr val="000000"/>
                    </a:solidFill>
                  </a:rPr>
                  <a:t>Significant</a:t>
                </a:r>
                <a:r>
                  <a:rPr lang="de-DE" sz="1400" u="none" baseline="30000" dirty="0">
                    <a:solidFill>
                      <a:srgbClr val="000000"/>
                    </a:solidFill>
                  </a:rPr>
                  <a:t>!</a:t>
                </a:r>
                <a:endParaRPr lang="de-DE" sz="1400" u="none" dirty="0"/>
              </a:p>
            </p:txBody>
          </p:sp>
          <p:sp>
            <p:nvSpPr>
              <p:cNvPr id="394" name="Textfeld 393">
                <a:extLst>
                  <a:ext uri="{FF2B5EF4-FFF2-40B4-BE49-F238E27FC236}">
                    <a16:creationId xmlns="" xmlns:a16="http://schemas.microsoft.com/office/drawing/2014/main" id="{B1419C91-4E5C-46FE-AA22-E2CE610B5B52}"/>
                  </a:ext>
                </a:extLst>
              </p:cNvPr>
              <p:cNvSpPr txBox="1"/>
              <p:nvPr/>
            </p:nvSpPr>
            <p:spPr>
              <a:xfrm>
                <a:off x="9538205" y="4513213"/>
                <a:ext cx="790196" cy="256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de-DE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n-1</a:t>
                </a:r>
              </a:p>
            </p:txBody>
          </p:sp>
        </p:grpSp>
        <p:cxnSp>
          <p:nvCxnSpPr>
            <p:cNvPr id="6" name="Gerade Verbindung mit Pfeil 5">
              <a:extLst>
                <a:ext uri="{FF2B5EF4-FFF2-40B4-BE49-F238E27FC236}">
                  <a16:creationId xmlns="" xmlns:a16="http://schemas.microsoft.com/office/drawing/2014/main" id="{4E343CFB-D0A5-48C4-82E0-6AF26F5ADB5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043348" y="4803734"/>
              <a:ext cx="1029984" cy="64067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15" name="Gruppieren 14">
            <a:extLst>
              <a:ext uri="{FF2B5EF4-FFF2-40B4-BE49-F238E27FC236}">
                <a16:creationId xmlns="" xmlns:a16="http://schemas.microsoft.com/office/drawing/2014/main" id="{91FC6F1D-9449-40D2-917C-2555E2F9CB45}"/>
              </a:ext>
            </a:extLst>
          </p:cNvPr>
          <p:cNvGrpSpPr/>
          <p:nvPr/>
        </p:nvGrpSpPr>
        <p:grpSpPr>
          <a:xfrm>
            <a:off x="4241875" y="4118086"/>
            <a:ext cx="4442519" cy="1740011"/>
            <a:chOff x="4241875" y="4118086"/>
            <a:chExt cx="4442519" cy="1740011"/>
          </a:xfrm>
        </p:grpSpPr>
        <p:sp>
          <p:nvSpPr>
            <p:cNvPr id="20890" name="Freeform 444"/>
            <p:cNvSpPr>
              <a:spLocks/>
            </p:cNvSpPr>
            <p:nvPr/>
          </p:nvSpPr>
          <p:spPr bwMode="auto">
            <a:xfrm>
              <a:off x="5544398" y="5169122"/>
              <a:ext cx="12700" cy="179387"/>
            </a:xfrm>
            <a:custGeom>
              <a:avLst/>
              <a:gdLst>
                <a:gd name="T0" fmla="*/ 2147483647 w 7"/>
                <a:gd name="T1" fmla="*/ 0 h 113"/>
                <a:gd name="T2" fmla="*/ 2147483647 w 7"/>
                <a:gd name="T3" fmla="*/ 2147483647 h 113"/>
                <a:gd name="T4" fmla="*/ 2147483647 w 7"/>
                <a:gd name="T5" fmla="*/ 2147483647 h 113"/>
                <a:gd name="T6" fmla="*/ 2147483647 w 7"/>
                <a:gd name="T7" fmla="*/ 2147483647 h 113"/>
                <a:gd name="T8" fmla="*/ 2147483647 w 7"/>
                <a:gd name="T9" fmla="*/ 2147483647 h 113"/>
                <a:gd name="T10" fmla="*/ 2147483647 w 7"/>
                <a:gd name="T11" fmla="*/ 2147483647 h 113"/>
                <a:gd name="T12" fmla="*/ 0 w 7"/>
                <a:gd name="T13" fmla="*/ 2147483647 h 113"/>
                <a:gd name="T14" fmla="*/ 0 w 7"/>
                <a:gd name="T15" fmla="*/ 2147483647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113"/>
                <a:gd name="T26" fmla="*/ 7 w 7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113">
                  <a:moveTo>
                    <a:pt x="7" y="0"/>
                  </a:moveTo>
                  <a:lnTo>
                    <a:pt x="7" y="70"/>
                  </a:lnTo>
                  <a:lnTo>
                    <a:pt x="7" y="113"/>
                  </a:lnTo>
                  <a:lnTo>
                    <a:pt x="3" y="101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0" y="8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91" name="Line 445"/>
            <p:cNvSpPr>
              <a:spLocks noChangeShapeType="1"/>
            </p:cNvSpPr>
            <p:nvPr/>
          </p:nvSpPr>
          <p:spPr bwMode="auto">
            <a:xfrm>
              <a:off x="5565035" y="5318347"/>
              <a:ext cx="3175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92" name="Freeform 446"/>
            <p:cNvSpPr>
              <a:spLocks/>
            </p:cNvSpPr>
            <p:nvPr/>
          </p:nvSpPr>
          <p:spPr bwMode="auto">
            <a:xfrm>
              <a:off x="5557098" y="5280247"/>
              <a:ext cx="7937" cy="57150"/>
            </a:xfrm>
            <a:custGeom>
              <a:avLst/>
              <a:gdLst>
                <a:gd name="T0" fmla="*/ 2147483647 w 5"/>
                <a:gd name="T1" fmla="*/ 2147483647 h 36"/>
                <a:gd name="T2" fmla="*/ 2147483647 w 5"/>
                <a:gd name="T3" fmla="*/ 2147483647 h 36"/>
                <a:gd name="T4" fmla="*/ 2147483647 w 5"/>
                <a:gd name="T5" fmla="*/ 0 h 36"/>
                <a:gd name="T6" fmla="*/ 0 w 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6"/>
                <a:gd name="T14" fmla="*/ 5 w 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6">
                  <a:moveTo>
                    <a:pt x="5" y="24"/>
                  </a:moveTo>
                  <a:lnTo>
                    <a:pt x="3" y="3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93" name="Line 447"/>
            <p:cNvSpPr>
              <a:spLocks noChangeShapeType="1"/>
            </p:cNvSpPr>
            <p:nvPr/>
          </p:nvSpPr>
          <p:spPr bwMode="auto">
            <a:xfrm>
              <a:off x="5565035" y="5280247"/>
              <a:ext cx="3175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94" name="Line 448"/>
            <p:cNvSpPr>
              <a:spLocks noChangeShapeType="1"/>
            </p:cNvSpPr>
            <p:nvPr/>
          </p:nvSpPr>
          <p:spPr bwMode="auto">
            <a:xfrm>
              <a:off x="5565035" y="5280247"/>
              <a:ext cx="3175" cy="381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95" name="Line 449"/>
            <p:cNvSpPr>
              <a:spLocks noChangeShapeType="1"/>
            </p:cNvSpPr>
            <p:nvPr/>
          </p:nvSpPr>
          <p:spPr bwMode="auto">
            <a:xfrm>
              <a:off x="5572973" y="5300884"/>
              <a:ext cx="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96" name="Freeform 450"/>
            <p:cNvSpPr>
              <a:spLocks/>
            </p:cNvSpPr>
            <p:nvPr/>
          </p:nvSpPr>
          <p:spPr bwMode="auto">
            <a:xfrm>
              <a:off x="5565035" y="5280247"/>
              <a:ext cx="7938" cy="20637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0 h 12"/>
                <a:gd name="T4" fmla="*/ 0 w 4"/>
                <a:gd name="T5" fmla="*/ 0 h 12"/>
                <a:gd name="T6" fmla="*/ 0 60000 65536"/>
                <a:gd name="T7" fmla="*/ 0 60000 65536"/>
                <a:gd name="T8" fmla="*/ 0 60000 65536"/>
                <a:gd name="T9" fmla="*/ 0 w 4"/>
                <a:gd name="T10" fmla="*/ 0 h 12"/>
                <a:gd name="T11" fmla="*/ 4 w 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2">
                  <a:moveTo>
                    <a:pt x="4" y="12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97" name="Line 451"/>
            <p:cNvSpPr>
              <a:spLocks noChangeShapeType="1"/>
            </p:cNvSpPr>
            <p:nvPr/>
          </p:nvSpPr>
          <p:spPr bwMode="auto">
            <a:xfrm>
              <a:off x="5576148" y="5280247"/>
              <a:ext cx="15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98" name="Freeform 452"/>
            <p:cNvSpPr>
              <a:spLocks/>
            </p:cNvSpPr>
            <p:nvPr/>
          </p:nvSpPr>
          <p:spPr bwMode="auto">
            <a:xfrm>
              <a:off x="5538048" y="5280247"/>
              <a:ext cx="38100" cy="74612"/>
            </a:xfrm>
            <a:custGeom>
              <a:avLst/>
              <a:gdLst>
                <a:gd name="T0" fmla="*/ 2147483647 w 24"/>
                <a:gd name="T1" fmla="*/ 0 h 47"/>
                <a:gd name="T2" fmla="*/ 2147483647 w 24"/>
                <a:gd name="T3" fmla="*/ 2147483647 h 47"/>
                <a:gd name="T4" fmla="*/ 0 w 24"/>
                <a:gd name="T5" fmla="*/ 0 h 47"/>
                <a:gd name="T6" fmla="*/ 2147483647 w 24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47"/>
                <a:gd name="T14" fmla="*/ 24 w 24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47">
                  <a:moveTo>
                    <a:pt x="24" y="0"/>
                  </a:moveTo>
                  <a:lnTo>
                    <a:pt x="12" y="47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99" name="Line 453"/>
            <p:cNvSpPr>
              <a:spLocks noChangeShapeType="1"/>
            </p:cNvSpPr>
            <p:nvPr/>
          </p:nvSpPr>
          <p:spPr bwMode="auto">
            <a:xfrm>
              <a:off x="5534873" y="5354859"/>
              <a:ext cx="1587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0" name="Freeform 454"/>
            <p:cNvSpPr>
              <a:spLocks/>
            </p:cNvSpPr>
            <p:nvPr/>
          </p:nvSpPr>
          <p:spPr bwMode="auto">
            <a:xfrm>
              <a:off x="5488835" y="5354859"/>
              <a:ext cx="2647950" cy="180975"/>
            </a:xfrm>
            <a:custGeom>
              <a:avLst/>
              <a:gdLst>
                <a:gd name="T0" fmla="*/ 2147483647 w 1668"/>
                <a:gd name="T1" fmla="*/ 0 h 114"/>
                <a:gd name="T2" fmla="*/ 2147483647 w 1668"/>
                <a:gd name="T3" fmla="*/ 0 h 114"/>
                <a:gd name="T4" fmla="*/ 2147483647 w 1668"/>
                <a:gd name="T5" fmla="*/ 2147483647 h 114"/>
                <a:gd name="T6" fmla="*/ 2147483647 w 1668"/>
                <a:gd name="T7" fmla="*/ 2147483647 h 114"/>
                <a:gd name="T8" fmla="*/ 2147483647 w 1668"/>
                <a:gd name="T9" fmla="*/ 2147483647 h 114"/>
                <a:gd name="T10" fmla="*/ 2147483647 w 1668"/>
                <a:gd name="T11" fmla="*/ 2147483647 h 114"/>
                <a:gd name="T12" fmla="*/ 2147483647 w 1668"/>
                <a:gd name="T13" fmla="*/ 2147483647 h 114"/>
                <a:gd name="T14" fmla="*/ 2147483647 w 1668"/>
                <a:gd name="T15" fmla="*/ 2147483647 h 114"/>
                <a:gd name="T16" fmla="*/ 2147483647 w 1668"/>
                <a:gd name="T17" fmla="*/ 2147483647 h 114"/>
                <a:gd name="T18" fmla="*/ 2147483647 w 1668"/>
                <a:gd name="T19" fmla="*/ 2147483647 h 114"/>
                <a:gd name="T20" fmla="*/ 2147483647 w 1668"/>
                <a:gd name="T21" fmla="*/ 2147483647 h 114"/>
                <a:gd name="T22" fmla="*/ 2147483647 w 1668"/>
                <a:gd name="T23" fmla="*/ 2147483647 h 114"/>
                <a:gd name="T24" fmla="*/ 2147483647 w 1668"/>
                <a:gd name="T25" fmla="*/ 2147483647 h 114"/>
                <a:gd name="T26" fmla="*/ 2147483647 w 1668"/>
                <a:gd name="T27" fmla="*/ 2147483647 h 114"/>
                <a:gd name="T28" fmla="*/ 2147483647 w 1668"/>
                <a:gd name="T29" fmla="*/ 2147483647 h 114"/>
                <a:gd name="T30" fmla="*/ 2147483647 w 1668"/>
                <a:gd name="T31" fmla="*/ 2147483647 h 114"/>
                <a:gd name="T32" fmla="*/ 2147483647 w 1668"/>
                <a:gd name="T33" fmla="*/ 2147483647 h 114"/>
                <a:gd name="T34" fmla="*/ 2147483647 w 1668"/>
                <a:gd name="T35" fmla="*/ 2147483647 h 114"/>
                <a:gd name="T36" fmla="*/ 2147483647 w 1668"/>
                <a:gd name="T37" fmla="*/ 2147483647 h 114"/>
                <a:gd name="T38" fmla="*/ 2147483647 w 1668"/>
                <a:gd name="T39" fmla="*/ 2147483647 h 114"/>
                <a:gd name="T40" fmla="*/ 2147483647 w 1668"/>
                <a:gd name="T41" fmla="*/ 2147483647 h 114"/>
                <a:gd name="T42" fmla="*/ 2147483647 w 1668"/>
                <a:gd name="T43" fmla="*/ 2147483647 h 114"/>
                <a:gd name="T44" fmla="*/ 0 w 1668"/>
                <a:gd name="T45" fmla="*/ 2147483647 h 114"/>
                <a:gd name="T46" fmla="*/ 0 w 1668"/>
                <a:gd name="T47" fmla="*/ 2147483647 h 114"/>
                <a:gd name="T48" fmla="*/ 0 w 1668"/>
                <a:gd name="T49" fmla="*/ 2147483647 h 114"/>
                <a:gd name="T50" fmla="*/ 2147483647 w 1668"/>
                <a:gd name="T51" fmla="*/ 2147483647 h 114"/>
                <a:gd name="T52" fmla="*/ 2147483647 w 1668"/>
                <a:gd name="T53" fmla="*/ 2147483647 h 114"/>
                <a:gd name="T54" fmla="*/ 2147483647 w 1668"/>
                <a:gd name="T55" fmla="*/ 2147483647 h 114"/>
                <a:gd name="T56" fmla="*/ 2147483647 w 1668"/>
                <a:gd name="T57" fmla="*/ 2147483647 h 114"/>
                <a:gd name="T58" fmla="*/ 2147483647 w 1668"/>
                <a:gd name="T59" fmla="*/ 2147483647 h 114"/>
                <a:gd name="T60" fmla="*/ 2147483647 w 1668"/>
                <a:gd name="T61" fmla="*/ 0 h 1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68"/>
                <a:gd name="T94" fmla="*/ 0 h 114"/>
                <a:gd name="T95" fmla="*/ 1668 w 1668"/>
                <a:gd name="T96" fmla="*/ 114 h 1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68" h="114">
                  <a:moveTo>
                    <a:pt x="29" y="0"/>
                  </a:moveTo>
                  <a:lnTo>
                    <a:pt x="1639" y="0"/>
                  </a:lnTo>
                  <a:lnTo>
                    <a:pt x="1647" y="5"/>
                  </a:lnTo>
                  <a:lnTo>
                    <a:pt x="1653" y="12"/>
                  </a:lnTo>
                  <a:lnTo>
                    <a:pt x="1660" y="20"/>
                  </a:lnTo>
                  <a:lnTo>
                    <a:pt x="1663" y="29"/>
                  </a:lnTo>
                  <a:lnTo>
                    <a:pt x="1666" y="38"/>
                  </a:lnTo>
                  <a:lnTo>
                    <a:pt x="1668" y="48"/>
                  </a:lnTo>
                  <a:lnTo>
                    <a:pt x="1668" y="57"/>
                  </a:lnTo>
                  <a:lnTo>
                    <a:pt x="1668" y="67"/>
                  </a:lnTo>
                  <a:lnTo>
                    <a:pt x="1666" y="76"/>
                  </a:lnTo>
                  <a:lnTo>
                    <a:pt x="1663" y="84"/>
                  </a:lnTo>
                  <a:lnTo>
                    <a:pt x="1660" y="93"/>
                  </a:lnTo>
                  <a:lnTo>
                    <a:pt x="1653" y="102"/>
                  </a:lnTo>
                  <a:lnTo>
                    <a:pt x="1647" y="109"/>
                  </a:lnTo>
                  <a:lnTo>
                    <a:pt x="1639" y="114"/>
                  </a:lnTo>
                  <a:lnTo>
                    <a:pt x="29" y="114"/>
                  </a:lnTo>
                  <a:lnTo>
                    <a:pt x="22" y="109"/>
                  </a:lnTo>
                  <a:lnTo>
                    <a:pt x="15" y="102"/>
                  </a:lnTo>
                  <a:lnTo>
                    <a:pt x="10" y="93"/>
                  </a:lnTo>
                  <a:lnTo>
                    <a:pt x="5" y="84"/>
                  </a:lnTo>
                  <a:lnTo>
                    <a:pt x="1" y="76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1" y="38"/>
                  </a:lnTo>
                  <a:lnTo>
                    <a:pt x="5" y="29"/>
                  </a:lnTo>
                  <a:lnTo>
                    <a:pt x="10" y="20"/>
                  </a:lnTo>
                  <a:lnTo>
                    <a:pt x="15" y="12"/>
                  </a:lnTo>
                  <a:lnTo>
                    <a:pt x="22" y="5"/>
                  </a:lnTo>
                  <a:lnTo>
                    <a:pt x="29" y="0"/>
                  </a:lnTo>
                </a:path>
              </a:pathLst>
            </a:custGeom>
            <a:solidFill>
              <a:srgbClr val="FFCC66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1" name="Line 455"/>
            <p:cNvSpPr>
              <a:spLocks noChangeShapeType="1"/>
            </p:cNvSpPr>
            <p:nvPr/>
          </p:nvSpPr>
          <p:spPr bwMode="auto">
            <a:xfrm>
              <a:off x="5925398" y="5354859"/>
              <a:ext cx="1587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2" name="Freeform 456"/>
            <p:cNvSpPr>
              <a:spLocks/>
            </p:cNvSpPr>
            <p:nvPr/>
          </p:nvSpPr>
          <p:spPr bwMode="auto">
            <a:xfrm>
              <a:off x="5906348" y="5280247"/>
              <a:ext cx="39687" cy="74612"/>
            </a:xfrm>
            <a:custGeom>
              <a:avLst/>
              <a:gdLst>
                <a:gd name="T0" fmla="*/ 2147483647 w 25"/>
                <a:gd name="T1" fmla="*/ 2147483647 h 47"/>
                <a:gd name="T2" fmla="*/ 0 w 25"/>
                <a:gd name="T3" fmla="*/ 0 h 47"/>
                <a:gd name="T4" fmla="*/ 2147483647 w 25"/>
                <a:gd name="T5" fmla="*/ 0 h 47"/>
                <a:gd name="T6" fmla="*/ 2147483647 w 25"/>
                <a:gd name="T7" fmla="*/ 21474836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47"/>
                <a:gd name="T14" fmla="*/ 25 w 25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47">
                  <a:moveTo>
                    <a:pt x="12" y="47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12" y="4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3" name="Line 457"/>
            <p:cNvSpPr>
              <a:spLocks noChangeShapeType="1"/>
            </p:cNvSpPr>
            <p:nvPr/>
          </p:nvSpPr>
          <p:spPr bwMode="auto">
            <a:xfrm>
              <a:off x="5923810" y="5348509"/>
              <a:ext cx="1588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4" name="Freeform 458"/>
            <p:cNvSpPr>
              <a:spLocks/>
            </p:cNvSpPr>
            <p:nvPr/>
          </p:nvSpPr>
          <p:spPr bwMode="auto">
            <a:xfrm>
              <a:off x="5914285" y="5280247"/>
              <a:ext cx="9525" cy="68262"/>
            </a:xfrm>
            <a:custGeom>
              <a:avLst/>
              <a:gdLst>
                <a:gd name="T0" fmla="*/ 2147483647 w 6"/>
                <a:gd name="T1" fmla="*/ 2147483647 h 43"/>
                <a:gd name="T2" fmla="*/ 2147483647 w 6"/>
                <a:gd name="T3" fmla="*/ 2147483647 h 43"/>
                <a:gd name="T4" fmla="*/ 2147483647 w 6"/>
                <a:gd name="T5" fmla="*/ 0 h 43"/>
                <a:gd name="T6" fmla="*/ 0 w 6"/>
                <a:gd name="T7" fmla="*/ 0 h 43"/>
                <a:gd name="T8" fmla="*/ 0 w 6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43"/>
                <a:gd name="T17" fmla="*/ 6 w 6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43">
                  <a:moveTo>
                    <a:pt x="6" y="43"/>
                  </a:moveTo>
                  <a:lnTo>
                    <a:pt x="4" y="2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5" name="Line 459"/>
            <p:cNvSpPr>
              <a:spLocks noChangeShapeType="1"/>
            </p:cNvSpPr>
            <p:nvPr/>
          </p:nvSpPr>
          <p:spPr bwMode="auto">
            <a:xfrm>
              <a:off x="5933335" y="5318347"/>
              <a:ext cx="3175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6" name="Freeform 460"/>
            <p:cNvSpPr>
              <a:spLocks/>
            </p:cNvSpPr>
            <p:nvPr/>
          </p:nvSpPr>
          <p:spPr bwMode="auto">
            <a:xfrm>
              <a:off x="5923810" y="5280247"/>
              <a:ext cx="9525" cy="68262"/>
            </a:xfrm>
            <a:custGeom>
              <a:avLst/>
              <a:gdLst>
                <a:gd name="T0" fmla="*/ 2147483647 w 7"/>
                <a:gd name="T1" fmla="*/ 2147483647 h 43"/>
                <a:gd name="T2" fmla="*/ 2147483647 w 7"/>
                <a:gd name="T3" fmla="*/ 2147483647 h 43"/>
                <a:gd name="T4" fmla="*/ 2147483647 w 7"/>
                <a:gd name="T5" fmla="*/ 0 h 43"/>
                <a:gd name="T6" fmla="*/ 0 w 7"/>
                <a:gd name="T7" fmla="*/ 0 h 43"/>
                <a:gd name="T8" fmla="*/ 0 w 7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3"/>
                <a:gd name="T17" fmla="*/ 7 w 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3">
                  <a:moveTo>
                    <a:pt x="7" y="26"/>
                  </a:moveTo>
                  <a:lnTo>
                    <a:pt x="3" y="38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7" name="Line 461"/>
            <p:cNvSpPr>
              <a:spLocks noChangeShapeType="1"/>
            </p:cNvSpPr>
            <p:nvPr/>
          </p:nvSpPr>
          <p:spPr bwMode="auto">
            <a:xfrm>
              <a:off x="5933335" y="5318347"/>
              <a:ext cx="3175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8" name="Freeform 462"/>
            <p:cNvSpPr>
              <a:spLocks/>
            </p:cNvSpPr>
            <p:nvPr/>
          </p:nvSpPr>
          <p:spPr bwMode="auto">
            <a:xfrm>
              <a:off x="5933335" y="5280247"/>
              <a:ext cx="6350" cy="38100"/>
            </a:xfrm>
            <a:custGeom>
              <a:avLst/>
              <a:gdLst>
                <a:gd name="T0" fmla="*/ 0 w 3"/>
                <a:gd name="T1" fmla="*/ 2147483647 h 24"/>
                <a:gd name="T2" fmla="*/ 0 w 3"/>
                <a:gd name="T3" fmla="*/ 0 h 24"/>
                <a:gd name="T4" fmla="*/ 2147483647 w 3"/>
                <a:gd name="T5" fmla="*/ 0 h 24"/>
                <a:gd name="T6" fmla="*/ 2147483647 w 3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4"/>
                <a:gd name="T14" fmla="*/ 3 w 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4">
                  <a:moveTo>
                    <a:pt x="0" y="2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1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9" name="Line 463"/>
            <p:cNvSpPr>
              <a:spLocks noChangeShapeType="1"/>
            </p:cNvSpPr>
            <p:nvPr/>
          </p:nvSpPr>
          <p:spPr bwMode="auto">
            <a:xfrm>
              <a:off x="5925398" y="5280247"/>
              <a:ext cx="15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10" name="Line 464"/>
            <p:cNvSpPr>
              <a:spLocks noChangeShapeType="1"/>
            </p:cNvSpPr>
            <p:nvPr/>
          </p:nvSpPr>
          <p:spPr bwMode="auto">
            <a:xfrm flipV="1">
              <a:off x="5925398" y="5169122"/>
              <a:ext cx="1587" cy="1111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0" name="Freeform 474"/>
            <p:cNvSpPr>
              <a:spLocks/>
            </p:cNvSpPr>
            <p:nvPr/>
          </p:nvSpPr>
          <p:spPr bwMode="auto">
            <a:xfrm>
              <a:off x="7573223" y="5169122"/>
              <a:ext cx="12700" cy="179387"/>
            </a:xfrm>
            <a:custGeom>
              <a:avLst/>
              <a:gdLst>
                <a:gd name="T0" fmla="*/ 2147483647 w 7"/>
                <a:gd name="T1" fmla="*/ 0 h 113"/>
                <a:gd name="T2" fmla="*/ 2147483647 w 7"/>
                <a:gd name="T3" fmla="*/ 2147483647 h 113"/>
                <a:gd name="T4" fmla="*/ 2147483647 w 7"/>
                <a:gd name="T5" fmla="*/ 2147483647 h 113"/>
                <a:gd name="T6" fmla="*/ 2147483647 w 7"/>
                <a:gd name="T7" fmla="*/ 2147483647 h 113"/>
                <a:gd name="T8" fmla="*/ 2147483647 w 7"/>
                <a:gd name="T9" fmla="*/ 2147483647 h 113"/>
                <a:gd name="T10" fmla="*/ 2147483647 w 7"/>
                <a:gd name="T11" fmla="*/ 2147483647 h 113"/>
                <a:gd name="T12" fmla="*/ 0 w 7"/>
                <a:gd name="T13" fmla="*/ 2147483647 h 113"/>
                <a:gd name="T14" fmla="*/ 0 w 7"/>
                <a:gd name="T15" fmla="*/ 2147483647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113"/>
                <a:gd name="T26" fmla="*/ 7 w 7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113">
                  <a:moveTo>
                    <a:pt x="7" y="0"/>
                  </a:moveTo>
                  <a:lnTo>
                    <a:pt x="7" y="70"/>
                  </a:lnTo>
                  <a:lnTo>
                    <a:pt x="7" y="113"/>
                  </a:lnTo>
                  <a:lnTo>
                    <a:pt x="3" y="101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0" y="8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1" name="Line 475"/>
            <p:cNvSpPr>
              <a:spLocks noChangeShapeType="1"/>
            </p:cNvSpPr>
            <p:nvPr/>
          </p:nvSpPr>
          <p:spPr bwMode="auto">
            <a:xfrm>
              <a:off x="7595448" y="5318347"/>
              <a:ext cx="1587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2" name="Freeform 476"/>
            <p:cNvSpPr>
              <a:spLocks/>
            </p:cNvSpPr>
            <p:nvPr/>
          </p:nvSpPr>
          <p:spPr bwMode="auto">
            <a:xfrm>
              <a:off x="7585923" y="5280247"/>
              <a:ext cx="9525" cy="60325"/>
            </a:xfrm>
            <a:custGeom>
              <a:avLst/>
              <a:gdLst>
                <a:gd name="T0" fmla="*/ 2147483647 w 7"/>
                <a:gd name="T1" fmla="*/ 2147483647 h 38"/>
                <a:gd name="T2" fmla="*/ 2147483647 w 7"/>
                <a:gd name="T3" fmla="*/ 2147483647 h 38"/>
                <a:gd name="T4" fmla="*/ 2147483647 w 7"/>
                <a:gd name="T5" fmla="*/ 0 h 38"/>
                <a:gd name="T6" fmla="*/ 0 w 7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8"/>
                <a:gd name="T14" fmla="*/ 7 w 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8">
                  <a:moveTo>
                    <a:pt x="7" y="24"/>
                  </a:moveTo>
                  <a:lnTo>
                    <a:pt x="3" y="38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3" name="Line 477"/>
            <p:cNvSpPr>
              <a:spLocks noChangeShapeType="1"/>
            </p:cNvSpPr>
            <p:nvPr/>
          </p:nvSpPr>
          <p:spPr bwMode="auto">
            <a:xfrm>
              <a:off x="7595448" y="5280247"/>
              <a:ext cx="15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4" name="Line 478"/>
            <p:cNvSpPr>
              <a:spLocks noChangeShapeType="1"/>
            </p:cNvSpPr>
            <p:nvPr/>
          </p:nvSpPr>
          <p:spPr bwMode="auto">
            <a:xfrm>
              <a:off x="7595448" y="5280247"/>
              <a:ext cx="1587" cy="381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5" name="Line 479"/>
            <p:cNvSpPr>
              <a:spLocks noChangeShapeType="1"/>
            </p:cNvSpPr>
            <p:nvPr/>
          </p:nvSpPr>
          <p:spPr bwMode="auto">
            <a:xfrm>
              <a:off x="7597035" y="5300884"/>
              <a:ext cx="31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6" name="Freeform 480"/>
            <p:cNvSpPr>
              <a:spLocks/>
            </p:cNvSpPr>
            <p:nvPr/>
          </p:nvSpPr>
          <p:spPr bwMode="auto">
            <a:xfrm>
              <a:off x="7595448" y="5280247"/>
              <a:ext cx="1587" cy="20637"/>
            </a:xfrm>
            <a:custGeom>
              <a:avLst/>
              <a:gdLst>
                <a:gd name="T0" fmla="*/ 2147483647 w 1"/>
                <a:gd name="T1" fmla="*/ 2147483647 h 12"/>
                <a:gd name="T2" fmla="*/ 2147483647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1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1" y="12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7" name="Line 481"/>
            <p:cNvSpPr>
              <a:spLocks noChangeShapeType="1"/>
            </p:cNvSpPr>
            <p:nvPr/>
          </p:nvSpPr>
          <p:spPr bwMode="auto">
            <a:xfrm>
              <a:off x="7603385" y="5280247"/>
              <a:ext cx="1588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8" name="Freeform 482"/>
            <p:cNvSpPr>
              <a:spLocks/>
            </p:cNvSpPr>
            <p:nvPr/>
          </p:nvSpPr>
          <p:spPr bwMode="auto">
            <a:xfrm>
              <a:off x="7566873" y="5280247"/>
              <a:ext cx="36512" cy="74612"/>
            </a:xfrm>
            <a:custGeom>
              <a:avLst/>
              <a:gdLst>
                <a:gd name="T0" fmla="*/ 2147483647 w 23"/>
                <a:gd name="T1" fmla="*/ 0 h 47"/>
                <a:gd name="T2" fmla="*/ 2147483647 w 23"/>
                <a:gd name="T3" fmla="*/ 2147483647 h 47"/>
                <a:gd name="T4" fmla="*/ 0 w 23"/>
                <a:gd name="T5" fmla="*/ 0 h 47"/>
                <a:gd name="T6" fmla="*/ 2147483647 w 23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47"/>
                <a:gd name="T14" fmla="*/ 23 w 23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47">
                  <a:moveTo>
                    <a:pt x="23" y="0"/>
                  </a:moveTo>
                  <a:lnTo>
                    <a:pt x="11" y="47"/>
                  </a:ln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9" name="Line 483"/>
            <p:cNvSpPr>
              <a:spLocks noChangeShapeType="1"/>
            </p:cNvSpPr>
            <p:nvPr/>
          </p:nvSpPr>
          <p:spPr bwMode="auto">
            <a:xfrm>
              <a:off x="7931998" y="5280247"/>
              <a:ext cx="4762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0" name="Freeform 484"/>
            <p:cNvSpPr>
              <a:spLocks/>
            </p:cNvSpPr>
            <p:nvPr/>
          </p:nvSpPr>
          <p:spPr bwMode="auto">
            <a:xfrm>
              <a:off x="7931998" y="5280247"/>
              <a:ext cx="39687" cy="74612"/>
            </a:xfrm>
            <a:custGeom>
              <a:avLst/>
              <a:gdLst>
                <a:gd name="T0" fmla="*/ 0 w 24"/>
                <a:gd name="T1" fmla="*/ 0 h 47"/>
                <a:gd name="T2" fmla="*/ 2147483647 w 24"/>
                <a:gd name="T3" fmla="*/ 0 h 47"/>
                <a:gd name="T4" fmla="*/ 2147483647 w 24"/>
                <a:gd name="T5" fmla="*/ 2147483647 h 47"/>
                <a:gd name="T6" fmla="*/ 0 w 24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47"/>
                <a:gd name="T14" fmla="*/ 24 w 24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47">
                  <a:moveTo>
                    <a:pt x="0" y="0"/>
                  </a:moveTo>
                  <a:lnTo>
                    <a:pt x="24" y="0"/>
                  </a:lnTo>
                  <a:lnTo>
                    <a:pt x="14" y="47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1" name="Line 485"/>
            <p:cNvSpPr>
              <a:spLocks noChangeShapeType="1"/>
            </p:cNvSpPr>
            <p:nvPr/>
          </p:nvSpPr>
          <p:spPr bwMode="auto">
            <a:xfrm>
              <a:off x="7941523" y="5280247"/>
              <a:ext cx="3175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2" name="Line 486"/>
            <p:cNvSpPr>
              <a:spLocks noChangeShapeType="1"/>
            </p:cNvSpPr>
            <p:nvPr/>
          </p:nvSpPr>
          <p:spPr bwMode="auto">
            <a:xfrm>
              <a:off x="7941523" y="5280247"/>
              <a:ext cx="3175" cy="269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3" name="Line 487"/>
            <p:cNvSpPr>
              <a:spLocks noChangeShapeType="1"/>
            </p:cNvSpPr>
            <p:nvPr/>
          </p:nvSpPr>
          <p:spPr bwMode="auto">
            <a:xfrm>
              <a:off x="7947873" y="5329459"/>
              <a:ext cx="1587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4" name="Freeform 488"/>
            <p:cNvSpPr>
              <a:spLocks/>
            </p:cNvSpPr>
            <p:nvPr/>
          </p:nvSpPr>
          <p:spPr bwMode="auto">
            <a:xfrm>
              <a:off x="7941523" y="5280247"/>
              <a:ext cx="6350" cy="49212"/>
            </a:xfrm>
            <a:custGeom>
              <a:avLst/>
              <a:gdLst>
                <a:gd name="T0" fmla="*/ 2147483647 w 4"/>
                <a:gd name="T1" fmla="*/ 2147483647 h 31"/>
                <a:gd name="T2" fmla="*/ 2147483647 w 4"/>
                <a:gd name="T3" fmla="*/ 0 h 31"/>
                <a:gd name="T4" fmla="*/ 0 w 4"/>
                <a:gd name="T5" fmla="*/ 0 h 31"/>
                <a:gd name="T6" fmla="*/ 0 60000 65536"/>
                <a:gd name="T7" fmla="*/ 0 60000 65536"/>
                <a:gd name="T8" fmla="*/ 0 60000 65536"/>
                <a:gd name="T9" fmla="*/ 0 w 4"/>
                <a:gd name="T10" fmla="*/ 0 h 31"/>
                <a:gd name="T11" fmla="*/ 4 w 4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1">
                  <a:moveTo>
                    <a:pt x="4" y="31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5" name="Line 489"/>
            <p:cNvSpPr>
              <a:spLocks noChangeShapeType="1"/>
            </p:cNvSpPr>
            <p:nvPr/>
          </p:nvSpPr>
          <p:spPr bwMode="auto">
            <a:xfrm>
              <a:off x="7952635" y="5280247"/>
              <a:ext cx="1588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6" name="Freeform 490"/>
            <p:cNvSpPr>
              <a:spLocks/>
            </p:cNvSpPr>
            <p:nvPr/>
          </p:nvSpPr>
          <p:spPr bwMode="auto">
            <a:xfrm>
              <a:off x="7947873" y="5280247"/>
              <a:ext cx="4762" cy="68262"/>
            </a:xfrm>
            <a:custGeom>
              <a:avLst/>
              <a:gdLst>
                <a:gd name="T0" fmla="*/ 2147483647 w 3"/>
                <a:gd name="T1" fmla="*/ 0 h 43"/>
                <a:gd name="T2" fmla="*/ 2147483647 w 3"/>
                <a:gd name="T3" fmla="*/ 2147483647 h 43"/>
                <a:gd name="T4" fmla="*/ 0 w 3"/>
                <a:gd name="T5" fmla="*/ 2147483647 h 43"/>
                <a:gd name="T6" fmla="*/ 0 60000 65536"/>
                <a:gd name="T7" fmla="*/ 0 60000 65536"/>
                <a:gd name="T8" fmla="*/ 0 60000 65536"/>
                <a:gd name="T9" fmla="*/ 0 w 3"/>
                <a:gd name="T10" fmla="*/ 0 h 43"/>
                <a:gd name="T11" fmla="*/ 3 w 3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3">
                  <a:moveTo>
                    <a:pt x="3" y="0"/>
                  </a:moveTo>
                  <a:lnTo>
                    <a:pt x="3" y="43"/>
                  </a:lnTo>
                  <a:lnTo>
                    <a:pt x="0" y="3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7" name="Line 491"/>
            <p:cNvSpPr>
              <a:spLocks noChangeShapeType="1"/>
            </p:cNvSpPr>
            <p:nvPr/>
          </p:nvSpPr>
          <p:spPr bwMode="auto">
            <a:xfrm>
              <a:off x="7957398" y="5340572"/>
              <a:ext cx="15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8" name="Freeform 492"/>
            <p:cNvSpPr>
              <a:spLocks/>
            </p:cNvSpPr>
            <p:nvPr/>
          </p:nvSpPr>
          <p:spPr bwMode="auto">
            <a:xfrm>
              <a:off x="7952635" y="5169122"/>
              <a:ext cx="4763" cy="171450"/>
            </a:xfrm>
            <a:custGeom>
              <a:avLst/>
              <a:gdLst>
                <a:gd name="T0" fmla="*/ 2147483647 w 3"/>
                <a:gd name="T1" fmla="*/ 2147483647 h 108"/>
                <a:gd name="T2" fmla="*/ 2147483647 w 3"/>
                <a:gd name="T3" fmla="*/ 2147483647 h 108"/>
                <a:gd name="T4" fmla="*/ 0 w 3"/>
                <a:gd name="T5" fmla="*/ 2147483647 h 108"/>
                <a:gd name="T6" fmla="*/ 2147483647 w 3"/>
                <a:gd name="T7" fmla="*/ 2147483647 h 108"/>
                <a:gd name="T8" fmla="*/ 2147483647 w 3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08"/>
                <a:gd name="T17" fmla="*/ 3 w 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08">
                  <a:moveTo>
                    <a:pt x="3" y="108"/>
                  </a:moveTo>
                  <a:lnTo>
                    <a:pt x="3" y="70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9" name="Line 493"/>
            <p:cNvSpPr>
              <a:spLocks noChangeShapeType="1"/>
            </p:cNvSpPr>
            <p:nvPr/>
          </p:nvSpPr>
          <p:spPr bwMode="auto">
            <a:xfrm>
              <a:off x="7958985" y="5280247"/>
              <a:ext cx="4763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0" name="Freeform 494"/>
            <p:cNvSpPr>
              <a:spLocks/>
            </p:cNvSpPr>
            <p:nvPr/>
          </p:nvSpPr>
          <p:spPr bwMode="auto">
            <a:xfrm>
              <a:off x="7957398" y="5280247"/>
              <a:ext cx="1587" cy="60325"/>
            </a:xfrm>
            <a:custGeom>
              <a:avLst/>
              <a:gdLst>
                <a:gd name="T0" fmla="*/ 999241774 w 2"/>
                <a:gd name="T1" fmla="*/ 0 h 38"/>
                <a:gd name="T2" fmla="*/ 999241774 w 2"/>
                <a:gd name="T3" fmla="*/ 2147483647 h 38"/>
                <a:gd name="T4" fmla="*/ 0 w 2"/>
                <a:gd name="T5" fmla="*/ 2147483647 h 38"/>
                <a:gd name="T6" fmla="*/ 0 60000 65536"/>
                <a:gd name="T7" fmla="*/ 0 60000 65536"/>
                <a:gd name="T8" fmla="*/ 0 60000 65536"/>
                <a:gd name="T9" fmla="*/ 0 w 2"/>
                <a:gd name="T10" fmla="*/ 0 h 38"/>
                <a:gd name="T11" fmla="*/ 2 w 2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8">
                  <a:moveTo>
                    <a:pt x="2" y="0"/>
                  </a:moveTo>
                  <a:lnTo>
                    <a:pt x="2" y="24"/>
                  </a:lnTo>
                  <a:lnTo>
                    <a:pt x="0" y="3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1" name="Line 495"/>
            <p:cNvSpPr>
              <a:spLocks noChangeShapeType="1"/>
            </p:cNvSpPr>
            <p:nvPr/>
          </p:nvSpPr>
          <p:spPr bwMode="auto">
            <a:xfrm>
              <a:off x="7966923" y="5300884"/>
              <a:ext cx="1587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2" name="Freeform 496"/>
            <p:cNvSpPr>
              <a:spLocks/>
            </p:cNvSpPr>
            <p:nvPr/>
          </p:nvSpPr>
          <p:spPr bwMode="auto">
            <a:xfrm>
              <a:off x="7958985" y="5280247"/>
              <a:ext cx="7938" cy="20637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0 h 12"/>
                <a:gd name="T4" fmla="*/ 0 w 4"/>
                <a:gd name="T5" fmla="*/ 0 h 12"/>
                <a:gd name="T6" fmla="*/ 0 60000 65536"/>
                <a:gd name="T7" fmla="*/ 0 60000 65536"/>
                <a:gd name="T8" fmla="*/ 0 60000 65536"/>
                <a:gd name="T9" fmla="*/ 0 w 4"/>
                <a:gd name="T10" fmla="*/ 0 h 12"/>
                <a:gd name="T11" fmla="*/ 4 w 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2">
                  <a:moveTo>
                    <a:pt x="4" y="12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3" name="Line 497"/>
            <p:cNvSpPr>
              <a:spLocks noChangeShapeType="1"/>
            </p:cNvSpPr>
            <p:nvPr/>
          </p:nvSpPr>
          <p:spPr bwMode="auto">
            <a:xfrm>
              <a:off x="6768360" y="5397722"/>
              <a:ext cx="1588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4" name="Freeform 498"/>
            <p:cNvSpPr>
              <a:spLocks/>
            </p:cNvSpPr>
            <p:nvPr/>
          </p:nvSpPr>
          <p:spPr bwMode="auto">
            <a:xfrm>
              <a:off x="6744548" y="5397722"/>
              <a:ext cx="23812" cy="93662"/>
            </a:xfrm>
            <a:custGeom>
              <a:avLst/>
              <a:gdLst>
                <a:gd name="T0" fmla="*/ 2147483647 w 15"/>
                <a:gd name="T1" fmla="*/ 0 h 59"/>
                <a:gd name="T2" fmla="*/ 2147483647 w 15"/>
                <a:gd name="T3" fmla="*/ 0 h 59"/>
                <a:gd name="T4" fmla="*/ 2147483647 w 15"/>
                <a:gd name="T5" fmla="*/ 2147483647 h 59"/>
                <a:gd name="T6" fmla="*/ 0 w 15"/>
                <a:gd name="T7" fmla="*/ 2147483647 h 59"/>
                <a:gd name="T8" fmla="*/ 0 w 1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59"/>
                <a:gd name="T17" fmla="*/ 15 w 1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59">
                  <a:moveTo>
                    <a:pt x="15" y="0"/>
                  </a:moveTo>
                  <a:lnTo>
                    <a:pt x="8" y="0"/>
                  </a:lnTo>
                  <a:lnTo>
                    <a:pt x="3" y="4"/>
                  </a:lnTo>
                  <a:lnTo>
                    <a:pt x="0" y="12"/>
                  </a:lnTo>
                  <a:lnTo>
                    <a:pt x="0" y="5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5" name="Line 499"/>
            <p:cNvSpPr>
              <a:spLocks noChangeShapeType="1"/>
            </p:cNvSpPr>
            <p:nvPr/>
          </p:nvSpPr>
          <p:spPr bwMode="auto">
            <a:xfrm>
              <a:off x="6754073" y="5535834"/>
              <a:ext cx="3175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6" name="Freeform 500"/>
            <p:cNvSpPr>
              <a:spLocks/>
            </p:cNvSpPr>
            <p:nvPr/>
          </p:nvSpPr>
          <p:spPr bwMode="auto">
            <a:xfrm>
              <a:off x="6744548" y="5535834"/>
              <a:ext cx="9525" cy="180975"/>
            </a:xfrm>
            <a:custGeom>
              <a:avLst/>
              <a:gdLst>
                <a:gd name="T0" fmla="*/ 2147483647 w 6"/>
                <a:gd name="T1" fmla="*/ 0 h 114"/>
                <a:gd name="T2" fmla="*/ 2147483647 w 6"/>
                <a:gd name="T3" fmla="*/ 2147483647 h 114"/>
                <a:gd name="T4" fmla="*/ 2147483647 w 6"/>
                <a:gd name="T5" fmla="*/ 2147483647 h 114"/>
                <a:gd name="T6" fmla="*/ 2147483647 w 6"/>
                <a:gd name="T7" fmla="*/ 2147483647 h 114"/>
                <a:gd name="T8" fmla="*/ 2147483647 w 6"/>
                <a:gd name="T9" fmla="*/ 2147483647 h 114"/>
                <a:gd name="T10" fmla="*/ 2147483647 w 6"/>
                <a:gd name="T11" fmla="*/ 2147483647 h 114"/>
                <a:gd name="T12" fmla="*/ 0 w 6"/>
                <a:gd name="T13" fmla="*/ 2147483647 h 114"/>
                <a:gd name="T14" fmla="*/ 0 w 6"/>
                <a:gd name="T15" fmla="*/ 2147483647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14"/>
                <a:gd name="T26" fmla="*/ 6 w 6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14">
                  <a:moveTo>
                    <a:pt x="6" y="0"/>
                  </a:moveTo>
                  <a:lnTo>
                    <a:pt x="6" y="69"/>
                  </a:lnTo>
                  <a:lnTo>
                    <a:pt x="6" y="114"/>
                  </a:lnTo>
                  <a:lnTo>
                    <a:pt x="3" y="102"/>
                  </a:lnTo>
                  <a:lnTo>
                    <a:pt x="3" y="69"/>
                  </a:lnTo>
                  <a:lnTo>
                    <a:pt x="0" y="69"/>
                  </a:lnTo>
                  <a:lnTo>
                    <a:pt x="0" y="8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7" name="Line 501"/>
            <p:cNvSpPr>
              <a:spLocks noChangeShapeType="1"/>
            </p:cNvSpPr>
            <p:nvPr/>
          </p:nvSpPr>
          <p:spPr bwMode="auto">
            <a:xfrm>
              <a:off x="6763598" y="5686647"/>
              <a:ext cx="15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8" name="Freeform 502"/>
            <p:cNvSpPr>
              <a:spLocks/>
            </p:cNvSpPr>
            <p:nvPr/>
          </p:nvSpPr>
          <p:spPr bwMode="auto">
            <a:xfrm>
              <a:off x="6754073" y="5645372"/>
              <a:ext cx="9525" cy="60325"/>
            </a:xfrm>
            <a:custGeom>
              <a:avLst/>
              <a:gdLst>
                <a:gd name="T0" fmla="*/ 2147483647 w 6"/>
                <a:gd name="T1" fmla="*/ 2147483647 h 38"/>
                <a:gd name="T2" fmla="*/ 2147483647 w 6"/>
                <a:gd name="T3" fmla="*/ 2147483647 h 38"/>
                <a:gd name="T4" fmla="*/ 2147483647 w 6"/>
                <a:gd name="T5" fmla="*/ 0 h 38"/>
                <a:gd name="T6" fmla="*/ 0 w 6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8"/>
                <a:gd name="T14" fmla="*/ 6 w 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8">
                  <a:moveTo>
                    <a:pt x="6" y="26"/>
                  </a:moveTo>
                  <a:lnTo>
                    <a:pt x="4" y="38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9" name="Line 503"/>
            <p:cNvSpPr>
              <a:spLocks noChangeShapeType="1"/>
            </p:cNvSpPr>
            <p:nvPr/>
          </p:nvSpPr>
          <p:spPr bwMode="auto">
            <a:xfrm>
              <a:off x="6763598" y="5645372"/>
              <a:ext cx="1587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0" name="Line 504"/>
            <p:cNvSpPr>
              <a:spLocks noChangeShapeType="1"/>
            </p:cNvSpPr>
            <p:nvPr/>
          </p:nvSpPr>
          <p:spPr bwMode="auto">
            <a:xfrm>
              <a:off x="6763598" y="5645372"/>
              <a:ext cx="1587" cy="412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1" name="Line 505"/>
            <p:cNvSpPr>
              <a:spLocks noChangeShapeType="1"/>
            </p:cNvSpPr>
            <p:nvPr/>
          </p:nvSpPr>
          <p:spPr bwMode="auto">
            <a:xfrm>
              <a:off x="6768360" y="5664422"/>
              <a:ext cx="3175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2" name="Freeform 506"/>
            <p:cNvSpPr>
              <a:spLocks/>
            </p:cNvSpPr>
            <p:nvPr/>
          </p:nvSpPr>
          <p:spPr bwMode="auto">
            <a:xfrm>
              <a:off x="6763598" y="5645372"/>
              <a:ext cx="4762" cy="19050"/>
            </a:xfrm>
            <a:custGeom>
              <a:avLst/>
              <a:gdLst>
                <a:gd name="T0" fmla="*/ 2147483647 w 3"/>
                <a:gd name="T1" fmla="*/ 2147483647 h 12"/>
                <a:gd name="T2" fmla="*/ 2147483647 w 3"/>
                <a:gd name="T3" fmla="*/ 0 h 12"/>
                <a:gd name="T4" fmla="*/ 0 w 3"/>
                <a:gd name="T5" fmla="*/ 0 h 12"/>
                <a:gd name="T6" fmla="*/ 0 60000 65536"/>
                <a:gd name="T7" fmla="*/ 0 60000 65536"/>
                <a:gd name="T8" fmla="*/ 0 60000 65536"/>
                <a:gd name="T9" fmla="*/ 0 w 3"/>
                <a:gd name="T10" fmla="*/ 0 h 12"/>
                <a:gd name="T11" fmla="*/ 3 w 3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2">
                  <a:moveTo>
                    <a:pt x="3" y="12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3" name="Line 507"/>
            <p:cNvSpPr>
              <a:spLocks noChangeShapeType="1"/>
            </p:cNvSpPr>
            <p:nvPr/>
          </p:nvSpPr>
          <p:spPr bwMode="auto">
            <a:xfrm>
              <a:off x="6774710" y="5645372"/>
              <a:ext cx="1588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4" name="Freeform 508"/>
            <p:cNvSpPr>
              <a:spLocks/>
            </p:cNvSpPr>
            <p:nvPr/>
          </p:nvSpPr>
          <p:spPr bwMode="auto">
            <a:xfrm>
              <a:off x="6735023" y="5645372"/>
              <a:ext cx="39687" cy="74612"/>
            </a:xfrm>
            <a:custGeom>
              <a:avLst/>
              <a:gdLst>
                <a:gd name="T0" fmla="*/ 2147483647 w 25"/>
                <a:gd name="T1" fmla="*/ 0 h 47"/>
                <a:gd name="T2" fmla="*/ 2147483647 w 25"/>
                <a:gd name="T3" fmla="*/ 2147483647 h 47"/>
                <a:gd name="T4" fmla="*/ 0 w 25"/>
                <a:gd name="T5" fmla="*/ 0 h 47"/>
                <a:gd name="T6" fmla="*/ 2147483647 w 25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47"/>
                <a:gd name="T14" fmla="*/ 25 w 25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47">
                  <a:moveTo>
                    <a:pt x="25" y="0"/>
                  </a:moveTo>
                  <a:lnTo>
                    <a:pt x="12" y="47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solidFill>
              <a:srgbClr val="CC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5" name="Line 509"/>
            <p:cNvSpPr>
              <a:spLocks noChangeShapeType="1"/>
            </p:cNvSpPr>
            <p:nvPr/>
          </p:nvSpPr>
          <p:spPr bwMode="auto">
            <a:xfrm>
              <a:off x="6776298" y="5723159"/>
              <a:ext cx="1587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6" name="Freeform 510"/>
            <p:cNvSpPr>
              <a:spLocks/>
            </p:cNvSpPr>
            <p:nvPr/>
          </p:nvSpPr>
          <p:spPr bwMode="auto">
            <a:xfrm>
              <a:off x="6684223" y="5719984"/>
              <a:ext cx="142875" cy="138113"/>
            </a:xfrm>
            <a:custGeom>
              <a:avLst/>
              <a:gdLst>
                <a:gd name="T0" fmla="*/ 2147483647 w 89"/>
                <a:gd name="T1" fmla="*/ 2147483647 h 87"/>
                <a:gd name="T2" fmla="*/ 2147483647 w 89"/>
                <a:gd name="T3" fmla="*/ 0 h 87"/>
                <a:gd name="T4" fmla="*/ 2147483647 w 89"/>
                <a:gd name="T5" fmla="*/ 0 h 87"/>
                <a:gd name="T6" fmla="*/ 2147483647 w 89"/>
                <a:gd name="T7" fmla="*/ 0 h 87"/>
                <a:gd name="T8" fmla="*/ 2147483647 w 89"/>
                <a:gd name="T9" fmla="*/ 2147483647 h 87"/>
                <a:gd name="T10" fmla="*/ 2147483647 w 89"/>
                <a:gd name="T11" fmla="*/ 2147483647 h 87"/>
                <a:gd name="T12" fmla="*/ 2147483647 w 89"/>
                <a:gd name="T13" fmla="*/ 2147483647 h 87"/>
                <a:gd name="T14" fmla="*/ 2147483647 w 89"/>
                <a:gd name="T15" fmla="*/ 2147483647 h 87"/>
                <a:gd name="T16" fmla="*/ 2147483647 w 89"/>
                <a:gd name="T17" fmla="*/ 2147483647 h 87"/>
                <a:gd name="T18" fmla="*/ 2147483647 w 89"/>
                <a:gd name="T19" fmla="*/ 2147483647 h 87"/>
                <a:gd name="T20" fmla="*/ 2147483647 w 89"/>
                <a:gd name="T21" fmla="*/ 2147483647 h 87"/>
                <a:gd name="T22" fmla="*/ 2147483647 w 89"/>
                <a:gd name="T23" fmla="*/ 2147483647 h 87"/>
                <a:gd name="T24" fmla="*/ 0 w 89"/>
                <a:gd name="T25" fmla="*/ 2147483647 h 87"/>
                <a:gd name="T26" fmla="*/ 2147483647 w 89"/>
                <a:gd name="T27" fmla="*/ 2147483647 h 87"/>
                <a:gd name="T28" fmla="*/ 2147483647 w 89"/>
                <a:gd name="T29" fmla="*/ 2147483647 h 87"/>
                <a:gd name="T30" fmla="*/ 2147483647 w 89"/>
                <a:gd name="T31" fmla="*/ 2147483647 h 87"/>
                <a:gd name="T32" fmla="*/ 2147483647 w 89"/>
                <a:gd name="T33" fmla="*/ 2147483647 h 87"/>
                <a:gd name="T34" fmla="*/ 2147483647 w 89"/>
                <a:gd name="T35" fmla="*/ 2147483647 h 87"/>
                <a:gd name="T36" fmla="*/ 2147483647 w 89"/>
                <a:gd name="T37" fmla="*/ 2147483647 h 87"/>
                <a:gd name="T38" fmla="*/ 2147483647 w 89"/>
                <a:gd name="T39" fmla="*/ 2147483647 h 87"/>
                <a:gd name="T40" fmla="*/ 2147483647 w 89"/>
                <a:gd name="T41" fmla="*/ 2147483647 h 87"/>
                <a:gd name="T42" fmla="*/ 2147483647 w 89"/>
                <a:gd name="T43" fmla="*/ 2147483647 h 87"/>
                <a:gd name="T44" fmla="*/ 2147483647 w 89"/>
                <a:gd name="T45" fmla="*/ 2147483647 h 87"/>
                <a:gd name="T46" fmla="*/ 2147483647 w 89"/>
                <a:gd name="T47" fmla="*/ 2147483647 h 87"/>
                <a:gd name="T48" fmla="*/ 2147483647 w 89"/>
                <a:gd name="T49" fmla="*/ 2147483647 h 87"/>
                <a:gd name="T50" fmla="*/ 2147483647 w 89"/>
                <a:gd name="T51" fmla="*/ 2147483647 h 87"/>
                <a:gd name="T52" fmla="*/ 2147483647 w 89"/>
                <a:gd name="T53" fmla="*/ 2147483647 h 87"/>
                <a:gd name="T54" fmla="*/ 2147483647 w 89"/>
                <a:gd name="T55" fmla="*/ 2147483647 h 87"/>
                <a:gd name="T56" fmla="*/ 2147483647 w 89"/>
                <a:gd name="T57" fmla="*/ 2147483647 h 87"/>
                <a:gd name="T58" fmla="*/ 2147483647 w 89"/>
                <a:gd name="T59" fmla="*/ 2147483647 h 87"/>
                <a:gd name="T60" fmla="*/ 2147483647 w 89"/>
                <a:gd name="T61" fmla="*/ 2147483647 h 87"/>
                <a:gd name="T62" fmla="*/ 2147483647 w 89"/>
                <a:gd name="T63" fmla="*/ 2147483647 h 87"/>
                <a:gd name="T64" fmla="*/ 2147483647 w 89"/>
                <a:gd name="T65" fmla="*/ 2147483647 h 87"/>
                <a:gd name="T66" fmla="*/ 2147483647 w 89"/>
                <a:gd name="T67" fmla="*/ 2147483647 h 87"/>
                <a:gd name="T68" fmla="*/ 2147483647 w 89"/>
                <a:gd name="T69" fmla="*/ 2147483647 h 87"/>
                <a:gd name="T70" fmla="*/ 2147483647 w 89"/>
                <a:gd name="T71" fmla="*/ 2147483647 h 87"/>
                <a:gd name="T72" fmla="*/ 2147483647 w 89"/>
                <a:gd name="T73" fmla="*/ 2147483647 h 87"/>
                <a:gd name="T74" fmla="*/ 2147483647 w 89"/>
                <a:gd name="T75" fmla="*/ 2147483647 h 87"/>
                <a:gd name="T76" fmla="*/ 2147483647 w 89"/>
                <a:gd name="T77" fmla="*/ 2147483647 h 87"/>
                <a:gd name="T78" fmla="*/ 2147483647 w 89"/>
                <a:gd name="T79" fmla="*/ 2147483647 h 87"/>
                <a:gd name="T80" fmla="*/ 2147483647 w 89"/>
                <a:gd name="T81" fmla="*/ 2147483647 h 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9"/>
                <a:gd name="T124" fmla="*/ 0 h 87"/>
                <a:gd name="T125" fmla="*/ 89 w 89"/>
                <a:gd name="T126" fmla="*/ 87 h 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9" h="87">
                  <a:moveTo>
                    <a:pt x="57" y="2"/>
                  </a:moveTo>
                  <a:lnTo>
                    <a:pt x="50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1" y="2"/>
                  </a:lnTo>
                  <a:lnTo>
                    <a:pt x="24" y="5"/>
                  </a:lnTo>
                  <a:lnTo>
                    <a:pt x="19" y="9"/>
                  </a:lnTo>
                  <a:lnTo>
                    <a:pt x="14" y="12"/>
                  </a:lnTo>
                  <a:lnTo>
                    <a:pt x="9" y="17"/>
                  </a:lnTo>
                  <a:lnTo>
                    <a:pt x="5" y="24"/>
                  </a:lnTo>
                  <a:lnTo>
                    <a:pt x="2" y="29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2" y="57"/>
                  </a:lnTo>
                  <a:lnTo>
                    <a:pt x="5" y="64"/>
                  </a:lnTo>
                  <a:lnTo>
                    <a:pt x="9" y="69"/>
                  </a:lnTo>
                  <a:lnTo>
                    <a:pt x="14" y="74"/>
                  </a:lnTo>
                  <a:lnTo>
                    <a:pt x="19" y="78"/>
                  </a:lnTo>
                  <a:lnTo>
                    <a:pt x="24" y="81"/>
                  </a:lnTo>
                  <a:lnTo>
                    <a:pt x="31" y="85"/>
                  </a:lnTo>
                  <a:lnTo>
                    <a:pt x="37" y="87"/>
                  </a:lnTo>
                  <a:lnTo>
                    <a:pt x="43" y="87"/>
                  </a:lnTo>
                  <a:lnTo>
                    <a:pt x="50" y="87"/>
                  </a:lnTo>
                  <a:lnTo>
                    <a:pt x="57" y="85"/>
                  </a:lnTo>
                  <a:lnTo>
                    <a:pt x="64" y="81"/>
                  </a:lnTo>
                  <a:lnTo>
                    <a:pt x="69" y="78"/>
                  </a:lnTo>
                  <a:lnTo>
                    <a:pt x="75" y="74"/>
                  </a:lnTo>
                  <a:lnTo>
                    <a:pt x="80" y="69"/>
                  </a:lnTo>
                  <a:lnTo>
                    <a:pt x="83" y="64"/>
                  </a:lnTo>
                  <a:lnTo>
                    <a:pt x="85" y="57"/>
                  </a:lnTo>
                  <a:lnTo>
                    <a:pt x="87" y="50"/>
                  </a:lnTo>
                  <a:lnTo>
                    <a:pt x="89" y="43"/>
                  </a:lnTo>
                  <a:lnTo>
                    <a:pt x="87" y="36"/>
                  </a:lnTo>
                  <a:lnTo>
                    <a:pt x="85" y="29"/>
                  </a:lnTo>
                  <a:lnTo>
                    <a:pt x="83" y="24"/>
                  </a:lnTo>
                  <a:lnTo>
                    <a:pt x="80" y="17"/>
                  </a:lnTo>
                  <a:lnTo>
                    <a:pt x="75" y="12"/>
                  </a:lnTo>
                  <a:lnTo>
                    <a:pt x="69" y="9"/>
                  </a:lnTo>
                  <a:lnTo>
                    <a:pt x="64" y="5"/>
                  </a:lnTo>
                  <a:lnTo>
                    <a:pt x="57" y="2"/>
                  </a:lnTo>
                </a:path>
              </a:pathLst>
            </a:custGeom>
            <a:solidFill>
              <a:srgbClr val="CC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7" name="Line 511"/>
            <p:cNvSpPr>
              <a:spLocks noChangeShapeType="1"/>
            </p:cNvSpPr>
            <p:nvPr/>
          </p:nvSpPr>
          <p:spPr bwMode="auto">
            <a:xfrm>
              <a:off x="6754073" y="5742209"/>
              <a:ext cx="3175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8" name="Line 512"/>
            <p:cNvSpPr>
              <a:spLocks noChangeShapeType="1"/>
            </p:cNvSpPr>
            <p:nvPr/>
          </p:nvSpPr>
          <p:spPr bwMode="auto">
            <a:xfrm>
              <a:off x="6754073" y="5742209"/>
              <a:ext cx="3175" cy="936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9" name="Line 513"/>
            <p:cNvSpPr>
              <a:spLocks noChangeShapeType="1"/>
            </p:cNvSpPr>
            <p:nvPr/>
          </p:nvSpPr>
          <p:spPr bwMode="auto">
            <a:xfrm>
              <a:off x="6708035" y="5788247"/>
              <a:ext cx="3175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0" name="Line 514"/>
            <p:cNvSpPr>
              <a:spLocks noChangeShapeType="1"/>
            </p:cNvSpPr>
            <p:nvPr/>
          </p:nvSpPr>
          <p:spPr bwMode="auto">
            <a:xfrm>
              <a:off x="6708035" y="5788247"/>
              <a:ext cx="93663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1" name="Line 515"/>
            <p:cNvSpPr>
              <a:spLocks noChangeShapeType="1"/>
            </p:cNvSpPr>
            <p:nvPr/>
          </p:nvSpPr>
          <p:spPr bwMode="auto">
            <a:xfrm>
              <a:off x="6827098" y="5788247"/>
              <a:ext cx="15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2" name="Freeform 516"/>
            <p:cNvSpPr>
              <a:spLocks/>
            </p:cNvSpPr>
            <p:nvPr/>
          </p:nvSpPr>
          <p:spPr bwMode="auto">
            <a:xfrm>
              <a:off x="6827098" y="5032597"/>
              <a:ext cx="1587500" cy="755650"/>
            </a:xfrm>
            <a:custGeom>
              <a:avLst/>
              <a:gdLst>
                <a:gd name="T0" fmla="*/ 0 w 1000"/>
                <a:gd name="T1" fmla="*/ 2147483647 h 476"/>
                <a:gd name="T2" fmla="*/ 2147483647 w 1000"/>
                <a:gd name="T3" fmla="*/ 2147483647 h 476"/>
                <a:gd name="T4" fmla="*/ 2147483647 w 1000"/>
                <a:gd name="T5" fmla="*/ 0 h 476"/>
                <a:gd name="T6" fmla="*/ 0 60000 65536"/>
                <a:gd name="T7" fmla="*/ 0 60000 65536"/>
                <a:gd name="T8" fmla="*/ 0 60000 65536"/>
                <a:gd name="T9" fmla="*/ 0 w 1000"/>
                <a:gd name="T10" fmla="*/ 0 h 476"/>
                <a:gd name="T11" fmla="*/ 1000 w 1000"/>
                <a:gd name="T12" fmla="*/ 476 h 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0" h="476">
                  <a:moveTo>
                    <a:pt x="0" y="476"/>
                  </a:moveTo>
                  <a:lnTo>
                    <a:pt x="1000" y="476"/>
                  </a:lnTo>
                  <a:lnTo>
                    <a:pt x="100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3" name="Line 517"/>
            <p:cNvSpPr>
              <a:spLocks noChangeShapeType="1"/>
            </p:cNvSpPr>
            <p:nvPr/>
          </p:nvSpPr>
          <p:spPr bwMode="auto">
            <a:xfrm>
              <a:off x="6763598" y="5431059"/>
              <a:ext cx="158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4" name="Line 518"/>
            <p:cNvSpPr>
              <a:spLocks noChangeShapeType="1"/>
            </p:cNvSpPr>
            <p:nvPr/>
          </p:nvSpPr>
          <p:spPr bwMode="auto">
            <a:xfrm flipH="1">
              <a:off x="6733435" y="5431059"/>
              <a:ext cx="301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5" name="Line 519"/>
            <p:cNvSpPr>
              <a:spLocks noChangeShapeType="1"/>
            </p:cNvSpPr>
            <p:nvPr/>
          </p:nvSpPr>
          <p:spPr bwMode="auto">
            <a:xfrm>
              <a:off x="6684223" y="5788247"/>
              <a:ext cx="4762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6" name="Freeform 520"/>
            <p:cNvSpPr>
              <a:spLocks/>
            </p:cNvSpPr>
            <p:nvPr/>
          </p:nvSpPr>
          <p:spPr bwMode="auto">
            <a:xfrm>
              <a:off x="6611198" y="5772372"/>
              <a:ext cx="73025" cy="34925"/>
            </a:xfrm>
            <a:custGeom>
              <a:avLst/>
              <a:gdLst>
                <a:gd name="T0" fmla="*/ 2147483647 w 47"/>
                <a:gd name="T1" fmla="*/ 2147483647 h 22"/>
                <a:gd name="T2" fmla="*/ 0 w 47"/>
                <a:gd name="T3" fmla="*/ 2147483647 h 22"/>
                <a:gd name="T4" fmla="*/ 0 w 47"/>
                <a:gd name="T5" fmla="*/ 0 h 22"/>
                <a:gd name="T6" fmla="*/ 2147483647 w 47"/>
                <a:gd name="T7" fmla="*/ 2147483647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22"/>
                <a:gd name="T14" fmla="*/ 47 w 4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22">
                  <a:moveTo>
                    <a:pt x="47" y="10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47" y="10"/>
                  </a:lnTo>
                </a:path>
              </a:pathLst>
            </a:custGeom>
            <a:solidFill>
              <a:srgbClr val="CC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7" name="Line 521"/>
            <p:cNvSpPr>
              <a:spLocks noChangeShapeType="1"/>
            </p:cNvSpPr>
            <p:nvPr/>
          </p:nvSpPr>
          <p:spPr bwMode="auto">
            <a:xfrm>
              <a:off x="6681048" y="5791422"/>
              <a:ext cx="15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8" name="Line 522"/>
            <p:cNvSpPr>
              <a:spLocks noChangeShapeType="1"/>
            </p:cNvSpPr>
            <p:nvPr/>
          </p:nvSpPr>
          <p:spPr bwMode="auto">
            <a:xfrm>
              <a:off x="6611198" y="5788247"/>
              <a:ext cx="3175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9" name="Line 523"/>
            <p:cNvSpPr>
              <a:spLocks noChangeShapeType="1"/>
            </p:cNvSpPr>
            <p:nvPr/>
          </p:nvSpPr>
          <p:spPr bwMode="auto">
            <a:xfrm>
              <a:off x="6611198" y="5777134"/>
              <a:ext cx="31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70" name="Freeform 524"/>
            <p:cNvSpPr>
              <a:spLocks/>
            </p:cNvSpPr>
            <p:nvPr/>
          </p:nvSpPr>
          <p:spPr bwMode="auto">
            <a:xfrm>
              <a:off x="6611198" y="5777134"/>
              <a:ext cx="61912" cy="9525"/>
            </a:xfrm>
            <a:custGeom>
              <a:avLst/>
              <a:gdLst>
                <a:gd name="T0" fmla="*/ 0 w 38"/>
                <a:gd name="T1" fmla="*/ 0 h 6"/>
                <a:gd name="T2" fmla="*/ 2147483647 w 38"/>
                <a:gd name="T3" fmla="*/ 0 h 6"/>
                <a:gd name="T4" fmla="*/ 2147483647 w 38"/>
                <a:gd name="T5" fmla="*/ 2147483647 h 6"/>
                <a:gd name="T6" fmla="*/ 0 w 38"/>
                <a:gd name="T7" fmla="*/ 2147483647 h 6"/>
                <a:gd name="T8" fmla="*/ 0 w 38"/>
                <a:gd name="T9" fmla="*/ 2147483647 h 6"/>
                <a:gd name="T10" fmla="*/ 2147483647 w 38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6"/>
                <a:gd name="T20" fmla="*/ 38 w 3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6">
                  <a:moveTo>
                    <a:pt x="0" y="0"/>
                  </a:moveTo>
                  <a:lnTo>
                    <a:pt x="14" y="0"/>
                  </a:lnTo>
                  <a:lnTo>
                    <a:pt x="26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8" y="6"/>
                  </a:lnTo>
                </a:path>
              </a:pathLst>
            </a:custGeom>
            <a:solidFill>
              <a:srgbClr val="CC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75" name="Rectangle 529"/>
            <p:cNvSpPr>
              <a:spLocks noChangeArrowheads="1"/>
            </p:cNvSpPr>
            <p:nvPr/>
          </p:nvSpPr>
          <p:spPr bwMode="auto">
            <a:xfrm>
              <a:off x="5087198" y="4951634"/>
              <a:ext cx="3124200" cy="228600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76" name="Line 530"/>
            <p:cNvSpPr>
              <a:spLocks noChangeShapeType="1"/>
            </p:cNvSpPr>
            <p:nvPr/>
          </p:nvSpPr>
          <p:spPr bwMode="auto">
            <a:xfrm>
              <a:off x="8211398" y="5027834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77" name="Oval 531"/>
            <p:cNvSpPr>
              <a:spLocks noChangeArrowheads="1"/>
            </p:cNvSpPr>
            <p:nvPr/>
          </p:nvSpPr>
          <p:spPr bwMode="auto">
            <a:xfrm>
              <a:off x="5047510" y="5408834"/>
              <a:ext cx="228600" cy="228600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9990" tIns="46795" rIns="89990" bIns="46795" anchor="ctr"/>
            <a:lstStyle/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20978" name="Line 532"/>
            <p:cNvSpPr>
              <a:spLocks noChangeShapeType="1"/>
            </p:cNvSpPr>
            <p:nvPr/>
          </p:nvSpPr>
          <p:spPr bwMode="auto">
            <a:xfrm>
              <a:off x="5087198" y="4587154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79" name="Line 533"/>
            <p:cNvSpPr>
              <a:spLocks noChangeShapeType="1"/>
            </p:cNvSpPr>
            <p:nvPr/>
          </p:nvSpPr>
          <p:spPr bwMode="auto">
            <a:xfrm>
              <a:off x="5163398" y="5180234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80" name="Line 534"/>
            <p:cNvSpPr>
              <a:spLocks noChangeShapeType="1"/>
            </p:cNvSpPr>
            <p:nvPr/>
          </p:nvSpPr>
          <p:spPr bwMode="auto">
            <a:xfrm>
              <a:off x="5163398" y="5637434"/>
              <a:ext cx="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81" name="Line 535"/>
            <p:cNvSpPr>
              <a:spLocks noChangeShapeType="1"/>
            </p:cNvSpPr>
            <p:nvPr/>
          </p:nvSpPr>
          <p:spPr bwMode="auto">
            <a:xfrm>
              <a:off x="5163398" y="5789834"/>
              <a:ext cx="1524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82" name="Line 536"/>
            <p:cNvSpPr>
              <a:spLocks noChangeShapeType="1"/>
            </p:cNvSpPr>
            <p:nvPr/>
          </p:nvSpPr>
          <p:spPr bwMode="auto">
            <a:xfrm>
              <a:off x="5239598" y="4951634"/>
              <a:ext cx="0" cy="228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83" name="Text Box 537"/>
            <p:cNvSpPr txBox="1">
              <a:spLocks noChangeArrowheads="1"/>
            </p:cNvSpPr>
            <p:nvPr/>
          </p:nvSpPr>
          <p:spPr bwMode="auto">
            <a:xfrm>
              <a:off x="4241875" y="4118086"/>
              <a:ext cx="4442519" cy="740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General: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The following  n-bit register structure is </a:t>
              </a:r>
              <a:b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Non-singular over GF(2) if c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rPr>
                <a:t> 0</a:t>
              </a:r>
            </a:p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rPr>
                <a:t>Where f :  is any function (linear or non-linear)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3" name="Textfeld 392">
              <a:extLst>
                <a:ext uri="{FF2B5EF4-FFF2-40B4-BE49-F238E27FC236}">
                  <a16:creationId xmlns="" xmlns:a16="http://schemas.microsoft.com/office/drawing/2014/main" id="{FD3D71BE-1E9E-4157-9EBF-3A90E082A805}"/>
                </a:ext>
              </a:extLst>
            </p:cNvPr>
            <p:cNvSpPr txBox="1"/>
            <p:nvPr/>
          </p:nvSpPr>
          <p:spPr>
            <a:xfrm>
              <a:off x="6448308" y="4995700"/>
              <a:ext cx="790196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de-DE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n-bits</a:t>
              </a:r>
            </a:p>
          </p:txBody>
        </p:sp>
        <p:cxnSp>
          <p:nvCxnSpPr>
            <p:cNvPr id="8" name="Gerade Verbindung mit Pfeil 7">
              <a:extLst>
                <a:ext uri="{FF2B5EF4-FFF2-40B4-BE49-F238E27FC236}">
                  <a16:creationId xmlns="" xmlns:a16="http://schemas.microsoft.com/office/drawing/2014/main" id="{7B85E1A7-BEBA-437D-8505-05B27A4E728F}"/>
                </a:ext>
              </a:extLst>
            </p:cNvPr>
            <p:cNvCxnSpPr/>
            <p:nvPr/>
          </p:nvCxnSpPr>
          <p:spPr bwMode="auto">
            <a:xfrm flipH="1">
              <a:off x="4536703" y="5065934"/>
              <a:ext cx="55049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9977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2" name="Text Box 2"/>
          <p:cNvSpPr txBox="1">
            <a:spLocks noChangeArrowheads="1"/>
          </p:cNvSpPr>
          <p:nvPr/>
        </p:nvSpPr>
        <p:spPr bwMode="auto">
          <a:xfrm>
            <a:off x="2297881" y="650875"/>
            <a:ext cx="6048431" cy="11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>
              <a:defRPr/>
            </a:pPr>
            <a:r>
              <a:rPr lang="en-US" sz="36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Running Key Generators (RKGs)</a:t>
            </a:r>
          </a:p>
          <a:p>
            <a:pPr algn="ctr" defTabSz="762000" eaLnBrk="0" hangingPunct="0">
              <a:defRPr/>
            </a:pPr>
            <a:r>
              <a:rPr lang="en-US" sz="32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Hadamard Combiner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03848" y="2018655"/>
            <a:ext cx="1455738" cy="939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959423" y="2148830"/>
            <a:ext cx="8286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2100" b="0" u="none">
                <a:solidFill>
                  <a:srgbClr val="000000"/>
                </a:solidFill>
              </a:rPr>
              <a:t>LFSR1</a:t>
            </a:r>
            <a:endParaRPr lang="en-US" sz="1200" u="none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803848" y="3742680"/>
            <a:ext cx="1455738" cy="941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965773" y="3874443"/>
            <a:ext cx="8286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2100" b="0" u="none">
                <a:solidFill>
                  <a:srgbClr val="000000"/>
                </a:solidFill>
              </a:rPr>
              <a:t>LFSR2</a:t>
            </a:r>
            <a:endParaRPr lang="en-US" sz="1200" u="none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011687" y="3976836"/>
            <a:ext cx="177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2100" b="0" u="none">
                <a:solidFill>
                  <a:srgbClr val="000000"/>
                </a:solidFill>
              </a:rPr>
              <a:t>S</a:t>
            </a:r>
            <a:endParaRPr lang="en-US" sz="1200" u="none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159324" y="4103836"/>
            <a:ext cx="1682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200" b="0" u="none">
                <a:solidFill>
                  <a:srgbClr val="000000"/>
                </a:solidFill>
              </a:rPr>
              <a:t>2n</a:t>
            </a:r>
            <a:endParaRPr lang="en-US" sz="1200" u="none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216223" y="3271193"/>
            <a:ext cx="809625" cy="471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379736" y="3404543"/>
            <a:ext cx="177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2100" b="0" u="none">
                <a:solidFill>
                  <a:srgbClr val="000000"/>
                </a:solidFill>
              </a:rPr>
              <a:t>S</a:t>
            </a:r>
            <a:endParaRPr lang="en-US" sz="1200" u="none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527373" y="3531543"/>
            <a:ext cx="841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200" b="0" u="none">
                <a:solidFill>
                  <a:srgbClr val="000000"/>
                </a:solidFill>
              </a:rPr>
              <a:t>n</a:t>
            </a:r>
            <a:endParaRPr lang="en-US" sz="1200" u="none"/>
          </a:p>
        </p:txBody>
      </p:sp>
      <p:sp>
        <p:nvSpPr>
          <p:cNvPr id="21517" name="Freeform 13"/>
          <p:cNvSpPr>
            <a:spLocks/>
          </p:cNvSpPr>
          <p:nvPr/>
        </p:nvSpPr>
        <p:spPr bwMode="auto">
          <a:xfrm>
            <a:off x="1614811" y="3891905"/>
            <a:ext cx="1073150" cy="485775"/>
          </a:xfrm>
          <a:custGeom>
            <a:avLst/>
            <a:gdLst>
              <a:gd name="T0" fmla="*/ 2147483647 w 676"/>
              <a:gd name="T1" fmla="*/ 2147483647 h 306"/>
              <a:gd name="T2" fmla="*/ 0 w 676"/>
              <a:gd name="T3" fmla="*/ 2147483647 h 306"/>
              <a:gd name="T4" fmla="*/ 0 w 676"/>
              <a:gd name="T5" fmla="*/ 0 h 306"/>
              <a:gd name="T6" fmla="*/ 0 60000 65536"/>
              <a:gd name="T7" fmla="*/ 0 60000 65536"/>
              <a:gd name="T8" fmla="*/ 0 60000 65536"/>
              <a:gd name="T9" fmla="*/ 0 w 676"/>
              <a:gd name="T10" fmla="*/ 0 h 306"/>
              <a:gd name="T11" fmla="*/ 676 w 676"/>
              <a:gd name="T12" fmla="*/ 306 h 3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6" h="306">
                <a:moveTo>
                  <a:pt x="676" y="306"/>
                </a:moveTo>
                <a:lnTo>
                  <a:pt x="0" y="306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18" name="Freeform 14"/>
          <p:cNvSpPr>
            <a:spLocks/>
          </p:cNvSpPr>
          <p:nvPr/>
        </p:nvSpPr>
        <p:spPr bwMode="auto">
          <a:xfrm>
            <a:off x="1552898" y="3756968"/>
            <a:ext cx="103188" cy="134937"/>
          </a:xfrm>
          <a:custGeom>
            <a:avLst/>
            <a:gdLst>
              <a:gd name="T0" fmla="*/ 2147483647 w 65"/>
              <a:gd name="T1" fmla="*/ 2147483647 h 85"/>
              <a:gd name="T2" fmla="*/ 2147483647 w 65"/>
              <a:gd name="T3" fmla="*/ 2147483647 h 85"/>
              <a:gd name="T4" fmla="*/ 2147483647 w 65"/>
              <a:gd name="T5" fmla="*/ 2147483647 h 85"/>
              <a:gd name="T6" fmla="*/ 2147483647 w 65"/>
              <a:gd name="T7" fmla="*/ 2147483647 h 85"/>
              <a:gd name="T8" fmla="*/ 2147483647 w 65"/>
              <a:gd name="T9" fmla="*/ 2147483647 h 85"/>
              <a:gd name="T10" fmla="*/ 2147483647 w 65"/>
              <a:gd name="T11" fmla="*/ 2147483647 h 85"/>
              <a:gd name="T12" fmla="*/ 2147483647 w 65"/>
              <a:gd name="T13" fmla="*/ 2147483647 h 85"/>
              <a:gd name="T14" fmla="*/ 2147483647 w 65"/>
              <a:gd name="T15" fmla="*/ 2147483647 h 85"/>
              <a:gd name="T16" fmla="*/ 2147483647 w 65"/>
              <a:gd name="T17" fmla="*/ 2147483647 h 85"/>
              <a:gd name="T18" fmla="*/ 2147483647 w 65"/>
              <a:gd name="T19" fmla="*/ 2147483647 h 85"/>
              <a:gd name="T20" fmla="*/ 2147483647 w 65"/>
              <a:gd name="T21" fmla="*/ 2147483647 h 85"/>
              <a:gd name="T22" fmla="*/ 2147483647 w 65"/>
              <a:gd name="T23" fmla="*/ 2147483647 h 85"/>
              <a:gd name="T24" fmla="*/ 2147483647 w 65"/>
              <a:gd name="T25" fmla="*/ 2147483647 h 85"/>
              <a:gd name="T26" fmla="*/ 2147483647 w 65"/>
              <a:gd name="T27" fmla="*/ 2147483647 h 85"/>
              <a:gd name="T28" fmla="*/ 2147483647 w 65"/>
              <a:gd name="T29" fmla="*/ 2147483647 h 85"/>
              <a:gd name="T30" fmla="*/ 2147483647 w 65"/>
              <a:gd name="T31" fmla="*/ 2147483647 h 85"/>
              <a:gd name="T32" fmla="*/ 2147483647 w 65"/>
              <a:gd name="T33" fmla="*/ 2147483647 h 85"/>
              <a:gd name="T34" fmla="*/ 2147483647 w 65"/>
              <a:gd name="T35" fmla="*/ 2147483647 h 85"/>
              <a:gd name="T36" fmla="*/ 2147483647 w 65"/>
              <a:gd name="T37" fmla="*/ 0 h 85"/>
              <a:gd name="T38" fmla="*/ 2147483647 w 65"/>
              <a:gd name="T39" fmla="*/ 2147483647 h 85"/>
              <a:gd name="T40" fmla="*/ 2147483647 w 65"/>
              <a:gd name="T41" fmla="*/ 2147483647 h 85"/>
              <a:gd name="T42" fmla="*/ 2147483647 w 65"/>
              <a:gd name="T43" fmla="*/ 2147483647 h 85"/>
              <a:gd name="T44" fmla="*/ 2147483647 w 65"/>
              <a:gd name="T45" fmla="*/ 2147483647 h 85"/>
              <a:gd name="T46" fmla="*/ 2147483647 w 65"/>
              <a:gd name="T47" fmla="*/ 2147483647 h 85"/>
              <a:gd name="T48" fmla="*/ 2147483647 w 65"/>
              <a:gd name="T49" fmla="*/ 2147483647 h 85"/>
              <a:gd name="T50" fmla="*/ 2147483647 w 65"/>
              <a:gd name="T51" fmla="*/ 2147483647 h 85"/>
              <a:gd name="T52" fmla="*/ 2147483647 w 65"/>
              <a:gd name="T53" fmla="*/ 2147483647 h 85"/>
              <a:gd name="T54" fmla="*/ 2147483647 w 65"/>
              <a:gd name="T55" fmla="*/ 2147483647 h 85"/>
              <a:gd name="T56" fmla="*/ 2147483647 w 65"/>
              <a:gd name="T57" fmla="*/ 2147483647 h 85"/>
              <a:gd name="T58" fmla="*/ 2147483647 w 65"/>
              <a:gd name="T59" fmla="*/ 2147483647 h 85"/>
              <a:gd name="T60" fmla="*/ 2147483647 w 65"/>
              <a:gd name="T61" fmla="*/ 2147483647 h 85"/>
              <a:gd name="T62" fmla="*/ 2147483647 w 65"/>
              <a:gd name="T63" fmla="*/ 2147483647 h 85"/>
              <a:gd name="T64" fmla="*/ 2147483647 w 65"/>
              <a:gd name="T65" fmla="*/ 2147483647 h 85"/>
              <a:gd name="T66" fmla="*/ 2147483647 w 65"/>
              <a:gd name="T67" fmla="*/ 2147483647 h 85"/>
              <a:gd name="T68" fmla="*/ 2147483647 w 65"/>
              <a:gd name="T69" fmla="*/ 2147483647 h 85"/>
              <a:gd name="T70" fmla="*/ 2147483647 w 65"/>
              <a:gd name="T71" fmla="*/ 2147483647 h 85"/>
              <a:gd name="T72" fmla="*/ 2147483647 w 65"/>
              <a:gd name="T73" fmla="*/ 2147483647 h 85"/>
              <a:gd name="T74" fmla="*/ 2147483647 w 65"/>
              <a:gd name="T75" fmla="*/ 2147483647 h 85"/>
              <a:gd name="T76" fmla="*/ 2147483647 w 65"/>
              <a:gd name="T77" fmla="*/ 2147483647 h 85"/>
              <a:gd name="T78" fmla="*/ 2147483647 w 65"/>
              <a:gd name="T79" fmla="*/ 2147483647 h 85"/>
              <a:gd name="T80" fmla="*/ 2147483647 w 65"/>
              <a:gd name="T81" fmla="*/ 2147483647 h 85"/>
              <a:gd name="T82" fmla="*/ 2147483647 w 65"/>
              <a:gd name="T83" fmla="*/ 2147483647 h 85"/>
              <a:gd name="T84" fmla="*/ 2147483647 w 65"/>
              <a:gd name="T85" fmla="*/ 2147483647 h 85"/>
              <a:gd name="T86" fmla="*/ 2147483647 w 65"/>
              <a:gd name="T87" fmla="*/ 2147483647 h 85"/>
              <a:gd name="T88" fmla="*/ 2147483647 w 65"/>
              <a:gd name="T89" fmla="*/ 2147483647 h 85"/>
              <a:gd name="T90" fmla="*/ 2147483647 w 65"/>
              <a:gd name="T91" fmla="*/ 2147483647 h 85"/>
              <a:gd name="T92" fmla="*/ 2147483647 w 65"/>
              <a:gd name="T93" fmla="*/ 2147483647 h 85"/>
              <a:gd name="T94" fmla="*/ 2147483647 w 65"/>
              <a:gd name="T95" fmla="*/ 2147483647 h 85"/>
              <a:gd name="T96" fmla="*/ 0 w 65"/>
              <a:gd name="T97" fmla="*/ 2147483647 h 85"/>
              <a:gd name="T98" fmla="*/ 0 w 65"/>
              <a:gd name="T99" fmla="*/ 2147483647 h 8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65"/>
              <a:gd name="T151" fmla="*/ 0 h 85"/>
              <a:gd name="T152" fmla="*/ 65 w 65"/>
              <a:gd name="T153" fmla="*/ 85 h 8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65" h="85">
                <a:moveTo>
                  <a:pt x="65" y="85"/>
                </a:moveTo>
                <a:lnTo>
                  <a:pt x="65" y="47"/>
                </a:lnTo>
                <a:lnTo>
                  <a:pt x="63" y="41"/>
                </a:lnTo>
                <a:lnTo>
                  <a:pt x="63" y="85"/>
                </a:lnTo>
                <a:lnTo>
                  <a:pt x="60" y="85"/>
                </a:lnTo>
                <a:lnTo>
                  <a:pt x="60" y="36"/>
                </a:lnTo>
                <a:lnTo>
                  <a:pt x="56" y="31"/>
                </a:lnTo>
                <a:lnTo>
                  <a:pt x="56" y="85"/>
                </a:lnTo>
                <a:lnTo>
                  <a:pt x="55" y="85"/>
                </a:lnTo>
                <a:lnTo>
                  <a:pt x="55" y="26"/>
                </a:lnTo>
                <a:lnTo>
                  <a:pt x="51" y="21"/>
                </a:lnTo>
                <a:lnTo>
                  <a:pt x="51" y="85"/>
                </a:lnTo>
                <a:lnTo>
                  <a:pt x="50" y="85"/>
                </a:lnTo>
                <a:lnTo>
                  <a:pt x="50" y="15"/>
                </a:lnTo>
                <a:lnTo>
                  <a:pt x="46" y="10"/>
                </a:lnTo>
                <a:lnTo>
                  <a:pt x="46" y="85"/>
                </a:lnTo>
                <a:lnTo>
                  <a:pt x="43" y="85"/>
                </a:lnTo>
                <a:lnTo>
                  <a:pt x="43" y="5"/>
                </a:lnTo>
                <a:lnTo>
                  <a:pt x="41" y="0"/>
                </a:lnTo>
                <a:lnTo>
                  <a:pt x="41" y="85"/>
                </a:lnTo>
                <a:lnTo>
                  <a:pt x="38" y="85"/>
                </a:lnTo>
                <a:lnTo>
                  <a:pt x="38" y="1"/>
                </a:lnTo>
                <a:lnTo>
                  <a:pt x="34" y="6"/>
                </a:lnTo>
                <a:lnTo>
                  <a:pt x="34" y="85"/>
                </a:lnTo>
                <a:lnTo>
                  <a:pt x="33" y="85"/>
                </a:lnTo>
                <a:lnTo>
                  <a:pt x="33" y="11"/>
                </a:lnTo>
                <a:lnTo>
                  <a:pt x="29" y="16"/>
                </a:lnTo>
                <a:lnTo>
                  <a:pt x="29" y="85"/>
                </a:lnTo>
                <a:lnTo>
                  <a:pt x="28" y="85"/>
                </a:lnTo>
                <a:lnTo>
                  <a:pt x="28" y="23"/>
                </a:lnTo>
                <a:lnTo>
                  <a:pt x="24" y="28"/>
                </a:lnTo>
                <a:lnTo>
                  <a:pt x="24" y="85"/>
                </a:lnTo>
                <a:lnTo>
                  <a:pt x="22" y="85"/>
                </a:lnTo>
                <a:lnTo>
                  <a:pt x="22" y="33"/>
                </a:lnTo>
                <a:lnTo>
                  <a:pt x="19" y="38"/>
                </a:lnTo>
                <a:lnTo>
                  <a:pt x="19" y="85"/>
                </a:lnTo>
                <a:lnTo>
                  <a:pt x="16" y="85"/>
                </a:lnTo>
                <a:lnTo>
                  <a:pt x="16" y="44"/>
                </a:lnTo>
                <a:lnTo>
                  <a:pt x="14" y="49"/>
                </a:lnTo>
                <a:lnTo>
                  <a:pt x="14" y="85"/>
                </a:lnTo>
                <a:lnTo>
                  <a:pt x="11" y="85"/>
                </a:lnTo>
                <a:lnTo>
                  <a:pt x="11" y="54"/>
                </a:lnTo>
                <a:lnTo>
                  <a:pt x="7" y="59"/>
                </a:lnTo>
                <a:lnTo>
                  <a:pt x="7" y="85"/>
                </a:lnTo>
                <a:lnTo>
                  <a:pt x="4" y="85"/>
                </a:lnTo>
                <a:lnTo>
                  <a:pt x="4" y="66"/>
                </a:lnTo>
                <a:lnTo>
                  <a:pt x="2" y="70"/>
                </a:lnTo>
                <a:lnTo>
                  <a:pt x="2" y="85"/>
                </a:lnTo>
                <a:lnTo>
                  <a:pt x="0" y="85"/>
                </a:lnTo>
                <a:lnTo>
                  <a:pt x="0" y="75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19" name="Freeform 15"/>
          <p:cNvSpPr>
            <a:spLocks/>
          </p:cNvSpPr>
          <p:nvPr/>
        </p:nvSpPr>
        <p:spPr bwMode="auto">
          <a:xfrm>
            <a:off x="1544961" y="3750618"/>
            <a:ext cx="142875" cy="141287"/>
          </a:xfrm>
          <a:custGeom>
            <a:avLst/>
            <a:gdLst>
              <a:gd name="T0" fmla="*/ 0 w 90"/>
              <a:gd name="T1" fmla="*/ 2147483647 h 89"/>
              <a:gd name="T2" fmla="*/ 2147483647 w 90"/>
              <a:gd name="T3" fmla="*/ 0 h 89"/>
              <a:gd name="T4" fmla="*/ 2147483647 w 90"/>
              <a:gd name="T5" fmla="*/ 2147483647 h 89"/>
              <a:gd name="T6" fmla="*/ 0 w 90"/>
              <a:gd name="T7" fmla="*/ 2147483647 h 89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89"/>
              <a:gd name="T14" fmla="*/ 90 w 90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89">
                <a:moveTo>
                  <a:pt x="0" y="89"/>
                </a:moveTo>
                <a:lnTo>
                  <a:pt x="44" y="0"/>
                </a:lnTo>
                <a:lnTo>
                  <a:pt x="90" y="89"/>
                </a:lnTo>
                <a:lnTo>
                  <a:pt x="0" y="89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20" name="Freeform 16"/>
          <p:cNvSpPr>
            <a:spLocks/>
          </p:cNvSpPr>
          <p:nvPr/>
        </p:nvSpPr>
        <p:spPr bwMode="auto">
          <a:xfrm>
            <a:off x="1656086" y="3839518"/>
            <a:ext cx="26987" cy="52387"/>
          </a:xfrm>
          <a:custGeom>
            <a:avLst/>
            <a:gdLst>
              <a:gd name="T0" fmla="*/ 0 w 17"/>
              <a:gd name="T1" fmla="*/ 2147483647 h 33"/>
              <a:gd name="T2" fmla="*/ 2147483647 w 17"/>
              <a:gd name="T3" fmla="*/ 2147483647 h 33"/>
              <a:gd name="T4" fmla="*/ 2147483647 w 17"/>
              <a:gd name="T5" fmla="*/ 0 h 33"/>
              <a:gd name="T6" fmla="*/ 2147483647 w 17"/>
              <a:gd name="T7" fmla="*/ 2147483647 h 33"/>
              <a:gd name="T8" fmla="*/ 2147483647 w 17"/>
              <a:gd name="T9" fmla="*/ 2147483647 h 33"/>
              <a:gd name="T10" fmla="*/ 2147483647 w 17"/>
              <a:gd name="T11" fmla="*/ 2147483647 h 33"/>
              <a:gd name="T12" fmla="*/ 2147483647 w 17"/>
              <a:gd name="T13" fmla="*/ 2147483647 h 33"/>
              <a:gd name="T14" fmla="*/ 2147483647 w 17"/>
              <a:gd name="T15" fmla="*/ 2147483647 h 33"/>
              <a:gd name="T16" fmla="*/ 2147483647 w 17"/>
              <a:gd name="T17" fmla="*/ 2147483647 h 33"/>
              <a:gd name="T18" fmla="*/ 2147483647 w 17"/>
              <a:gd name="T19" fmla="*/ 2147483647 h 33"/>
              <a:gd name="T20" fmla="*/ 2147483647 w 17"/>
              <a:gd name="T21" fmla="*/ 2147483647 h 33"/>
              <a:gd name="T22" fmla="*/ 2147483647 w 17"/>
              <a:gd name="T23" fmla="*/ 2147483647 h 33"/>
              <a:gd name="T24" fmla="*/ 2147483647 w 17"/>
              <a:gd name="T25" fmla="*/ 2147483647 h 3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33"/>
              <a:gd name="T41" fmla="*/ 17 w 17"/>
              <a:gd name="T42" fmla="*/ 33 h 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33">
                <a:moveTo>
                  <a:pt x="0" y="33"/>
                </a:moveTo>
                <a:lnTo>
                  <a:pt x="3" y="33"/>
                </a:lnTo>
                <a:lnTo>
                  <a:pt x="3" y="0"/>
                </a:lnTo>
                <a:lnTo>
                  <a:pt x="7" y="5"/>
                </a:lnTo>
                <a:lnTo>
                  <a:pt x="7" y="33"/>
                </a:lnTo>
                <a:lnTo>
                  <a:pt x="8" y="33"/>
                </a:lnTo>
                <a:lnTo>
                  <a:pt x="8" y="12"/>
                </a:lnTo>
                <a:lnTo>
                  <a:pt x="12" y="17"/>
                </a:lnTo>
                <a:lnTo>
                  <a:pt x="12" y="33"/>
                </a:lnTo>
                <a:lnTo>
                  <a:pt x="15" y="33"/>
                </a:lnTo>
                <a:lnTo>
                  <a:pt x="15" y="22"/>
                </a:lnTo>
                <a:lnTo>
                  <a:pt x="17" y="27"/>
                </a:lnTo>
                <a:lnTo>
                  <a:pt x="17" y="3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21" name="Freeform 17"/>
          <p:cNvSpPr>
            <a:spLocks/>
          </p:cNvSpPr>
          <p:nvPr/>
        </p:nvSpPr>
        <p:spPr bwMode="auto">
          <a:xfrm>
            <a:off x="1402086" y="3331518"/>
            <a:ext cx="428625" cy="419100"/>
          </a:xfrm>
          <a:custGeom>
            <a:avLst/>
            <a:gdLst>
              <a:gd name="T0" fmla="*/ 2147483647 w 270"/>
              <a:gd name="T1" fmla="*/ 2147483647 h 263"/>
              <a:gd name="T2" fmla="*/ 2147483647 w 270"/>
              <a:gd name="T3" fmla="*/ 2147483647 h 263"/>
              <a:gd name="T4" fmla="*/ 2147483647 w 270"/>
              <a:gd name="T5" fmla="*/ 2147483647 h 263"/>
              <a:gd name="T6" fmla="*/ 2147483647 w 270"/>
              <a:gd name="T7" fmla="*/ 2147483647 h 263"/>
              <a:gd name="T8" fmla="*/ 2147483647 w 270"/>
              <a:gd name="T9" fmla="*/ 2147483647 h 263"/>
              <a:gd name="T10" fmla="*/ 2147483647 w 270"/>
              <a:gd name="T11" fmla="*/ 2147483647 h 263"/>
              <a:gd name="T12" fmla="*/ 2147483647 w 270"/>
              <a:gd name="T13" fmla="*/ 2147483647 h 263"/>
              <a:gd name="T14" fmla="*/ 2147483647 w 270"/>
              <a:gd name="T15" fmla="*/ 2147483647 h 263"/>
              <a:gd name="T16" fmla="*/ 2147483647 w 270"/>
              <a:gd name="T17" fmla="*/ 2147483647 h 263"/>
              <a:gd name="T18" fmla="*/ 2147483647 w 270"/>
              <a:gd name="T19" fmla="*/ 2147483647 h 263"/>
              <a:gd name="T20" fmla="*/ 2147483647 w 270"/>
              <a:gd name="T21" fmla="*/ 2147483647 h 263"/>
              <a:gd name="T22" fmla="*/ 2147483647 w 270"/>
              <a:gd name="T23" fmla="*/ 2147483647 h 263"/>
              <a:gd name="T24" fmla="*/ 2147483647 w 270"/>
              <a:gd name="T25" fmla="*/ 2147483647 h 263"/>
              <a:gd name="T26" fmla="*/ 2147483647 w 270"/>
              <a:gd name="T27" fmla="*/ 2147483647 h 263"/>
              <a:gd name="T28" fmla="*/ 2147483647 w 270"/>
              <a:gd name="T29" fmla="*/ 2147483647 h 263"/>
              <a:gd name="T30" fmla="*/ 2147483647 w 270"/>
              <a:gd name="T31" fmla="*/ 2147483647 h 263"/>
              <a:gd name="T32" fmla="*/ 2147483647 w 270"/>
              <a:gd name="T33" fmla="*/ 0 h 263"/>
              <a:gd name="T34" fmla="*/ 2147483647 w 270"/>
              <a:gd name="T35" fmla="*/ 2147483647 h 263"/>
              <a:gd name="T36" fmla="*/ 2147483647 w 270"/>
              <a:gd name="T37" fmla="*/ 2147483647 h 263"/>
              <a:gd name="T38" fmla="*/ 2147483647 w 270"/>
              <a:gd name="T39" fmla="*/ 2147483647 h 263"/>
              <a:gd name="T40" fmla="*/ 2147483647 w 270"/>
              <a:gd name="T41" fmla="*/ 2147483647 h 263"/>
              <a:gd name="T42" fmla="*/ 2147483647 w 270"/>
              <a:gd name="T43" fmla="*/ 2147483647 h 263"/>
              <a:gd name="T44" fmla="*/ 2147483647 w 270"/>
              <a:gd name="T45" fmla="*/ 2147483647 h 263"/>
              <a:gd name="T46" fmla="*/ 2147483647 w 270"/>
              <a:gd name="T47" fmla="*/ 2147483647 h 263"/>
              <a:gd name="T48" fmla="*/ 2147483647 w 270"/>
              <a:gd name="T49" fmla="*/ 2147483647 h 263"/>
              <a:gd name="T50" fmla="*/ 0 w 270"/>
              <a:gd name="T51" fmla="*/ 2147483647 h 263"/>
              <a:gd name="T52" fmla="*/ 2147483647 w 270"/>
              <a:gd name="T53" fmla="*/ 2147483647 h 263"/>
              <a:gd name="T54" fmla="*/ 2147483647 w 270"/>
              <a:gd name="T55" fmla="*/ 2147483647 h 263"/>
              <a:gd name="T56" fmla="*/ 2147483647 w 270"/>
              <a:gd name="T57" fmla="*/ 2147483647 h 263"/>
              <a:gd name="T58" fmla="*/ 2147483647 w 270"/>
              <a:gd name="T59" fmla="*/ 2147483647 h 263"/>
              <a:gd name="T60" fmla="*/ 2147483647 w 270"/>
              <a:gd name="T61" fmla="*/ 2147483647 h 263"/>
              <a:gd name="T62" fmla="*/ 2147483647 w 270"/>
              <a:gd name="T63" fmla="*/ 2147483647 h 263"/>
              <a:gd name="T64" fmla="*/ 2147483647 w 270"/>
              <a:gd name="T65" fmla="*/ 2147483647 h 263"/>
              <a:gd name="T66" fmla="*/ 2147483647 w 270"/>
              <a:gd name="T67" fmla="*/ 2147483647 h 263"/>
              <a:gd name="T68" fmla="*/ 2147483647 w 270"/>
              <a:gd name="T69" fmla="*/ 2147483647 h 263"/>
              <a:gd name="T70" fmla="*/ 2147483647 w 270"/>
              <a:gd name="T71" fmla="*/ 2147483647 h 26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70"/>
              <a:gd name="T109" fmla="*/ 0 h 263"/>
              <a:gd name="T110" fmla="*/ 270 w 270"/>
              <a:gd name="T111" fmla="*/ 263 h 26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70" h="263">
                <a:moveTo>
                  <a:pt x="170" y="258"/>
                </a:moveTo>
                <a:lnTo>
                  <a:pt x="180" y="255"/>
                </a:lnTo>
                <a:lnTo>
                  <a:pt x="192" y="252"/>
                </a:lnTo>
                <a:lnTo>
                  <a:pt x="202" y="245"/>
                </a:lnTo>
                <a:lnTo>
                  <a:pt x="212" y="240"/>
                </a:lnTo>
                <a:lnTo>
                  <a:pt x="221" y="234"/>
                </a:lnTo>
                <a:lnTo>
                  <a:pt x="231" y="226"/>
                </a:lnTo>
                <a:lnTo>
                  <a:pt x="238" y="217"/>
                </a:lnTo>
                <a:lnTo>
                  <a:pt x="245" y="207"/>
                </a:lnTo>
                <a:lnTo>
                  <a:pt x="252" y="198"/>
                </a:lnTo>
                <a:lnTo>
                  <a:pt x="257" y="188"/>
                </a:lnTo>
                <a:lnTo>
                  <a:pt x="262" y="178"/>
                </a:lnTo>
                <a:lnTo>
                  <a:pt x="265" y="166"/>
                </a:lnTo>
                <a:lnTo>
                  <a:pt x="269" y="155"/>
                </a:lnTo>
                <a:lnTo>
                  <a:pt x="270" y="143"/>
                </a:lnTo>
                <a:lnTo>
                  <a:pt x="270" y="132"/>
                </a:lnTo>
                <a:lnTo>
                  <a:pt x="270" y="120"/>
                </a:lnTo>
                <a:lnTo>
                  <a:pt x="269" y="109"/>
                </a:lnTo>
                <a:lnTo>
                  <a:pt x="265" y="97"/>
                </a:lnTo>
                <a:lnTo>
                  <a:pt x="262" y="87"/>
                </a:lnTo>
                <a:lnTo>
                  <a:pt x="257" y="76"/>
                </a:lnTo>
                <a:lnTo>
                  <a:pt x="252" y="66"/>
                </a:lnTo>
                <a:lnTo>
                  <a:pt x="245" y="56"/>
                </a:lnTo>
                <a:lnTo>
                  <a:pt x="238" y="48"/>
                </a:lnTo>
                <a:lnTo>
                  <a:pt x="231" y="40"/>
                </a:lnTo>
                <a:lnTo>
                  <a:pt x="221" y="31"/>
                </a:lnTo>
                <a:lnTo>
                  <a:pt x="212" y="23"/>
                </a:lnTo>
                <a:lnTo>
                  <a:pt x="202" y="18"/>
                </a:lnTo>
                <a:lnTo>
                  <a:pt x="192" y="12"/>
                </a:lnTo>
                <a:lnTo>
                  <a:pt x="180" y="8"/>
                </a:lnTo>
                <a:lnTo>
                  <a:pt x="170" y="5"/>
                </a:lnTo>
                <a:lnTo>
                  <a:pt x="158" y="2"/>
                </a:lnTo>
                <a:lnTo>
                  <a:pt x="146" y="0"/>
                </a:lnTo>
                <a:lnTo>
                  <a:pt x="134" y="0"/>
                </a:lnTo>
                <a:lnTo>
                  <a:pt x="123" y="0"/>
                </a:lnTo>
                <a:lnTo>
                  <a:pt x="112" y="2"/>
                </a:lnTo>
                <a:lnTo>
                  <a:pt x="100" y="5"/>
                </a:lnTo>
                <a:lnTo>
                  <a:pt x="89" y="8"/>
                </a:lnTo>
                <a:lnTo>
                  <a:pt x="78" y="12"/>
                </a:lnTo>
                <a:lnTo>
                  <a:pt x="68" y="18"/>
                </a:lnTo>
                <a:lnTo>
                  <a:pt x="58" y="23"/>
                </a:lnTo>
                <a:lnTo>
                  <a:pt x="48" y="31"/>
                </a:lnTo>
                <a:lnTo>
                  <a:pt x="39" y="40"/>
                </a:lnTo>
                <a:lnTo>
                  <a:pt x="31" y="48"/>
                </a:lnTo>
                <a:lnTo>
                  <a:pt x="24" y="56"/>
                </a:lnTo>
                <a:lnTo>
                  <a:pt x="19" y="66"/>
                </a:lnTo>
                <a:lnTo>
                  <a:pt x="12" y="76"/>
                </a:lnTo>
                <a:lnTo>
                  <a:pt x="7" y="87"/>
                </a:lnTo>
                <a:lnTo>
                  <a:pt x="5" y="97"/>
                </a:lnTo>
                <a:lnTo>
                  <a:pt x="2" y="109"/>
                </a:lnTo>
                <a:lnTo>
                  <a:pt x="0" y="120"/>
                </a:lnTo>
                <a:lnTo>
                  <a:pt x="0" y="132"/>
                </a:lnTo>
                <a:lnTo>
                  <a:pt x="0" y="143"/>
                </a:lnTo>
                <a:lnTo>
                  <a:pt x="2" y="155"/>
                </a:lnTo>
                <a:lnTo>
                  <a:pt x="5" y="166"/>
                </a:lnTo>
                <a:lnTo>
                  <a:pt x="7" y="178"/>
                </a:lnTo>
                <a:lnTo>
                  <a:pt x="12" y="188"/>
                </a:lnTo>
                <a:lnTo>
                  <a:pt x="19" y="198"/>
                </a:lnTo>
                <a:lnTo>
                  <a:pt x="24" y="207"/>
                </a:lnTo>
                <a:lnTo>
                  <a:pt x="31" y="217"/>
                </a:lnTo>
                <a:lnTo>
                  <a:pt x="39" y="226"/>
                </a:lnTo>
                <a:lnTo>
                  <a:pt x="48" y="234"/>
                </a:lnTo>
                <a:lnTo>
                  <a:pt x="58" y="240"/>
                </a:lnTo>
                <a:lnTo>
                  <a:pt x="68" y="245"/>
                </a:lnTo>
                <a:lnTo>
                  <a:pt x="78" y="252"/>
                </a:lnTo>
                <a:lnTo>
                  <a:pt x="89" y="255"/>
                </a:lnTo>
                <a:lnTo>
                  <a:pt x="100" y="258"/>
                </a:lnTo>
                <a:lnTo>
                  <a:pt x="112" y="262"/>
                </a:lnTo>
                <a:lnTo>
                  <a:pt x="123" y="263"/>
                </a:lnTo>
                <a:lnTo>
                  <a:pt x="134" y="263"/>
                </a:lnTo>
                <a:lnTo>
                  <a:pt x="146" y="263"/>
                </a:lnTo>
                <a:lnTo>
                  <a:pt x="158" y="262"/>
                </a:lnTo>
                <a:lnTo>
                  <a:pt x="170" y="258"/>
                </a:lnTo>
                <a:close/>
              </a:path>
            </a:pathLst>
          </a:custGeom>
          <a:solidFill>
            <a:schemeClr val="folHlink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830586" y="3542655"/>
            <a:ext cx="57150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23" name="Freeform 19"/>
          <p:cNvSpPr>
            <a:spLocks/>
          </p:cNvSpPr>
          <p:nvPr/>
        </p:nvSpPr>
        <p:spPr bwMode="auto">
          <a:xfrm>
            <a:off x="694061" y="3471218"/>
            <a:ext cx="136525" cy="141287"/>
          </a:xfrm>
          <a:custGeom>
            <a:avLst/>
            <a:gdLst>
              <a:gd name="T0" fmla="*/ 2147483647 w 86"/>
              <a:gd name="T1" fmla="*/ 2147483647 h 89"/>
              <a:gd name="T2" fmla="*/ 2147483647 w 86"/>
              <a:gd name="T3" fmla="*/ 2147483647 h 89"/>
              <a:gd name="T4" fmla="*/ 2147483647 w 86"/>
              <a:gd name="T5" fmla="*/ 2147483647 h 89"/>
              <a:gd name="T6" fmla="*/ 2147483647 w 86"/>
              <a:gd name="T7" fmla="*/ 2147483647 h 89"/>
              <a:gd name="T8" fmla="*/ 2147483647 w 86"/>
              <a:gd name="T9" fmla="*/ 2147483647 h 89"/>
              <a:gd name="T10" fmla="*/ 2147483647 w 86"/>
              <a:gd name="T11" fmla="*/ 2147483647 h 89"/>
              <a:gd name="T12" fmla="*/ 2147483647 w 86"/>
              <a:gd name="T13" fmla="*/ 2147483647 h 89"/>
              <a:gd name="T14" fmla="*/ 2147483647 w 86"/>
              <a:gd name="T15" fmla="*/ 2147483647 h 89"/>
              <a:gd name="T16" fmla="*/ 2147483647 w 86"/>
              <a:gd name="T17" fmla="*/ 2147483647 h 89"/>
              <a:gd name="T18" fmla="*/ 2147483647 w 86"/>
              <a:gd name="T19" fmla="*/ 2147483647 h 89"/>
              <a:gd name="T20" fmla="*/ 2147483647 w 86"/>
              <a:gd name="T21" fmla="*/ 2147483647 h 89"/>
              <a:gd name="T22" fmla="*/ 2147483647 w 86"/>
              <a:gd name="T23" fmla="*/ 2147483647 h 89"/>
              <a:gd name="T24" fmla="*/ 2147483647 w 86"/>
              <a:gd name="T25" fmla="*/ 2147483647 h 89"/>
              <a:gd name="T26" fmla="*/ 2147483647 w 86"/>
              <a:gd name="T27" fmla="*/ 2147483647 h 89"/>
              <a:gd name="T28" fmla="*/ 2147483647 w 86"/>
              <a:gd name="T29" fmla="*/ 2147483647 h 89"/>
              <a:gd name="T30" fmla="*/ 2147483647 w 86"/>
              <a:gd name="T31" fmla="*/ 2147483647 h 89"/>
              <a:gd name="T32" fmla="*/ 2147483647 w 86"/>
              <a:gd name="T33" fmla="*/ 2147483647 h 89"/>
              <a:gd name="T34" fmla="*/ 2147483647 w 86"/>
              <a:gd name="T35" fmla="*/ 2147483647 h 89"/>
              <a:gd name="T36" fmla="*/ 2147483647 w 86"/>
              <a:gd name="T37" fmla="*/ 2147483647 h 89"/>
              <a:gd name="T38" fmla="*/ 2147483647 w 86"/>
              <a:gd name="T39" fmla="*/ 2147483647 h 89"/>
              <a:gd name="T40" fmla="*/ 2147483647 w 86"/>
              <a:gd name="T41" fmla="*/ 2147483647 h 89"/>
              <a:gd name="T42" fmla="*/ 2147483647 w 86"/>
              <a:gd name="T43" fmla="*/ 2147483647 h 89"/>
              <a:gd name="T44" fmla="*/ 2147483647 w 86"/>
              <a:gd name="T45" fmla="*/ 2147483647 h 89"/>
              <a:gd name="T46" fmla="*/ 2147483647 w 86"/>
              <a:gd name="T47" fmla="*/ 2147483647 h 89"/>
              <a:gd name="T48" fmla="*/ 2147483647 w 86"/>
              <a:gd name="T49" fmla="*/ 2147483647 h 89"/>
              <a:gd name="T50" fmla="*/ 2147483647 w 86"/>
              <a:gd name="T51" fmla="*/ 2147483647 h 89"/>
              <a:gd name="T52" fmla="*/ 2147483647 w 86"/>
              <a:gd name="T53" fmla="*/ 2147483647 h 89"/>
              <a:gd name="T54" fmla="*/ 2147483647 w 86"/>
              <a:gd name="T55" fmla="*/ 2147483647 h 89"/>
              <a:gd name="T56" fmla="*/ 2147483647 w 86"/>
              <a:gd name="T57" fmla="*/ 2147483647 h 89"/>
              <a:gd name="T58" fmla="*/ 2147483647 w 86"/>
              <a:gd name="T59" fmla="*/ 2147483647 h 89"/>
              <a:gd name="T60" fmla="*/ 2147483647 w 86"/>
              <a:gd name="T61" fmla="*/ 2147483647 h 89"/>
              <a:gd name="T62" fmla="*/ 0 w 86"/>
              <a:gd name="T63" fmla="*/ 2147483647 h 8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89"/>
              <a:gd name="T98" fmla="*/ 86 w 86"/>
              <a:gd name="T99" fmla="*/ 89 h 8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89">
                <a:moveTo>
                  <a:pt x="86" y="0"/>
                </a:moveTo>
                <a:lnTo>
                  <a:pt x="86" y="89"/>
                </a:lnTo>
                <a:lnTo>
                  <a:pt x="83" y="88"/>
                </a:lnTo>
                <a:lnTo>
                  <a:pt x="83" y="4"/>
                </a:lnTo>
                <a:lnTo>
                  <a:pt x="80" y="4"/>
                </a:lnTo>
                <a:lnTo>
                  <a:pt x="80" y="86"/>
                </a:lnTo>
                <a:lnTo>
                  <a:pt x="78" y="84"/>
                </a:lnTo>
                <a:lnTo>
                  <a:pt x="78" y="5"/>
                </a:lnTo>
                <a:lnTo>
                  <a:pt x="75" y="7"/>
                </a:lnTo>
                <a:lnTo>
                  <a:pt x="75" y="84"/>
                </a:lnTo>
                <a:lnTo>
                  <a:pt x="71" y="83"/>
                </a:lnTo>
                <a:lnTo>
                  <a:pt x="71" y="7"/>
                </a:lnTo>
                <a:lnTo>
                  <a:pt x="69" y="9"/>
                </a:lnTo>
                <a:lnTo>
                  <a:pt x="69" y="81"/>
                </a:lnTo>
                <a:lnTo>
                  <a:pt x="66" y="79"/>
                </a:lnTo>
                <a:lnTo>
                  <a:pt x="66" y="10"/>
                </a:lnTo>
                <a:lnTo>
                  <a:pt x="64" y="12"/>
                </a:lnTo>
                <a:lnTo>
                  <a:pt x="64" y="78"/>
                </a:lnTo>
                <a:lnTo>
                  <a:pt x="61" y="78"/>
                </a:lnTo>
                <a:lnTo>
                  <a:pt x="61" y="13"/>
                </a:lnTo>
                <a:lnTo>
                  <a:pt x="58" y="15"/>
                </a:lnTo>
                <a:lnTo>
                  <a:pt x="58" y="76"/>
                </a:lnTo>
                <a:lnTo>
                  <a:pt x="56" y="74"/>
                </a:lnTo>
                <a:lnTo>
                  <a:pt x="56" y="15"/>
                </a:lnTo>
                <a:lnTo>
                  <a:pt x="52" y="17"/>
                </a:lnTo>
                <a:lnTo>
                  <a:pt x="52" y="73"/>
                </a:lnTo>
                <a:lnTo>
                  <a:pt x="49" y="73"/>
                </a:lnTo>
                <a:lnTo>
                  <a:pt x="49" y="18"/>
                </a:lnTo>
                <a:lnTo>
                  <a:pt x="47" y="20"/>
                </a:lnTo>
                <a:lnTo>
                  <a:pt x="47" y="71"/>
                </a:lnTo>
                <a:lnTo>
                  <a:pt x="46" y="69"/>
                </a:lnTo>
                <a:lnTo>
                  <a:pt x="46" y="22"/>
                </a:lnTo>
                <a:lnTo>
                  <a:pt x="42" y="23"/>
                </a:lnTo>
                <a:lnTo>
                  <a:pt x="42" y="68"/>
                </a:lnTo>
                <a:lnTo>
                  <a:pt x="39" y="66"/>
                </a:lnTo>
                <a:lnTo>
                  <a:pt x="39" y="23"/>
                </a:lnTo>
                <a:lnTo>
                  <a:pt x="37" y="25"/>
                </a:lnTo>
                <a:lnTo>
                  <a:pt x="37" y="65"/>
                </a:lnTo>
                <a:lnTo>
                  <a:pt x="34" y="65"/>
                </a:lnTo>
                <a:lnTo>
                  <a:pt x="34" y="27"/>
                </a:lnTo>
                <a:lnTo>
                  <a:pt x="30" y="28"/>
                </a:lnTo>
                <a:lnTo>
                  <a:pt x="30" y="63"/>
                </a:lnTo>
                <a:lnTo>
                  <a:pt x="27" y="61"/>
                </a:lnTo>
                <a:lnTo>
                  <a:pt x="27" y="30"/>
                </a:lnTo>
                <a:lnTo>
                  <a:pt x="25" y="32"/>
                </a:lnTo>
                <a:lnTo>
                  <a:pt x="25" y="60"/>
                </a:lnTo>
                <a:lnTo>
                  <a:pt x="22" y="58"/>
                </a:lnTo>
                <a:lnTo>
                  <a:pt x="22" y="32"/>
                </a:lnTo>
                <a:lnTo>
                  <a:pt x="19" y="33"/>
                </a:lnTo>
                <a:lnTo>
                  <a:pt x="19" y="56"/>
                </a:lnTo>
                <a:lnTo>
                  <a:pt x="17" y="56"/>
                </a:lnTo>
                <a:lnTo>
                  <a:pt x="17" y="35"/>
                </a:lnTo>
                <a:lnTo>
                  <a:pt x="15" y="37"/>
                </a:lnTo>
                <a:lnTo>
                  <a:pt x="15" y="55"/>
                </a:lnTo>
                <a:lnTo>
                  <a:pt x="12" y="53"/>
                </a:lnTo>
                <a:lnTo>
                  <a:pt x="12" y="38"/>
                </a:lnTo>
                <a:lnTo>
                  <a:pt x="8" y="40"/>
                </a:lnTo>
                <a:lnTo>
                  <a:pt x="8" y="51"/>
                </a:lnTo>
                <a:lnTo>
                  <a:pt x="7" y="50"/>
                </a:lnTo>
                <a:lnTo>
                  <a:pt x="7" y="40"/>
                </a:lnTo>
                <a:lnTo>
                  <a:pt x="3" y="41"/>
                </a:lnTo>
                <a:lnTo>
                  <a:pt x="3" y="48"/>
                </a:lnTo>
                <a:lnTo>
                  <a:pt x="0" y="48"/>
                </a:lnTo>
                <a:lnTo>
                  <a:pt x="0" y="4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24" name="Freeform 20"/>
          <p:cNvSpPr>
            <a:spLocks/>
          </p:cNvSpPr>
          <p:nvPr/>
        </p:nvSpPr>
        <p:spPr bwMode="auto">
          <a:xfrm>
            <a:off x="686123" y="3471218"/>
            <a:ext cx="144463" cy="141287"/>
          </a:xfrm>
          <a:custGeom>
            <a:avLst/>
            <a:gdLst>
              <a:gd name="T0" fmla="*/ 0 w 90"/>
              <a:gd name="T1" fmla="*/ 2147483647 h 89"/>
              <a:gd name="T2" fmla="*/ 2147483647 w 90"/>
              <a:gd name="T3" fmla="*/ 0 h 89"/>
              <a:gd name="T4" fmla="*/ 2147483647 w 90"/>
              <a:gd name="T5" fmla="*/ 2147483647 h 89"/>
              <a:gd name="T6" fmla="*/ 0 w 90"/>
              <a:gd name="T7" fmla="*/ 2147483647 h 89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89"/>
              <a:gd name="T14" fmla="*/ 90 w 90"/>
              <a:gd name="T15" fmla="*/ 89 h 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89">
                <a:moveTo>
                  <a:pt x="0" y="45"/>
                </a:moveTo>
                <a:lnTo>
                  <a:pt x="90" y="0"/>
                </a:lnTo>
                <a:lnTo>
                  <a:pt x="90" y="89"/>
                </a:lnTo>
                <a:lnTo>
                  <a:pt x="0" y="45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25" name="Freeform 21"/>
          <p:cNvSpPr>
            <a:spLocks/>
          </p:cNvSpPr>
          <p:nvPr/>
        </p:nvSpPr>
        <p:spPr bwMode="auto">
          <a:xfrm>
            <a:off x="1594173" y="3507730"/>
            <a:ext cx="60325" cy="34925"/>
          </a:xfrm>
          <a:custGeom>
            <a:avLst/>
            <a:gdLst>
              <a:gd name="T0" fmla="*/ 2147483647 w 37"/>
              <a:gd name="T1" fmla="*/ 2147483647 h 22"/>
              <a:gd name="T2" fmla="*/ 2147483647 w 37"/>
              <a:gd name="T3" fmla="*/ 2147483647 h 22"/>
              <a:gd name="T4" fmla="*/ 2147483647 w 37"/>
              <a:gd name="T5" fmla="*/ 2147483647 h 22"/>
              <a:gd name="T6" fmla="*/ 2147483647 w 37"/>
              <a:gd name="T7" fmla="*/ 2147483647 h 22"/>
              <a:gd name="T8" fmla="*/ 2147483647 w 37"/>
              <a:gd name="T9" fmla="*/ 2147483647 h 22"/>
              <a:gd name="T10" fmla="*/ 2147483647 w 37"/>
              <a:gd name="T11" fmla="*/ 2147483647 h 22"/>
              <a:gd name="T12" fmla="*/ 2147483647 w 37"/>
              <a:gd name="T13" fmla="*/ 2147483647 h 22"/>
              <a:gd name="T14" fmla="*/ 2147483647 w 37"/>
              <a:gd name="T15" fmla="*/ 2147483647 h 22"/>
              <a:gd name="T16" fmla="*/ 2147483647 w 37"/>
              <a:gd name="T17" fmla="*/ 2147483647 h 22"/>
              <a:gd name="T18" fmla="*/ 2147483647 w 37"/>
              <a:gd name="T19" fmla="*/ 2147483647 h 22"/>
              <a:gd name="T20" fmla="*/ 2147483647 w 37"/>
              <a:gd name="T21" fmla="*/ 2147483647 h 22"/>
              <a:gd name="T22" fmla="*/ 2147483647 w 37"/>
              <a:gd name="T23" fmla="*/ 2147483647 h 22"/>
              <a:gd name="T24" fmla="*/ 2147483647 w 37"/>
              <a:gd name="T25" fmla="*/ 2147483647 h 22"/>
              <a:gd name="T26" fmla="*/ 2147483647 w 37"/>
              <a:gd name="T27" fmla="*/ 2147483647 h 22"/>
              <a:gd name="T28" fmla="*/ 2147483647 w 37"/>
              <a:gd name="T29" fmla="*/ 2147483647 h 22"/>
              <a:gd name="T30" fmla="*/ 2147483647 w 37"/>
              <a:gd name="T31" fmla="*/ 2147483647 h 22"/>
              <a:gd name="T32" fmla="*/ 2147483647 w 37"/>
              <a:gd name="T33" fmla="*/ 2147483647 h 22"/>
              <a:gd name="T34" fmla="*/ 2147483647 w 37"/>
              <a:gd name="T35" fmla="*/ 0 h 22"/>
              <a:gd name="T36" fmla="*/ 2147483647 w 37"/>
              <a:gd name="T37" fmla="*/ 2147483647 h 22"/>
              <a:gd name="T38" fmla="*/ 2147483647 w 37"/>
              <a:gd name="T39" fmla="*/ 0 h 22"/>
              <a:gd name="T40" fmla="*/ 2147483647 w 37"/>
              <a:gd name="T41" fmla="*/ 0 h 22"/>
              <a:gd name="T42" fmla="*/ 2147483647 w 37"/>
              <a:gd name="T43" fmla="*/ 2147483647 h 22"/>
              <a:gd name="T44" fmla="*/ 2147483647 w 37"/>
              <a:gd name="T45" fmla="*/ 2147483647 h 22"/>
              <a:gd name="T46" fmla="*/ 2147483647 w 37"/>
              <a:gd name="T47" fmla="*/ 0 h 22"/>
              <a:gd name="T48" fmla="*/ 2147483647 w 37"/>
              <a:gd name="T49" fmla="*/ 0 h 22"/>
              <a:gd name="T50" fmla="*/ 2147483647 w 37"/>
              <a:gd name="T51" fmla="*/ 2147483647 h 22"/>
              <a:gd name="T52" fmla="*/ 2147483647 w 37"/>
              <a:gd name="T53" fmla="*/ 0 h 22"/>
              <a:gd name="T54" fmla="*/ 2147483647 w 37"/>
              <a:gd name="T55" fmla="*/ 2147483647 h 22"/>
              <a:gd name="T56" fmla="*/ 2147483647 w 37"/>
              <a:gd name="T57" fmla="*/ 0 h 22"/>
              <a:gd name="T58" fmla="*/ 2147483647 w 37"/>
              <a:gd name="T59" fmla="*/ 2147483647 h 22"/>
              <a:gd name="T60" fmla="*/ 2147483647 w 37"/>
              <a:gd name="T61" fmla="*/ 2147483647 h 22"/>
              <a:gd name="T62" fmla="*/ 2147483647 w 37"/>
              <a:gd name="T63" fmla="*/ 2147483647 h 22"/>
              <a:gd name="T64" fmla="*/ 0 w 37"/>
              <a:gd name="T65" fmla="*/ 2147483647 h 22"/>
              <a:gd name="T66" fmla="*/ 2147483647 w 37"/>
              <a:gd name="T67" fmla="*/ 2147483647 h 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7"/>
              <a:gd name="T103" fmla="*/ 0 h 22"/>
              <a:gd name="T104" fmla="*/ 37 w 37"/>
              <a:gd name="T105" fmla="*/ 22 h 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7" h="22">
                <a:moveTo>
                  <a:pt x="13" y="22"/>
                </a:moveTo>
                <a:lnTo>
                  <a:pt x="37" y="22"/>
                </a:lnTo>
                <a:lnTo>
                  <a:pt x="35" y="17"/>
                </a:lnTo>
                <a:lnTo>
                  <a:pt x="13" y="22"/>
                </a:lnTo>
                <a:lnTo>
                  <a:pt x="35" y="17"/>
                </a:lnTo>
                <a:lnTo>
                  <a:pt x="34" y="12"/>
                </a:lnTo>
                <a:lnTo>
                  <a:pt x="13" y="22"/>
                </a:lnTo>
                <a:lnTo>
                  <a:pt x="34" y="12"/>
                </a:lnTo>
                <a:lnTo>
                  <a:pt x="32" y="9"/>
                </a:lnTo>
                <a:lnTo>
                  <a:pt x="13" y="22"/>
                </a:lnTo>
                <a:lnTo>
                  <a:pt x="32" y="9"/>
                </a:lnTo>
                <a:lnTo>
                  <a:pt x="29" y="5"/>
                </a:lnTo>
                <a:lnTo>
                  <a:pt x="13" y="22"/>
                </a:lnTo>
                <a:lnTo>
                  <a:pt x="29" y="5"/>
                </a:lnTo>
                <a:lnTo>
                  <a:pt x="24" y="2"/>
                </a:lnTo>
                <a:lnTo>
                  <a:pt x="13" y="22"/>
                </a:lnTo>
                <a:lnTo>
                  <a:pt x="24" y="2"/>
                </a:lnTo>
                <a:lnTo>
                  <a:pt x="18" y="0"/>
                </a:lnTo>
                <a:lnTo>
                  <a:pt x="13" y="22"/>
                </a:lnTo>
                <a:lnTo>
                  <a:pt x="18" y="0"/>
                </a:lnTo>
                <a:lnTo>
                  <a:pt x="13" y="0"/>
                </a:lnTo>
                <a:lnTo>
                  <a:pt x="13" y="22"/>
                </a:lnTo>
                <a:lnTo>
                  <a:pt x="12" y="10"/>
                </a:lnTo>
                <a:lnTo>
                  <a:pt x="12" y="0"/>
                </a:lnTo>
                <a:lnTo>
                  <a:pt x="8" y="0"/>
                </a:lnTo>
                <a:lnTo>
                  <a:pt x="13" y="22"/>
                </a:lnTo>
                <a:lnTo>
                  <a:pt x="13" y="0"/>
                </a:lnTo>
                <a:lnTo>
                  <a:pt x="13" y="22"/>
                </a:lnTo>
                <a:lnTo>
                  <a:pt x="8" y="0"/>
                </a:lnTo>
                <a:lnTo>
                  <a:pt x="3" y="2"/>
                </a:lnTo>
                <a:lnTo>
                  <a:pt x="13" y="22"/>
                </a:lnTo>
                <a:lnTo>
                  <a:pt x="3" y="2"/>
                </a:lnTo>
                <a:lnTo>
                  <a:pt x="0" y="5"/>
                </a:lnTo>
                <a:lnTo>
                  <a:pt x="13" y="22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1632273" y="3537893"/>
            <a:ext cx="17463" cy="31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 flipH="1">
            <a:off x="1629098" y="3534718"/>
            <a:ext cx="19050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1633861" y="3529955"/>
            <a:ext cx="7937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1638623" y="3531543"/>
            <a:ext cx="11113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30" name="Freeform 26"/>
          <p:cNvSpPr>
            <a:spLocks/>
          </p:cNvSpPr>
          <p:nvPr/>
        </p:nvSpPr>
        <p:spPr bwMode="auto">
          <a:xfrm>
            <a:off x="1627511" y="3523605"/>
            <a:ext cx="20637" cy="3175"/>
          </a:xfrm>
          <a:custGeom>
            <a:avLst/>
            <a:gdLst>
              <a:gd name="T0" fmla="*/ 2147483647 w 14"/>
              <a:gd name="T1" fmla="*/ 2147483647 h 2"/>
              <a:gd name="T2" fmla="*/ 2147483647 w 14"/>
              <a:gd name="T3" fmla="*/ 2147483647 h 2"/>
              <a:gd name="T4" fmla="*/ 2147483647 w 14"/>
              <a:gd name="T5" fmla="*/ 0 h 2"/>
              <a:gd name="T6" fmla="*/ 2147483647 w 14"/>
              <a:gd name="T7" fmla="*/ 0 h 2"/>
              <a:gd name="T8" fmla="*/ 0 w 14"/>
              <a:gd name="T9" fmla="*/ 2147483647 h 2"/>
              <a:gd name="T10" fmla="*/ 2147483647 w 14"/>
              <a:gd name="T11" fmla="*/ 2147483647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2"/>
              <a:gd name="T20" fmla="*/ 14 w 14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2">
                <a:moveTo>
                  <a:pt x="14" y="2"/>
                </a:moveTo>
                <a:lnTo>
                  <a:pt x="9" y="2"/>
                </a:lnTo>
                <a:lnTo>
                  <a:pt x="9" y="0"/>
                </a:lnTo>
                <a:lnTo>
                  <a:pt x="4" y="0"/>
                </a:lnTo>
                <a:lnTo>
                  <a:pt x="0" y="2"/>
                </a:lnTo>
                <a:lnTo>
                  <a:pt x="5" y="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 flipV="1">
            <a:off x="1629098" y="3514080"/>
            <a:ext cx="1588" cy="1270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32" name="Freeform 28"/>
          <p:cNvSpPr>
            <a:spLocks/>
          </p:cNvSpPr>
          <p:nvPr/>
        </p:nvSpPr>
        <p:spPr bwMode="auto">
          <a:xfrm>
            <a:off x="1633861" y="3514080"/>
            <a:ext cx="7937" cy="7938"/>
          </a:xfrm>
          <a:custGeom>
            <a:avLst/>
            <a:gdLst>
              <a:gd name="T0" fmla="*/ 0 w 5"/>
              <a:gd name="T1" fmla="*/ 0 h 5"/>
              <a:gd name="T2" fmla="*/ 0 w 5"/>
              <a:gd name="T3" fmla="*/ 2147483647 h 5"/>
              <a:gd name="T4" fmla="*/ 0 w 5"/>
              <a:gd name="T5" fmla="*/ 2147483647 h 5"/>
              <a:gd name="T6" fmla="*/ 2147483647 w 5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5"/>
              <a:gd name="T14" fmla="*/ 5 w 5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5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 flipV="1">
            <a:off x="1627511" y="3510905"/>
            <a:ext cx="0" cy="1111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1622748" y="3514080"/>
            <a:ext cx="1588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35" name="Freeform 31"/>
          <p:cNvSpPr>
            <a:spLocks/>
          </p:cNvSpPr>
          <p:nvPr/>
        </p:nvSpPr>
        <p:spPr bwMode="auto">
          <a:xfrm>
            <a:off x="1606873" y="3507730"/>
            <a:ext cx="14288" cy="19050"/>
          </a:xfrm>
          <a:custGeom>
            <a:avLst/>
            <a:gdLst>
              <a:gd name="T0" fmla="*/ 2147483647 w 9"/>
              <a:gd name="T1" fmla="*/ 2147483647 h 12"/>
              <a:gd name="T2" fmla="*/ 2147483647 w 9"/>
              <a:gd name="T3" fmla="*/ 0 h 12"/>
              <a:gd name="T4" fmla="*/ 2147483647 w 9"/>
              <a:gd name="T5" fmla="*/ 0 h 12"/>
              <a:gd name="T6" fmla="*/ 0 w 9"/>
              <a:gd name="T7" fmla="*/ 0 h 12"/>
              <a:gd name="T8" fmla="*/ 0 w 9"/>
              <a:gd name="T9" fmla="*/ 0 h 12"/>
              <a:gd name="T10" fmla="*/ 0 w 9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12"/>
              <a:gd name="T20" fmla="*/ 9 w 9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12">
                <a:moveTo>
                  <a:pt x="9" y="12"/>
                </a:moveTo>
                <a:lnTo>
                  <a:pt x="9" y="0"/>
                </a:lnTo>
                <a:lnTo>
                  <a:pt x="5" y="0"/>
                </a:lnTo>
                <a:lnTo>
                  <a:pt x="0" y="0"/>
                </a:lnTo>
                <a:lnTo>
                  <a:pt x="0" y="1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 flipV="1">
            <a:off x="1602111" y="3515668"/>
            <a:ext cx="1587" cy="1111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37" name="Freeform 33"/>
          <p:cNvSpPr>
            <a:spLocks/>
          </p:cNvSpPr>
          <p:nvPr/>
        </p:nvSpPr>
        <p:spPr bwMode="auto">
          <a:xfrm>
            <a:off x="1590998" y="3514080"/>
            <a:ext cx="14288" cy="15875"/>
          </a:xfrm>
          <a:custGeom>
            <a:avLst/>
            <a:gdLst>
              <a:gd name="T0" fmla="*/ 2147483647 w 9"/>
              <a:gd name="T1" fmla="*/ 0 h 10"/>
              <a:gd name="T2" fmla="*/ 2147483647 w 9"/>
              <a:gd name="T3" fmla="*/ 2147483647 h 10"/>
              <a:gd name="T4" fmla="*/ 2147483647 w 9"/>
              <a:gd name="T5" fmla="*/ 2147483647 h 10"/>
              <a:gd name="T6" fmla="*/ 2147483647 w 9"/>
              <a:gd name="T7" fmla="*/ 2147483647 h 10"/>
              <a:gd name="T8" fmla="*/ 0 w 9"/>
              <a:gd name="T9" fmla="*/ 2147483647 h 10"/>
              <a:gd name="T10" fmla="*/ 2147483647 w 9"/>
              <a:gd name="T11" fmla="*/ 2147483647 h 10"/>
              <a:gd name="T12" fmla="*/ 2147483647 w 9"/>
              <a:gd name="T13" fmla="*/ 2147483647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0"/>
              <a:gd name="T23" fmla="*/ 9 w 9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0">
                <a:moveTo>
                  <a:pt x="5" y="0"/>
                </a:moveTo>
                <a:lnTo>
                  <a:pt x="5" y="5"/>
                </a:lnTo>
                <a:lnTo>
                  <a:pt x="4" y="5"/>
                </a:lnTo>
                <a:lnTo>
                  <a:pt x="5" y="6"/>
                </a:lnTo>
                <a:lnTo>
                  <a:pt x="0" y="6"/>
                </a:lnTo>
                <a:lnTo>
                  <a:pt x="4" y="10"/>
                </a:lnTo>
                <a:lnTo>
                  <a:pt x="9" y="1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H="1">
            <a:off x="1587823" y="3529955"/>
            <a:ext cx="1270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39" name="Freeform 35"/>
          <p:cNvSpPr>
            <a:spLocks/>
          </p:cNvSpPr>
          <p:nvPr/>
        </p:nvSpPr>
        <p:spPr bwMode="auto">
          <a:xfrm>
            <a:off x="1579886" y="3515668"/>
            <a:ext cx="34925" cy="26987"/>
          </a:xfrm>
          <a:custGeom>
            <a:avLst/>
            <a:gdLst>
              <a:gd name="T0" fmla="*/ 2147483647 w 22"/>
              <a:gd name="T1" fmla="*/ 2147483647 h 17"/>
              <a:gd name="T2" fmla="*/ 2147483647 w 22"/>
              <a:gd name="T3" fmla="*/ 2147483647 h 17"/>
              <a:gd name="T4" fmla="*/ 2147483647 w 22"/>
              <a:gd name="T5" fmla="*/ 2147483647 h 17"/>
              <a:gd name="T6" fmla="*/ 2147483647 w 22"/>
              <a:gd name="T7" fmla="*/ 2147483647 h 17"/>
              <a:gd name="T8" fmla="*/ 2147483647 w 22"/>
              <a:gd name="T9" fmla="*/ 0 h 17"/>
              <a:gd name="T10" fmla="*/ 2147483647 w 22"/>
              <a:gd name="T11" fmla="*/ 2147483647 h 17"/>
              <a:gd name="T12" fmla="*/ 2147483647 w 22"/>
              <a:gd name="T13" fmla="*/ 2147483647 h 17"/>
              <a:gd name="T14" fmla="*/ 0 w 22"/>
              <a:gd name="T15" fmla="*/ 2147483647 h 17"/>
              <a:gd name="T16" fmla="*/ 2147483647 w 22"/>
              <a:gd name="T17" fmla="*/ 2147483647 h 17"/>
              <a:gd name="T18" fmla="*/ 2147483647 w 22"/>
              <a:gd name="T19" fmla="*/ 2147483647 h 17"/>
              <a:gd name="T20" fmla="*/ 2147483647 w 22"/>
              <a:gd name="T21" fmla="*/ 2147483647 h 17"/>
              <a:gd name="T22" fmla="*/ 2147483647 w 22"/>
              <a:gd name="T23" fmla="*/ 2147483647 h 17"/>
              <a:gd name="T24" fmla="*/ 2147483647 w 22"/>
              <a:gd name="T25" fmla="*/ 2147483647 h 1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"/>
              <a:gd name="T40" fmla="*/ 0 h 17"/>
              <a:gd name="T41" fmla="*/ 22 w 22"/>
              <a:gd name="T42" fmla="*/ 17 h 1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" h="17">
                <a:moveTo>
                  <a:pt x="2" y="9"/>
                </a:moveTo>
                <a:lnTo>
                  <a:pt x="22" y="17"/>
                </a:lnTo>
                <a:lnTo>
                  <a:pt x="5" y="4"/>
                </a:lnTo>
                <a:lnTo>
                  <a:pt x="22" y="17"/>
                </a:lnTo>
                <a:lnTo>
                  <a:pt x="9" y="0"/>
                </a:lnTo>
                <a:lnTo>
                  <a:pt x="5" y="4"/>
                </a:lnTo>
                <a:lnTo>
                  <a:pt x="2" y="9"/>
                </a:lnTo>
                <a:lnTo>
                  <a:pt x="0" y="12"/>
                </a:lnTo>
                <a:lnTo>
                  <a:pt x="22" y="17"/>
                </a:lnTo>
                <a:lnTo>
                  <a:pt x="2" y="9"/>
                </a:lnTo>
                <a:lnTo>
                  <a:pt x="4" y="7"/>
                </a:lnTo>
                <a:lnTo>
                  <a:pt x="9" y="7"/>
                </a:lnTo>
                <a:lnTo>
                  <a:pt x="12" y="9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40" name="Freeform 36"/>
          <p:cNvSpPr>
            <a:spLocks/>
          </p:cNvSpPr>
          <p:nvPr/>
        </p:nvSpPr>
        <p:spPr bwMode="auto">
          <a:xfrm>
            <a:off x="1579886" y="3531543"/>
            <a:ext cx="34925" cy="11112"/>
          </a:xfrm>
          <a:custGeom>
            <a:avLst/>
            <a:gdLst>
              <a:gd name="T0" fmla="*/ 2147483647 w 22"/>
              <a:gd name="T1" fmla="*/ 0 h 7"/>
              <a:gd name="T2" fmla="*/ 2147483647 w 22"/>
              <a:gd name="T3" fmla="*/ 2147483647 h 7"/>
              <a:gd name="T4" fmla="*/ 2147483647 w 22"/>
              <a:gd name="T5" fmla="*/ 2147483647 h 7"/>
              <a:gd name="T6" fmla="*/ 0 w 22"/>
              <a:gd name="T7" fmla="*/ 2147483647 h 7"/>
              <a:gd name="T8" fmla="*/ 0 w 22"/>
              <a:gd name="T9" fmla="*/ 2147483647 h 7"/>
              <a:gd name="T10" fmla="*/ 2147483647 w 22"/>
              <a:gd name="T11" fmla="*/ 2147483647 h 7"/>
              <a:gd name="T12" fmla="*/ 0 w 22"/>
              <a:gd name="T13" fmla="*/ 2147483647 h 7"/>
              <a:gd name="T14" fmla="*/ 2147483647 w 22"/>
              <a:gd name="T15" fmla="*/ 0 h 7"/>
              <a:gd name="T16" fmla="*/ 2147483647 w 22"/>
              <a:gd name="T17" fmla="*/ 0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2"/>
              <a:gd name="T28" fmla="*/ 0 h 7"/>
              <a:gd name="T29" fmla="*/ 22 w 22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" h="7">
                <a:moveTo>
                  <a:pt x="9" y="0"/>
                </a:moveTo>
                <a:lnTo>
                  <a:pt x="14" y="2"/>
                </a:lnTo>
                <a:lnTo>
                  <a:pt x="4" y="2"/>
                </a:lnTo>
                <a:lnTo>
                  <a:pt x="0" y="2"/>
                </a:lnTo>
                <a:lnTo>
                  <a:pt x="0" y="7"/>
                </a:lnTo>
                <a:lnTo>
                  <a:pt x="22" y="7"/>
                </a:lnTo>
                <a:lnTo>
                  <a:pt x="0" y="2"/>
                </a:lnTo>
                <a:lnTo>
                  <a:pt x="2" y="0"/>
                </a:lnTo>
                <a:lnTo>
                  <a:pt x="9" y="0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>
            <a:off x="1587823" y="3522018"/>
            <a:ext cx="95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42" name="Freeform 38"/>
          <p:cNvSpPr>
            <a:spLocks/>
          </p:cNvSpPr>
          <p:nvPr/>
        </p:nvSpPr>
        <p:spPr bwMode="auto">
          <a:xfrm>
            <a:off x="1579886" y="3537893"/>
            <a:ext cx="20637" cy="9525"/>
          </a:xfrm>
          <a:custGeom>
            <a:avLst/>
            <a:gdLst>
              <a:gd name="T0" fmla="*/ 2147483647 w 12"/>
              <a:gd name="T1" fmla="*/ 0 h 5"/>
              <a:gd name="T2" fmla="*/ 0 w 12"/>
              <a:gd name="T3" fmla="*/ 0 h 5"/>
              <a:gd name="T4" fmla="*/ 0 w 12"/>
              <a:gd name="T5" fmla="*/ 2147483647 h 5"/>
              <a:gd name="T6" fmla="*/ 0 w 12"/>
              <a:gd name="T7" fmla="*/ 2147483647 h 5"/>
              <a:gd name="T8" fmla="*/ 2147483647 w 12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5"/>
              <a:gd name="T17" fmla="*/ 12 w 1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5">
                <a:moveTo>
                  <a:pt x="12" y="0"/>
                </a:move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11" y="5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43" name="Freeform 39"/>
          <p:cNvSpPr>
            <a:spLocks/>
          </p:cNvSpPr>
          <p:nvPr/>
        </p:nvSpPr>
        <p:spPr bwMode="auto">
          <a:xfrm>
            <a:off x="1579886" y="3542655"/>
            <a:ext cx="34925" cy="15875"/>
          </a:xfrm>
          <a:custGeom>
            <a:avLst/>
            <a:gdLst>
              <a:gd name="T0" fmla="*/ 2147483647 w 22"/>
              <a:gd name="T1" fmla="*/ 2147483647 h 10"/>
              <a:gd name="T2" fmla="*/ 0 w 22"/>
              <a:gd name="T3" fmla="*/ 2147483647 h 10"/>
              <a:gd name="T4" fmla="*/ 2147483647 w 22"/>
              <a:gd name="T5" fmla="*/ 2147483647 h 10"/>
              <a:gd name="T6" fmla="*/ 2147483647 w 22"/>
              <a:gd name="T7" fmla="*/ 0 h 10"/>
              <a:gd name="T8" fmla="*/ 0 w 22"/>
              <a:gd name="T9" fmla="*/ 2147483647 h 10"/>
              <a:gd name="T10" fmla="*/ 2147483647 w 22"/>
              <a:gd name="T11" fmla="*/ 0 h 10"/>
              <a:gd name="T12" fmla="*/ 0 w 22"/>
              <a:gd name="T13" fmla="*/ 0 h 10"/>
              <a:gd name="T14" fmla="*/ 0 w 22"/>
              <a:gd name="T15" fmla="*/ 2147483647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"/>
              <a:gd name="T25" fmla="*/ 0 h 10"/>
              <a:gd name="T26" fmla="*/ 22 w 22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" h="10">
                <a:moveTo>
                  <a:pt x="12" y="5"/>
                </a:moveTo>
                <a:lnTo>
                  <a:pt x="0" y="5"/>
                </a:lnTo>
                <a:lnTo>
                  <a:pt x="2" y="10"/>
                </a:lnTo>
                <a:lnTo>
                  <a:pt x="22" y="0"/>
                </a:lnTo>
                <a:lnTo>
                  <a:pt x="0" y="5"/>
                </a:lnTo>
                <a:lnTo>
                  <a:pt x="22" y="0"/>
                </a:lnTo>
                <a:lnTo>
                  <a:pt x="0" y="0"/>
                </a:lnTo>
                <a:lnTo>
                  <a:pt x="0" y="5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44" name="Freeform 40"/>
          <p:cNvSpPr>
            <a:spLocks/>
          </p:cNvSpPr>
          <p:nvPr/>
        </p:nvSpPr>
        <p:spPr bwMode="auto">
          <a:xfrm>
            <a:off x="1579886" y="3542655"/>
            <a:ext cx="34925" cy="33338"/>
          </a:xfrm>
          <a:custGeom>
            <a:avLst/>
            <a:gdLst>
              <a:gd name="T0" fmla="*/ 0 w 22"/>
              <a:gd name="T1" fmla="*/ 0 h 21"/>
              <a:gd name="T2" fmla="*/ 2147483647 w 22"/>
              <a:gd name="T3" fmla="*/ 0 h 21"/>
              <a:gd name="T4" fmla="*/ 2147483647 w 22"/>
              <a:gd name="T5" fmla="*/ 2147483647 h 21"/>
              <a:gd name="T6" fmla="*/ 2147483647 w 22"/>
              <a:gd name="T7" fmla="*/ 2147483647 h 21"/>
              <a:gd name="T8" fmla="*/ 2147483647 w 22"/>
              <a:gd name="T9" fmla="*/ 0 h 21"/>
              <a:gd name="T10" fmla="*/ 2147483647 w 22"/>
              <a:gd name="T11" fmla="*/ 2147483647 h 21"/>
              <a:gd name="T12" fmla="*/ 2147483647 w 22"/>
              <a:gd name="T13" fmla="*/ 2147483647 h 21"/>
              <a:gd name="T14" fmla="*/ 2147483647 w 22"/>
              <a:gd name="T15" fmla="*/ 0 h 21"/>
              <a:gd name="T16" fmla="*/ 2147483647 w 22"/>
              <a:gd name="T17" fmla="*/ 2147483647 h 21"/>
              <a:gd name="T18" fmla="*/ 2147483647 w 22"/>
              <a:gd name="T19" fmla="*/ 2147483647 h 21"/>
              <a:gd name="T20" fmla="*/ 2147483647 w 22"/>
              <a:gd name="T21" fmla="*/ 0 h 21"/>
              <a:gd name="T22" fmla="*/ 2147483647 w 22"/>
              <a:gd name="T23" fmla="*/ 2147483647 h 21"/>
              <a:gd name="T24" fmla="*/ 2147483647 w 22"/>
              <a:gd name="T25" fmla="*/ 2147483647 h 21"/>
              <a:gd name="T26" fmla="*/ 2147483647 w 22"/>
              <a:gd name="T27" fmla="*/ 0 h 21"/>
              <a:gd name="T28" fmla="*/ 2147483647 w 22"/>
              <a:gd name="T29" fmla="*/ 2147483647 h 21"/>
              <a:gd name="T30" fmla="*/ 2147483647 w 22"/>
              <a:gd name="T31" fmla="*/ 2147483647 h 21"/>
              <a:gd name="T32" fmla="*/ 2147483647 w 22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"/>
              <a:gd name="T52" fmla="*/ 0 h 21"/>
              <a:gd name="T53" fmla="*/ 22 w 22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" h="21">
                <a:moveTo>
                  <a:pt x="0" y="0"/>
                </a:moveTo>
                <a:lnTo>
                  <a:pt x="22" y="0"/>
                </a:lnTo>
                <a:lnTo>
                  <a:pt x="2" y="10"/>
                </a:lnTo>
                <a:lnTo>
                  <a:pt x="5" y="13"/>
                </a:lnTo>
                <a:lnTo>
                  <a:pt x="22" y="0"/>
                </a:lnTo>
                <a:lnTo>
                  <a:pt x="5" y="13"/>
                </a:lnTo>
                <a:lnTo>
                  <a:pt x="9" y="18"/>
                </a:lnTo>
                <a:lnTo>
                  <a:pt x="22" y="0"/>
                </a:lnTo>
                <a:lnTo>
                  <a:pt x="9" y="18"/>
                </a:lnTo>
                <a:lnTo>
                  <a:pt x="12" y="20"/>
                </a:lnTo>
                <a:lnTo>
                  <a:pt x="22" y="0"/>
                </a:lnTo>
                <a:lnTo>
                  <a:pt x="12" y="20"/>
                </a:lnTo>
                <a:lnTo>
                  <a:pt x="17" y="21"/>
                </a:lnTo>
                <a:lnTo>
                  <a:pt x="22" y="0"/>
                </a:lnTo>
                <a:lnTo>
                  <a:pt x="22" y="21"/>
                </a:lnTo>
                <a:lnTo>
                  <a:pt x="21" y="21"/>
                </a:lnTo>
                <a:lnTo>
                  <a:pt x="21" y="1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45" name="Freeform 41"/>
          <p:cNvSpPr>
            <a:spLocks/>
          </p:cNvSpPr>
          <p:nvPr/>
        </p:nvSpPr>
        <p:spPr bwMode="auto">
          <a:xfrm>
            <a:off x="1606873" y="3542655"/>
            <a:ext cx="7938" cy="33338"/>
          </a:xfrm>
          <a:custGeom>
            <a:avLst/>
            <a:gdLst>
              <a:gd name="T0" fmla="*/ 0 w 5"/>
              <a:gd name="T1" fmla="*/ 2147483647 h 21"/>
              <a:gd name="T2" fmla="*/ 0 w 5"/>
              <a:gd name="T3" fmla="*/ 2147483647 h 21"/>
              <a:gd name="T4" fmla="*/ 0 w 5"/>
              <a:gd name="T5" fmla="*/ 2147483647 h 21"/>
              <a:gd name="T6" fmla="*/ 2147483647 w 5"/>
              <a:gd name="T7" fmla="*/ 2147483647 h 21"/>
              <a:gd name="T8" fmla="*/ 2147483647 w 5"/>
              <a:gd name="T9" fmla="*/ 0 h 21"/>
              <a:gd name="T10" fmla="*/ 0 w 5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1"/>
              <a:gd name="T20" fmla="*/ 5 w 5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1">
                <a:moveTo>
                  <a:pt x="0" y="11"/>
                </a:moveTo>
                <a:lnTo>
                  <a:pt x="0" y="21"/>
                </a:lnTo>
                <a:lnTo>
                  <a:pt x="5" y="21"/>
                </a:lnTo>
                <a:lnTo>
                  <a:pt x="5" y="0"/>
                </a:lnTo>
                <a:lnTo>
                  <a:pt x="0" y="21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46" name="Freeform 42"/>
          <p:cNvSpPr>
            <a:spLocks/>
          </p:cNvSpPr>
          <p:nvPr/>
        </p:nvSpPr>
        <p:spPr bwMode="auto">
          <a:xfrm>
            <a:off x="1614811" y="3542655"/>
            <a:ext cx="7937" cy="33338"/>
          </a:xfrm>
          <a:custGeom>
            <a:avLst/>
            <a:gdLst>
              <a:gd name="T0" fmla="*/ 0 w 5"/>
              <a:gd name="T1" fmla="*/ 2147483647 h 21"/>
              <a:gd name="T2" fmla="*/ 2147483647 w 5"/>
              <a:gd name="T3" fmla="*/ 2147483647 h 21"/>
              <a:gd name="T4" fmla="*/ 0 w 5"/>
              <a:gd name="T5" fmla="*/ 0 h 21"/>
              <a:gd name="T6" fmla="*/ 0 w 5"/>
              <a:gd name="T7" fmla="*/ 2147483647 h 21"/>
              <a:gd name="T8" fmla="*/ 2147483647 w 5"/>
              <a:gd name="T9" fmla="*/ 2147483647 h 21"/>
              <a:gd name="T10" fmla="*/ 2147483647 w 5"/>
              <a:gd name="T11" fmla="*/ 2147483647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1"/>
              <a:gd name="T20" fmla="*/ 5 w 5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1">
                <a:moveTo>
                  <a:pt x="0" y="21"/>
                </a:moveTo>
                <a:lnTo>
                  <a:pt x="5" y="21"/>
                </a:lnTo>
                <a:lnTo>
                  <a:pt x="0" y="0"/>
                </a:lnTo>
                <a:lnTo>
                  <a:pt x="0" y="21"/>
                </a:lnTo>
                <a:lnTo>
                  <a:pt x="4" y="21"/>
                </a:lnTo>
                <a:lnTo>
                  <a:pt x="4" y="1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>
            <a:off x="1622748" y="3555355"/>
            <a:ext cx="1588" cy="174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48" name="Freeform 44"/>
          <p:cNvSpPr>
            <a:spLocks/>
          </p:cNvSpPr>
          <p:nvPr/>
        </p:nvSpPr>
        <p:spPr bwMode="auto">
          <a:xfrm>
            <a:off x="1614811" y="3542655"/>
            <a:ext cx="33337" cy="33338"/>
          </a:xfrm>
          <a:custGeom>
            <a:avLst/>
            <a:gdLst>
              <a:gd name="T0" fmla="*/ 2147483647 w 21"/>
              <a:gd name="T1" fmla="*/ 2147483647 h 21"/>
              <a:gd name="T2" fmla="*/ 2147483647 w 21"/>
              <a:gd name="T3" fmla="*/ 2147483647 h 21"/>
              <a:gd name="T4" fmla="*/ 0 w 21"/>
              <a:gd name="T5" fmla="*/ 0 h 21"/>
              <a:gd name="T6" fmla="*/ 2147483647 w 21"/>
              <a:gd name="T7" fmla="*/ 2147483647 h 21"/>
              <a:gd name="T8" fmla="*/ 2147483647 w 21"/>
              <a:gd name="T9" fmla="*/ 2147483647 h 21"/>
              <a:gd name="T10" fmla="*/ 2147483647 w 21"/>
              <a:gd name="T11" fmla="*/ 2147483647 h 21"/>
              <a:gd name="T12" fmla="*/ 2147483647 w 21"/>
              <a:gd name="T13" fmla="*/ 2147483647 h 21"/>
              <a:gd name="T14" fmla="*/ 2147483647 w 21"/>
              <a:gd name="T15" fmla="*/ 2147483647 h 21"/>
              <a:gd name="T16" fmla="*/ 2147483647 w 21"/>
              <a:gd name="T17" fmla="*/ 2147483647 h 21"/>
              <a:gd name="T18" fmla="*/ 2147483647 w 21"/>
              <a:gd name="T19" fmla="*/ 2147483647 h 21"/>
              <a:gd name="T20" fmla="*/ 2147483647 w 21"/>
              <a:gd name="T21" fmla="*/ 2147483647 h 21"/>
              <a:gd name="T22" fmla="*/ 2147483647 w 21"/>
              <a:gd name="T23" fmla="*/ 2147483647 h 21"/>
              <a:gd name="T24" fmla="*/ 2147483647 w 21"/>
              <a:gd name="T25" fmla="*/ 2147483647 h 21"/>
              <a:gd name="T26" fmla="*/ 2147483647 w 21"/>
              <a:gd name="T27" fmla="*/ 2147483647 h 21"/>
              <a:gd name="T28" fmla="*/ 0 w 21"/>
              <a:gd name="T29" fmla="*/ 0 h 21"/>
              <a:gd name="T30" fmla="*/ 2147483647 w 21"/>
              <a:gd name="T31" fmla="*/ 2147483647 h 21"/>
              <a:gd name="T32" fmla="*/ 0 w 21"/>
              <a:gd name="T33" fmla="*/ 0 h 21"/>
              <a:gd name="T34" fmla="*/ 2147483647 w 21"/>
              <a:gd name="T35" fmla="*/ 2147483647 h 21"/>
              <a:gd name="T36" fmla="*/ 2147483647 w 21"/>
              <a:gd name="T37" fmla="*/ 2147483647 h 21"/>
              <a:gd name="T38" fmla="*/ 2147483647 w 21"/>
              <a:gd name="T39" fmla="*/ 2147483647 h 21"/>
              <a:gd name="T40" fmla="*/ 2147483647 w 21"/>
              <a:gd name="T41" fmla="*/ 2147483647 h 21"/>
              <a:gd name="T42" fmla="*/ 0 w 21"/>
              <a:gd name="T43" fmla="*/ 0 h 21"/>
              <a:gd name="T44" fmla="*/ 2147483647 w 21"/>
              <a:gd name="T45" fmla="*/ 2147483647 h 2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1"/>
              <a:gd name="T70" fmla="*/ 0 h 21"/>
              <a:gd name="T71" fmla="*/ 21 w 21"/>
              <a:gd name="T72" fmla="*/ 21 h 2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1" h="21">
                <a:moveTo>
                  <a:pt x="5" y="21"/>
                </a:moveTo>
                <a:lnTo>
                  <a:pt x="11" y="20"/>
                </a:lnTo>
                <a:lnTo>
                  <a:pt x="0" y="0"/>
                </a:lnTo>
                <a:lnTo>
                  <a:pt x="5" y="21"/>
                </a:lnTo>
                <a:lnTo>
                  <a:pt x="9" y="21"/>
                </a:lnTo>
                <a:lnTo>
                  <a:pt x="9" y="15"/>
                </a:lnTo>
                <a:lnTo>
                  <a:pt x="5" y="8"/>
                </a:lnTo>
                <a:lnTo>
                  <a:pt x="7" y="8"/>
                </a:lnTo>
                <a:lnTo>
                  <a:pt x="11" y="8"/>
                </a:lnTo>
                <a:lnTo>
                  <a:pt x="16" y="11"/>
                </a:lnTo>
                <a:lnTo>
                  <a:pt x="9" y="11"/>
                </a:lnTo>
                <a:lnTo>
                  <a:pt x="12" y="13"/>
                </a:lnTo>
                <a:lnTo>
                  <a:pt x="17" y="13"/>
                </a:lnTo>
                <a:lnTo>
                  <a:pt x="19" y="13"/>
                </a:lnTo>
                <a:lnTo>
                  <a:pt x="0" y="0"/>
                </a:lnTo>
                <a:lnTo>
                  <a:pt x="16" y="18"/>
                </a:lnTo>
                <a:lnTo>
                  <a:pt x="0" y="0"/>
                </a:lnTo>
                <a:lnTo>
                  <a:pt x="11" y="20"/>
                </a:lnTo>
                <a:lnTo>
                  <a:pt x="16" y="18"/>
                </a:lnTo>
                <a:lnTo>
                  <a:pt x="19" y="13"/>
                </a:lnTo>
                <a:lnTo>
                  <a:pt x="21" y="10"/>
                </a:lnTo>
                <a:lnTo>
                  <a:pt x="0" y="0"/>
                </a:lnTo>
                <a:lnTo>
                  <a:pt x="19" y="1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 flipH="1">
            <a:off x="1638623" y="3560118"/>
            <a:ext cx="95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>
            <a:off x="1629098" y="3560118"/>
            <a:ext cx="1588" cy="1270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51" name="Freeform 47"/>
          <p:cNvSpPr>
            <a:spLocks/>
          </p:cNvSpPr>
          <p:nvPr/>
        </p:nvSpPr>
        <p:spPr bwMode="auto">
          <a:xfrm>
            <a:off x="1629098" y="3560118"/>
            <a:ext cx="4763" cy="14287"/>
          </a:xfrm>
          <a:custGeom>
            <a:avLst/>
            <a:gdLst>
              <a:gd name="T0" fmla="*/ 2147483647 w 3"/>
              <a:gd name="T1" fmla="*/ 2147483647 h 9"/>
              <a:gd name="T2" fmla="*/ 2147483647 w 3"/>
              <a:gd name="T3" fmla="*/ 2147483647 h 9"/>
              <a:gd name="T4" fmla="*/ 0 w 3"/>
              <a:gd name="T5" fmla="*/ 0 h 9"/>
              <a:gd name="T6" fmla="*/ 0 60000 65536"/>
              <a:gd name="T7" fmla="*/ 0 60000 65536"/>
              <a:gd name="T8" fmla="*/ 0 60000 65536"/>
              <a:gd name="T9" fmla="*/ 0 w 3"/>
              <a:gd name="T10" fmla="*/ 0 h 9"/>
              <a:gd name="T11" fmla="*/ 3 w 3"/>
              <a:gd name="T12" fmla="*/ 9 h 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9">
                <a:moveTo>
                  <a:pt x="3" y="9"/>
                </a:moveTo>
                <a:lnTo>
                  <a:pt x="3" y="4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>
            <a:off x="1632273" y="3555355"/>
            <a:ext cx="9525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53" name="Freeform 49"/>
          <p:cNvSpPr>
            <a:spLocks/>
          </p:cNvSpPr>
          <p:nvPr/>
        </p:nvSpPr>
        <p:spPr bwMode="auto">
          <a:xfrm>
            <a:off x="1614811" y="3542655"/>
            <a:ext cx="34925" cy="15875"/>
          </a:xfrm>
          <a:custGeom>
            <a:avLst/>
            <a:gdLst>
              <a:gd name="T0" fmla="*/ 2147483647 w 22"/>
              <a:gd name="T1" fmla="*/ 2147483647 h 10"/>
              <a:gd name="T2" fmla="*/ 2147483647 w 22"/>
              <a:gd name="T3" fmla="*/ 2147483647 h 10"/>
              <a:gd name="T4" fmla="*/ 0 w 22"/>
              <a:gd name="T5" fmla="*/ 0 h 10"/>
              <a:gd name="T6" fmla="*/ 2147483647 w 22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22"/>
              <a:gd name="T13" fmla="*/ 0 h 10"/>
              <a:gd name="T14" fmla="*/ 22 w 22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" h="10">
                <a:moveTo>
                  <a:pt x="21" y="10"/>
                </a:moveTo>
                <a:lnTo>
                  <a:pt x="22" y="5"/>
                </a:lnTo>
                <a:lnTo>
                  <a:pt x="0" y="0"/>
                </a:lnTo>
                <a:lnTo>
                  <a:pt x="21" y="10"/>
                </a:lnTo>
                <a:close/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54" name="Line 50"/>
          <p:cNvSpPr>
            <a:spLocks noChangeShapeType="1"/>
          </p:cNvSpPr>
          <p:nvPr/>
        </p:nvSpPr>
        <p:spPr bwMode="auto">
          <a:xfrm flipH="1">
            <a:off x="1633861" y="3550593"/>
            <a:ext cx="1587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55" name="Freeform 51"/>
          <p:cNvSpPr>
            <a:spLocks/>
          </p:cNvSpPr>
          <p:nvPr/>
        </p:nvSpPr>
        <p:spPr bwMode="auto">
          <a:xfrm>
            <a:off x="1614811" y="3542655"/>
            <a:ext cx="39687" cy="7938"/>
          </a:xfrm>
          <a:custGeom>
            <a:avLst/>
            <a:gdLst>
              <a:gd name="T0" fmla="*/ 2147483647 w 24"/>
              <a:gd name="T1" fmla="*/ 2147483647 h 5"/>
              <a:gd name="T2" fmla="*/ 2147483647 w 24"/>
              <a:gd name="T3" fmla="*/ 2147483647 h 5"/>
              <a:gd name="T4" fmla="*/ 2147483647 w 24"/>
              <a:gd name="T5" fmla="*/ 2147483647 h 5"/>
              <a:gd name="T6" fmla="*/ 2147483647 w 24"/>
              <a:gd name="T7" fmla="*/ 0 h 5"/>
              <a:gd name="T8" fmla="*/ 0 w 24"/>
              <a:gd name="T9" fmla="*/ 0 h 5"/>
              <a:gd name="T10" fmla="*/ 2147483647 w 24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5"/>
              <a:gd name="T20" fmla="*/ 24 w 2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5">
                <a:moveTo>
                  <a:pt x="12" y="3"/>
                </a:moveTo>
                <a:lnTo>
                  <a:pt x="22" y="3"/>
                </a:lnTo>
                <a:lnTo>
                  <a:pt x="22" y="5"/>
                </a:lnTo>
                <a:lnTo>
                  <a:pt x="24" y="0"/>
                </a:lnTo>
                <a:lnTo>
                  <a:pt x="0" y="0"/>
                </a:lnTo>
                <a:lnTo>
                  <a:pt x="22" y="5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56" name="Freeform 52"/>
          <p:cNvSpPr>
            <a:spLocks/>
          </p:cNvSpPr>
          <p:nvPr/>
        </p:nvSpPr>
        <p:spPr bwMode="auto">
          <a:xfrm>
            <a:off x="1614811" y="3542655"/>
            <a:ext cx="39687" cy="4763"/>
          </a:xfrm>
          <a:custGeom>
            <a:avLst/>
            <a:gdLst>
              <a:gd name="T0" fmla="*/ 2147483647 w 24"/>
              <a:gd name="T1" fmla="*/ 0 h 3"/>
              <a:gd name="T2" fmla="*/ 0 w 24"/>
              <a:gd name="T3" fmla="*/ 0 h 3"/>
              <a:gd name="T4" fmla="*/ 2147483647 w 24"/>
              <a:gd name="T5" fmla="*/ 2147483647 h 3"/>
              <a:gd name="T6" fmla="*/ 0 60000 65536"/>
              <a:gd name="T7" fmla="*/ 0 60000 65536"/>
              <a:gd name="T8" fmla="*/ 0 60000 65536"/>
              <a:gd name="T9" fmla="*/ 0 w 24"/>
              <a:gd name="T10" fmla="*/ 0 h 3"/>
              <a:gd name="T11" fmla="*/ 24 w 24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3">
                <a:moveTo>
                  <a:pt x="24" y="0"/>
                </a:moveTo>
                <a:lnTo>
                  <a:pt x="0" y="0"/>
                </a:lnTo>
                <a:lnTo>
                  <a:pt x="12" y="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57" name="Freeform 53"/>
          <p:cNvSpPr>
            <a:spLocks/>
          </p:cNvSpPr>
          <p:nvPr/>
        </p:nvSpPr>
        <p:spPr bwMode="auto">
          <a:xfrm>
            <a:off x="1587823" y="3555355"/>
            <a:ext cx="19050" cy="19050"/>
          </a:xfrm>
          <a:custGeom>
            <a:avLst/>
            <a:gdLst>
              <a:gd name="T0" fmla="*/ 2147483647 w 12"/>
              <a:gd name="T1" fmla="*/ 0 h 12"/>
              <a:gd name="T2" fmla="*/ 2147483647 w 12"/>
              <a:gd name="T3" fmla="*/ 2147483647 h 12"/>
              <a:gd name="T4" fmla="*/ 2147483647 w 12"/>
              <a:gd name="T5" fmla="*/ 2147483647 h 12"/>
              <a:gd name="T6" fmla="*/ 0 w 12"/>
              <a:gd name="T7" fmla="*/ 2147483647 h 12"/>
              <a:gd name="T8" fmla="*/ 2147483647 w 12"/>
              <a:gd name="T9" fmla="*/ 2147483647 h 12"/>
              <a:gd name="T10" fmla="*/ 2147483647 w 12"/>
              <a:gd name="T11" fmla="*/ 2147483647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12"/>
              <a:gd name="T20" fmla="*/ 12 w 12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12">
                <a:moveTo>
                  <a:pt x="12" y="0"/>
                </a:moveTo>
                <a:lnTo>
                  <a:pt x="9" y="3"/>
                </a:lnTo>
                <a:lnTo>
                  <a:pt x="4" y="3"/>
                </a:lnTo>
                <a:lnTo>
                  <a:pt x="0" y="5"/>
                </a:lnTo>
                <a:lnTo>
                  <a:pt x="7" y="5"/>
                </a:lnTo>
                <a:lnTo>
                  <a:pt x="7" y="12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58" name="Freeform 54"/>
          <p:cNvSpPr>
            <a:spLocks/>
          </p:cNvSpPr>
          <p:nvPr/>
        </p:nvSpPr>
        <p:spPr bwMode="auto">
          <a:xfrm>
            <a:off x="1600523" y="3558530"/>
            <a:ext cx="1588" cy="9525"/>
          </a:xfrm>
          <a:custGeom>
            <a:avLst/>
            <a:gdLst>
              <a:gd name="T0" fmla="*/ 1001132288 w 2"/>
              <a:gd name="T1" fmla="*/ 2147483647 h 6"/>
              <a:gd name="T2" fmla="*/ 1001132288 w 2"/>
              <a:gd name="T3" fmla="*/ 0 h 6"/>
              <a:gd name="T4" fmla="*/ 0 w 2"/>
              <a:gd name="T5" fmla="*/ 2147483647 h 6"/>
              <a:gd name="T6" fmla="*/ 0 60000 65536"/>
              <a:gd name="T7" fmla="*/ 0 60000 65536"/>
              <a:gd name="T8" fmla="*/ 0 60000 65536"/>
              <a:gd name="T9" fmla="*/ 0 w 2"/>
              <a:gd name="T10" fmla="*/ 0 h 6"/>
              <a:gd name="T11" fmla="*/ 2 w 2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6">
                <a:moveTo>
                  <a:pt x="2" y="6"/>
                </a:moveTo>
                <a:lnTo>
                  <a:pt x="2" y="0"/>
                </a:lnTo>
                <a:lnTo>
                  <a:pt x="0" y="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59" name="Line 55"/>
          <p:cNvSpPr>
            <a:spLocks noChangeShapeType="1"/>
          </p:cNvSpPr>
          <p:nvPr/>
        </p:nvSpPr>
        <p:spPr bwMode="auto">
          <a:xfrm flipH="1">
            <a:off x="1584648" y="3560118"/>
            <a:ext cx="9525" cy="158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60" name="Freeform 56"/>
          <p:cNvSpPr>
            <a:spLocks/>
          </p:cNvSpPr>
          <p:nvPr/>
        </p:nvSpPr>
        <p:spPr bwMode="auto">
          <a:xfrm>
            <a:off x="1587823" y="3555355"/>
            <a:ext cx="12700" cy="4763"/>
          </a:xfrm>
          <a:custGeom>
            <a:avLst/>
            <a:gdLst>
              <a:gd name="T0" fmla="*/ 0 w 7"/>
              <a:gd name="T1" fmla="*/ 0 h 3"/>
              <a:gd name="T2" fmla="*/ 2147483647 w 7"/>
              <a:gd name="T3" fmla="*/ 0 h 3"/>
              <a:gd name="T4" fmla="*/ 2147483647 w 7"/>
              <a:gd name="T5" fmla="*/ 2147483647 h 3"/>
              <a:gd name="T6" fmla="*/ 0 60000 65536"/>
              <a:gd name="T7" fmla="*/ 0 60000 65536"/>
              <a:gd name="T8" fmla="*/ 0 60000 65536"/>
              <a:gd name="T9" fmla="*/ 0 w 7"/>
              <a:gd name="T10" fmla="*/ 0 h 3"/>
              <a:gd name="T11" fmla="*/ 7 w 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3">
                <a:moveTo>
                  <a:pt x="0" y="0"/>
                </a:moveTo>
                <a:lnTo>
                  <a:pt x="7" y="0"/>
                </a:lnTo>
                <a:lnTo>
                  <a:pt x="4" y="3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61" name="Line 57"/>
          <p:cNvSpPr>
            <a:spLocks noChangeShapeType="1"/>
          </p:cNvSpPr>
          <p:nvPr/>
        </p:nvSpPr>
        <p:spPr bwMode="auto">
          <a:xfrm>
            <a:off x="1600523" y="3555355"/>
            <a:ext cx="6350" cy="15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62" name="Freeform 58"/>
          <p:cNvSpPr>
            <a:spLocks/>
          </p:cNvSpPr>
          <p:nvPr/>
        </p:nvSpPr>
        <p:spPr bwMode="auto">
          <a:xfrm>
            <a:off x="1544961" y="3193405"/>
            <a:ext cx="142875" cy="138113"/>
          </a:xfrm>
          <a:custGeom>
            <a:avLst/>
            <a:gdLst>
              <a:gd name="T0" fmla="*/ 2147483647 w 90"/>
              <a:gd name="T1" fmla="*/ 2147483647 h 87"/>
              <a:gd name="T2" fmla="*/ 0 w 90"/>
              <a:gd name="T3" fmla="*/ 0 h 87"/>
              <a:gd name="T4" fmla="*/ 2147483647 w 90"/>
              <a:gd name="T5" fmla="*/ 0 h 87"/>
              <a:gd name="T6" fmla="*/ 2147483647 w 90"/>
              <a:gd name="T7" fmla="*/ 2147483647 h 87"/>
              <a:gd name="T8" fmla="*/ 2147483647 w 90"/>
              <a:gd name="T9" fmla="*/ 2147483647 h 87"/>
              <a:gd name="T10" fmla="*/ 2147483647 w 90"/>
              <a:gd name="T11" fmla="*/ 0 h 87"/>
              <a:gd name="T12" fmla="*/ 2147483647 w 90"/>
              <a:gd name="T13" fmla="*/ 0 h 87"/>
              <a:gd name="T14" fmla="*/ 2147483647 w 90"/>
              <a:gd name="T15" fmla="*/ 2147483647 h 87"/>
              <a:gd name="T16" fmla="*/ 2147483647 w 90"/>
              <a:gd name="T17" fmla="*/ 2147483647 h 87"/>
              <a:gd name="T18" fmla="*/ 2147483647 w 90"/>
              <a:gd name="T19" fmla="*/ 0 h 87"/>
              <a:gd name="T20" fmla="*/ 2147483647 w 90"/>
              <a:gd name="T21" fmla="*/ 0 h 87"/>
              <a:gd name="T22" fmla="*/ 2147483647 w 90"/>
              <a:gd name="T23" fmla="*/ 2147483647 h 87"/>
              <a:gd name="T24" fmla="*/ 2147483647 w 90"/>
              <a:gd name="T25" fmla="*/ 2147483647 h 87"/>
              <a:gd name="T26" fmla="*/ 2147483647 w 90"/>
              <a:gd name="T27" fmla="*/ 0 h 87"/>
              <a:gd name="T28" fmla="*/ 2147483647 w 90"/>
              <a:gd name="T29" fmla="*/ 0 h 87"/>
              <a:gd name="T30" fmla="*/ 2147483647 w 90"/>
              <a:gd name="T31" fmla="*/ 2147483647 h 87"/>
              <a:gd name="T32" fmla="*/ 2147483647 w 90"/>
              <a:gd name="T33" fmla="*/ 2147483647 h 87"/>
              <a:gd name="T34" fmla="*/ 2147483647 w 90"/>
              <a:gd name="T35" fmla="*/ 0 h 87"/>
              <a:gd name="T36" fmla="*/ 2147483647 w 90"/>
              <a:gd name="T37" fmla="*/ 0 h 87"/>
              <a:gd name="T38" fmla="*/ 2147483647 w 90"/>
              <a:gd name="T39" fmla="*/ 2147483647 h 87"/>
              <a:gd name="T40" fmla="*/ 2147483647 w 90"/>
              <a:gd name="T41" fmla="*/ 2147483647 h 87"/>
              <a:gd name="T42" fmla="*/ 2147483647 w 90"/>
              <a:gd name="T43" fmla="*/ 0 h 87"/>
              <a:gd name="T44" fmla="*/ 2147483647 w 90"/>
              <a:gd name="T45" fmla="*/ 0 h 87"/>
              <a:gd name="T46" fmla="*/ 2147483647 w 90"/>
              <a:gd name="T47" fmla="*/ 2147483647 h 87"/>
              <a:gd name="T48" fmla="*/ 2147483647 w 90"/>
              <a:gd name="T49" fmla="*/ 2147483647 h 87"/>
              <a:gd name="T50" fmla="*/ 2147483647 w 90"/>
              <a:gd name="T51" fmla="*/ 0 h 87"/>
              <a:gd name="T52" fmla="*/ 2147483647 w 90"/>
              <a:gd name="T53" fmla="*/ 0 h 87"/>
              <a:gd name="T54" fmla="*/ 2147483647 w 90"/>
              <a:gd name="T55" fmla="*/ 2147483647 h 87"/>
              <a:gd name="T56" fmla="*/ 2147483647 w 90"/>
              <a:gd name="T57" fmla="*/ 2147483647 h 87"/>
              <a:gd name="T58" fmla="*/ 2147483647 w 90"/>
              <a:gd name="T59" fmla="*/ 0 h 87"/>
              <a:gd name="T60" fmla="*/ 2147483647 w 90"/>
              <a:gd name="T61" fmla="*/ 0 h 87"/>
              <a:gd name="T62" fmla="*/ 2147483647 w 90"/>
              <a:gd name="T63" fmla="*/ 2147483647 h 87"/>
              <a:gd name="T64" fmla="*/ 2147483647 w 90"/>
              <a:gd name="T65" fmla="*/ 2147483647 h 87"/>
              <a:gd name="T66" fmla="*/ 2147483647 w 90"/>
              <a:gd name="T67" fmla="*/ 0 h 87"/>
              <a:gd name="T68" fmla="*/ 2147483647 w 90"/>
              <a:gd name="T69" fmla="*/ 0 h 87"/>
              <a:gd name="T70" fmla="*/ 2147483647 w 90"/>
              <a:gd name="T71" fmla="*/ 2147483647 h 8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0"/>
              <a:gd name="T109" fmla="*/ 0 h 87"/>
              <a:gd name="T110" fmla="*/ 90 w 90"/>
              <a:gd name="T111" fmla="*/ 87 h 8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0" h="87">
                <a:moveTo>
                  <a:pt x="44" y="87"/>
                </a:moveTo>
                <a:lnTo>
                  <a:pt x="0" y="0"/>
                </a:lnTo>
                <a:lnTo>
                  <a:pt x="90" y="0"/>
                </a:lnTo>
                <a:lnTo>
                  <a:pt x="44" y="87"/>
                </a:lnTo>
                <a:lnTo>
                  <a:pt x="46" y="85"/>
                </a:lnTo>
                <a:lnTo>
                  <a:pt x="46" y="0"/>
                </a:lnTo>
                <a:lnTo>
                  <a:pt x="48" y="0"/>
                </a:lnTo>
                <a:lnTo>
                  <a:pt x="48" y="81"/>
                </a:lnTo>
                <a:lnTo>
                  <a:pt x="51" y="74"/>
                </a:lnTo>
                <a:lnTo>
                  <a:pt x="51" y="0"/>
                </a:lnTo>
                <a:lnTo>
                  <a:pt x="55" y="0"/>
                </a:lnTo>
                <a:lnTo>
                  <a:pt x="55" y="71"/>
                </a:lnTo>
                <a:lnTo>
                  <a:pt x="56" y="64"/>
                </a:lnTo>
                <a:lnTo>
                  <a:pt x="56" y="0"/>
                </a:lnTo>
                <a:lnTo>
                  <a:pt x="60" y="0"/>
                </a:lnTo>
                <a:lnTo>
                  <a:pt x="60" y="59"/>
                </a:lnTo>
                <a:lnTo>
                  <a:pt x="61" y="53"/>
                </a:lnTo>
                <a:lnTo>
                  <a:pt x="61" y="0"/>
                </a:lnTo>
                <a:lnTo>
                  <a:pt x="65" y="0"/>
                </a:lnTo>
                <a:lnTo>
                  <a:pt x="65" y="48"/>
                </a:lnTo>
                <a:lnTo>
                  <a:pt x="68" y="43"/>
                </a:lnTo>
                <a:lnTo>
                  <a:pt x="68" y="0"/>
                </a:lnTo>
                <a:lnTo>
                  <a:pt x="70" y="0"/>
                </a:lnTo>
                <a:lnTo>
                  <a:pt x="70" y="36"/>
                </a:lnTo>
                <a:lnTo>
                  <a:pt x="73" y="33"/>
                </a:lnTo>
                <a:lnTo>
                  <a:pt x="73" y="0"/>
                </a:lnTo>
                <a:lnTo>
                  <a:pt x="77" y="0"/>
                </a:lnTo>
                <a:lnTo>
                  <a:pt x="77" y="26"/>
                </a:lnTo>
                <a:lnTo>
                  <a:pt x="78" y="21"/>
                </a:lnTo>
                <a:lnTo>
                  <a:pt x="78" y="0"/>
                </a:lnTo>
                <a:lnTo>
                  <a:pt x="82" y="0"/>
                </a:lnTo>
                <a:lnTo>
                  <a:pt x="82" y="16"/>
                </a:lnTo>
                <a:lnTo>
                  <a:pt x="85" y="10"/>
                </a:lnTo>
                <a:lnTo>
                  <a:pt x="85" y="0"/>
                </a:lnTo>
                <a:lnTo>
                  <a:pt x="87" y="0"/>
                </a:lnTo>
                <a:lnTo>
                  <a:pt x="87" y="5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63" name="Freeform 59"/>
          <p:cNvSpPr>
            <a:spLocks/>
          </p:cNvSpPr>
          <p:nvPr/>
        </p:nvSpPr>
        <p:spPr bwMode="auto">
          <a:xfrm>
            <a:off x="1614811" y="2704455"/>
            <a:ext cx="1073150" cy="488950"/>
          </a:xfrm>
          <a:custGeom>
            <a:avLst/>
            <a:gdLst>
              <a:gd name="T0" fmla="*/ 0 w 676"/>
              <a:gd name="T1" fmla="*/ 2147483647 h 308"/>
              <a:gd name="T2" fmla="*/ 0 w 676"/>
              <a:gd name="T3" fmla="*/ 0 h 308"/>
              <a:gd name="T4" fmla="*/ 2147483647 w 676"/>
              <a:gd name="T5" fmla="*/ 0 h 308"/>
              <a:gd name="T6" fmla="*/ 0 60000 65536"/>
              <a:gd name="T7" fmla="*/ 0 60000 65536"/>
              <a:gd name="T8" fmla="*/ 0 60000 65536"/>
              <a:gd name="T9" fmla="*/ 0 w 676"/>
              <a:gd name="T10" fmla="*/ 0 h 308"/>
              <a:gd name="T11" fmla="*/ 676 w 676"/>
              <a:gd name="T12" fmla="*/ 308 h 3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6" h="308">
                <a:moveTo>
                  <a:pt x="0" y="308"/>
                </a:moveTo>
                <a:lnTo>
                  <a:pt x="0" y="0"/>
                </a:lnTo>
                <a:lnTo>
                  <a:pt x="676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64" name="Freeform 60"/>
          <p:cNvSpPr>
            <a:spLocks/>
          </p:cNvSpPr>
          <p:nvPr/>
        </p:nvSpPr>
        <p:spPr bwMode="auto">
          <a:xfrm>
            <a:off x="1552898" y="3193405"/>
            <a:ext cx="58738" cy="125413"/>
          </a:xfrm>
          <a:custGeom>
            <a:avLst/>
            <a:gdLst>
              <a:gd name="T0" fmla="*/ 2147483647 w 38"/>
              <a:gd name="T1" fmla="*/ 0 h 79"/>
              <a:gd name="T2" fmla="*/ 2147483647 w 38"/>
              <a:gd name="T3" fmla="*/ 0 h 79"/>
              <a:gd name="T4" fmla="*/ 2147483647 w 38"/>
              <a:gd name="T5" fmla="*/ 2147483647 h 79"/>
              <a:gd name="T6" fmla="*/ 2147483647 w 38"/>
              <a:gd name="T7" fmla="*/ 2147483647 h 79"/>
              <a:gd name="T8" fmla="*/ 2147483647 w 38"/>
              <a:gd name="T9" fmla="*/ 0 h 79"/>
              <a:gd name="T10" fmla="*/ 2147483647 w 38"/>
              <a:gd name="T11" fmla="*/ 0 h 79"/>
              <a:gd name="T12" fmla="*/ 2147483647 w 38"/>
              <a:gd name="T13" fmla="*/ 2147483647 h 79"/>
              <a:gd name="T14" fmla="*/ 2147483647 w 38"/>
              <a:gd name="T15" fmla="*/ 2147483647 h 79"/>
              <a:gd name="T16" fmla="*/ 2147483647 w 38"/>
              <a:gd name="T17" fmla="*/ 0 h 79"/>
              <a:gd name="T18" fmla="*/ 2147483647 w 38"/>
              <a:gd name="T19" fmla="*/ 0 h 79"/>
              <a:gd name="T20" fmla="*/ 2147483647 w 38"/>
              <a:gd name="T21" fmla="*/ 2147483647 h 79"/>
              <a:gd name="T22" fmla="*/ 2147483647 w 38"/>
              <a:gd name="T23" fmla="*/ 2147483647 h 79"/>
              <a:gd name="T24" fmla="*/ 2147483647 w 38"/>
              <a:gd name="T25" fmla="*/ 0 h 79"/>
              <a:gd name="T26" fmla="*/ 2147483647 w 38"/>
              <a:gd name="T27" fmla="*/ 0 h 79"/>
              <a:gd name="T28" fmla="*/ 2147483647 w 38"/>
              <a:gd name="T29" fmla="*/ 2147483647 h 79"/>
              <a:gd name="T30" fmla="*/ 2147483647 w 38"/>
              <a:gd name="T31" fmla="*/ 2147483647 h 79"/>
              <a:gd name="T32" fmla="*/ 2147483647 w 38"/>
              <a:gd name="T33" fmla="*/ 0 h 79"/>
              <a:gd name="T34" fmla="*/ 2147483647 w 38"/>
              <a:gd name="T35" fmla="*/ 0 h 79"/>
              <a:gd name="T36" fmla="*/ 2147483647 w 38"/>
              <a:gd name="T37" fmla="*/ 2147483647 h 79"/>
              <a:gd name="T38" fmla="*/ 2147483647 w 38"/>
              <a:gd name="T39" fmla="*/ 2147483647 h 79"/>
              <a:gd name="T40" fmla="*/ 2147483647 w 38"/>
              <a:gd name="T41" fmla="*/ 0 h 79"/>
              <a:gd name="T42" fmla="*/ 2147483647 w 38"/>
              <a:gd name="T43" fmla="*/ 0 h 79"/>
              <a:gd name="T44" fmla="*/ 2147483647 w 38"/>
              <a:gd name="T45" fmla="*/ 2147483647 h 79"/>
              <a:gd name="T46" fmla="*/ 2147483647 w 38"/>
              <a:gd name="T47" fmla="*/ 2147483647 h 79"/>
              <a:gd name="T48" fmla="*/ 2147483647 w 38"/>
              <a:gd name="T49" fmla="*/ 0 h 79"/>
              <a:gd name="T50" fmla="*/ 2147483647 w 38"/>
              <a:gd name="T51" fmla="*/ 0 h 79"/>
              <a:gd name="T52" fmla="*/ 2147483647 w 38"/>
              <a:gd name="T53" fmla="*/ 2147483647 h 79"/>
              <a:gd name="T54" fmla="*/ 0 w 38"/>
              <a:gd name="T55" fmla="*/ 2147483647 h 79"/>
              <a:gd name="T56" fmla="*/ 0 w 38"/>
              <a:gd name="T57" fmla="*/ 0 h 7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"/>
              <a:gd name="T88" fmla="*/ 0 h 79"/>
              <a:gd name="T89" fmla="*/ 38 w 38"/>
              <a:gd name="T90" fmla="*/ 79 h 7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" h="79">
                <a:moveTo>
                  <a:pt x="38" y="0"/>
                </a:moveTo>
                <a:lnTo>
                  <a:pt x="34" y="0"/>
                </a:lnTo>
                <a:lnTo>
                  <a:pt x="34" y="79"/>
                </a:lnTo>
                <a:lnTo>
                  <a:pt x="33" y="72"/>
                </a:lnTo>
                <a:lnTo>
                  <a:pt x="33" y="0"/>
                </a:lnTo>
                <a:lnTo>
                  <a:pt x="29" y="0"/>
                </a:lnTo>
                <a:lnTo>
                  <a:pt x="29" y="67"/>
                </a:lnTo>
                <a:lnTo>
                  <a:pt x="28" y="62"/>
                </a:lnTo>
                <a:lnTo>
                  <a:pt x="28" y="0"/>
                </a:lnTo>
                <a:lnTo>
                  <a:pt x="24" y="0"/>
                </a:lnTo>
                <a:lnTo>
                  <a:pt x="24" y="57"/>
                </a:lnTo>
                <a:lnTo>
                  <a:pt x="22" y="51"/>
                </a:lnTo>
                <a:lnTo>
                  <a:pt x="22" y="0"/>
                </a:lnTo>
                <a:lnTo>
                  <a:pt x="19" y="0"/>
                </a:lnTo>
                <a:lnTo>
                  <a:pt x="19" y="46"/>
                </a:lnTo>
                <a:lnTo>
                  <a:pt x="16" y="41"/>
                </a:lnTo>
                <a:lnTo>
                  <a:pt x="16" y="0"/>
                </a:lnTo>
                <a:lnTo>
                  <a:pt x="12" y="0"/>
                </a:lnTo>
                <a:lnTo>
                  <a:pt x="12" y="36"/>
                </a:lnTo>
                <a:lnTo>
                  <a:pt x="11" y="30"/>
                </a:lnTo>
                <a:lnTo>
                  <a:pt x="11" y="0"/>
                </a:lnTo>
                <a:lnTo>
                  <a:pt x="7" y="0"/>
                </a:lnTo>
                <a:lnTo>
                  <a:pt x="7" y="25"/>
                </a:lnTo>
                <a:lnTo>
                  <a:pt x="4" y="20"/>
                </a:lnTo>
                <a:lnTo>
                  <a:pt x="4" y="0"/>
                </a:lnTo>
                <a:lnTo>
                  <a:pt x="2" y="0"/>
                </a:lnTo>
                <a:lnTo>
                  <a:pt x="2" y="15"/>
                </a:lnTo>
                <a:lnTo>
                  <a:pt x="0" y="8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65" name="Line 61"/>
          <p:cNvSpPr>
            <a:spLocks noChangeShapeType="1"/>
          </p:cNvSpPr>
          <p:nvPr/>
        </p:nvSpPr>
        <p:spPr bwMode="auto">
          <a:xfrm>
            <a:off x="1611636" y="3193405"/>
            <a:ext cx="3175" cy="1333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66" name="Rectangle 62"/>
          <p:cNvSpPr>
            <a:spLocks noChangeArrowheads="1"/>
          </p:cNvSpPr>
          <p:nvPr/>
        </p:nvSpPr>
        <p:spPr bwMode="auto">
          <a:xfrm>
            <a:off x="1510036" y="2174230"/>
            <a:ext cx="808037" cy="469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1567" name="Rectangle 63"/>
          <p:cNvSpPr>
            <a:spLocks noChangeArrowheads="1"/>
          </p:cNvSpPr>
          <p:nvPr/>
        </p:nvSpPr>
        <p:spPr bwMode="auto">
          <a:xfrm>
            <a:off x="2059763" y="2319039"/>
            <a:ext cx="177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2100" b="0" u="none">
                <a:solidFill>
                  <a:srgbClr val="000000"/>
                </a:solidFill>
              </a:rPr>
              <a:t>S</a:t>
            </a:r>
            <a:endParaRPr lang="en-US" sz="1200" u="none"/>
          </a:p>
        </p:txBody>
      </p:sp>
      <p:sp>
        <p:nvSpPr>
          <p:cNvPr id="21568" name="Rectangle 64"/>
          <p:cNvSpPr>
            <a:spLocks noChangeArrowheads="1"/>
          </p:cNvSpPr>
          <p:nvPr/>
        </p:nvSpPr>
        <p:spPr bwMode="auto">
          <a:xfrm>
            <a:off x="2207400" y="2447627"/>
            <a:ext cx="1682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200" b="0" u="none">
                <a:solidFill>
                  <a:srgbClr val="000000"/>
                </a:solidFill>
              </a:rPr>
              <a:t>1n</a:t>
            </a:r>
            <a:endParaRPr lang="en-US" sz="1200" u="none"/>
          </a:p>
        </p:txBody>
      </p:sp>
      <p:sp>
        <p:nvSpPr>
          <p:cNvPr id="21569" name="Rectangle 65"/>
          <p:cNvSpPr>
            <a:spLocks noChangeArrowheads="1"/>
          </p:cNvSpPr>
          <p:nvPr/>
        </p:nvSpPr>
        <p:spPr bwMode="auto">
          <a:xfrm>
            <a:off x="2641923" y="2488555"/>
            <a:ext cx="1781175" cy="471488"/>
          </a:xfrm>
          <a:prstGeom prst="rect">
            <a:avLst/>
          </a:prstGeom>
          <a:solidFill>
            <a:schemeClr val="folHlink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1570" name="Rectangle 66"/>
          <p:cNvSpPr>
            <a:spLocks noChangeArrowheads="1"/>
          </p:cNvSpPr>
          <p:nvPr/>
        </p:nvSpPr>
        <p:spPr bwMode="auto">
          <a:xfrm>
            <a:off x="2932436" y="2571105"/>
            <a:ext cx="3476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2100" b="0" u="none">
                <a:solidFill>
                  <a:srgbClr val="000000"/>
                </a:solidFill>
              </a:rPr>
              <a:t>&lt;C</a:t>
            </a:r>
            <a:endParaRPr lang="en-US" sz="1200" u="none"/>
          </a:p>
        </p:txBody>
      </p:sp>
      <p:sp>
        <p:nvSpPr>
          <p:cNvPr id="21571" name="Rectangle 67"/>
          <p:cNvSpPr>
            <a:spLocks noChangeArrowheads="1"/>
          </p:cNvSpPr>
          <p:nvPr/>
        </p:nvSpPr>
        <p:spPr bwMode="auto">
          <a:xfrm>
            <a:off x="3259461" y="269810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200" b="0" u="none">
                <a:solidFill>
                  <a:srgbClr val="000000"/>
                </a:solidFill>
              </a:rPr>
              <a:t>1</a:t>
            </a:r>
            <a:endParaRPr lang="en-US" sz="1200" u="none"/>
          </a:p>
        </p:txBody>
      </p:sp>
      <p:sp>
        <p:nvSpPr>
          <p:cNvPr id="21572" name="Rectangle 68"/>
          <p:cNvSpPr>
            <a:spLocks noChangeArrowheads="1"/>
          </p:cNvSpPr>
          <p:nvPr/>
        </p:nvSpPr>
        <p:spPr bwMode="auto">
          <a:xfrm>
            <a:off x="3334073" y="2571105"/>
            <a:ext cx="5921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2100" b="0" u="none">
                <a:solidFill>
                  <a:srgbClr val="000000"/>
                </a:solidFill>
              </a:rPr>
              <a:t>(D),L</a:t>
            </a:r>
            <a:endParaRPr lang="en-US" sz="1200" u="none"/>
          </a:p>
        </p:txBody>
      </p:sp>
      <p:sp>
        <p:nvSpPr>
          <p:cNvPr id="21573" name="Rectangle 69"/>
          <p:cNvSpPr>
            <a:spLocks noChangeArrowheads="1"/>
          </p:cNvSpPr>
          <p:nvPr/>
        </p:nvSpPr>
        <p:spPr bwMode="auto">
          <a:xfrm>
            <a:off x="3924623" y="2698105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200" b="0" u="none">
                <a:solidFill>
                  <a:srgbClr val="000000"/>
                </a:solidFill>
              </a:rPr>
              <a:t>1</a:t>
            </a:r>
            <a:endParaRPr lang="en-US" sz="1200" u="none"/>
          </a:p>
        </p:txBody>
      </p:sp>
      <p:sp>
        <p:nvSpPr>
          <p:cNvPr id="21574" name="Rectangle 70"/>
          <p:cNvSpPr>
            <a:spLocks noChangeArrowheads="1"/>
          </p:cNvSpPr>
          <p:nvPr/>
        </p:nvSpPr>
        <p:spPr bwMode="auto">
          <a:xfrm>
            <a:off x="3999236" y="2571105"/>
            <a:ext cx="155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2100" b="0" u="none">
                <a:solidFill>
                  <a:srgbClr val="000000"/>
                </a:solidFill>
              </a:rPr>
              <a:t>&gt;</a:t>
            </a:r>
            <a:endParaRPr lang="en-US" sz="1200" u="none"/>
          </a:p>
        </p:txBody>
      </p:sp>
      <p:sp>
        <p:nvSpPr>
          <p:cNvPr id="21575" name="Rectangle 71"/>
          <p:cNvSpPr>
            <a:spLocks noChangeArrowheads="1"/>
          </p:cNvSpPr>
          <p:nvPr/>
        </p:nvSpPr>
        <p:spPr bwMode="auto">
          <a:xfrm>
            <a:off x="2641923" y="4214168"/>
            <a:ext cx="1781175" cy="473075"/>
          </a:xfrm>
          <a:prstGeom prst="rect">
            <a:avLst/>
          </a:prstGeom>
          <a:solidFill>
            <a:schemeClr val="folHlink"/>
          </a:solidFill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1576" name="Rectangle 72"/>
          <p:cNvSpPr>
            <a:spLocks noChangeArrowheads="1"/>
          </p:cNvSpPr>
          <p:nvPr/>
        </p:nvSpPr>
        <p:spPr bwMode="auto">
          <a:xfrm>
            <a:off x="2961011" y="4284018"/>
            <a:ext cx="3476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2100" b="0" u="none">
                <a:solidFill>
                  <a:srgbClr val="000000"/>
                </a:solidFill>
              </a:rPr>
              <a:t>&lt;C</a:t>
            </a:r>
            <a:endParaRPr lang="en-US" sz="1200" u="none"/>
          </a:p>
        </p:txBody>
      </p:sp>
      <p:sp>
        <p:nvSpPr>
          <p:cNvPr id="21577" name="Rectangle 73"/>
          <p:cNvSpPr>
            <a:spLocks noChangeArrowheads="1"/>
          </p:cNvSpPr>
          <p:nvPr/>
        </p:nvSpPr>
        <p:spPr bwMode="auto">
          <a:xfrm>
            <a:off x="3288036" y="4412605"/>
            <a:ext cx="841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200" b="0" u="none">
                <a:solidFill>
                  <a:srgbClr val="000000"/>
                </a:solidFill>
              </a:rPr>
              <a:t>2</a:t>
            </a:r>
            <a:endParaRPr lang="en-US" sz="1200" u="none"/>
          </a:p>
        </p:txBody>
      </p:sp>
      <p:sp>
        <p:nvSpPr>
          <p:cNvPr id="21578" name="Rectangle 74"/>
          <p:cNvSpPr>
            <a:spLocks noChangeArrowheads="1"/>
          </p:cNvSpPr>
          <p:nvPr/>
        </p:nvSpPr>
        <p:spPr bwMode="auto">
          <a:xfrm>
            <a:off x="3362648" y="4284018"/>
            <a:ext cx="59213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2100" b="0" u="none">
                <a:solidFill>
                  <a:srgbClr val="000000"/>
                </a:solidFill>
              </a:rPr>
              <a:t>(D),L</a:t>
            </a:r>
            <a:endParaRPr lang="en-US" sz="1200" u="none"/>
          </a:p>
        </p:txBody>
      </p:sp>
      <p:sp>
        <p:nvSpPr>
          <p:cNvPr id="21579" name="Rectangle 75"/>
          <p:cNvSpPr>
            <a:spLocks noChangeArrowheads="1"/>
          </p:cNvSpPr>
          <p:nvPr/>
        </p:nvSpPr>
        <p:spPr bwMode="auto">
          <a:xfrm>
            <a:off x="3953198" y="4412605"/>
            <a:ext cx="841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1200" b="0" u="none">
                <a:solidFill>
                  <a:srgbClr val="000000"/>
                </a:solidFill>
              </a:rPr>
              <a:t>2</a:t>
            </a:r>
            <a:endParaRPr lang="en-US" sz="1200" u="none"/>
          </a:p>
        </p:txBody>
      </p:sp>
      <p:sp>
        <p:nvSpPr>
          <p:cNvPr id="21580" name="Rectangle 76"/>
          <p:cNvSpPr>
            <a:spLocks noChangeArrowheads="1"/>
          </p:cNvSpPr>
          <p:nvPr/>
        </p:nvSpPr>
        <p:spPr bwMode="auto">
          <a:xfrm>
            <a:off x="4029398" y="4284018"/>
            <a:ext cx="1555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 eaLnBrk="0" hangingPunct="0"/>
            <a:r>
              <a:rPr lang="en-US" sz="2100" b="0" u="none">
                <a:solidFill>
                  <a:srgbClr val="000000"/>
                </a:solidFill>
              </a:rPr>
              <a:t>&gt;</a:t>
            </a:r>
            <a:endParaRPr lang="en-US" sz="1200" u="none"/>
          </a:p>
        </p:txBody>
      </p:sp>
      <p:sp>
        <p:nvSpPr>
          <p:cNvPr id="21581" name="Text Box 77"/>
          <p:cNvSpPr txBox="1">
            <a:spLocks noChangeArrowheads="1"/>
          </p:cNvSpPr>
          <p:nvPr/>
        </p:nvSpPr>
        <p:spPr bwMode="auto">
          <a:xfrm>
            <a:off x="4890367" y="2059421"/>
            <a:ext cx="5070897" cy="175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defTabSz="762000" eaLnBrk="0" hangingPunct="0"/>
            <a:r>
              <a:rPr lang="en-US" sz="1800" u="none" dirty="0"/>
              <a:t>C</a:t>
            </a:r>
            <a:r>
              <a:rPr lang="en-US" sz="1800" u="none" baseline="-25000" dirty="0"/>
              <a:t>1 </a:t>
            </a:r>
            <a:r>
              <a:rPr lang="en-US" sz="1800" u="none" dirty="0"/>
              <a:t>(D) &amp; C</a:t>
            </a:r>
            <a:r>
              <a:rPr lang="en-US" sz="1800" u="none" baseline="-25000" dirty="0"/>
              <a:t>2 </a:t>
            </a:r>
            <a:r>
              <a:rPr lang="en-US" sz="1800" u="none" dirty="0"/>
              <a:t>(D) irreducible with periods N</a:t>
            </a:r>
            <a:r>
              <a:rPr lang="en-US" sz="1800" u="none" baseline="-25000" dirty="0"/>
              <a:t>1</a:t>
            </a:r>
            <a:r>
              <a:rPr lang="en-US" sz="1800" u="none" dirty="0"/>
              <a:t>, N</a:t>
            </a:r>
            <a:r>
              <a:rPr lang="en-US" sz="1800" u="none" baseline="-25000" dirty="0"/>
              <a:t>2</a:t>
            </a:r>
          </a:p>
          <a:p>
            <a:pPr defTabSz="762000" eaLnBrk="0" hangingPunct="0"/>
            <a:r>
              <a:rPr lang="en-US" sz="1800" u="none" dirty="0"/>
              <a:t>and degree L</a:t>
            </a:r>
            <a:r>
              <a:rPr lang="en-US" sz="1800" u="none" baseline="-25000" dirty="0"/>
              <a:t>1</a:t>
            </a:r>
            <a:r>
              <a:rPr lang="en-US" sz="1800" u="none" dirty="0"/>
              <a:t>, L</a:t>
            </a:r>
            <a:r>
              <a:rPr lang="en-US" sz="1800" u="none" baseline="-25000" dirty="0"/>
              <a:t>2</a:t>
            </a:r>
            <a:r>
              <a:rPr lang="en-US" sz="1800" u="none" dirty="0"/>
              <a:t> such that </a:t>
            </a:r>
            <a:r>
              <a:rPr lang="en-US" sz="1800" u="none" dirty="0" err="1">
                <a:solidFill>
                  <a:schemeClr val="hlink"/>
                </a:solidFill>
              </a:rPr>
              <a:t>gcd</a:t>
            </a:r>
            <a:r>
              <a:rPr lang="en-US" sz="1800" u="none" dirty="0">
                <a:solidFill>
                  <a:schemeClr val="hlink"/>
                </a:solidFill>
              </a:rPr>
              <a:t>(L</a:t>
            </a:r>
            <a:r>
              <a:rPr lang="en-US" sz="1800" u="none" baseline="-25000" dirty="0">
                <a:solidFill>
                  <a:schemeClr val="hlink"/>
                </a:solidFill>
              </a:rPr>
              <a:t>1</a:t>
            </a:r>
            <a:r>
              <a:rPr lang="en-US" sz="1800" u="none" dirty="0">
                <a:solidFill>
                  <a:schemeClr val="hlink"/>
                </a:solidFill>
              </a:rPr>
              <a:t>, L</a:t>
            </a:r>
            <a:r>
              <a:rPr lang="en-US" sz="1800" u="none" baseline="-25000" dirty="0">
                <a:solidFill>
                  <a:schemeClr val="hlink"/>
                </a:solidFill>
              </a:rPr>
              <a:t>2</a:t>
            </a:r>
            <a:r>
              <a:rPr lang="en-US" sz="1800" u="none" dirty="0">
                <a:solidFill>
                  <a:schemeClr val="hlink"/>
                </a:solidFill>
              </a:rPr>
              <a:t>) = 1</a:t>
            </a:r>
            <a:endParaRPr lang="en-US" sz="1800" u="none" dirty="0"/>
          </a:p>
          <a:p>
            <a:pPr defTabSz="762000" eaLnBrk="0" hangingPunct="0"/>
            <a:endParaRPr lang="en-US" sz="1800" u="none" dirty="0"/>
          </a:p>
          <a:p>
            <a:pPr defTabSz="762000" eaLnBrk="0" hangingPunct="0"/>
            <a:r>
              <a:rPr lang="en-US" sz="1800" u="none" dirty="0"/>
              <a:t>Linear complexity L(S</a:t>
            </a:r>
            <a:r>
              <a:rPr lang="en-US" sz="1800" u="none" baseline="-25000" dirty="0"/>
              <a:t>0</a:t>
            </a:r>
            <a:r>
              <a:rPr lang="en-US" sz="1800" u="none" dirty="0"/>
              <a:t>, S</a:t>
            </a:r>
            <a:r>
              <a:rPr lang="en-US" sz="1800" u="none" baseline="-25000" dirty="0"/>
              <a:t>1</a:t>
            </a:r>
            <a:r>
              <a:rPr lang="en-US" sz="1800" u="none" dirty="0"/>
              <a:t>, S</a:t>
            </a:r>
            <a:r>
              <a:rPr lang="en-US" sz="1800" u="none" baseline="-25000" dirty="0"/>
              <a:t>2</a:t>
            </a:r>
            <a:r>
              <a:rPr lang="en-US" sz="1800" u="none" dirty="0"/>
              <a:t> ...) = </a:t>
            </a:r>
            <a:r>
              <a:rPr lang="en-US" sz="1800" u="none" dirty="0">
                <a:solidFill>
                  <a:schemeClr val="hlink"/>
                </a:solidFill>
              </a:rPr>
              <a:t>L</a:t>
            </a:r>
            <a:r>
              <a:rPr lang="en-US" sz="1800" u="none" baseline="-25000" dirty="0">
                <a:solidFill>
                  <a:schemeClr val="hlink"/>
                </a:solidFill>
              </a:rPr>
              <a:t>1</a:t>
            </a:r>
            <a:r>
              <a:rPr lang="en-US" sz="1800" u="none" dirty="0">
                <a:solidFill>
                  <a:schemeClr val="hlink"/>
                </a:solidFill>
              </a:rPr>
              <a:t>.L</a:t>
            </a:r>
            <a:r>
              <a:rPr lang="en-US" sz="1800" u="none" baseline="-25000" dirty="0">
                <a:solidFill>
                  <a:schemeClr val="hlink"/>
                </a:solidFill>
              </a:rPr>
              <a:t>2</a:t>
            </a:r>
            <a:r>
              <a:rPr lang="en-US" sz="1800" u="none" dirty="0"/>
              <a:t> </a:t>
            </a:r>
          </a:p>
          <a:p>
            <a:pPr defTabSz="762000"/>
            <a:r>
              <a:rPr lang="en-US" sz="1800" u="none" dirty="0"/>
              <a:t>Sequence Period is N = lcm(N</a:t>
            </a:r>
            <a:r>
              <a:rPr lang="en-US" sz="1800" u="none" baseline="-25000" dirty="0"/>
              <a:t>1</a:t>
            </a:r>
            <a:r>
              <a:rPr lang="en-US" sz="1800" u="none" dirty="0"/>
              <a:t>, N</a:t>
            </a:r>
            <a:r>
              <a:rPr lang="en-US" sz="1800" u="none" baseline="-25000" dirty="0"/>
              <a:t>2</a:t>
            </a:r>
            <a:r>
              <a:rPr lang="en-US" sz="1800" u="none" dirty="0"/>
              <a:t>) = N</a:t>
            </a:r>
            <a:r>
              <a:rPr lang="en-US" sz="1800" u="none" baseline="-25000" dirty="0"/>
              <a:t>1 </a:t>
            </a:r>
            <a:r>
              <a:rPr lang="en-US" sz="1800" u="none" dirty="0"/>
              <a:t>. N</a:t>
            </a:r>
            <a:r>
              <a:rPr lang="en-US" sz="1800" u="none" baseline="-25000" dirty="0"/>
              <a:t>2</a:t>
            </a:r>
            <a:endParaRPr lang="en-US" sz="1800" u="none" dirty="0"/>
          </a:p>
          <a:p>
            <a:pPr defTabSz="762000" eaLnBrk="0" hangingPunct="0"/>
            <a:endParaRPr lang="en-US" sz="1800" u="none" dirty="0"/>
          </a:p>
        </p:txBody>
      </p:sp>
      <p:sp>
        <p:nvSpPr>
          <p:cNvPr id="21582" name="Text Box 78"/>
          <p:cNvSpPr txBox="1">
            <a:spLocks noChangeArrowheads="1"/>
          </p:cNvSpPr>
          <p:nvPr/>
        </p:nvSpPr>
        <p:spPr bwMode="auto">
          <a:xfrm>
            <a:off x="773027" y="4860470"/>
            <a:ext cx="3923146" cy="74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defTabSz="762000" eaLnBrk="0" hangingPunct="0"/>
            <a:r>
              <a:rPr lang="en-US" sz="1400" u="none" dirty="0"/>
              <a:t>Bad output statistics of 1 and 0 distribution!</a:t>
            </a:r>
          </a:p>
          <a:p>
            <a:pPr defTabSz="762000" eaLnBrk="0" hangingPunct="0"/>
            <a:r>
              <a:rPr lang="en-US" sz="1400" dirty="0"/>
              <a:t>Reason</a:t>
            </a:r>
            <a:r>
              <a:rPr lang="en-US" sz="1400" u="none" dirty="0"/>
              <a:t>: AND gate results with 75% of</a:t>
            </a:r>
          </a:p>
          <a:p>
            <a:pPr defTabSz="762000" eaLnBrk="0" hangingPunct="0"/>
            <a:r>
              <a:rPr lang="en-US" sz="1400" u="none" dirty="0"/>
              <a:t>Zeros as output for all input combinations.</a:t>
            </a:r>
          </a:p>
        </p:txBody>
      </p:sp>
      <p:cxnSp>
        <p:nvCxnSpPr>
          <p:cNvPr id="3" name="Gerade Verbindung mit Pfeil 2"/>
          <p:cNvCxnSpPr>
            <a:cxnSpLocks/>
          </p:cNvCxnSpPr>
          <p:nvPr/>
        </p:nvCxnSpPr>
        <p:spPr bwMode="auto">
          <a:xfrm flipH="1" flipV="1">
            <a:off x="639115" y="3772898"/>
            <a:ext cx="339724" cy="945357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1816004"/>
              </p:ext>
            </p:extLst>
          </p:nvPr>
        </p:nvGraphicFramePr>
        <p:xfrm>
          <a:off x="5304518" y="3891905"/>
          <a:ext cx="4593402" cy="1983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Formel" r:id="rId4" imgW="3365280" imgH="1371600" progId="Equation.3">
                  <p:embed/>
                </p:oleObj>
              </mc:Choice>
              <mc:Fallback>
                <p:oleObj name="Formel" r:id="rId4" imgW="336528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4518" y="3891905"/>
                        <a:ext cx="4593402" cy="198392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 Box 2">
            <a:extLst>
              <a:ext uri="{FF2B5EF4-FFF2-40B4-BE49-F238E27FC236}">
                <a16:creationId xmlns="" xmlns:a16="http://schemas.microsoft.com/office/drawing/2014/main" id="{5B0600E8-02FD-4F6F-B817-45A6AE28C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146" y="91971"/>
            <a:ext cx="662070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>
              <a:defRPr/>
            </a:pPr>
            <a:r>
              <a:rPr lang="en-US" sz="36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De-linearizing LFSR to use them as </a:t>
            </a:r>
            <a:endParaRPr lang="en-US" sz="32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83" name="Text Box 78">
            <a:extLst>
              <a:ext uri="{FF2B5EF4-FFF2-40B4-BE49-F238E27FC236}">
                <a16:creationId xmlns="" xmlns:a16="http://schemas.microsoft.com/office/drawing/2014/main" id="{680EB112-0B53-40E5-AC59-95C05FA97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07" y="1296013"/>
            <a:ext cx="887337" cy="117172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en-US" sz="1400" dirty="0"/>
              <a:t>AND</a:t>
            </a:r>
          </a:p>
          <a:p>
            <a:pPr defTabSz="762000" eaLnBrk="0" hangingPunct="0"/>
            <a:r>
              <a:rPr lang="en-US" sz="1400" u="none" dirty="0"/>
              <a:t>10  → 0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none" dirty="0"/>
              <a:t>01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→ 0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none" dirty="0"/>
              <a:t>11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→ 1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u="none" dirty="0"/>
              <a:t>00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→ 0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CA07AC6A-9CDF-4032-A00B-0C07492B4ABD}"/>
              </a:ext>
            </a:extLst>
          </p:cNvPr>
          <p:cNvCxnSpPr>
            <a:stCxn id="83" idx="2"/>
          </p:cNvCxnSpPr>
          <p:nvPr/>
        </p:nvCxnSpPr>
        <p:spPr bwMode="auto">
          <a:xfrm>
            <a:off x="1077176" y="2467735"/>
            <a:ext cx="324910" cy="85902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596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Text Box 2"/>
          <p:cNvSpPr txBox="1">
            <a:spLocks noChangeArrowheads="1"/>
          </p:cNvSpPr>
          <p:nvPr/>
        </p:nvSpPr>
        <p:spPr bwMode="auto">
          <a:xfrm>
            <a:off x="1143000" y="2514600"/>
            <a:ext cx="3200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eaLnBrk="0" hangingPunct="0">
              <a:defRPr/>
            </a:pPr>
            <a:r>
              <a:rPr lang="en-US" altLang="ar-SA" sz="480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Outlines</a:t>
            </a:r>
            <a:endParaRPr lang="en-US" altLang="ar-SA" sz="4800" u="none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</p:txBody>
      </p:sp>
      <p:sp>
        <p:nvSpPr>
          <p:cNvPr id="1453059" name="Text Box 3"/>
          <p:cNvSpPr txBox="1">
            <a:spLocks noChangeArrowheads="1"/>
          </p:cNvSpPr>
          <p:nvPr/>
        </p:nvSpPr>
        <p:spPr bwMode="auto">
          <a:xfrm>
            <a:off x="1447800" y="457200"/>
            <a:ext cx="73914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defRPr/>
            </a:pPr>
            <a:r>
              <a:rPr lang="en-US" sz="54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Stream Ciphers</a:t>
            </a:r>
            <a:endParaRPr lang="en-US" sz="4000" u="none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algn="ctr" defTabSz="762000" eaLnBrk="0" hangingPunct="0">
              <a:defRPr/>
            </a:pPr>
            <a:r>
              <a:rPr lang="en-US" sz="3600" u="none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Design Fundamentals</a:t>
            </a:r>
            <a:endParaRPr lang="en-US" sz="4000" u="none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453060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91503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eaLnBrk="0" hangingPunct="0">
              <a:buFontTx/>
              <a:buChar char="•"/>
              <a:defRPr/>
            </a:pPr>
            <a:r>
              <a:rPr lang="en-US" altLang="de-DE" sz="32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 Historical Overview</a:t>
            </a:r>
          </a:p>
          <a:p>
            <a:pPr defTabSz="762000" eaLnBrk="0" hangingPunct="0">
              <a:buFontTx/>
              <a:buChar char="•"/>
              <a:defRPr/>
            </a:pPr>
            <a:r>
              <a:rPr lang="en-US" altLang="de-DE" sz="32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 Basic Definitions</a:t>
            </a:r>
            <a:endParaRPr lang="en-US" altLang="ar-SA" sz="32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  <a:p>
            <a:pPr defTabSz="762000" eaLnBrk="0" hangingPunct="0">
              <a:buFontTx/>
              <a:buChar char="•"/>
              <a:defRPr/>
            </a:pPr>
            <a:r>
              <a:rPr lang="en-US" altLang="ar-SA" sz="32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 Linear Feedback Shift Register Sequences</a:t>
            </a:r>
            <a:endParaRPr lang="en-US" altLang="ar-SA" sz="3200" b="0" u="none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  <a:p>
            <a:pPr defTabSz="762000" eaLnBrk="0" hangingPunct="0">
              <a:buFontTx/>
              <a:buChar char="•"/>
              <a:defRPr/>
            </a:pPr>
            <a:r>
              <a:rPr lang="en-US" altLang="ar-SA" sz="3200" b="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 </a:t>
            </a:r>
            <a:r>
              <a:rPr lang="en-US" altLang="ar-SA" sz="32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Stream Cipher Design Principles</a:t>
            </a:r>
          </a:p>
          <a:p>
            <a:pPr defTabSz="762000" eaLnBrk="0" hangingPunct="0">
              <a:buFontTx/>
              <a:buChar char="•"/>
              <a:defRPr/>
            </a:pPr>
            <a:r>
              <a:rPr lang="en-US" altLang="ar-SA" sz="32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 (Arabic)" charset="-78"/>
              </a:rPr>
              <a:t>  Contemporary Standards  </a:t>
            </a:r>
            <a:endParaRPr lang="en-US" altLang="ar-SA" sz="3200" b="0" u="none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 (Arabic)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048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05150" y="2876550"/>
            <a:ext cx="1600200" cy="457200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de-DE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076575" y="3905250"/>
            <a:ext cx="1600200" cy="458788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de-DE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105150" y="4945063"/>
            <a:ext cx="1600200" cy="457200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de-DE"/>
          </a:p>
        </p:txBody>
      </p:sp>
      <p:sp>
        <p:nvSpPr>
          <p:cNvPr id="1470469" name="Text Box 5"/>
          <p:cNvSpPr txBox="1">
            <a:spLocks noChangeArrowheads="1"/>
          </p:cNvSpPr>
          <p:nvPr/>
        </p:nvSpPr>
        <p:spPr bwMode="auto">
          <a:xfrm>
            <a:off x="2925763" y="671513"/>
            <a:ext cx="45958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>
              <a:defRPr/>
            </a:pPr>
            <a:r>
              <a:rPr lang="en-US" sz="3600" u="none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Running Key Generators</a:t>
            </a:r>
          </a:p>
          <a:p>
            <a:pPr algn="ctr" defTabSz="762000" eaLnBrk="0" hangingPunct="0">
              <a:defRPr/>
            </a:pPr>
            <a:r>
              <a:rPr lang="en-US" sz="24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Geffe´s Running Key Generator</a:t>
            </a:r>
            <a:endParaRPr lang="en-US" sz="3200" u="none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038725" y="2844800"/>
            <a:ext cx="49498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defTabSz="762000" eaLnBrk="0" hangingPunct="0"/>
            <a:r>
              <a:rPr lang="en-US" sz="1800" u="none" dirty="0"/>
              <a:t>C</a:t>
            </a:r>
            <a:r>
              <a:rPr lang="en-US" sz="1800" u="none" baseline="-25000" dirty="0"/>
              <a:t>1 </a:t>
            </a:r>
            <a:r>
              <a:rPr lang="en-US" sz="1800" u="none" dirty="0"/>
              <a:t>(D), C</a:t>
            </a:r>
            <a:r>
              <a:rPr lang="en-US" sz="1800" u="none" baseline="-25000" dirty="0"/>
              <a:t>2 </a:t>
            </a:r>
            <a:r>
              <a:rPr lang="en-US" sz="1800" u="none" dirty="0"/>
              <a:t>(D) and C</a:t>
            </a:r>
            <a:r>
              <a:rPr lang="en-US" sz="1800" u="none" baseline="-25000" dirty="0"/>
              <a:t>3 </a:t>
            </a:r>
            <a:r>
              <a:rPr lang="en-US" sz="1800" u="none" dirty="0"/>
              <a:t>(D) irreducible with</a:t>
            </a:r>
          </a:p>
          <a:p>
            <a:pPr defTabSz="762000" eaLnBrk="0" hangingPunct="0"/>
            <a:r>
              <a:rPr lang="en-US" sz="1800" u="none" dirty="0"/>
              <a:t>periods N</a:t>
            </a:r>
            <a:r>
              <a:rPr lang="en-US" sz="1800" u="none" baseline="-25000" dirty="0"/>
              <a:t>1</a:t>
            </a:r>
            <a:r>
              <a:rPr lang="en-US" sz="1800" u="none" dirty="0"/>
              <a:t>, N</a:t>
            </a:r>
            <a:r>
              <a:rPr lang="en-US" sz="1800" u="none" baseline="-25000" dirty="0"/>
              <a:t>2 </a:t>
            </a:r>
            <a:r>
              <a:rPr lang="en-US" sz="1800" u="none" dirty="0"/>
              <a:t>N</a:t>
            </a:r>
            <a:r>
              <a:rPr lang="en-US" sz="1800" u="none" baseline="-25000" dirty="0"/>
              <a:t>3</a:t>
            </a:r>
          </a:p>
          <a:p>
            <a:pPr defTabSz="762000" eaLnBrk="0" hangingPunct="0"/>
            <a:r>
              <a:rPr lang="en-US" sz="1800" u="none" dirty="0"/>
              <a:t>and degree L</a:t>
            </a:r>
            <a:r>
              <a:rPr lang="en-US" sz="1800" u="none" baseline="-25000" dirty="0"/>
              <a:t>1</a:t>
            </a:r>
            <a:r>
              <a:rPr lang="en-US" sz="1800" u="none" dirty="0"/>
              <a:t>, L</a:t>
            </a:r>
            <a:r>
              <a:rPr lang="en-US" sz="1800" u="none" baseline="-25000" dirty="0"/>
              <a:t>2,</a:t>
            </a:r>
            <a:r>
              <a:rPr lang="en-US" sz="1800" u="none" dirty="0"/>
              <a:t> L</a:t>
            </a:r>
            <a:r>
              <a:rPr lang="en-US" sz="1800" u="none" baseline="-25000" dirty="0"/>
              <a:t>3</a:t>
            </a:r>
            <a:r>
              <a:rPr lang="en-US" sz="1800" u="none" dirty="0"/>
              <a:t> such that </a:t>
            </a:r>
            <a:r>
              <a:rPr lang="en-US" sz="1800" u="none" dirty="0" err="1">
                <a:solidFill>
                  <a:schemeClr val="hlink"/>
                </a:solidFill>
              </a:rPr>
              <a:t>gcd</a:t>
            </a:r>
            <a:r>
              <a:rPr lang="en-US" sz="1800" u="none" dirty="0">
                <a:solidFill>
                  <a:schemeClr val="hlink"/>
                </a:solidFill>
              </a:rPr>
              <a:t>(L</a:t>
            </a:r>
            <a:r>
              <a:rPr lang="en-US" sz="1800" u="none" baseline="-25000" dirty="0">
                <a:solidFill>
                  <a:schemeClr val="hlink"/>
                </a:solidFill>
              </a:rPr>
              <a:t>i</a:t>
            </a:r>
            <a:r>
              <a:rPr lang="en-US" sz="1800" u="none" dirty="0">
                <a:solidFill>
                  <a:schemeClr val="hlink"/>
                </a:solidFill>
              </a:rPr>
              <a:t>, </a:t>
            </a:r>
            <a:r>
              <a:rPr lang="en-US" sz="1800" u="none" dirty="0" err="1">
                <a:solidFill>
                  <a:schemeClr val="hlink"/>
                </a:solidFill>
              </a:rPr>
              <a:t>L</a:t>
            </a:r>
            <a:r>
              <a:rPr lang="en-US" sz="1800" u="none" baseline="-25000" dirty="0" err="1">
                <a:solidFill>
                  <a:schemeClr val="hlink"/>
                </a:solidFill>
              </a:rPr>
              <a:t>j</a:t>
            </a:r>
            <a:r>
              <a:rPr lang="en-US" sz="1800" u="none" dirty="0">
                <a:solidFill>
                  <a:schemeClr val="hlink"/>
                </a:solidFill>
              </a:rPr>
              <a:t>) = 1</a:t>
            </a:r>
            <a:endParaRPr lang="en-US" sz="1800" u="none" dirty="0"/>
          </a:p>
          <a:p>
            <a:pPr defTabSz="762000" eaLnBrk="0" hangingPunct="0"/>
            <a:endParaRPr lang="en-US" sz="1800" u="none" dirty="0"/>
          </a:p>
          <a:p>
            <a:pPr defTabSz="762000" eaLnBrk="0" hangingPunct="0"/>
            <a:r>
              <a:rPr lang="en-US" sz="1800" u="none" dirty="0"/>
              <a:t>Linear complexity L(S</a:t>
            </a:r>
            <a:r>
              <a:rPr lang="en-US" sz="1800" u="none" baseline="-25000" dirty="0"/>
              <a:t>n</a:t>
            </a:r>
            <a:r>
              <a:rPr lang="en-US" sz="1800" u="none" dirty="0"/>
              <a:t>)=  </a:t>
            </a:r>
            <a:r>
              <a:rPr lang="en-US" sz="1800" u="none" dirty="0">
                <a:solidFill>
                  <a:schemeClr val="hlink"/>
                </a:solidFill>
              </a:rPr>
              <a:t>L</a:t>
            </a:r>
            <a:r>
              <a:rPr lang="en-US" sz="1800" u="none" baseline="-25000" dirty="0">
                <a:solidFill>
                  <a:schemeClr val="hlink"/>
                </a:solidFill>
              </a:rPr>
              <a:t>3</a:t>
            </a:r>
            <a:r>
              <a:rPr lang="en-US" sz="1800" u="none" dirty="0"/>
              <a:t> + </a:t>
            </a:r>
            <a:r>
              <a:rPr lang="en-US" sz="1800" u="none" dirty="0">
                <a:solidFill>
                  <a:schemeClr val="hlink"/>
                </a:solidFill>
              </a:rPr>
              <a:t>L</a:t>
            </a:r>
            <a:r>
              <a:rPr lang="en-US" sz="1800" u="none" baseline="-25000" dirty="0">
                <a:solidFill>
                  <a:schemeClr val="hlink"/>
                </a:solidFill>
              </a:rPr>
              <a:t>1</a:t>
            </a:r>
            <a:r>
              <a:rPr lang="en-US" sz="1800" u="none" dirty="0">
                <a:solidFill>
                  <a:schemeClr val="hlink"/>
                </a:solidFill>
              </a:rPr>
              <a:t>.L</a:t>
            </a:r>
            <a:r>
              <a:rPr lang="en-US" sz="1800" u="none" baseline="-25000" dirty="0">
                <a:solidFill>
                  <a:schemeClr val="hlink"/>
                </a:solidFill>
              </a:rPr>
              <a:t>2</a:t>
            </a:r>
            <a:r>
              <a:rPr lang="en-US" sz="1800" u="none" dirty="0"/>
              <a:t> + </a:t>
            </a:r>
            <a:r>
              <a:rPr lang="en-US" sz="1800" u="none" dirty="0">
                <a:solidFill>
                  <a:schemeClr val="hlink"/>
                </a:solidFill>
              </a:rPr>
              <a:t>L</a:t>
            </a:r>
            <a:r>
              <a:rPr lang="en-US" sz="1800" u="none" baseline="-25000" dirty="0">
                <a:solidFill>
                  <a:schemeClr val="hlink"/>
                </a:solidFill>
              </a:rPr>
              <a:t>2</a:t>
            </a:r>
            <a:r>
              <a:rPr lang="en-US" sz="1800" u="none" dirty="0">
                <a:solidFill>
                  <a:schemeClr val="hlink"/>
                </a:solidFill>
              </a:rPr>
              <a:t>.L</a:t>
            </a:r>
            <a:r>
              <a:rPr lang="en-US" sz="1800" u="none" baseline="-25000" dirty="0">
                <a:solidFill>
                  <a:schemeClr val="hlink"/>
                </a:solidFill>
              </a:rPr>
              <a:t>3</a:t>
            </a:r>
            <a:r>
              <a:rPr lang="en-US" sz="1800" u="none" dirty="0"/>
              <a:t> </a:t>
            </a:r>
          </a:p>
          <a:p>
            <a:pPr defTabSz="762000" eaLnBrk="0" hangingPunct="0"/>
            <a:r>
              <a:rPr lang="en-US" sz="1800" u="none" dirty="0"/>
              <a:t>Sequence Period is N = </a:t>
            </a:r>
            <a:r>
              <a:rPr lang="en-US" sz="1800" u="none" dirty="0">
                <a:solidFill>
                  <a:schemeClr val="hlink"/>
                </a:solidFill>
              </a:rPr>
              <a:t>lcm(N</a:t>
            </a:r>
            <a:r>
              <a:rPr lang="en-US" sz="1800" u="none" baseline="-25000" dirty="0">
                <a:solidFill>
                  <a:schemeClr val="hlink"/>
                </a:solidFill>
              </a:rPr>
              <a:t>1</a:t>
            </a:r>
            <a:r>
              <a:rPr lang="en-US" sz="1800" u="none" dirty="0">
                <a:solidFill>
                  <a:schemeClr val="hlink"/>
                </a:solidFill>
              </a:rPr>
              <a:t>, N</a:t>
            </a:r>
            <a:r>
              <a:rPr lang="en-US" sz="1800" u="none" baseline="-25000" dirty="0">
                <a:solidFill>
                  <a:schemeClr val="hlink"/>
                </a:solidFill>
              </a:rPr>
              <a:t>2</a:t>
            </a:r>
            <a:r>
              <a:rPr lang="en-US" sz="1800" u="none" dirty="0">
                <a:solidFill>
                  <a:schemeClr val="hlink"/>
                </a:solidFill>
              </a:rPr>
              <a:t> ,N</a:t>
            </a:r>
            <a:r>
              <a:rPr lang="en-US" sz="1800" u="none" baseline="-25000" dirty="0">
                <a:solidFill>
                  <a:schemeClr val="hlink"/>
                </a:solidFill>
              </a:rPr>
              <a:t>3</a:t>
            </a:r>
            <a:r>
              <a:rPr lang="en-US" sz="1800" u="none" dirty="0">
                <a:solidFill>
                  <a:schemeClr val="hlink"/>
                </a:solidFill>
              </a:rPr>
              <a:t>)</a:t>
            </a:r>
            <a:r>
              <a:rPr lang="en-US" sz="1800" u="none" dirty="0"/>
              <a:t> </a:t>
            </a:r>
          </a:p>
          <a:p>
            <a:pPr defTabSz="762000" eaLnBrk="0" hangingPunct="0"/>
            <a:endParaRPr lang="en-US" sz="1800" u="none" dirty="0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3340100" y="2994025"/>
            <a:ext cx="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>
            <a:off x="3173413" y="2994025"/>
            <a:ext cx="166687" cy="185738"/>
          </a:xfrm>
          <a:custGeom>
            <a:avLst/>
            <a:gdLst>
              <a:gd name="T0" fmla="*/ 2147483647 w 730"/>
              <a:gd name="T1" fmla="*/ 0 h 818"/>
              <a:gd name="T2" fmla="*/ 0 w 730"/>
              <a:gd name="T3" fmla="*/ 2147483647 h 818"/>
              <a:gd name="T4" fmla="*/ 2147483647 w 730"/>
              <a:gd name="T5" fmla="*/ 2147483647 h 818"/>
              <a:gd name="T6" fmla="*/ 0 60000 65536"/>
              <a:gd name="T7" fmla="*/ 0 60000 65536"/>
              <a:gd name="T8" fmla="*/ 0 60000 65536"/>
              <a:gd name="T9" fmla="*/ 0 w 730"/>
              <a:gd name="T10" fmla="*/ 0 h 818"/>
              <a:gd name="T11" fmla="*/ 730 w 730"/>
              <a:gd name="T12" fmla="*/ 818 h 8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0" h="818">
                <a:moveTo>
                  <a:pt x="730" y="0"/>
                </a:moveTo>
                <a:lnTo>
                  <a:pt x="0" y="410"/>
                </a:lnTo>
                <a:lnTo>
                  <a:pt x="730" y="81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3436938" y="312578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3436938" y="3111500"/>
            <a:ext cx="95250" cy="34925"/>
          </a:xfrm>
          <a:custGeom>
            <a:avLst/>
            <a:gdLst>
              <a:gd name="T0" fmla="*/ 0 w 414"/>
              <a:gd name="T1" fmla="*/ 667654379 h 159"/>
              <a:gd name="T2" fmla="*/ 779443174 w 414"/>
              <a:gd name="T3" fmla="*/ 1345923318 h 159"/>
              <a:gd name="T4" fmla="*/ 1534483950 w 414"/>
              <a:gd name="T5" fmla="*/ 1685058557 h 159"/>
              <a:gd name="T6" fmla="*/ 2147483647 w 414"/>
              <a:gd name="T7" fmla="*/ 1685058557 h 159"/>
              <a:gd name="T8" fmla="*/ 2147483647 w 414"/>
              <a:gd name="T9" fmla="*/ 1345923318 h 159"/>
              <a:gd name="T10" fmla="*/ 2147483647 w 414"/>
              <a:gd name="T11" fmla="*/ 667654379 h 159"/>
              <a:gd name="T12" fmla="*/ 2147483647 w 414"/>
              <a:gd name="T13" fmla="*/ 0 h 1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4"/>
              <a:gd name="T22" fmla="*/ 0 h 159"/>
              <a:gd name="T23" fmla="*/ 414 w 414"/>
              <a:gd name="T24" fmla="*/ 159 h 1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4" h="159">
                <a:moveTo>
                  <a:pt x="0" y="63"/>
                </a:moveTo>
                <a:lnTo>
                  <a:pt x="64" y="127"/>
                </a:lnTo>
                <a:lnTo>
                  <a:pt x="126" y="159"/>
                </a:lnTo>
                <a:lnTo>
                  <a:pt x="254" y="159"/>
                </a:lnTo>
                <a:lnTo>
                  <a:pt x="318" y="127"/>
                </a:lnTo>
                <a:lnTo>
                  <a:pt x="381" y="63"/>
                </a:lnTo>
                <a:lnTo>
                  <a:pt x="414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3563938" y="309245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40" name="Freeform 12"/>
          <p:cNvSpPr>
            <a:spLocks/>
          </p:cNvSpPr>
          <p:nvPr/>
        </p:nvSpPr>
        <p:spPr bwMode="auto">
          <a:xfrm>
            <a:off x="3563938" y="3071813"/>
            <a:ext cx="25400" cy="107950"/>
          </a:xfrm>
          <a:custGeom>
            <a:avLst/>
            <a:gdLst>
              <a:gd name="T0" fmla="*/ 0 w 115"/>
              <a:gd name="T1" fmla="*/ 1059674418 h 478"/>
              <a:gd name="T2" fmla="*/ 484857821 w 115"/>
              <a:gd name="T3" fmla="*/ 806294830 h 478"/>
              <a:gd name="T4" fmla="*/ 1239096927 w 115"/>
              <a:gd name="T5" fmla="*/ 0 h 478"/>
              <a:gd name="T6" fmla="*/ 1239096927 w 115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  <a:gd name="T12" fmla="*/ 0 w 115"/>
              <a:gd name="T13" fmla="*/ 0 h 478"/>
              <a:gd name="T14" fmla="*/ 115 w 115"/>
              <a:gd name="T15" fmla="*/ 478 h 4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" h="478">
                <a:moveTo>
                  <a:pt x="0" y="92"/>
                </a:moveTo>
                <a:lnTo>
                  <a:pt x="45" y="70"/>
                </a:lnTo>
                <a:lnTo>
                  <a:pt x="115" y="0"/>
                </a:lnTo>
                <a:lnTo>
                  <a:pt x="115" y="47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698875" y="3151188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3698875" y="3151188"/>
            <a:ext cx="9525" cy="95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3698875" y="3151188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44" name="Freeform 16"/>
          <p:cNvSpPr>
            <a:spLocks/>
          </p:cNvSpPr>
          <p:nvPr/>
        </p:nvSpPr>
        <p:spPr bwMode="auto">
          <a:xfrm>
            <a:off x="3671888" y="2995613"/>
            <a:ext cx="36512" cy="155575"/>
          </a:xfrm>
          <a:custGeom>
            <a:avLst/>
            <a:gdLst>
              <a:gd name="T0" fmla="*/ 1380426336 w 159"/>
              <a:gd name="T1" fmla="*/ 2147483647 h 682"/>
              <a:gd name="T2" fmla="*/ 835543732 w 159"/>
              <a:gd name="T3" fmla="*/ 2147483647 h 682"/>
              <a:gd name="T4" fmla="*/ 266403735 w 159"/>
              <a:gd name="T5" fmla="*/ 2147483647 h 682"/>
              <a:gd name="T6" fmla="*/ 0 w 159"/>
              <a:gd name="T7" fmla="*/ 2147483647 h 682"/>
              <a:gd name="T8" fmla="*/ 0 w 159"/>
              <a:gd name="T9" fmla="*/ 2147483647 h 682"/>
              <a:gd name="T10" fmla="*/ 266403735 w 159"/>
              <a:gd name="T11" fmla="*/ 2147483647 h 682"/>
              <a:gd name="T12" fmla="*/ 835543732 w 159"/>
              <a:gd name="T13" fmla="*/ 1365081627 h 682"/>
              <a:gd name="T14" fmla="*/ 1380426336 w 159"/>
              <a:gd name="T15" fmla="*/ 534157903 h 682"/>
              <a:gd name="T16" fmla="*/ 1925362445 w 159"/>
              <a:gd name="T17" fmla="*/ 0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9"/>
              <a:gd name="T28" fmla="*/ 0 h 682"/>
              <a:gd name="T29" fmla="*/ 159 w 159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9" h="682">
                <a:moveTo>
                  <a:pt x="114" y="682"/>
                </a:moveTo>
                <a:lnTo>
                  <a:pt x="69" y="614"/>
                </a:lnTo>
                <a:lnTo>
                  <a:pt x="22" y="522"/>
                </a:lnTo>
                <a:lnTo>
                  <a:pt x="0" y="408"/>
                </a:lnTo>
                <a:lnTo>
                  <a:pt x="0" y="318"/>
                </a:lnTo>
                <a:lnTo>
                  <a:pt x="22" y="205"/>
                </a:lnTo>
                <a:lnTo>
                  <a:pt x="69" y="115"/>
                </a:lnTo>
                <a:lnTo>
                  <a:pt x="114" y="45"/>
                </a:lnTo>
                <a:lnTo>
                  <a:pt x="159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3790950" y="299561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46" name="Freeform 18"/>
          <p:cNvSpPr>
            <a:spLocks/>
          </p:cNvSpPr>
          <p:nvPr/>
        </p:nvSpPr>
        <p:spPr bwMode="auto">
          <a:xfrm>
            <a:off x="3790950" y="2995613"/>
            <a:ext cx="101600" cy="150812"/>
          </a:xfrm>
          <a:custGeom>
            <a:avLst/>
            <a:gdLst>
              <a:gd name="T0" fmla="*/ 0 w 448"/>
              <a:gd name="T1" fmla="*/ 0 h 668"/>
              <a:gd name="T2" fmla="*/ 2147483647 w 448"/>
              <a:gd name="T3" fmla="*/ 0 h 668"/>
              <a:gd name="T4" fmla="*/ 2147483647 w 448"/>
              <a:gd name="T5" fmla="*/ 368261886 h 668"/>
              <a:gd name="T6" fmla="*/ 2147483647 w 448"/>
              <a:gd name="T7" fmla="*/ 1104734070 h 668"/>
              <a:gd name="T8" fmla="*/ 2147483647 w 448"/>
              <a:gd name="T9" fmla="*/ 1841206593 h 668"/>
              <a:gd name="T10" fmla="*/ 2147483647 w 448"/>
              <a:gd name="T11" fmla="*/ 2147483647 h 668"/>
              <a:gd name="T12" fmla="*/ 2147483647 w 448"/>
              <a:gd name="T13" fmla="*/ 2147483647 h 668"/>
              <a:gd name="T14" fmla="*/ 2147483647 w 448"/>
              <a:gd name="T15" fmla="*/ 2147483647 h 668"/>
              <a:gd name="T16" fmla="*/ 2147483647 w 448"/>
              <a:gd name="T17" fmla="*/ 2147483647 h 668"/>
              <a:gd name="T18" fmla="*/ 2147483647 w 448"/>
              <a:gd name="T19" fmla="*/ 2147483647 h 668"/>
              <a:gd name="T20" fmla="*/ 2147483647 w 448"/>
              <a:gd name="T21" fmla="*/ 2147483647 h 668"/>
              <a:gd name="T22" fmla="*/ 0 w 448"/>
              <a:gd name="T23" fmla="*/ 2147483647 h 668"/>
              <a:gd name="T24" fmla="*/ 0 w 448"/>
              <a:gd name="T25" fmla="*/ 0 h 6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8"/>
              <a:gd name="T40" fmla="*/ 0 h 668"/>
              <a:gd name="T41" fmla="*/ 448 w 448"/>
              <a:gd name="T42" fmla="*/ 668 h 6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8" h="668">
                <a:moveTo>
                  <a:pt x="0" y="0"/>
                </a:moveTo>
                <a:lnTo>
                  <a:pt x="224" y="0"/>
                </a:lnTo>
                <a:lnTo>
                  <a:pt x="320" y="32"/>
                </a:lnTo>
                <a:lnTo>
                  <a:pt x="384" y="96"/>
                </a:lnTo>
                <a:lnTo>
                  <a:pt x="416" y="160"/>
                </a:lnTo>
                <a:lnTo>
                  <a:pt x="448" y="253"/>
                </a:lnTo>
                <a:lnTo>
                  <a:pt x="448" y="412"/>
                </a:lnTo>
                <a:lnTo>
                  <a:pt x="416" y="509"/>
                </a:lnTo>
                <a:lnTo>
                  <a:pt x="384" y="572"/>
                </a:lnTo>
                <a:lnTo>
                  <a:pt x="320" y="636"/>
                </a:lnTo>
                <a:lnTo>
                  <a:pt x="224" y="668"/>
                </a:lnTo>
                <a:lnTo>
                  <a:pt x="0" y="668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3954463" y="299561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48" name="Freeform 20"/>
          <p:cNvSpPr>
            <a:spLocks/>
          </p:cNvSpPr>
          <p:nvPr/>
        </p:nvSpPr>
        <p:spPr bwMode="auto">
          <a:xfrm>
            <a:off x="3954463" y="2995613"/>
            <a:ext cx="36512" cy="165100"/>
          </a:xfrm>
          <a:custGeom>
            <a:avLst/>
            <a:gdLst>
              <a:gd name="T0" fmla="*/ 0 w 159"/>
              <a:gd name="T1" fmla="*/ 0 h 728"/>
              <a:gd name="T2" fmla="*/ 557011473 w 159"/>
              <a:gd name="T3" fmla="*/ 524861115 h 728"/>
              <a:gd name="T4" fmla="*/ 1089818484 w 159"/>
              <a:gd name="T5" fmla="*/ 1341339532 h 728"/>
              <a:gd name="T6" fmla="*/ 1658958136 w 159"/>
              <a:gd name="T7" fmla="*/ 2147483647 h 728"/>
              <a:gd name="T8" fmla="*/ 1925362445 w 159"/>
              <a:gd name="T9" fmla="*/ 2147483647 h 728"/>
              <a:gd name="T10" fmla="*/ 1925362445 w 159"/>
              <a:gd name="T11" fmla="*/ 2147483647 h 728"/>
              <a:gd name="T12" fmla="*/ 1658958136 w 159"/>
              <a:gd name="T13" fmla="*/ 2147483647 h 728"/>
              <a:gd name="T14" fmla="*/ 1089818484 w 159"/>
              <a:gd name="T15" fmla="*/ 2147483647 h 728"/>
              <a:gd name="T16" fmla="*/ 557011473 w 159"/>
              <a:gd name="T17" fmla="*/ 2147483647 h 728"/>
              <a:gd name="T18" fmla="*/ 0 w 159"/>
              <a:gd name="T19" fmla="*/ 2147483647 h 7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9"/>
              <a:gd name="T31" fmla="*/ 0 h 728"/>
              <a:gd name="T32" fmla="*/ 159 w 159"/>
              <a:gd name="T33" fmla="*/ 728 h 7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9" h="728">
                <a:moveTo>
                  <a:pt x="0" y="0"/>
                </a:moveTo>
                <a:lnTo>
                  <a:pt x="46" y="45"/>
                </a:lnTo>
                <a:lnTo>
                  <a:pt x="90" y="115"/>
                </a:lnTo>
                <a:lnTo>
                  <a:pt x="137" y="205"/>
                </a:lnTo>
                <a:lnTo>
                  <a:pt x="159" y="318"/>
                </a:lnTo>
                <a:lnTo>
                  <a:pt x="159" y="408"/>
                </a:lnTo>
                <a:lnTo>
                  <a:pt x="137" y="522"/>
                </a:lnTo>
                <a:lnTo>
                  <a:pt x="90" y="614"/>
                </a:lnTo>
                <a:lnTo>
                  <a:pt x="46" y="682"/>
                </a:lnTo>
                <a:lnTo>
                  <a:pt x="0" y="72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4041775" y="31654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50" name="Freeform 22"/>
          <p:cNvSpPr>
            <a:spLocks/>
          </p:cNvSpPr>
          <p:nvPr/>
        </p:nvSpPr>
        <p:spPr bwMode="auto">
          <a:xfrm>
            <a:off x="4041775" y="3121025"/>
            <a:ext cx="14288" cy="44450"/>
          </a:xfrm>
          <a:custGeom>
            <a:avLst/>
            <a:gdLst>
              <a:gd name="T0" fmla="*/ 0 w 62"/>
              <a:gd name="T1" fmla="*/ 2147483647 h 191"/>
              <a:gd name="T2" fmla="*/ 379403113 w 62"/>
              <a:gd name="T3" fmla="*/ 2004074387 h 191"/>
              <a:gd name="T4" fmla="*/ 758806226 w 62"/>
              <a:gd name="T5" fmla="*/ 1197417920 h 191"/>
              <a:gd name="T6" fmla="*/ 758806226 w 62"/>
              <a:gd name="T7" fmla="*/ 390708510 h 191"/>
              <a:gd name="T8" fmla="*/ 379403113 w 62"/>
              <a:gd name="T9" fmla="*/ 806655303 h 191"/>
              <a:gd name="T10" fmla="*/ 0 w 62"/>
              <a:gd name="T11" fmla="*/ 390708510 h 191"/>
              <a:gd name="T12" fmla="*/ 379403113 w 62"/>
              <a:gd name="T13" fmla="*/ 0 h 191"/>
              <a:gd name="T14" fmla="*/ 758806226 w 62"/>
              <a:gd name="T15" fmla="*/ 390708510 h 1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191"/>
              <a:gd name="T26" fmla="*/ 62 w 62"/>
              <a:gd name="T27" fmla="*/ 191 h 1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191">
                <a:moveTo>
                  <a:pt x="0" y="191"/>
                </a:moveTo>
                <a:lnTo>
                  <a:pt x="31" y="159"/>
                </a:lnTo>
                <a:lnTo>
                  <a:pt x="62" y="95"/>
                </a:lnTo>
                <a:lnTo>
                  <a:pt x="62" y="31"/>
                </a:lnTo>
                <a:lnTo>
                  <a:pt x="31" y="64"/>
                </a:lnTo>
                <a:lnTo>
                  <a:pt x="0" y="31"/>
                </a:lnTo>
                <a:lnTo>
                  <a:pt x="31" y="0"/>
                </a:lnTo>
                <a:lnTo>
                  <a:pt x="62" y="3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4149725" y="314642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4149725" y="3146425"/>
            <a:ext cx="889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4149725" y="314642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 flipV="1">
            <a:off x="4149725" y="2995613"/>
            <a:ext cx="1588" cy="1508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3509963" y="300196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56" name="Freeform 28"/>
          <p:cNvSpPr>
            <a:spLocks/>
          </p:cNvSpPr>
          <p:nvPr/>
        </p:nvSpPr>
        <p:spPr bwMode="auto">
          <a:xfrm>
            <a:off x="3422650" y="2995613"/>
            <a:ext cx="87313" cy="130175"/>
          </a:xfrm>
          <a:custGeom>
            <a:avLst/>
            <a:gdLst>
              <a:gd name="T0" fmla="*/ 2147483647 w 382"/>
              <a:gd name="T1" fmla="*/ 377201359 h 572"/>
              <a:gd name="T2" fmla="*/ 2147483647 w 382"/>
              <a:gd name="T3" fmla="*/ 0 h 572"/>
              <a:gd name="T4" fmla="*/ 2147483647 w 382"/>
              <a:gd name="T5" fmla="*/ 0 h 572"/>
              <a:gd name="T6" fmla="*/ 1528483061 w 382"/>
              <a:gd name="T7" fmla="*/ 377201359 h 572"/>
              <a:gd name="T8" fmla="*/ 764215474 w 382"/>
              <a:gd name="T9" fmla="*/ 1131552077 h 572"/>
              <a:gd name="T10" fmla="*/ 394071671 w 382"/>
              <a:gd name="T11" fmla="*/ 1885903135 h 572"/>
              <a:gd name="T12" fmla="*/ 0 w 382"/>
              <a:gd name="T13" fmla="*/ 2147483647 h 572"/>
              <a:gd name="T14" fmla="*/ 0 w 382"/>
              <a:gd name="T15" fmla="*/ 2147483647 h 572"/>
              <a:gd name="T16" fmla="*/ 394071671 w 382"/>
              <a:gd name="T17" fmla="*/ 2147483647 h 572"/>
              <a:gd name="T18" fmla="*/ 764215474 w 382"/>
              <a:gd name="T19" fmla="*/ 2147483647 h 5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82"/>
              <a:gd name="T31" fmla="*/ 0 h 572"/>
              <a:gd name="T32" fmla="*/ 382 w 382"/>
              <a:gd name="T33" fmla="*/ 572 h 5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82" h="572">
                <a:moveTo>
                  <a:pt x="382" y="32"/>
                </a:moveTo>
                <a:lnTo>
                  <a:pt x="318" y="0"/>
                </a:lnTo>
                <a:lnTo>
                  <a:pt x="190" y="0"/>
                </a:lnTo>
                <a:lnTo>
                  <a:pt x="128" y="32"/>
                </a:lnTo>
                <a:lnTo>
                  <a:pt x="64" y="96"/>
                </a:lnTo>
                <a:lnTo>
                  <a:pt x="33" y="160"/>
                </a:lnTo>
                <a:lnTo>
                  <a:pt x="0" y="253"/>
                </a:lnTo>
                <a:lnTo>
                  <a:pt x="0" y="412"/>
                </a:lnTo>
                <a:lnTo>
                  <a:pt x="33" y="509"/>
                </a:lnTo>
                <a:lnTo>
                  <a:pt x="64" y="57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3532188" y="3032125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3509963" y="3001963"/>
            <a:ext cx="22225" cy="30162"/>
          </a:xfrm>
          <a:custGeom>
            <a:avLst/>
            <a:gdLst>
              <a:gd name="T0" fmla="*/ 1191194335 w 96"/>
              <a:gd name="T1" fmla="*/ 1674789023 h 128"/>
              <a:gd name="T2" fmla="*/ 781712963 w 96"/>
              <a:gd name="T3" fmla="*/ 837394512 h 128"/>
              <a:gd name="T4" fmla="*/ 0 w 96"/>
              <a:gd name="T5" fmla="*/ 0 h 128"/>
              <a:gd name="T6" fmla="*/ 0 60000 65536"/>
              <a:gd name="T7" fmla="*/ 0 60000 65536"/>
              <a:gd name="T8" fmla="*/ 0 60000 65536"/>
              <a:gd name="T9" fmla="*/ 0 w 96"/>
              <a:gd name="T10" fmla="*/ 0 h 128"/>
              <a:gd name="T11" fmla="*/ 96 w 96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128">
                <a:moveTo>
                  <a:pt x="96" y="128"/>
                </a:moveTo>
                <a:lnTo>
                  <a:pt x="63" y="64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4268788" y="309245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4268788" y="3071813"/>
            <a:ext cx="25400" cy="107950"/>
          </a:xfrm>
          <a:custGeom>
            <a:avLst/>
            <a:gdLst>
              <a:gd name="T0" fmla="*/ 0 w 113"/>
              <a:gd name="T1" fmla="*/ 1059674418 h 478"/>
              <a:gd name="T2" fmla="*/ 522433577 w 113"/>
              <a:gd name="T3" fmla="*/ 806294830 h 478"/>
              <a:gd name="T4" fmla="*/ 1283347466 w 113"/>
              <a:gd name="T5" fmla="*/ 0 h 478"/>
              <a:gd name="T6" fmla="*/ 1283347466 w 113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  <a:gd name="T12" fmla="*/ 0 w 113"/>
              <a:gd name="T13" fmla="*/ 0 h 478"/>
              <a:gd name="T14" fmla="*/ 113 w 113"/>
              <a:gd name="T15" fmla="*/ 478 h 4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" h="478">
                <a:moveTo>
                  <a:pt x="0" y="92"/>
                </a:moveTo>
                <a:lnTo>
                  <a:pt x="46" y="70"/>
                </a:lnTo>
                <a:lnTo>
                  <a:pt x="113" y="0"/>
                </a:lnTo>
                <a:lnTo>
                  <a:pt x="113" y="47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4376738" y="317976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4376738" y="2994025"/>
            <a:ext cx="166687" cy="185738"/>
          </a:xfrm>
          <a:custGeom>
            <a:avLst/>
            <a:gdLst>
              <a:gd name="T0" fmla="*/ 0 w 730"/>
              <a:gd name="T1" fmla="*/ 2147483647 h 818"/>
              <a:gd name="T2" fmla="*/ 2147483647 w 730"/>
              <a:gd name="T3" fmla="*/ 2147483647 h 818"/>
              <a:gd name="T4" fmla="*/ 0 w 730"/>
              <a:gd name="T5" fmla="*/ 0 h 818"/>
              <a:gd name="T6" fmla="*/ 0 60000 65536"/>
              <a:gd name="T7" fmla="*/ 0 60000 65536"/>
              <a:gd name="T8" fmla="*/ 0 60000 65536"/>
              <a:gd name="T9" fmla="*/ 0 w 730"/>
              <a:gd name="T10" fmla="*/ 0 h 818"/>
              <a:gd name="T11" fmla="*/ 730 w 730"/>
              <a:gd name="T12" fmla="*/ 818 h 8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0" h="818">
                <a:moveTo>
                  <a:pt x="0" y="818"/>
                </a:moveTo>
                <a:lnTo>
                  <a:pt x="730" y="41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63" name="Line 35"/>
          <p:cNvSpPr>
            <a:spLocks noChangeShapeType="1"/>
          </p:cNvSpPr>
          <p:nvPr/>
        </p:nvSpPr>
        <p:spPr bwMode="auto">
          <a:xfrm>
            <a:off x="4543425" y="413702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64" name="Line 36"/>
          <p:cNvSpPr>
            <a:spLocks noChangeShapeType="1"/>
          </p:cNvSpPr>
          <p:nvPr/>
        </p:nvSpPr>
        <p:spPr bwMode="auto">
          <a:xfrm flipH="1">
            <a:off x="4376738" y="4137025"/>
            <a:ext cx="166687" cy="936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65" name="Line 37"/>
          <p:cNvSpPr>
            <a:spLocks noChangeShapeType="1"/>
          </p:cNvSpPr>
          <p:nvPr/>
        </p:nvSpPr>
        <p:spPr bwMode="auto">
          <a:xfrm>
            <a:off x="4319588" y="423068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66" name="Freeform 38"/>
          <p:cNvSpPr>
            <a:spLocks/>
          </p:cNvSpPr>
          <p:nvPr/>
        </p:nvSpPr>
        <p:spPr bwMode="auto">
          <a:xfrm>
            <a:off x="4246563" y="4121150"/>
            <a:ext cx="73025" cy="109538"/>
          </a:xfrm>
          <a:custGeom>
            <a:avLst/>
            <a:gdLst>
              <a:gd name="T0" fmla="*/ 2147483647 w 321"/>
              <a:gd name="T1" fmla="*/ 2147483647 h 479"/>
              <a:gd name="T2" fmla="*/ 0 w 321"/>
              <a:gd name="T3" fmla="*/ 2147483647 h 479"/>
              <a:gd name="T4" fmla="*/ 2147483647 w 321"/>
              <a:gd name="T5" fmla="*/ 2147483647 h 479"/>
              <a:gd name="T6" fmla="*/ 2147483647 w 321"/>
              <a:gd name="T7" fmla="*/ 2147483647 h 479"/>
              <a:gd name="T8" fmla="*/ 2147483647 w 321"/>
              <a:gd name="T9" fmla="*/ 1638343670 h 479"/>
              <a:gd name="T10" fmla="*/ 2147483647 w 321"/>
              <a:gd name="T11" fmla="*/ 1112153437 h 479"/>
              <a:gd name="T12" fmla="*/ 2147483647 w 321"/>
              <a:gd name="T13" fmla="*/ 562064490 h 479"/>
              <a:gd name="T14" fmla="*/ 2147483647 w 321"/>
              <a:gd name="T15" fmla="*/ 275070772 h 479"/>
              <a:gd name="T16" fmla="*/ 2147483647 w 321"/>
              <a:gd name="T17" fmla="*/ 0 h 479"/>
              <a:gd name="T18" fmla="*/ 1353953508 w 321"/>
              <a:gd name="T19" fmla="*/ 0 h 479"/>
              <a:gd name="T20" fmla="*/ 824109561 w 321"/>
              <a:gd name="T21" fmla="*/ 275070772 h 479"/>
              <a:gd name="T22" fmla="*/ 553339789 w 321"/>
              <a:gd name="T23" fmla="*/ 562064490 h 479"/>
              <a:gd name="T24" fmla="*/ 282569675 w 321"/>
              <a:gd name="T25" fmla="*/ 1112153437 h 479"/>
              <a:gd name="T26" fmla="*/ 282569675 w 321"/>
              <a:gd name="T27" fmla="*/ 1363325151 h 47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1"/>
              <a:gd name="T43" fmla="*/ 0 h 479"/>
              <a:gd name="T44" fmla="*/ 321 w 321"/>
              <a:gd name="T45" fmla="*/ 479 h 47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1" h="479">
                <a:moveTo>
                  <a:pt x="321" y="479"/>
                </a:moveTo>
                <a:lnTo>
                  <a:pt x="0" y="479"/>
                </a:lnTo>
                <a:lnTo>
                  <a:pt x="229" y="251"/>
                </a:lnTo>
                <a:lnTo>
                  <a:pt x="274" y="183"/>
                </a:lnTo>
                <a:lnTo>
                  <a:pt x="297" y="137"/>
                </a:lnTo>
                <a:lnTo>
                  <a:pt x="297" y="93"/>
                </a:lnTo>
                <a:lnTo>
                  <a:pt x="274" y="47"/>
                </a:lnTo>
                <a:lnTo>
                  <a:pt x="251" y="23"/>
                </a:lnTo>
                <a:lnTo>
                  <a:pt x="207" y="0"/>
                </a:lnTo>
                <a:lnTo>
                  <a:pt x="115" y="0"/>
                </a:lnTo>
                <a:lnTo>
                  <a:pt x="70" y="23"/>
                </a:lnTo>
                <a:lnTo>
                  <a:pt x="47" y="47"/>
                </a:lnTo>
                <a:lnTo>
                  <a:pt x="24" y="93"/>
                </a:lnTo>
                <a:lnTo>
                  <a:pt x="24" y="11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67" name="Line 39"/>
          <p:cNvSpPr>
            <a:spLocks noChangeShapeType="1"/>
          </p:cNvSpPr>
          <p:nvPr/>
        </p:nvSpPr>
        <p:spPr bwMode="auto">
          <a:xfrm>
            <a:off x="4238625" y="4198938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68" name="Freeform 40"/>
          <p:cNvSpPr>
            <a:spLocks/>
          </p:cNvSpPr>
          <p:nvPr/>
        </p:nvSpPr>
        <p:spPr bwMode="auto">
          <a:xfrm>
            <a:off x="4149725" y="4044950"/>
            <a:ext cx="88900" cy="153988"/>
          </a:xfrm>
          <a:custGeom>
            <a:avLst/>
            <a:gdLst>
              <a:gd name="T0" fmla="*/ 2147483647 w 382"/>
              <a:gd name="T1" fmla="*/ 2147483647 h 668"/>
              <a:gd name="T2" fmla="*/ 0 w 382"/>
              <a:gd name="T3" fmla="*/ 2147483647 h 668"/>
              <a:gd name="T4" fmla="*/ 0 w 382"/>
              <a:gd name="T5" fmla="*/ 0 h 668"/>
              <a:gd name="T6" fmla="*/ 0 60000 65536"/>
              <a:gd name="T7" fmla="*/ 0 60000 65536"/>
              <a:gd name="T8" fmla="*/ 0 60000 65536"/>
              <a:gd name="T9" fmla="*/ 0 w 382"/>
              <a:gd name="T10" fmla="*/ 0 h 668"/>
              <a:gd name="T11" fmla="*/ 382 w 382"/>
              <a:gd name="T12" fmla="*/ 668 h 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" h="668">
                <a:moveTo>
                  <a:pt x="382" y="668"/>
                </a:moveTo>
                <a:lnTo>
                  <a:pt x="0" y="668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69" name="Line 41"/>
          <p:cNvSpPr>
            <a:spLocks noChangeShapeType="1"/>
          </p:cNvSpPr>
          <p:nvPr/>
        </p:nvSpPr>
        <p:spPr bwMode="auto">
          <a:xfrm>
            <a:off x="3954463" y="4046538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70" name="Freeform 42"/>
          <p:cNvSpPr>
            <a:spLocks/>
          </p:cNvSpPr>
          <p:nvPr/>
        </p:nvSpPr>
        <p:spPr bwMode="auto">
          <a:xfrm>
            <a:off x="3954463" y="4046538"/>
            <a:ext cx="36512" cy="166687"/>
          </a:xfrm>
          <a:custGeom>
            <a:avLst/>
            <a:gdLst>
              <a:gd name="T0" fmla="*/ 0 w 159"/>
              <a:gd name="T1" fmla="*/ 0 h 728"/>
              <a:gd name="T2" fmla="*/ 557011473 w 159"/>
              <a:gd name="T3" fmla="*/ 552142946 h 728"/>
              <a:gd name="T4" fmla="*/ 1089818484 w 159"/>
              <a:gd name="T5" fmla="*/ 1368404103 h 728"/>
              <a:gd name="T6" fmla="*/ 1658958136 w 159"/>
              <a:gd name="T7" fmla="*/ 2147483647 h 728"/>
              <a:gd name="T8" fmla="*/ 1925362445 w 159"/>
              <a:gd name="T9" fmla="*/ 2147483647 h 728"/>
              <a:gd name="T10" fmla="*/ 1925362445 w 159"/>
              <a:gd name="T11" fmla="*/ 2147483647 h 728"/>
              <a:gd name="T12" fmla="*/ 1658958136 w 159"/>
              <a:gd name="T13" fmla="*/ 2147483647 h 728"/>
              <a:gd name="T14" fmla="*/ 1089818484 w 159"/>
              <a:gd name="T15" fmla="*/ 2147483647 h 728"/>
              <a:gd name="T16" fmla="*/ 557011473 w 159"/>
              <a:gd name="T17" fmla="*/ 2147483647 h 728"/>
              <a:gd name="T18" fmla="*/ 0 w 159"/>
              <a:gd name="T19" fmla="*/ 2147483647 h 7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9"/>
              <a:gd name="T31" fmla="*/ 0 h 728"/>
              <a:gd name="T32" fmla="*/ 159 w 159"/>
              <a:gd name="T33" fmla="*/ 728 h 7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9" h="728">
                <a:moveTo>
                  <a:pt x="0" y="0"/>
                </a:moveTo>
                <a:lnTo>
                  <a:pt x="46" y="46"/>
                </a:lnTo>
                <a:lnTo>
                  <a:pt x="90" y="114"/>
                </a:lnTo>
                <a:lnTo>
                  <a:pt x="137" y="206"/>
                </a:lnTo>
                <a:lnTo>
                  <a:pt x="159" y="319"/>
                </a:lnTo>
                <a:lnTo>
                  <a:pt x="159" y="410"/>
                </a:lnTo>
                <a:lnTo>
                  <a:pt x="137" y="522"/>
                </a:lnTo>
                <a:lnTo>
                  <a:pt x="90" y="615"/>
                </a:lnTo>
                <a:lnTo>
                  <a:pt x="46" y="682"/>
                </a:lnTo>
                <a:lnTo>
                  <a:pt x="0" y="72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71" name="Line 43"/>
          <p:cNvSpPr>
            <a:spLocks noChangeShapeType="1"/>
          </p:cNvSpPr>
          <p:nvPr/>
        </p:nvSpPr>
        <p:spPr bwMode="auto">
          <a:xfrm>
            <a:off x="4041775" y="42164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72" name="Freeform 44"/>
          <p:cNvSpPr>
            <a:spLocks/>
          </p:cNvSpPr>
          <p:nvPr/>
        </p:nvSpPr>
        <p:spPr bwMode="auto">
          <a:xfrm>
            <a:off x="4041775" y="4173538"/>
            <a:ext cx="14288" cy="42862"/>
          </a:xfrm>
          <a:custGeom>
            <a:avLst/>
            <a:gdLst>
              <a:gd name="T0" fmla="*/ 0 w 62"/>
              <a:gd name="T1" fmla="*/ 2136065488 h 192"/>
              <a:gd name="T2" fmla="*/ 379403113 w 62"/>
              <a:gd name="T3" fmla="*/ 1768925340 h 192"/>
              <a:gd name="T4" fmla="*/ 758806226 w 62"/>
              <a:gd name="T5" fmla="*/ 1056919881 h 192"/>
              <a:gd name="T6" fmla="*/ 758806226 w 62"/>
              <a:gd name="T7" fmla="*/ 344864529 h 192"/>
              <a:gd name="T8" fmla="*/ 379403113 w 62"/>
              <a:gd name="T9" fmla="*/ 712005682 h 192"/>
              <a:gd name="T10" fmla="*/ 0 w 62"/>
              <a:gd name="T11" fmla="*/ 344864529 h 192"/>
              <a:gd name="T12" fmla="*/ 379403113 w 62"/>
              <a:gd name="T13" fmla="*/ 0 h 192"/>
              <a:gd name="T14" fmla="*/ 758806226 w 62"/>
              <a:gd name="T15" fmla="*/ 344864529 h 1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192"/>
              <a:gd name="T26" fmla="*/ 62 w 62"/>
              <a:gd name="T27" fmla="*/ 192 h 1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192">
                <a:moveTo>
                  <a:pt x="0" y="192"/>
                </a:moveTo>
                <a:lnTo>
                  <a:pt x="31" y="159"/>
                </a:lnTo>
                <a:lnTo>
                  <a:pt x="62" y="95"/>
                </a:lnTo>
                <a:lnTo>
                  <a:pt x="62" y="31"/>
                </a:lnTo>
                <a:lnTo>
                  <a:pt x="31" y="64"/>
                </a:lnTo>
                <a:lnTo>
                  <a:pt x="0" y="31"/>
                </a:lnTo>
                <a:lnTo>
                  <a:pt x="31" y="0"/>
                </a:lnTo>
                <a:lnTo>
                  <a:pt x="62" y="3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73" name="Line 45"/>
          <p:cNvSpPr>
            <a:spLocks noChangeShapeType="1"/>
          </p:cNvSpPr>
          <p:nvPr/>
        </p:nvSpPr>
        <p:spPr bwMode="auto">
          <a:xfrm>
            <a:off x="3878263" y="417671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74" name="Freeform 46"/>
          <p:cNvSpPr>
            <a:spLocks/>
          </p:cNvSpPr>
          <p:nvPr/>
        </p:nvSpPr>
        <p:spPr bwMode="auto">
          <a:xfrm>
            <a:off x="3790950" y="4044950"/>
            <a:ext cx="101600" cy="153988"/>
          </a:xfrm>
          <a:custGeom>
            <a:avLst/>
            <a:gdLst>
              <a:gd name="T0" fmla="*/ 2147483647 w 448"/>
              <a:gd name="T1" fmla="*/ 2147483647 h 668"/>
              <a:gd name="T2" fmla="*/ 2147483647 w 448"/>
              <a:gd name="T3" fmla="*/ 2147483647 h 668"/>
              <a:gd name="T4" fmla="*/ 2147483647 w 448"/>
              <a:gd name="T5" fmla="*/ 2147483647 h 668"/>
              <a:gd name="T6" fmla="*/ 0 w 448"/>
              <a:gd name="T7" fmla="*/ 2147483647 h 668"/>
              <a:gd name="T8" fmla="*/ 0 w 448"/>
              <a:gd name="T9" fmla="*/ 0 h 668"/>
              <a:gd name="T10" fmla="*/ 2147483647 w 448"/>
              <a:gd name="T11" fmla="*/ 0 h 668"/>
              <a:gd name="T12" fmla="*/ 2147483647 w 448"/>
              <a:gd name="T13" fmla="*/ 392013079 h 668"/>
              <a:gd name="T14" fmla="*/ 2147483647 w 448"/>
              <a:gd name="T15" fmla="*/ 1175986101 h 668"/>
              <a:gd name="T16" fmla="*/ 2147483647 w 448"/>
              <a:gd name="T17" fmla="*/ 1959959470 h 668"/>
              <a:gd name="T18" fmla="*/ 2147483647 w 448"/>
              <a:gd name="T19" fmla="*/ 2147483647 h 668"/>
              <a:gd name="T20" fmla="*/ 2147483647 w 448"/>
              <a:gd name="T21" fmla="*/ 2147483647 h 668"/>
              <a:gd name="T22" fmla="*/ 2147483647 w 448"/>
              <a:gd name="T23" fmla="*/ 2147483647 h 668"/>
              <a:gd name="T24" fmla="*/ 2147483647 w 448"/>
              <a:gd name="T25" fmla="*/ 2147483647 h 6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8"/>
              <a:gd name="T40" fmla="*/ 0 h 668"/>
              <a:gd name="T41" fmla="*/ 448 w 448"/>
              <a:gd name="T42" fmla="*/ 668 h 6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8" h="668">
                <a:moveTo>
                  <a:pt x="384" y="573"/>
                </a:moveTo>
                <a:lnTo>
                  <a:pt x="320" y="637"/>
                </a:lnTo>
                <a:lnTo>
                  <a:pt x="224" y="668"/>
                </a:lnTo>
                <a:lnTo>
                  <a:pt x="0" y="668"/>
                </a:lnTo>
                <a:lnTo>
                  <a:pt x="0" y="0"/>
                </a:lnTo>
                <a:lnTo>
                  <a:pt x="224" y="0"/>
                </a:lnTo>
                <a:lnTo>
                  <a:pt x="320" y="32"/>
                </a:lnTo>
                <a:lnTo>
                  <a:pt x="384" y="96"/>
                </a:lnTo>
                <a:lnTo>
                  <a:pt x="416" y="160"/>
                </a:lnTo>
                <a:lnTo>
                  <a:pt x="448" y="254"/>
                </a:lnTo>
                <a:lnTo>
                  <a:pt x="448" y="414"/>
                </a:lnTo>
                <a:lnTo>
                  <a:pt x="416" y="509"/>
                </a:lnTo>
                <a:lnTo>
                  <a:pt x="384" y="57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75" name="Line 47"/>
          <p:cNvSpPr>
            <a:spLocks noChangeShapeType="1"/>
          </p:cNvSpPr>
          <p:nvPr/>
        </p:nvSpPr>
        <p:spPr bwMode="auto">
          <a:xfrm>
            <a:off x="3686175" y="4187825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76" name="Freeform 48"/>
          <p:cNvSpPr>
            <a:spLocks/>
          </p:cNvSpPr>
          <p:nvPr/>
        </p:nvSpPr>
        <p:spPr bwMode="auto">
          <a:xfrm>
            <a:off x="3686175" y="4187825"/>
            <a:ext cx="22225" cy="25400"/>
          </a:xfrm>
          <a:custGeom>
            <a:avLst/>
            <a:gdLst>
              <a:gd name="T0" fmla="*/ 0 w 90"/>
              <a:gd name="T1" fmla="*/ 0 h 113"/>
              <a:gd name="T2" fmla="*/ 677688174 w 90"/>
              <a:gd name="T3" fmla="*/ 760913888 h 113"/>
              <a:gd name="T4" fmla="*/ 1355315107 w 90"/>
              <a:gd name="T5" fmla="*/ 1283347466 h 113"/>
              <a:gd name="T6" fmla="*/ 0 60000 65536"/>
              <a:gd name="T7" fmla="*/ 0 60000 65536"/>
              <a:gd name="T8" fmla="*/ 0 60000 65536"/>
              <a:gd name="T9" fmla="*/ 0 w 90"/>
              <a:gd name="T10" fmla="*/ 0 h 113"/>
              <a:gd name="T11" fmla="*/ 90 w 90"/>
              <a:gd name="T12" fmla="*/ 113 h 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" h="113">
                <a:moveTo>
                  <a:pt x="0" y="0"/>
                </a:moveTo>
                <a:lnTo>
                  <a:pt x="45" y="67"/>
                </a:lnTo>
                <a:lnTo>
                  <a:pt x="90" y="11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77" name="Line 49"/>
          <p:cNvSpPr>
            <a:spLocks noChangeShapeType="1"/>
          </p:cNvSpPr>
          <p:nvPr/>
        </p:nvSpPr>
        <p:spPr bwMode="auto">
          <a:xfrm>
            <a:off x="3686175" y="4187825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78" name="Freeform 50"/>
          <p:cNvSpPr>
            <a:spLocks/>
          </p:cNvSpPr>
          <p:nvPr/>
        </p:nvSpPr>
        <p:spPr bwMode="auto">
          <a:xfrm>
            <a:off x="3671888" y="4046538"/>
            <a:ext cx="36512" cy="141287"/>
          </a:xfrm>
          <a:custGeom>
            <a:avLst/>
            <a:gdLst>
              <a:gd name="T0" fmla="*/ 835543732 w 159"/>
              <a:gd name="T1" fmla="*/ 2147483647 h 615"/>
              <a:gd name="T2" fmla="*/ 266403735 w 159"/>
              <a:gd name="T3" fmla="*/ 2147483647 h 615"/>
              <a:gd name="T4" fmla="*/ 0 w 159"/>
              <a:gd name="T5" fmla="*/ 2147483647 h 615"/>
              <a:gd name="T6" fmla="*/ 0 w 159"/>
              <a:gd name="T7" fmla="*/ 2147483647 h 615"/>
              <a:gd name="T8" fmla="*/ 266403735 w 159"/>
              <a:gd name="T9" fmla="*/ 2147483647 h 615"/>
              <a:gd name="T10" fmla="*/ 835543732 w 159"/>
              <a:gd name="T11" fmla="*/ 1382259106 h 615"/>
              <a:gd name="T12" fmla="*/ 1380426336 w 159"/>
              <a:gd name="T13" fmla="*/ 557759273 h 615"/>
              <a:gd name="T14" fmla="*/ 1925362445 w 159"/>
              <a:gd name="T15" fmla="*/ 0 h 6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9"/>
              <a:gd name="T25" fmla="*/ 0 h 615"/>
              <a:gd name="T26" fmla="*/ 159 w 159"/>
              <a:gd name="T27" fmla="*/ 615 h 6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9" h="615">
                <a:moveTo>
                  <a:pt x="69" y="615"/>
                </a:moveTo>
                <a:lnTo>
                  <a:pt x="22" y="522"/>
                </a:lnTo>
                <a:lnTo>
                  <a:pt x="0" y="410"/>
                </a:lnTo>
                <a:lnTo>
                  <a:pt x="0" y="319"/>
                </a:lnTo>
                <a:lnTo>
                  <a:pt x="22" y="206"/>
                </a:lnTo>
                <a:lnTo>
                  <a:pt x="69" y="114"/>
                </a:lnTo>
                <a:lnTo>
                  <a:pt x="114" y="46"/>
                </a:lnTo>
                <a:lnTo>
                  <a:pt x="159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79" name="Line 51"/>
          <p:cNvSpPr>
            <a:spLocks noChangeShapeType="1"/>
          </p:cNvSpPr>
          <p:nvPr/>
        </p:nvSpPr>
        <p:spPr bwMode="auto">
          <a:xfrm>
            <a:off x="3598863" y="412591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80" name="Freeform 52"/>
          <p:cNvSpPr>
            <a:spLocks/>
          </p:cNvSpPr>
          <p:nvPr/>
        </p:nvSpPr>
        <p:spPr bwMode="auto">
          <a:xfrm>
            <a:off x="3541713" y="4125913"/>
            <a:ext cx="73025" cy="104775"/>
          </a:xfrm>
          <a:custGeom>
            <a:avLst/>
            <a:gdLst>
              <a:gd name="T0" fmla="*/ 2147483647 w 318"/>
              <a:gd name="T1" fmla="*/ 0 h 456"/>
              <a:gd name="T2" fmla="*/ 2147483647 w 318"/>
              <a:gd name="T3" fmla="*/ 291106805 h 456"/>
              <a:gd name="T4" fmla="*/ 2147483647 w 318"/>
              <a:gd name="T5" fmla="*/ 849140718 h 456"/>
              <a:gd name="T6" fmla="*/ 2147483647 w 318"/>
              <a:gd name="T7" fmla="*/ 1382889470 h 456"/>
              <a:gd name="T8" fmla="*/ 2147483647 w 318"/>
              <a:gd name="T9" fmla="*/ 1940870881 h 456"/>
              <a:gd name="T10" fmla="*/ 2147483647 w 318"/>
              <a:gd name="T11" fmla="*/ 2147483647 h 456"/>
              <a:gd name="T12" fmla="*/ 0 w 318"/>
              <a:gd name="T13" fmla="*/ 2147483647 h 456"/>
              <a:gd name="T14" fmla="*/ 2147483647 w 318"/>
              <a:gd name="T15" fmla="*/ 2147483647 h 4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8"/>
              <a:gd name="T25" fmla="*/ 0 h 456"/>
              <a:gd name="T26" fmla="*/ 318 w 318"/>
              <a:gd name="T27" fmla="*/ 456 h 4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8" h="456">
                <a:moveTo>
                  <a:pt x="251" y="0"/>
                </a:moveTo>
                <a:lnTo>
                  <a:pt x="274" y="24"/>
                </a:lnTo>
                <a:lnTo>
                  <a:pt x="296" y="70"/>
                </a:lnTo>
                <a:lnTo>
                  <a:pt x="296" y="114"/>
                </a:lnTo>
                <a:lnTo>
                  <a:pt x="274" y="160"/>
                </a:lnTo>
                <a:lnTo>
                  <a:pt x="227" y="228"/>
                </a:lnTo>
                <a:lnTo>
                  <a:pt x="0" y="456"/>
                </a:lnTo>
                <a:lnTo>
                  <a:pt x="318" y="45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81" name="Line 53"/>
          <p:cNvSpPr>
            <a:spLocks noChangeShapeType="1"/>
          </p:cNvSpPr>
          <p:nvPr/>
        </p:nvSpPr>
        <p:spPr bwMode="auto">
          <a:xfrm>
            <a:off x="3598863" y="412591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82" name="Freeform 54"/>
          <p:cNvSpPr>
            <a:spLocks/>
          </p:cNvSpPr>
          <p:nvPr/>
        </p:nvSpPr>
        <p:spPr bwMode="auto">
          <a:xfrm>
            <a:off x="3548063" y="4121150"/>
            <a:ext cx="50800" cy="26988"/>
          </a:xfrm>
          <a:custGeom>
            <a:avLst/>
            <a:gdLst>
              <a:gd name="T0" fmla="*/ 2147483647 w 228"/>
              <a:gd name="T1" fmla="*/ 305161402 h 114"/>
              <a:gd name="T2" fmla="*/ 2002001618 w 228"/>
              <a:gd name="T3" fmla="*/ 0 h 114"/>
              <a:gd name="T4" fmla="*/ 1006511271 w 228"/>
              <a:gd name="T5" fmla="*/ 0 h 114"/>
              <a:gd name="T6" fmla="*/ 486699742 w 228"/>
              <a:gd name="T7" fmla="*/ 305161402 h 114"/>
              <a:gd name="T8" fmla="*/ 265440958 w 228"/>
              <a:gd name="T9" fmla="*/ 623605157 h 114"/>
              <a:gd name="T10" fmla="*/ 0 w 228"/>
              <a:gd name="T11" fmla="*/ 1233928434 h 114"/>
              <a:gd name="T12" fmla="*/ 0 w 228"/>
              <a:gd name="T13" fmla="*/ 1512524063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8"/>
              <a:gd name="T22" fmla="*/ 0 h 114"/>
              <a:gd name="T23" fmla="*/ 228 w 228"/>
              <a:gd name="T24" fmla="*/ 114 h 1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8" h="114">
                <a:moveTo>
                  <a:pt x="228" y="23"/>
                </a:moveTo>
                <a:lnTo>
                  <a:pt x="181" y="0"/>
                </a:lnTo>
                <a:lnTo>
                  <a:pt x="91" y="0"/>
                </a:lnTo>
                <a:lnTo>
                  <a:pt x="44" y="23"/>
                </a:lnTo>
                <a:lnTo>
                  <a:pt x="24" y="47"/>
                </a:lnTo>
                <a:lnTo>
                  <a:pt x="0" y="93"/>
                </a:lnTo>
                <a:lnTo>
                  <a:pt x="0" y="11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83" name="Line 55"/>
          <p:cNvSpPr>
            <a:spLocks noChangeShapeType="1"/>
          </p:cNvSpPr>
          <p:nvPr/>
        </p:nvSpPr>
        <p:spPr bwMode="auto">
          <a:xfrm>
            <a:off x="3532188" y="4164013"/>
            <a:ext cx="15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84" name="Freeform 56"/>
          <p:cNvSpPr>
            <a:spLocks/>
          </p:cNvSpPr>
          <p:nvPr/>
        </p:nvSpPr>
        <p:spPr bwMode="auto">
          <a:xfrm>
            <a:off x="3422650" y="4044950"/>
            <a:ext cx="109538" cy="153988"/>
          </a:xfrm>
          <a:custGeom>
            <a:avLst/>
            <a:gdLst>
              <a:gd name="T0" fmla="*/ 2147483647 w 478"/>
              <a:gd name="T1" fmla="*/ 2147483647 h 668"/>
              <a:gd name="T2" fmla="*/ 2147483647 w 478"/>
              <a:gd name="T3" fmla="*/ 2147483647 h 668"/>
              <a:gd name="T4" fmla="*/ 2147483647 w 478"/>
              <a:gd name="T5" fmla="*/ 2147483647 h 668"/>
              <a:gd name="T6" fmla="*/ 2147483647 w 478"/>
              <a:gd name="T7" fmla="*/ 2147483647 h 668"/>
              <a:gd name="T8" fmla="*/ 2147483647 w 478"/>
              <a:gd name="T9" fmla="*/ 2147483647 h 668"/>
              <a:gd name="T10" fmla="*/ 1540336254 w 478"/>
              <a:gd name="T11" fmla="*/ 2147483647 h 668"/>
              <a:gd name="T12" fmla="*/ 770168127 w 478"/>
              <a:gd name="T13" fmla="*/ 2147483647 h 668"/>
              <a:gd name="T14" fmla="*/ 397109637 w 478"/>
              <a:gd name="T15" fmla="*/ 2147483647 h 668"/>
              <a:gd name="T16" fmla="*/ 0 w 478"/>
              <a:gd name="T17" fmla="*/ 2147483647 h 668"/>
              <a:gd name="T18" fmla="*/ 0 w 478"/>
              <a:gd name="T19" fmla="*/ 2147483647 h 668"/>
              <a:gd name="T20" fmla="*/ 397109637 w 478"/>
              <a:gd name="T21" fmla="*/ 1959959470 h 668"/>
              <a:gd name="T22" fmla="*/ 770168127 w 478"/>
              <a:gd name="T23" fmla="*/ 1175986101 h 668"/>
              <a:gd name="T24" fmla="*/ 1540336254 w 478"/>
              <a:gd name="T25" fmla="*/ 392013079 h 668"/>
              <a:gd name="T26" fmla="*/ 2147483647 w 478"/>
              <a:gd name="T27" fmla="*/ 0 h 668"/>
              <a:gd name="T28" fmla="*/ 2147483647 w 478"/>
              <a:gd name="T29" fmla="*/ 0 h 668"/>
              <a:gd name="T30" fmla="*/ 2147483647 w 478"/>
              <a:gd name="T31" fmla="*/ 392013079 h 668"/>
              <a:gd name="T32" fmla="*/ 2147483647 w 478"/>
              <a:gd name="T33" fmla="*/ 1175986101 h 668"/>
              <a:gd name="T34" fmla="*/ 2147483647 w 478"/>
              <a:gd name="T35" fmla="*/ 1959959470 h 66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78"/>
              <a:gd name="T55" fmla="*/ 0 h 668"/>
              <a:gd name="T56" fmla="*/ 478 w 478"/>
              <a:gd name="T57" fmla="*/ 668 h 66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78" h="668">
                <a:moveTo>
                  <a:pt x="478" y="509"/>
                </a:moveTo>
                <a:lnTo>
                  <a:pt x="445" y="573"/>
                </a:lnTo>
                <a:lnTo>
                  <a:pt x="382" y="637"/>
                </a:lnTo>
                <a:lnTo>
                  <a:pt x="318" y="668"/>
                </a:lnTo>
                <a:lnTo>
                  <a:pt x="190" y="668"/>
                </a:lnTo>
                <a:lnTo>
                  <a:pt x="128" y="637"/>
                </a:lnTo>
                <a:lnTo>
                  <a:pt x="64" y="573"/>
                </a:lnTo>
                <a:lnTo>
                  <a:pt x="33" y="509"/>
                </a:lnTo>
                <a:lnTo>
                  <a:pt x="0" y="414"/>
                </a:lnTo>
                <a:lnTo>
                  <a:pt x="0" y="254"/>
                </a:lnTo>
                <a:lnTo>
                  <a:pt x="33" y="160"/>
                </a:lnTo>
                <a:lnTo>
                  <a:pt x="64" y="96"/>
                </a:lnTo>
                <a:lnTo>
                  <a:pt x="128" y="32"/>
                </a:lnTo>
                <a:lnTo>
                  <a:pt x="190" y="0"/>
                </a:lnTo>
                <a:lnTo>
                  <a:pt x="318" y="0"/>
                </a:lnTo>
                <a:lnTo>
                  <a:pt x="382" y="32"/>
                </a:lnTo>
                <a:lnTo>
                  <a:pt x="445" y="96"/>
                </a:lnTo>
                <a:lnTo>
                  <a:pt x="478" y="16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85" name="Line 57"/>
          <p:cNvSpPr>
            <a:spLocks noChangeShapeType="1"/>
          </p:cNvSpPr>
          <p:nvPr/>
        </p:nvSpPr>
        <p:spPr bwMode="auto">
          <a:xfrm>
            <a:off x="3340100" y="404336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86" name="Freeform 58"/>
          <p:cNvSpPr>
            <a:spLocks/>
          </p:cNvSpPr>
          <p:nvPr/>
        </p:nvSpPr>
        <p:spPr bwMode="auto">
          <a:xfrm>
            <a:off x="3173413" y="4043363"/>
            <a:ext cx="166687" cy="187325"/>
          </a:xfrm>
          <a:custGeom>
            <a:avLst/>
            <a:gdLst>
              <a:gd name="T0" fmla="*/ 2147483647 w 730"/>
              <a:gd name="T1" fmla="*/ 0 h 819"/>
              <a:gd name="T2" fmla="*/ 0 w 730"/>
              <a:gd name="T3" fmla="*/ 2147483647 h 819"/>
              <a:gd name="T4" fmla="*/ 2147483647 w 730"/>
              <a:gd name="T5" fmla="*/ 2147483647 h 819"/>
              <a:gd name="T6" fmla="*/ 0 60000 65536"/>
              <a:gd name="T7" fmla="*/ 0 60000 65536"/>
              <a:gd name="T8" fmla="*/ 0 60000 65536"/>
              <a:gd name="T9" fmla="*/ 0 w 730"/>
              <a:gd name="T10" fmla="*/ 0 h 819"/>
              <a:gd name="T11" fmla="*/ 730 w 730"/>
              <a:gd name="T12" fmla="*/ 819 h 8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0" h="819">
                <a:moveTo>
                  <a:pt x="730" y="0"/>
                </a:moveTo>
                <a:lnTo>
                  <a:pt x="0" y="410"/>
                </a:lnTo>
                <a:lnTo>
                  <a:pt x="730" y="81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87" name="Line 59"/>
          <p:cNvSpPr>
            <a:spLocks noChangeShapeType="1"/>
          </p:cNvSpPr>
          <p:nvPr/>
        </p:nvSpPr>
        <p:spPr bwMode="auto">
          <a:xfrm>
            <a:off x="3086100" y="396875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88" name="Line 60"/>
          <p:cNvSpPr>
            <a:spLocks noChangeShapeType="1"/>
          </p:cNvSpPr>
          <p:nvPr/>
        </p:nvSpPr>
        <p:spPr bwMode="auto">
          <a:xfrm>
            <a:off x="3076575" y="413226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89" name="Line 61"/>
          <p:cNvSpPr>
            <a:spLocks noChangeShapeType="1"/>
          </p:cNvSpPr>
          <p:nvPr/>
        </p:nvSpPr>
        <p:spPr bwMode="auto">
          <a:xfrm flipH="1">
            <a:off x="2427288" y="4132263"/>
            <a:ext cx="6492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90" name="Line 62"/>
          <p:cNvSpPr>
            <a:spLocks noChangeShapeType="1"/>
          </p:cNvSpPr>
          <p:nvPr/>
        </p:nvSpPr>
        <p:spPr bwMode="auto">
          <a:xfrm>
            <a:off x="2555875" y="361156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91" name="Freeform 63"/>
          <p:cNvSpPr>
            <a:spLocks/>
          </p:cNvSpPr>
          <p:nvPr/>
        </p:nvSpPr>
        <p:spPr bwMode="auto">
          <a:xfrm>
            <a:off x="2295525" y="3482975"/>
            <a:ext cx="260350" cy="258763"/>
          </a:xfrm>
          <a:custGeom>
            <a:avLst/>
            <a:gdLst>
              <a:gd name="T0" fmla="*/ 2147483647 w 1147"/>
              <a:gd name="T1" fmla="*/ 2147483647 h 1144"/>
              <a:gd name="T2" fmla="*/ 2147483647 w 1147"/>
              <a:gd name="T3" fmla="*/ 2147483647 h 1144"/>
              <a:gd name="T4" fmla="*/ 2147483647 w 1147"/>
              <a:gd name="T5" fmla="*/ 2147483647 h 1144"/>
              <a:gd name="T6" fmla="*/ 2147483647 w 1147"/>
              <a:gd name="T7" fmla="*/ 2147483647 h 1144"/>
              <a:gd name="T8" fmla="*/ 2147483647 w 1147"/>
              <a:gd name="T9" fmla="*/ 2147483647 h 1144"/>
              <a:gd name="T10" fmla="*/ 2147483647 w 1147"/>
              <a:gd name="T11" fmla="*/ 2147483647 h 1144"/>
              <a:gd name="T12" fmla="*/ 2147483647 w 1147"/>
              <a:gd name="T13" fmla="*/ 2147483647 h 1144"/>
              <a:gd name="T14" fmla="*/ 2147483647 w 1147"/>
              <a:gd name="T15" fmla="*/ 1921051168 h 1144"/>
              <a:gd name="T16" fmla="*/ 2147483647 w 1147"/>
              <a:gd name="T17" fmla="*/ 1435007152 h 1144"/>
              <a:gd name="T18" fmla="*/ 2147483647 w 1147"/>
              <a:gd name="T19" fmla="*/ 1006827856 h 1144"/>
              <a:gd name="T20" fmla="*/ 2147483647 w 1147"/>
              <a:gd name="T21" fmla="*/ 659638856 h 1144"/>
              <a:gd name="T22" fmla="*/ 2147483647 w 1147"/>
              <a:gd name="T23" fmla="*/ 370314463 h 1144"/>
              <a:gd name="T24" fmla="*/ 2147483647 w 1147"/>
              <a:gd name="T25" fmla="*/ 173594443 h 1144"/>
              <a:gd name="T26" fmla="*/ 2147483647 w 1147"/>
              <a:gd name="T27" fmla="*/ 46302059 h 1144"/>
              <a:gd name="T28" fmla="*/ 2147483647 w 1147"/>
              <a:gd name="T29" fmla="*/ 0 h 1144"/>
              <a:gd name="T30" fmla="*/ 2147483647 w 1147"/>
              <a:gd name="T31" fmla="*/ 46302059 h 1144"/>
              <a:gd name="T32" fmla="*/ 2147483647 w 1147"/>
              <a:gd name="T33" fmla="*/ 173594443 h 1144"/>
              <a:gd name="T34" fmla="*/ 2147483647 w 1147"/>
              <a:gd name="T35" fmla="*/ 370314463 h 1144"/>
              <a:gd name="T36" fmla="*/ 2147483647 w 1147"/>
              <a:gd name="T37" fmla="*/ 659638856 h 1144"/>
              <a:gd name="T38" fmla="*/ 2147483647 w 1147"/>
              <a:gd name="T39" fmla="*/ 1006827856 h 1144"/>
              <a:gd name="T40" fmla="*/ 2147483647 w 1147"/>
              <a:gd name="T41" fmla="*/ 1435007152 h 1144"/>
              <a:gd name="T42" fmla="*/ 1941276818 w 1147"/>
              <a:gd name="T43" fmla="*/ 1921051168 h 1144"/>
              <a:gd name="T44" fmla="*/ 1450122553 w 1147"/>
              <a:gd name="T45" fmla="*/ 2147483647 h 1144"/>
              <a:gd name="T46" fmla="*/ 1017446005 w 1147"/>
              <a:gd name="T47" fmla="*/ 2147483647 h 1144"/>
              <a:gd name="T48" fmla="*/ 654889377 w 1147"/>
              <a:gd name="T49" fmla="*/ 2147483647 h 1144"/>
              <a:gd name="T50" fmla="*/ 362504989 w 1147"/>
              <a:gd name="T51" fmla="*/ 2147483647 h 1144"/>
              <a:gd name="T52" fmla="*/ 163735169 w 1147"/>
              <a:gd name="T53" fmla="*/ 2147483647 h 1144"/>
              <a:gd name="T54" fmla="*/ 35086191 w 1147"/>
              <a:gd name="T55" fmla="*/ 2147483647 h 1144"/>
              <a:gd name="T56" fmla="*/ 0 w 1147"/>
              <a:gd name="T57" fmla="*/ 2147483647 h 1144"/>
              <a:gd name="T58" fmla="*/ 35086191 w 1147"/>
              <a:gd name="T59" fmla="*/ 2147483647 h 1144"/>
              <a:gd name="T60" fmla="*/ 163735169 w 1147"/>
              <a:gd name="T61" fmla="*/ 2147483647 h 1144"/>
              <a:gd name="T62" fmla="*/ 362504989 w 1147"/>
              <a:gd name="T63" fmla="*/ 2147483647 h 1144"/>
              <a:gd name="T64" fmla="*/ 654889377 w 1147"/>
              <a:gd name="T65" fmla="*/ 2147483647 h 1144"/>
              <a:gd name="T66" fmla="*/ 1017446005 w 1147"/>
              <a:gd name="T67" fmla="*/ 2147483647 h 1144"/>
              <a:gd name="T68" fmla="*/ 1450122553 w 1147"/>
              <a:gd name="T69" fmla="*/ 2147483647 h 1144"/>
              <a:gd name="T70" fmla="*/ 1941276818 w 1147"/>
              <a:gd name="T71" fmla="*/ 2147483647 h 1144"/>
              <a:gd name="T72" fmla="*/ 2147483647 w 1147"/>
              <a:gd name="T73" fmla="*/ 2147483647 h 1144"/>
              <a:gd name="T74" fmla="*/ 2147483647 w 1147"/>
              <a:gd name="T75" fmla="*/ 2147483647 h 1144"/>
              <a:gd name="T76" fmla="*/ 2147483647 w 1147"/>
              <a:gd name="T77" fmla="*/ 2147483647 h 1144"/>
              <a:gd name="T78" fmla="*/ 2147483647 w 1147"/>
              <a:gd name="T79" fmla="*/ 2147483647 h 1144"/>
              <a:gd name="T80" fmla="*/ 2147483647 w 1147"/>
              <a:gd name="T81" fmla="*/ 2147483647 h 1144"/>
              <a:gd name="T82" fmla="*/ 2147483647 w 1147"/>
              <a:gd name="T83" fmla="*/ 2147483647 h 1144"/>
              <a:gd name="T84" fmla="*/ 2147483647 w 1147"/>
              <a:gd name="T85" fmla="*/ 2147483647 h 1144"/>
              <a:gd name="T86" fmla="*/ 2147483647 w 1147"/>
              <a:gd name="T87" fmla="*/ 2147483647 h 1144"/>
              <a:gd name="T88" fmla="*/ 2147483647 w 1147"/>
              <a:gd name="T89" fmla="*/ 2147483647 h 1144"/>
              <a:gd name="T90" fmla="*/ 2147483647 w 1147"/>
              <a:gd name="T91" fmla="*/ 2147483647 h 1144"/>
              <a:gd name="T92" fmla="*/ 2147483647 w 1147"/>
              <a:gd name="T93" fmla="*/ 2147483647 h 1144"/>
              <a:gd name="T94" fmla="*/ 2147483647 w 1147"/>
              <a:gd name="T95" fmla="*/ 2147483647 h 1144"/>
              <a:gd name="T96" fmla="*/ 2147483647 w 1147"/>
              <a:gd name="T97" fmla="*/ 2147483647 h 1144"/>
              <a:gd name="T98" fmla="*/ 2147483647 w 1147"/>
              <a:gd name="T99" fmla="*/ 2147483647 h 1144"/>
              <a:gd name="T100" fmla="*/ 2147483647 w 1147"/>
              <a:gd name="T101" fmla="*/ 2147483647 h 1144"/>
              <a:gd name="T102" fmla="*/ 2147483647 w 1147"/>
              <a:gd name="T103" fmla="*/ 2147483647 h 1144"/>
              <a:gd name="T104" fmla="*/ 2147483647 w 1147"/>
              <a:gd name="T105" fmla="*/ 2147483647 h 1144"/>
              <a:gd name="T106" fmla="*/ 2147483647 w 1147"/>
              <a:gd name="T107" fmla="*/ 2147483647 h 1144"/>
              <a:gd name="T108" fmla="*/ 2147483647 w 1147"/>
              <a:gd name="T109" fmla="*/ 2147483647 h 1144"/>
              <a:gd name="T110" fmla="*/ 2147483647 w 1147"/>
              <a:gd name="T111" fmla="*/ 2147483647 h 1144"/>
              <a:gd name="T112" fmla="*/ 2147483647 w 1147"/>
              <a:gd name="T113" fmla="*/ 2147483647 h 11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47"/>
              <a:gd name="T172" fmla="*/ 0 h 1144"/>
              <a:gd name="T173" fmla="*/ 1147 w 1147"/>
              <a:gd name="T174" fmla="*/ 1144 h 114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47" h="1144">
                <a:moveTo>
                  <a:pt x="1147" y="572"/>
                </a:moveTo>
                <a:lnTo>
                  <a:pt x="1143" y="509"/>
                </a:lnTo>
                <a:lnTo>
                  <a:pt x="1132" y="445"/>
                </a:lnTo>
                <a:lnTo>
                  <a:pt x="1115" y="383"/>
                </a:lnTo>
                <a:lnTo>
                  <a:pt x="1090" y="323"/>
                </a:lnTo>
                <a:lnTo>
                  <a:pt x="1058" y="267"/>
                </a:lnTo>
                <a:lnTo>
                  <a:pt x="1020" y="214"/>
                </a:lnTo>
                <a:lnTo>
                  <a:pt x="978" y="166"/>
                </a:lnTo>
                <a:lnTo>
                  <a:pt x="930" y="124"/>
                </a:lnTo>
                <a:lnTo>
                  <a:pt x="879" y="87"/>
                </a:lnTo>
                <a:lnTo>
                  <a:pt x="821" y="57"/>
                </a:lnTo>
                <a:lnTo>
                  <a:pt x="761" y="32"/>
                </a:lnTo>
                <a:lnTo>
                  <a:pt x="701" y="15"/>
                </a:lnTo>
                <a:lnTo>
                  <a:pt x="636" y="4"/>
                </a:lnTo>
                <a:lnTo>
                  <a:pt x="573" y="0"/>
                </a:lnTo>
                <a:lnTo>
                  <a:pt x="507" y="4"/>
                </a:lnTo>
                <a:lnTo>
                  <a:pt x="445" y="15"/>
                </a:lnTo>
                <a:lnTo>
                  <a:pt x="383" y="32"/>
                </a:lnTo>
                <a:lnTo>
                  <a:pt x="322" y="57"/>
                </a:lnTo>
                <a:lnTo>
                  <a:pt x="267" y="87"/>
                </a:lnTo>
                <a:lnTo>
                  <a:pt x="214" y="124"/>
                </a:lnTo>
                <a:lnTo>
                  <a:pt x="166" y="166"/>
                </a:lnTo>
                <a:lnTo>
                  <a:pt x="124" y="214"/>
                </a:lnTo>
                <a:lnTo>
                  <a:pt x="87" y="267"/>
                </a:lnTo>
                <a:lnTo>
                  <a:pt x="56" y="323"/>
                </a:lnTo>
                <a:lnTo>
                  <a:pt x="31" y="383"/>
                </a:lnTo>
                <a:lnTo>
                  <a:pt x="14" y="445"/>
                </a:lnTo>
                <a:lnTo>
                  <a:pt x="3" y="509"/>
                </a:lnTo>
                <a:lnTo>
                  <a:pt x="0" y="572"/>
                </a:lnTo>
                <a:lnTo>
                  <a:pt x="3" y="636"/>
                </a:lnTo>
                <a:lnTo>
                  <a:pt x="14" y="700"/>
                </a:lnTo>
                <a:lnTo>
                  <a:pt x="31" y="761"/>
                </a:lnTo>
                <a:lnTo>
                  <a:pt x="56" y="820"/>
                </a:lnTo>
                <a:lnTo>
                  <a:pt x="87" y="878"/>
                </a:lnTo>
                <a:lnTo>
                  <a:pt x="124" y="929"/>
                </a:lnTo>
                <a:lnTo>
                  <a:pt x="166" y="976"/>
                </a:lnTo>
                <a:lnTo>
                  <a:pt x="214" y="1019"/>
                </a:lnTo>
                <a:lnTo>
                  <a:pt x="267" y="1057"/>
                </a:lnTo>
                <a:lnTo>
                  <a:pt x="322" y="1088"/>
                </a:lnTo>
                <a:lnTo>
                  <a:pt x="383" y="1113"/>
                </a:lnTo>
                <a:lnTo>
                  <a:pt x="445" y="1130"/>
                </a:lnTo>
                <a:lnTo>
                  <a:pt x="507" y="1141"/>
                </a:lnTo>
                <a:lnTo>
                  <a:pt x="573" y="1144"/>
                </a:lnTo>
                <a:lnTo>
                  <a:pt x="636" y="1141"/>
                </a:lnTo>
                <a:lnTo>
                  <a:pt x="701" y="1130"/>
                </a:lnTo>
                <a:lnTo>
                  <a:pt x="761" y="1113"/>
                </a:lnTo>
                <a:lnTo>
                  <a:pt x="821" y="1088"/>
                </a:lnTo>
                <a:lnTo>
                  <a:pt x="879" y="1057"/>
                </a:lnTo>
                <a:lnTo>
                  <a:pt x="930" y="1019"/>
                </a:lnTo>
                <a:lnTo>
                  <a:pt x="978" y="976"/>
                </a:lnTo>
                <a:lnTo>
                  <a:pt x="1020" y="929"/>
                </a:lnTo>
                <a:lnTo>
                  <a:pt x="1058" y="878"/>
                </a:lnTo>
                <a:lnTo>
                  <a:pt x="1090" y="820"/>
                </a:lnTo>
                <a:lnTo>
                  <a:pt x="1115" y="761"/>
                </a:lnTo>
                <a:lnTo>
                  <a:pt x="1132" y="700"/>
                </a:lnTo>
                <a:lnTo>
                  <a:pt x="1143" y="636"/>
                </a:lnTo>
                <a:lnTo>
                  <a:pt x="1147" y="57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92" name="Line 64"/>
          <p:cNvSpPr>
            <a:spLocks noChangeShapeType="1"/>
          </p:cNvSpPr>
          <p:nvPr/>
        </p:nvSpPr>
        <p:spPr bwMode="auto">
          <a:xfrm>
            <a:off x="2428875" y="37496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93" name="Freeform 65"/>
          <p:cNvSpPr>
            <a:spLocks/>
          </p:cNvSpPr>
          <p:nvPr/>
        </p:nvSpPr>
        <p:spPr bwMode="auto">
          <a:xfrm>
            <a:off x="2381250" y="3741738"/>
            <a:ext cx="87313" cy="87312"/>
          </a:xfrm>
          <a:custGeom>
            <a:avLst/>
            <a:gdLst>
              <a:gd name="T0" fmla="*/ 2147483647 w 381"/>
              <a:gd name="T1" fmla="*/ 429848610 h 382"/>
              <a:gd name="T2" fmla="*/ 2082127006 w 381"/>
              <a:gd name="T3" fmla="*/ 429848610 h 382"/>
              <a:gd name="T4" fmla="*/ 1961755189 w 381"/>
              <a:gd name="T5" fmla="*/ 644824742 h 382"/>
              <a:gd name="T6" fmla="*/ 2147483647 w 381"/>
              <a:gd name="T7" fmla="*/ 644824742 h 382"/>
              <a:gd name="T8" fmla="*/ 2147483647 w 381"/>
              <a:gd name="T9" fmla="*/ 859749332 h 382"/>
              <a:gd name="T10" fmla="*/ 1853463728 w 381"/>
              <a:gd name="T11" fmla="*/ 859749332 h 382"/>
              <a:gd name="T12" fmla="*/ 1757198541 w 381"/>
              <a:gd name="T13" fmla="*/ 1062709669 h 382"/>
              <a:gd name="T14" fmla="*/ 2147483647 w 381"/>
              <a:gd name="T15" fmla="*/ 1062709669 h 382"/>
              <a:gd name="T16" fmla="*/ 2147483647 w 381"/>
              <a:gd name="T17" fmla="*/ 1277686372 h 382"/>
              <a:gd name="T18" fmla="*/ 1648853456 w 381"/>
              <a:gd name="T19" fmla="*/ 1277686372 h 382"/>
              <a:gd name="T20" fmla="*/ 1540561537 w 381"/>
              <a:gd name="T21" fmla="*/ 1492610048 h 382"/>
              <a:gd name="T22" fmla="*/ 2147483647 w 381"/>
              <a:gd name="T23" fmla="*/ 1492610048 h 382"/>
              <a:gd name="T24" fmla="*/ 2147483647 w 381"/>
              <a:gd name="T25" fmla="*/ 1707534639 h 382"/>
              <a:gd name="T26" fmla="*/ 1444243183 w 381"/>
              <a:gd name="T27" fmla="*/ 1707534639 h 382"/>
              <a:gd name="T28" fmla="*/ 1323872282 w 381"/>
              <a:gd name="T29" fmla="*/ 1922458772 h 382"/>
              <a:gd name="T30" fmla="*/ 2147483647 w 381"/>
              <a:gd name="T31" fmla="*/ 1922458772 h 382"/>
              <a:gd name="T32" fmla="*/ 2147483647 w 381"/>
              <a:gd name="T33" fmla="*/ 2125472364 h 382"/>
              <a:gd name="T34" fmla="*/ 1215580363 w 381"/>
              <a:gd name="T35" fmla="*/ 2125472364 h 382"/>
              <a:gd name="T36" fmla="*/ 1107236194 w 381"/>
              <a:gd name="T37" fmla="*/ 2147483647 h 382"/>
              <a:gd name="T38" fmla="*/ 2147483647 w 381"/>
              <a:gd name="T39" fmla="*/ 2147483647 h 382"/>
              <a:gd name="T40" fmla="*/ 2147483647 w 381"/>
              <a:gd name="T41" fmla="*/ 2147483647 h 382"/>
              <a:gd name="T42" fmla="*/ 1010971007 w 381"/>
              <a:gd name="T43" fmla="*/ 2147483647 h 382"/>
              <a:gd name="T44" fmla="*/ 902678859 w 381"/>
              <a:gd name="T45" fmla="*/ 2147483647 h 382"/>
              <a:gd name="T46" fmla="*/ 2147483647 w 381"/>
              <a:gd name="T47" fmla="*/ 2147483647 h 382"/>
              <a:gd name="T48" fmla="*/ 2147483647 w 381"/>
              <a:gd name="T49" fmla="*/ 2147483647 h 382"/>
              <a:gd name="T50" fmla="*/ 794333773 w 381"/>
              <a:gd name="T51" fmla="*/ 2147483647 h 382"/>
              <a:gd name="T52" fmla="*/ 686041855 w 381"/>
              <a:gd name="T53" fmla="*/ 2147483647 h 382"/>
              <a:gd name="T54" fmla="*/ 2147483647 w 381"/>
              <a:gd name="T55" fmla="*/ 2147483647 h 382"/>
              <a:gd name="T56" fmla="*/ 2147483647 w 381"/>
              <a:gd name="T57" fmla="*/ 2147483647 h 382"/>
              <a:gd name="T58" fmla="*/ 577697686 w 381"/>
              <a:gd name="T59" fmla="*/ 2147483647 h 382"/>
              <a:gd name="T60" fmla="*/ 469405652 w 381"/>
              <a:gd name="T61" fmla="*/ 2147483647 h 382"/>
              <a:gd name="T62" fmla="*/ 2147483647 w 381"/>
              <a:gd name="T63" fmla="*/ 2147483647 h 382"/>
              <a:gd name="T64" fmla="*/ 2147483647 w 381"/>
              <a:gd name="T65" fmla="*/ 2147483647 h 382"/>
              <a:gd name="T66" fmla="*/ 373087527 w 381"/>
              <a:gd name="T67" fmla="*/ 2147483647 h 382"/>
              <a:gd name="T68" fmla="*/ 264795609 w 381"/>
              <a:gd name="T69" fmla="*/ 2147483647 h 382"/>
              <a:gd name="T70" fmla="*/ 2147483647 w 381"/>
              <a:gd name="T71" fmla="*/ 2147483647 h 382"/>
              <a:gd name="T72" fmla="*/ 2147483647 w 381"/>
              <a:gd name="T73" fmla="*/ 2147483647 h 382"/>
              <a:gd name="T74" fmla="*/ 144424421 w 381"/>
              <a:gd name="T75" fmla="*/ 2147483647 h 382"/>
              <a:gd name="T76" fmla="*/ 36132460 w 381"/>
              <a:gd name="T77" fmla="*/ 2147483647 h 382"/>
              <a:gd name="T78" fmla="*/ 2147483647 w 381"/>
              <a:gd name="T79" fmla="*/ 2147483647 h 382"/>
              <a:gd name="T80" fmla="*/ 2147483647 w 381"/>
              <a:gd name="T81" fmla="*/ 2147483647 h 382"/>
              <a:gd name="T82" fmla="*/ 0 w 381"/>
              <a:gd name="T83" fmla="*/ 2147483647 h 382"/>
              <a:gd name="T84" fmla="*/ 2147483647 w 381"/>
              <a:gd name="T85" fmla="*/ 0 h 382"/>
              <a:gd name="T86" fmla="*/ 2147483647 w 381"/>
              <a:gd name="T87" fmla="*/ 2147483647 h 3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81"/>
              <a:gd name="T133" fmla="*/ 0 h 382"/>
              <a:gd name="T134" fmla="*/ 381 w 381"/>
              <a:gd name="T135" fmla="*/ 382 h 38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81" h="382">
                <a:moveTo>
                  <a:pt x="208" y="36"/>
                </a:moveTo>
                <a:lnTo>
                  <a:pt x="173" y="36"/>
                </a:lnTo>
                <a:lnTo>
                  <a:pt x="163" y="54"/>
                </a:lnTo>
                <a:lnTo>
                  <a:pt x="216" y="54"/>
                </a:lnTo>
                <a:lnTo>
                  <a:pt x="226" y="72"/>
                </a:lnTo>
                <a:lnTo>
                  <a:pt x="154" y="72"/>
                </a:lnTo>
                <a:lnTo>
                  <a:pt x="146" y="89"/>
                </a:lnTo>
                <a:lnTo>
                  <a:pt x="235" y="89"/>
                </a:lnTo>
                <a:lnTo>
                  <a:pt x="243" y="107"/>
                </a:lnTo>
                <a:lnTo>
                  <a:pt x="137" y="107"/>
                </a:lnTo>
                <a:lnTo>
                  <a:pt x="128" y="125"/>
                </a:lnTo>
                <a:lnTo>
                  <a:pt x="252" y="125"/>
                </a:lnTo>
                <a:lnTo>
                  <a:pt x="261" y="143"/>
                </a:lnTo>
                <a:lnTo>
                  <a:pt x="120" y="143"/>
                </a:lnTo>
                <a:lnTo>
                  <a:pt x="110" y="161"/>
                </a:lnTo>
                <a:lnTo>
                  <a:pt x="270" y="161"/>
                </a:lnTo>
                <a:lnTo>
                  <a:pt x="279" y="178"/>
                </a:lnTo>
                <a:lnTo>
                  <a:pt x="101" y="178"/>
                </a:lnTo>
                <a:lnTo>
                  <a:pt x="92" y="196"/>
                </a:lnTo>
                <a:lnTo>
                  <a:pt x="288" y="196"/>
                </a:lnTo>
                <a:lnTo>
                  <a:pt x="297" y="214"/>
                </a:lnTo>
                <a:lnTo>
                  <a:pt x="84" y="214"/>
                </a:lnTo>
                <a:lnTo>
                  <a:pt x="75" y="231"/>
                </a:lnTo>
                <a:lnTo>
                  <a:pt x="305" y="231"/>
                </a:lnTo>
                <a:lnTo>
                  <a:pt x="314" y="249"/>
                </a:lnTo>
                <a:lnTo>
                  <a:pt x="66" y="249"/>
                </a:lnTo>
                <a:lnTo>
                  <a:pt x="57" y="267"/>
                </a:lnTo>
                <a:lnTo>
                  <a:pt x="324" y="267"/>
                </a:lnTo>
                <a:lnTo>
                  <a:pt x="333" y="285"/>
                </a:lnTo>
                <a:lnTo>
                  <a:pt x="48" y="285"/>
                </a:lnTo>
                <a:lnTo>
                  <a:pt x="39" y="302"/>
                </a:lnTo>
                <a:lnTo>
                  <a:pt x="341" y="302"/>
                </a:lnTo>
                <a:lnTo>
                  <a:pt x="350" y="320"/>
                </a:lnTo>
                <a:lnTo>
                  <a:pt x="31" y="320"/>
                </a:lnTo>
                <a:lnTo>
                  <a:pt x="22" y="338"/>
                </a:lnTo>
                <a:lnTo>
                  <a:pt x="359" y="338"/>
                </a:lnTo>
                <a:lnTo>
                  <a:pt x="367" y="355"/>
                </a:lnTo>
                <a:lnTo>
                  <a:pt x="12" y="355"/>
                </a:lnTo>
                <a:lnTo>
                  <a:pt x="3" y="373"/>
                </a:lnTo>
                <a:lnTo>
                  <a:pt x="377" y="373"/>
                </a:lnTo>
                <a:lnTo>
                  <a:pt x="381" y="382"/>
                </a:lnTo>
                <a:lnTo>
                  <a:pt x="0" y="382"/>
                </a:lnTo>
                <a:lnTo>
                  <a:pt x="192" y="0"/>
                </a:lnTo>
                <a:lnTo>
                  <a:pt x="381" y="38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94" name="Line 66"/>
          <p:cNvSpPr>
            <a:spLocks noChangeShapeType="1"/>
          </p:cNvSpPr>
          <p:nvPr/>
        </p:nvSpPr>
        <p:spPr bwMode="auto">
          <a:xfrm>
            <a:off x="2427288" y="3829050"/>
            <a:ext cx="0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95" name="Line 67"/>
          <p:cNvSpPr>
            <a:spLocks noChangeShapeType="1"/>
          </p:cNvSpPr>
          <p:nvPr/>
        </p:nvSpPr>
        <p:spPr bwMode="auto">
          <a:xfrm>
            <a:off x="2427288" y="3829050"/>
            <a:ext cx="0" cy="3032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96" name="Line 68"/>
          <p:cNvSpPr>
            <a:spLocks noChangeShapeType="1"/>
          </p:cNvSpPr>
          <p:nvPr/>
        </p:nvSpPr>
        <p:spPr bwMode="auto">
          <a:xfrm>
            <a:off x="2444750" y="34448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97" name="Freeform 69"/>
          <p:cNvSpPr>
            <a:spLocks/>
          </p:cNvSpPr>
          <p:nvPr/>
        </p:nvSpPr>
        <p:spPr bwMode="auto">
          <a:xfrm>
            <a:off x="2444750" y="3395663"/>
            <a:ext cx="19050" cy="49212"/>
          </a:xfrm>
          <a:custGeom>
            <a:avLst/>
            <a:gdLst>
              <a:gd name="T0" fmla="*/ 0 w 89"/>
              <a:gd name="T1" fmla="*/ 2147483647 h 216"/>
              <a:gd name="T2" fmla="*/ 0 w 89"/>
              <a:gd name="T3" fmla="*/ 0 h 216"/>
              <a:gd name="T4" fmla="*/ 176526069 w 89"/>
              <a:gd name="T5" fmla="*/ 0 h 216"/>
              <a:gd name="T6" fmla="*/ 176526069 w 89"/>
              <a:gd name="T7" fmla="*/ 2128747390 h 216"/>
              <a:gd name="T8" fmla="*/ 353052138 w 89"/>
              <a:gd name="T9" fmla="*/ 1702998550 h 216"/>
              <a:gd name="T10" fmla="*/ 353052138 w 89"/>
              <a:gd name="T11" fmla="*/ 0 h 216"/>
              <a:gd name="T12" fmla="*/ 519728129 w 89"/>
              <a:gd name="T13" fmla="*/ 0 h 216"/>
              <a:gd name="T14" fmla="*/ 519728129 w 89"/>
              <a:gd name="T15" fmla="*/ 1277248343 h 216"/>
              <a:gd name="T16" fmla="*/ 706058470 w 89"/>
              <a:gd name="T17" fmla="*/ 851499275 h 216"/>
              <a:gd name="T18" fmla="*/ 706058470 w 89"/>
              <a:gd name="T19" fmla="*/ 0 h 216"/>
              <a:gd name="T20" fmla="*/ 872780160 w 89"/>
              <a:gd name="T21" fmla="*/ 0 h 216"/>
              <a:gd name="T22" fmla="*/ 872780160 w 89"/>
              <a:gd name="T23" fmla="*/ 449419691 h 2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9"/>
              <a:gd name="T37" fmla="*/ 0 h 216"/>
              <a:gd name="T38" fmla="*/ 89 w 89"/>
              <a:gd name="T39" fmla="*/ 216 h 2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9" h="216">
                <a:moveTo>
                  <a:pt x="0" y="216"/>
                </a:moveTo>
                <a:lnTo>
                  <a:pt x="0" y="0"/>
                </a:lnTo>
                <a:lnTo>
                  <a:pt x="18" y="0"/>
                </a:lnTo>
                <a:lnTo>
                  <a:pt x="18" y="180"/>
                </a:lnTo>
                <a:lnTo>
                  <a:pt x="36" y="144"/>
                </a:lnTo>
                <a:lnTo>
                  <a:pt x="36" y="0"/>
                </a:lnTo>
                <a:lnTo>
                  <a:pt x="53" y="0"/>
                </a:lnTo>
                <a:lnTo>
                  <a:pt x="53" y="108"/>
                </a:lnTo>
                <a:lnTo>
                  <a:pt x="72" y="72"/>
                </a:lnTo>
                <a:lnTo>
                  <a:pt x="72" y="0"/>
                </a:lnTo>
                <a:lnTo>
                  <a:pt x="89" y="0"/>
                </a:lnTo>
                <a:lnTo>
                  <a:pt x="89" y="3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98" name="Line 70"/>
          <p:cNvSpPr>
            <a:spLocks noChangeShapeType="1"/>
          </p:cNvSpPr>
          <p:nvPr/>
        </p:nvSpPr>
        <p:spPr bwMode="auto">
          <a:xfrm>
            <a:off x="2438400" y="3395663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599" name="Freeform 71"/>
          <p:cNvSpPr>
            <a:spLocks/>
          </p:cNvSpPr>
          <p:nvPr/>
        </p:nvSpPr>
        <p:spPr bwMode="auto">
          <a:xfrm>
            <a:off x="2428875" y="3395663"/>
            <a:ext cx="9525" cy="80962"/>
          </a:xfrm>
          <a:custGeom>
            <a:avLst/>
            <a:gdLst>
              <a:gd name="T0" fmla="*/ 296351682 w 54"/>
              <a:gd name="T1" fmla="*/ 0 h 359"/>
              <a:gd name="T2" fmla="*/ 197567759 w 54"/>
              <a:gd name="T3" fmla="*/ 0 h 359"/>
              <a:gd name="T4" fmla="*/ 197567759 w 54"/>
              <a:gd name="T5" fmla="*/ 2147483647 h 359"/>
              <a:gd name="T6" fmla="*/ 98783968 w 54"/>
              <a:gd name="T7" fmla="*/ 2147483647 h 359"/>
              <a:gd name="T8" fmla="*/ 98783968 w 54"/>
              <a:gd name="T9" fmla="*/ 0 h 359"/>
              <a:gd name="T10" fmla="*/ 0 w 54"/>
              <a:gd name="T11" fmla="*/ 0 h 359"/>
              <a:gd name="T12" fmla="*/ 0 w 54"/>
              <a:gd name="T13" fmla="*/ 2147483647 h 3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"/>
              <a:gd name="T22" fmla="*/ 0 h 359"/>
              <a:gd name="T23" fmla="*/ 54 w 54"/>
              <a:gd name="T24" fmla="*/ 359 h 35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" h="359">
                <a:moveTo>
                  <a:pt x="54" y="0"/>
                </a:moveTo>
                <a:lnTo>
                  <a:pt x="36" y="0"/>
                </a:lnTo>
                <a:lnTo>
                  <a:pt x="36" y="287"/>
                </a:lnTo>
                <a:lnTo>
                  <a:pt x="18" y="323"/>
                </a:lnTo>
                <a:lnTo>
                  <a:pt x="18" y="0"/>
                </a:lnTo>
                <a:lnTo>
                  <a:pt x="0" y="0"/>
                </a:lnTo>
                <a:lnTo>
                  <a:pt x="0" y="35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00" name="Line 72"/>
          <p:cNvSpPr>
            <a:spLocks noChangeShapeType="1"/>
          </p:cNvSpPr>
          <p:nvPr/>
        </p:nvSpPr>
        <p:spPr bwMode="auto">
          <a:xfrm>
            <a:off x="2424113" y="3479800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01" name="Freeform 73"/>
          <p:cNvSpPr>
            <a:spLocks/>
          </p:cNvSpPr>
          <p:nvPr/>
        </p:nvSpPr>
        <p:spPr bwMode="auto">
          <a:xfrm>
            <a:off x="2387600" y="3395663"/>
            <a:ext cx="36513" cy="84137"/>
          </a:xfrm>
          <a:custGeom>
            <a:avLst/>
            <a:gdLst>
              <a:gd name="T0" fmla="*/ 1901526484 w 160"/>
              <a:gd name="T1" fmla="*/ 2147483647 h 373"/>
              <a:gd name="T2" fmla="*/ 1901526484 w 160"/>
              <a:gd name="T3" fmla="*/ 0 h 373"/>
              <a:gd name="T4" fmla="*/ 1687589596 w 160"/>
              <a:gd name="T5" fmla="*/ 0 h 373"/>
              <a:gd name="T6" fmla="*/ 1687589596 w 160"/>
              <a:gd name="T7" fmla="*/ 2147483647 h 373"/>
              <a:gd name="T8" fmla="*/ 1473705651 w 160"/>
              <a:gd name="T9" fmla="*/ 2147483647 h 373"/>
              <a:gd name="T10" fmla="*/ 1473705651 w 160"/>
              <a:gd name="T11" fmla="*/ 0 h 373"/>
              <a:gd name="T12" fmla="*/ 1271642786 w 160"/>
              <a:gd name="T13" fmla="*/ 0 h 373"/>
              <a:gd name="T14" fmla="*/ 1271642786 w 160"/>
              <a:gd name="T15" fmla="*/ 2147483647 h 373"/>
              <a:gd name="T16" fmla="*/ 1045831875 w 160"/>
              <a:gd name="T17" fmla="*/ 2147483647 h 373"/>
              <a:gd name="T18" fmla="*/ 1045831875 w 160"/>
              <a:gd name="T19" fmla="*/ 0 h 373"/>
              <a:gd name="T20" fmla="*/ 843820813 w 160"/>
              <a:gd name="T21" fmla="*/ 0 h 373"/>
              <a:gd name="T22" fmla="*/ 843820813 w 160"/>
              <a:gd name="T23" fmla="*/ 2147483647 h 373"/>
              <a:gd name="T24" fmla="*/ 641757948 w 160"/>
              <a:gd name="T25" fmla="*/ 1836349200 h 373"/>
              <a:gd name="T26" fmla="*/ 641757948 w 160"/>
              <a:gd name="T27" fmla="*/ 0 h 373"/>
              <a:gd name="T28" fmla="*/ 415947608 w 160"/>
              <a:gd name="T29" fmla="*/ 0 h 373"/>
              <a:gd name="T30" fmla="*/ 415947608 w 160"/>
              <a:gd name="T31" fmla="*/ 1423143280 h 373"/>
              <a:gd name="T32" fmla="*/ 213936717 w 160"/>
              <a:gd name="T33" fmla="*/ 1021488261 h 373"/>
              <a:gd name="T34" fmla="*/ 213936717 w 160"/>
              <a:gd name="T35" fmla="*/ 0 h 373"/>
              <a:gd name="T36" fmla="*/ 0 w 160"/>
              <a:gd name="T37" fmla="*/ 0 h 373"/>
              <a:gd name="T38" fmla="*/ 0 w 160"/>
              <a:gd name="T39" fmla="*/ 608283468 h 37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0"/>
              <a:gd name="T61" fmla="*/ 0 h 373"/>
              <a:gd name="T62" fmla="*/ 160 w 160"/>
              <a:gd name="T63" fmla="*/ 373 h 37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0" h="373">
                <a:moveTo>
                  <a:pt x="160" y="373"/>
                </a:moveTo>
                <a:lnTo>
                  <a:pt x="160" y="0"/>
                </a:lnTo>
                <a:lnTo>
                  <a:pt x="142" y="0"/>
                </a:lnTo>
                <a:lnTo>
                  <a:pt x="142" y="337"/>
                </a:lnTo>
                <a:lnTo>
                  <a:pt x="124" y="301"/>
                </a:lnTo>
                <a:lnTo>
                  <a:pt x="124" y="0"/>
                </a:lnTo>
                <a:lnTo>
                  <a:pt x="107" y="0"/>
                </a:lnTo>
                <a:lnTo>
                  <a:pt x="107" y="266"/>
                </a:lnTo>
                <a:lnTo>
                  <a:pt x="88" y="231"/>
                </a:lnTo>
                <a:lnTo>
                  <a:pt x="88" y="0"/>
                </a:lnTo>
                <a:lnTo>
                  <a:pt x="71" y="0"/>
                </a:lnTo>
                <a:lnTo>
                  <a:pt x="71" y="195"/>
                </a:lnTo>
                <a:lnTo>
                  <a:pt x="54" y="160"/>
                </a:lnTo>
                <a:lnTo>
                  <a:pt x="54" y="0"/>
                </a:lnTo>
                <a:lnTo>
                  <a:pt x="35" y="0"/>
                </a:lnTo>
                <a:lnTo>
                  <a:pt x="35" y="124"/>
                </a:lnTo>
                <a:lnTo>
                  <a:pt x="18" y="89"/>
                </a:lnTo>
                <a:lnTo>
                  <a:pt x="18" y="0"/>
                </a:lnTo>
                <a:lnTo>
                  <a:pt x="0" y="0"/>
                </a:lnTo>
                <a:lnTo>
                  <a:pt x="0" y="5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02" name="Line 74"/>
          <p:cNvSpPr>
            <a:spLocks noChangeShapeType="1"/>
          </p:cNvSpPr>
          <p:nvPr/>
        </p:nvSpPr>
        <p:spPr bwMode="auto">
          <a:xfrm>
            <a:off x="2381250" y="339566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03" name="Freeform 75"/>
          <p:cNvSpPr>
            <a:spLocks/>
          </p:cNvSpPr>
          <p:nvPr/>
        </p:nvSpPr>
        <p:spPr bwMode="auto">
          <a:xfrm>
            <a:off x="2381250" y="3395663"/>
            <a:ext cx="87313" cy="87312"/>
          </a:xfrm>
          <a:custGeom>
            <a:avLst/>
            <a:gdLst>
              <a:gd name="T0" fmla="*/ 0 w 381"/>
              <a:gd name="T1" fmla="*/ 0 h 383"/>
              <a:gd name="T2" fmla="*/ 2147483647 w 381"/>
              <a:gd name="T3" fmla="*/ 0 h 383"/>
              <a:gd name="T4" fmla="*/ 2147483647 w 381"/>
              <a:gd name="T5" fmla="*/ 2147483647 h 383"/>
              <a:gd name="T6" fmla="*/ 0 w 381"/>
              <a:gd name="T7" fmla="*/ 0 h 383"/>
              <a:gd name="T8" fmla="*/ 0 60000 65536"/>
              <a:gd name="T9" fmla="*/ 0 60000 65536"/>
              <a:gd name="T10" fmla="*/ 0 60000 65536"/>
              <a:gd name="T11" fmla="*/ 0 60000 65536"/>
              <a:gd name="T12" fmla="*/ 0 w 381"/>
              <a:gd name="T13" fmla="*/ 0 h 383"/>
              <a:gd name="T14" fmla="*/ 381 w 381"/>
              <a:gd name="T15" fmla="*/ 383 h 3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1" h="383">
                <a:moveTo>
                  <a:pt x="0" y="0"/>
                </a:moveTo>
                <a:lnTo>
                  <a:pt x="381" y="0"/>
                </a:lnTo>
                <a:lnTo>
                  <a:pt x="192" y="383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04" name="Line 76"/>
          <p:cNvSpPr>
            <a:spLocks noChangeShapeType="1"/>
          </p:cNvSpPr>
          <p:nvPr/>
        </p:nvSpPr>
        <p:spPr bwMode="auto">
          <a:xfrm>
            <a:off x="2427288" y="339566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05" name="Freeform 77"/>
          <p:cNvSpPr>
            <a:spLocks/>
          </p:cNvSpPr>
          <p:nvPr/>
        </p:nvSpPr>
        <p:spPr bwMode="auto">
          <a:xfrm>
            <a:off x="2427288" y="3092450"/>
            <a:ext cx="649287" cy="303213"/>
          </a:xfrm>
          <a:custGeom>
            <a:avLst/>
            <a:gdLst>
              <a:gd name="T0" fmla="*/ 0 w 2868"/>
              <a:gd name="T1" fmla="*/ 2147483647 h 1336"/>
              <a:gd name="T2" fmla="*/ 0 w 2868"/>
              <a:gd name="T3" fmla="*/ 0 h 1336"/>
              <a:gd name="T4" fmla="*/ 2147483647 w 2868"/>
              <a:gd name="T5" fmla="*/ 0 h 1336"/>
              <a:gd name="T6" fmla="*/ 0 60000 65536"/>
              <a:gd name="T7" fmla="*/ 0 60000 65536"/>
              <a:gd name="T8" fmla="*/ 0 60000 65536"/>
              <a:gd name="T9" fmla="*/ 0 w 2868"/>
              <a:gd name="T10" fmla="*/ 0 h 1336"/>
              <a:gd name="T11" fmla="*/ 2868 w 2868"/>
              <a:gd name="T12" fmla="*/ 1336 h 1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68" h="1336">
                <a:moveTo>
                  <a:pt x="0" y="1336"/>
                </a:moveTo>
                <a:lnTo>
                  <a:pt x="0" y="0"/>
                </a:lnTo>
                <a:lnTo>
                  <a:pt x="2868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06" name="Line 78"/>
          <p:cNvSpPr>
            <a:spLocks noChangeShapeType="1"/>
          </p:cNvSpPr>
          <p:nvPr/>
        </p:nvSpPr>
        <p:spPr bwMode="auto">
          <a:xfrm>
            <a:off x="3086100" y="293052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07" name="Line 79"/>
          <p:cNvSpPr>
            <a:spLocks noChangeShapeType="1"/>
          </p:cNvSpPr>
          <p:nvPr/>
        </p:nvSpPr>
        <p:spPr bwMode="auto">
          <a:xfrm>
            <a:off x="2438400" y="3395663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08" name="Freeform 80"/>
          <p:cNvSpPr>
            <a:spLocks/>
          </p:cNvSpPr>
          <p:nvPr/>
        </p:nvSpPr>
        <p:spPr bwMode="auto">
          <a:xfrm>
            <a:off x="2438400" y="3395663"/>
            <a:ext cx="6350" cy="57150"/>
          </a:xfrm>
          <a:custGeom>
            <a:avLst/>
            <a:gdLst>
              <a:gd name="T0" fmla="*/ 0 w 17"/>
              <a:gd name="T1" fmla="*/ 0 h 252"/>
              <a:gd name="T2" fmla="*/ 0 w 17"/>
              <a:gd name="T3" fmla="*/ 2147483647 h 252"/>
              <a:gd name="T4" fmla="*/ 885978123 w 17"/>
              <a:gd name="T5" fmla="*/ 2147483647 h 252"/>
              <a:gd name="T6" fmla="*/ 0 60000 65536"/>
              <a:gd name="T7" fmla="*/ 0 60000 65536"/>
              <a:gd name="T8" fmla="*/ 0 60000 65536"/>
              <a:gd name="T9" fmla="*/ 0 w 17"/>
              <a:gd name="T10" fmla="*/ 0 h 252"/>
              <a:gd name="T11" fmla="*/ 17 w 17"/>
              <a:gd name="T12" fmla="*/ 252 h 2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252">
                <a:moveTo>
                  <a:pt x="0" y="0"/>
                </a:moveTo>
                <a:lnTo>
                  <a:pt x="0" y="252"/>
                </a:lnTo>
                <a:lnTo>
                  <a:pt x="17" y="21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09" name="Line 81"/>
          <p:cNvSpPr>
            <a:spLocks noChangeShapeType="1"/>
          </p:cNvSpPr>
          <p:nvPr/>
        </p:nvSpPr>
        <p:spPr bwMode="auto">
          <a:xfrm>
            <a:off x="4376738" y="404336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10" name="Line 82"/>
          <p:cNvSpPr>
            <a:spLocks noChangeShapeType="1"/>
          </p:cNvSpPr>
          <p:nvPr/>
        </p:nvSpPr>
        <p:spPr bwMode="auto">
          <a:xfrm>
            <a:off x="4376738" y="4043363"/>
            <a:ext cx="166687" cy="936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11" name="Line 83"/>
          <p:cNvSpPr>
            <a:spLocks noChangeShapeType="1"/>
          </p:cNvSpPr>
          <p:nvPr/>
        </p:nvSpPr>
        <p:spPr bwMode="auto">
          <a:xfrm>
            <a:off x="2446338" y="361156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12" name="Freeform 84"/>
          <p:cNvSpPr>
            <a:spLocks/>
          </p:cNvSpPr>
          <p:nvPr/>
        </p:nvSpPr>
        <p:spPr bwMode="auto">
          <a:xfrm>
            <a:off x="2427288" y="3606800"/>
            <a:ext cx="19050" cy="4763"/>
          </a:xfrm>
          <a:custGeom>
            <a:avLst/>
            <a:gdLst>
              <a:gd name="T0" fmla="*/ 782400472 w 94"/>
              <a:gd name="T1" fmla="*/ 187594119 h 24"/>
              <a:gd name="T2" fmla="*/ 774063060 w 94"/>
              <a:gd name="T3" fmla="*/ 0 h 24"/>
              <a:gd name="T4" fmla="*/ 0 w 94"/>
              <a:gd name="T5" fmla="*/ 187594119 h 24"/>
              <a:gd name="T6" fmla="*/ 782400472 w 94"/>
              <a:gd name="T7" fmla="*/ 187594119 h 24"/>
              <a:gd name="T8" fmla="*/ 774063060 w 94"/>
              <a:gd name="T9" fmla="*/ 132887310 h 24"/>
              <a:gd name="T10" fmla="*/ 199768824 w 94"/>
              <a:gd name="T11" fmla="*/ 132887310 h 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4"/>
              <a:gd name="T19" fmla="*/ 0 h 24"/>
              <a:gd name="T20" fmla="*/ 94 w 94"/>
              <a:gd name="T21" fmla="*/ 24 h 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4" h="24">
                <a:moveTo>
                  <a:pt x="94" y="24"/>
                </a:moveTo>
                <a:lnTo>
                  <a:pt x="93" y="0"/>
                </a:lnTo>
                <a:lnTo>
                  <a:pt x="0" y="24"/>
                </a:lnTo>
                <a:lnTo>
                  <a:pt x="94" y="24"/>
                </a:lnTo>
                <a:lnTo>
                  <a:pt x="93" y="17"/>
                </a:lnTo>
                <a:lnTo>
                  <a:pt x="24" y="1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13" name="Line 85"/>
          <p:cNvSpPr>
            <a:spLocks noChangeShapeType="1"/>
          </p:cNvSpPr>
          <p:nvPr/>
        </p:nvSpPr>
        <p:spPr bwMode="auto">
          <a:xfrm>
            <a:off x="2427288" y="361156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14" name="Freeform 86"/>
          <p:cNvSpPr>
            <a:spLocks/>
          </p:cNvSpPr>
          <p:nvPr/>
        </p:nvSpPr>
        <p:spPr bwMode="auto">
          <a:xfrm>
            <a:off x="2403475" y="3590925"/>
            <a:ext cx="42863" cy="42863"/>
          </a:xfrm>
          <a:custGeom>
            <a:avLst/>
            <a:gdLst>
              <a:gd name="T0" fmla="*/ 1119798462 w 189"/>
              <a:gd name="T1" fmla="*/ 1073655869 h 191"/>
              <a:gd name="T2" fmla="*/ 2147483647 w 189"/>
              <a:gd name="T3" fmla="*/ 802409242 h 191"/>
              <a:gd name="T4" fmla="*/ 2076245856 w 189"/>
              <a:gd name="T5" fmla="*/ 531162390 h 191"/>
              <a:gd name="T6" fmla="*/ 1119798462 w 189"/>
              <a:gd name="T7" fmla="*/ 1073655869 h 191"/>
              <a:gd name="T8" fmla="*/ 2076245856 w 189"/>
              <a:gd name="T9" fmla="*/ 531162390 h 191"/>
              <a:gd name="T10" fmla="*/ 1912945590 w 189"/>
              <a:gd name="T11" fmla="*/ 316471454 h 191"/>
              <a:gd name="T12" fmla="*/ 1119798462 w 189"/>
              <a:gd name="T13" fmla="*/ 1073655869 h 191"/>
              <a:gd name="T14" fmla="*/ 1912945590 w 189"/>
              <a:gd name="T15" fmla="*/ 316471454 h 191"/>
              <a:gd name="T16" fmla="*/ 1679697012 w 189"/>
              <a:gd name="T17" fmla="*/ 146904526 h 191"/>
              <a:gd name="T18" fmla="*/ 1119798462 w 189"/>
              <a:gd name="T19" fmla="*/ 1073655869 h 191"/>
              <a:gd name="T20" fmla="*/ 1679697012 w 189"/>
              <a:gd name="T21" fmla="*/ 146904526 h 191"/>
              <a:gd name="T22" fmla="*/ 1399747737 w 189"/>
              <a:gd name="T23" fmla="*/ 33893191 h 191"/>
              <a:gd name="T24" fmla="*/ 1119798462 w 189"/>
              <a:gd name="T25" fmla="*/ 1073655869 h 191"/>
              <a:gd name="T26" fmla="*/ 1399747737 w 189"/>
              <a:gd name="T27" fmla="*/ 33893191 h 191"/>
              <a:gd name="T28" fmla="*/ 1119798462 w 189"/>
              <a:gd name="T29" fmla="*/ 0 h 191"/>
              <a:gd name="T30" fmla="*/ 1119798462 w 189"/>
              <a:gd name="T31" fmla="*/ 1073655869 h 191"/>
              <a:gd name="T32" fmla="*/ 1119798462 w 189"/>
              <a:gd name="T33" fmla="*/ 0 h 191"/>
              <a:gd name="T34" fmla="*/ 1119798462 w 189"/>
              <a:gd name="T35" fmla="*/ 1073655869 h 191"/>
              <a:gd name="T36" fmla="*/ 828173445 w 189"/>
              <a:gd name="T37" fmla="*/ 33893191 h 191"/>
              <a:gd name="T38" fmla="*/ 1119798462 w 189"/>
              <a:gd name="T39" fmla="*/ 1073655869 h 191"/>
              <a:gd name="T40" fmla="*/ 559899231 w 189"/>
              <a:gd name="T41" fmla="*/ 146904526 h 191"/>
              <a:gd name="T42" fmla="*/ 1119798462 w 189"/>
              <a:gd name="T43" fmla="*/ 1073655869 h 191"/>
              <a:gd name="T44" fmla="*/ 326599286 w 189"/>
              <a:gd name="T45" fmla="*/ 316471454 h 191"/>
              <a:gd name="T46" fmla="*/ 1119798462 w 189"/>
              <a:gd name="T47" fmla="*/ 1073655869 h 191"/>
              <a:gd name="T48" fmla="*/ 151624355 w 189"/>
              <a:gd name="T49" fmla="*/ 531162390 h 191"/>
              <a:gd name="T50" fmla="*/ 1119798462 w 189"/>
              <a:gd name="T51" fmla="*/ 1073655869 h 191"/>
              <a:gd name="T52" fmla="*/ 46649684 w 189"/>
              <a:gd name="T53" fmla="*/ 802409242 h 191"/>
              <a:gd name="T54" fmla="*/ 1119798462 w 189"/>
              <a:gd name="T55" fmla="*/ 1073655869 h 191"/>
              <a:gd name="T56" fmla="*/ 0 w 189"/>
              <a:gd name="T57" fmla="*/ 1073655869 h 191"/>
              <a:gd name="T58" fmla="*/ 46649684 w 189"/>
              <a:gd name="T59" fmla="*/ 1356233809 h 191"/>
              <a:gd name="T60" fmla="*/ 1119798462 w 189"/>
              <a:gd name="T61" fmla="*/ 1073655869 h 191"/>
              <a:gd name="T62" fmla="*/ 0 w 189"/>
              <a:gd name="T63" fmla="*/ 1073655869 h 191"/>
              <a:gd name="T64" fmla="*/ 1119798462 w 189"/>
              <a:gd name="T65" fmla="*/ 1073655869 h 191"/>
              <a:gd name="T66" fmla="*/ 46649684 w 189"/>
              <a:gd name="T67" fmla="*/ 1356233809 h 191"/>
              <a:gd name="T68" fmla="*/ 151624355 w 189"/>
              <a:gd name="T69" fmla="*/ 1627480660 h 191"/>
              <a:gd name="T70" fmla="*/ 1119798462 w 189"/>
              <a:gd name="T71" fmla="*/ 1073655869 h 191"/>
              <a:gd name="T72" fmla="*/ 151624355 w 189"/>
              <a:gd name="T73" fmla="*/ 1627480660 h 191"/>
              <a:gd name="T74" fmla="*/ 326599286 w 189"/>
              <a:gd name="T75" fmla="*/ 1842171709 h 191"/>
              <a:gd name="T76" fmla="*/ 1119798462 w 189"/>
              <a:gd name="T77" fmla="*/ 1073655869 h 191"/>
              <a:gd name="T78" fmla="*/ 326599286 w 189"/>
              <a:gd name="T79" fmla="*/ 1842171709 h 191"/>
              <a:gd name="T80" fmla="*/ 559899231 w 189"/>
              <a:gd name="T81" fmla="*/ 2000407043 h 191"/>
              <a:gd name="T82" fmla="*/ 1119798462 w 189"/>
              <a:gd name="T83" fmla="*/ 1073655869 h 191"/>
              <a:gd name="T84" fmla="*/ 559899231 w 189"/>
              <a:gd name="T85" fmla="*/ 2000407043 h 191"/>
              <a:gd name="T86" fmla="*/ 828173445 w 189"/>
              <a:gd name="T87" fmla="*/ 2113418112 h 191"/>
              <a:gd name="T88" fmla="*/ 1119798462 w 189"/>
              <a:gd name="T89" fmla="*/ 1073655869 h 191"/>
              <a:gd name="T90" fmla="*/ 1119798462 w 189"/>
              <a:gd name="T91" fmla="*/ 2147483647 h 191"/>
              <a:gd name="T92" fmla="*/ 1119798462 w 189"/>
              <a:gd name="T93" fmla="*/ 1073655869 h 191"/>
              <a:gd name="T94" fmla="*/ 828173445 w 189"/>
              <a:gd name="T95" fmla="*/ 2113418112 h 191"/>
              <a:gd name="T96" fmla="*/ 1119798462 w 189"/>
              <a:gd name="T97" fmla="*/ 2147483647 h 191"/>
              <a:gd name="T98" fmla="*/ 1399747737 w 189"/>
              <a:gd name="T99" fmla="*/ 2113418112 h 191"/>
              <a:gd name="T100" fmla="*/ 1119798462 w 189"/>
              <a:gd name="T101" fmla="*/ 1073655869 h 191"/>
              <a:gd name="T102" fmla="*/ 1119798462 w 189"/>
              <a:gd name="T103" fmla="*/ 2147483647 h 191"/>
              <a:gd name="T104" fmla="*/ 1201422287 w 189"/>
              <a:gd name="T105" fmla="*/ 2147483647 h 191"/>
              <a:gd name="T106" fmla="*/ 1201422287 w 189"/>
              <a:gd name="T107" fmla="*/ 1378796346 h 19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9"/>
              <a:gd name="T163" fmla="*/ 0 h 191"/>
              <a:gd name="T164" fmla="*/ 189 w 189"/>
              <a:gd name="T165" fmla="*/ 191 h 19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9" h="191">
                <a:moveTo>
                  <a:pt x="96" y="95"/>
                </a:moveTo>
                <a:lnTo>
                  <a:pt x="189" y="71"/>
                </a:lnTo>
                <a:lnTo>
                  <a:pt x="178" y="47"/>
                </a:lnTo>
                <a:lnTo>
                  <a:pt x="96" y="95"/>
                </a:lnTo>
                <a:lnTo>
                  <a:pt x="178" y="47"/>
                </a:lnTo>
                <a:lnTo>
                  <a:pt x="164" y="28"/>
                </a:lnTo>
                <a:lnTo>
                  <a:pt x="96" y="95"/>
                </a:lnTo>
                <a:lnTo>
                  <a:pt x="164" y="28"/>
                </a:lnTo>
                <a:lnTo>
                  <a:pt x="144" y="13"/>
                </a:lnTo>
                <a:lnTo>
                  <a:pt x="96" y="95"/>
                </a:lnTo>
                <a:lnTo>
                  <a:pt x="144" y="13"/>
                </a:lnTo>
                <a:lnTo>
                  <a:pt x="120" y="3"/>
                </a:lnTo>
                <a:lnTo>
                  <a:pt x="96" y="95"/>
                </a:lnTo>
                <a:lnTo>
                  <a:pt x="120" y="3"/>
                </a:lnTo>
                <a:lnTo>
                  <a:pt x="96" y="0"/>
                </a:lnTo>
                <a:lnTo>
                  <a:pt x="96" y="95"/>
                </a:lnTo>
                <a:lnTo>
                  <a:pt x="96" y="0"/>
                </a:lnTo>
                <a:lnTo>
                  <a:pt x="96" y="95"/>
                </a:lnTo>
                <a:lnTo>
                  <a:pt x="71" y="3"/>
                </a:lnTo>
                <a:lnTo>
                  <a:pt x="96" y="95"/>
                </a:lnTo>
                <a:lnTo>
                  <a:pt x="48" y="13"/>
                </a:lnTo>
                <a:lnTo>
                  <a:pt x="96" y="95"/>
                </a:lnTo>
                <a:lnTo>
                  <a:pt x="28" y="28"/>
                </a:lnTo>
                <a:lnTo>
                  <a:pt x="96" y="95"/>
                </a:lnTo>
                <a:lnTo>
                  <a:pt x="13" y="47"/>
                </a:lnTo>
                <a:lnTo>
                  <a:pt x="96" y="95"/>
                </a:lnTo>
                <a:lnTo>
                  <a:pt x="4" y="71"/>
                </a:lnTo>
                <a:lnTo>
                  <a:pt x="96" y="95"/>
                </a:lnTo>
                <a:lnTo>
                  <a:pt x="0" y="95"/>
                </a:lnTo>
                <a:lnTo>
                  <a:pt x="4" y="120"/>
                </a:lnTo>
                <a:lnTo>
                  <a:pt x="96" y="95"/>
                </a:lnTo>
                <a:lnTo>
                  <a:pt x="0" y="95"/>
                </a:lnTo>
                <a:lnTo>
                  <a:pt x="96" y="95"/>
                </a:lnTo>
                <a:lnTo>
                  <a:pt x="4" y="120"/>
                </a:lnTo>
                <a:lnTo>
                  <a:pt x="13" y="144"/>
                </a:lnTo>
                <a:lnTo>
                  <a:pt x="96" y="95"/>
                </a:lnTo>
                <a:lnTo>
                  <a:pt x="13" y="144"/>
                </a:lnTo>
                <a:lnTo>
                  <a:pt x="28" y="163"/>
                </a:lnTo>
                <a:lnTo>
                  <a:pt x="96" y="95"/>
                </a:lnTo>
                <a:lnTo>
                  <a:pt x="28" y="163"/>
                </a:lnTo>
                <a:lnTo>
                  <a:pt x="48" y="177"/>
                </a:lnTo>
                <a:lnTo>
                  <a:pt x="96" y="95"/>
                </a:lnTo>
                <a:lnTo>
                  <a:pt x="48" y="177"/>
                </a:lnTo>
                <a:lnTo>
                  <a:pt x="71" y="187"/>
                </a:lnTo>
                <a:lnTo>
                  <a:pt x="96" y="95"/>
                </a:lnTo>
                <a:lnTo>
                  <a:pt x="96" y="191"/>
                </a:lnTo>
                <a:lnTo>
                  <a:pt x="96" y="95"/>
                </a:lnTo>
                <a:lnTo>
                  <a:pt x="71" y="187"/>
                </a:lnTo>
                <a:lnTo>
                  <a:pt x="96" y="191"/>
                </a:lnTo>
                <a:lnTo>
                  <a:pt x="120" y="187"/>
                </a:lnTo>
                <a:lnTo>
                  <a:pt x="96" y="95"/>
                </a:lnTo>
                <a:lnTo>
                  <a:pt x="96" y="191"/>
                </a:lnTo>
                <a:lnTo>
                  <a:pt x="103" y="191"/>
                </a:lnTo>
                <a:lnTo>
                  <a:pt x="103" y="12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15" name="Line 87"/>
          <p:cNvSpPr>
            <a:spLocks noChangeShapeType="1"/>
          </p:cNvSpPr>
          <p:nvPr/>
        </p:nvSpPr>
        <p:spPr bwMode="auto">
          <a:xfrm>
            <a:off x="2427288" y="361156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16" name="Freeform 88"/>
          <p:cNvSpPr>
            <a:spLocks/>
          </p:cNvSpPr>
          <p:nvPr/>
        </p:nvSpPr>
        <p:spPr bwMode="auto">
          <a:xfrm>
            <a:off x="2427288" y="3611563"/>
            <a:ext cx="19050" cy="22225"/>
          </a:xfrm>
          <a:custGeom>
            <a:avLst/>
            <a:gdLst>
              <a:gd name="T0" fmla="*/ 0 w 94"/>
              <a:gd name="T1" fmla="*/ 0 h 92"/>
              <a:gd name="T2" fmla="*/ 199768824 w 94"/>
              <a:gd name="T3" fmla="*/ 1297028828 h 92"/>
              <a:gd name="T4" fmla="*/ 399537648 w 94"/>
              <a:gd name="T5" fmla="*/ 1156033475 h 92"/>
              <a:gd name="T6" fmla="*/ 0 w 94"/>
              <a:gd name="T7" fmla="*/ 0 h 92"/>
              <a:gd name="T8" fmla="*/ 399537648 w 94"/>
              <a:gd name="T9" fmla="*/ 1156033475 h 92"/>
              <a:gd name="T10" fmla="*/ 565997811 w 94"/>
              <a:gd name="T11" fmla="*/ 958663220 h 92"/>
              <a:gd name="T12" fmla="*/ 0 w 94"/>
              <a:gd name="T13" fmla="*/ 0 h 92"/>
              <a:gd name="T14" fmla="*/ 565997811 w 94"/>
              <a:gd name="T15" fmla="*/ 958663220 h 92"/>
              <a:gd name="T16" fmla="*/ 682516085 w 94"/>
              <a:gd name="T17" fmla="*/ 690795530 h 92"/>
              <a:gd name="T18" fmla="*/ 0 w 94"/>
              <a:gd name="T19" fmla="*/ 0 h 92"/>
              <a:gd name="T20" fmla="*/ 682516085 w 94"/>
              <a:gd name="T21" fmla="*/ 690795530 h 92"/>
              <a:gd name="T22" fmla="*/ 774063060 w 94"/>
              <a:gd name="T23" fmla="*/ 352430042 h 92"/>
              <a:gd name="T24" fmla="*/ 0 w 94"/>
              <a:gd name="T25" fmla="*/ 0 h 92"/>
              <a:gd name="T26" fmla="*/ 774063060 w 94"/>
              <a:gd name="T27" fmla="*/ 352430042 h 92"/>
              <a:gd name="T28" fmla="*/ 782400472 w 94"/>
              <a:gd name="T29" fmla="*/ 0 h 92"/>
              <a:gd name="T30" fmla="*/ 0 w 94"/>
              <a:gd name="T31" fmla="*/ 0 h 92"/>
              <a:gd name="T32" fmla="*/ 782400472 w 94"/>
              <a:gd name="T33" fmla="*/ 0 h 9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92"/>
              <a:gd name="T53" fmla="*/ 94 w 94"/>
              <a:gd name="T54" fmla="*/ 92 h 9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92">
                <a:moveTo>
                  <a:pt x="0" y="0"/>
                </a:moveTo>
                <a:lnTo>
                  <a:pt x="24" y="92"/>
                </a:lnTo>
                <a:lnTo>
                  <a:pt x="48" y="82"/>
                </a:lnTo>
                <a:lnTo>
                  <a:pt x="0" y="0"/>
                </a:lnTo>
                <a:lnTo>
                  <a:pt x="48" y="82"/>
                </a:lnTo>
                <a:lnTo>
                  <a:pt x="68" y="68"/>
                </a:lnTo>
                <a:lnTo>
                  <a:pt x="0" y="0"/>
                </a:lnTo>
                <a:lnTo>
                  <a:pt x="68" y="68"/>
                </a:lnTo>
                <a:lnTo>
                  <a:pt x="82" y="49"/>
                </a:lnTo>
                <a:lnTo>
                  <a:pt x="0" y="0"/>
                </a:lnTo>
                <a:lnTo>
                  <a:pt x="82" y="49"/>
                </a:lnTo>
                <a:lnTo>
                  <a:pt x="93" y="25"/>
                </a:lnTo>
                <a:lnTo>
                  <a:pt x="0" y="0"/>
                </a:lnTo>
                <a:lnTo>
                  <a:pt x="93" y="25"/>
                </a:lnTo>
                <a:lnTo>
                  <a:pt x="94" y="0"/>
                </a:lnTo>
                <a:lnTo>
                  <a:pt x="0" y="0"/>
                </a:lnTo>
                <a:lnTo>
                  <a:pt x="94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17" name="Line 89"/>
          <p:cNvSpPr>
            <a:spLocks noChangeShapeType="1"/>
          </p:cNvSpPr>
          <p:nvPr/>
        </p:nvSpPr>
        <p:spPr bwMode="auto">
          <a:xfrm>
            <a:off x="2444750" y="360521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18" name="Line 90"/>
          <p:cNvSpPr>
            <a:spLocks noChangeShapeType="1"/>
          </p:cNvSpPr>
          <p:nvPr/>
        </p:nvSpPr>
        <p:spPr bwMode="auto">
          <a:xfrm flipH="1">
            <a:off x="2436813" y="3605213"/>
            <a:ext cx="793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19" name="Line 91"/>
          <p:cNvSpPr>
            <a:spLocks noChangeShapeType="1"/>
          </p:cNvSpPr>
          <p:nvPr/>
        </p:nvSpPr>
        <p:spPr bwMode="auto">
          <a:xfrm>
            <a:off x="2436813" y="3598863"/>
            <a:ext cx="15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20" name="Line 92"/>
          <p:cNvSpPr>
            <a:spLocks noChangeShapeType="1"/>
          </p:cNvSpPr>
          <p:nvPr/>
        </p:nvSpPr>
        <p:spPr bwMode="auto">
          <a:xfrm>
            <a:off x="2436813" y="3598863"/>
            <a:ext cx="6350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21" name="Line 93"/>
          <p:cNvSpPr>
            <a:spLocks noChangeShapeType="1"/>
          </p:cNvSpPr>
          <p:nvPr/>
        </p:nvSpPr>
        <p:spPr bwMode="auto">
          <a:xfrm>
            <a:off x="2436813" y="3598863"/>
            <a:ext cx="15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22" name="Line 94"/>
          <p:cNvSpPr>
            <a:spLocks noChangeShapeType="1"/>
          </p:cNvSpPr>
          <p:nvPr/>
        </p:nvSpPr>
        <p:spPr bwMode="auto">
          <a:xfrm flipV="1">
            <a:off x="2436813" y="3594100"/>
            <a:ext cx="1587" cy="47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23" name="Line 95"/>
          <p:cNvSpPr>
            <a:spLocks noChangeShapeType="1"/>
          </p:cNvSpPr>
          <p:nvPr/>
        </p:nvSpPr>
        <p:spPr bwMode="auto">
          <a:xfrm>
            <a:off x="2432050" y="359251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24" name="Line 96"/>
          <p:cNvSpPr>
            <a:spLocks noChangeShapeType="1"/>
          </p:cNvSpPr>
          <p:nvPr/>
        </p:nvSpPr>
        <p:spPr bwMode="auto">
          <a:xfrm>
            <a:off x="2432050" y="3592513"/>
            <a:ext cx="1588" cy="63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25" name="Line 97"/>
          <p:cNvSpPr>
            <a:spLocks noChangeShapeType="1"/>
          </p:cNvSpPr>
          <p:nvPr/>
        </p:nvSpPr>
        <p:spPr bwMode="auto">
          <a:xfrm>
            <a:off x="2427288" y="36068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26" name="Freeform 98"/>
          <p:cNvSpPr>
            <a:spLocks/>
          </p:cNvSpPr>
          <p:nvPr/>
        </p:nvSpPr>
        <p:spPr bwMode="auto">
          <a:xfrm>
            <a:off x="2403475" y="3590925"/>
            <a:ext cx="23813" cy="20638"/>
          </a:xfrm>
          <a:custGeom>
            <a:avLst/>
            <a:gdLst>
              <a:gd name="T0" fmla="*/ 1272822044 w 103"/>
              <a:gd name="T1" fmla="*/ 727922230 h 95"/>
              <a:gd name="T2" fmla="*/ 1272822044 w 103"/>
              <a:gd name="T3" fmla="*/ 20482238 h 95"/>
              <a:gd name="T4" fmla="*/ 1186338802 w 103"/>
              <a:gd name="T5" fmla="*/ 0 h 95"/>
              <a:gd name="T6" fmla="*/ 877393887 w 103"/>
              <a:gd name="T7" fmla="*/ 30770610 h 95"/>
              <a:gd name="T8" fmla="*/ 593143045 w 103"/>
              <a:gd name="T9" fmla="*/ 133276305 h 95"/>
              <a:gd name="T10" fmla="*/ 345986719 w 103"/>
              <a:gd name="T11" fmla="*/ 287081983 h 95"/>
              <a:gd name="T12" fmla="*/ 160673026 w 103"/>
              <a:gd name="T13" fmla="*/ 481852176 h 95"/>
              <a:gd name="T14" fmla="*/ 49442030 w 103"/>
              <a:gd name="T15" fmla="*/ 727922230 h 95"/>
              <a:gd name="T16" fmla="*/ 0 w 103"/>
              <a:gd name="T17" fmla="*/ 973992066 h 95"/>
              <a:gd name="T18" fmla="*/ 0 w 103"/>
              <a:gd name="T19" fmla="*/ 902210301 h 95"/>
              <a:gd name="T20" fmla="*/ 852645945 w 103"/>
              <a:gd name="T21" fmla="*/ 902210301 h 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3"/>
              <a:gd name="T34" fmla="*/ 0 h 95"/>
              <a:gd name="T35" fmla="*/ 103 w 103"/>
              <a:gd name="T36" fmla="*/ 95 h 9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3" h="95">
                <a:moveTo>
                  <a:pt x="103" y="71"/>
                </a:moveTo>
                <a:lnTo>
                  <a:pt x="103" y="2"/>
                </a:lnTo>
                <a:lnTo>
                  <a:pt x="96" y="0"/>
                </a:lnTo>
                <a:lnTo>
                  <a:pt x="71" y="3"/>
                </a:lnTo>
                <a:lnTo>
                  <a:pt x="48" y="13"/>
                </a:lnTo>
                <a:lnTo>
                  <a:pt x="28" y="28"/>
                </a:lnTo>
                <a:lnTo>
                  <a:pt x="13" y="47"/>
                </a:lnTo>
                <a:lnTo>
                  <a:pt x="4" y="71"/>
                </a:lnTo>
                <a:lnTo>
                  <a:pt x="0" y="95"/>
                </a:lnTo>
                <a:lnTo>
                  <a:pt x="0" y="88"/>
                </a:lnTo>
                <a:lnTo>
                  <a:pt x="69" y="8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27" name="Line 99"/>
          <p:cNvSpPr>
            <a:spLocks noChangeShapeType="1"/>
          </p:cNvSpPr>
          <p:nvPr/>
        </p:nvSpPr>
        <p:spPr bwMode="auto">
          <a:xfrm>
            <a:off x="2414588" y="360521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28" name="Line 100"/>
          <p:cNvSpPr>
            <a:spLocks noChangeShapeType="1"/>
          </p:cNvSpPr>
          <p:nvPr/>
        </p:nvSpPr>
        <p:spPr bwMode="auto">
          <a:xfrm flipH="1">
            <a:off x="2405063" y="3605213"/>
            <a:ext cx="95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29" name="Line 101"/>
          <p:cNvSpPr>
            <a:spLocks noChangeShapeType="1"/>
          </p:cNvSpPr>
          <p:nvPr/>
        </p:nvSpPr>
        <p:spPr bwMode="auto">
          <a:xfrm>
            <a:off x="2406650" y="3598863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30" name="Freeform 102"/>
          <p:cNvSpPr>
            <a:spLocks/>
          </p:cNvSpPr>
          <p:nvPr/>
        </p:nvSpPr>
        <p:spPr bwMode="auto">
          <a:xfrm>
            <a:off x="2406650" y="3594100"/>
            <a:ext cx="7938" cy="4763"/>
          </a:xfrm>
          <a:custGeom>
            <a:avLst/>
            <a:gdLst>
              <a:gd name="T0" fmla="*/ 0 w 33"/>
              <a:gd name="T1" fmla="*/ 137824214 h 28"/>
              <a:gd name="T2" fmla="*/ 459309186 w 33"/>
              <a:gd name="T3" fmla="*/ 137824214 h 28"/>
              <a:gd name="T4" fmla="*/ 417532954 w 33"/>
              <a:gd name="T5" fmla="*/ 118147416 h 28"/>
              <a:gd name="T6" fmla="*/ 417532954 w 33"/>
              <a:gd name="T7" fmla="*/ 0 h 28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28"/>
              <a:gd name="T14" fmla="*/ 33 w 33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28">
                <a:moveTo>
                  <a:pt x="0" y="28"/>
                </a:moveTo>
                <a:lnTo>
                  <a:pt x="33" y="28"/>
                </a:lnTo>
                <a:lnTo>
                  <a:pt x="30" y="24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31" name="Line 103"/>
          <p:cNvSpPr>
            <a:spLocks noChangeShapeType="1"/>
          </p:cNvSpPr>
          <p:nvPr/>
        </p:nvSpPr>
        <p:spPr bwMode="auto">
          <a:xfrm>
            <a:off x="2417763" y="359251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32" name="Line 104"/>
          <p:cNvSpPr>
            <a:spLocks noChangeShapeType="1"/>
          </p:cNvSpPr>
          <p:nvPr/>
        </p:nvSpPr>
        <p:spPr bwMode="auto">
          <a:xfrm>
            <a:off x="2417763" y="3592513"/>
            <a:ext cx="1587" cy="63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33" name="Line 105"/>
          <p:cNvSpPr>
            <a:spLocks noChangeShapeType="1"/>
          </p:cNvSpPr>
          <p:nvPr/>
        </p:nvSpPr>
        <p:spPr bwMode="auto">
          <a:xfrm>
            <a:off x="2411413" y="3621088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34" name="Line 106"/>
          <p:cNvSpPr>
            <a:spLocks noChangeShapeType="1"/>
          </p:cNvSpPr>
          <p:nvPr/>
        </p:nvSpPr>
        <p:spPr bwMode="auto">
          <a:xfrm flipH="1">
            <a:off x="2405063" y="3621088"/>
            <a:ext cx="63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35" name="Line 107"/>
          <p:cNvSpPr>
            <a:spLocks noChangeShapeType="1"/>
          </p:cNvSpPr>
          <p:nvPr/>
        </p:nvSpPr>
        <p:spPr bwMode="auto">
          <a:xfrm>
            <a:off x="2406650" y="362426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36" name="Freeform 108"/>
          <p:cNvSpPr>
            <a:spLocks/>
          </p:cNvSpPr>
          <p:nvPr/>
        </p:nvSpPr>
        <p:spPr bwMode="auto">
          <a:xfrm>
            <a:off x="2406650" y="3624263"/>
            <a:ext cx="7938" cy="6350"/>
          </a:xfrm>
          <a:custGeom>
            <a:avLst/>
            <a:gdLst>
              <a:gd name="T0" fmla="*/ 0 w 27"/>
              <a:gd name="T1" fmla="*/ 0 h 25"/>
              <a:gd name="T2" fmla="*/ 686129068 w 27"/>
              <a:gd name="T3" fmla="*/ 0 h 25"/>
              <a:gd name="T4" fmla="*/ 686129068 w 27"/>
              <a:gd name="T5" fmla="*/ 409676602 h 25"/>
              <a:gd name="T6" fmla="*/ 0 60000 65536"/>
              <a:gd name="T7" fmla="*/ 0 60000 65536"/>
              <a:gd name="T8" fmla="*/ 0 60000 65536"/>
              <a:gd name="T9" fmla="*/ 0 w 27"/>
              <a:gd name="T10" fmla="*/ 0 h 25"/>
              <a:gd name="T11" fmla="*/ 27 w 27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25">
                <a:moveTo>
                  <a:pt x="0" y="0"/>
                </a:moveTo>
                <a:lnTo>
                  <a:pt x="27" y="0"/>
                </a:lnTo>
                <a:lnTo>
                  <a:pt x="27" y="2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37" name="Line 109"/>
          <p:cNvSpPr>
            <a:spLocks noChangeShapeType="1"/>
          </p:cNvSpPr>
          <p:nvPr/>
        </p:nvSpPr>
        <p:spPr bwMode="auto">
          <a:xfrm>
            <a:off x="2417763" y="3633788"/>
            <a:ext cx="15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38" name="Line 110"/>
          <p:cNvSpPr>
            <a:spLocks noChangeShapeType="1"/>
          </p:cNvSpPr>
          <p:nvPr/>
        </p:nvSpPr>
        <p:spPr bwMode="auto">
          <a:xfrm flipV="1">
            <a:off x="2417763" y="3625850"/>
            <a:ext cx="1587" cy="79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39" name="Line 111"/>
          <p:cNvSpPr>
            <a:spLocks noChangeShapeType="1"/>
          </p:cNvSpPr>
          <p:nvPr/>
        </p:nvSpPr>
        <p:spPr bwMode="auto">
          <a:xfrm>
            <a:off x="2432050" y="362426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40" name="Line 112"/>
          <p:cNvSpPr>
            <a:spLocks noChangeShapeType="1"/>
          </p:cNvSpPr>
          <p:nvPr/>
        </p:nvSpPr>
        <p:spPr bwMode="auto">
          <a:xfrm>
            <a:off x="2432050" y="3624263"/>
            <a:ext cx="1588" cy="95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41" name="Line 113"/>
          <p:cNvSpPr>
            <a:spLocks noChangeShapeType="1"/>
          </p:cNvSpPr>
          <p:nvPr/>
        </p:nvSpPr>
        <p:spPr bwMode="auto">
          <a:xfrm>
            <a:off x="2436813" y="3630613"/>
            <a:ext cx="1587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42" name="Freeform 114"/>
          <p:cNvSpPr>
            <a:spLocks/>
          </p:cNvSpPr>
          <p:nvPr/>
        </p:nvSpPr>
        <p:spPr bwMode="auto">
          <a:xfrm>
            <a:off x="2436813" y="3624263"/>
            <a:ext cx="6350" cy="6350"/>
          </a:xfrm>
          <a:custGeom>
            <a:avLst/>
            <a:gdLst>
              <a:gd name="T0" fmla="*/ 0 w 27"/>
              <a:gd name="T1" fmla="*/ 250046708 h 32"/>
              <a:gd name="T2" fmla="*/ 0 w 27"/>
              <a:gd name="T3" fmla="*/ 0 h 32"/>
              <a:gd name="T4" fmla="*/ 65047059 w 27"/>
              <a:gd name="T5" fmla="*/ 23429511 h 32"/>
              <a:gd name="T6" fmla="*/ 351231689 w 27"/>
              <a:gd name="T7" fmla="*/ 23429511 h 32"/>
              <a:gd name="T8" fmla="*/ 0 60000 65536"/>
              <a:gd name="T9" fmla="*/ 0 60000 65536"/>
              <a:gd name="T10" fmla="*/ 0 60000 65536"/>
              <a:gd name="T11" fmla="*/ 0 60000 65536"/>
              <a:gd name="T12" fmla="*/ 0 w 27"/>
              <a:gd name="T13" fmla="*/ 0 h 32"/>
              <a:gd name="T14" fmla="*/ 27 w 27"/>
              <a:gd name="T15" fmla="*/ 32 h 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" h="32">
                <a:moveTo>
                  <a:pt x="0" y="32"/>
                </a:moveTo>
                <a:lnTo>
                  <a:pt x="0" y="0"/>
                </a:lnTo>
                <a:lnTo>
                  <a:pt x="5" y="3"/>
                </a:lnTo>
                <a:lnTo>
                  <a:pt x="27" y="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43" name="Line 115"/>
          <p:cNvSpPr>
            <a:spLocks noChangeShapeType="1"/>
          </p:cNvSpPr>
          <p:nvPr/>
        </p:nvSpPr>
        <p:spPr bwMode="auto">
          <a:xfrm>
            <a:off x="2444750" y="362108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44" name="Line 116"/>
          <p:cNvSpPr>
            <a:spLocks noChangeShapeType="1"/>
          </p:cNvSpPr>
          <p:nvPr/>
        </p:nvSpPr>
        <p:spPr bwMode="auto">
          <a:xfrm flipH="1">
            <a:off x="2438400" y="3621088"/>
            <a:ext cx="635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45" name="Line 117"/>
          <p:cNvSpPr>
            <a:spLocks noChangeShapeType="1"/>
          </p:cNvSpPr>
          <p:nvPr/>
        </p:nvSpPr>
        <p:spPr bwMode="auto">
          <a:xfrm>
            <a:off x="2565400" y="394176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46" name="Freeform 118"/>
          <p:cNvSpPr>
            <a:spLocks/>
          </p:cNvSpPr>
          <p:nvPr/>
        </p:nvSpPr>
        <p:spPr bwMode="auto">
          <a:xfrm>
            <a:off x="2555875" y="3941763"/>
            <a:ext cx="73025" cy="103187"/>
          </a:xfrm>
          <a:custGeom>
            <a:avLst/>
            <a:gdLst>
              <a:gd name="T0" fmla="*/ 537886969 w 317"/>
              <a:gd name="T1" fmla="*/ 0 h 455"/>
              <a:gd name="T2" fmla="*/ 0 w 317"/>
              <a:gd name="T3" fmla="*/ 536530754 h 455"/>
              <a:gd name="T4" fmla="*/ 0 w 317"/>
              <a:gd name="T5" fmla="*/ 1073061509 h 455"/>
              <a:gd name="T6" fmla="*/ 281149021 w 317"/>
              <a:gd name="T7" fmla="*/ 1597917168 h 455"/>
              <a:gd name="T8" fmla="*/ 537886969 w 317"/>
              <a:gd name="T9" fmla="*/ 1854560177 h 455"/>
              <a:gd name="T10" fmla="*/ 1100237535 w 317"/>
              <a:gd name="T11" fmla="*/ 2122825894 h 455"/>
              <a:gd name="T12" fmla="*/ 2147483647 w 317"/>
              <a:gd name="T13" fmla="*/ 2147483647 h 455"/>
              <a:gd name="T14" fmla="*/ 2147483647 w 317"/>
              <a:gd name="T15" fmla="*/ 2147483647 h 455"/>
              <a:gd name="T16" fmla="*/ 2147483647 w 317"/>
              <a:gd name="T17" fmla="*/ 2147483647 h 455"/>
              <a:gd name="T18" fmla="*/ 2147483647 w 317"/>
              <a:gd name="T19" fmla="*/ 2147483647 h 455"/>
              <a:gd name="T20" fmla="*/ 2147483647 w 317"/>
              <a:gd name="T21" fmla="*/ 2147483647 h 455"/>
              <a:gd name="T22" fmla="*/ 2147483647 w 317"/>
              <a:gd name="T23" fmla="*/ 2147483647 h 455"/>
              <a:gd name="T24" fmla="*/ 2147483647 w 317"/>
              <a:gd name="T25" fmla="*/ 2147483647 h 455"/>
              <a:gd name="T26" fmla="*/ 1381386901 w 317"/>
              <a:gd name="T27" fmla="*/ 2147483647 h 455"/>
              <a:gd name="T28" fmla="*/ 537886969 w 317"/>
              <a:gd name="T29" fmla="*/ 2147483647 h 455"/>
              <a:gd name="T30" fmla="*/ 0 w 317"/>
              <a:gd name="T31" fmla="*/ 2147483647 h 45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17"/>
              <a:gd name="T49" fmla="*/ 0 h 455"/>
              <a:gd name="T50" fmla="*/ 317 w 317"/>
              <a:gd name="T51" fmla="*/ 455 h 45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17" h="455">
                <a:moveTo>
                  <a:pt x="44" y="0"/>
                </a:moveTo>
                <a:lnTo>
                  <a:pt x="0" y="46"/>
                </a:lnTo>
                <a:lnTo>
                  <a:pt x="0" y="92"/>
                </a:lnTo>
                <a:lnTo>
                  <a:pt x="23" y="137"/>
                </a:lnTo>
                <a:lnTo>
                  <a:pt x="44" y="159"/>
                </a:lnTo>
                <a:lnTo>
                  <a:pt x="90" y="182"/>
                </a:lnTo>
                <a:lnTo>
                  <a:pt x="227" y="229"/>
                </a:lnTo>
                <a:lnTo>
                  <a:pt x="273" y="249"/>
                </a:lnTo>
                <a:lnTo>
                  <a:pt x="295" y="272"/>
                </a:lnTo>
                <a:lnTo>
                  <a:pt x="317" y="319"/>
                </a:lnTo>
                <a:lnTo>
                  <a:pt x="317" y="386"/>
                </a:lnTo>
                <a:lnTo>
                  <a:pt x="273" y="433"/>
                </a:lnTo>
                <a:lnTo>
                  <a:pt x="203" y="455"/>
                </a:lnTo>
                <a:lnTo>
                  <a:pt x="113" y="455"/>
                </a:lnTo>
                <a:lnTo>
                  <a:pt x="44" y="433"/>
                </a:lnTo>
                <a:lnTo>
                  <a:pt x="0" y="38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47" name="Line 119"/>
          <p:cNvSpPr>
            <a:spLocks noChangeShapeType="1"/>
          </p:cNvSpPr>
          <p:nvPr/>
        </p:nvSpPr>
        <p:spPr bwMode="auto">
          <a:xfrm>
            <a:off x="2565400" y="394176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48" name="Freeform 120"/>
          <p:cNvSpPr>
            <a:spLocks/>
          </p:cNvSpPr>
          <p:nvPr/>
        </p:nvSpPr>
        <p:spPr bwMode="auto">
          <a:xfrm>
            <a:off x="2565400" y="3937000"/>
            <a:ext cx="63500" cy="15875"/>
          </a:xfrm>
          <a:custGeom>
            <a:avLst/>
            <a:gdLst>
              <a:gd name="T0" fmla="*/ 0 w 273"/>
              <a:gd name="T1" fmla="*/ 279943143 h 70"/>
              <a:gd name="T2" fmla="*/ 868300240 w 273"/>
              <a:gd name="T3" fmla="*/ 0 h 70"/>
              <a:gd name="T4" fmla="*/ 2000948768 w 273"/>
              <a:gd name="T5" fmla="*/ 0 h 70"/>
              <a:gd name="T6" fmla="*/ 2147483647 w 273"/>
              <a:gd name="T7" fmla="*/ 279943143 h 70"/>
              <a:gd name="T8" fmla="*/ 2147483647 w 273"/>
              <a:gd name="T9" fmla="*/ 816478789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3"/>
              <a:gd name="T16" fmla="*/ 0 h 70"/>
              <a:gd name="T17" fmla="*/ 273 w 273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3" h="70">
                <a:moveTo>
                  <a:pt x="0" y="24"/>
                </a:moveTo>
                <a:lnTo>
                  <a:pt x="69" y="0"/>
                </a:lnTo>
                <a:lnTo>
                  <a:pt x="159" y="0"/>
                </a:lnTo>
                <a:lnTo>
                  <a:pt x="229" y="24"/>
                </a:lnTo>
                <a:lnTo>
                  <a:pt x="273" y="7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49" name="Line 121"/>
          <p:cNvSpPr>
            <a:spLocks noChangeShapeType="1"/>
          </p:cNvSpPr>
          <p:nvPr/>
        </p:nvSpPr>
        <p:spPr bwMode="auto">
          <a:xfrm>
            <a:off x="2617788" y="3000375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50" name="Freeform 122"/>
          <p:cNvSpPr>
            <a:spLocks/>
          </p:cNvSpPr>
          <p:nvPr/>
        </p:nvSpPr>
        <p:spPr bwMode="auto">
          <a:xfrm>
            <a:off x="2555875" y="2990850"/>
            <a:ext cx="61913" cy="15875"/>
          </a:xfrm>
          <a:custGeom>
            <a:avLst/>
            <a:gdLst>
              <a:gd name="T0" fmla="*/ 2147483647 w 273"/>
              <a:gd name="T1" fmla="*/ 548018792 h 69"/>
              <a:gd name="T2" fmla="*/ 2147483647 w 273"/>
              <a:gd name="T3" fmla="*/ 840316525 h 69"/>
              <a:gd name="T4" fmla="*/ 1318062773 w 273"/>
              <a:gd name="T5" fmla="*/ 840316525 h 69"/>
              <a:gd name="T6" fmla="*/ 513245614 w 273"/>
              <a:gd name="T7" fmla="*/ 548018792 h 69"/>
              <a:gd name="T8" fmla="*/ 0 w 273"/>
              <a:gd name="T9" fmla="*/ 0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3"/>
              <a:gd name="T16" fmla="*/ 0 h 69"/>
              <a:gd name="T17" fmla="*/ 273 w 273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3" h="69">
                <a:moveTo>
                  <a:pt x="273" y="45"/>
                </a:moveTo>
                <a:lnTo>
                  <a:pt x="203" y="69"/>
                </a:lnTo>
                <a:lnTo>
                  <a:pt x="113" y="69"/>
                </a:lnTo>
                <a:lnTo>
                  <a:pt x="44" y="4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51" name="Line 123"/>
          <p:cNvSpPr>
            <a:spLocks noChangeShapeType="1"/>
          </p:cNvSpPr>
          <p:nvPr/>
        </p:nvSpPr>
        <p:spPr bwMode="auto">
          <a:xfrm>
            <a:off x="2565400" y="2940050"/>
            <a:ext cx="15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52" name="Freeform 124"/>
          <p:cNvSpPr>
            <a:spLocks/>
          </p:cNvSpPr>
          <p:nvPr/>
        </p:nvSpPr>
        <p:spPr bwMode="auto">
          <a:xfrm>
            <a:off x="2565400" y="2940050"/>
            <a:ext cx="63500" cy="60325"/>
          </a:xfrm>
          <a:custGeom>
            <a:avLst/>
            <a:gdLst>
              <a:gd name="T0" fmla="*/ 0 w 273"/>
              <a:gd name="T1" fmla="*/ 0 h 272"/>
              <a:gd name="T2" fmla="*/ 578903190 w 273"/>
              <a:gd name="T3" fmla="*/ 250906533 h 272"/>
              <a:gd name="T4" fmla="*/ 2147483647 w 273"/>
              <a:gd name="T5" fmla="*/ 741800002 h 272"/>
              <a:gd name="T6" fmla="*/ 2147483647 w 273"/>
              <a:gd name="T7" fmla="*/ 981786717 h 272"/>
              <a:gd name="T8" fmla="*/ 2147483647 w 273"/>
              <a:gd name="T9" fmla="*/ 1232693360 h 272"/>
              <a:gd name="T10" fmla="*/ 2147483647 w 273"/>
              <a:gd name="T11" fmla="*/ 1734555440 h 272"/>
              <a:gd name="T12" fmla="*/ 2147483647 w 273"/>
              <a:gd name="T13" fmla="*/ 2147483647 h 272"/>
              <a:gd name="T14" fmla="*/ 2147483647 w 273"/>
              <a:gd name="T15" fmla="*/ 2147483647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3"/>
              <a:gd name="T25" fmla="*/ 0 h 272"/>
              <a:gd name="T26" fmla="*/ 273 w 273"/>
              <a:gd name="T27" fmla="*/ 272 h 27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3" h="272">
                <a:moveTo>
                  <a:pt x="0" y="0"/>
                </a:moveTo>
                <a:lnTo>
                  <a:pt x="46" y="23"/>
                </a:lnTo>
                <a:lnTo>
                  <a:pt x="183" y="68"/>
                </a:lnTo>
                <a:lnTo>
                  <a:pt x="229" y="90"/>
                </a:lnTo>
                <a:lnTo>
                  <a:pt x="251" y="113"/>
                </a:lnTo>
                <a:lnTo>
                  <a:pt x="273" y="159"/>
                </a:lnTo>
                <a:lnTo>
                  <a:pt x="273" y="227"/>
                </a:lnTo>
                <a:lnTo>
                  <a:pt x="229" y="27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53" name="Line 125"/>
          <p:cNvSpPr>
            <a:spLocks noChangeShapeType="1"/>
          </p:cNvSpPr>
          <p:nvPr/>
        </p:nvSpPr>
        <p:spPr bwMode="auto">
          <a:xfrm>
            <a:off x="2686050" y="297973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54" name="Freeform 126"/>
          <p:cNvSpPr>
            <a:spLocks/>
          </p:cNvSpPr>
          <p:nvPr/>
        </p:nvSpPr>
        <p:spPr bwMode="auto">
          <a:xfrm>
            <a:off x="2686050" y="2962275"/>
            <a:ext cx="20638" cy="87313"/>
          </a:xfrm>
          <a:custGeom>
            <a:avLst/>
            <a:gdLst>
              <a:gd name="T0" fmla="*/ 0 w 91"/>
              <a:gd name="T1" fmla="*/ 864899733 h 383"/>
              <a:gd name="T2" fmla="*/ 419909112 w 91"/>
              <a:gd name="T3" fmla="*/ 651611240 h 383"/>
              <a:gd name="T4" fmla="*/ 1061499979 w 91"/>
              <a:gd name="T5" fmla="*/ 0 h 383"/>
              <a:gd name="T6" fmla="*/ 1061499979 w 91"/>
              <a:gd name="T7" fmla="*/ 2147483647 h 383"/>
              <a:gd name="T8" fmla="*/ 0 60000 65536"/>
              <a:gd name="T9" fmla="*/ 0 60000 65536"/>
              <a:gd name="T10" fmla="*/ 0 60000 65536"/>
              <a:gd name="T11" fmla="*/ 0 60000 65536"/>
              <a:gd name="T12" fmla="*/ 0 w 91"/>
              <a:gd name="T13" fmla="*/ 0 h 383"/>
              <a:gd name="T14" fmla="*/ 91 w 91"/>
              <a:gd name="T15" fmla="*/ 383 h 3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" h="383">
                <a:moveTo>
                  <a:pt x="0" y="73"/>
                </a:moveTo>
                <a:lnTo>
                  <a:pt x="36" y="55"/>
                </a:lnTo>
                <a:lnTo>
                  <a:pt x="91" y="0"/>
                </a:lnTo>
                <a:lnTo>
                  <a:pt x="91" y="38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55" name="Line 127"/>
          <p:cNvSpPr>
            <a:spLocks noChangeShapeType="1"/>
          </p:cNvSpPr>
          <p:nvPr/>
        </p:nvSpPr>
        <p:spPr bwMode="auto">
          <a:xfrm>
            <a:off x="2751138" y="304958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56" name="Line 128"/>
          <p:cNvSpPr>
            <a:spLocks noChangeShapeType="1"/>
          </p:cNvSpPr>
          <p:nvPr/>
        </p:nvSpPr>
        <p:spPr bwMode="auto">
          <a:xfrm flipV="1">
            <a:off x="2751138" y="2992438"/>
            <a:ext cx="1587" cy="571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57" name="Line 129"/>
          <p:cNvSpPr>
            <a:spLocks noChangeShapeType="1"/>
          </p:cNvSpPr>
          <p:nvPr/>
        </p:nvSpPr>
        <p:spPr bwMode="auto">
          <a:xfrm>
            <a:off x="2751138" y="300831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58" name="Freeform 130"/>
          <p:cNvSpPr>
            <a:spLocks/>
          </p:cNvSpPr>
          <p:nvPr/>
        </p:nvSpPr>
        <p:spPr bwMode="auto">
          <a:xfrm>
            <a:off x="2751138" y="2992438"/>
            <a:ext cx="46037" cy="57150"/>
          </a:xfrm>
          <a:custGeom>
            <a:avLst/>
            <a:gdLst>
              <a:gd name="T0" fmla="*/ 0 w 200"/>
              <a:gd name="T1" fmla="*/ 821791926 h 255"/>
              <a:gd name="T2" fmla="*/ 658605351 w 200"/>
              <a:gd name="T3" fmla="*/ 191371380 h 255"/>
              <a:gd name="T4" fmla="*/ 1097692542 w 200"/>
              <a:gd name="T5" fmla="*/ 0 h 255"/>
              <a:gd name="T6" fmla="*/ 1780671485 w 200"/>
              <a:gd name="T7" fmla="*/ 0 h 255"/>
              <a:gd name="T8" fmla="*/ 2147483647 w 200"/>
              <a:gd name="T9" fmla="*/ 191371380 h 255"/>
              <a:gd name="T10" fmla="*/ 2147483647 w 200"/>
              <a:gd name="T11" fmla="*/ 821791926 h 255"/>
              <a:gd name="T12" fmla="*/ 2147483647 w 200"/>
              <a:gd name="T13" fmla="*/ 2147483647 h 2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"/>
              <a:gd name="T22" fmla="*/ 0 h 255"/>
              <a:gd name="T23" fmla="*/ 200 w 200"/>
              <a:gd name="T24" fmla="*/ 255 h 2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" h="255">
                <a:moveTo>
                  <a:pt x="0" y="73"/>
                </a:moveTo>
                <a:lnTo>
                  <a:pt x="54" y="17"/>
                </a:lnTo>
                <a:lnTo>
                  <a:pt x="90" y="0"/>
                </a:lnTo>
                <a:lnTo>
                  <a:pt x="146" y="0"/>
                </a:lnTo>
                <a:lnTo>
                  <a:pt x="183" y="17"/>
                </a:lnTo>
                <a:lnTo>
                  <a:pt x="200" y="73"/>
                </a:lnTo>
                <a:lnTo>
                  <a:pt x="200" y="25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59" name="Line 131"/>
          <p:cNvSpPr>
            <a:spLocks noChangeShapeType="1"/>
          </p:cNvSpPr>
          <p:nvPr/>
        </p:nvSpPr>
        <p:spPr bwMode="auto">
          <a:xfrm>
            <a:off x="2628900" y="291306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60" name="Freeform 132"/>
          <p:cNvSpPr>
            <a:spLocks/>
          </p:cNvSpPr>
          <p:nvPr/>
        </p:nvSpPr>
        <p:spPr bwMode="auto">
          <a:xfrm>
            <a:off x="2555875" y="2898775"/>
            <a:ext cx="73025" cy="41275"/>
          </a:xfrm>
          <a:custGeom>
            <a:avLst/>
            <a:gdLst>
              <a:gd name="T0" fmla="*/ 2147483647 w 317"/>
              <a:gd name="T1" fmla="*/ 794532764 h 181"/>
              <a:gd name="T2" fmla="*/ 2147483647 w 317"/>
              <a:gd name="T3" fmla="*/ 260892232 h 181"/>
              <a:gd name="T4" fmla="*/ 2147483647 w 317"/>
              <a:gd name="T5" fmla="*/ 0 h 181"/>
              <a:gd name="T6" fmla="*/ 1381386901 w 317"/>
              <a:gd name="T7" fmla="*/ 0 h 181"/>
              <a:gd name="T8" fmla="*/ 537886969 w 317"/>
              <a:gd name="T9" fmla="*/ 260892232 h 181"/>
              <a:gd name="T10" fmla="*/ 0 w 317"/>
              <a:gd name="T11" fmla="*/ 794532764 h 181"/>
              <a:gd name="T12" fmla="*/ 0 w 317"/>
              <a:gd name="T13" fmla="*/ 1351834239 h 181"/>
              <a:gd name="T14" fmla="*/ 281149021 w 317"/>
              <a:gd name="T15" fmla="*/ 1861762292 h 181"/>
              <a:gd name="T16" fmla="*/ 537886969 w 317"/>
              <a:gd name="T17" fmla="*/ 2146367688 h 1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7"/>
              <a:gd name="T28" fmla="*/ 0 h 181"/>
              <a:gd name="T29" fmla="*/ 317 w 317"/>
              <a:gd name="T30" fmla="*/ 181 h 18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7" h="181">
                <a:moveTo>
                  <a:pt x="317" y="67"/>
                </a:moveTo>
                <a:lnTo>
                  <a:pt x="273" y="22"/>
                </a:lnTo>
                <a:lnTo>
                  <a:pt x="203" y="0"/>
                </a:lnTo>
                <a:lnTo>
                  <a:pt x="113" y="0"/>
                </a:lnTo>
                <a:lnTo>
                  <a:pt x="44" y="22"/>
                </a:lnTo>
                <a:lnTo>
                  <a:pt x="0" y="67"/>
                </a:lnTo>
                <a:lnTo>
                  <a:pt x="0" y="114"/>
                </a:lnTo>
                <a:lnTo>
                  <a:pt x="23" y="157"/>
                </a:lnTo>
                <a:lnTo>
                  <a:pt x="44" y="18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61" name="Line 133"/>
          <p:cNvSpPr>
            <a:spLocks noChangeShapeType="1"/>
          </p:cNvSpPr>
          <p:nvPr/>
        </p:nvSpPr>
        <p:spPr bwMode="auto">
          <a:xfrm>
            <a:off x="2695575" y="4010025"/>
            <a:ext cx="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62" name="Freeform 134"/>
          <p:cNvSpPr>
            <a:spLocks/>
          </p:cNvSpPr>
          <p:nvPr/>
        </p:nvSpPr>
        <p:spPr bwMode="auto">
          <a:xfrm>
            <a:off x="2686050" y="4002088"/>
            <a:ext cx="57150" cy="85725"/>
          </a:xfrm>
          <a:custGeom>
            <a:avLst/>
            <a:gdLst>
              <a:gd name="T0" fmla="*/ 410062514 w 254"/>
              <a:gd name="T1" fmla="*/ 421453102 h 381"/>
              <a:gd name="T2" fmla="*/ 626484224 w 254"/>
              <a:gd name="T3" fmla="*/ 205031241 h 381"/>
              <a:gd name="T4" fmla="*/ 1036547301 w 254"/>
              <a:gd name="T5" fmla="*/ 0 h 381"/>
              <a:gd name="T6" fmla="*/ 1868062501 w 254"/>
              <a:gd name="T7" fmla="*/ 0 h 381"/>
              <a:gd name="T8" fmla="*/ 2147483647 w 254"/>
              <a:gd name="T9" fmla="*/ 205031241 h 381"/>
              <a:gd name="T10" fmla="*/ 2147483647 w 254"/>
              <a:gd name="T11" fmla="*/ 421453102 h 381"/>
              <a:gd name="T12" fmla="*/ 2147483647 w 254"/>
              <a:gd name="T13" fmla="*/ 820124962 h 381"/>
              <a:gd name="T14" fmla="*/ 2147483647 w 254"/>
              <a:gd name="T15" fmla="*/ 1252968349 h 381"/>
              <a:gd name="T16" fmla="*/ 2147483647 w 254"/>
              <a:gd name="T17" fmla="*/ 1651640321 h 381"/>
              <a:gd name="T18" fmla="*/ 2061702405 w 254"/>
              <a:gd name="T19" fmla="*/ 2147483647 h 381"/>
              <a:gd name="T20" fmla="*/ 0 w 254"/>
              <a:gd name="T21" fmla="*/ 2147483647 h 381"/>
              <a:gd name="T22" fmla="*/ 2147483647 w 254"/>
              <a:gd name="T23" fmla="*/ 2147483647 h 3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4"/>
              <a:gd name="T37" fmla="*/ 0 h 381"/>
              <a:gd name="T38" fmla="*/ 254 w 254"/>
              <a:gd name="T39" fmla="*/ 381 h 38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4" h="381">
                <a:moveTo>
                  <a:pt x="36" y="37"/>
                </a:moveTo>
                <a:lnTo>
                  <a:pt x="55" y="18"/>
                </a:lnTo>
                <a:lnTo>
                  <a:pt x="91" y="0"/>
                </a:lnTo>
                <a:lnTo>
                  <a:pt x="164" y="0"/>
                </a:lnTo>
                <a:lnTo>
                  <a:pt x="201" y="18"/>
                </a:lnTo>
                <a:lnTo>
                  <a:pt x="219" y="37"/>
                </a:lnTo>
                <a:lnTo>
                  <a:pt x="237" y="72"/>
                </a:lnTo>
                <a:lnTo>
                  <a:pt x="237" y="110"/>
                </a:lnTo>
                <a:lnTo>
                  <a:pt x="219" y="145"/>
                </a:lnTo>
                <a:lnTo>
                  <a:pt x="181" y="200"/>
                </a:lnTo>
                <a:lnTo>
                  <a:pt x="0" y="381"/>
                </a:lnTo>
                <a:lnTo>
                  <a:pt x="254" y="38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63" name="Line 135"/>
          <p:cNvSpPr>
            <a:spLocks noChangeShapeType="1"/>
          </p:cNvSpPr>
          <p:nvPr/>
        </p:nvSpPr>
        <p:spPr bwMode="auto">
          <a:xfrm>
            <a:off x="2768600" y="408781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64" name="Line 136"/>
          <p:cNvSpPr>
            <a:spLocks noChangeShapeType="1"/>
          </p:cNvSpPr>
          <p:nvPr/>
        </p:nvSpPr>
        <p:spPr bwMode="auto">
          <a:xfrm flipV="1">
            <a:off x="2768600" y="4030663"/>
            <a:ext cx="1588" cy="571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65" name="Line 137"/>
          <p:cNvSpPr>
            <a:spLocks noChangeShapeType="1"/>
          </p:cNvSpPr>
          <p:nvPr/>
        </p:nvSpPr>
        <p:spPr bwMode="auto">
          <a:xfrm>
            <a:off x="2768600" y="404653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66" name="Freeform 138"/>
          <p:cNvSpPr>
            <a:spLocks/>
          </p:cNvSpPr>
          <p:nvPr/>
        </p:nvSpPr>
        <p:spPr bwMode="auto">
          <a:xfrm>
            <a:off x="2768600" y="4030663"/>
            <a:ext cx="44450" cy="57150"/>
          </a:xfrm>
          <a:custGeom>
            <a:avLst/>
            <a:gdLst>
              <a:gd name="T0" fmla="*/ 0 w 200"/>
              <a:gd name="T1" fmla="*/ 831515875 h 254"/>
              <a:gd name="T2" fmla="*/ 592790131 w 200"/>
              <a:gd name="T3" fmla="*/ 205031257 h 254"/>
              <a:gd name="T4" fmla="*/ 988048967 w 200"/>
              <a:gd name="T5" fmla="*/ 0 h 254"/>
              <a:gd name="T6" fmla="*/ 1591805132 w 200"/>
              <a:gd name="T7" fmla="*/ 0 h 254"/>
              <a:gd name="T8" fmla="*/ 1998029557 w 200"/>
              <a:gd name="T9" fmla="*/ 205031257 h 254"/>
              <a:gd name="T10" fmla="*/ 2147483647 w 200"/>
              <a:gd name="T11" fmla="*/ 831515875 h 254"/>
              <a:gd name="T12" fmla="*/ 2147483647 w 200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"/>
              <a:gd name="T22" fmla="*/ 0 h 254"/>
              <a:gd name="T23" fmla="*/ 200 w 200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" h="254">
                <a:moveTo>
                  <a:pt x="0" y="73"/>
                </a:moveTo>
                <a:lnTo>
                  <a:pt x="54" y="18"/>
                </a:lnTo>
                <a:lnTo>
                  <a:pt x="90" y="0"/>
                </a:lnTo>
                <a:lnTo>
                  <a:pt x="145" y="0"/>
                </a:lnTo>
                <a:lnTo>
                  <a:pt x="182" y="18"/>
                </a:lnTo>
                <a:lnTo>
                  <a:pt x="200" y="73"/>
                </a:lnTo>
                <a:lnTo>
                  <a:pt x="200" y="25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67" name="Line 139"/>
          <p:cNvSpPr>
            <a:spLocks noChangeShapeType="1"/>
          </p:cNvSpPr>
          <p:nvPr/>
        </p:nvSpPr>
        <p:spPr bwMode="auto">
          <a:xfrm>
            <a:off x="2689225" y="402272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68" name="Freeform 140"/>
          <p:cNvSpPr>
            <a:spLocks/>
          </p:cNvSpPr>
          <p:nvPr/>
        </p:nvSpPr>
        <p:spPr bwMode="auto">
          <a:xfrm>
            <a:off x="2689225" y="4010025"/>
            <a:ext cx="6350" cy="12700"/>
          </a:xfrm>
          <a:custGeom>
            <a:avLst/>
            <a:gdLst>
              <a:gd name="T0" fmla="*/ 0 w 18"/>
              <a:gd name="T1" fmla="*/ 702463377 h 54"/>
              <a:gd name="T2" fmla="*/ 0 w 18"/>
              <a:gd name="T3" fmla="*/ 455273822 h 54"/>
              <a:gd name="T4" fmla="*/ 790270923 w 18"/>
              <a:gd name="T5" fmla="*/ 0 h 54"/>
              <a:gd name="T6" fmla="*/ 0 60000 65536"/>
              <a:gd name="T7" fmla="*/ 0 60000 65536"/>
              <a:gd name="T8" fmla="*/ 0 60000 65536"/>
              <a:gd name="T9" fmla="*/ 0 w 18"/>
              <a:gd name="T10" fmla="*/ 0 h 54"/>
              <a:gd name="T11" fmla="*/ 18 w 18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54">
                <a:moveTo>
                  <a:pt x="0" y="54"/>
                </a:moveTo>
                <a:lnTo>
                  <a:pt x="0" y="35"/>
                </a:lnTo>
                <a:lnTo>
                  <a:pt x="18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69" name="Line 141"/>
          <p:cNvSpPr>
            <a:spLocks noChangeShapeType="1"/>
          </p:cNvSpPr>
          <p:nvPr/>
        </p:nvSpPr>
        <p:spPr bwMode="auto">
          <a:xfrm>
            <a:off x="1512888" y="4132263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70" name="Line 142"/>
          <p:cNvSpPr>
            <a:spLocks noChangeShapeType="1"/>
          </p:cNvSpPr>
          <p:nvPr/>
        </p:nvSpPr>
        <p:spPr bwMode="auto">
          <a:xfrm flipH="1">
            <a:off x="1166813" y="4132263"/>
            <a:ext cx="3460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71" name="Line 143"/>
          <p:cNvSpPr>
            <a:spLocks noChangeShapeType="1"/>
          </p:cNvSpPr>
          <p:nvPr/>
        </p:nvSpPr>
        <p:spPr bwMode="auto">
          <a:xfrm>
            <a:off x="1166813" y="408781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72" name="Freeform 144"/>
          <p:cNvSpPr>
            <a:spLocks/>
          </p:cNvSpPr>
          <p:nvPr/>
        </p:nvSpPr>
        <p:spPr bwMode="auto">
          <a:xfrm>
            <a:off x="1087438" y="4087813"/>
            <a:ext cx="79375" cy="88900"/>
          </a:xfrm>
          <a:custGeom>
            <a:avLst/>
            <a:gdLst>
              <a:gd name="T0" fmla="*/ 2147483647 w 354"/>
              <a:gd name="T1" fmla="*/ 0 h 383"/>
              <a:gd name="T2" fmla="*/ 2147483647 w 354"/>
              <a:gd name="T3" fmla="*/ 2147483647 h 383"/>
              <a:gd name="T4" fmla="*/ 2147483647 w 354"/>
              <a:gd name="T5" fmla="*/ 2147483647 h 383"/>
              <a:gd name="T6" fmla="*/ 2147483647 w 354"/>
              <a:gd name="T7" fmla="*/ 137548740 h 383"/>
              <a:gd name="T8" fmla="*/ 2147483647 w 354"/>
              <a:gd name="T9" fmla="*/ 250098484 h 383"/>
              <a:gd name="T10" fmla="*/ 2147483647 w 354"/>
              <a:gd name="T11" fmla="*/ 2147483647 h 383"/>
              <a:gd name="T12" fmla="*/ 2147483647 w 354"/>
              <a:gd name="T13" fmla="*/ 2147483647 h 383"/>
              <a:gd name="T14" fmla="*/ 2147483647 w 354"/>
              <a:gd name="T15" fmla="*/ 350148786 h 383"/>
              <a:gd name="T16" fmla="*/ 2147483647 w 354"/>
              <a:gd name="T17" fmla="*/ 462698472 h 383"/>
              <a:gd name="T18" fmla="*/ 2147483647 w 354"/>
              <a:gd name="T19" fmla="*/ 2147483647 h 383"/>
              <a:gd name="T20" fmla="*/ 2147483647 w 354"/>
              <a:gd name="T21" fmla="*/ 2147483647 h 383"/>
              <a:gd name="T22" fmla="*/ 2147483647 w 354"/>
              <a:gd name="T23" fmla="*/ 575248041 h 383"/>
              <a:gd name="T24" fmla="*/ 2147483647 w 354"/>
              <a:gd name="T25" fmla="*/ 675298344 h 383"/>
              <a:gd name="T26" fmla="*/ 2147483647 w 354"/>
              <a:gd name="T27" fmla="*/ 2147483647 h 383"/>
              <a:gd name="T28" fmla="*/ 2147483647 w 354"/>
              <a:gd name="T29" fmla="*/ 2147483647 h 383"/>
              <a:gd name="T30" fmla="*/ 2147483647 w 354"/>
              <a:gd name="T31" fmla="*/ 800347411 h 383"/>
              <a:gd name="T32" fmla="*/ 2147483647 w 354"/>
              <a:gd name="T33" fmla="*/ 912897097 h 383"/>
              <a:gd name="T34" fmla="*/ 2147483647 w 354"/>
              <a:gd name="T35" fmla="*/ 2147483647 h 383"/>
              <a:gd name="T36" fmla="*/ 2147483647 w 354"/>
              <a:gd name="T37" fmla="*/ 2147483647 h 383"/>
              <a:gd name="T38" fmla="*/ 2147483647 w 354"/>
              <a:gd name="T39" fmla="*/ 1025446550 h 383"/>
              <a:gd name="T40" fmla="*/ 1995354969 w 354"/>
              <a:gd name="T41" fmla="*/ 1125497317 h 383"/>
              <a:gd name="T42" fmla="*/ 1995354969 w 354"/>
              <a:gd name="T43" fmla="*/ 2147483647 h 383"/>
              <a:gd name="T44" fmla="*/ 1803702079 w 354"/>
              <a:gd name="T45" fmla="*/ 2147483647 h 383"/>
              <a:gd name="T46" fmla="*/ 1803702079 w 354"/>
              <a:gd name="T47" fmla="*/ 1238047002 h 383"/>
              <a:gd name="T48" fmla="*/ 1589475755 w 354"/>
              <a:gd name="T49" fmla="*/ 1350596688 h 383"/>
              <a:gd name="T50" fmla="*/ 1589475755 w 354"/>
              <a:gd name="T51" fmla="*/ 2147483647 h 383"/>
              <a:gd name="T52" fmla="*/ 1397874437 w 354"/>
              <a:gd name="T53" fmla="*/ 2147483647 h 383"/>
              <a:gd name="T54" fmla="*/ 1397874437 w 354"/>
              <a:gd name="T55" fmla="*/ 1463146373 h 383"/>
              <a:gd name="T56" fmla="*/ 1194960615 w 354"/>
              <a:gd name="T57" fmla="*/ 1575696058 h 383"/>
              <a:gd name="T58" fmla="*/ 1194960615 w 354"/>
              <a:gd name="T59" fmla="*/ 2147483647 h 383"/>
              <a:gd name="T60" fmla="*/ 992046794 w 354"/>
              <a:gd name="T61" fmla="*/ 2147483647 h 383"/>
              <a:gd name="T62" fmla="*/ 992046794 w 354"/>
              <a:gd name="T63" fmla="*/ 1688298666 h 383"/>
              <a:gd name="T64" fmla="*/ 800394129 w 354"/>
              <a:gd name="T65" fmla="*/ 1788295582 h 383"/>
              <a:gd name="T66" fmla="*/ 800394129 w 354"/>
              <a:gd name="T67" fmla="*/ 2147483647 h 383"/>
              <a:gd name="T68" fmla="*/ 597480308 w 354"/>
              <a:gd name="T69" fmla="*/ 2147483647 h 383"/>
              <a:gd name="T70" fmla="*/ 597480308 w 354"/>
              <a:gd name="T71" fmla="*/ 1900845267 h 383"/>
              <a:gd name="T72" fmla="*/ 394566150 w 354"/>
              <a:gd name="T73" fmla="*/ 2013394488 h 383"/>
              <a:gd name="T74" fmla="*/ 394566150 w 354"/>
              <a:gd name="T75" fmla="*/ 2147483647 h 383"/>
              <a:gd name="T76" fmla="*/ 191652273 w 354"/>
              <a:gd name="T77" fmla="*/ 2147483647 h 383"/>
              <a:gd name="T78" fmla="*/ 191652273 w 354"/>
              <a:gd name="T79" fmla="*/ 2125998024 h 383"/>
              <a:gd name="T80" fmla="*/ 0 w 354"/>
              <a:gd name="T81" fmla="*/ 2147483647 h 383"/>
              <a:gd name="T82" fmla="*/ 0 w 354"/>
              <a:gd name="T83" fmla="*/ 2147483647 h 38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54"/>
              <a:gd name="T127" fmla="*/ 0 h 383"/>
              <a:gd name="T128" fmla="*/ 354 w 354"/>
              <a:gd name="T129" fmla="*/ 383 h 38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54" h="383">
                <a:moveTo>
                  <a:pt x="354" y="0"/>
                </a:moveTo>
                <a:lnTo>
                  <a:pt x="354" y="383"/>
                </a:lnTo>
                <a:lnTo>
                  <a:pt x="337" y="374"/>
                </a:lnTo>
                <a:lnTo>
                  <a:pt x="337" y="11"/>
                </a:lnTo>
                <a:lnTo>
                  <a:pt x="319" y="20"/>
                </a:lnTo>
                <a:lnTo>
                  <a:pt x="319" y="365"/>
                </a:lnTo>
                <a:lnTo>
                  <a:pt x="301" y="356"/>
                </a:lnTo>
                <a:lnTo>
                  <a:pt x="301" y="28"/>
                </a:lnTo>
                <a:lnTo>
                  <a:pt x="284" y="37"/>
                </a:lnTo>
                <a:lnTo>
                  <a:pt x="284" y="347"/>
                </a:lnTo>
                <a:lnTo>
                  <a:pt x="266" y="339"/>
                </a:lnTo>
                <a:lnTo>
                  <a:pt x="266" y="46"/>
                </a:lnTo>
                <a:lnTo>
                  <a:pt x="248" y="54"/>
                </a:lnTo>
                <a:lnTo>
                  <a:pt x="248" y="330"/>
                </a:lnTo>
                <a:lnTo>
                  <a:pt x="230" y="321"/>
                </a:lnTo>
                <a:lnTo>
                  <a:pt x="230" y="64"/>
                </a:lnTo>
                <a:lnTo>
                  <a:pt x="213" y="73"/>
                </a:lnTo>
                <a:lnTo>
                  <a:pt x="213" y="311"/>
                </a:lnTo>
                <a:lnTo>
                  <a:pt x="194" y="303"/>
                </a:lnTo>
                <a:lnTo>
                  <a:pt x="194" y="82"/>
                </a:lnTo>
                <a:lnTo>
                  <a:pt x="177" y="90"/>
                </a:lnTo>
                <a:lnTo>
                  <a:pt x="177" y="294"/>
                </a:lnTo>
                <a:lnTo>
                  <a:pt x="160" y="285"/>
                </a:lnTo>
                <a:lnTo>
                  <a:pt x="160" y="99"/>
                </a:lnTo>
                <a:lnTo>
                  <a:pt x="141" y="108"/>
                </a:lnTo>
                <a:lnTo>
                  <a:pt x="141" y="277"/>
                </a:lnTo>
                <a:lnTo>
                  <a:pt x="124" y="268"/>
                </a:lnTo>
                <a:lnTo>
                  <a:pt x="124" y="117"/>
                </a:lnTo>
                <a:lnTo>
                  <a:pt x="106" y="126"/>
                </a:lnTo>
                <a:lnTo>
                  <a:pt x="106" y="258"/>
                </a:lnTo>
                <a:lnTo>
                  <a:pt x="88" y="250"/>
                </a:lnTo>
                <a:lnTo>
                  <a:pt x="88" y="135"/>
                </a:lnTo>
                <a:lnTo>
                  <a:pt x="71" y="143"/>
                </a:lnTo>
                <a:lnTo>
                  <a:pt x="71" y="241"/>
                </a:lnTo>
                <a:lnTo>
                  <a:pt x="53" y="232"/>
                </a:lnTo>
                <a:lnTo>
                  <a:pt x="53" y="152"/>
                </a:lnTo>
                <a:lnTo>
                  <a:pt x="35" y="161"/>
                </a:lnTo>
                <a:lnTo>
                  <a:pt x="35" y="224"/>
                </a:lnTo>
                <a:lnTo>
                  <a:pt x="17" y="214"/>
                </a:lnTo>
                <a:lnTo>
                  <a:pt x="17" y="170"/>
                </a:lnTo>
                <a:lnTo>
                  <a:pt x="0" y="179"/>
                </a:lnTo>
                <a:lnTo>
                  <a:pt x="0" y="20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73" name="Line 145"/>
          <p:cNvSpPr>
            <a:spLocks noChangeShapeType="1"/>
          </p:cNvSpPr>
          <p:nvPr/>
        </p:nvSpPr>
        <p:spPr bwMode="auto">
          <a:xfrm>
            <a:off x="1081088" y="413226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74" name="Freeform 146"/>
          <p:cNvSpPr>
            <a:spLocks/>
          </p:cNvSpPr>
          <p:nvPr/>
        </p:nvSpPr>
        <p:spPr bwMode="auto">
          <a:xfrm>
            <a:off x="1081088" y="4087813"/>
            <a:ext cx="85725" cy="88900"/>
          </a:xfrm>
          <a:custGeom>
            <a:avLst/>
            <a:gdLst>
              <a:gd name="T0" fmla="*/ 0 w 381"/>
              <a:gd name="T1" fmla="*/ 2147483647 h 383"/>
              <a:gd name="T2" fmla="*/ 2147483647 w 381"/>
              <a:gd name="T3" fmla="*/ 0 h 383"/>
              <a:gd name="T4" fmla="*/ 2147483647 w 381"/>
              <a:gd name="T5" fmla="*/ 2147483647 h 383"/>
              <a:gd name="T6" fmla="*/ 0 w 381"/>
              <a:gd name="T7" fmla="*/ 2147483647 h 383"/>
              <a:gd name="T8" fmla="*/ 0 60000 65536"/>
              <a:gd name="T9" fmla="*/ 0 60000 65536"/>
              <a:gd name="T10" fmla="*/ 0 60000 65536"/>
              <a:gd name="T11" fmla="*/ 0 60000 65536"/>
              <a:gd name="T12" fmla="*/ 0 w 381"/>
              <a:gd name="T13" fmla="*/ 0 h 383"/>
              <a:gd name="T14" fmla="*/ 381 w 381"/>
              <a:gd name="T15" fmla="*/ 383 h 3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1" h="383">
                <a:moveTo>
                  <a:pt x="0" y="191"/>
                </a:moveTo>
                <a:lnTo>
                  <a:pt x="381" y="0"/>
                </a:lnTo>
                <a:lnTo>
                  <a:pt x="381" y="383"/>
                </a:lnTo>
                <a:lnTo>
                  <a:pt x="0" y="19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75" name="Line 147"/>
          <p:cNvSpPr>
            <a:spLocks noChangeShapeType="1"/>
          </p:cNvSpPr>
          <p:nvPr/>
        </p:nvSpPr>
        <p:spPr bwMode="auto">
          <a:xfrm>
            <a:off x="1035050" y="41656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76" name="Freeform 148"/>
          <p:cNvSpPr>
            <a:spLocks/>
          </p:cNvSpPr>
          <p:nvPr/>
        </p:nvSpPr>
        <p:spPr bwMode="auto">
          <a:xfrm>
            <a:off x="1035050" y="4165600"/>
            <a:ext cx="4763" cy="53975"/>
          </a:xfrm>
          <a:custGeom>
            <a:avLst/>
            <a:gdLst>
              <a:gd name="T0" fmla="*/ 0 w 18"/>
              <a:gd name="T1" fmla="*/ 0 h 238"/>
              <a:gd name="T2" fmla="*/ 333500753 w 18"/>
              <a:gd name="T3" fmla="*/ 653183284 h 238"/>
              <a:gd name="T4" fmla="*/ 333500753 w 18"/>
              <a:gd name="T5" fmla="*/ 2147483647 h 238"/>
              <a:gd name="T6" fmla="*/ 0 60000 65536"/>
              <a:gd name="T7" fmla="*/ 0 60000 65536"/>
              <a:gd name="T8" fmla="*/ 0 60000 65536"/>
              <a:gd name="T9" fmla="*/ 0 w 18"/>
              <a:gd name="T10" fmla="*/ 0 h 238"/>
              <a:gd name="T11" fmla="*/ 18 w 18"/>
              <a:gd name="T12" fmla="*/ 238 h 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38">
                <a:moveTo>
                  <a:pt x="0" y="0"/>
                </a:moveTo>
                <a:lnTo>
                  <a:pt x="18" y="56"/>
                </a:lnTo>
                <a:lnTo>
                  <a:pt x="18" y="23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77" name="Line 149"/>
          <p:cNvSpPr>
            <a:spLocks noChangeShapeType="1"/>
          </p:cNvSpPr>
          <p:nvPr/>
        </p:nvSpPr>
        <p:spPr bwMode="auto">
          <a:xfrm>
            <a:off x="993775" y="42195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78" name="Line 150"/>
          <p:cNvSpPr>
            <a:spLocks noChangeShapeType="1"/>
          </p:cNvSpPr>
          <p:nvPr/>
        </p:nvSpPr>
        <p:spPr bwMode="auto">
          <a:xfrm flipV="1">
            <a:off x="993775" y="4164013"/>
            <a:ext cx="1588" cy="555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79" name="Line 151"/>
          <p:cNvSpPr>
            <a:spLocks noChangeShapeType="1"/>
          </p:cNvSpPr>
          <p:nvPr/>
        </p:nvSpPr>
        <p:spPr bwMode="auto">
          <a:xfrm>
            <a:off x="993775" y="41783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80" name="Freeform 152"/>
          <p:cNvSpPr>
            <a:spLocks/>
          </p:cNvSpPr>
          <p:nvPr/>
        </p:nvSpPr>
        <p:spPr bwMode="auto">
          <a:xfrm>
            <a:off x="993775" y="4164013"/>
            <a:ext cx="41275" cy="14287"/>
          </a:xfrm>
          <a:custGeom>
            <a:avLst/>
            <a:gdLst>
              <a:gd name="T0" fmla="*/ 0 w 183"/>
              <a:gd name="T1" fmla="*/ 547239429 h 73"/>
              <a:gd name="T2" fmla="*/ 642553874 w 183"/>
              <a:gd name="T3" fmla="*/ 127435143 h 73"/>
              <a:gd name="T4" fmla="*/ 1067073874 w 183"/>
              <a:gd name="T5" fmla="*/ 0 h 73"/>
              <a:gd name="T6" fmla="*/ 1698130973 w 183"/>
              <a:gd name="T7" fmla="*/ 0 h 73"/>
              <a:gd name="T8" fmla="*/ 2099707719 w 183"/>
              <a:gd name="T9" fmla="*/ 127435143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73"/>
              <a:gd name="T17" fmla="*/ 183 w 183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73">
                <a:moveTo>
                  <a:pt x="0" y="73"/>
                </a:moveTo>
                <a:lnTo>
                  <a:pt x="56" y="17"/>
                </a:lnTo>
                <a:lnTo>
                  <a:pt x="93" y="0"/>
                </a:lnTo>
                <a:lnTo>
                  <a:pt x="148" y="0"/>
                </a:lnTo>
                <a:lnTo>
                  <a:pt x="183" y="1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81" name="Line 153"/>
          <p:cNvSpPr>
            <a:spLocks noChangeShapeType="1"/>
          </p:cNvSpPr>
          <p:nvPr/>
        </p:nvSpPr>
        <p:spPr bwMode="auto">
          <a:xfrm>
            <a:off x="938213" y="4160838"/>
            <a:ext cx="0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82" name="Freeform 154"/>
          <p:cNvSpPr>
            <a:spLocks/>
          </p:cNvSpPr>
          <p:nvPr/>
        </p:nvSpPr>
        <p:spPr bwMode="auto">
          <a:xfrm>
            <a:off x="863600" y="4160838"/>
            <a:ext cx="74613" cy="15875"/>
          </a:xfrm>
          <a:custGeom>
            <a:avLst/>
            <a:gdLst>
              <a:gd name="T0" fmla="*/ 2147483647 w 319"/>
              <a:gd name="T1" fmla="*/ 0 h 69"/>
              <a:gd name="T2" fmla="*/ 2147483647 w 319"/>
              <a:gd name="T3" fmla="*/ 560193301 h 69"/>
              <a:gd name="T4" fmla="*/ 2147483647 w 319"/>
              <a:gd name="T5" fmla="*/ 840316525 h 69"/>
              <a:gd name="T6" fmla="*/ 1458722886 w 319"/>
              <a:gd name="T7" fmla="*/ 840316525 h 69"/>
              <a:gd name="T8" fmla="*/ 575797189 w 319"/>
              <a:gd name="T9" fmla="*/ 560193301 h 69"/>
              <a:gd name="T10" fmla="*/ 0 w 319"/>
              <a:gd name="T11" fmla="*/ 0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9"/>
              <a:gd name="T19" fmla="*/ 0 h 69"/>
              <a:gd name="T20" fmla="*/ 319 w 319"/>
              <a:gd name="T21" fmla="*/ 69 h 6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9" h="69">
                <a:moveTo>
                  <a:pt x="319" y="0"/>
                </a:moveTo>
                <a:lnTo>
                  <a:pt x="273" y="46"/>
                </a:lnTo>
                <a:lnTo>
                  <a:pt x="206" y="69"/>
                </a:lnTo>
                <a:lnTo>
                  <a:pt x="114" y="69"/>
                </a:lnTo>
                <a:lnTo>
                  <a:pt x="45" y="4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83" name="Line 155"/>
          <p:cNvSpPr>
            <a:spLocks noChangeShapeType="1"/>
          </p:cNvSpPr>
          <p:nvPr/>
        </p:nvSpPr>
        <p:spPr bwMode="auto">
          <a:xfrm>
            <a:off x="868363" y="4102100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84" name="Freeform 156"/>
          <p:cNvSpPr>
            <a:spLocks/>
          </p:cNvSpPr>
          <p:nvPr/>
        </p:nvSpPr>
        <p:spPr bwMode="auto">
          <a:xfrm>
            <a:off x="868363" y="4102100"/>
            <a:ext cx="69850" cy="58738"/>
          </a:xfrm>
          <a:custGeom>
            <a:avLst/>
            <a:gdLst>
              <a:gd name="T0" fmla="*/ 0 w 297"/>
              <a:gd name="T1" fmla="*/ 0 h 250"/>
              <a:gd name="T2" fmla="*/ 299183067 w 297"/>
              <a:gd name="T3" fmla="*/ 298314135 h 250"/>
              <a:gd name="T4" fmla="*/ 910602561 w 297"/>
              <a:gd name="T5" fmla="*/ 596628270 h 250"/>
              <a:gd name="T6" fmla="*/ 2147483647 w 297"/>
              <a:gd name="T7" fmla="*/ 1193255600 h 250"/>
              <a:gd name="T8" fmla="*/ 2147483647 w 297"/>
              <a:gd name="T9" fmla="*/ 1465625049 h 250"/>
              <a:gd name="T10" fmla="*/ 2147483647 w 297"/>
              <a:gd name="T11" fmla="*/ 1763883383 h 250"/>
              <a:gd name="T12" fmla="*/ 2147483647 w 297"/>
              <a:gd name="T13" fmla="*/ 2147483647 h 250"/>
              <a:gd name="T14" fmla="*/ 2147483647 w 297"/>
              <a:gd name="T15" fmla="*/ 2147483647 h 2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7"/>
              <a:gd name="T25" fmla="*/ 0 h 250"/>
              <a:gd name="T26" fmla="*/ 297 w 297"/>
              <a:gd name="T27" fmla="*/ 250 h 2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7" h="250">
                <a:moveTo>
                  <a:pt x="0" y="0"/>
                </a:moveTo>
                <a:lnTo>
                  <a:pt x="23" y="23"/>
                </a:lnTo>
                <a:lnTo>
                  <a:pt x="70" y="46"/>
                </a:lnTo>
                <a:lnTo>
                  <a:pt x="207" y="92"/>
                </a:lnTo>
                <a:lnTo>
                  <a:pt x="251" y="113"/>
                </a:lnTo>
                <a:lnTo>
                  <a:pt x="274" y="136"/>
                </a:lnTo>
                <a:lnTo>
                  <a:pt x="297" y="182"/>
                </a:lnTo>
                <a:lnTo>
                  <a:pt x="297" y="25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85" name="Line 157"/>
          <p:cNvSpPr>
            <a:spLocks noChangeShapeType="1"/>
          </p:cNvSpPr>
          <p:nvPr/>
        </p:nvSpPr>
        <p:spPr bwMode="auto">
          <a:xfrm>
            <a:off x="938213" y="408146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86" name="Freeform 158"/>
          <p:cNvSpPr>
            <a:spLocks/>
          </p:cNvSpPr>
          <p:nvPr/>
        </p:nvSpPr>
        <p:spPr bwMode="auto">
          <a:xfrm>
            <a:off x="863600" y="4067175"/>
            <a:ext cx="74613" cy="34925"/>
          </a:xfrm>
          <a:custGeom>
            <a:avLst/>
            <a:gdLst>
              <a:gd name="T0" fmla="*/ 2147483647 w 319"/>
              <a:gd name="T1" fmla="*/ 723625163 h 158"/>
              <a:gd name="T2" fmla="*/ 2147483647 w 319"/>
              <a:gd name="T3" fmla="*/ 237608941 h 158"/>
              <a:gd name="T4" fmla="*/ 2147483647 w 319"/>
              <a:gd name="T5" fmla="*/ 0 h 158"/>
              <a:gd name="T6" fmla="*/ 1458722886 w 319"/>
              <a:gd name="T7" fmla="*/ 0 h 158"/>
              <a:gd name="T8" fmla="*/ 575797189 w 319"/>
              <a:gd name="T9" fmla="*/ 237608941 h 158"/>
              <a:gd name="T10" fmla="*/ 0 w 319"/>
              <a:gd name="T11" fmla="*/ 723625163 h 158"/>
              <a:gd name="T12" fmla="*/ 0 w 319"/>
              <a:gd name="T13" fmla="*/ 1231237075 h 158"/>
              <a:gd name="T14" fmla="*/ 281525384 w 319"/>
              <a:gd name="T15" fmla="*/ 1706455619 h 1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9"/>
              <a:gd name="T25" fmla="*/ 0 h 158"/>
              <a:gd name="T26" fmla="*/ 319 w 319"/>
              <a:gd name="T27" fmla="*/ 158 h 1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9" h="158">
                <a:moveTo>
                  <a:pt x="319" y="67"/>
                </a:moveTo>
                <a:lnTo>
                  <a:pt x="273" y="22"/>
                </a:lnTo>
                <a:lnTo>
                  <a:pt x="206" y="0"/>
                </a:lnTo>
                <a:lnTo>
                  <a:pt x="114" y="0"/>
                </a:lnTo>
                <a:lnTo>
                  <a:pt x="45" y="22"/>
                </a:lnTo>
                <a:lnTo>
                  <a:pt x="0" y="67"/>
                </a:lnTo>
                <a:lnTo>
                  <a:pt x="0" y="114"/>
                </a:lnTo>
                <a:lnTo>
                  <a:pt x="22" y="15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87" name="Line 159"/>
          <p:cNvSpPr>
            <a:spLocks noChangeShapeType="1"/>
          </p:cNvSpPr>
          <p:nvPr/>
        </p:nvSpPr>
        <p:spPr bwMode="auto">
          <a:xfrm>
            <a:off x="3173413" y="517683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88" name="Line 160"/>
          <p:cNvSpPr>
            <a:spLocks noChangeShapeType="1"/>
          </p:cNvSpPr>
          <p:nvPr/>
        </p:nvSpPr>
        <p:spPr bwMode="auto">
          <a:xfrm>
            <a:off x="3173413" y="5176838"/>
            <a:ext cx="166687" cy="920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89" name="Line 161"/>
          <p:cNvSpPr>
            <a:spLocks noChangeShapeType="1"/>
          </p:cNvSpPr>
          <p:nvPr/>
        </p:nvSpPr>
        <p:spPr bwMode="auto">
          <a:xfrm>
            <a:off x="3436938" y="521493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90" name="Freeform 162"/>
          <p:cNvSpPr>
            <a:spLocks/>
          </p:cNvSpPr>
          <p:nvPr/>
        </p:nvSpPr>
        <p:spPr bwMode="auto">
          <a:xfrm>
            <a:off x="3436938" y="5200650"/>
            <a:ext cx="95250" cy="36513"/>
          </a:xfrm>
          <a:custGeom>
            <a:avLst/>
            <a:gdLst>
              <a:gd name="T0" fmla="*/ 0 w 414"/>
              <a:gd name="T1" fmla="*/ 760600415 h 160"/>
              <a:gd name="T2" fmla="*/ 779443174 w 414"/>
              <a:gd name="T3" fmla="*/ 1521200831 h 160"/>
              <a:gd name="T4" fmla="*/ 1534483950 w 414"/>
              <a:gd name="T5" fmla="*/ 1901526484 h 160"/>
              <a:gd name="T6" fmla="*/ 2147483647 w 414"/>
              <a:gd name="T7" fmla="*/ 1901526484 h 160"/>
              <a:gd name="T8" fmla="*/ 2147483647 w 414"/>
              <a:gd name="T9" fmla="*/ 1521200831 h 160"/>
              <a:gd name="T10" fmla="*/ 2147483647 w 414"/>
              <a:gd name="T11" fmla="*/ 760600415 h 160"/>
              <a:gd name="T12" fmla="*/ 2147483647 w 414"/>
              <a:gd name="T13" fmla="*/ 0 h 1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4"/>
              <a:gd name="T22" fmla="*/ 0 h 160"/>
              <a:gd name="T23" fmla="*/ 414 w 414"/>
              <a:gd name="T24" fmla="*/ 160 h 1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4" h="160">
                <a:moveTo>
                  <a:pt x="0" y="64"/>
                </a:moveTo>
                <a:lnTo>
                  <a:pt x="64" y="128"/>
                </a:lnTo>
                <a:lnTo>
                  <a:pt x="126" y="160"/>
                </a:lnTo>
                <a:lnTo>
                  <a:pt x="254" y="160"/>
                </a:lnTo>
                <a:lnTo>
                  <a:pt x="318" y="128"/>
                </a:lnTo>
                <a:lnTo>
                  <a:pt x="381" y="64"/>
                </a:lnTo>
                <a:lnTo>
                  <a:pt x="414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91" name="Line 163"/>
          <p:cNvSpPr>
            <a:spLocks noChangeShapeType="1"/>
          </p:cNvSpPr>
          <p:nvPr/>
        </p:nvSpPr>
        <p:spPr bwMode="auto">
          <a:xfrm>
            <a:off x="3563938" y="51943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92" name="Freeform 164"/>
          <p:cNvSpPr>
            <a:spLocks/>
          </p:cNvSpPr>
          <p:nvPr/>
        </p:nvSpPr>
        <p:spPr bwMode="auto">
          <a:xfrm>
            <a:off x="3554413" y="5194300"/>
            <a:ext cx="71437" cy="107950"/>
          </a:xfrm>
          <a:custGeom>
            <a:avLst/>
            <a:gdLst>
              <a:gd name="T0" fmla="*/ 521507647 w 318"/>
              <a:gd name="T1" fmla="*/ 0 h 476"/>
              <a:gd name="T2" fmla="*/ 2147483647 w 318"/>
              <a:gd name="T3" fmla="*/ 0 h 476"/>
              <a:gd name="T4" fmla="*/ 1802566433 w 318"/>
              <a:gd name="T5" fmla="*/ 2122845277 h 476"/>
              <a:gd name="T6" fmla="*/ 2147483647 w 318"/>
              <a:gd name="T7" fmla="*/ 2122845277 h 476"/>
              <a:gd name="T8" fmla="*/ 2147483647 w 318"/>
              <a:gd name="T9" fmla="*/ 2147483647 h 476"/>
              <a:gd name="T10" fmla="*/ 2147483647 w 318"/>
              <a:gd name="T11" fmla="*/ 2147483647 h 476"/>
              <a:gd name="T12" fmla="*/ 2147483647 w 318"/>
              <a:gd name="T13" fmla="*/ 2147483647 h 476"/>
              <a:gd name="T14" fmla="*/ 2147483647 w 318"/>
              <a:gd name="T15" fmla="*/ 2147483647 h 476"/>
              <a:gd name="T16" fmla="*/ 2147483647 w 318"/>
              <a:gd name="T17" fmla="*/ 2147483647 h 476"/>
              <a:gd name="T18" fmla="*/ 2147483647 w 318"/>
              <a:gd name="T19" fmla="*/ 2147483647 h 476"/>
              <a:gd name="T20" fmla="*/ 2051965485 w 318"/>
              <a:gd name="T21" fmla="*/ 2147483647 h 476"/>
              <a:gd name="T22" fmla="*/ 1292363575 w 318"/>
              <a:gd name="T23" fmla="*/ 2147483647 h 476"/>
              <a:gd name="T24" fmla="*/ 521507647 w 318"/>
              <a:gd name="T25" fmla="*/ 2147483647 h 476"/>
              <a:gd name="T26" fmla="*/ 249399164 w 318"/>
              <a:gd name="T27" fmla="*/ 2147483647 h 476"/>
              <a:gd name="T28" fmla="*/ 0 w 318"/>
              <a:gd name="T29" fmla="*/ 2147483647 h 4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8"/>
              <a:gd name="T46" fmla="*/ 0 h 476"/>
              <a:gd name="T47" fmla="*/ 318 w 318"/>
              <a:gd name="T48" fmla="*/ 476 h 4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8" h="476">
                <a:moveTo>
                  <a:pt x="46" y="0"/>
                </a:moveTo>
                <a:lnTo>
                  <a:pt x="296" y="0"/>
                </a:lnTo>
                <a:lnTo>
                  <a:pt x="159" y="182"/>
                </a:lnTo>
                <a:lnTo>
                  <a:pt x="227" y="182"/>
                </a:lnTo>
                <a:lnTo>
                  <a:pt x="273" y="204"/>
                </a:lnTo>
                <a:lnTo>
                  <a:pt x="296" y="227"/>
                </a:lnTo>
                <a:lnTo>
                  <a:pt x="318" y="296"/>
                </a:lnTo>
                <a:lnTo>
                  <a:pt x="318" y="339"/>
                </a:lnTo>
                <a:lnTo>
                  <a:pt x="296" y="409"/>
                </a:lnTo>
                <a:lnTo>
                  <a:pt x="251" y="453"/>
                </a:lnTo>
                <a:lnTo>
                  <a:pt x="181" y="476"/>
                </a:lnTo>
                <a:lnTo>
                  <a:pt x="114" y="476"/>
                </a:lnTo>
                <a:lnTo>
                  <a:pt x="46" y="453"/>
                </a:lnTo>
                <a:lnTo>
                  <a:pt x="22" y="432"/>
                </a:lnTo>
                <a:lnTo>
                  <a:pt x="0" y="38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93" name="Line 165"/>
          <p:cNvSpPr>
            <a:spLocks noChangeShapeType="1"/>
          </p:cNvSpPr>
          <p:nvPr/>
        </p:nvSpPr>
        <p:spPr bwMode="auto">
          <a:xfrm>
            <a:off x="3436938" y="521493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94" name="Freeform 166"/>
          <p:cNvSpPr>
            <a:spLocks/>
          </p:cNvSpPr>
          <p:nvPr/>
        </p:nvSpPr>
        <p:spPr bwMode="auto">
          <a:xfrm>
            <a:off x="3422650" y="5086350"/>
            <a:ext cx="109538" cy="128588"/>
          </a:xfrm>
          <a:custGeom>
            <a:avLst/>
            <a:gdLst>
              <a:gd name="T0" fmla="*/ 770168127 w 478"/>
              <a:gd name="T1" fmla="*/ 2147483647 h 572"/>
              <a:gd name="T2" fmla="*/ 397109637 w 478"/>
              <a:gd name="T3" fmla="*/ 2147483647 h 572"/>
              <a:gd name="T4" fmla="*/ 0 w 478"/>
              <a:gd name="T5" fmla="*/ 2147483647 h 572"/>
              <a:gd name="T6" fmla="*/ 0 w 478"/>
              <a:gd name="T7" fmla="*/ 2147483647 h 572"/>
              <a:gd name="T8" fmla="*/ 397109637 w 478"/>
              <a:gd name="T9" fmla="*/ 1783649232 h 572"/>
              <a:gd name="T10" fmla="*/ 770168127 w 478"/>
              <a:gd name="T11" fmla="*/ 1079266049 h 572"/>
              <a:gd name="T12" fmla="*/ 1540336254 w 478"/>
              <a:gd name="T13" fmla="*/ 352191703 h 572"/>
              <a:gd name="T14" fmla="*/ 2147483647 w 478"/>
              <a:gd name="T15" fmla="*/ 0 h 572"/>
              <a:gd name="T16" fmla="*/ 2147483647 w 478"/>
              <a:gd name="T17" fmla="*/ 0 h 572"/>
              <a:gd name="T18" fmla="*/ 2147483647 w 478"/>
              <a:gd name="T19" fmla="*/ 352191703 h 572"/>
              <a:gd name="T20" fmla="*/ 2147483647 w 478"/>
              <a:gd name="T21" fmla="*/ 1079266049 h 572"/>
              <a:gd name="T22" fmla="*/ 2147483647 w 478"/>
              <a:gd name="T23" fmla="*/ 1783649232 h 5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78"/>
              <a:gd name="T37" fmla="*/ 0 h 572"/>
              <a:gd name="T38" fmla="*/ 478 w 478"/>
              <a:gd name="T39" fmla="*/ 572 h 57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78" h="572">
                <a:moveTo>
                  <a:pt x="64" y="572"/>
                </a:moveTo>
                <a:lnTo>
                  <a:pt x="33" y="508"/>
                </a:lnTo>
                <a:lnTo>
                  <a:pt x="0" y="413"/>
                </a:lnTo>
                <a:lnTo>
                  <a:pt x="0" y="254"/>
                </a:lnTo>
                <a:lnTo>
                  <a:pt x="33" y="157"/>
                </a:lnTo>
                <a:lnTo>
                  <a:pt x="64" y="95"/>
                </a:lnTo>
                <a:lnTo>
                  <a:pt x="128" y="31"/>
                </a:lnTo>
                <a:lnTo>
                  <a:pt x="190" y="0"/>
                </a:lnTo>
                <a:lnTo>
                  <a:pt x="318" y="0"/>
                </a:lnTo>
                <a:lnTo>
                  <a:pt x="382" y="31"/>
                </a:lnTo>
                <a:lnTo>
                  <a:pt x="445" y="95"/>
                </a:lnTo>
                <a:lnTo>
                  <a:pt x="478" y="15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95" name="Line 167"/>
          <p:cNvSpPr>
            <a:spLocks noChangeShapeType="1"/>
          </p:cNvSpPr>
          <p:nvPr/>
        </p:nvSpPr>
        <p:spPr bwMode="auto">
          <a:xfrm>
            <a:off x="3678238" y="5133975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96" name="Freeform 168"/>
          <p:cNvSpPr>
            <a:spLocks/>
          </p:cNvSpPr>
          <p:nvPr/>
        </p:nvSpPr>
        <p:spPr bwMode="auto">
          <a:xfrm>
            <a:off x="3671888" y="5133975"/>
            <a:ext cx="36512" cy="117475"/>
          </a:xfrm>
          <a:custGeom>
            <a:avLst/>
            <a:gdLst>
              <a:gd name="T0" fmla="*/ 266403735 w 159"/>
              <a:gd name="T1" fmla="*/ 0 h 523"/>
              <a:gd name="T2" fmla="*/ 0 w 159"/>
              <a:gd name="T3" fmla="*/ 1280598645 h 523"/>
              <a:gd name="T4" fmla="*/ 0 w 159"/>
              <a:gd name="T5" fmla="*/ 2147483647 h 523"/>
              <a:gd name="T6" fmla="*/ 266403735 w 159"/>
              <a:gd name="T7" fmla="*/ 2147483647 h 523"/>
              <a:gd name="T8" fmla="*/ 835543732 w 159"/>
              <a:gd name="T9" fmla="*/ 2147483647 h 523"/>
              <a:gd name="T10" fmla="*/ 1380426336 w 159"/>
              <a:gd name="T11" fmla="*/ 2147483647 h 523"/>
              <a:gd name="T12" fmla="*/ 1925362445 w 159"/>
              <a:gd name="T13" fmla="*/ 2147483647 h 5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9"/>
              <a:gd name="T22" fmla="*/ 0 h 523"/>
              <a:gd name="T23" fmla="*/ 159 w 159"/>
              <a:gd name="T24" fmla="*/ 523 h 5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9" h="523">
                <a:moveTo>
                  <a:pt x="22" y="0"/>
                </a:moveTo>
                <a:lnTo>
                  <a:pt x="0" y="113"/>
                </a:lnTo>
                <a:lnTo>
                  <a:pt x="0" y="204"/>
                </a:lnTo>
                <a:lnTo>
                  <a:pt x="22" y="317"/>
                </a:lnTo>
                <a:lnTo>
                  <a:pt x="69" y="408"/>
                </a:lnTo>
                <a:lnTo>
                  <a:pt x="114" y="477"/>
                </a:lnTo>
                <a:lnTo>
                  <a:pt x="159" y="52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97" name="Line 169"/>
          <p:cNvSpPr>
            <a:spLocks noChangeShapeType="1"/>
          </p:cNvSpPr>
          <p:nvPr/>
        </p:nvSpPr>
        <p:spPr bwMode="auto">
          <a:xfrm>
            <a:off x="3790950" y="523716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98" name="Freeform 170"/>
          <p:cNvSpPr>
            <a:spLocks/>
          </p:cNvSpPr>
          <p:nvPr/>
        </p:nvSpPr>
        <p:spPr bwMode="auto">
          <a:xfrm>
            <a:off x="3790950" y="5086350"/>
            <a:ext cx="101600" cy="150813"/>
          </a:xfrm>
          <a:custGeom>
            <a:avLst/>
            <a:gdLst>
              <a:gd name="T0" fmla="*/ 0 w 448"/>
              <a:gd name="T1" fmla="*/ 2147483647 h 668"/>
              <a:gd name="T2" fmla="*/ 0 w 448"/>
              <a:gd name="T3" fmla="*/ 0 h 668"/>
              <a:gd name="T4" fmla="*/ 2147483647 w 448"/>
              <a:gd name="T5" fmla="*/ 0 h 668"/>
              <a:gd name="T6" fmla="*/ 2147483647 w 448"/>
              <a:gd name="T7" fmla="*/ 356747231 h 668"/>
              <a:gd name="T8" fmla="*/ 2147483647 w 448"/>
              <a:gd name="T9" fmla="*/ 1093229040 h 668"/>
              <a:gd name="T10" fmla="*/ 2147483647 w 448"/>
              <a:gd name="T11" fmla="*/ 1806724179 h 668"/>
              <a:gd name="T12" fmla="*/ 2147483647 w 448"/>
              <a:gd name="T13" fmla="*/ 2147483647 h 668"/>
              <a:gd name="T14" fmla="*/ 2147483647 w 448"/>
              <a:gd name="T15" fmla="*/ 2147483647 h 668"/>
              <a:gd name="T16" fmla="*/ 2147483647 w 448"/>
              <a:gd name="T17" fmla="*/ 2147483647 h 668"/>
              <a:gd name="T18" fmla="*/ 2147483647 w 448"/>
              <a:gd name="T19" fmla="*/ 2147483647 h 668"/>
              <a:gd name="T20" fmla="*/ 2147483647 w 448"/>
              <a:gd name="T21" fmla="*/ 2147483647 h 668"/>
              <a:gd name="T22" fmla="*/ 2147483647 w 448"/>
              <a:gd name="T23" fmla="*/ 2147483647 h 668"/>
              <a:gd name="T24" fmla="*/ 0 w 448"/>
              <a:gd name="T25" fmla="*/ 2147483647 h 66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48"/>
              <a:gd name="T40" fmla="*/ 0 h 668"/>
              <a:gd name="T41" fmla="*/ 448 w 448"/>
              <a:gd name="T42" fmla="*/ 668 h 66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48" h="668">
                <a:moveTo>
                  <a:pt x="0" y="668"/>
                </a:moveTo>
                <a:lnTo>
                  <a:pt x="0" y="0"/>
                </a:lnTo>
                <a:lnTo>
                  <a:pt x="224" y="0"/>
                </a:lnTo>
                <a:lnTo>
                  <a:pt x="320" y="31"/>
                </a:lnTo>
                <a:lnTo>
                  <a:pt x="384" y="95"/>
                </a:lnTo>
                <a:lnTo>
                  <a:pt x="416" y="157"/>
                </a:lnTo>
                <a:lnTo>
                  <a:pt x="448" y="254"/>
                </a:lnTo>
                <a:lnTo>
                  <a:pt x="448" y="413"/>
                </a:lnTo>
                <a:lnTo>
                  <a:pt x="416" y="508"/>
                </a:lnTo>
                <a:lnTo>
                  <a:pt x="384" y="572"/>
                </a:lnTo>
                <a:lnTo>
                  <a:pt x="320" y="636"/>
                </a:lnTo>
                <a:lnTo>
                  <a:pt x="224" y="668"/>
                </a:lnTo>
                <a:lnTo>
                  <a:pt x="0" y="66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699" name="Line 171"/>
          <p:cNvSpPr>
            <a:spLocks noChangeShapeType="1"/>
          </p:cNvSpPr>
          <p:nvPr/>
        </p:nvSpPr>
        <p:spPr bwMode="auto">
          <a:xfrm>
            <a:off x="3965575" y="524192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00" name="Line 172"/>
          <p:cNvSpPr>
            <a:spLocks noChangeShapeType="1"/>
          </p:cNvSpPr>
          <p:nvPr/>
        </p:nvSpPr>
        <p:spPr bwMode="auto">
          <a:xfrm flipH="1">
            <a:off x="3954463" y="5241925"/>
            <a:ext cx="11112" cy="95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01" name="Line 173"/>
          <p:cNvSpPr>
            <a:spLocks noChangeShapeType="1"/>
          </p:cNvSpPr>
          <p:nvPr/>
        </p:nvSpPr>
        <p:spPr bwMode="auto">
          <a:xfrm>
            <a:off x="3965575" y="524192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02" name="Freeform 174"/>
          <p:cNvSpPr>
            <a:spLocks/>
          </p:cNvSpPr>
          <p:nvPr/>
        </p:nvSpPr>
        <p:spPr bwMode="auto">
          <a:xfrm>
            <a:off x="3954463" y="5086350"/>
            <a:ext cx="36512" cy="155575"/>
          </a:xfrm>
          <a:custGeom>
            <a:avLst/>
            <a:gdLst>
              <a:gd name="T0" fmla="*/ 557011473 w 159"/>
              <a:gd name="T1" fmla="*/ 2147483647 h 683"/>
              <a:gd name="T2" fmla="*/ 1089818484 w 159"/>
              <a:gd name="T3" fmla="*/ 2147483647 h 683"/>
              <a:gd name="T4" fmla="*/ 1658958136 w 159"/>
              <a:gd name="T5" fmla="*/ 2147483647 h 683"/>
              <a:gd name="T6" fmla="*/ 1925362445 w 159"/>
              <a:gd name="T7" fmla="*/ 2147483647 h 683"/>
              <a:gd name="T8" fmla="*/ 1925362445 w 159"/>
              <a:gd name="T9" fmla="*/ 2147483647 h 683"/>
              <a:gd name="T10" fmla="*/ 1658958136 w 159"/>
              <a:gd name="T11" fmla="*/ 2147483647 h 683"/>
              <a:gd name="T12" fmla="*/ 1089818484 w 159"/>
              <a:gd name="T13" fmla="*/ 1347285852 h 683"/>
              <a:gd name="T14" fmla="*/ 557011473 w 159"/>
              <a:gd name="T15" fmla="*/ 555476125 h 683"/>
              <a:gd name="T16" fmla="*/ 0 w 159"/>
              <a:gd name="T17" fmla="*/ 0 h 6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9"/>
              <a:gd name="T28" fmla="*/ 0 h 683"/>
              <a:gd name="T29" fmla="*/ 159 w 159"/>
              <a:gd name="T30" fmla="*/ 683 h 6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9" h="683">
                <a:moveTo>
                  <a:pt x="46" y="683"/>
                </a:moveTo>
                <a:lnTo>
                  <a:pt x="90" y="614"/>
                </a:lnTo>
                <a:lnTo>
                  <a:pt x="137" y="523"/>
                </a:lnTo>
                <a:lnTo>
                  <a:pt x="159" y="410"/>
                </a:lnTo>
                <a:lnTo>
                  <a:pt x="159" y="319"/>
                </a:lnTo>
                <a:lnTo>
                  <a:pt x="137" y="206"/>
                </a:lnTo>
                <a:lnTo>
                  <a:pt x="90" y="114"/>
                </a:lnTo>
                <a:lnTo>
                  <a:pt x="46" y="47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03" name="Line 175"/>
          <p:cNvSpPr>
            <a:spLocks noChangeShapeType="1"/>
          </p:cNvSpPr>
          <p:nvPr/>
        </p:nvSpPr>
        <p:spPr bwMode="auto">
          <a:xfrm>
            <a:off x="4149725" y="5086350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04" name="Freeform 176"/>
          <p:cNvSpPr>
            <a:spLocks/>
          </p:cNvSpPr>
          <p:nvPr/>
        </p:nvSpPr>
        <p:spPr bwMode="auto">
          <a:xfrm>
            <a:off x="4149725" y="5086350"/>
            <a:ext cx="88900" cy="150813"/>
          </a:xfrm>
          <a:custGeom>
            <a:avLst/>
            <a:gdLst>
              <a:gd name="T0" fmla="*/ 0 w 382"/>
              <a:gd name="T1" fmla="*/ 0 h 668"/>
              <a:gd name="T2" fmla="*/ 0 w 382"/>
              <a:gd name="T3" fmla="*/ 2147483647 h 668"/>
              <a:gd name="T4" fmla="*/ 2147483647 w 382"/>
              <a:gd name="T5" fmla="*/ 2147483647 h 668"/>
              <a:gd name="T6" fmla="*/ 0 60000 65536"/>
              <a:gd name="T7" fmla="*/ 0 60000 65536"/>
              <a:gd name="T8" fmla="*/ 0 60000 65536"/>
              <a:gd name="T9" fmla="*/ 0 w 382"/>
              <a:gd name="T10" fmla="*/ 0 h 668"/>
              <a:gd name="T11" fmla="*/ 382 w 382"/>
              <a:gd name="T12" fmla="*/ 668 h 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2" h="668">
                <a:moveTo>
                  <a:pt x="0" y="0"/>
                </a:moveTo>
                <a:lnTo>
                  <a:pt x="0" y="668"/>
                </a:lnTo>
                <a:lnTo>
                  <a:pt x="382" y="66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05" name="Line 177"/>
          <p:cNvSpPr>
            <a:spLocks noChangeShapeType="1"/>
          </p:cNvSpPr>
          <p:nvPr/>
        </p:nvSpPr>
        <p:spPr bwMode="auto">
          <a:xfrm>
            <a:off x="4283075" y="52355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06" name="Freeform 178"/>
          <p:cNvSpPr>
            <a:spLocks/>
          </p:cNvSpPr>
          <p:nvPr/>
        </p:nvSpPr>
        <p:spPr bwMode="auto">
          <a:xfrm>
            <a:off x="4246563" y="5235575"/>
            <a:ext cx="73025" cy="66675"/>
          </a:xfrm>
          <a:custGeom>
            <a:avLst/>
            <a:gdLst>
              <a:gd name="T0" fmla="*/ 1895493962 w 321"/>
              <a:gd name="T1" fmla="*/ 0 h 294"/>
              <a:gd name="T2" fmla="*/ 2147483647 w 321"/>
              <a:gd name="T3" fmla="*/ 0 h 294"/>
              <a:gd name="T4" fmla="*/ 2147483647 w 321"/>
              <a:gd name="T5" fmla="*/ 256593075 h 294"/>
              <a:gd name="T6" fmla="*/ 2147483647 w 321"/>
              <a:gd name="T7" fmla="*/ 524861073 h 294"/>
              <a:gd name="T8" fmla="*/ 2147483647 w 321"/>
              <a:gd name="T9" fmla="*/ 1329716209 h 294"/>
              <a:gd name="T10" fmla="*/ 2147483647 w 321"/>
              <a:gd name="T11" fmla="*/ 1831227208 h 294"/>
              <a:gd name="T12" fmla="*/ 2147483647 w 321"/>
              <a:gd name="T13" fmla="*/ 2147483647 h 294"/>
              <a:gd name="T14" fmla="*/ 2147483647 w 321"/>
              <a:gd name="T15" fmla="*/ 2147483647 h 294"/>
              <a:gd name="T16" fmla="*/ 2147483647 w 321"/>
              <a:gd name="T17" fmla="*/ 2147483647 h 294"/>
              <a:gd name="T18" fmla="*/ 1353953508 w 321"/>
              <a:gd name="T19" fmla="*/ 2147483647 h 294"/>
              <a:gd name="T20" fmla="*/ 553339789 w 321"/>
              <a:gd name="T21" fmla="*/ 2147483647 h 294"/>
              <a:gd name="T22" fmla="*/ 282569675 w 321"/>
              <a:gd name="T23" fmla="*/ 2147483647 h 294"/>
              <a:gd name="T24" fmla="*/ 0 w 321"/>
              <a:gd name="T25" fmla="*/ 2147483647 h 2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1"/>
              <a:gd name="T40" fmla="*/ 0 h 294"/>
              <a:gd name="T41" fmla="*/ 321 w 321"/>
              <a:gd name="T42" fmla="*/ 294 h 2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1" h="294">
                <a:moveTo>
                  <a:pt x="161" y="0"/>
                </a:moveTo>
                <a:lnTo>
                  <a:pt x="229" y="0"/>
                </a:lnTo>
                <a:lnTo>
                  <a:pt x="274" y="22"/>
                </a:lnTo>
                <a:lnTo>
                  <a:pt x="297" y="45"/>
                </a:lnTo>
                <a:lnTo>
                  <a:pt x="321" y="114"/>
                </a:lnTo>
                <a:lnTo>
                  <a:pt x="321" y="157"/>
                </a:lnTo>
                <a:lnTo>
                  <a:pt x="297" y="227"/>
                </a:lnTo>
                <a:lnTo>
                  <a:pt x="251" y="271"/>
                </a:lnTo>
                <a:lnTo>
                  <a:pt x="184" y="294"/>
                </a:lnTo>
                <a:lnTo>
                  <a:pt x="115" y="294"/>
                </a:lnTo>
                <a:lnTo>
                  <a:pt x="47" y="271"/>
                </a:lnTo>
                <a:lnTo>
                  <a:pt x="24" y="250"/>
                </a:lnTo>
                <a:lnTo>
                  <a:pt x="0" y="20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07" name="Line 179"/>
          <p:cNvSpPr>
            <a:spLocks noChangeShapeType="1"/>
          </p:cNvSpPr>
          <p:nvPr/>
        </p:nvSpPr>
        <p:spPr bwMode="auto">
          <a:xfrm>
            <a:off x="4283075" y="52355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08" name="Freeform 180"/>
          <p:cNvSpPr>
            <a:spLocks/>
          </p:cNvSpPr>
          <p:nvPr/>
        </p:nvSpPr>
        <p:spPr bwMode="auto">
          <a:xfrm>
            <a:off x="4257675" y="5194300"/>
            <a:ext cx="57150" cy="41275"/>
          </a:xfrm>
          <a:custGeom>
            <a:avLst/>
            <a:gdLst>
              <a:gd name="T0" fmla="*/ 1361842562 w 250"/>
              <a:gd name="T1" fmla="*/ 2122845110 h 182"/>
              <a:gd name="T2" fmla="*/ 2147483647 w 250"/>
              <a:gd name="T3" fmla="*/ 0 h 182"/>
              <a:gd name="T4" fmla="*/ 0 w 250"/>
              <a:gd name="T5" fmla="*/ 0 h 182"/>
              <a:gd name="T6" fmla="*/ 0 60000 65536"/>
              <a:gd name="T7" fmla="*/ 0 60000 65536"/>
              <a:gd name="T8" fmla="*/ 0 60000 65536"/>
              <a:gd name="T9" fmla="*/ 0 w 250"/>
              <a:gd name="T10" fmla="*/ 0 h 182"/>
              <a:gd name="T11" fmla="*/ 250 w 250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0" h="182">
                <a:moveTo>
                  <a:pt x="114" y="182"/>
                </a:moveTo>
                <a:lnTo>
                  <a:pt x="25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09" name="Line 181"/>
          <p:cNvSpPr>
            <a:spLocks noChangeShapeType="1"/>
          </p:cNvSpPr>
          <p:nvPr/>
        </p:nvSpPr>
        <p:spPr bwMode="auto">
          <a:xfrm>
            <a:off x="4376738" y="526891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10" name="Freeform 182"/>
          <p:cNvSpPr>
            <a:spLocks/>
          </p:cNvSpPr>
          <p:nvPr/>
        </p:nvSpPr>
        <p:spPr bwMode="auto">
          <a:xfrm>
            <a:off x="4376738" y="5084763"/>
            <a:ext cx="166687" cy="184150"/>
          </a:xfrm>
          <a:custGeom>
            <a:avLst/>
            <a:gdLst>
              <a:gd name="T0" fmla="*/ 0 w 730"/>
              <a:gd name="T1" fmla="*/ 2147483647 h 818"/>
              <a:gd name="T2" fmla="*/ 2147483647 w 730"/>
              <a:gd name="T3" fmla="*/ 2147483647 h 818"/>
              <a:gd name="T4" fmla="*/ 0 w 730"/>
              <a:gd name="T5" fmla="*/ 0 h 818"/>
              <a:gd name="T6" fmla="*/ 0 60000 65536"/>
              <a:gd name="T7" fmla="*/ 0 60000 65536"/>
              <a:gd name="T8" fmla="*/ 0 60000 65536"/>
              <a:gd name="T9" fmla="*/ 0 w 730"/>
              <a:gd name="T10" fmla="*/ 0 h 818"/>
              <a:gd name="T11" fmla="*/ 730 w 730"/>
              <a:gd name="T12" fmla="*/ 818 h 8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0" h="818">
                <a:moveTo>
                  <a:pt x="0" y="818"/>
                </a:moveTo>
                <a:lnTo>
                  <a:pt x="730" y="41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11" name="Line 183"/>
          <p:cNvSpPr>
            <a:spLocks noChangeShapeType="1"/>
          </p:cNvSpPr>
          <p:nvPr/>
        </p:nvSpPr>
        <p:spPr bwMode="auto">
          <a:xfrm>
            <a:off x="4056063" y="5219700"/>
            <a:ext cx="15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12" name="Freeform 184"/>
          <p:cNvSpPr>
            <a:spLocks/>
          </p:cNvSpPr>
          <p:nvPr/>
        </p:nvSpPr>
        <p:spPr bwMode="auto">
          <a:xfrm>
            <a:off x="4041775" y="5211763"/>
            <a:ext cx="14288" cy="44450"/>
          </a:xfrm>
          <a:custGeom>
            <a:avLst/>
            <a:gdLst>
              <a:gd name="T0" fmla="*/ 758806226 w 62"/>
              <a:gd name="T1" fmla="*/ 409481488 h 192"/>
              <a:gd name="T2" fmla="*/ 379403113 w 62"/>
              <a:gd name="T3" fmla="*/ 794147846 h 192"/>
              <a:gd name="T4" fmla="*/ 0 w 62"/>
              <a:gd name="T5" fmla="*/ 409481488 h 192"/>
              <a:gd name="T6" fmla="*/ 379403113 w 62"/>
              <a:gd name="T7" fmla="*/ 0 h 192"/>
              <a:gd name="T8" fmla="*/ 758806226 w 62"/>
              <a:gd name="T9" fmla="*/ 409481488 h 192"/>
              <a:gd name="T10" fmla="*/ 758806226 w 62"/>
              <a:gd name="T11" fmla="*/ 1191194335 h 192"/>
              <a:gd name="T12" fmla="*/ 379403113 w 62"/>
              <a:gd name="T13" fmla="*/ 1972907993 h 192"/>
              <a:gd name="T14" fmla="*/ 0 w 62"/>
              <a:gd name="T15" fmla="*/ 2147483647 h 1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192"/>
              <a:gd name="T26" fmla="*/ 62 w 62"/>
              <a:gd name="T27" fmla="*/ 192 h 1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192">
                <a:moveTo>
                  <a:pt x="62" y="33"/>
                </a:moveTo>
                <a:lnTo>
                  <a:pt x="31" y="64"/>
                </a:lnTo>
                <a:lnTo>
                  <a:pt x="0" y="33"/>
                </a:lnTo>
                <a:lnTo>
                  <a:pt x="31" y="0"/>
                </a:lnTo>
                <a:lnTo>
                  <a:pt x="62" y="33"/>
                </a:lnTo>
                <a:lnTo>
                  <a:pt x="62" y="96"/>
                </a:lnTo>
                <a:lnTo>
                  <a:pt x="31" y="159"/>
                </a:lnTo>
                <a:lnTo>
                  <a:pt x="0" y="19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13" name="Line 185"/>
          <p:cNvSpPr>
            <a:spLocks noChangeShapeType="1"/>
          </p:cNvSpPr>
          <p:nvPr/>
        </p:nvSpPr>
        <p:spPr bwMode="auto">
          <a:xfrm>
            <a:off x="3678238" y="5133975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14" name="Freeform 186"/>
          <p:cNvSpPr>
            <a:spLocks/>
          </p:cNvSpPr>
          <p:nvPr/>
        </p:nvSpPr>
        <p:spPr bwMode="auto">
          <a:xfrm>
            <a:off x="3678238" y="5086350"/>
            <a:ext cx="30162" cy="47625"/>
          </a:xfrm>
          <a:custGeom>
            <a:avLst/>
            <a:gdLst>
              <a:gd name="T0" fmla="*/ 0 w 137"/>
              <a:gd name="T1" fmla="*/ 2147483647 h 206"/>
              <a:gd name="T2" fmla="*/ 501574683 w 137"/>
              <a:gd name="T3" fmla="*/ 1408688361 h 206"/>
              <a:gd name="T4" fmla="*/ 981773543 w 137"/>
              <a:gd name="T5" fmla="*/ 580771213 h 206"/>
              <a:gd name="T6" fmla="*/ 1461971743 w 137"/>
              <a:gd name="T7" fmla="*/ 0 h 206"/>
              <a:gd name="T8" fmla="*/ 0 60000 65536"/>
              <a:gd name="T9" fmla="*/ 0 60000 65536"/>
              <a:gd name="T10" fmla="*/ 0 60000 65536"/>
              <a:gd name="T11" fmla="*/ 0 60000 65536"/>
              <a:gd name="T12" fmla="*/ 0 w 137"/>
              <a:gd name="T13" fmla="*/ 0 h 206"/>
              <a:gd name="T14" fmla="*/ 137 w 137"/>
              <a:gd name="T15" fmla="*/ 206 h 2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" h="206">
                <a:moveTo>
                  <a:pt x="0" y="206"/>
                </a:moveTo>
                <a:lnTo>
                  <a:pt x="47" y="114"/>
                </a:lnTo>
                <a:lnTo>
                  <a:pt x="92" y="47"/>
                </a:lnTo>
                <a:lnTo>
                  <a:pt x="137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15" name="Line 187"/>
          <p:cNvSpPr>
            <a:spLocks noChangeShapeType="1"/>
          </p:cNvSpPr>
          <p:nvPr/>
        </p:nvSpPr>
        <p:spPr bwMode="auto">
          <a:xfrm>
            <a:off x="3340100" y="508476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16" name="Line 188"/>
          <p:cNvSpPr>
            <a:spLocks noChangeShapeType="1"/>
          </p:cNvSpPr>
          <p:nvPr/>
        </p:nvSpPr>
        <p:spPr bwMode="auto">
          <a:xfrm flipH="1">
            <a:off x="3173413" y="5084763"/>
            <a:ext cx="166687" cy="920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17" name="Line 189"/>
          <p:cNvSpPr>
            <a:spLocks noChangeShapeType="1"/>
          </p:cNvSpPr>
          <p:nvPr/>
        </p:nvSpPr>
        <p:spPr bwMode="auto">
          <a:xfrm>
            <a:off x="2517775" y="474503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18" name="Freeform 190"/>
          <p:cNvSpPr>
            <a:spLocks/>
          </p:cNvSpPr>
          <p:nvPr/>
        </p:nvSpPr>
        <p:spPr bwMode="auto">
          <a:xfrm>
            <a:off x="2295525" y="4522788"/>
            <a:ext cx="260350" cy="260350"/>
          </a:xfrm>
          <a:custGeom>
            <a:avLst/>
            <a:gdLst>
              <a:gd name="T0" fmla="*/ 2147483647 w 1147"/>
              <a:gd name="T1" fmla="*/ 2147483647 h 1145"/>
              <a:gd name="T2" fmla="*/ 2147483647 w 1147"/>
              <a:gd name="T3" fmla="*/ 2147483647 h 1145"/>
              <a:gd name="T4" fmla="*/ 2147483647 w 1147"/>
              <a:gd name="T5" fmla="*/ 2147483647 h 1145"/>
              <a:gd name="T6" fmla="*/ 2147483647 w 1147"/>
              <a:gd name="T7" fmla="*/ 2147483647 h 1145"/>
              <a:gd name="T8" fmla="*/ 2147483647 w 1147"/>
              <a:gd name="T9" fmla="*/ 2147483647 h 1145"/>
              <a:gd name="T10" fmla="*/ 2147483647 w 1147"/>
              <a:gd name="T11" fmla="*/ 2147483647 h 1145"/>
              <a:gd name="T12" fmla="*/ 2147483647 w 1147"/>
              <a:gd name="T13" fmla="*/ 2147483647 h 1145"/>
              <a:gd name="T14" fmla="*/ 2147483647 w 1147"/>
              <a:gd name="T15" fmla="*/ 2147483647 h 1145"/>
              <a:gd name="T16" fmla="*/ 2147483647 w 1147"/>
              <a:gd name="T17" fmla="*/ 2147483647 h 1145"/>
              <a:gd name="T18" fmla="*/ 2147483647 w 1147"/>
              <a:gd name="T19" fmla="*/ 2147483647 h 1145"/>
              <a:gd name="T20" fmla="*/ 2147483647 w 1147"/>
              <a:gd name="T21" fmla="*/ 2147483647 h 1145"/>
              <a:gd name="T22" fmla="*/ 2147483647 w 1147"/>
              <a:gd name="T23" fmla="*/ 2147483647 h 1145"/>
              <a:gd name="T24" fmla="*/ 2147483647 w 1147"/>
              <a:gd name="T25" fmla="*/ 2147483647 h 1145"/>
              <a:gd name="T26" fmla="*/ 2147483647 w 1147"/>
              <a:gd name="T27" fmla="*/ 2147483647 h 1145"/>
              <a:gd name="T28" fmla="*/ 2147483647 w 1147"/>
              <a:gd name="T29" fmla="*/ 1951476354 h 1145"/>
              <a:gd name="T30" fmla="*/ 2147483647 w 1147"/>
              <a:gd name="T31" fmla="*/ 1445990560 h 1145"/>
              <a:gd name="T32" fmla="*/ 2147483647 w 1147"/>
              <a:gd name="T33" fmla="*/ 1022761232 h 1145"/>
              <a:gd name="T34" fmla="*/ 2147483647 w 1147"/>
              <a:gd name="T35" fmla="*/ 658316636 h 1145"/>
              <a:gd name="T36" fmla="*/ 2147483647 w 1147"/>
              <a:gd name="T37" fmla="*/ 364444710 h 1145"/>
              <a:gd name="T38" fmla="*/ 2147483647 w 1147"/>
              <a:gd name="T39" fmla="*/ 164566198 h 1145"/>
              <a:gd name="T40" fmla="*/ 2147483647 w 1147"/>
              <a:gd name="T41" fmla="*/ 35260484 h 1145"/>
              <a:gd name="T42" fmla="*/ 2147483647 w 1147"/>
              <a:gd name="T43" fmla="*/ 0 h 1145"/>
              <a:gd name="T44" fmla="*/ 2147483647 w 1147"/>
              <a:gd name="T45" fmla="*/ 35260484 h 1145"/>
              <a:gd name="T46" fmla="*/ 2147483647 w 1147"/>
              <a:gd name="T47" fmla="*/ 164566198 h 1145"/>
              <a:gd name="T48" fmla="*/ 2147483647 w 1147"/>
              <a:gd name="T49" fmla="*/ 364444710 h 1145"/>
              <a:gd name="T50" fmla="*/ 2147483647 w 1147"/>
              <a:gd name="T51" fmla="*/ 658316636 h 1145"/>
              <a:gd name="T52" fmla="*/ 2147483647 w 1147"/>
              <a:gd name="T53" fmla="*/ 1022761232 h 1145"/>
              <a:gd name="T54" fmla="*/ 2147483647 w 1147"/>
              <a:gd name="T55" fmla="*/ 1445990560 h 1145"/>
              <a:gd name="T56" fmla="*/ 1941276818 w 1147"/>
              <a:gd name="T57" fmla="*/ 1951476354 h 1145"/>
              <a:gd name="T58" fmla="*/ 1450122553 w 1147"/>
              <a:gd name="T59" fmla="*/ 2147483647 h 1145"/>
              <a:gd name="T60" fmla="*/ 1017446005 w 1147"/>
              <a:gd name="T61" fmla="*/ 2147483647 h 1145"/>
              <a:gd name="T62" fmla="*/ 654889377 w 1147"/>
              <a:gd name="T63" fmla="*/ 2147483647 h 1145"/>
              <a:gd name="T64" fmla="*/ 362504989 w 1147"/>
              <a:gd name="T65" fmla="*/ 2147483647 h 1145"/>
              <a:gd name="T66" fmla="*/ 163735169 w 1147"/>
              <a:gd name="T67" fmla="*/ 2147483647 h 1145"/>
              <a:gd name="T68" fmla="*/ 35086191 w 1147"/>
              <a:gd name="T69" fmla="*/ 2147483647 h 1145"/>
              <a:gd name="T70" fmla="*/ 0 w 1147"/>
              <a:gd name="T71" fmla="*/ 2147483647 h 1145"/>
              <a:gd name="T72" fmla="*/ 35086191 w 1147"/>
              <a:gd name="T73" fmla="*/ 2147483647 h 1145"/>
              <a:gd name="T74" fmla="*/ 163735169 w 1147"/>
              <a:gd name="T75" fmla="*/ 2147483647 h 1145"/>
              <a:gd name="T76" fmla="*/ 362504989 w 1147"/>
              <a:gd name="T77" fmla="*/ 2147483647 h 1145"/>
              <a:gd name="T78" fmla="*/ 654889377 w 1147"/>
              <a:gd name="T79" fmla="*/ 2147483647 h 1145"/>
              <a:gd name="T80" fmla="*/ 1017446005 w 1147"/>
              <a:gd name="T81" fmla="*/ 2147483647 h 1145"/>
              <a:gd name="T82" fmla="*/ 1450122553 w 1147"/>
              <a:gd name="T83" fmla="*/ 2147483647 h 1145"/>
              <a:gd name="T84" fmla="*/ 1941276818 w 1147"/>
              <a:gd name="T85" fmla="*/ 2147483647 h 1145"/>
              <a:gd name="T86" fmla="*/ 2147483647 w 1147"/>
              <a:gd name="T87" fmla="*/ 2147483647 h 1145"/>
              <a:gd name="T88" fmla="*/ 2147483647 w 1147"/>
              <a:gd name="T89" fmla="*/ 2147483647 h 1145"/>
              <a:gd name="T90" fmla="*/ 2147483647 w 1147"/>
              <a:gd name="T91" fmla="*/ 2147483647 h 1145"/>
              <a:gd name="T92" fmla="*/ 2147483647 w 1147"/>
              <a:gd name="T93" fmla="*/ 2147483647 h 1145"/>
              <a:gd name="T94" fmla="*/ 2147483647 w 1147"/>
              <a:gd name="T95" fmla="*/ 2147483647 h 1145"/>
              <a:gd name="T96" fmla="*/ 2147483647 w 1147"/>
              <a:gd name="T97" fmla="*/ 2147483647 h 1145"/>
              <a:gd name="T98" fmla="*/ 2147483647 w 1147"/>
              <a:gd name="T99" fmla="*/ 2147483647 h 1145"/>
              <a:gd name="T100" fmla="*/ 2147483647 w 1147"/>
              <a:gd name="T101" fmla="*/ 2147483647 h 1145"/>
              <a:gd name="T102" fmla="*/ 2147483647 w 1147"/>
              <a:gd name="T103" fmla="*/ 2147483647 h 1145"/>
              <a:gd name="T104" fmla="*/ 2147483647 w 1147"/>
              <a:gd name="T105" fmla="*/ 2147483647 h 1145"/>
              <a:gd name="T106" fmla="*/ 2147483647 w 1147"/>
              <a:gd name="T107" fmla="*/ 2147483647 h 1145"/>
              <a:gd name="T108" fmla="*/ 2147483647 w 1147"/>
              <a:gd name="T109" fmla="*/ 2147483647 h 1145"/>
              <a:gd name="T110" fmla="*/ 2147483647 w 1147"/>
              <a:gd name="T111" fmla="*/ 2147483647 h 1145"/>
              <a:gd name="T112" fmla="*/ 2147483647 w 1147"/>
              <a:gd name="T113" fmla="*/ 2147483647 h 11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47"/>
              <a:gd name="T172" fmla="*/ 0 h 1145"/>
              <a:gd name="T173" fmla="*/ 1147 w 1147"/>
              <a:gd name="T174" fmla="*/ 1145 h 114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47" h="1145">
                <a:moveTo>
                  <a:pt x="978" y="976"/>
                </a:moveTo>
                <a:lnTo>
                  <a:pt x="1020" y="928"/>
                </a:lnTo>
                <a:lnTo>
                  <a:pt x="1058" y="877"/>
                </a:lnTo>
                <a:lnTo>
                  <a:pt x="1090" y="820"/>
                </a:lnTo>
                <a:lnTo>
                  <a:pt x="1115" y="760"/>
                </a:lnTo>
                <a:lnTo>
                  <a:pt x="1132" y="699"/>
                </a:lnTo>
                <a:lnTo>
                  <a:pt x="1143" y="635"/>
                </a:lnTo>
                <a:lnTo>
                  <a:pt x="1147" y="572"/>
                </a:lnTo>
                <a:lnTo>
                  <a:pt x="1143" y="506"/>
                </a:lnTo>
                <a:lnTo>
                  <a:pt x="1132" y="444"/>
                </a:lnTo>
                <a:lnTo>
                  <a:pt x="1115" y="383"/>
                </a:lnTo>
                <a:lnTo>
                  <a:pt x="1090" y="322"/>
                </a:lnTo>
                <a:lnTo>
                  <a:pt x="1058" y="267"/>
                </a:lnTo>
                <a:lnTo>
                  <a:pt x="1020" y="213"/>
                </a:lnTo>
                <a:lnTo>
                  <a:pt x="978" y="166"/>
                </a:lnTo>
                <a:lnTo>
                  <a:pt x="930" y="123"/>
                </a:lnTo>
                <a:lnTo>
                  <a:pt x="879" y="87"/>
                </a:lnTo>
                <a:lnTo>
                  <a:pt x="821" y="56"/>
                </a:lnTo>
                <a:lnTo>
                  <a:pt x="761" y="31"/>
                </a:lnTo>
                <a:lnTo>
                  <a:pt x="701" y="14"/>
                </a:lnTo>
                <a:lnTo>
                  <a:pt x="636" y="3"/>
                </a:lnTo>
                <a:lnTo>
                  <a:pt x="573" y="0"/>
                </a:lnTo>
                <a:lnTo>
                  <a:pt x="507" y="3"/>
                </a:lnTo>
                <a:lnTo>
                  <a:pt x="445" y="14"/>
                </a:lnTo>
                <a:lnTo>
                  <a:pt x="383" y="31"/>
                </a:lnTo>
                <a:lnTo>
                  <a:pt x="322" y="56"/>
                </a:lnTo>
                <a:lnTo>
                  <a:pt x="267" y="87"/>
                </a:lnTo>
                <a:lnTo>
                  <a:pt x="214" y="123"/>
                </a:lnTo>
                <a:lnTo>
                  <a:pt x="166" y="166"/>
                </a:lnTo>
                <a:lnTo>
                  <a:pt x="124" y="213"/>
                </a:lnTo>
                <a:lnTo>
                  <a:pt x="87" y="267"/>
                </a:lnTo>
                <a:lnTo>
                  <a:pt x="56" y="322"/>
                </a:lnTo>
                <a:lnTo>
                  <a:pt x="31" y="383"/>
                </a:lnTo>
                <a:lnTo>
                  <a:pt x="14" y="444"/>
                </a:lnTo>
                <a:lnTo>
                  <a:pt x="3" y="506"/>
                </a:lnTo>
                <a:lnTo>
                  <a:pt x="0" y="572"/>
                </a:lnTo>
                <a:lnTo>
                  <a:pt x="3" y="635"/>
                </a:lnTo>
                <a:lnTo>
                  <a:pt x="14" y="699"/>
                </a:lnTo>
                <a:lnTo>
                  <a:pt x="31" y="760"/>
                </a:lnTo>
                <a:lnTo>
                  <a:pt x="56" y="820"/>
                </a:lnTo>
                <a:lnTo>
                  <a:pt x="87" y="877"/>
                </a:lnTo>
                <a:lnTo>
                  <a:pt x="124" y="928"/>
                </a:lnTo>
                <a:lnTo>
                  <a:pt x="166" y="976"/>
                </a:lnTo>
                <a:lnTo>
                  <a:pt x="214" y="1019"/>
                </a:lnTo>
                <a:lnTo>
                  <a:pt x="267" y="1056"/>
                </a:lnTo>
                <a:lnTo>
                  <a:pt x="322" y="1087"/>
                </a:lnTo>
                <a:lnTo>
                  <a:pt x="383" y="1112"/>
                </a:lnTo>
                <a:lnTo>
                  <a:pt x="445" y="1130"/>
                </a:lnTo>
                <a:lnTo>
                  <a:pt x="507" y="1141"/>
                </a:lnTo>
                <a:lnTo>
                  <a:pt x="573" y="1145"/>
                </a:lnTo>
                <a:lnTo>
                  <a:pt x="636" y="1141"/>
                </a:lnTo>
                <a:lnTo>
                  <a:pt x="701" y="1130"/>
                </a:lnTo>
                <a:lnTo>
                  <a:pt x="761" y="1112"/>
                </a:lnTo>
                <a:lnTo>
                  <a:pt x="821" y="1087"/>
                </a:lnTo>
                <a:lnTo>
                  <a:pt x="879" y="1056"/>
                </a:lnTo>
                <a:lnTo>
                  <a:pt x="930" y="1019"/>
                </a:lnTo>
                <a:lnTo>
                  <a:pt x="978" y="97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19" name="Line 191"/>
          <p:cNvSpPr>
            <a:spLocks noChangeShapeType="1"/>
          </p:cNvSpPr>
          <p:nvPr/>
        </p:nvSpPr>
        <p:spPr bwMode="auto">
          <a:xfrm>
            <a:off x="2441575" y="466883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20" name="Freeform 192"/>
          <p:cNvSpPr>
            <a:spLocks/>
          </p:cNvSpPr>
          <p:nvPr/>
        </p:nvSpPr>
        <p:spPr bwMode="auto">
          <a:xfrm>
            <a:off x="2403475" y="4630738"/>
            <a:ext cx="42863" cy="42862"/>
          </a:xfrm>
          <a:custGeom>
            <a:avLst/>
            <a:gdLst>
              <a:gd name="T0" fmla="*/ 1882938048 w 190"/>
              <a:gd name="T1" fmla="*/ 1882799372 h 190"/>
              <a:gd name="T2" fmla="*/ 1102189205 w 190"/>
              <a:gd name="T3" fmla="*/ 1102137323 h 190"/>
              <a:gd name="T4" fmla="*/ 1653308849 w 190"/>
              <a:gd name="T5" fmla="*/ 2043512419 h 190"/>
              <a:gd name="T6" fmla="*/ 1102189205 w 190"/>
              <a:gd name="T7" fmla="*/ 1102137323 h 190"/>
              <a:gd name="T8" fmla="*/ 1377723309 w 190"/>
              <a:gd name="T9" fmla="*/ 2147483647 h 190"/>
              <a:gd name="T10" fmla="*/ 1102189205 w 190"/>
              <a:gd name="T11" fmla="*/ 1102137323 h 190"/>
              <a:gd name="T12" fmla="*/ 1102189205 w 190"/>
              <a:gd name="T13" fmla="*/ 2147483647 h 190"/>
              <a:gd name="T14" fmla="*/ 1102189205 w 190"/>
              <a:gd name="T15" fmla="*/ 1102137323 h 190"/>
              <a:gd name="T16" fmla="*/ 815152706 w 190"/>
              <a:gd name="T17" fmla="*/ 2147483647 h 190"/>
              <a:gd name="T18" fmla="*/ 1102189205 w 190"/>
              <a:gd name="T19" fmla="*/ 1102137323 h 190"/>
              <a:gd name="T20" fmla="*/ 551120320 w 190"/>
              <a:gd name="T21" fmla="*/ 2043512419 h 190"/>
              <a:gd name="T22" fmla="*/ 1102189205 w 190"/>
              <a:gd name="T23" fmla="*/ 1102137323 h 190"/>
              <a:gd name="T24" fmla="*/ 321491008 w 190"/>
              <a:gd name="T25" fmla="*/ 1882799372 h 190"/>
              <a:gd name="T26" fmla="*/ 1102189205 w 190"/>
              <a:gd name="T27" fmla="*/ 1102137323 h 190"/>
              <a:gd name="T28" fmla="*/ 149269052 w 190"/>
              <a:gd name="T29" fmla="*/ 1653180944 h 190"/>
              <a:gd name="T30" fmla="*/ 1102189205 w 190"/>
              <a:gd name="T31" fmla="*/ 1102137323 h 190"/>
              <a:gd name="T32" fmla="*/ 45905370 w 190"/>
              <a:gd name="T33" fmla="*/ 1389109600 h 190"/>
              <a:gd name="T34" fmla="*/ 1102189205 w 190"/>
              <a:gd name="T35" fmla="*/ 1102137323 h 190"/>
              <a:gd name="T36" fmla="*/ 0 w 190"/>
              <a:gd name="T37" fmla="*/ 1102137323 h 190"/>
              <a:gd name="T38" fmla="*/ 1102189205 w 190"/>
              <a:gd name="T39" fmla="*/ 1102137323 h 190"/>
              <a:gd name="T40" fmla="*/ 45905370 w 190"/>
              <a:gd name="T41" fmla="*/ 815114739 h 190"/>
              <a:gd name="T42" fmla="*/ 1102189205 w 190"/>
              <a:gd name="T43" fmla="*/ 1102137323 h 190"/>
              <a:gd name="T44" fmla="*/ 149269052 w 190"/>
              <a:gd name="T45" fmla="*/ 551043395 h 190"/>
              <a:gd name="T46" fmla="*/ 1102189205 w 190"/>
              <a:gd name="T47" fmla="*/ 1102137323 h 190"/>
              <a:gd name="T48" fmla="*/ 321491008 w 190"/>
              <a:gd name="T49" fmla="*/ 332926305 h 190"/>
              <a:gd name="T50" fmla="*/ 1102189205 w 190"/>
              <a:gd name="T51" fmla="*/ 1102137323 h 190"/>
              <a:gd name="T52" fmla="*/ 551120320 w 190"/>
              <a:gd name="T53" fmla="*/ 149262186 h 190"/>
              <a:gd name="T54" fmla="*/ 1102189205 w 190"/>
              <a:gd name="T55" fmla="*/ 1102137323 h 190"/>
              <a:gd name="T56" fmla="*/ 815152706 w 190"/>
              <a:gd name="T57" fmla="*/ 45903397 h 190"/>
              <a:gd name="T58" fmla="*/ 1102189205 w 190"/>
              <a:gd name="T59" fmla="*/ 1102137323 h 190"/>
              <a:gd name="T60" fmla="*/ 1102189205 w 190"/>
              <a:gd name="T61" fmla="*/ 0 h 190"/>
              <a:gd name="T62" fmla="*/ 1102189205 w 190"/>
              <a:gd name="T63" fmla="*/ 1102137323 h 190"/>
              <a:gd name="T64" fmla="*/ 1377723309 w 190"/>
              <a:gd name="T65" fmla="*/ 45903397 h 190"/>
              <a:gd name="T66" fmla="*/ 1102189205 w 190"/>
              <a:gd name="T67" fmla="*/ 1102137323 h 190"/>
              <a:gd name="T68" fmla="*/ 1653308849 w 190"/>
              <a:gd name="T69" fmla="*/ 149262186 h 190"/>
              <a:gd name="T70" fmla="*/ 1102189205 w 190"/>
              <a:gd name="T71" fmla="*/ 1102137323 h 190"/>
              <a:gd name="T72" fmla="*/ 1882938048 w 190"/>
              <a:gd name="T73" fmla="*/ 332926305 h 190"/>
              <a:gd name="T74" fmla="*/ 1102189205 w 190"/>
              <a:gd name="T75" fmla="*/ 1102137323 h 190"/>
              <a:gd name="T76" fmla="*/ 2043657553 w 190"/>
              <a:gd name="T77" fmla="*/ 551043395 h 190"/>
              <a:gd name="T78" fmla="*/ 1102189205 w 190"/>
              <a:gd name="T79" fmla="*/ 1102137323 h 190"/>
              <a:gd name="T80" fmla="*/ 2147483647 w 190"/>
              <a:gd name="T81" fmla="*/ 815114739 h 190"/>
              <a:gd name="T82" fmla="*/ 1102189205 w 190"/>
              <a:gd name="T83" fmla="*/ 1102137323 h 190"/>
              <a:gd name="T84" fmla="*/ 2147483647 w 190"/>
              <a:gd name="T85" fmla="*/ 1102137323 h 190"/>
              <a:gd name="T86" fmla="*/ 1102189205 w 190"/>
              <a:gd name="T87" fmla="*/ 1102137323 h 190"/>
              <a:gd name="T88" fmla="*/ 2147483647 w 190"/>
              <a:gd name="T89" fmla="*/ 1389109600 h 190"/>
              <a:gd name="T90" fmla="*/ 1102189205 w 190"/>
              <a:gd name="T91" fmla="*/ 1102137323 h 190"/>
              <a:gd name="T92" fmla="*/ 2043657553 w 190"/>
              <a:gd name="T93" fmla="*/ 1653180944 h 190"/>
              <a:gd name="T94" fmla="*/ 1102189205 w 190"/>
              <a:gd name="T95" fmla="*/ 1102137323 h 190"/>
              <a:gd name="T96" fmla="*/ 1882938048 w 190"/>
              <a:gd name="T97" fmla="*/ 1882799372 h 190"/>
              <a:gd name="T98" fmla="*/ 2043657553 w 190"/>
              <a:gd name="T99" fmla="*/ 1653180944 h 190"/>
              <a:gd name="T100" fmla="*/ 2147483647 w 190"/>
              <a:gd name="T101" fmla="*/ 1389109600 h 190"/>
              <a:gd name="T102" fmla="*/ 2147483647 w 190"/>
              <a:gd name="T103" fmla="*/ 1102137323 h 190"/>
              <a:gd name="T104" fmla="*/ 1102189205 w 190"/>
              <a:gd name="T105" fmla="*/ 1102137323 h 190"/>
              <a:gd name="T106" fmla="*/ 0 w 190"/>
              <a:gd name="T107" fmla="*/ 1102137323 h 190"/>
              <a:gd name="T108" fmla="*/ 45905370 w 190"/>
              <a:gd name="T109" fmla="*/ 1389109600 h 190"/>
              <a:gd name="T110" fmla="*/ 149269052 w 190"/>
              <a:gd name="T111" fmla="*/ 1653180944 h 190"/>
              <a:gd name="T112" fmla="*/ 321491008 w 190"/>
              <a:gd name="T113" fmla="*/ 1882799372 h 190"/>
              <a:gd name="T114" fmla="*/ 551120320 w 190"/>
              <a:gd name="T115" fmla="*/ 2043512419 h 190"/>
              <a:gd name="T116" fmla="*/ 815152706 w 190"/>
              <a:gd name="T117" fmla="*/ 2147483647 h 190"/>
              <a:gd name="T118" fmla="*/ 1102189205 w 190"/>
              <a:gd name="T119" fmla="*/ 2147483647 h 190"/>
              <a:gd name="T120" fmla="*/ 1377723309 w 190"/>
              <a:gd name="T121" fmla="*/ 2147483647 h 190"/>
              <a:gd name="T122" fmla="*/ 1653308849 w 190"/>
              <a:gd name="T123" fmla="*/ 2043512419 h 190"/>
              <a:gd name="T124" fmla="*/ 1882938048 w 190"/>
              <a:gd name="T125" fmla="*/ 1882799372 h 19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90"/>
              <a:gd name="T190" fmla="*/ 0 h 190"/>
              <a:gd name="T191" fmla="*/ 190 w 190"/>
              <a:gd name="T192" fmla="*/ 190 h 19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90" h="190">
                <a:moveTo>
                  <a:pt x="164" y="164"/>
                </a:moveTo>
                <a:lnTo>
                  <a:pt x="96" y="96"/>
                </a:lnTo>
                <a:lnTo>
                  <a:pt x="144" y="178"/>
                </a:lnTo>
                <a:lnTo>
                  <a:pt x="96" y="96"/>
                </a:lnTo>
                <a:lnTo>
                  <a:pt x="120" y="189"/>
                </a:lnTo>
                <a:lnTo>
                  <a:pt x="96" y="96"/>
                </a:lnTo>
                <a:lnTo>
                  <a:pt x="96" y="190"/>
                </a:lnTo>
                <a:lnTo>
                  <a:pt x="96" y="96"/>
                </a:lnTo>
                <a:lnTo>
                  <a:pt x="71" y="189"/>
                </a:lnTo>
                <a:lnTo>
                  <a:pt x="96" y="96"/>
                </a:lnTo>
                <a:lnTo>
                  <a:pt x="48" y="178"/>
                </a:lnTo>
                <a:lnTo>
                  <a:pt x="96" y="96"/>
                </a:lnTo>
                <a:lnTo>
                  <a:pt x="28" y="164"/>
                </a:lnTo>
                <a:lnTo>
                  <a:pt x="96" y="96"/>
                </a:lnTo>
                <a:lnTo>
                  <a:pt x="13" y="144"/>
                </a:lnTo>
                <a:lnTo>
                  <a:pt x="96" y="96"/>
                </a:lnTo>
                <a:lnTo>
                  <a:pt x="4" y="121"/>
                </a:lnTo>
                <a:lnTo>
                  <a:pt x="96" y="96"/>
                </a:lnTo>
                <a:lnTo>
                  <a:pt x="0" y="96"/>
                </a:lnTo>
                <a:lnTo>
                  <a:pt x="96" y="96"/>
                </a:lnTo>
                <a:lnTo>
                  <a:pt x="4" y="71"/>
                </a:lnTo>
                <a:lnTo>
                  <a:pt x="96" y="96"/>
                </a:lnTo>
                <a:lnTo>
                  <a:pt x="13" y="48"/>
                </a:lnTo>
                <a:lnTo>
                  <a:pt x="96" y="96"/>
                </a:lnTo>
                <a:lnTo>
                  <a:pt x="28" y="29"/>
                </a:lnTo>
                <a:lnTo>
                  <a:pt x="96" y="96"/>
                </a:lnTo>
                <a:lnTo>
                  <a:pt x="48" y="13"/>
                </a:lnTo>
                <a:lnTo>
                  <a:pt x="96" y="96"/>
                </a:lnTo>
                <a:lnTo>
                  <a:pt x="71" y="4"/>
                </a:lnTo>
                <a:lnTo>
                  <a:pt x="96" y="96"/>
                </a:lnTo>
                <a:lnTo>
                  <a:pt x="96" y="0"/>
                </a:lnTo>
                <a:lnTo>
                  <a:pt x="96" y="96"/>
                </a:lnTo>
                <a:lnTo>
                  <a:pt x="120" y="4"/>
                </a:lnTo>
                <a:lnTo>
                  <a:pt x="96" y="96"/>
                </a:lnTo>
                <a:lnTo>
                  <a:pt x="144" y="13"/>
                </a:lnTo>
                <a:lnTo>
                  <a:pt x="96" y="96"/>
                </a:lnTo>
                <a:lnTo>
                  <a:pt x="164" y="29"/>
                </a:lnTo>
                <a:lnTo>
                  <a:pt x="96" y="96"/>
                </a:lnTo>
                <a:lnTo>
                  <a:pt x="178" y="48"/>
                </a:lnTo>
                <a:lnTo>
                  <a:pt x="96" y="96"/>
                </a:lnTo>
                <a:lnTo>
                  <a:pt x="189" y="71"/>
                </a:lnTo>
                <a:lnTo>
                  <a:pt x="96" y="96"/>
                </a:lnTo>
                <a:lnTo>
                  <a:pt x="190" y="96"/>
                </a:lnTo>
                <a:lnTo>
                  <a:pt x="96" y="96"/>
                </a:lnTo>
                <a:lnTo>
                  <a:pt x="189" y="121"/>
                </a:lnTo>
                <a:lnTo>
                  <a:pt x="96" y="96"/>
                </a:lnTo>
                <a:lnTo>
                  <a:pt x="178" y="144"/>
                </a:lnTo>
                <a:lnTo>
                  <a:pt x="96" y="96"/>
                </a:lnTo>
                <a:lnTo>
                  <a:pt x="164" y="164"/>
                </a:lnTo>
                <a:lnTo>
                  <a:pt x="178" y="144"/>
                </a:lnTo>
                <a:lnTo>
                  <a:pt x="189" y="121"/>
                </a:lnTo>
                <a:lnTo>
                  <a:pt x="190" y="96"/>
                </a:lnTo>
                <a:lnTo>
                  <a:pt x="96" y="96"/>
                </a:lnTo>
                <a:lnTo>
                  <a:pt x="0" y="96"/>
                </a:lnTo>
                <a:lnTo>
                  <a:pt x="4" y="121"/>
                </a:lnTo>
                <a:lnTo>
                  <a:pt x="13" y="144"/>
                </a:lnTo>
                <a:lnTo>
                  <a:pt x="28" y="164"/>
                </a:lnTo>
                <a:lnTo>
                  <a:pt x="48" y="178"/>
                </a:lnTo>
                <a:lnTo>
                  <a:pt x="71" y="189"/>
                </a:lnTo>
                <a:lnTo>
                  <a:pt x="96" y="190"/>
                </a:lnTo>
                <a:lnTo>
                  <a:pt x="120" y="189"/>
                </a:lnTo>
                <a:lnTo>
                  <a:pt x="144" y="178"/>
                </a:lnTo>
                <a:lnTo>
                  <a:pt x="164" y="16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21" name="Line 193"/>
          <p:cNvSpPr>
            <a:spLocks noChangeShapeType="1"/>
          </p:cNvSpPr>
          <p:nvPr/>
        </p:nvSpPr>
        <p:spPr bwMode="auto">
          <a:xfrm>
            <a:off x="2443163" y="466566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22" name="Freeform 194"/>
          <p:cNvSpPr>
            <a:spLocks/>
          </p:cNvSpPr>
          <p:nvPr/>
        </p:nvSpPr>
        <p:spPr bwMode="auto">
          <a:xfrm>
            <a:off x="2436813" y="4664075"/>
            <a:ext cx="6350" cy="7938"/>
          </a:xfrm>
          <a:custGeom>
            <a:avLst/>
            <a:gdLst>
              <a:gd name="T0" fmla="*/ 351231689 w 27"/>
              <a:gd name="T1" fmla="*/ 69608079 h 33"/>
              <a:gd name="T2" fmla="*/ 65047059 w 27"/>
              <a:gd name="T3" fmla="*/ 69608079 h 33"/>
              <a:gd name="T4" fmla="*/ 0 w 27"/>
              <a:gd name="T5" fmla="*/ 0 h 33"/>
              <a:gd name="T6" fmla="*/ 0 w 27"/>
              <a:gd name="T7" fmla="*/ 459309186 h 33"/>
              <a:gd name="T8" fmla="*/ 0 60000 65536"/>
              <a:gd name="T9" fmla="*/ 0 60000 65536"/>
              <a:gd name="T10" fmla="*/ 0 60000 65536"/>
              <a:gd name="T11" fmla="*/ 0 60000 65536"/>
              <a:gd name="T12" fmla="*/ 0 w 27"/>
              <a:gd name="T13" fmla="*/ 0 h 33"/>
              <a:gd name="T14" fmla="*/ 27 w 27"/>
              <a:gd name="T15" fmla="*/ 33 h 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7" h="33">
                <a:moveTo>
                  <a:pt x="27" y="5"/>
                </a:moveTo>
                <a:lnTo>
                  <a:pt x="5" y="5"/>
                </a:lnTo>
                <a:lnTo>
                  <a:pt x="0" y="0"/>
                </a:lnTo>
                <a:lnTo>
                  <a:pt x="0" y="3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23" name="Line 195"/>
          <p:cNvSpPr>
            <a:spLocks noChangeShapeType="1"/>
          </p:cNvSpPr>
          <p:nvPr/>
        </p:nvSpPr>
        <p:spPr bwMode="auto">
          <a:xfrm>
            <a:off x="2432050" y="46736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24" name="Line 196"/>
          <p:cNvSpPr>
            <a:spLocks noChangeShapeType="1"/>
          </p:cNvSpPr>
          <p:nvPr/>
        </p:nvSpPr>
        <p:spPr bwMode="auto">
          <a:xfrm flipV="1">
            <a:off x="2432050" y="4664075"/>
            <a:ext cx="1588" cy="95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25" name="Line 197"/>
          <p:cNvSpPr>
            <a:spLocks noChangeShapeType="1"/>
          </p:cNvSpPr>
          <p:nvPr/>
        </p:nvSpPr>
        <p:spPr bwMode="auto">
          <a:xfrm>
            <a:off x="2438400" y="4660900"/>
            <a:ext cx="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26" name="Line 198"/>
          <p:cNvSpPr>
            <a:spLocks noChangeShapeType="1"/>
          </p:cNvSpPr>
          <p:nvPr/>
        </p:nvSpPr>
        <p:spPr bwMode="auto">
          <a:xfrm>
            <a:off x="2438400" y="4660900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27" name="Line 199"/>
          <p:cNvSpPr>
            <a:spLocks noChangeShapeType="1"/>
          </p:cNvSpPr>
          <p:nvPr/>
        </p:nvSpPr>
        <p:spPr bwMode="auto">
          <a:xfrm>
            <a:off x="2446338" y="465296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28" name="Freeform 200"/>
          <p:cNvSpPr>
            <a:spLocks/>
          </p:cNvSpPr>
          <p:nvPr/>
        </p:nvSpPr>
        <p:spPr bwMode="auto">
          <a:xfrm>
            <a:off x="2427288" y="4630738"/>
            <a:ext cx="19050" cy="42862"/>
          </a:xfrm>
          <a:custGeom>
            <a:avLst/>
            <a:gdLst>
              <a:gd name="T0" fmla="*/ 782400472 w 94"/>
              <a:gd name="T1" fmla="*/ 1102137323 h 190"/>
              <a:gd name="T2" fmla="*/ 774063060 w 94"/>
              <a:gd name="T3" fmla="*/ 815114739 h 190"/>
              <a:gd name="T4" fmla="*/ 682516085 w 94"/>
              <a:gd name="T5" fmla="*/ 551043395 h 190"/>
              <a:gd name="T6" fmla="*/ 565997811 w 94"/>
              <a:gd name="T7" fmla="*/ 332926305 h 190"/>
              <a:gd name="T8" fmla="*/ 399537648 w 94"/>
              <a:gd name="T9" fmla="*/ 149262186 h 190"/>
              <a:gd name="T10" fmla="*/ 199768824 w 94"/>
              <a:gd name="T11" fmla="*/ 45903397 h 190"/>
              <a:gd name="T12" fmla="*/ 0 w 94"/>
              <a:gd name="T13" fmla="*/ 0 h 190"/>
              <a:gd name="T14" fmla="*/ 0 w 94"/>
              <a:gd name="T15" fmla="*/ 1102137323 h 190"/>
              <a:gd name="T16" fmla="*/ 0 w 94"/>
              <a:gd name="T17" fmla="*/ 2147483647 h 190"/>
              <a:gd name="T18" fmla="*/ 58279631 w 94"/>
              <a:gd name="T19" fmla="*/ 2147483647 h 190"/>
              <a:gd name="T20" fmla="*/ 58279631 w 94"/>
              <a:gd name="T21" fmla="*/ 1400611050 h 1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4"/>
              <a:gd name="T34" fmla="*/ 0 h 190"/>
              <a:gd name="T35" fmla="*/ 94 w 94"/>
              <a:gd name="T36" fmla="*/ 190 h 19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4" h="190">
                <a:moveTo>
                  <a:pt x="94" y="96"/>
                </a:moveTo>
                <a:lnTo>
                  <a:pt x="93" y="71"/>
                </a:lnTo>
                <a:lnTo>
                  <a:pt x="82" y="48"/>
                </a:lnTo>
                <a:lnTo>
                  <a:pt x="68" y="29"/>
                </a:lnTo>
                <a:lnTo>
                  <a:pt x="48" y="13"/>
                </a:lnTo>
                <a:lnTo>
                  <a:pt x="24" y="4"/>
                </a:lnTo>
                <a:lnTo>
                  <a:pt x="0" y="0"/>
                </a:lnTo>
                <a:lnTo>
                  <a:pt x="0" y="96"/>
                </a:lnTo>
                <a:lnTo>
                  <a:pt x="0" y="190"/>
                </a:lnTo>
                <a:lnTo>
                  <a:pt x="7" y="190"/>
                </a:lnTo>
                <a:lnTo>
                  <a:pt x="7" y="12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29" name="Line 201"/>
          <p:cNvSpPr>
            <a:spLocks noChangeShapeType="1"/>
          </p:cNvSpPr>
          <p:nvPr/>
        </p:nvSpPr>
        <p:spPr bwMode="auto">
          <a:xfrm>
            <a:off x="2430463" y="4651375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30" name="Line 202"/>
          <p:cNvSpPr>
            <a:spLocks noChangeShapeType="1"/>
          </p:cNvSpPr>
          <p:nvPr/>
        </p:nvSpPr>
        <p:spPr bwMode="auto">
          <a:xfrm>
            <a:off x="2430463" y="4651375"/>
            <a:ext cx="158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31" name="Line 203"/>
          <p:cNvSpPr>
            <a:spLocks noChangeShapeType="1"/>
          </p:cNvSpPr>
          <p:nvPr/>
        </p:nvSpPr>
        <p:spPr bwMode="auto">
          <a:xfrm>
            <a:off x="2444750" y="464661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32" name="Line 204"/>
          <p:cNvSpPr>
            <a:spLocks noChangeShapeType="1"/>
          </p:cNvSpPr>
          <p:nvPr/>
        </p:nvSpPr>
        <p:spPr bwMode="auto">
          <a:xfrm flipH="1">
            <a:off x="2436813" y="4646613"/>
            <a:ext cx="793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33" name="Line 205"/>
          <p:cNvSpPr>
            <a:spLocks noChangeShapeType="1"/>
          </p:cNvSpPr>
          <p:nvPr/>
        </p:nvSpPr>
        <p:spPr bwMode="auto">
          <a:xfrm>
            <a:off x="2436813" y="464185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34" name="Line 206"/>
          <p:cNvSpPr>
            <a:spLocks noChangeShapeType="1"/>
          </p:cNvSpPr>
          <p:nvPr/>
        </p:nvSpPr>
        <p:spPr bwMode="auto">
          <a:xfrm>
            <a:off x="2436813" y="4641850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35" name="Line 207"/>
          <p:cNvSpPr>
            <a:spLocks noChangeShapeType="1"/>
          </p:cNvSpPr>
          <p:nvPr/>
        </p:nvSpPr>
        <p:spPr bwMode="auto">
          <a:xfrm>
            <a:off x="2436813" y="464185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36" name="Line 208"/>
          <p:cNvSpPr>
            <a:spLocks noChangeShapeType="1"/>
          </p:cNvSpPr>
          <p:nvPr/>
        </p:nvSpPr>
        <p:spPr bwMode="auto">
          <a:xfrm flipV="1">
            <a:off x="2436813" y="4633913"/>
            <a:ext cx="1587" cy="79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37" name="Line 209"/>
          <p:cNvSpPr>
            <a:spLocks noChangeShapeType="1"/>
          </p:cNvSpPr>
          <p:nvPr/>
        </p:nvSpPr>
        <p:spPr bwMode="auto">
          <a:xfrm>
            <a:off x="2432050" y="463232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38" name="Line 210"/>
          <p:cNvSpPr>
            <a:spLocks noChangeShapeType="1"/>
          </p:cNvSpPr>
          <p:nvPr/>
        </p:nvSpPr>
        <p:spPr bwMode="auto">
          <a:xfrm>
            <a:off x="2432050" y="4632325"/>
            <a:ext cx="1588" cy="95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39" name="Line 211"/>
          <p:cNvSpPr>
            <a:spLocks noChangeShapeType="1"/>
          </p:cNvSpPr>
          <p:nvPr/>
        </p:nvSpPr>
        <p:spPr bwMode="auto">
          <a:xfrm>
            <a:off x="2427288" y="464661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40" name="Freeform 212"/>
          <p:cNvSpPr>
            <a:spLocks/>
          </p:cNvSpPr>
          <p:nvPr/>
        </p:nvSpPr>
        <p:spPr bwMode="auto">
          <a:xfrm>
            <a:off x="2403475" y="4630738"/>
            <a:ext cx="23813" cy="22225"/>
          </a:xfrm>
          <a:custGeom>
            <a:avLst/>
            <a:gdLst>
              <a:gd name="T0" fmla="*/ 1272822044 w 103"/>
              <a:gd name="T1" fmla="*/ 880974874 h 96"/>
              <a:gd name="T2" fmla="*/ 1272822044 w 103"/>
              <a:gd name="T3" fmla="*/ 24815369 h 96"/>
              <a:gd name="T4" fmla="*/ 1186338802 w 103"/>
              <a:gd name="T5" fmla="*/ 0 h 96"/>
              <a:gd name="T6" fmla="*/ 877393887 w 103"/>
              <a:gd name="T7" fmla="*/ 49630970 h 96"/>
              <a:gd name="T8" fmla="*/ 593143045 w 103"/>
              <a:gd name="T9" fmla="*/ 161327114 h 96"/>
              <a:gd name="T10" fmla="*/ 345986719 w 103"/>
              <a:gd name="T11" fmla="*/ 359850764 h 96"/>
              <a:gd name="T12" fmla="*/ 160673026 w 103"/>
              <a:gd name="T13" fmla="*/ 595624023 h 96"/>
              <a:gd name="T14" fmla="*/ 49442030 w 103"/>
              <a:gd name="T15" fmla="*/ 880974874 h 96"/>
              <a:gd name="T16" fmla="*/ 0 w 103"/>
              <a:gd name="T17" fmla="*/ 1191194335 h 96"/>
              <a:gd name="T18" fmla="*/ 0 w 103"/>
              <a:gd name="T19" fmla="*/ 1104314060 h 96"/>
              <a:gd name="T20" fmla="*/ 852645945 w 103"/>
              <a:gd name="T21" fmla="*/ 1104314060 h 9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3"/>
              <a:gd name="T34" fmla="*/ 0 h 96"/>
              <a:gd name="T35" fmla="*/ 103 w 103"/>
              <a:gd name="T36" fmla="*/ 96 h 9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3" h="96">
                <a:moveTo>
                  <a:pt x="103" y="71"/>
                </a:moveTo>
                <a:lnTo>
                  <a:pt x="103" y="2"/>
                </a:lnTo>
                <a:lnTo>
                  <a:pt x="96" y="0"/>
                </a:lnTo>
                <a:lnTo>
                  <a:pt x="71" y="4"/>
                </a:lnTo>
                <a:lnTo>
                  <a:pt x="48" y="13"/>
                </a:lnTo>
                <a:lnTo>
                  <a:pt x="28" y="29"/>
                </a:lnTo>
                <a:lnTo>
                  <a:pt x="13" y="48"/>
                </a:lnTo>
                <a:lnTo>
                  <a:pt x="4" y="71"/>
                </a:lnTo>
                <a:lnTo>
                  <a:pt x="0" y="96"/>
                </a:lnTo>
                <a:lnTo>
                  <a:pt x="0" y="89"/>
                </a:lnTo>
                <a:lnTo>
                  <a:pt x="69" y="8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41" name="Line 213"/>
          <p:cNvSpPr>
            <a:spLocks noChangeShapeType="1"/>
          </p:cNvSpPr>
          <p:nvPr/>
        </p:nvSpPr>
        <p:spPr bwMode="auto">
          <a:xfrm>
            <a:off x="2414588" y="464661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42" name="Line 214"/>
          <p:cNvSpPr>
            <a:spLocks noChangeShapeType="1"/>
          </p:cNvSpPr>
          <p:nvPr/>
        </p:nvSpPr>
        <p:spPr bwMode="auto">
          <a:xfrm flipH="1">
            <a:off x="2405063" y="4646613"/>
            <a:ext cx="95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43" name="Line 215"/>
          <p:cNvSpPr>
            <a:spLocks noChangeShapeType="1"/>
          </p:cNvSpPr>
          <p:nvPr/>
        </p:nvSpPr>
        <p:spPr bwMode="auto">
          <a:xfrm>
            <a:off x="2406650" y="464185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44" name="Freeform 216"/>
          <p:cNvSpPr>
            <a:spLocks/>
          </p:cNvSpPr>
          <p:nvPr/>
        </p:nvSpPr>
        <p:spPr bwMode="auto">
          <a:xfrm>
            <a:off x="2406650" y="4635500"/>
            <a:ext cx="7938" cy="6350"/>
          </a:xfrm>
          <a:custGeom>
            <a:avLst/>
            <a:gdLst>
              <a:gd name="T0" fmla="*/ 0 w 33"/>
              <a:gd name="T1" fmla="*/ 326591637 h 28"/>
              <a:gd name="T2" fmla="*/ 459309186 w 33"/>
              <a:gd name="T3" fmla="*/ 326591637 h 28"/>
              <a:gd name="T4" fmla="*/ 417532954 w 33"/>
              <a:gd name="T5" fmla="*/ 291618114 h 28"/>
              <a:gd name="T6" fmla="*/ 417532954 w 33"/>
              <a:gd name="T7" fmla="*/ 0 h 28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28"/>
              <a:gd name="T14" fmla="*/ 33 w 33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28">
                <a:moveTo>
                  <a:pt x="0" y="28"/>
                </a:moveTo>
                <a:lnTo>
                  <a:pt x="33" y="28"/>
                </a:lnTo>
                <a:lnTo>
                  <a:pt x="30" y="25"/>
                </a:lnTo>
                <a:lnTo>
                  <a:pt x="3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45" name="Line 217"/>
          <p:cNvSpPr>
            <a:spLocks noChangeShapeType="1"/>
          </p:cNvSpPr>
          <p:nvPr/>
        </p:nvSpPr>
        <p:spPr bwMode="auto">
          <a:xfrm>
            <a:off x="2417763" y="463391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46" name="Line 218"/>
          <p:cNvSpPr>
            <a:spLocks noChangeShapeType="1"/>
          </p:cNvSpPr>
          <p:nvPr/>
        </p:nvSpPr>
        <p:spPr bwMode="auto">
          <a:xfrm>
            <a:off x="2417763" y="4633913"/>
            <a:ext cx="1587" cy="47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47" name="Line 219"/>
          <p:cNvSpPr>
            <a:spLocks noChangeShapeType="1"/>
          </p:cNvSpPr>
          <p:nvPr/>
        </p:nvSpPr>
        <p:spPr bwMode="auto">
          <a:xfrm>
            <a:off x="2411413" y="4660900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48" name="Line 220"/>
          <p:cNvSpPr>
            <a:spLocks noChangeShapeType="1"/>
          </p:cNvSpPr>
          <p:nvPr/>
        </p:nvSpPr>
        <p:spPr bwMode="auto">
          <a:xfrm flipH="1">
            <a:off x="2405063" y="4660900"/>
            <a:ext cx="6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49" name="Line 221"/>
          <p:cNvSpPr>
            <a:spLocks noChangeShapeType="1"/>
          </p:cNvSpPr>
          <p:nvPr/>
        </p:nvSpPr>
        <p:spPr bwMode="auto">
          <a:xfrm>
            <a:off x="2406650" y="466566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50" name="Freeform 222"/>
          <p:cNvSpPr>
            <a:spLocks/>
          </p:cNvSpPr>
          <p:nvPr/>
        </p:nvSpPr>
        <p:spPr bwMode="auto">
          <a:xfrm>
            <a:off x="2406650" y="4665663"/>
            <a:ext cx="7938" cy="4762"/>
          </a:xfrm>
          <a:custGeom>
            <a:avLst/>
            <a:gdLst>
              <a:gd name="T0" fmla="*/ 0 w 27"/>
              <a:gd name="T1" fmla="*/ 0 h 24"/>
              <a:gd name="T2" fmla="*/ 686129068 w 27"/>
              <a:gd name="T3" fmla="*/ 0 h 24"/>
              <a:gd name="T4" fmla="*/ 686129068 w 27"/>
              <a:gd name="T5" fmla="*/ 187475962 h 24"/>
              <a:gd name="T6" fmla="*/ 0 60000 65536"/>
              <a:gd name="T7" fmla="*/ 0 60000 65536"/>
              <a:gd name="T8" fmla="*/ 0 60000 65536"/>
              <a:gd name="T9" fmla="*/ 0 w 27"/>
              <a:gd name="T10" fmla="*/ 0 h 24"/>
              <a:gd name="T11" fmla="*/ 27 w 27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24">
                <a:moveTo>
                  <a:pt x="0" y="0"/>
                </a:moveTo>
                <a:lnTo>
                  <a:pt x="27" y="0"/>
                </a:lnTo>
                <a:lnTo>
                  <a:pt x="27" y="2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51" name="Line 223"/>
          <p:cNvSpPr>
            <a:spLocks noChangeShapeType="1"/>
          </p:cNvSpPr>
          <p:nvPr/>
        </p:nvSpPr>
        <p:spPr bwMode="auto">
          <a:xfrm>
            <a:off x="2417763" y="46736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52" name="Line 224"/>
          <p:cNvSpPr>
            <a:spLocks noChangeShapeType="1"/>
          </p:cNvSpPr>
          <p:nvPr/>
        </p:nvSpPr>
        <p:spPr bwMode="auto">
          <a:xfrm flipV="1">
            <a:off x="2417763" y="4667250"/>
            <a:ext cx="1587" cy="63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53" name="Line 225"/>
          <p:cNvSpPr>
            <a:spLocks noChangeShapeType="1"/>
          </p:cNvSpPr>
          <p:nvPr/>
        </p:nvSpPr>
        <p:spPr bwMode="auto">
          <a:xfrm>
            <a:off x="2427288" y="4479925"/>
            <a:ext cx="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54" name="Freeform 226"/>
          <p:cNvSpPr>
            <a:spLocks/>
          </p:cNvSpPr>
          <p:nvPr/>
        </p:nvSpPr>
        <p:spPr bwMode="auto">
          <a:xfrm>
            <a:off x="2427288" y="4471988"/>
            <a:ext cx="41275" cy="7937"/>
          </a:xfrm>
          <a:custGeom>
            <a:avLst/>
            <a:gdLst>
              <a:gd name="T0" fmla="*/ 0 w 189"/>
              <a:gd name="T1" fmla="*/ 365229163 h 37"/>
              <a:gd name="T2" fmla="*/ 1968509376 w 189"/>
              <a:gd name="T3" fmla="*/ 365229163 h 37"/>
              <a:gd name="T4" fmla="*/ 1937271418 w 189"/>
              <a:gd name="T5" fmla="*/ 0 h 37"/>
              <a:gd name="T6" fmla="*/ 0 w 189"/>
              <a:gd name="T7" fmla="*/ 365229163 h 37"/>
              <a:gd name="T8" fmla="*/ 1937271418 w 189"/>
              <a:gd name="T9" fmla="*/ 0 h 37"/>
              <a:gd name="T10" fmla="*/ 916554975 w 189"/>
              <a:gd name="T11" fmla="*/ 0 h 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9"/>
              <a:gd name="T19" fmla="*/ 0 h 37"/>
              <a:gd name="T20" fmla="*/ 189 w 189"/>
              <a:gd name="T21" fmla="*/ 37 h 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9" h="37">
                <a:moveTo>
                  <a:pt x="0" y="37"/>
                </a:moveTo>
                <a:lnTo>
                  <a:pt x="189" y="37"/>
                </a:lnTo>
                <a:lnTo>
                  <a:pt x="186" y="0"/>
                </a:lnTo>
                <a:lnTo>
                  <a:pt x="0" y="37"/>
                </a:lnTo>
                <a:lnTo>
                  <a:pt x="186" y="0"/>
                </a:lnTo>
                <a:lnTo>
                  <a:pt x="88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55" name="Line 227"/>
          <p:cNvSpPr>
            <a:spLocks noChangeShapeType="1"/>
          </p:cNvSpPr>
          <p:nvPr/>
        </p:nvSpPr>
        <p:spPr bwMode="auto">
          <a:xfrm>
            <a:off x="2443163" y="4467225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56" name="Freeform 228"/>
          <p:cNvSpPr>
            <a:spLocks/>
          </p:cNvSpPr>
          <p:nvPr/>
        </p:nvSpPr>
        <p:spPr bwMode="auto">
          <a:xfrm>
            <a:off x="2443163" y="4467225"/>
            <a:ext cx="22225" cy="1588"/>
          </a:xfrm>
          <a:custGeom>
            <a:avLst/>
            <a:gdLst>
              <a:gd name="T0" fmla="*/ 0 w 103"/>
              <a:gd name="T1" fmla="*/ 1001132288 h 2"/>
              <a:gd name="T2" fmla="*/ 502331243 w 103"/>
              <a:gd name="T3" fmla="*/ 1001132288 h 2"/>
              <a:gd name="T4" fmla="*/ 542512305 w 103"/>
              <a:gd name="T5" fmla="*/ 0 h 2"/>
              <a:gd name="T6" fmla="*/ 1034786631 w 103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103"/>
              <a:gd name="T13" fmla="*/ 0 h 2"/>
              <a:gd name="T14" fmla="*/ 103 w 10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3" h="2">
                <a:moveTo>
                  <a:pt x="0" y="2"/>
                </a:moveTo>
                <a:lnTo>
                  <a:pt x="50" y="2"/>
                </a:lnTo>
                <a:lnTo>
                  <a:pt x="54" y="0"/>
                </a:lnTo>
                <a:lnTo>
                  <a:pt x="103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57" name="Line 229"/>
          <p:cNvSpPr>
            <a:spLocks noChangeShapeType="1"/>
          </p:cNvSpPr>
          <p:nvPr/>
        </p:nvSpPr>
        <p:spPr bwMode="auto">
          <a:xfrm>
            <a:off x="2465388" y="4471988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58" name="Freeform 230"/>
          <p:cNvSpPr>
            <a:spLocks/>
          </p:cNvSpPr>
          <p:nvPr/>
        </p:nvSpPr>
        <p:spPr bwMode="auto">
          <a:xfrm>
            <a:off x="2427288" y="4437063"/>
            <a:ext cx="38100" cy="42862"/>
          </a:xfrm>
          <a:custGeom>
            <a:avLst/>
            <a:gdLst>
              <a:gd name="T0" fmla="*/ 1598633279 w 186"/>
              <a:gd name="T1" fmla="*/ 1789433658 h 188"/>
              <a:gd name="T2" fmla="*/ 1504100245 w 186"/>
              <a:gd name="T3" fmla="*/ 1362841077 h 188"/>
              <a:gd name="T4" fmla="*/ 0 w 186"/>
              <a:gd name="T5" fmla="*/ 2147483647 h 188"/>
              <a:gd name="T6" fmla="*/ 1504100245 w 186"/>
              <a:gd name="T7" fmla="*/ 1362841077 h 188"/>
              <a:gd name="T8" fmla="*/ 1357999493 w 186"/>
              <a:gd name="T9" fmla="*/ 971750077 h 188"/>
              <a:gd name="T10" fmla="*/ 0 w 186"/>
              <a:gd name="T11" fmla="*/ 2147483647 h 188"/>
              <a:gd name="T12" fmla="*/ 1357999493 w 186"/>
              <a:gd name="T13" fmla="*/ 971750077 h 188"/>
              <a:gd name="T14" fmla="*/ 1160289235 w 186"/>
              <a:gd name="T15" fmla="*/ 628063750 h 188"/>
              <a:gd name="T16" fmla="*/ 0 w 186"/>
              <a:gd name="T17" fmla="*/ 2147483647 h 188"/>
              <a:gd name="T18" fmla="*/ 1160289235 w 186"/>
              <a:gd name="T19" fmla="*/ 628063750 h 188"/>
              <a:gd name="T20" fmla="*/ 902451462 w 186"/>
              <a:gd name="T21" fmla="*/ 343686214 h 188"/>
              <a:gd name="T22" fmla="*/ 0 w 186"/>
              <a:gd name="T23" fmla="*/ 2147483647 h 188"/>
              <a:gd name="T24" fmla="*/ 902451462 w 186"/>
              <a:gd name="T25" fmla="*/ 343686214 h 188"/>
              <a:gd name="T26" fmla="*/ 627411134 w 186"/>
              <a:gd name="T27" fmla="*/ 130363648 h 188"/>
              <a:gd name="T28" fmla="*/ 0 w 186"/>
              <a:gd name="T29" fmla="*/ 2147483647 h 188"/>
              <a:gd name="T30" fmla="*/ 627411134 w 186"/>
              <a:gd name="T31" fmla="*/ 130363648 h 188"/>
              <a:gd name="T32" fmla="*/ 318006359 w 186"/>
              <a:gd name="T33" fmla="*/ 0 h 188"/>
              <a:gd name="T34" fmla="*/ 0 w 186"/>
              <a:gd name="T35" fmla="*/ 2147483647 h 188"/>
              <a:gd name="T36" fmla="*/ 318006359 w 186"/>
              <a:gd name="T37" fmla="*/ 0 h 188"/>
              <a:gd name="T38" fmla="*/ 318006359 w 186"/>
              <a:gd name="T39" fmla="*/ 1161369680 h 18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6"/>
              <a:gd name="T61" fmla="*/ 0 h 188"/>
              <a:gd name="T62" fmla="*/ 186 w 186"/>
              <a:gd name="T63" fmla="*/ 188 h 18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6" h="188">
                <a:moveTo>
                  <a:pt x="186" y="151"/>
                </a:moveTo>
                <a:lnTo>
                  <a:pt x="175" y="115"/>
                </a:lnTo>
                <a:lnTo>
                  <a:pt x="0" y="188"/>
                </a:lnTo>
                <a:lnTo>
                  <a:pt x="175" y="115"/>
                </a:lnTo>
                <a:lnTo>
                  <a:pt x="158" y="82"/>
                </a:lnTo>
                <a:lnTo>
                  <a:pt x="0" y="188"/>
                </a:lnTo>
                <a:lnTo>
                  <a:pt x="158" y="82"/>
                </a:lnTo>
                <a:lnTo>
                  <a:pt x="135" y="53"/>
                </a:lnTo>
                <a:lnTo>
                  <a:pt x="0" y="188"/>
                </a:lnTo>
                <a:lnTo>
                  <a:pt x="135" y="53"/>
                </a:lnTo>
                <a:lnTo>
                  <a:pt x="105" y="29"/>
                </a:lnTo>
                <a:lnTo>
                  <a:pt x="0" y="188"/>
                </a:lnTo>
                <a:lnTo>
                  <a:pt x="105" y="29"/>
                </a:lnTo>
                <a:lnTo>
                  <a:pt x="73" y="11"/>
                </a:lnTo>
                <a:lnTo>
                  <a:pt x="0" y="188"/>
                </a:lnTo>
                <a:lnTo>
                  <a:pt x="73" y="11"/>
                </a:lnTo>
                <a:lnTo>
                  <a:pt x="37" y="0"/>
                </a:lnTo>
                <a:lnTo>
                  <a:pt x="0" y="188"/>
                </a:lnTo>
                <a:lnTo>
                  <a:pt x="37" y="0"/>
                </a:lnTo>
                <a:lnTo>
                  <a:pt x="37" y="9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59" name="Line 231"/>
          <p:cNvSpPr>
            <a:spLocks noChangeShapeType="1"/>
          </p:cNvSpPr>
          <p:nvPr/>
        </p:nvSpPr>
        <p:spPr bwMode="auto">
          <a:xfrm>
            <a:off x="2430463" y="44577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60" name="Freeform 232"/>
          <p:cNvSpPr>
            <a:spLocks/>
          </p:cNvSpPr>
          <p:nvPr/>
        </p:nvSpPr>
        <p:spPr bwMode="auto">
          <a:xfrm>
            <a:off x="2420938" y="4437063"/>
            <a:ext cx="9525" cy="42862"/>
          </a:xfrm>
          <a:custGeom>
            <a:avLst/>
            <a:gdLst>
              <a:gd name="T0" fmla="*/ 598449745 w 38"/>
              <a:gd name="T1" fmla="*/ 1056183859 h 190"/>
              <a:gd name="T2" fmla="*/ 598449745 w 38"/>
              <a:gd name="T3" fmla="*/ 22951698 h 190"/>
              <a:gd name="T4" fmla="*/ 314963675 w 38"/>
              <a:gd name="T5" fmla="*/ 0 h 190"/>
              <a:gd name="T6" fmla="*/ 314963675 w 38"/>
              <a:gd name="T7" fmla="*/ 2077964433 h 190"/>
              <a:gd name="T8" fmla="*/ 283486069 w 38"/>
              <a:gd name="T9" fmla="*/ 2147483647 h 190"/>
              <a:gd name="T10" fmla="*/ 0 w 38"/>
              <a:gd name="T11" fmla="*/ 1159542606 h 190"/>
              <a:gd name="T12" fmla="*/ 0 w 38"/>
              <a:gd name="T13" fmla="*/ 0 h 1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"/>
              <a:gd name="T22" fmla="*/ 0 h 190"/>
              <a:gd name="T23" fmla="*/ 38 w 38"/>
              <a:gd name="T24" fmla="*/ 190 h 1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" h="190">
                <a:moveTo>
                  <a:pt x="38" y="92"/>
                </a:moveTo>
                <a:lnTo>
                  <a:pt x="38" y="2"/>
                </a:lnTo>
                <a:lnTo>
                  <a:pt x="20" y="0"/>
                </a:lnTo>
                <a:lnTo>
                  <a:pt x="20" y="181"/>
                </a:lnTo>
                <a:lnTo>
                  <a:pt x="18" y="190"/>
                </a:lnTo>
                <a:lnTo>
                  <a:pt x="0" y="10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61" name="Line 233"/>
          <p:cNvSpPr>
            <a:spLocks noChangeShapeType="1"/>
          </p:cNvSpPr>
          <p:nvPr/>
        </p:nvSpPr>
        <p:spPr bwMode="auto">
          <a:xfrm>
            <a:off x="2427288" y="443706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62" name="Freeform 234"/>
          <p:cNvSpPr>
            <a:spLocks/>
          </p:cNvSpPr>
          <p:nvPr/>
        </p:nvSpPr>
        <p:spPr bwMode="auto">
          <a:xfrm>
            <a:off x="2387600" y="4437063"/>
            <a:ext cx="39688" cy="42862"/>
          </a:xfrm>
          <a:custGeom>
            <a:avLst/>
            <a:gdLst>
              <a:gd name="T0" fmla="*/ 2041275140 w 175"/>
              <a:gd name="T1" fmla="*/ 0 h 191"/>
              <a:gd name="T2" fmla="*/ 1598024743 w 175"/>
              <a:gd name="T3" fmla="*/ 33891727 h 191"/>
              <a:gd name="T4" fmla="*/ 2041275140 w 175"/>
              <a:gd name="T5" fmla="*/ 2147483647 h 191"/>
              <a:gd name="T6" fmla="*/ 2041275140 w 175"/>
              <a:gd name="T7" fmla="*/ 0 h 191"/>
              <a:gd name="T8" fmla="*/ 2041275140 w 175"/>
              <a:gd name="T9" fmla="*/ 2147483647 h 191"/>
              <a:gd name="T10" fmla="*/ 1598024743 w 175"/>
              <a:gd name="T11" fmla="*/ 33891727 h 191"/>
              <a:gd name="T12" fmla="*/ 1166449871 w 175"/>
              <a:gd name="T13" fmla="*/ 158228332 h 191"/>
              <a:gd name="T14" fmla="*/ 2041275140 w 175"/>
              <a:gd name="T15" fmla="*/ 2147483647 h 191"/>
              <a:gd name="T16" fmla="*/ 1166449871 w 175"/>
              <a:gd name="T17" fmla="*/ 158228332 h 191"/>
              <a:gd name="T18" fmla="*/ 804824053 w 175"/>
              <a:gd name="T19" fmla="*/ 361628710 h 191"/>
              <a:gd name="T20" fmla="*/ 2041275140 w 175"/>
              <a:gd name="T21" fmla="*/ 2147483647 h 191"/>
              <a:gd name="T22" fmla="*/ 804824053 w 175"/>
              <a:gd name="T23" fmla="*/ 361628710 h 191"/>
              <a:gd name="T24" fmla="*/ 804824053 w 175"/>
              <a:gd name="T25" fmla="*/ 983211328 h 191"/>
              <a:gd name="T26" fmla="*/ 851525700 w 175"/>
              <a:gd name="T27" fmla="*/ 1039714647 h 191"/>
              <a:gd name="T28" fmla="*/ 291625395 w 175"/>
              <a:gd name="T29" fmla="*/ 1039714647 h 191"/>
              <a:gd name="T30" fmla="*/ 618225203 w 175"/>
              <a:gd name="T31" fmla="*/ 1243114744 h 191"/>
              <a:gd name="T32" fmla="*/ 1073150899 w 175"/>
              <a:gd name="T33" fmla="*/ 1243114744 h 191"/>
              <a:gd name="T34" fmla="*/ 1271424821 w 175"/>
              <a:gd name="T35" fmla="*/ 1435234285 h 191"/>
              <a:gd name="T36" fmla="*/ 921474529 w 175"/>
              <a:gd name="T37" fmla="*/ 1435234285 h 191"/>
              <a:gd name="T38" fmla="*/ 804824053 w 175"/>
              <a:gd name="T39" fmla="*/ 1356120483 h 191"/>
              <a:gd name="T40" fmla="*/ 0 w 175"/>
              <a:gd name="T41" fmla="*/ 1356120483 h 191"/>
              <a:gd name="T42" fmla="*/ 513250253 w 175"/>
              <a:gd name="T43" fmla="*/ 1559520580 h 191"/>
              <a:gd name="T44" fmla="*/ 1108125313 w 175"/>
              <a:gd name="T45" fmla="*/ 1559520580 h 19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75"/>
              <a:gd name="T70" fmla="*/ 0 h 191"/>
              <a:gd name="T71" fmla="*/ 175 w 175"/>
              <a:gd name="T72" fmla="*/ 191 h 19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75" h="191">
                <a:moveTo>
                  <a:pt x="175" y="0"/>
                </a:moveTo>
                <a:lnTo>
                  <a:pt x="137" y="3"/>
                </a:lnTo>
                <a:lnTo>
                  <a:pt x="175" y="191"/>
                </a:lnTo>
                <a:lnTo>
                  <a:pt x="175" y="0"/>
                </a:lnTo>
                <a:lnTo>
                  <a:pt x="175" y="191"/>
                </a:lnTo>
                <a:lnTo>
                  <a:pt x="137" y="3"/>
                </a:lnTo>
                <a:lnTo>
                  <a:pt x="100" y="14"/>
                </a:lnTo>
                <a:lnTo>
                  <a:pt x="175" y="191"/>
                </a:lnTo>
                <a:lnTo>
                  <a:pt x="100" y="14"/>
                </a:lnTo>
                <a:lnTo>
                  <a:pt x="69" y="32"/>
                </a:lnTo>
                <a:lnTo>
                  <a:pt x="175" y="191"/>
                </a:lnTo>
                <a:lnTo>
                  <a:pt x="69" y="32"/>
                </a:lnTo>
                <a:lnTo>
                  <a:pt x="69" y="87"/>
                </a:lnTo>
                <a:lnTo>
                  <a:pt x="73" y="92"/>
                </a:lnTo>
                <a:lnTo>
                  <a:pt x="25" y="92"/>
                </a:lnTo>
                <a:lnTo>
                  <a:pt x="53" y="110"/>
                </a:lnTo>
                <a:lnTo>
                  <a:pt x="92" y="110"/>
                </a:lnTo>
                <a:lnTo>
                  <a:pt x="109" y="127"/>
                </a:lnTo>
                <a:lnTo>
                  <a:pt x="79" y="127"/>
                </a:lnTo>
                <a:lnTo>
                  <a:pt x="69" y="120"/>
                </a:lnTo>
                <a:lnTo>
                  <a:pt x="0" y="120"/>
                </a:lnTo>
                <a:lnTo>
                  <a:pt x="44" y="138"/>
                </a:lnTo>
                <a:lnTo>
                  <a:pt x="95" y="13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63" name="Line 235"/>
          <p:cNvSpPr>
            <a:spLocks noChangeShapeType="1"/>
          </p:cNvSpPr>
          <p:nvPr/>
        </p:nvSpPr>
        <p:spPr bwMode="auto">
          <a:xfrm>
            <a:off x="2409825" y="446405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64" name="Freeform 236"/>
          <p:cNvSpPr>
            <a:spLocks/>
          </p:cNvSpPr>
          <p:nvPr/>
        </p:nvSpPr>
        <p:spPr bwMode="auto">
          <a:xfrm>
            <a:off x="2381250" y="4443413"/>
            <a:ext cx="46038" cy="39687"/>
          </a:xfrm>
          <a:custGeom>
            <a:avLst/>
            <a:gdLst>
              <a:gd name="T0" fmla="*/ 1668160983 w 192"/>
              <a:gd name="T1" fmla="*/ 1014544216 h 177"/>
              <a:gd name="T2" fmla="*/ 1419954858 w 192"/>
              <a:gd name="T3" fmla="*/ 811635418 h 177"/>
              <a:gd name="T4" fmla="*/ 1419954858 w 192"/>
              <a:gd name="T5" fmla="*/ 304363422 h 177"/>
              <a:gd name="T6" fmla="*/ 1185605207 w 192"/>
              <a:gd name="T7" fmla="*/ 0 h 177"/>
              <a:gd name="T8" fmla="*/ 772043347 w 192"/>
              <a:gd name="T9" fmla="*/ 270528584 h 177"/>
              <a:gd name="T10" fmla="*/ 2147483647 w 192"/>
              <a:gd name="T11" fmla="*/ 1792345470 h 177"/>
              <a:gd name="T12" fmla="*/ 772043347 w 192"/>
              <a:gd name="T13" fmla="*/ 270528584 h 177"/>
              <a:gd name="T14" fmla="*/ 441159354 w 192"/>
              <a:gd name="T15" fmla="*/ 597465157 h 177"/>
              <a:gd name="T16" fmla="*/ 2147483647 w 192"/>
              <a:gd name="T17" fmla="*/ 1792345470 h 177"/>
              <a:gd name="T18" fmla="*/ 441159354 w 192"/>
              <a:gd name="T19" fmla="*/ 597465157 h 177"/>
              <a:gd name="T20" fmla="*/ 193010957 w 192"/>
              <a:gd name="T21" fmla="*/ 969448141 h 177"/>
              <a:gd name="T22" fmla="*/ 2147483647 w 192"/>
              <a:gd name="T23" fmla="*/ 1792345470 h 177"/>
              <a:gd name="T24" fmla="*/ 193010957 w 192"/>
              <a:gd name="T25" fmla="*/ 969448141 h 177"/>
              <a:gd name="T26" fmla="*/ 41339009 w 192"/>
              <a:gd name="T27" fmla="*/ 1375265289 h 177"/>
              <a:gd name="T28" fmla="*/ 2147483647 w 192"/>
              <a:gd name="T29" fmla="*/ 1792345470 h 177"/>
              <a:gd name="T30" fmla="*/ 41339009 w 192"/>
              <a:gd name="T31" fmla="*/ 1375265289 h 177"/>
              <a:gd name="T32" fmla="*/ 0 w 192"/>
              <a:gd name="T33" fmla="*/ 1792345470 h 177"/>
              <a:gd name="T34" fmla="*/ 2147483647 w 192"/>
              <a:gd name="T35" fmla="*/ 1792345470 h 177"/>
              <a:gd name="T36" fmla="*/ 0 w 192"/>
              <a:gd name="T37" fmla="*/ 1792345470 h 177"/>
              <a:gd name="T38" fmla="*/ 0 w 192"/>
              <a:gd name="T39" fmla="*/ 1995254492 h 177"/>
              <a:gd name="T40" fmla="*/ 1392414551 w 192"/>
              <a:gd name="T41" fmla="*/ 1995254492 h 17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2"/>
              <a:gd name="T64" fmla="*/ 0 h 177"/>
              <a:gd name="T65" fmla="*/ 192 w 192"/>
              <a:gd name="T66" fmla="*/ 177 h 17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2" h="177">
                <a:moveTo>
                  <a:pt x="121" y="90"/>
                </a:moveTo>
                <a:lnTo>
                  <a:pt x="103" y="72"/>
                </a:lnTo>
                <a:lnTo>
                  <a:pt x="103" y="27"/>
                </a:lnTo>
                <a:lnTo>
                  <a:pt x="86" y="0"/>
                </a:lnTo>
                <a:lnTo>
                  <a:pt x="56" y="24"/>
                </a:lnTo>
                <a:lnTo>
                  <a:pt x="192" y="159"/>
                </a:lnTo>
                <a:lnTo>
                  <a:pt x="56" y="24"/>
                </a:lnTo>
                <a:lnTo>
                  <a:pt x="32" y="53"/>
                </a:lnTo>
                <a:lnTo>
                  <a:pt x="192" y="159"/>
                </a:lnTo>
                <a:lnTo>
                  <a:pt x="32" y="53"/>
                </a:lnTo>
                <a:lnTo>
                  <a:pt x="14" y="86"/>
                </a:lnTo>
                <a:lnTo>
                  <a:pt x="192" y="159"/>
                </a:lnTo>
                <a:lnTo>
                  <a:pt x="14" y="86"/>
                </a:lnTo>
                <a:lnTo>
                  <a:pt x="3" y="122"/>
                </a:lnTo>
                <a:lnTo>
                  <a:pt x="192" y="159"/>
                </a:lnTo>
                <a:lnTo>
                  <a:pt x="3" y="122"/>
                </a:lnTo>
                <a:lnTo>
                  <a:pt x="0" y="159"/>
                </a:lnTo>
                <a:lnTo>
                  <a:pt x="192" y="159"/>
                </a:lnTo>
                <a:lnTo>
                  <a:pt x="0" y="159"/>
                </a:lnTo>
                <a:lnTo>
                  <a:pt x="0" y="177"/>
                </a:lnTo>
                <a:lnTo>
                  <a:pt x="101" y="17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65" name="Line 237"/>
          <p:cNvSpPr>
            <a:spLocks noChangeShapeType="1"/>
          </p:cNvSpPr>
          <p:nvPr/>
        </p:nvSpPr>
        <p:spPr bwMode="auto">
          <a:xfrm>
            <a:off x="2405063" y="448786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66" name="Freeform 238"/>
          <p:cNvSpPr>
            <a:spLocks/>
          </p:cNvSpPr>
          <p:nvPr/>
        </p:nvSpPr>
        <p:spPr bwMode="auto">
          <a:xfrm>
            <a:off x="2381250" y="4479925"/>
            <a:ext cx="46038" cy="15875"/>
          </a:xfrm>
          <a:custGeom>
            <a:avLst/>
            <a:gdLst>
              <a:gd name="T0" fmla="*/ 1433753785 w 192"/>
              <a:gd name="T1" fmla="*/ 370243880 h 73"/>
              <a:gd name="T2" fmla="*/ 165413342 w 192"/>
              <a:gd name="T3" fmla="*/ 370243880 h 73"/>
              <a:gd name="T4" fmla="*/ 41339009 w 192"/>
              <a:gd name="T5" fmla="*/ 380506085 h 73"/>
              <a:gd name="T6" fmla="*/ 193010957 w 192"/>
              <a:gd name="T7" fmla="*/ 750749965 h 73"/>
              <a:gd name="T8" fmla="*/ 2147483647 w 192"/>
              <a:gd name="T9" fmla="*/ 0 h 73"/>
              <a:gd name="T10" fmla="*/ 41339009 w 192"/>
              <a:gd name="T11" fmla="*/ 380506085 h 73"/>
              <a:gd name="T12" fmla="*/ 2147483647 w 192"/>
              <a:gd name="T13" fmla="*/ 0 h 73"/>
              <a:gd name="T14" fmla="*/ 0 w 192"/>
              <a:gd name="T15" fmla="*/ 0 h 73"/>
              <a:gd name="T16" fmla="*/ 41339009 w 192"/>
              <a:gd name="T17" fmla="*/ 380506085 h 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"/>
              <a:gd name="T28" fmla="*/ 0 h 73"/>
              <a:gd name="T29" fmla="*/ 192 w 192"/>
              <a:gd name="T30" fmla="*/ 73 h 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" h="73">
                <a:moveTo>
                  <a:pt x="104" y="36"/>
                </a:moveTo>
                <a:lnTo>
                  <a:pt x="12" y="36"/>
                </a:lnTo>
                <a:lnTo>
                  <a:pt x="3" y="37"/>
                </a:lnTo>
                <a:lnTo>
                  <a:pt x="14" y="73"/>
                </a:lnTo>
                <a:lnTo>
                  <a:pt x="192" y="0"/>
                </a:lnTo>
                <a:lnTo>
                  <a:pt x="3" y="37"/>
                </a:lnTo>
                <a:lnTo>
                  <a:pt x="192" y="0"/>
                </a:lnTo>
                <a:lnTo>
                  <a:pt x="0" y="0"/>
                </a:lnTo>
                <a:lnTo>
                  <a:pt x="3" y="3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67" name="Line 239"/>
          <p:cNvSpPr>
            <a:spLocks noChangeShapeType="1"/>
          </p:cNvSpPr>
          <p:nvPr/>
        </p:nvSpPr>
        <p:spPr bwMode="auto">
          <a:xfrm>
            <a:off x="2384425" y="4491038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68" name="Freeform 240"/>
          <p:cNvSpPr>
            <a:spLocks/>
          </p:cNvSpPr>
          <p:nvPr/>
        </p:nvSpPr>
        <p:spPr bwMode="auto">
          <a:xfrm>
            <a:off x="2384425" y="4479925"/>
            <a:ext cx="42863" cy="23813"/>
          </a:xfrm>
          <a:custGeom>
            <a:avLst/>
            <a:gdLst>
              <a:gd name="T0" fmla="*/ 0 w 184"/>
              <a:gd name="T1" fmla="*/ 600922904 h 106"/>
              <a:gd name="T2" fmla="*/ 669970598 w 184"/>
              <a:gd name="T3" fmla="*/ 600922904 h 106"/>
              <a:gd name="T4" fmla="*/ 1314707011 w 184"/>
              <a:gd name="T5" fmla="*/ 600922904 h 106"/>
              <a:gd name="T6" fmla="*/ 986016864 w 184"/>
              <a:gd name="T7" fmla="*/ 804965210 h 106"/>
              <a:gd name="T8" fmla="*/ 113796131 w 184"/>
              <a:gd name="T9" fmla="*/ 804965210 h 106"/>
              <a:gd name="T10" fmla="*/ 75864253 w 184"/>
              <a:gd name="T11" fmla="*/ 827676065 h 106"/>
              <a:gd name="T12" fmla="*/ 303402500 w 184"/>
              <a:gd name="T13" fmla="*/ 1201795486 h 106"/>
              <a:gd name="T14" fmla="*/ 2147483647 w 184"/>
              <a:gd name="T15" fmla="*/ 0 h 106"/>
              <a:gd name="T16" fmla="*/ 75864253 w 184"/>
              <a:gd name="T17" fmla="*/ 827676065 h 1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4"/>
              <a:gd name="T28" fmla="*/ 0 h 106"/>
              <a:gd name="T29" fmla="*/ 184 w 184"/>
              <a:gd name="T30" fmla="*/ 106 h 1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4" h="106">
                <a:moveTo>
                  <a:pt x="0" y="53"/>
                </a:moveTo>
                <a:lnTo>
                  <a:pt x="53" y="53"/>
                </a:lnTo>
                <a:lnTo>
                  <a:pt x="104" y="53"/>
                </a:lnTo>
                <a:lnTo>
                  <a:pt x="78" y="71"/>
                </a:lnTo>
                <a:lnTo>
                  <a:pt x="9" y="71"/>
                </a:lnTo>
                <a:lnTo>
                  <a:pt x="6" y="73"/>
                </a:lnTo>
                <a:lnTo>
                  <a:pt x="24" y="106"/>
                </a:lnTo>
                <a:lnTo>
                  <a:pt x="184" y="0"/>
                </a:lnTo>
                <a:lnTo>
                  <a:pt x="6" y="7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69" name="Line 241"/>
          <p:cNvSpPr>
            <a:spLocks noChangeShapeType="1"/>
          </p:cNvSpPr>
          <p:nvPr/>
        </p:nvSpPr>
        <p:spPr bwMode="auto">
          <a:xfrm>
            <a:off x="2387600" y="450056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70" name="Freeform 242"/>
          <p:cNvSpPr>
            <a:spLocks/>
          </p:cNvSpPr>
          <p:nvPr/>
        </p:nvSpPr>
        <p:spPr bwMode="auto">
          <a:xfrm>
            <a:off x="2387600" y="4479925"/>
            <a:ext cx="39688" cy="30163"/>
          </a:xfrm>
          <a:custGeom>
            <a:avLst/>
            <a:gdLst>
              <a:gd name="T0" fmla="*/ 0 w 170"/>
              <a:gd name="T1" fmla="*/ 1015095686 h 134"/>
              <a:gd name="T2" fmla="*/ 470797213 w 170"/>
              <a:gd name="T3" fmla="*/ 1015095686 h 134"/>
              <a:gd name="T4" fmla="*/ 1005199093 w 170"/>
              <a:gd name="T5" fmla="*/ 1015095686 h 134"/>
              <a:gd name="T6" fmla="*/ 788876459 w 170"/>
              <a:gd name="T7" fmla="*/ 1208953648 h 134"/>
              <a:gd name="T8" fmla="*/ 127264487 w 170"/>
              <a:gd name="T9" fmla="*/ 1208953648 h 134"/>
              <a:gd name="T10" fmla="*/ 432644919 w 170"/>
              <a:gd name="T11" fmla="*/ 1528318447 h 134"/>
              <a:gd name="T12" fmla="*/ 2147483647 w 170"/>
              <a:gd name="T13" fmla="*/ 0 h 134"/>
              <a:gd name="T14" fmla="*/ 127264487 w 170"/>
              <a:gd name="T15" fmla="*/ 1208953648 h 1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0"/>
              <a:gd name="T25" fmla="*/ 0 h 134"/>
              <a:gd name="T26" fmla="*/ 170 w 170"/>
              <a:gd name="T27" fmla="*/ 134 h 1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0" h="134">
                <a:moveTo>
                  <a:pt x="0" y="89"/>
                </a:moveTo>
                <a:lnTo>
                  <a:pt x="37" y="89"/>
                </a:lnTo>
                <a:lnTo>
                  <a:pt x="79" y="89"/>
                </a:lnTo>
                <a:lnTo>
                  <a:pt x="62" y="106"/>
                </a:lnTo>
                <a:lnTo>
                  <a:pt x="10" y="106"/>
                </a:lnTo>
                <a:lnTo>
                  <a:pt x="34" y="134"/>
                </a:lnTo>
                <a:lnTo>
                  <a:pt x="170" y="0"/>
                </a:lnTo>
                <a:lnTo>
                  <a:pt x="10" y="10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71" name="Line 243"/>
          <p:cNvSpPr>
            <a:spLocks noChangeShapeType="1"/>
          </p:cNvSpPr>
          <p:nvPr/>
        </p:nvSpPr>
        <p:spPr bwMode="auto">
          <a:xfrm>
            <a:off x="2395538" y="450056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72" name="Freeform 244"/>
          <p:cNvSpPr>
            <a:spLocks/>
          </p:cNvSpPr>
          <p:nvPr/>
        </p:nvSpPr>
        <p:spPr bwMode="auto">
          <a:xfrm>
            <a:off x="2393950" y="4479925"/>
            <a:ext cx="33338" cy="39688"/>
          </a:xfrm>
          <a:custGeom>
            <a:avLst/>
            <a:gdLst>
              <a:gd name="T0" fmla="*/ 44165982 w 136"/>
              <a:gd name="T1" fmla="*/ 1020513877 h 176"/>
              <a:gd name="T2" fmla="*/ 441900752 w 136"/>
              <a:gd name="T3" fmla="*/ 814163183 h 176"/>
              <a:gd name="T4" fmla="*/ 942689623 w 136"/>
              <a:gd name="T5" fmla="*/ 814163183 h 176"/>
              <a:gd name="T6" fmla="*/ 957471588 w 136"/>
              <a:gd name="T7" fmla="*/ 814163183 h 176"/>
              <a:gd name="T8" fmla="*/ 957471588 w 136"/>
              <a:gd name="T9" fmla="*/ 1215472991 h 176"/>
              <a:gd name="T10" fmla="*/ 692295372 w 136"/>
              <a:gd name="T11" fmla="*/ 1525099718 h 176"/>
              <a:gd name="T12" fmla="*/ 692295372 w 136"/>
              <a:gd name="T13" fmla="*/ 1020513877 h 176"/>
              <a:gd name="T14" fmla="*/ 441900752 w 136"/>
              <a:gd name="T15" fmla="*/ 1215472991 h 176"/>
              <a:gd name="T16" fmla="*/ 441900752 w 136"/>
              <a:gd name="T17" fmla="*/ 1811743493 h 176"/>
              <a:gd name="T18" fmla="*/ 2003275109 w 136"/>
              <a:gd name="T19" fmla="*/ 0 h 176"/>
              <a:gd name="T20" fmla="*/ 0 w 136"/>
              <a:gd name="T21" fmla="*/ 1536541584 h 176"/>
              <a:gd name="T22" fmla="*/ 441900752 w 136"/>
              <a:gd name="T23" fmla="*/ 1811743493 h 176"/>
              <a:gd name="T24" fmla="*/ 898523167 w 136"/>
              <a:gd name="T25" fmla="*/ 2018144022 h 176"/>
              <a:gd name="T26" fmla="*/ 2003275109 w 136"/>
              <a:gd name="T27" fmla="*/ 0 h 176"/>
              <a:gd name="T28" fmla="*/ 441900752 w 136"/>
              <a:gd name="T29" fmla="*/ 1811743493 h 1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6"/>
              <a:gd name="T46" fmla="*/ 0 h 176"/>
              <a:gd name="T47" fmla="*/ 136 w 136"/>
              <a:gd name="T48" fmla="*/ 176 h 1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6" h="176">
                <a:moveTo>
                  <a:pt x="3" y="89"/>
                </a:moveTo>
                <a:lnTo>
                  <a:pt x="30" y="71"/>
                </a:lnTo>
                <a:lnTo>
                  <a:pt x="64" y="71"/>
                </a:lnTo>
                <a:lnTo>
                  <a:pt x="65" y="71"/>
                </a:lnTo>
                <a:lnTo>
                  <a:pt x="65" y="106"/>
                </a:lnTo>
                <a:lnTo>
                  <a:pt x="47" y="133"/>
                </a:lnTo>
                <a:lnTo>
                  <a:pt x="47" y="89"/>
                </a:lnTo>
                <a:lnTo>
                  <a:pt x="30" y="106"/>
                </a:lnTo>
                <a:lnTo>
                  <a:pt x="30" y="158"/>
                </a:lnTo>
                <a:lnTo>
                  <a:pt x="136" y="0"/>
                </a:lnTo>
                <a:lnTo>
                  <a:pt x="0" y="134"/>
                </a:lnTo>
                <a:lnTo>
                  <a:pt x="30" y="158"/>
                </a:lnTo>
                <a:lnTo>
                  <a:pt x="61" y="176"/>
                </a:lnTo>
                <a:lnTo>
                  <a:pt x="136" y="0"/>
                </a:lnTo>
                <a:lnTo>
                  <a:pt x="30" y="15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73" name="Line 245"/>
          <p:cNvSpPr>
            <a:spLocks noChangeShapeType="1"/>
          </p:cNvSpPr>
          <p:nvPr/>
        </p:nvSpPr>
        <p:spPr bwMode="auto">
          <a:xfrm>
            <a:off x="2405063" y="4518025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74" name="Line 246"/>
          <p:cNvSpPr>
            <a:spLocks noChangeShapeType="1"/>
          </p:cNvSpPr>
          <p:nvPr/>
        </p:nvSpPr>
        <p:spPr bwMode="auto">
          <a:xfrm flipV="1">
            <a:off x="2405063" y="4510088"/>
            <a:ext cx="1587" cy="79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75" name="Line 247"/>
          <p:cNvSpPr>
            <a:spLocks noChangeShapeType="1"/>
          </p:cNvSpPr>
          <p:nvPr/>
        </p:nvSpPr>
        <p:spPr bwMode="auto">
          <a:xfrm>
            <a:off x="2414588" y="4508500"/>
            <a:ext cx="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76" name="Freeform 248"/>
          <p:cNvSpPr>
            <a:spLocks/>
          </p:cNvSpPr>
          <p:nvPr/>
        </p:nvSpPr>
        <p:spPr bwMode="auto">
          <a:xfrm>
            <a:off x="2408238" y="4479925"/>
            <a:ext cx="19050" cy="41275"/>
          </a:xfrm>
          <a:custGeom>
            <a:avLst/>
            <a:gdLst>
              <a:gd name="T0" fmla="*/ 360515388 w 75"/>
              <a:gd name="T1" fmla="*/ 1376846116 h 186"/>
              <a:gd name="T2" fmla="*/ 360515388 w 75"/>
              <a:gd name="T3" fmla="*/ 874218637 h 186"/>
              <a:gd name="T4" fmla="*/ 65548245 w 75"/>
              <a:gd name="T5" fmla="*/ 1158303495 h 186"/>
              <a:gd name="T6" fmla="*/ 65548245 w 75"/>
              <a:gd name="T7" fmla="*/ 1835843494 h 186"/>
              <a:gd name="T8" fmla="*/ 0 w 75"/>
              <a:gd name="T9" fmla="*/ 1923250157 h 186"/>
              <a:gd name="T10" fmla="*/ 606321375 w 75"/>
              <a:gd name="T11" fmla="*/ 2032521467 h 186"/>
              <a:gd name="T12" fmla="*/ 1229029808 w 75"/>
              <a:gd name="T13" fmla="*/ 0 h 186"/>
              <a:gd name="T14" fmla="*/ 0 w 75"/>
              <a:gd name="T15" fmla="*/ 1923250157 h 1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5"/>
              <a:gd name="T25" fmla="*/ 0 h 186"/>
              <a:gd name="T26" fmla="*/ 75 w 75"/>
              <a:gd name="T27" fmla="*/ 186 h 18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5" h="186">
                <a:moveTo>
                  <a:pt x="22" y="126"/>
                </a:moveTo>
                <a:lnTo>
                  <a:pt x="22" y="80"/>
                </a:lnTo>
                <a:lnTo>
                  <a:pt x="4" y="106"/>
                </a:lnTo>
                <a:lnTo>
                  <a:pt x="4" y="168"/>
                </a:lnTo>
                <a:lnTo>
                  <a:pt x="0" y="176"/>
                </a:lnTo>
                <a:lnTo>
                  <a:pt x="37" y="186"/>
                </a:lnTo>
                <a:lnTo>
                  <a:pt x="75" y="0"/>
                </a:lnTo>
                <a:lnTo>
                  <a:pt x="0" y="17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77" name="Line 249"/>
          <p:cNvSpPr>
            <a:spLocks noChangeShapeType="1"/>
          </p:cNvSpPr>
          <p:nvPr/>
        </p:nvSpPr>
        <p:spPr bwMode="auto">
          <a:xfrm>
            <a:off x="2414588" y="4521200"/>
            <a:ext cx="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78" name="Line 250"/>
          <p:cNvSpPr>
            <a:spLocks noChangeShapeType="1"/>
          </p:cNvSpPr>
          <p:nvPr/>
        </p:nvSpPr>
        <p:spPr bwMode="auto">
          <a:xfrm flipV="1">
            <a:off x="2414588" y="4508500"/>
            <a:ext cx="0" cy="127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79" name="Line 251"/>
          <p:cNvSpPr>
            <a:spLocks noChangeShapeType="1"/>
          </p:cNvSpPr>
          <p:nvPr/>
        </p:nvSpPr>
        <p:spPr bwMode="auto">
          <a:xfrm>
            <a:off x="2414588" y="4497388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80" name="Freeform 252"/>
          <p:cNvSpPr>
            <a:spLocks/>
          </p:cNvSpPr>
          <p:nvPr/>
        </p:nvSpPr>
        <p:spPr bwMode="auto">
          <a:xfrm>
            <a:off x="2409825" y="4491038"/>
            <a:ext cx="4763" cy="6350"/>
          </a:xfrm>
          <a:custGeom>
            <a:avLst/>
            <a:gdLst>
              <a:gd name="T0" fmla="*/ 333500753 w 18"/>
              <a:gd name="T1" fmla="*/ 351231689 h 27"/>
              <a:gd name="T2" fmla="*/ 333500753 w 18"/>
              <a:gd name="T3" fmla="*/ 0 h 27"/>
              <a:gd name="T4" fmla="*/ 0 w 18"/>
              <a:gd name="T5" fmla="*/ 234136017 h 27"/>
              <a:gd name="T6" fmla="*/ 0 60000 65536"/>
              <a:gd name="T7" fmla="*/ 0 60000 65536"/>
              <a:gd name="T8" fmla="*/ 0 60000 65536"/>
              <a:gd name="T9" fmla="*/ 0 w 18"/>
              <a:gd name="T10" fmla="*/ 0 h 27"/>
              <a:gd name="T11" fmla="*/ 18 w 18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7">
                <a:moveTo>
                  <a:pt x="18" y="27"/>
                </a:moveTo>
                <a:lnTo>
                  <a:pt x="18" y="0"/>
                </a:lnTo>
                <a:lnTo>
                  <a:pt x="0" y="1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81" name="Line 253"/>
          <p:cNvSpPr>
            <a:spLocks noChangeShapeType="1"/>
          </p:cNvSpPr>
          <p:nvPr/>
        </p:nvSpPr>
        <p:spPr bwMode="auto">
          <a:xfrm>
            <a:off x="2417763" y="4498975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82" name="Freeform 254"/>
          <p:cNvSpPr>
            <a:spLocks/>
          </p:cNvSpPr>
          <p:nvPr/>
        </p:nvSpPr>
        <p:spPr bwMode="auto">
          <a:xfrm>
            <a:off x="2416175" y="4479925"/>
            <a:ext cx="11113" cy="42863"/>
          </a:xfrm>
          <a:custGeom>
            <a:avLst/>
            <a:gdLst>
              <a:gd name="T0" fmla="*/ 75005719 w 38"/>
              <a:gd name="T1" fmla="*/ 956844286 h 192"/>
              <a:gd name="T2" fmla="*/ 75005719 w 38"/>
              <a:gd name="T3" fmla="*/ 1980470891 h 192"/>
              <a:gd name="T4" fmla="*/ 0 w 38"/>
              <a:gd name="T5" fmla="*/ 2069483026 h 192"/>
              <a:gd name="T6" fmla="*/ 950443915 w 38"/>
              <a:gd name="T7" fmla="*/ 2136215338 h 192"/>
              <a:gd name="T8" fmla="*/ 950443915 w 38"/>
              <a:gd name="T9" fmla="*/ 0 h 192"/>
              <a:gd name="T10" fmla="*/ 0 w 38"/>
              <a:gd name="T11" fmla="*/ 206948302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"/>
              <a:gd name="T19" fmla="*/ 0 h 192"/>
              <a:gd name="T20" fmla="*/ 38 w 38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" h="192">
                <a:moveTo>
                  <a:pt x="3" y="86"/>
                </a:moveTo>
                <a:lnTo>
                  <a:pt x="3" y="178"/>
                </a:lnTo>
                <a:lnTo>
                  <a:pt x="0" y="186"/>
                </a:lnTo>
                <a:lnTo>
                  <a:pt x="38" y="192"/>
                </a:lnTo>
                <a:lnTo>
                  <a:pt x="38" y="0"/>
                </a:lnTo>
                <a:lnTo>
                  <a:pt x="0" y="18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83" name="Line 255"/>
          <p:cNvSpPr>
            <a:spLocks noChangeShapeType="1"/>
          </p:cNvSpPr>
          <p:nvPr/>
        </p:nvSpPr>
        <p:spPr bwMode="auto">
          <a:xfrm>
            <a:off x="2420938" y="452278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84" name="Line 256"/>
          <p:cNvSpPr>
            <a:spLocks noChangeShapeType="1"/>
          </p:cNvSpPr>
          <p:nvPr/>
        </p:nvSpPr>
        <p:spPr bwMode="auto">
          <a:xfrm flipV="1">
            <a:off x="2420938" y="4500563"/>
            <a:ext cx="1587" cy="222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85" name="Line 257"/>
          <p:cNvSpPr>
            <a:spLocks noChangeShapeType="1"/>
          </p:cNvSpPr>
          <p:nvPr/>
        </p:nvSpPr>
        <p:spPr bwMode="auto">
          <a:xfrm>
            <a:off x="2430463" y="450215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86" name="Freeform 258"/>
          <p:cNvSpPr>
            <a:spLocks/>
          </p:cNvSpPr>
          <p:nvPr/>
        </p:nvSpPr>
        <p:spPr bwMode="auto">
          <a:xfrm>
            <a:off x="2420938" y="4479925"/>
            <a:ext cx="12700" cy="42863"/>
          </a:xfrm>
          <a:custGeom>
            <a:avLst/>
            <a:gdLst>
              <a:gd name="T0" fmla="*/ 467874451 w 55"/>
              <a:gd name="T1" fmla="*/ 1090360703 h 192"/>
              <a:gd name="T2" fmla="*/ 246227185 w 55"/>
              <a:gd name="T3" fmla="*/ 100125062 h 192"/>
              <a:gd name="T4" fmla="*/ 246227185 w 55"/>
              <a:gd name="T5" fmla="*/ 2136215338 h 192"/>
              <a:gd name="T6" fmla="*/ 221593753 w 55"/>
              <a:gd name="T7" fmla="*/ 2136215338 h 192"/>
              <a:gd name="T8" fmla="*/ 677151574 w 55"/>
              <a:gd name="T9" fmla="*/ 2069483026 h 192"/>
              <a:gd name="T10" fmla="*/ 221593753 w 55"/>
              <a:gd name="T11" fmla="*/ 0 h 192"/>
              <a:gd name="T12" fmla="*/ 221593753 w 55"/>
              <a:gd name="T13" fmla="*/ 2136215338 h 192"/>
              <a:gd name="T14" fmla="*/ 0 w 55"/>
              <a:gd name="T15" fmla="*/ 2113987307 h 19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5"/>
              <a:gd name="T25" fmla="*/ 0 h 192"/>
              <a:gd name="T26" fmla="*/ 55 w 55"/>
              <a:gd name="T27" fmla="*/ 192 h 19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5" h="192">
                <a:moveTo>
                  <a:pt x="38" y="98"/>
                </a:moveTo>
                <a:lnTo>
                  <a:pt x="20" y="9"/>
                </a:lnTo>
                <a:lnTo>
                  <a:pt x="20" y="192"/>
                </a:lnTo>
                <a:lnTo>
                  <a:pt x="18" y="192"/>
                </a:lnTo>
                <a:lnTo>
                  <a:pt x="55" y="186"/>
                </a:lnTo>
                <a:lnTo>
                  <a:pt x="18" y="0"/>
                </a:lnTo>
                <a:lnTo>
                  <a:pt x="18" y="192"/>
                </a:lnTo>
                <a:lnTo>
                  <a:pt x="0" y="19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87" name="Line 259"/>
          <p:cNvSpPr>
            <a:spLocks noChangeShapeType="1"/>
          </p:cNvSpPr>
          <p:nvPr/>
        </p:nvSpPr>
        <p:spPr bwMode="auto">
          <a:xfrm>
            <a:off x="2427288" y="4522788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88" name="Freeform 260"/>
          <p:cNvSpPr>
            <a:spLocks/>
          </p:cNvSpPr>
          <p:nvPr/>
        </p:nvSpPr>
        <p:spPr bwMode="auto">
          <a:xfrm>
            <a:off x="2427288" y="4479925"/>
            <a:ext cx="33337" cy="42863"/>
          </a:xfrm>
          <a:custGeom>
            <a:avLst/>
            <a:gdLst>
              <a:gd name="T0" fmla="*/ 0 w 158"/>
              <a:gd name="T1" fmla="*/ 2136215338 h 192"/>
              <a:gd name="T2" fmla="*/ 0 w 158"/>
              <a:gd name="T3" fmla="*/ 0 h 192"/>
              <a:gd name="T4" fmla="*/ 347554443 w 158"/>
              <a:gd name="T5" fmla="*/ 2069483026 h 192"/>
              <a:gd name="T6" fmla="*/ 685715451 w 158"/>
              <a:gd name="T7" fmla="*/ 1958194640 h 192"/>
              <a:gd name="T8" fmla="*/ 0 w 158"/>
              <a:gd name="T9" fmla="*/ 0 h 192"/>
              <a:gd name="T10" fmla="*/ 685715451 w 158"/>
              <a:gd name="T11" fmla="*/ 1958194640 h 192"/>
              <a:gd name="T12" fmla="*/ 986258728 w 158"/>
              <a:gd name="T13" fmla="*/ 1757943679 h 192"/>
              <a:gd name="T14" fmla="*/ 0 w 158"/>
              <a:gd name="T15" fmla="*/ 0 h 192"/>
              <a:gd name="T16" fmla="*/ 986258728 w 158"/>
              <a:gd name="T17" fmla="*/ 1757943679 h 192"/>
              <a:gd name="T18" fmla="*/ 1268059235 w 158"/>
              <a:gd name="T19" fmla="*/ 1490910845 h 192"/>
              <a:gd name="T20" fmla="*/ 0 w 158"/>
              <a:gd name="T21" fmla="*/ 0 h 192"/>
              <a:gd name="T22" fmla="*/ 1268059235 w 158"/>
              <a:gd name="T23" fmla="*/ 1490910845 h 192"/>
              <a:gd name="T24" fmla="*/ 1484107386 w 158"/>
              <a:gd name="T25" fmla="*/ 1179371945 h 192"/>
              <a:gd name="T26" fmla="*/ 0 w 158"/>
              <a:gd name="T27" fmla="*/ 0 h 192"/>
              <a:gd name="T28" fmla="*/ 1484107386 w 158"/>
              <a:gd name="T29" fmla="*/ 1179371945 h 192"/>
              <a:gd name="T30" fmla="*/ 1005045598 w 158"/>
              <a:gd name="T31" fmla="*/ 1179371945 h 192"/>
              <a:gd name="T32" fmla="*/ 929898965 w 158"/>
              <a:gd name="T33" fmla="*/ 1112588733 h 192"/>
              <a:gd name="T34" fmla="*/ 929898965 w 158"/>
              <a:gd name="T35" fmla="*/ 1680046452 h 192"/>
              <a:gd name="T36" fmla="*/ 770211632 w 158"/>
              <a:gd name="T37" fmla="*/ 1390785588 h 192"/>
              <a:gd name="T38" fmla="*/ 770211632 w 158"/>
              <a:gd name="T39" fmla="*/ 901224873 h 192"/>
              <a:gd name="T40" fmla="*/ 591781949 w 158"/>
              <a:gd name="T41" fmla="*/ 712088374 h 192"/>
              <a:gd name="T42" fmla="*/ 591781949 w 158"/>
              <a:gd name="T43" fmla="*/ 1090360703 h 192"/>
              <a:gd name="T44" fmla="*/ 648142134 w 158"/>
              <a:gd name="T45" fmla="*/ 1168257929 h 192"/>
              <a:gd name="T46" fmla="*/ 648142134 w 158"/>
              <a:gd name="T47" fmla="*/ 1869182951 h 192"/>
              <a:gd name="T48" fmla="*/ 479061578 w 158"/>
              <a:gd name="T49" fmla="*/ 1401899603 h 192"/>
              <a:gd name="T50" fmla="*/ 479061578 w 158"/>
              <a:gd name="T51" fmla="*/ 867833267 h 19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58"/>
              <a:gd name="T79" fmla="*/ 0 h 192"/>
              <a:gd name="T80" fmla="*/ 158 w 158"/>
              <a:gd name="T81" fmla="*/ 192 h 19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58" h="192">
                <a:moveTo>
                  <a:pt x="0" y="192"/>
                </a:moveTo>
                <a:lnTo>
                  <a:pt x="0" y="0"/>
                </a:lnTo>
                <a:lnTo>
                  <a:pt x="37" y="186"/>
                </a:lnTo>
                <a:lnTo>
                  <a:pt x="73" y="176"/>
                </a:lnTo>
                <a:lnTo>
                  <a:pt x="0" y="0"/>
                </a:lnTo>
                <a:lnTo>
                  <a:pt x="73" y="176"/>
                </a:lnTo>
                <a:lnTo>
                  <a:pt x="105" y="158"/>
                </a:lnTo>
                <a:lnTo>
                  <a:pt x="0" y="0"/>
                </a:lnTo>
                <a:lnTo>
                  <a:pt x="105" y="158"/>
                </a:lnTo>
                <a:lnTo>
                  <a:pt x="135" y="134"/>
                </a:lnTo>
                <a:lnTo>
                  <a:pt x="0" y="0"/>
                </a:lnTo>
                <a:lnTo>
                  <a:pt x="135" y="134"/>
                </a:lnTo>
                <a:lnTo>
                  <a:pt x="158" y="106"/>
                </a:lnTo>
                <a:lnTo>
                  <a:pt x="0" y="0"/>
                </a:lnTo>
                <a:lnTo>
                  <a:pt x="158" y="106"/>
                </a:lnTo>
                <a:lnTo>
                  <a:pt x="107" y="106"/>
                </a:lnTo>
                <a:lnTo>
                  <a:pt x="99" y="100"/>
                </a:lnTo>
                <a:lnTo>
                  <a:pt x="99" y="151"/>
                </a:lnTo>
                <a:lnTo>
                  <a:pt x="82" y="125"/>
                </a:lnTo>
                <a:lnTo>
                  <a:pt x="82" y="81"/>
                </a:lnTo>
                <a:lnTo>
                  <a:pt x="63" y="64"/>
                </a:lnTo>
                <a:lnTo>
                  <a:pt x="63" y="98"/>
                </a:lnTo>
                <a:lnTo>
                  <a:pt x="69" y="105"/>
                </a:lnTo>
                <a:lnTo>
                  <a:pt x="69" y="168"/>
                </a:lnTo>
                <a:lnTo>
                  <a:pt x="51" y="126"/>
                </a:lnTo>
                <a:lnTo>
                  <a:pt x="51" y="7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89" name="Line 261"/>
          <p:cNvSpPr>
            <a:spLocks noChangeShapeType="1"/>
          </p:cNvSpPr>
          <p:nvPr/>
        </p:nvSpPr>
        <p:spPr bwMode="auto">
          <a:xfrm>
            <a:off x="2441575" y="44958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90" name="Freeform 262"/>
          <p:cNvSpPr>
            <a:spLocks/>
          </p:cNvSpPr>
          <p:nvPr/>
        </p:nvSpPr>
        <p:spPr bwMode="auto">
          <a:xfrm>
            <a:off x="2427288" y="4479925"/>
            <a:ext cx="41275" cy="23813"/>
          </a:xfrm>
          <a:custGeom>
            <a:avLst/>
            <a:gdLst>
              <a:gd name="T0" fmla="*/ 751361294 w 188"/>
              <a:gd name="T1" fmla="*/ 804965210 h 106"/>
              <a:gd name="T2" fmla="*/ 931248443 w 188"/>
              <a:gd name="T3" fmla="*/ 1009057612 h 106"/>
              <a:gd name="T4" fmla="*/ 1396872445 w 188"/>
              <a:gd name="T5" fmla="*/ 1009057612 h 106"/>
              <a:gd name="T6" fmla="*/ 1672053659 w 188"/>
              <a:gd name="T7" fmla="*/ 1201795486 h 106"/>
              <a:gd name="T8" fmla="*/ 1851941028 w 188"/>
              <a:gd name="T9" fmla="*/ 827676065 h 106"/>
              <a:gd name="T10" fmla="*/ 0 w 188"/>
              <a:gd name="T11" fmla="*/ 0 h 106"/>
              <a:gd name="T12" fmla="*/ 1851941028 w 188"/>
              <a:gd name="T13" fmla="*/ 827676065 h 106"/>
              <a:gd name="T14" fmla="*/ 1968347029 w 188"/>
              <a:gd name="T15" fmla="*/ 419490474 h 106"/>
              <a:gd name="T16" fmla="*/ 0 w 188"/>
              <a:gd name="T17" fmla="*/ 0 h 106"/>
              <a:gd name="T18" fmla="*/ 931248443 w 188"/>
              <a:gd name="T19" fmla="*/ 204092684 h 106"/>
              <a:gd name="T20" fmla="*/ 1989506167 w 188"/>
              <a:gd name="T21" fmla="*/ 204092684 h 1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8"/>
              <a:gd name="T34" fmla="*/ 0 h 106"/>
              <a:gd name="T35" fmla="*/ 188 w 188"/>
              <a:gd name="T36" fmla="*/ 106 h 1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8" h="106">
                <a:moveTo>
                  <a:pt x="71" y="71"/>
                </a:moveTo>
                <a:lnTo>
                  <a:pt x="88" y="89"/>
                </a:lnTo>
                <a:lnTo>
                  <a:pt x="132" y="89"/>
                </a:lnTo>
                <a:lnTo>
                  <a:pt x="158" y="106"/>
                </a:lnTo>
                <a:lnTo>
                  <a:pt x="175" y="73"/>
                </a:lnTo>
                <a:lnTo>
                  <a:pt x="0" y="0"/>
                </a:lnTo>
                <a:lnTo>
                  <a:pt x="175" y="73"/>
                </a:lnTo>
                <a:lnTo>
                  <a:pt x="186" y="37"/>
                </a:lnTo>
                <a:lnTo>
                  <a:pt x="0" y="0"/>
                </a:lnTo>
                <a:lnTo>
                  <a:pt x="88" y="18"/>
                </a:lnTo>
                <a:lnTo>
                  <a:pt x="188" y="1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91" name="Line 263"/>
          <p:cNvSpPr>
            <a:spLocks noChangeShapeType="1"/>
          </p:cNvSpPr>
          <p:nvPr/>
        </p:nvSpPr>
        <p:spPr bwMode="auto">
          <a:xfrm>
            <a:off x="2468563" y="4479925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92" name="Freeform 264"/>
          <p:cNvSpPr>
            <a:spLocks/>
          </p:cNvSpPr>
          <p:nvPr/>
        </p:nvSpPr>
        <p:spPr bwMode="auto">
          <a:xfrm>
            <a:off x="2427288" y="4437063"/>
            <a:ext cx="41275" cy="50800"/>
          </a:xfrm>
          <a:custGeom>
            <a:avLst/>
            <a:gdLst>
              <a:gd name="T0" fmla="*/ 1968509376 w 189"/>
              <a:gd name="T1" fmla="*/ 2112606557 h 228"/>
              <a:gd name="T2" fmla="*/ 0 w 189"/>
              <a:gd name="T3" fmla="*/ 2112606557 h 228"/>
              <a:gd name="T4" fmla="*/ 1937271418 w 189"/>
              <a:gd name="T5" fmla="*/ 2147483647 h 228"/>
              <a:gd name="T6" fmla="*/ 1968509376 w 189"/>
              <a:gd name="T7" fmla="*/ 2112606557 h 228"/>
              <a:gd name="T8" fmla="*/ 0 w 189"/>
              <a:gd name="T9" fmla="*/ 2112606557 h 228"/>
              <a:gd name="T10" fmla="*/ 0 w 189"/>
              <a:gd name="T11" fmla="*/ 0 h 228"/>
              <a:gd name="T12" fmla="*/ 385355833 w 189"/>
              <a:gd name="T13" fmla="*/ 33161488 h 2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9"/>
              <a:gd name="T22" fmla="*/ 0 h 228"/>
              <a:gd name="T23" fmla="*/ 189 w 189"/>
              <a:gd name="T24" fmla="*/ 228 h 2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9" h="228">
                <a:moveTo>
                  <a:pt x="189" y="191"/>
                </a:moveTo>
                <a:lnTo>
                  <a:pt x="0" y="191"/>
                </a:lnTo>
                <a:lnTo>
                  <a:pt x="186" y="228"/>
                </a:lnTo>
                <a:lnTo>
                  <a:pt x="189" y="191"/>
                </a:lnTo>
                <a:lnTo>
                  <a:pt x="0" y="191"/>
                </a:lnTo>
                <a:lnTo>
                  <a:pt x="0" y="0"/>
                </a:lnTo>
                <a:lnTo>
                  <a:pt x="37" y="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93" name="Line 265"/>
          <p:cNvSpPr>
            <a:spLocks noChangeShapeType="1"/>
          </p:cNvSpPr>
          <p:nvPr/>
        </p:nvSpPr>
        <p:spPr bwMode="auto">
          <a:xfrm>
            <a:off x="2438400" y="4438650"/>
            <a:ext cx="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94" name="Freeform 266"/>
          <p:cNvSpPr>
            <a:spLocks/>
          </p:cNvSpPr>
          <p:nvPr/>
        </p:nvSpPr>
        <p:spPr bwMode="auto">
          <a:xfrm>
            <a:off x="2436813" y="4438650"/>
            <a:ext cx="17462" cy="26988"/>
          </a:xfrm>
          <a:custGeom>
            <a:avLst/>
            <a:gdLst>
              <a:gd name="T0" fmla="*/ 62104340 w 70"/>
              <a:gd name="T1" fmla="*/ 0 h 118"/>
              <a:gd name="T2" fmla="*/ 62104340 w 70"/>
              <a:gd name="T3" fmla="*/ 598206934 h 118"/>
              <a:gd name="T4" fmla="*/ 0 w 70"/>
              <a:gd name="T5" fmla="*/ 693880284 h 118"/>
              <a:gd name="T6" fmla="*/ 0 w 70"/>
              <a:gd name="T7" fmla="*/ 1244224698 h 118"/>
              <a:gd name="T8" fmla="*/ 279407719 w 70"/>
              <a:gd name="T9" fmla="*/ 933194711 h 118"/>
              <a:gd name="T10" fmla="*/ 279407719 w 70"/>
              <a:gd name="T11" fmla="*/ 167493717 h 118"/>
              <a:gd name="T12" fmla="*/ 558814939 w 70"/>
              <a:gd name="T13" fmla="*/ 167493717 h 118"/>
              <a:gd name="T14" fmla="*/ 558814939 w 70"/>
              <a:gd name="T15" fmla="*/ 610133339 h 118"/>
              <a:gd name="T16" fmla="*/ 481215715 w 70"/>
              <a:gd name="T17" fmla="*/ 693880284 h 118"/>
              <a:gd name="T18" fmla="*/ 186250920 w 70"/>
              <a:gd name="T19" fmla="*/ 1028867832 h 118"/>
              <a:gd name="T20" fmla="*/ 186250920 w 70"/>
              <a:gd name="T21" fmla="*/ 1411718586 h 118"/>
              <a:gd name="T22" fmla="*/ 667528813 w 70"/>
              <a:gd name="T23" fmla="*/ 1411718586 h 118"/>
              <a:gd name="T24" fmla="*/ 1086640329 w 70"/>
              <a:gd name="T25" fmla="*/ 1208340730 h 118"/>
              <a:gd name="T26" fmla="*/ 481215715 w 70"/>
              <a:gd name="T27" fmla="*/ 1208340730 h 118"/>
              <a:gd name="T28" fmla="*/ 481215715 w 70"/>
              <a:gd name="T29" fmla="*/ 693880284 h 1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0"/>
              <a:gd name="T46" fmla="*/ 0 h 118"/>
              <a:gd name="T47" fmla="*/ 70 w 70"/>
              <a:gd name="T48" fmla="*/ 118 h 11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0" h="118">
                <a:moveTo>
                  <a:pt x="4" y="0"/>
                </a:moveTo>
                <a:lnTo>
                  <a:pt x="4" y="50"/>
                </a:lnTo>
                <a:lnTo>
                  <a:pt x="0" y="58"/>
                </a:lnTo>
                <a:lnTo>
                  <a:pt x="0" y="104"/>
                </a:lnTo>
                <a:lnTo>
                  <a:pt x="18" y="78"/>
                </a:lnTo>
                <a:lnTo>
                  <a:pt x="18" y="14"/>
                </a:lnTo>
                <a:lnTo>
                  <a:pt x="36" y="14"/>
                </a:lnTo>
                <a:lnTo>
                  <a:pt x="36" y="51"/>
                </a:lnTo>
                <a:lnTo>
                  <a:pt x="31" y="58"/>
                </a:lnTo>
                <a:lnTo>
                  <a:pt x="12" y="86"/>
                </a:lnTo>
                <a:lnTo>
                  <a:pt x="12" y="118"/>
                </a:lnTo>
                <a:lnTo>
                  <a:pt x="43" y="118"/>
                </a:lnTo>
                <a:lnTo>
                  <a:pt x="70" y="101"/>
                </a:lnTo>
                <a:lnTo>
                  <a:pt x="31" y="101"/>
                </a:lnTo>
                <a:lnTo>
                  <a:pt x="31" y="5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95" name="Line 267"/>
          <p:cNvSpPr>
            <a:spLocks noChangeShapeType="1"/>
          </p:cNvSpPr>
          <p:nvPr/>
        </p:nvSpPr>
        <p:spPr bwMode="auto">
          <a:xfrm>
            <a:off x="2454275" y="4452938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96" name="Line 268"/>
          <p:cNvSpPr>
            <a:spLocks noChangeShapeType="1"/>
          </p:cNvSpPr>
          <p:nvPr/>
        </p:nvSpPr>
        <p:spPr bwMode="auto">
          <a:xfrm>
            <a:off x="2454275" y="4452938"/>
            <a:ext cx="476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97" name="Line 269"/>
          <p:cNvSpPr>
            <a:spLocks noChangeShapeType="1"/>
          </p:cNvSpPr>
          <p:nvPr/>
        </p:nvSpPr>
        <p:spPr bwMode="auto">
          <a:xfrm>
            <a:off x="2459038" y="44577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98" name="Freeform 270"/>
          <p:cNvSpPr>
            <a:spLocks/>
          </p:cNvSpPr>
          <p:nvPr/>
        </p:nvSpPr>
        <p:spPr bwMode="auto">
          <a:xfrm>
            <a:off x="2444750" y="4445000"/>
            <a:ext cx="14288" cy="14288"/>
          </a:xfrm>
          <a:custGeom>
            <a:avLst/>
            <a:gdLst>
              <a:gd name="T0" fmla="*/ 690378910 w 65"/>
              <a:gd name="T1" fmla="*/ 442207080 h 70"/>
              <a:gd name="T2" fmla="*/ 180567318 w 65"/>
              <a:gd name="T3" fmla="*/ 442207080 h 70"/>
              <a:gd name="T4" fmla="*/ 0 w 65"/>
              <a:gd name="T5" fmla="*/ 595275582 h 70"/>
              <a:gd name="T6" fmla="*/ 180567318 w 65"/>
              <a:gd name="T7" fmla="*/ 442207080 h 70"/>
              <a:gd name="T8" fmla="*/ 180567318 w 65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70"/>
              <a:gd name="T17" fmla="*/ 65 w 65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70">
                <a:moveTo>
                  <a:pt x="65" y="52"/>
                </a:moveTo>
                <a:lnTo>
                  <a:pt x="17" y="52"/>
                </a:lnTo>
                <a:lnTo>
                  <a:pt x="0" y="70"/>
                </a:lnTo>
                <a:lnTo>
                  <a:pt x="17" y="52"/>
                </a:lnTo>
                <a:lnTo>
                  <a:pt x="17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799" name="Line 271"/>
          <p:cNvSpPr>
            <a:spLocks noChangeShapeType="1"/>
          </p:cNvSpPr>
          <p:nvPr/>
        </p:nvSpPr>
        <p:spPr bwMode="auto">
          <a:xfrm>
            <a:off x="2454275" y="4446588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00" name="Line 272"/>
          <p:cNvSpPr>
            <a:spLocks noChangeShapeType="1"/>
          </p:cNvSpPr>
          <p:nvPr/>
        </p:nvSpPr>
        <p:spPr bwMode="auto">
          <a:xfrm>
            <a:off x="2454275" y="4446588"/>
            <a:ext cx="0" cy="63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01" name="Line 273"/>
          <p:cNvSpPr>
            <a:spLocks noChangeShapeType="1"/>
          </p:cNvSpPr>
          <p:nvPr/>
        </p:nvSpPr>
        <p:spPr bwMode="auto">
          <a:xfrm>
            <a:off x="2455863" y="4459288"/>
            <a:ext cx="158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02" name="Line 274"/>
          <p:cNvSpPr>
            <a:spLocks noChangeShapeType="1"/>
          </p:cNvSpPr>
          <p:nvPr/>
        </p:nvSpPr>
        <p:spPr bwMode="auto">
          <a:xfrm>
            <a:off x="2455863" y="4459288"/>
            <a:ext cx="7937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03" name="Line 275"/>
          <p:cNvSpPr>
            <a:spLocks noChangeShapeType="1"/>
          </p:cNvSpPr>
          <p:nvPr/>
        </p:nvSpPr>
        <p:spPr bwMode="auto">
          <a:xfrm>
            <a:off x="2463800" y="446405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04" name="Freeform 276"/>
          <p:cNvSpPr>
            <a:spLocks/>
          </p:cNvSpPr>
          <p:nvPr/>
        </p:nvSpPr>
        <p:spPr bwMode="auto">
          <a:xfrm>
            <a:off x="2443163" y="4464050"/>
            <a:ext cx="20637" cy="3175"/>
          </a:xfrm>
          <a:custGeom>
            <a:avLst/>
            <a:gdLst>
              <a:gd name="T0" fmla="*/ 1038398314 w 92"/>
              <a:gd name="T1" fmla="*/ 0 h 18"/>
              <a:gd name="T2" fmla="*/ 304771938 w 92"/>
              <a:gd name="T3" fmla="*/ 0 h 18"/>
              <a:gd name="T4" fmla="*/ 0 w 92"/>
              <a:gd name="T5" fmla="*/ 98783954 h 18"/>
              <a:gd name="T6" fmla="*/ 0 60000 65536"/>
              <a:gd name="T7" fmla="*/ 0 60000 65536"/>
              <a:gd name="T8" fmla="*/ 0 60000 65536"/>
              <a:gd name="T9" fmla="*/ 0 w 92"/>
              <a:gd name="T10" fmla="*/ 0 h 18"/>
              <a:gd name="T11" fmla="*/ 92 w 92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" h="18">
                <a:moveTo>
                  <a:pt x="92" y="0"/>
                </a:moveTo>
                <a:lnTo>
                  <a:pt x="27" y="0"/>
                </a:lnTo>
                <a:lnTo>
                  <a:pt x="0" y="1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05" name="Line 277"/>
          <p:cNvSpPr>
            <a:spLocks noChangeShapeType="1"/>
          </p:cNvSpPr>
          <p:nvPr/>
        </p:nvSpPr>
        <p:spPr bwMode="auto">
          <a:xfrm>
            <a:off x="2447925" y="447516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06" name="Freeform 278"/>
          <p:cNvSpPr>
            <a:spLocks/>
          </p:cNvSpPr>
          <p:nvPr/>
        </p:nvSpPr>
        <p:spPr bwMode="auto">
          <a:xfrm>
            <a:off x="2427288" y="4475163"/>
            <a:ext cx="41275" cy="4762"/>
          </a:xfrm>
          <a:custGeom>
            <a:avLst/>
            <a:gdLst>
              <a:gd name="T0" fmla="*/ 1078928593 w 179"/>
              <a:gd name="T1" fmla="*/ 0 h 19"/>
              <a:gd name="T2" fmla="*/ 2147483647 w 179"/>
              <a:gd name="T3" fmla="*/ 0 h 19"/>
              <a:gd name="T4" fmla="*/ 2147483647 w 179"/>
              <a:gd name="T5" fmla="*/ 299130800 h 19"/>
              <a:gd name="T6" fmla="*/ 0 w 179"/>
              <a:gd name="T7" fmla="*/ 299130800 h 19"/>
              <a:gd name="T8" fmla="*/ 0 60000 65536"/>
              <a:gd name="T9" fmla="*/ 0 60000 65536"/>
              <a:gd name="T10" fmla="*/ 0 60000 65536"/>
              <a:gd name="T11" fmla="*/ 0 60000 65536"/>
              <a:gd name="T12" fmla="*/ 0 w 179"/>
              <a:gd name="T13" fmla="*/ 0 h 19"/>
              <a:gd name="T14" fmla="*/ 179 w 179"/>
              <a:gd name="T15" fmla="*/ 19 h 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9" h="19">
                <a:moveTo>
                  <a:pt x="88" y="0"/>
                </a:moveTo>
                <a:lnTo>
                  <a:pt x="177" y="0"/>
                </a:lnTo>
                <a:lnTo>
                  <a:pt x="179" y="19"/>
                </a:lnTo>
                <a:lnTo>
                  <a:pt x="0" y="1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07" name="Line 279"/>
          <p:cNvSpPr>
            <a:spLocks noChangeShapeType="1"/>
          </p:cNvSpPr>
          <p:nvPr/>
        </p:nvSpPr>
        <p:spPr bwMode="auto">
          <a:xfrm>
            <a:off x="2422525" y="447992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08" name="Line 280"/>
          <p:cNvSpPr>
            <a:spLocks noChangeShapeType="1"/>
          </p:cNvSpPr>
          <p:nvPr/>
        </p:nvSpPr>
        <p:spPr bwMode="auto">
          <a:xfrm flipH="1">
            <a:off x="2381250" y="4479925"/>
            <a:ext cx="412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09" name="Line 281"/>
          <p:cNvSpPr>
            <a:spLocks noChangeShapeType="1"/>
          </p:cNvSpPr>
          <p:nvPr/>
        </p:nvSpPr>
        <p:spPr bwMode="auto">
          <a:xfrm>
            <a:off x="2382838" y="447516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10" name="Freeform 282"/>
          <p:cNvSpPr>
            <a:spLocks/>
          </p:cNvSpPr>
          <p:nvPr/>
        </p:nvSpPr>
        <p:spPr bwMode="auto">
          <a:xfrm>
            <a:off x="2382838" y="4475163"/>
            <a:ext cx="39687" cy="4762"/>
          </a:xfrm>
          <a:custGeom>
            <a:avLst/>
            <a:gdLst>
              <a:gd name="T0" fmla="*/ 0 w 180"/>
              <a:gd name="T1" fmla="*/ 0 h 19"/>
              <a:gd name="T2" fmla="*/ 964674669 w 180"/>
              <a:gd name="T3" fmla="*/ 0 h 19"/>
              <a:gd name="T4" fmla="*/ 1929299949 w 180"/>
              <a:gd name="T5" fmla="*/ 299130800 h 19"/>
              <a:gd name="T6" fmla="*/ 0 60000 65536"/>
              <a:gd name="T7" fmla="*/ 0 60000 65536"/>
              <a:gd name="T8" fmla="*/ 0 60000 65536"/>
              <a:gd name="T9" fmla="*/ 0 w 180"/>
              <a:gd name="T10" fmla="*/ 0 h 19"/>
              <a:gd name="T11" fmla="*/ 180 w 180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9">
                <a:moveTo>
                  <a:pt x="0" y="0"/>
                </a:moveTo>
                <a:lnTo>
                  <a:pt x="90" y="0"/>
                </a:lnTo>
                <a:lnTo>
                  <a:pt x="180" y="1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11" name="Line 283"/>
          <p:cNvSpPr>
            <a:spLocks noChangeShapeType="1"/>
          </p:cNvSpPr>
          <p:nvPr/>
        </p:nvSpPr>
        <p:spPr bwMode="auto">
          <a:xfrm>
            <a:off x="2414588" y="446881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12" name="Freeform 284"/>
          <p:cNvSpPr>
            <a:spLocks/>
          </p:cNvSpPr>
          <p:nvPr/>
        </p:nvSpPr>
        <p:spPr bwMode="auto">
          <a:xfrm>
            <a:off x="2409825" y="4456113"/>
            <a:ext cx="4763" cy="12700"/>
          </a:xfrm>
          <a:custGeom>
            <a:avLst/>
            <a:gdLst>
              <a:gd name="T0" fmla="*/ 333500753 w 18"/>
              <a:gd name="T1" fmla="*/ 677151574 h 55"/>
              <a:gd name="T2" fmla="*/ 333500753 w 18"/>
              <a:gd name="T3" fmla="*/ 332443998 h 55"/>
              <a:gd name="T4" fmla="*/ 0 w 18"/>
              <a:gd name="T5" fmla="*/ 0 h 55"/>
              <a:gd name="T6" fmla="*/ 0 w 18"/>
              <a:gd name="T7" fmla="*/ 455557764 h 55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55"/>
              <a:gd name="T14" fmla="*/ 18 w 18"/>
              <a:gd name="T15" fmla="*/ 55 h 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55">
                <a:moveTo>
                  <a:pt x="18" y="55"/>
                </a:moveTo>
                <a:lnTo>
                  <a:pt x="18" y="27"/>
                </a:lnTo>
                <a:lnTo>
                  <a:pt x="0" y="0"/>
                </a:lnTo>
                <a:lnTo>
                  <a:pt x="0" y="3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13" name="Line 285"/>
          <p:cNvSpPr>
            <a:spLocks noChangeShapeType="1"/>
          </p:cNvSpPr>
          <p:nvPr/>
        </p:nvSpPr>
        <p:spPr bwMode="auto">
          <a:xfrm>
            <a:off x="2414588" y="446246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14" name="Freeform 286"/>
          <p:cNvSpPr>
            <a:spLocks/>
          </p:cNvSpPr>
          <p:nvPr/>
        </p:nvSpPr>
        <p:spPr bwMode="auto">
          <a:xfrm>
            <a:off x="2405063" y="4441825"/>
            <a:ext cx="9525" cy="20638"/>
          </a:xfrm>
          <a:custGeom>
            <a:avLst/>
            <a:gdLst>
              <a:gd name="T0" fmla="*/ 666791257 w 36"/>
              <a:gd name="T1" fmla="*/ 1109743837 h 89"/>
              <a:gd name="T2" fmla="*/ 666791257 w 36"/>
              <a:gd name="T3" fmla="*/ 523684433 h 89"/>
              <a:gd name="T4" fmla="*/ 333430553 w 36"/>
              <a:gd name="T5" fmla="*/ 0 h 89"/>
              <a:gd name="T6" fmla="*/ 333430553 w 36"/>
              <a:gd name="T7" fmla="*/ 773078113 h 89"/>
              <a:gd name="T8" fmla="*/ 0 w 36"/>
              <a:gd name="T9" fmla="*/ 448887593 h 89"/>
              <a:gd name="T10" fmla="*/ 0 w 36"/>
              <a:gd name="T11" fmla="*/ 0 h 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89"/>
              <a:gd name="T20" fmla="*/ 36 w 36"/>
              <a:gd name="T21" fmla="*/ 89 h 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89">
                <a:moveTo>
                  <a:pt x="36" y="89"/>
                </a:moveTo>
                <a:lnTo>
                  <a:pt x="36" y="42"/>
                </a:lnTo>
                <a:lnTo>
                  <a:pt x="18" y="0"/>
                </a:lnTo>
                <a:lnTo>
                  <a:pt x="18" y="62"/>
                </a:lnTo>
                <a:lnTo>
                  <a:pt x="0" y="3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15" name="Line 287"/>
          <p:cNvSpPr>
            <a:spLocks noChangeShapeType="1"/>
          </p:cNvSpPr>
          <p:nvPr/>
        </p:nvSpPr>
        <p:spPr bwMode="auto">
          <a:xfrm>
            <a:off x="2414588" y="4438650"/>
            <a:ext cx="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16" name="Freeform 288"/>
          <p:cNvSpPr>
            <a:spLocks/>
          </p:cNvSpPr>
          <p:nvPr/>
        </p:nvSpPr>
        <p:spPr bwMode="auto">
          <a:xfrm>
            <a:off x="2414588" y="4438650"/>
            <a:ext cx="3175" cy="20638"/>
          </a:xfrm>
          <a:custGeom>
            <a:avLst/>
            <a:gdLst>
              <a:gd name="T0" fmla="*/ 0 w 18"/>
              <a:gd name="T1" fmla="*/ 0 h 98"/>
              <a:gd name="T2" fmla="*/ 0 w 18"/>
              <a:gd name="T3" fmla="*/ 523006980 h 98"/>
              <a:gd name="T4" fmla="*/ 98783954 w 18"/>
              <a:gd name="T5" fmla="*/ 915272692 h 98"/>
              <a:gd name="T6" fmla="*/ 98783954 w 18"/>
              <a:gd name="T7" fmla="*/ 46699370 h 98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98"/>
              <a:gd name="T14" fmla="*/ 18 w 18"/>
              <a:gd name="T15" fmla="*/ 98 h 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98">
                <a:moveTo>
                  <a:pt x="0" y="0"/>
                </a:moveTo>
                <a:lnTo>
                  <a:pt x="0" y="56"/>
                </a:lnTo>
                <a:lnTo>
                  <a:pt x="18" y="98"/>
                </a:lnTo>
                <a:lnTo>
                  <a:pt x="18" y="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17" name="Line 289"/>
          <p:cNvSpPr>
            <a:spLocks noChangeShapeType="1"/>
          </p:cNvSpPr>
          <p:nvPr/>
        </p:nvSpPr>
        <p:spPr bwMode="auto">
          <a:xfrm>
            <a:off x="2398713" y="4452938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18" name="Line 290"/>
          <p:cNvSpPr>
            <a:spLocks noChangeShapeType="1"/>
          </p:cNvSpPr>
          <p:nvPr/>
        </p:nvSpPr>
        <p:spPr bwMode="auto">
          <a:xfrm>
            <a:off x="2398713" y="4452938"/>
            <a:ext cx="3175" cy="47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19" name="Line 291"/>
          <p:cNvSpPr>
            <a:spLocks noChangeShapeType="1"/>
          </p:cNvSpPr>
          <p:nvPr/>
        </p:nvSpPr>
        <p:spPr bwMode="auto">
          <a:xfrm>
            <a:off x="2401888" y="446405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20" name="Freeform 292"/>
          <p:cNvSpPr>
            <a:spLocks/>
          </p:cNvSpPr>
          <p:nvPr/>
        </p:nvSpPr>
        <p:spPr bwMode="auto">
          <a:xfrm>
            <a:off x="2387600" y="4459288"/>
            <a:ext cx="14288" cy="4762"/>
          </a:xfrm>
          <a:custGeom>
            <a:avLst/>
            <a:gdLst>
              <a:gd name="T0" fmla="*/ 712121394 w 64"/>
              <a:gd name="T1" fmla="*/ 333290784 h 18"/>
              <a:gd name="T2" fmla="*/ 411682962 w 64"/>
              <a:gd name="T3" fmla="*/ 0 h 18"/>
              <a:gd name="T4" fmla="*/ 0 w 64"/>
              <a:gd name="T5" fmla="*/ 0 h 18"/>
              <a:gd name="T6" fmla="*/ 0 60000 65536"/>
              <a:gd name="T7" fmla="*/ 0 60000 65536"/>
              <a:gd name="T8" fmla="*/ 0 60000 65536"/>
              <a:gd name="T9" fmla="*/ 0 w 64"/>
              <a:gd name="T10" fmla="*/ 0 h 18"/>
              <a:gd name="T11" fmla="*/ 64 w 6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18">
                <a:moveTo>
                  <a:pt x="64" y="18"/>
                </a:moveTo>
                <a:lnTo>
                  <a:pt x="37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21" name="Line 293"/>
          <p:cNvSpPr>
            <a:spLocks noChangeShapeType="1"/>
          </p:cNvSpPr>
          <p:nvPr/>
        </p:nvSpPr>
        <p:spPr bwMode="auto">
          <a:xfrm>
            <a:off x="2384425" y="4467225"/>
            <a:ext cx="3175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22" name="Freeform 294"/>
          <p:cNvSpPr>
            <a:spLocks/>
          </p:cNvSpPr>
          <p:nvPr/>
        </p:nvSpPr>
        <p:spPr bwMode="auto">
          <a:xfrm>
            <a:off x="2382838" y="4467225"/>
            <a:ext cx="22225" cy="4763"/>
          </a:xfrm>
          <a:custGeom>
            <a:avLst/>
            <a:gdLst>
              <a:gd name="T0" fmla="*/ 72184286 w 97"/>
              <a:gd name="T1" fmla="*/ 0 h 18"/>
              <a:gd name="T2" fmla="*/ 649553832 w 97"/>
              <a:gd name="T3" fmla="*/ 0 h 18"/>
              <a:gd name="T4" fmla="*/ 1166760351 w 97"/>
              <a:gd name="T5" fmla="*/ 333500753 h 18"/>
              <a:gd name="T6" fmla="*/ 0 w 97"/>
              <a:gd name="T7" fmla="*/ 333500753 h 18"/>
              <a:gd name="T8" fmla="*/ 0 60000 65536"/>
              <a:gd name="T9" fmla="*/ 0 60000 65536"/>
              <a:gd name="T10" fmla="*/ 0 60000 65536"/>
              <a:gd name="T11" fmla="*/ 0 60000 65536"/>
              <a:gd name="T12" fmla="*/ 0 w 97"/>
              <a:gd name="T13" fmla="*/ 0 h 18"/>
              <a:gd name="T14" fmla="*/ 97 w 97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" h="18">
                <a:moveTo>
                  <a:pt x="6" y="0"/>
                </a:moveTo>
                <a:lnTo>
                  <a:pt x="54" y="0"/>
                </a:lnTo>
                <a:lnTo>
                  <a:pt x="97" y="18"/>
                </a:lnTo>
                <a:lnTo>
                  <a:pt x="0" y="18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23" name="Line 295"/>
          <p:cNvSpPr>
            <a:spLocks noChangeShapeType="1"/>
          </p:cNvSpPr>
          <p:nvPr/>
        </p:nvSpPr>
        <p:spPr bwMode="auto">
          <a:xfrm>
            <a:off x="2390775" y="445293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24" name="Line 296"/>
          <p:cNvSpPr>
            <a:spLocks noChangeShapeType="1"/>
          </p:cNvSpPr>
          <p:nvPr/>
        </p:nvSpPr>
        <p:spPr bwMode="auto">
          <a:xfrm>
            <a:off x="2390775" y="4452938"/>
            <a:ext cx="793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25" name="Line 297"/>
          <p:cNvSpPr>
            <a:spLocks noChangeShapeType="1"/>
          </p:cNvSpPr>
          <p:nvPr/>
        </p:nvSpPr>
        <p:spPr bwMode="auto">
          <a:xfrm>
            <a:off x="2397125" y="450850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26" name="Line 298"/>
          <p:cNvSpPr>
            <a:spLocks noChangeShapeType="1"/>
          </p:cNvSpPr>
          <p:nvPr/>
        </p:nvSpPr>
        <p:spPr bwMode="auto">
          <a:xfrm>
            <a:off x="2397125" y="4508500"/>
            <a:ext cx="1588" cy="47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27" name="Line 299"/>
          <p:cNvSpPr>
            <a:spLocks noChangeShapeType="1"/>
          </p:cNvSpPr>
          <p:nvPr/>
        </p:nvSpPr>
        <p:spPr bwMode="auto">
          <a:xfrm>
            <a:off x="2430463" y="452278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28" name="Line 300"/>
          <p:cNvSpPr>
            <a:spLocks noChangeShapeType="1"/>
          </p:cNvSpPr>
          <p:nvPr/>
        </p:nvSpPr>
        <p:spPr bwMode="auto">
          <a:xfrm flipV="1">
            <a:off x="2430463" y="4502150"/>
            <a:ext cx="1587" cy="2063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29" name="Line 301"/>
          <p:cNvSpPr>
            <a:spLocks noChangeShapeType="1"/>
          </p:cNvSpPr>
          <p:nvPr/>
        </p:nvSpPr>
        <p:spPr bwMode="auto">
          <a:xfrm>
            <a:off x="2433638" y="4500563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30" name="Line 302"/>
          <p:cNvSpPr>
            <a:spLocks noChangeShapeType="1"/>
          </p:cNvSpPr>
          <p:nvPr/>
        </p:nvSpPr>
        <p:spPr bwMode="auto">
          <a:xfrm>
            <a:off x="2433638" y="4500563"/>
            <a:ext cx="1587" cy="2063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31" name="Line 303"/>
          <p:cNvSpPr>
            <a:spLocks noChangeShapeType="1"/>
          </p:cNvSpPr>
          <p:nvPr/>
        </p:nvSpPr>
        <p:spPr bwMode="auto">
          <a:xfrm>
            <a:off x="2438400" y="4521200"/>
            <a:ext cx="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32" name="Freeform 304"/>
          <p:cNvSpPr>
            <a:spLocks/>
          </p:cNvSpPr>
          <p:nvPr/>
        </p:nvSpPr>
        <p:spPr bwMode="auto">
          <a:xfrm>
            <a:off x="2433638" y="4500563"/>
            <a:ext cx="4762" cy="20637"/>
          </a:xfrm>
          <a:custGeom>
            <a:avLst/>
            <a:gdLst>
              <a:gd name="T0" fmla="*/ 333290784 w 18"/>
              <a:gd name="T1" fmla="*/ 1085062366 h 90"/>
              <a:gd name="T2" fmla="*/ 333290784 w 18"/>
              <a:gd name="T3" fmla="*/ 506383426 h 90"/>
              <a:gd name="T4" fmla="*/ 0 w 18"/>
              <a:gd name="T5" fmla="*/ 0 h 90"/>
              <a:gd name="T6" fmla="*/ 0 60000 65536"/>
              <a:gd name="T7" fmla="*/ 0 60000 65536"/>
              <a:gd name="T8" fmla="*/ 0 60000 65536"/>
              <a:gd name="T9" fmla="*/ 0 w 18"/>
              <a:gd name="T10" fmla="*/ 0 h 90"/>
              <a:gd name="T11" fmla="*/ 18 w 18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90">
                <a:moveTo>
                  <a:pt x="18" y="90"/>
                </a:moveTo>
                <a:lnTo>
                  <a:pt x="18" y="42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33" name="Line 305"/>
          <p:cNvSpPr>
            <a:spLocks noChangeShapeType="1"/>
          </p:cNvSpPr>
          <p:nvPr/>
        </p:nvSpPr>
        <p:spPr bwMode="auto">
          <a:xfrm>
            <a:off x="2441575" y="450373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34" name="Freeform 306"/>
          <p:cNvSpPr>
            <a:spLocks/>
          </p:cNvSpPr>
          <p:nvPr/>
        </p:nvSpPr>
        <p:spPr bwMode="auto">
          <a:xfrm>
            <a:off x="2441575" y="4503738"/>
            <a:ext cx="3175" cy="14287"/>
          </a:xfrm>
          <a:custGeom>
            <a:avLst/>
            <a:gdLst>
              <a:gd name="T0" fmla="*/ 0 w 18"/>
              <a:gd name="T1" fmla="*/ 0 h 63"/>
              <a:gd name="T2" fmla="*/ 98783954 w 18"/>
              <a:gd name="T3" fmla="*/ 303220525 h 63"/>
              <a:gd name="T4" fmla="*/ 98783954 w 18"/>
              <a:gd name="T5" fmla="*/ 734754153 h 63"/>
              <a:gd name="T6" fmla="*/ 0 60000 65536"/>
              <a:gd name="T7" fmla="*/ 0 60000 65536"/>
              <a:gd name="T8" fmla="*/ 0 60000 65536"/>
              <a:gd name="T9" fmla="*/ 0 w 18"/>
              <a:gd name="T10" fmla="*/ 0 h 63"/>
              <a:gd name="T11" fmla="*/ 18 w 18"/>
              <a:gd name="T12" fmla="*/ 63 h 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3">
                <a:moveTo>
                  <a:pt x="0" y="0"/>
                </a:moveTo>
                <a:lnTo>
                  <a:pt x="18" y="26"/>
                </a:lnTo>
                <a:lnTo>
                  <a:pt x="18" y="6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35" name="Line 307"/>
          <p:cNvSpPr>
            <a:spLocks noChangeShapeType="1"/>
          </p:cNvSpPr>
          <p:nvPr/>
        </p:nvSpPr>
        <p:spPr bwMode="auto">
          <a:xfrm>
            <a:off x="2454275" y="451326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36" name="Freeform 308"/>
          <p:cNvSpPr>
            <a:spLocks/>
          </p:cNvSpPr>
          <p:nvPr/>
        </p:nvSpPr>
        <p:spPr bwMode="auto">
          <a:xfrm>
            <a:off x="2447925" y="4502150"/>
            <a:ext cx="6350" cy="11113"/>
          </a:xfrm>
          <a:custGeom>
            <a:avLst/>
            <a:gdLst>
              <a:gd name="T0" fmla="*/ 790270923 w 18"/>
              <a:gd name="T1" fmla="*/ 595677679 h 48"/>
              <a:gd name="T2" fmla="*/ 790270923 w 18"/>
              <a:gd name="T3" fmla="*/ 210977055 h 48"/>
              <a:gd name="T4" fmla="*/ 0 w 18"/>
              <a:gd name="T5" fmla="*/ 0 h 48"/>
              <a:gd name="T6" fmla="*/ 0 60000 65536"/>
              <a:gd name="T7" fmla="*/ 0 60000 65536"/>
              <a:gd name="T8" fmla="*/ 0 60000 65536"/>
              <a:gd name="T9" fmla="*/ 0 w 18"/>
              <a:gd name="T10" fmla="*/ 0 h 48"/>
              <a:gd name="T11" fmla="*/ 18 w 1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48">
                <a:moveTo>
                  <a:pt x="18" y="48"/>
                </a:moveTo>
                <a:lnTo>
                  <a:pt x="18" y="17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37" name="Line 309"/>
          <p:cNvSpPr>
            <a:spLocks noChangeShapeType="1"/>
          </p:cNvSpPr>
          <p:nvPr/>
        </p:nvSpPr>
        <p:spPr bwMode="auto">
          <a:xfrm>
            <a:off x="2449513" y="44958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38" name="Line 310"/>
          <p:cNvSpPr>
            <a:spLocks noChangeShapeType="1"/>
          </p:cNvSpPr>
          <p:nvPr/>
        </p:nvSpPr>
        <p:spPr bwMode="auto">
          <a:xfrm flipH="1">
            <a:off x="2441575" y="4495800"/>
            <a:ext cx="793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39" name="Line 311"/>
          <p:cNvSpPr>
            <a:spLocks noChangeShapeType="1"/>
          </p:cNvSpPr>
          <p:nvPr/>
        </p:nvSpPr>
        <p:spPr bwMode="auto">
          <a:xfrm>
            <a:off x="2443163" y="4491038"/>
            <a:ext cx="158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40" name="Freeform 312"/>
          <p:cNvSpPr>
            <a:spLocks/>
          </p:cNvSpPr>
          <p:nvPr/>
        </p:nvSpPr>
        <p:spPr bwMode="auto">
          <a:xfrm>
            <a:off x="2443163" y="4491038"/>
            <a:ext cx="20637" cy="9525"/>
          </a:xfrm>
          <a:custGeom>
            <a:avLst/>
            <a:gdLst>
              <a:gd name="T0" fmla="*/ 0 w 92"/>
              <a:gd name="T1" fmla="*/ 0 h 36"/>
              <a:gd name="T2" fmla="*/ 564359179 w 92"/>
              <a:gd name="T3" fmla="*/ 0 h 36"/>
              <a:gd name="T4" fmla="*/ 1038398314 w 92"/>
              <a:gd name="T5" fmla="*/ 333430553 h 36"/>
              <a:gd name="T6" fmla="*/ 304771938 w 92"/>
              <a:gd name="T7" fmla="*/ 333430553 h 36"/>
              <a:gd name="T8" fmla="*/ 609493629 w 92"/>
              <a:gd name="T9" fmla="*/ 666791257 h 36"/>
              <a:gd name="T10" fmla="*/ 1004534803 w 92"/>
              <a:gd name="T11" fmla="*/ 666791257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36"/>
              <a:gd name="T20" fmla="*/ 92 w 92"/>
              <a:gd name="T21" fmla="*/ 36 h 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36">
                <a:moveTo>
                  <a:pt x="0" y="0"/>
                </a:moveTo>
                <a:lnTo>
                  <a:pt x="50" y="0"/>
                </a:lnTo>
                <a:lnTo>
                  <a:pt x="92" y="18"/>
                </a:lnTo>
                <a:lnTo>
                  <a:pt x="27" y="18"/>
                </a:lnTo>
                <a:lnTo>
                  <a:pt x="54" y="36"/>
                </a:lnTo>
                <a:lnTo>
                  <a:pt x="89" y="36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41" name="Line 313"/>
          <p:cNvSpPr>
            <a:spLocks noChangeShapeType="1"/>
          </p:cNvSpPr>
          <p:nvPr/>
        </p:nvSpPr>
        <p:spPr bwMode="auto">
          <a:xfrm>
            <a:off x="2465388" y="4491038"/>
            <a:ext cx="31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42" name="Freeform 314"/>
          <p:cNvSpPr>
            <a:spLocks/>
          </p:cNvSpPr>
          <p:nvPr/>
        </p:nvSpPr>
        <p:spPr bwMode="auto">
          <a:xfrm>
            <a:off x="2444750" y="4487863"/>
            <a:ext cx="20638" cy="3175"/>
          </a:xfrm>
          <a:custGeom>
            <a:avLst/>
            <a:gdLst>
              <a:gd name="T0" fmla="*/ 953806795 w 96"/>
              <a:gd name="T1" fmla="*/ 110747359 h 17"/>
              <a:gd name="T2" fmla="*/ 427221190 w 96"/>
              <a:gd name="T3" fmla="*/ 110747359 h 17"/>
              <a:gd name="T4" fmla="*/ 0 w 96"/>
              <a:gd name="T5" fmla="*/ 0 h 17"/>
              <a:gd name="T6" fmla="*/ 923996933 w 96"/>
              <a:gd name="T7" fmla="*/ 0 h 17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7"/>
              <a:gd name="T14" fmla="*/ 96 w 96"/>
              <a:gd name="T15" fmla="*/ 17 h 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7">
                <a:moveTo>
                  <a:pt x="96" y="17"/>
                </a:moveTo>
                <a:lnTo>
                  <a:pt x="43" y="17"/>
                </a:lnTo>
                <a:lnTo>
                  <a:pt x="0" y="0"/>
                </a:lnTo>
                <a:lnTo>
                  <a:pt x="93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43" name="Line 315"/>
          <p:cNvSpPr>
            <a:spLocks noChangeShapeType="1"/>
          </p:cNvSpPr>
          <p:nvPr/>
        </p:nvSpPr>
        <p:spPr bwMode="auto">
          <a:xfrm>
            <a:off x="2427288" y="4783138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44" name="Freeform 316"/>
          <p:cNvSpPr>
            <a:spLocks/>
          </p:cNvSpPr>
          <p:nvPr/>
        </p:nvSpPr>
        <p:spPr bwMode="auto">
          <a:xfrm>
            <a:off x="2381250" y="4783138"/>
            <a:ext cx="87313" cy="85725"/>
          </a:xfrm>
          <a:custGeom>
            <a:avLst/>
            <a:gdLst>
              <a:gd name="T0" fmla="*/ 2147483647 w 381"/>
              <a:gd name="T1" fmla="*/ 0 h 381"/>
              <a:gd name="T2" fmla="*/ 2147483647 w 381"/>
              <a:gd name="T3" fmla="*/ 2147483647 h 381"/>
              <a:gd name="T4" fmla="*/ 0 w 381"/>
              <a:gd name="T5" fmla="*/ 2147483647 h 381"/>
              <a:gd name="T6" fmla="*/ 2147483647 w 381"/>
              <a:gd name="T7" fmla="*/ 0 h 381"/>
              <a:gd name="T8" fmla="*/ 0 60000 65536"/>
              <a:gd name="T9" fmla="*/ 0 60000 65536"/>
              <a:gd name="T10" fmla="*/ 0 60000 65536"/>
              <a:gd name="T11" fmla="*/ 0 60000 65536"/>
              <a:gd name="T12" fmla="*/ 0 w 381"/>
              <a:gd name="T13" fmla="*/ 0 h 381"/>
              <a:gd name="T14" fmla="*/ 381 w 381"/>
              <a:gd name="T15" fmla="*/ 381 h 38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1" h="381">
                <a:moveTo>
                  <a:pt x="192" y="0"/>
                </a:moveTo>
                <a:lnTo>
                  <a:pt x="381" y="381"/>
                </a:lnTo>
                <a:lnTo>
                  <a:pt x="0" y="381"/>
                </a:lnTo>
                <a:lnTo>
                  <a:pt x="192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45" name="Line 317"/>
          <p:cNvSpPr>
            <a:spLocks noChangeShapeType="1"/>
          </p:cNvSpPr>
          <p:nvPr/>
        </p:nvSpPr>
        <p:spPr bwMode="auto">
          <a:xfrm>
            <a:off x="2428875" y="4789488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46" name="Freeform 318"/>
          <p:cNvSpPr>
            <a:spLocks/>
          </p:cNvSpPr>
          <p:nvPr/>
        </p:nvSpPr>
        <p:spPr bwMode="auto">
          <a:xfrm>
            <a:off x="2382838" y="4789488"/>
            <a:ext cx="82550" cy="77787"/>
          </a:xfrm>
          <a:custGeom>
            <a:avLst/>
            <a:gdLst>
              <a:gd name="T0" fmla="*/ 2147483647 w 374"/>
              <a:gd name="T1" fmla="*/ 0 h 337"/>
              <a:gd name="T2" fmla="*/ 1828051496 w 374"/>
              <a:gd name="T3" fmla="*/ 0 h 337"/>
              <a:gd name="T4" fmla="*/ 1720530818 w 374"/>
              <a:gd name="T5" fmla="*/ 221373239 h 337"/>
              <a:gd name="T6" fmla="*/ 2147483647 w 374"/>
              <a:gd name="T7" fmla="*/ 221373239 h 337"/>
              <a:gd name="T8" fmla="*/ 2147483647 w 374"/>
              <a:gd name="T9" fmla="*/ 430439056 h 337"/>
              <a:gd name="T10" fmla="*/ 1623727510 w 374"/>
              <a:gd name="T11" fmla="*/ 430439056 h 337"/>
              <a:gd name="T12" fmla="*/ 1537691015 w 374"/>
              <a:gd name="T13" fmla="*/ 651812583 h 337"/>
              <a:gd name="T14" fmla="*/ 2147483647 w 374"/>
              <a:gd name="T15" fmla="*/ 651812583 h 337"/>
              <a:gd name="T16" fmla="*/ 2147483647 w 374"/>
              <a:gd name="T17" fmla="*/ 873132445 h 337"/>
              <a:gd name="T18" fmla="*/ 1440937149 w 374"/>
              <a:gd name="T19" fmla="*/ 873132445 h 337"/>
              <a:gd name="T20" fmla="*/ 1344133842 w 374"/>
              <a:gd name="T21" fmla="*/ 1094506088 h 337"/>
              <a:gd name="T22" fmla="*/ 2147483647 w 374"/>
              <a:gd name="T23" fmla="*/ 1094506088 h 337"/>
              <a:gd name="T24" fmla="*/ 2147483647 w 374"/>
              <a:gd name="T25" fmla="*/ 1303571616 h 337"/>
              <a:gd name="T26" fmla="*/ 1258097346 w 374"/>
              <a:gd name="T27" fmla="*/ 1303571616 h 337"/>
              <a:gd name="T28" fmla="*/ 1150576669 w 374"/>
              <a:gd name="T29" fmla="*/ 1524944567 h 337"/>
              <a:gd name="T30" fmla="*/ 2147483647 w 374"/>
              <a:gd name="T31" fmla="*/ 1524944567 h 337"/>
              <a:gd name="T32" fmla="*/ 2147483647 w 374"/>
              <a:gd name="T33" fmla="*/ 1746318441 h 337"/>
              <a:gd name="T34" fmla="*/ 1053822803 w 374"/>
              <a:gd name="T35" fmla="*/ 1746318441 h 337"/>
              <a:gd name="T36" fmla="*/ 957019495 w 374"/>
              <a:gd name="T37" fmla="*/ 1955383507 h 337"/>
              <a:gd name="T38" fmla="*/ 2147483647 w 374"/>
              <a:gd name="T39" fmla="*/ 1955383507 h 337"/>
              <a:gd name="T40" fmla="*/ 2147483647 w 374"/>
              <a:gd name="T41" fmla="*/ 2147483647 h 337"/>
              <a:gd name="T42" fmla="*/ 870983221 w 374"/>
              <a:gd name="T43" fmla="*/ 2147483647 h 337"/>
              <a:gd name="T44" fmla="*/ 774228913 w 374"/>
              <a:gd name="T45" fmla="*/ 2147483647 h 337"/>
              <a:gd name="T46" fmla="*/ 2147483647 w 374"/>
              <a:gd name="T47" fmla="*/ 2147483647 h 337"/>
              <a:gd name="T48" fmla="*/ 2147483647 w 374"/>
              <a:gd name="T49" fmla="*/ 2147483647 h 337"/>
              <a:gd name="T50" fmla="*/ 677426047 w 374"/>
              <a:gd name="T51" fmla="*/ 2147483647 h 337"/>
              <a:gd name="T52" fmla="*/ 580671740 w 374"/>
              <a:gd name="T53" fmla="*/ 2147483647 h 337"/>
              <a:gd name="T54" fmla="*/ 2147483647 w 374"/>
              <a:gd name="T55" fmla="*/ 2147483647 h 337"/>
              <a:gd name="T56" fmla="*/ 2147483647 w 374"/>
              <a:gd name="T57" fmla="*/ 2147483647 h 337"/>
              <a:gd name="T58" fmla="*/ 483868874 w 374"/>
              <a:gd name="T59" fmla="*/ 2147483647 h 337"/>
              <a:gd name="T60" fmla="*/ 387114457 w 374"/>
              <a:gd name="T61" fmla="*/ 2147483647 h 337"/>
              <a:gd name="T62" fmla="*/ 2147483647 w 374"/>
              <a:gd name="T63" fmla="*/ 2147483647 h 337"/>
              <a:gd name="T64" fmla="*/ 2147483647 w 374"/>
              <a:gd name="T65" fmla="*/ 2147483647 h 337"/>
              <a:gd name="T66" fmla="*/ 301078182 w 374"/>
              <a:gd name="T67" fmla="*/ 2147483647 h 337"/>
              <a:gd name="T68" fmla="*/ 204324040 w 374"/>
              <a:gd name="T69" fmla="*/ 2147483647 h 337"/>
              <a:gd name="T70" fmla="*/ 2147483647 w 374"/>
              <a:gd name="T71" fmla="*/ 2147483647 h 337"/>
              <a:gd name="T72" fmla="*/ 2147483647 w 374"/>
              <a:gd name="T73" fmla="*/ 2147483647 h 337"/>
              <a:gd name="T74" fmla="*/ 96754335 w 374"/>
              <a:gd name="T75" fmla="*/ 2147483647 h 337"/>
              <a:gd name="T76" fmla="*/ 0 w 374"/>
              <a:gd name="T77" fmla="*/ 2147483647 h 337"/>
              <a:gd name="T78" fmla="*/ 2147483647 w 374"/>
              <a:gd name="T79" fmla="*/ 2147483647 h 33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74"/>
              <a:gd name="T121" fmla="*/ 0 h 337"/>
              <a:gd name="T122" fmla="*/ 374 w 374"/>
              <a:gd name="T123" fmla="*/ 337 h 33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74" h="337">
                <a:moveTo>
                  <a:pt x="205" y="0"/>
                </a:moveTo>
                <a:lnTo>
                  <a:pt x="170" y="0"/>
                </a:lnTo>
                <a:lnTo>
                  <a:pt x="160" y="18"/>
                </a:lnTo>
                <a:lnTo>
                  <a:pt x="213" y="18"/>
                </a:lnTo>
                <a:lnTo>
                  <a:pt x="223" y="35"/>
                </a:lnTo>
                <a:lnTo>
                  <a:pt x="151" y="35"/>
                </a:lnTo>
                <a:lnTo>
                  <a:pt x="143" y="53"/>
                </a:lnTo>
                <a:lnTo>
                  <a:pt x="232" y="53"/>
                </a:lnTo>
                <a:lnTo>
                  <a:pt x="240" y="71"/>
                </a:lnTo>
                <a:lnTo>
                  <a:pt x="134" y="71"/>
                </a:lnTo>
                <a:lnTo>
                  <a:pt x="125" y="89"/>
                </a:lnTo>
                <a:lnTo>
                  <a:pt x="249" y="89"/>
                </a:lnTo>
                <a:lnTo>
                  <a:pt x="258" y="106"/>
                </a:lnTo>
                <a:lnTo>
                  <a:pt x="117" y="106"/>
                </a:lnTo>
                <a:lnTo>
                  <a:pt x="107" y="124"/>
                </a:lnTo>
                <a:lnTo>
                  <a:pt x="267" y="124"/>
                </a:lnTo>
                <a:lnTo>
                  <a:pt x="276" y="142"/>
                </a:lnTo>
                <a:lnTo>
                  <a:pt x="98" y="142"/>
                </a:lnTo>
                <a:lnTo>
                  <a:pt x="89" y="159"/>
                </a:lnTo>
                <a:lnTo>
                  <a:pt x="285" y="159"/>
                </a:lnTo>
                <a:lnTo>
                  <a:pt x="294" y="177"/>
                </a:lnTo>
                <a:lnTo>
                  <a:pt x="81" y="177"/>
                </a:lnTo>
                <a:lnTo>
                  <a:pt x="72" y="195"/>
                </a:lnTo>
                <a:lnTo>
                  <a:pt x="302" y="195"/>
                </a:lnTo>
                <a:lnTo>
                  <a:pt x="311" y="212"/>
                </a:lnTo>
                <a:lnTo>
                  <a:pt x="63" y="212"/>
                </a:lnTo>
                <a:lnTo>
                  <a:pt x="54" y="231"/>
                </a:lnTo>
                <a:lnTo>
                  <a:pt x="321" y="231"/>
                </a:lnTo>
                <a:lnTo>
                  <a:pt x="330" y="248"/>
                </a:lnTo>
                <a:lnTo>
                  <a:pt x="45" y="248"/>
                </a:lnTo>
                <a:lnTo>
                  <a:pt x="36" y="265"/>
                </a:lnTo>
                <a:lnTo>
                  <a:pt x="338" y="265"/>
                </a:lnTo>
                <a:lnTo>
                  <a:pt x="347" y="284"/>
                </a:lnTo>
                <a:lnTo>
                  <a:pt x="28" y="284"/>
                </a:lnTo>
                <a:lnTo>
                  <a:pt x="19" y="301"/>
                </a:lnTo>
                <a:lnTo>
                  <a:pt x="356" y="301"/>
                </a:lnTo>
                <a:lnTo>
                  <a:pt x="364" y="318"/>
                </a:lnTo>
                <a:lnTo>
                  <a:pt x="9" y="318"/>
                </a:lnTo>
                <a:lnTo>
                  <a:pt x="0" y="337"/>
                </a:lnTo>
                <a:lnTo>
                  <a:pt x="374" y="337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47" name="Line 319"/>
          <p:cNvSpPr>
            <a:spLocks noChangeShapeType="1"/>
          </p:cNvSpPr>
          <p:nvPr/>
        </p:nvSpPr>
        <p:spPr bwMode="auto">
          <a:xfrm>
            <a:off x="2427288" y="486886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48" name="Freeform 320"/>
          <p:cNvSpPr>
            <a:spLocks/>
          </p:cNvSpPr>
          <p:nvPr/>
        </p:nvSpPr>
        <p:spPr bwMode="auto">
          <a:xfrm>
            <a:off x="2427288" y="4868863"/>
            <a:ext cx="649287" cy="303212"/>
          </a:xfrm>
          <a:custGeom>
            <a:avLst/>
            <a:gdLst>
              <a:gd name="T0" fmla="*/ 0 w 2868"/>
              <a:gd name="T1" fmla="*/ 0 h 1335"/>
              <a:gd name="T2" fmla="*/ 0 w 2868"/>
              <a:gd name="T3" fmla="*/ 2147483647 h 1335"/>
              <a:gd name="T4" fmla="*/ 2147483647 w 2868"/>
              <a:gd name="T5" fmla="*/ 2147483647 h 1335"/>
              <a:gd name="T6" fmla="*/ 0 60000 65536"/>
              <a:gd name="T7" fmla="*/ 0 60000 65536"/>
              <a:gd name="T8" fmla="*/ 0 60000 65536"/>
              <a:gd name="T9" fmla="*/ 0 w 2868"/>
              <a:gd name="T10" fmla="*/ 0 h 1335"/>
              <a:gd name="T11" fmla="*/ 2868 w 2868"/>
              <a:gd name="T12" fmla="*/ 1335 h 13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68" h="1335">
                <a:moveTo>
                  <a:pt x="0" y="0"/>
                </a:moveTo>
                <a:lnTo>
                  <a:pt x="0" y="1335"/>
                </a:lnTo>
                <a:lnTo>
                  <a:pt x="2868" y="133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49" name="Line 321"/>
          <p:cNvSpPr>
            <a:spLocks noChangeShapeType="1"/>
          </p:cNvSpPr>
          <p:nvPr/>
        </p:nvSpPr>
        <p:spPr bwMode="auto">
          <a:xfrm>
            <a:off x="2617788" y="508000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50" name="Freeform 322"/>
          <p:cNvSpPr>
            <a:spLocks/>
          </p:cNvSpPr>
          <p:nvPr/>
        </p:nvSpPr>
        <p:spPr bwMode="auto">
          <a:xfrm>
            <a:off x="2555875" y="5070475"/>
            <a:ext cx="61913" cy="15875"/>
          </a:xfrm>
          <a:custGeom>
            <a:avLst/>
            <a:gdLst>
              <a:gd name="T0" fmla="*/ 2147483647 w 273"/>
              <a:gd name="T1" fmla="*/ 548210909 h 70"/>
              <a:gd name="T2" fmla="*/ 2147483647 w 273"/>
              <a:gd name="T3" fmla="*/ 816478789 h 70"/>
              <a:gd name="T4" fmla="*/ 1318062773 w 273"/>
              <a:gd name="T5" fmla="*/ 816478789 h 70"/>
              <a:gd name="T6" fmla="*/ 513245614 w 273"/>
              <a:gd name="T7" fmla="*/ 548210909 h 70"/>
              <a:gd name="T8" fmla="*/ 0 w 273"/>
              <a:gd name="T9" fmla="*/ 0 h 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3"/>
              <a:gd name="T16" fmla="*/ 0 h 70"/>
              <a:gd name="T17" fmla="*/ 273 w 273"/>
              <a:gd name="T18" fmla="*/ 70 h 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3" h="70">
                <a:moveTo>
                  <a:pt x="273" y="47"/>
                </a:moveTo>
                <a:lnTo>
                  <a:pt x="203" y="70"/>
                </a:lnTo>
                <a:lnTo>
                  <a:pt x="113" y="70"/>
                </a:lnTo>
                <a:lnTo>
                  <a:pt x="44" y="47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51" name="Line 323"/>
          <p:cNvSpPr>
            <a:spLocks noChangeShapeType="1"/>
          </p:cNvSpPr>
          <p:nvPr/>
        </p:nvSpPr>
        <p:spPr bwMode="auto">
          <a:xfrm>
            <a:off x="2565400" y="501808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52" name="Freeform 324"/>
          <p:cNvSpPr>
            <a:spLocks/>
          </p:cNvSpPr>
          <p:nvPr/>
        </p:nvSpPr>
        <p:spPr bwMode="auto">
          <a:xfrm>
            <a:off x="2565400" y="5018088"/>
            <a:ext cx="63500" cy="61912"/>
          </a:xfrm>
          <a:custGeom>
            <a:avLst/>
            <a:gdLst>
              <a:gd name="T0" fmla="*/ 0 w 273"/>
              <a:gd name="T1" fmla="*/ 0 h 273"/>
              <a:gd name="T2" fmla="*/ 578903190 w 273"/>
              <a:gd name="T3" fmla="*/ 268263782 h 273"/>
              <a:gd name="T4" fmla="*/ 2147483647 w 273"/>
              <a:gd name="T5" fmla="*/ 781492602 h 273"/>
              <a:gd name="T6" fmla="*/ 2147483647 w 273"/>
              <a:gd name="T7" fmla="*/ 1049756271 h 273"/>
              <a:gd name="T8" fmla="*/ 2147483647 w 273"/>
              <a:gd name="T9" fmla="*/ 1329642835 h 273"/>
              <a:gd name="T10" fmla="*/ 2147483647 w 273"/>
              <a:gd name="T11" fmla="*/ 1854547504 h 273"/>
              <a:gd name="T12" fmla="*/ 2147483647 w 273"/>
              <a:gd name="T13" fmla="*/ 2147483647 h 273"/>
              <a:gd name="T14" fmla="*/ 2147483647 w 273"/>
              <a:gd name="T15" fmla="*/ 2147483647 h 2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3"/>
              <a:gd name="T25" fmla="*/ 0 h 273"/>
              <a:gd name="T26" fmla="*/ 273 w 273"/>
              <a:gd name="T27" fmla="*/ 273 h 2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3" h="273">
                <a:moveTo>
                  <a:pt x="0" y="0"/>
                </a:moveTo>
                <a:lnTo>
                  <a:pt x="46" y="23"/>
                </a:lnTo>
                <a:lnTo>
                  <a:pt x="183" y="67"/>
                </a:lnTo>
                <a:lnTo>
                  <a:pt x="229" y="90"/>
                </a:lnTo>
                <a:lnTo>
                  <a:pt x="251" y="114"/>
                </a:lnTo>
                <a:lnTo>
                  <a:pt x="273" y="159"/>
                </a:lnTo>
                <a:lnTo>
                  <a:pt x="273" y="226"/>
                </a:lnTo>
                <a:lnTo>
                  <a:pt x="229" y="273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53" name="Line 325"/>
          <p:cNvSpPr>
            <a:spLocks noChangeShapeType="1"/>
          </p:cNvSpPr>
          <p:nvPr/>
        </p:nvSpPr>
        <p:spPr bwMode="auto">
          <a:xfrm>
            <a:off x="2628900" y="4992688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54" name="Freeform 326"/>
          <p:cNvSpPr>
            <a:spLocks/>
          </p:cNvSpPr>
          <p:nvPr/>
        </p:nvSpPr>
        <p:spPr bwMode="auto">
          <a:xfrm>
            <a:off x="2555875" y="4976813"/>
            <a:ext cx="73025" cy="41275"/>
          </a:xfrm>
          <a:custGeom>
            <a:avLst/>
            <a:gdLst>
              <a:gd name="T0" fmla="*/ 2147483647 w 317"/>
              <a:gd name="T1" fmla="*/ 793129022 h 182"/>
              <a:gd name="T2" fmla="*/ 2147483647 w 317"/>
              <a:gd name="T3" fmla="*/ 256593095 h 182"/>
              <a:gd name="T4" fmla="*/ 2147483647 w 317"/>
              <a:gd name="T5" fmla="*/ 0 h 182"/>
              <a:gd name="T6" fmla="*/ 1381386901 w 317"/>
              <a:gd name="T7" fmla="*/ 0 h 182"/>
              <a:gd name="T8" fmla="*/ 537886969 w 317"/>
              <a:gd name="T9" fmla="*/ 256593095 h 182"/>
              <a:gd name="T10" fmla="*/ 0 w 317"/>
              <a:gd name="T11" fmla="*/ 793129022 h 182"/>
              <a:gd name="T12" fmla="*/ 0 w 317"/>
              <a:gd name="T13" fmla="*/ 1341339532 h 182"/>
              <a:gd name="T14" fmla="*/ 281149021 w 317"/>
              <a:gd name="T15" fmla="*/ 1854577203 h 182"/>
              <a:gd name="T16" fmla="*/ 537886969 w 317"/>
              <a:gd name="T17" fmla="*/ 2122845110 h 1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7"/>
              <a:gd name="T28" fmla="*/ 0 h 182"/>
              <a:gd name="T29" fmla="*/ 317 w 317"/>
              <a:gd name="T30" fmla="*/ 182 h 1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7" h="182">
                <a:moveTo>
                  <a:pt x="317" y="68"/>
                </a:moveTo>
                <a:lnTo>
                  <a:pt x="273" y="22"/>
                </a:lnTo>
                <a:lnTo>
                  <a:pt x="203" y="0"/>
                </a:lnTo>
                <a:lnTo>
                  <a:pt x="113" y="0"/>
                </a:lnTo>
                <a:lnTo>
                  <a:pt x="44" y="22"/>
                </a:lnTo>
                <a:lnTo>
                  <a:pt x="0" y="68"/>
                </a:lnTo>
                <a:lnTo>
                  <a:pt x="0" y="115"/>
                </a:lnTo>
                <a:lnTo>
                  <a:pt x="23" y="159"/>
                </a:lnTo>
                <a:lnTo>
                  <a:pt x="44" y="18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55" name="Line 327"/>
          <p:cNvSpPr>
            <a:spLocks noChangeShapeType="1"/>
          </p:cNvSpPr>
          <p:nvPr/>
        </p:nvSpPr>
        <p:spPr bwMode="auto">
          <a:xfrm>
            <a:off x="2295525" y="465296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56" name="Line 328"/>
          <p:cNvSpPr>
            <a:spLocks noChangeShapeType="1"/>
          </p:cNvSpPr>
          <p:nvPr/>
        </p:nvSpPr>
        <p:spPr bwMode="auto">
          <a:xfrm flipH="1">
            <a:off x="1644650" y="4652963"/>
            <a:ext cx="65087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57" name="Line 329"/>
          <p:cNvSpPr>
            <a:spLocks noChangeShapeType="1"/>
          </p:cNvSpPr>
          <p:nvPr/>
        </p:nvSpPr>
        <p:spPr bwMode="auto">
          <a:xfrm>
            <a:off x="1644650" y="4260850"/>
            <a:ext cx="1588" cy="3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58" name="Freeform 330"/>
          <p:cNvSpPr>
            <a:spLocks/>
          </p:cNvSpPr>
          <p:nvPr/>
        </p:nvSpPr>
        <p:spPr bwMode="auto">
          <a:xfrm>
            <a:off x="1512888" y="4002088"/>
            <a:ext cx="261937" cy="258762"/>
          </a:xfrm>
          <a:custGeom>
            <a:avLst/>
            <a:gdLst>
              <a:gd name="T0" fmla="*/ 2147483647 w 1148"/>
              <a:gd name="T1" fmla="*/ 2147483647 h 1145"/>
              <a:gd name="T2" fmla="*/ 2147483647 w 1148"/>
              <a:gd name="T3" fmla="*/ 2147483647 h 1145"/>
              <a:gd name="T4" fmla="*/ 2147483647 w 1148"/>
              <a:gd name="T5" fmla="*/ 2147483647 h 1145"/>
              <a:gd name="T6" fmla="*/ 2147483647 w 1148"/>
              <a:gd name="T7" fmla="*/ 2147483647 h 1145"/>
              <a:gd name="T8" fmla="*/ 2147483647 w 1148"/>
              <a:gd name="T9" fmla="*/ 2147483647 h 1145"/>
              <a:gd name="T10" fmla="*/ 2147483647 w 1148"/>
              <a:gd name="T11" fmla="*/ 2147483647 h 1145"/>
              <a:gd name="T12" fmla="*/ 2147483647 w 1148"/>
              <a:gd name="T13" fmla="*/ 2147483647 h 1145"/>
              <a:gd name="T14" fmla="*/ 2147483647 w 1148"/>
              <a:gd name="T15" fmla="*/ 2147483647 h 1145"/>
              <a:gd name="T16" fmla="*/ 2147483647 w 1148"/>
              <a:gd name="T17" fmla="*/ 2147483647 h 1145"/>
              <a:gd name="T18" fmla="*/ 2147483647 w 1148"/>
              <a:gd name="T19" fmla="*/ 2147483647 h 1145"/>
              <a:gd name="T20" fmla="*/ 2147483647 w 1148"/>
              <a:gd name="T21" fmla="*/ 2147483647 h 1145"/>
              <a:gd name="T22" fmla="*/ 2147483647 w 1148"/>
              <a:gd name="T23" fmla="*/ 2147483647 h 1145"/>
              <a:gd name="T24" fmla="*/ 2147483647 w 1148"/>
              <a:gd name="T25" fmla="*/ 2147483647 h 1145"/>
              <a:gd name="T26" fmla="*/ 2147483647 w 1148"/>
              <a:gd name="T27" fmla="*/ 2147483647 h 1145"/>
              <a:gd name="T28" fmla="*/ 2147483647 w 1148"/>
              <a:gd name="T29" fmla="*/ 2147483647 h 1145"/>
              <a:gd name="T30" fmla="*/ 2147483647 w 1148"/>
              <a:gd name="T31" fmla="*/ 2147483647 h 1145"/>
              <a:gd name="T32" fmla="*/ 2147483647 w 1148"/>
              <a:gd name="T33" fmla="*/ 2147483647 h 1145"/>
              <a:gd name="T34" fmla="*/ 2147483647 w 1148"/>
              <a:gd name="T35" fmla="*/ 2147483647 h 1145"/>
              <a:gd name="T36" fmla="*/ 2147483647 w 1148"/>
              <a:gd name="T37" fmla="*/ 2147483647 h 1145"/>
              <a:gd name="T38" fmla="*/ 2147483647 w 1148"/>
              <a:gd name="T39" fmla="*/ 2147483647 h 1145"/>
              <a:gd name="T40" fmla="*/ 2147483647 w 1148"/>
              <a:gd name="T41" fmla="*/ 2147483647 h 1145"/>
              <a:gd name="T42" fmla="*/ 2147483647 w 1148"/>
              <a:gd name="T43" fmla="*/ 1950623510 h 1145"/>
              <a:gd name="T44" fmla="*/ 2147483647 w 1148"/>
              <a:gd name="T45" fmla="*/ 1442756408 h 1145"/>
              <a:gd name="T46" fmla="*/ 2147483647 w 1148"/>
              <a:gd name="T47" fmla="*/ 1015684937 h 1145"/>
              <a:gd name="T48" fmla="*/ 2147483647 w 1148"/>
              <a:gd name="T49" fmla="*/ 657920297 h 1145"/>
              <a:gd name="T50" fmla="*/ 2147483647 w 1148"/>
              <a:gd name="T51" fmla="*/ 369358642 h 1145"/>
              <a:gd name="T52" fmla="*/ 2147483647 w 1148"/>
              <a:gd name="T53" fmla="*/ 161594484 h 1145"/>
              <a:gd name="T54" fmla="*/ 2147483647 w 1148"/>
              <a:gd name="T55" fmla="*/ 46169915 h 1145"/>
              <a:gd name="T56" fmla="*/ 2147483647 w 1148"/>
              <a:gd name="T57" fmla="*/ 0 h 1145"/>
              <a:gd name="T58" fmla="*/ 2147483647 w 1148"/>
              <a:gd name="T59" fmla="*/ 46169915 h 1145"/>
              <a:gd name="T60" fmla="*/ 2147483647 w 1148"/>
              <a:gd name="T61" fmla="*/ 161594484 h 1145"/>
              <a:gd name="T62" fmla="*/ 2147483647 w 1148"/>
              <a:gd name="T63" fmla="*/ 369358642 h 1145"/>
              <a:gd name="T64" fmla="*/ 2147483647 w 1148"/>
              <a:gd name="T65" fmla="*/ 657920297 h 1145"/>
              <a:gd name="T66" fmla="*/ 2147483647 w 1148"/>
              <a:gd name="T67" fmla="*/ 1015684937 h 1145"/>
              <a:gd name="T68" fmla="*/ 2147483647 w 1148"/>
              <a:gd name="T69" fmla="*/ 1442756408 h 1145"/>
              <a:gd name="T70" fmla="*/ 2019380995 w 1148"/>
              <a:gd name="T71" fmla="*/ 1950623510 h 1145"/>
              <a:gd name="T72" fmla="*/ 1484822109 w 1148"/>
              <a:gd name="T73" fmla="*/ 2147483647 h 1145"/>
              <a:gd name="T74" fmla="*/ 1033456479 w 1148"/>
              <a:gd name="T75" fmla="*/ 2147483647 h 1145"/>
              <a:gd name="T76" fmla="*/ 688970910 w 1148"/>
              <a:gd name="T77" fmla="*/ 2147483647 h 1145"/>
              <a:gd name="T78" fmla="*/ 392016961 w 1148"/>
              <a:gd name="T79" fmla="*/ 2147483647 h 1145"/>
              <a:gd name="T80" fmla="*/ 166281838 w 1148"/>
              <a:gd name="T81" fmla="*/ 2147483647 h 1145"/>
              <a:gd name="T82" fmla="*/ 59401277 w 1148"/>
              <a:gd name="T83" fmla="*/ 2147483647 h 1145"/>
              <a:gd name="T84" fmla="*/ 0 w 1148"/>
              <a:gd name="T85" fmla="*/ 2147483647 h 1145"/>
              <a:gd name="T86" fmla="*/ 59401277 w 1148"/>
              <a:gd name="T87" fmla="*/ 2147483647 h 1145"/>
              <a:gd name="T88" fmla="*/ 166281838 w 1148"/>
              <a:gd name="T89" fmla="*/ 2147483647 h 1145"/>
              <a:gd name="T90" fmla="*/ 392016961 w 1148"/>
              <a:gd name="T91" fmla="*/ 2147483647 h 1145"/>
              <a:gd name="T92" fmla="*/ 688970910 w 1148"/>
              <a:gd name="T93" fmla="*/ 2147483647 h 1145"/>
              <a:gd name="T94" fmla="*/ 1033456479 w 1148"/>
              <a:gd name="T95" fmla="*/ 2147483647 h 1145"/>
              <a:gd name="T96" fmla="*/ 1484822109 w 1148"/>
              <a:gd name="T97" fmla="*/ 2147483647 h 1145"/>
              <a:gd name="T98" fmla="*/ 2019380995 w 1148"/>
              <a:gd name="T99" fmla="*/ 2147483647 h 1145"/>
              <a:gd name="T100" fmla="*/ 2147483647 w 1148"/>
              <a:gd name="T101" fmla="*/ 2147483647 h 1145"/>
              <a:gd name="T102" fmla="*/ 2147483647 w 1148"/>
              <a:gd name="T103" fmla="*/ 2147483647 h 1145"/>
              <a:gd name="T104" fmla="*/ 2147483647 w 1148"/>
              <a:gd name="T105" fmla="*/ 2147483647 h 1145"/>
              <a:gd name="T106" fmla="*/ 2147483647 w 1148"/>
              <a:gd name="T107" fmla="*/ 2147483647 h 1145"/>
              <a:gd name="T108" fmla="*/ 2147483647 w 1148"/>
              <a:gd name="T109" fmla="*/ 2147483647 h 1145"/>
              <a:gd name="T110" fmla="*/ 2147483647 w 1148"/>
              <a:gd name="T111" fmla="*/ 2147483647 h 1145"/>
              <a:gd name="T112" fmla="*/ 2147483647 w 1148"/>
              <a:gd name="T113" fmla="*/ 2147483647 h 114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48"/>
              <a:gd name="T172" fmla="*/ 0 h 1145"/>
              <a:gd name="T173" fmla="*/ 1148 w 1148"/>
              <a:gd name="T174" fmla="*/ 1145 h 114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48" h="1145">
                <a:moveTo>
                  <a:pt x="574" y="1145"/>
                </a:moveTo>
                <a:lnTo>
                  <a:pt x="638" y="1141"/>
                </a:lnTo>
                <a:lnTo>
                  <a:pt x="702" y="1131"/>
                </a:lnTo>
                <a:lnTo>
                  <a:pt x="764" y="1113"/>
                </a:lnTo>
                <a:lnTo>
                  <a:pt x="823" y="1088"/>
                </a:lnTo>
                <a:lnTo>
                  <a:pt x="879" y="1058"/>
                </a:lnTo>
                <a:lnTo>
                  <a:pt x="931" y="1021"/>
                </a:lnTo>
                <a:lnTo>
                  <a:pt x="979" y="979"/>
                </a:lnTo>
                <a:lnTo>
                  <a:pt x="1024" y="930"/>
                </a:lnTo>
                <a:lnTo>
                  <a:pt x="1061" y="877"/>
                </a:lnTo>
                <a:lnTo>
                  <a:pt x="1091" y="820"/>
                </a:lnTo>
                <a:lnTo>
                  <a:pt x="1116" y="762"/>
                </a:lnTo>
                <a:lnTo>
                  <a:pt x="1134" y="700"/>
                </a:lnTo>
                <a:lnTo>
                  <a:pt x="1144" y="636"/>
                </a:lnTo>
                <a:lnTo>
                  <a:pt x="1148" y="572"/>
                </a:lnTo>
                <a:lnTo>
                  <a:pt x="1144" y="508"/>
                </a:lnTo>
                <a:lnTo>
                  <a:pt x="1134" y="445"/>
                </a:lnTo>
                <a:lnTo>
                  <a:pt x="1116" y="382"/>
                </a:lnTo>
                <a:lnTo>
                  <a:pt x="1091" y="324"/>
                </a:lnTo>
                <a:lnTo>
                  <a:pt x="1061" y="267"/>
                </a:lnTo>
                <a:lnTo>
                  <a:pt x="1024" y="216"/>
                </a:lnTo>
                <a:lnTo>
                  <a:pt x="979" y="169"/>
                </a:lnTo>
                <a:lnTo>
                  <a:pt x="931" y="125"/>
                </a:lnTo>
                <a:lnTo>
                  <a:pt x="879" y="88"/>
                </a:lnTo>
                <a:lnTo>
                  <a:pt x="823" y="57"/>
                </a:lnTo>
                <a:lnTo>
                  <a:pt x="764" y="32"/>
                </a:lnTo>
                <a:lnTo>
                  <a:pt x="702" y="14"/>
                </a:lnTo>
                <a:lnTo>
                  <a:pt x="638" y="4"/>
                </a:lnTo>
                <a:lnTo>
                  <a:pt x="574" y="0"/>
                </a:lnTo>
                <a:lnTo>
                  <a:pt x="510" y="4"/>
                </a:lnTo>
                <a:lnTo>
                  <a:pt x="447" y="14"/>
                </a:lnTo>
                <a:lnTo>
                  <a:pt x="384" y="32"/>
                </a:lnTo>
                <a:lnTo>
                  <a:pt x="325" y="57"/>
                </a:lnTo>
                <a:lnTo>
                  <a:pt x="269" y="88"/>
                </a:lnTo>
                <a:lnTo>
                  <a:pt x="218" y="125"/>
                </a:lnTo>
                <a:lnTo>
                  <a:pt x="170" y="169"/>
                </a:lnTo>
                <a:lnTo>
                  <a:pt x="125" y="216"/>
                </a:lnTo>
                <a:lnTo>
                  <a:pt x="87" y="267"/>
                </a:lnTo>
                <a:lnTo>
                  <a:pt x="58" y="324"/>
                </a:lnTo>
                <a:lnTo>
                  <a:pt x="33" y="382"/>
                </a:lnTo>
                <a:lnTo>
                  <a:pt x="14" y="445"/>
                </a:lnTo>
                <a:lnTo>
                  <a:pt x="5" y="508"/>
                </a:lnTo>
                <a:lnTo>
                  <a:pt x="0" y="572"/>
                </a:lnTo>
                <a:lnTo>
                  <a:pt x="5" y="636"/>
                </a:lnTo>
                <a:lnTo>
                  <a:pt x="14" y="700"/>
                </a:lnTo>
                <a:lnTo>
                  <a:pt x="33" y="762"/>
                </a:lnTo>
                <a:lnTo>
                  <a:pt x="58" y="820"/>
                </a:lnTo>
                <a:lnTo>
                  <a:pt x="87" y="877"/>
                </a:lnTo>
                <a:lnTo>
                  <a:pt x="125" y="930"/>
                </a:lnTo>
                <a:lnTo>
                  <a:pt x="170" y="979"/>
                </a:lnTo>
                <a:lnTo>
                  <a:pt x="218" y="1021"/>
                </a:lnTo>
                <a:lnTo>
                  <a:pt x="269" y="1058"/>
                </a:lnTo>
                <a:lnTo>
                  <a:pt x="325" y="1088"/>
                </a:lnTo>
                <a:lnTo>
                  <a:pt x="384" y="1113"/>
                </a:lnTo>
                <a:lnTo>
                  <a:pt x="447" y="1131"/>
                </a:lnTo>
                <a:lnTo>
                  <a:pt x="510" y="1141"/>
                </a:lnTo>
                <a:lnTo>
                  <a:pt x="574" y="114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59" name="Line 331"/>
          <p:cNvSpPr>
            <a:spLocks noChangeShapeType="1"/>
          </p:cNvSpPr>
          <p:nvPr/>
        </p:nvSpPr>
        <p:spPr bwMode="auto">
          <a:xfrm>
            <a:off x="1649413" y="4270375"/>
            <a:ext cx="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60" name="Freeform 332"/>
          <p:cNvSpPr>
            <a:spLocks/>
          </p:cNvSpPr>
          <p:nvPr/>
        </p:nvSpPr>
        <p:spPr bwMode="auto">
          <a:xfrm>
            <a:off x="1601788" y="4260850"/>
            <a:ext cx="85725" cy="88900"/>
          </a:xfrm>
          <a:custGeom>
            <a:avLst/>
            <a:gdLst>
              <a:gd name="T0" fmla="*/ 2147483647 w 383"/>
              <a:gd name="T1" fmla="*/ 441131317 h 382"/>
              <a:gd name="T2" fmla="*/ 1951103064 w 383"/>
              <a:gd name="T3" fmla="*/ 441131317 h 382"/>
              <a:gd name="T4" fmla="*/ 1850156649 w 383"/>
              <a:gd name="T5" fmla="*/ 668006255 h 382"/>
              <a:gd name="T6" fmla="*/ 2147483647 w 383"/>
              <a:gd name="T7" fmla="*/ 668006255 h 382"/>
              <a:gd name="T8" fmla="*/ 2147483647 w 383"/>
              <a:gd name="T9" fmla="*/ 894881776 h 382"/>
              <a:gd name="T10" fmla="*/ 1749259923 w 383"/>
              <a:gd name="T11" fmla="*/ 894881776 h 382"/>
              <a:gd name="T12" fmla="*/ 1637090475 w 383"/>
              <a:gd name="T13" fmla="*/ 1121757063 h 382"/>
              <a:gd name="T14" fmla="*/ 2147483647 w 383"/>
              <a:gd name="T15" fmla="*/ 1121757063 h 382"/>
              <a:gd name="T16" fmla="*/ 2147483647 w 383"/>
              <a:gd name="T17" fmla="*/ 1336067433 h 382"/>
              <a:gd name="T18" fmla="*/ 1547416334 w 383"/>
              <a:gd name="T19" fmla="*/ 1336067433 h 382"/>
              <a:gd name="T20" fmla="*/ 1446469471 w 383"/>
              <a:gd name="T21" fmla="*/ 1562942023 h 382"/>
              <a:gd name="T22" fmla="*/ 2147483647 w 383"/>
              <a:gd name="T23" fmla="*/ 1562942023 h 382"/>
              <a:gd name="T24" fmla="*/ 2147483647 w 383"/>
              <a:gd name="T25" fmla="*/ 1789817543 h 382"/>
              <a:gd name="T26" fmla="*/ 1345572745 w 383"/>
              <a:gd name="T27" fmla="*/ 1789817543 h 382"/>
              <a:gd name="T28" fmla="*/ 1255847572 w 383"/>
              <a:gd name="T29" fmla="*/ 2004074387 h 382"/>
              <a:gd name="T30" fmla="*/ 2147483647 w 383"/>
              <a:gd name="T31" fmla="*/ 2004074387 h 382"/>
              <a:gd name="T32" fmla="*/ 2147483647 w 383"/>
              <a:gd name="T33" fmla="*/ 2147483647 h 382"/>
              <a:gd name="T34" fmla="*/ 1154950846 w 383"/>
              <a:gd name="T35" fmla="*/ 2147483647 h 382"/>
              <a:gd name="T36" fmla="*/ 1042832430 w 383"/>
              <a:gd name="T37" fmla="*/ 2147483647 h 382"/>
              <a:gd name="T38" fmla="*/ 2147483647 w 383"/>
              <a:gd name="T39" fmla="*/ 2147483647 h 382"/>
              <a:gd name="T40" fmla="*/ 2147483647 w 383"/>
              <a:gd name="T41" fmla="*/ 2147483647 h 382"/>
              <a:gd name="T42" fmla="*/ 941885567 w 383"/>
              <a:gd name="T43" fmla="*/ 2147483647 h 382"/>
              <a:gd name="T44" fmla="*/ 852211202 w 383"/>
              <a:gd name="T45" fmla="*/ 2147483647 h 382"/>
              <a:gd name="T46" fmla="*/ 2147483647 w 383"/>
              <a:gd name="T47" fmla="*/ 2147483647 h 382"/>
              <a:gd name="T48" fmla="*/ 2147483647 w 383"/>
              <a:gd name="T49" fmla="*/ 2147483647 h 382"/>
              <a:gd name="T50" fmla="*/ 751264339 w 383"/>
              <a:gd name="T51" fmla="*/ 2147483647 h 382"/>
              <a:gd name="T52" fmla="*/ 650367613 w 383"/>
              <a:gd name="T53" fmla="*/ 2147483647 h 382"/>
              <a:gd name="T54" fmla="*/ 2147483647 w 383"/>
              <a:gd name="T55" fmla="*/ 2147483647 h 382"/>
              <a:gd name="T56" fmla="*/ 2147483647 w 383"/>
              <a:gd name="T57" fmla="*/ 2147483647 h 382"/>
              <a:gd name="T58" fmla="*/ 560642888 w 383"/>
              <a:gd name="T59" fmla="*/ 2147483647 h 382"/>
              <a:gd name="T60" fmla="*/ 448524360 w 383"/>
              <a:gd name="T61" fmla="*/ 2147483647 h 382"/>
              <a:gd name="T62" fmla="*/ 2147483647 w 383"/>
              <a:gd name="T63" fmla="*/ 2147483647 h 382"/>
              <a:gd name="T64" fmla="*/ 2147483647 w 383"/>
              <a:gd name="T65" fmla="*/ 2147483647 h 382"/>
              <a:gd name="T66" fmla="*/ 347627634 w 383"/>
              <a:gd name="T67" fmla="*/ 2147483647 h 382"/>
              <a:gd name="T68" fmla="*/ 257902909 w 383"/>
              <a:gd name="T69" fmla="*/ 2147483647 h 382"/>
              <a:gd name="T70" fmla="*/ 2147483647 w 383"/>
              <a:gd name="T71" fmla="*/ 2147483647 h 382"/>
              <a:gd name="T72" fmla="*/ 2147483647 w 383"/>
              <a:gd name="T73" fmla="*/ 2147483647 h 382"/>
              <a:gd name="T74" fmla="*/ 157006127 w 383"/>
              <a:gd name="T75" fmla="*/ 2147483647 h 382"/>
              <a:gd name="T76" fmla="*/ 56059222 w 383"/>
              <a:gd name="T77" fmla="*/ 2147483647 h 382"/>
              <a:gd name="T78" fmla="*/ 2147483647 w 383"/>
              <a:gd name="T79" fmla="*/ 2147483647 h 382"/>
              <a:gd name="T80" fmla="*/ 2147483647 w 383"/>
              <a:gd name="T81" fmla="*/ 2147483647 h 382"/>
              <a:gd name="T82" fmla="*/ 0 w 383"/>
              <a:gd name="T83" fmla="*/ 2147483647 h 382"/>
              <a:gd name="T84" fmla="*/ 2141724963 w 383"/>
              <a:gd name="T85" fmla="*/ 0 h 382"/>
              <a:gd name="T86" fmla="*/ 2147483647 w 383"/>
              <a:gd name="T87" fmla="*/ 2147483647 h 3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83"/>
              <a:gd name="T133" fmla="*/ 0 h 382"/>
              <a:gd name="T134" fmla="*/ 383 w 383"/>
              <a:gd name="T135" fmla="*/ 382 h 38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83" h="382">
                <a:moveTo>
                  <a:pt x="209" y="35"/>
                </a:moveTo>
                <a:lnTo>
                  <a:pt x="174" y="35"/>
                </a:lnTo>
                <a:lnTo>
                  <a:pt x="165" y="53"/>
                </a:lnTo>
                <a:lnTo>
                  <a:pt x="218" y="53"/>
                </a:lnTo>
                <a:lnTo>
                  <a:pt x="227" y="71"/>
                </a:lnTo>
                <a:lnTo>
                  <a:pt x="156" y="71"/>
                </a:lnTo>
                <a:lnTo>
                  <a:pt x="146" y="89"/>
                </a:lnTo>
                <a:lnTo>
                  <a:pt x="235" y="89"/>
                </a:lnTo>
                <a:lnTo>
                  <a:pt x="244" y="106"/>
                </a:lnTo>
                <a:lnTo>
                  <a:pt x="138" y="106"/>
                </a:lnTo>
                <a:lnTo>
                  <a:pt x="129" y="124"/>
                </a:lnTo>
                <a:lnTo>
                  <a:pt x="253" y="124"/>
                </a:lnTo>
                <a:lnTo>
                  <a:pt x="263" y="142"/>
                </a:lnTo>
                <a:lnTo>
                  <a:pt x="120" y="142"/>
                </a:lnTo>
                <a:lnTo>
                  <a:pt x="112" y="159"/>
                </a:lnTo>
                <a:lnTo>
                  <a:pt x="271" y="159"/>
                </a:lnTo>
                <a:lnTo>
                  <a:pt x="280" y="177"/>
                </a:lnTo>
                <a:lnTo>
                  <a:pt x="103" y="177"/>
                </a:lnTo>
                <a:lnTo>
                  <a:pt x="93" y="195"/>
                </a:lnTo>
                <a:lnTo>
                  <a:pt x="289" y="195"/>
                </a:lnTo>
                <a:lnTo>
                  <a:pt x="297" y="212"/>
                </a:lnTo>
                <a:lnTo>
                  <a:pt x="84" y="212"/>
                </a:lnTo>
                <a:lnTo>
                  <a:pt x="76" y="231"/>
                </a:lnTo>
                <a:lnTo>
                  <a:pt x="307" y="231"/>
                </a:lnTo>
                <a:lnTo>
                  <a:pt x="316" y="248"/>
                </a:lnTo>
                <a:lnTo>
                  <a:pt x="67" y="248"/>
                </a:lnTo>
                <a:lnTo>
                  <a:pt x="58" y="265"/>
                </a:lnTo>
                <a:lnTo>
                  <a:pt x="325" y="265"/>
                </a:lnTo>
                <a:lnTo>
                  <a:pt x="333" y="284"/>
                </a:lnTo>
                <a:lnTo>
                  <a:pt x="50" y="284"/>
                </a:lnTo>
                <a:lnTo>
                  <a:pt x="40" y="301"/>
                </a:lnTo>
                <a:lnTo>
                  <a:pt x="342" y="301"/>
                </a:lnTo>
                <a:lnTo>
                  <a:pt x="351" y="318"/>
                </a:lnTo>
                <a:lnTo>
                  <a:pt x="31" y="318"/>
                </a:lnTo>
                <a:lnTo>
                  <a:pt x="23" y="337"/>
                </a:lnTo>
                <a:lnTo>
                  <a:pt x="360" y="337"/>
                </a:lnTo>
                <a:lnTo>
                  <a:pt x="369" y="354"/>
                </a:lnTo>
                <a:lnTo>
                  <a:pt x="14" y="354"/>
                </a:lnTo>
                <a:lnTo>
                  <a:pt x="5" y="372"/>
                </a:lnTo>
                <a:lnTo>
                  <a:pt x="378" y="372"/>
                </a:lnTo>
                <a:lnTo>
                  <a:pt x="383" y="382"/>
                </a:lnTo>
                <a:lnTo>
                  <a:pt x="0" y="382"/>
                </a:lnTo>
                <a:lnTo>
                  <a:pt x="191" y="0"/>
                </a:lnTo>
                <a:lnTo>
                  <a:pt x="383" y="38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61" name="Line 333"/>
          <p:cNvSpPr>
            <a:spLocks noChangeShapeType="1"/>
          </p:cNvSpPr>
          <p:nvPr/>
        </p:nvSpPr>
        <p:spPr bwMode="auto">
          <a:xfrm>
            <a:off x="1644650" y="4349750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62" name="Line 334"/>
          <p:cNvSpPr>
            <a:spLocks noChangeShapeType="1"/>
          </p:cNvSpPr>
          <p:nvPr/>
        </p:nvSpPr>
        <p:spPr bwMode="auto">
          <a:xfrm>
            <a:off x="1644650" y="4349750"/>
            <a:ext cx="1588" cy="3032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63" name="Line 335"/>
          <p:cNvSpPr>
            <a:spLocks noChangeShapeType="1"/>
          </p:cNvSpPr>
          <p:nvPr/>
        </p:nvSpPr>
        <p:spPr bwMode="auto">
          <a:xfrm>
            <a:off x="1644650" y="42195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64" name="Line 336"/>
          <p:cNvSpPr>
            <a:spLocks noChangeShapeType="1"/>
          </p:cNvSpPr>
          <p:nvPr/>
        </p:nvSpPr>
        <p:spPr bwMode="auto">
          <a:xfrm flipV="1">
            <a:off x="1644650" y="4044950"/>
            <a:ext cx="1588" cy="1746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65" name="Line 337"/>
          <p:cNvSpPr>
            <a:spLocks noChangeShapeType="1"/>
          </p:cNvSpPr>
          <p:nvPr/>
        </p:nvSpPr>
        <p:spPr bwMode="auto">
          <a:xfrm>
            <a:off x="1644650" y="400208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66" name="Freeform 338"/>
          <p:cNvSpPr>
            <a:spLocks/>
          </p:cNvSpPr>
          <p:nvPr/>
        </p:nvSpPr>
        <p:spPr bwMode="auto">
          <a:xfrm>
            <a:off x="1601788" y="3914775"/>
            <a:ext cx="85725" cy="87313"/>
          </a:xfrm>
          <a:custGeom>
            <a:avLst/>
            <a:gdLst>
              <a:gd name="T0" fmla="*/ 2141724963 w 383"/>
              <a:gd name="T1" fmla="*/ 2147483647 h 381"/>
              <a:gd name="T2" fmla="*/ 0 w 383"/>
              <a:gd name="T3" fmla="*/ 0 h 381"/>
              <a:gd name="T4" fmla="*/ 2147483647 w 383"/>
              <a:gd name="T5" fmla="*/ 0 h 381"/>
              <a:gd name="T6" fmla="*/ 0 w 383"/>
              <a:gd name="T7" fmla="*/ 0 h 381"/>
              <a:gd name="T8" fmla="*/ 89724977 w 383"/>
              <a:gd name="T9" fmla="*/ 204609872 h 381"/>
              <a:gd name="T10" fmla="*/ 2147483647 w 383"/>
              <a:gd name="T11" fmla="*/ 204609872 h 381"/>
              <a:gd name="T12" fmla="*/ 2147483647 w 383"/>
              <a:gd name="T13" fmla="*/ 433273207 h 381"/>
              <a:gd name="T14" fmla="*/ 190621507 w 383"/>
              <a:gd name="T15" fmla="*/ 433273207 h 381"/>
              <a:gd name="T16" fmla="*/ 291518289 w 383"/>
              <a:gd name="T17" fmla="*/ 637883136 h 381"/>
              <a:gd name="T18" fmla="*/ 2147483647 w 383"/>
              <a:gd name="T19" fmla="*/ 637883136 h 381"/>
              <a:gd name="T20" fmla="*/ 2147483647 w 383"/>
              <a:gd name="T21" fmla="*/ 842492950 h 381"/>
              <a:gd name="T22" fmla="*/ 381243239 w 383"/>
              <a:gd name="T23" fmla="*/ 842492950 h 381"/>
              <a:gd name="T24" fmla="*/ 493361543 w 383"/>
              <a:gd name="T25" fmla="*/ 1071155999 h 381"/>
              <a:gd name="T26" fmla="*/ 2147483647 w 383"/>
              <a:gd name="T27" fmla="*/ 1071155999 h 381"/>
              <a:gd name="T28" fmla="*/ 2147483647 w 383"/>
              <a:gd name="T29" fmla="*/ 1275766272 h 381"/>
              <a:gd name="T30" fmla="*/ 594308405 w 383"/>
              <a:gd name="T31" fmla="*/ 1275766272 h 381"/>
              <a:gd name="T32" fmla="*/ 695205131 w 383"/>
              <a:gd name="T33" fmla="*/ 1492402360 h 381"/>
              <a:gd name="T34" fmla="*/ 2147483647 w 383"/>
              <a:gd name="T35" fmla="*/ 1492402360 h 381"/>
              <a:gd name="T36" fmla="*/ 2147483647 w 383"/>
              <a:gd name="T37" fmla="*/ 1709039364 h 381"/>
              <a:gd name="T38" fmla="*/ 784929857 w 383"/>
              <a:gd name="T39" fmla="*/ 1709039364 h 381"/>
              <a:gd name="T40" fmla="*/ 885826583 w 383"/>
              <a:gd name="T41" fmla="*/ 1913649637 h 381"/>
              <a:gd name="T42" fmla="*/ 2147483647 w 383"/>
              <a:gd name="T43" fmla="*/ 1913649637 h 381"/>
              <a:gd name="T44" fmla="*/ 2147483647 w 383"/>
              <a:gd name="T45" fmla="*/ 2130285267 h 381"/>
              <a:gd name="T46" fmla="*/ 986773222 w 383"/>
              <a:gd name="T47" fmla="*/ 2130285267 h 381"/>
              <a:gd name="T48" fmla="*/ 1087669948 w 383"/>
              <a:gd name="T49" fmla="*/ 2147483647 h 381"/>
              <a:gd name="T50" fmla="*/ 2147483647 w 383"/>
              <a:gd name="T51" fmla="*/ 2147483647 h 381"/>
              <a:gd name="T52" fmla="*/ 2147483647 w 383"/>
              <a:gd name="T53" fmla="*/ 2147483647 h 381"/>
              <a:gd name="T54" fmla="*/ 1188566674 w 383"/>
              <a:gd name="T55" fmla="*/ 2147483647 h 381"/>
              <a:gd name="T56" fmla="*/ 1289513537 w 383"/>
              <a:gd name="T57" fmla="*/ 2147483647 h 381"/>
              <a:gd name="T58" fmla="*/ 2147483647 w 383"/>
              <a:gd name="T59" fmla="*/ 2147483647 h 381"/>
              <a:gd name="T60" fmla="*/ 2147483647 w 383"/>
              <a:gd name="T61" fmla="*/ 2147483647 h 381"/>
              <a:gd name="T62" fmla="*/ 1390410263 w 383"/>
              <a:gd name="T63" fmla="*/ 2147483647 h 381"/>
              <a:gd name="T64" fmla="*/ 1480134541 w 383"/>
              <a:gd name="T65" fmla="*/ 2147483647 h 381"/>
              <a:gd name="T66" fmla="*/ 2147483647 w 383"/>
              <a:gd name="T67" fmla="*/ 2147483647 h 381"/>
              <a:gd name="T68" fmla="*/ 2147483647 w 383"/>
              <a:gd name="T69" fmla="*/ 2147483647 h 381"/>
              <a:gd name="T70" fmla="*/ 1592253852 w 383"/>
              <a:gd name="T71" fmla="*/ 2147483647 h 381"/>
              <a:gd name="T72" fmla="*/ 1693200715 w 383"/>
              <a:gd name="T73" fmla="*/ 2147483647 h 381"/>
              <a:gd name="T74" fmla="*/ 2147483647 w 383"/>
              <a:gd name="T75" fmla="*/ 2147483647 h 381"/>
              <a:gd name="T76" fmla="*/ 2147483647 w 383"/>
              <a:gd name="T77" fmla="*/ 2147483647 h 381"/>
              <a:gd name="T78" fmla="*/ 1782874856 w 383"/>
              <a:gd name="T79" fmla="*/ 2147483647 h 381"/>
              <a:gd name="T80" fmla="*/ 1883821271 w 383"/>
              <a:gd name="T81" fmla="*/ 2147483647 h 381"/>
              <a:gd name="T82" fmla="*/ 2147483647 w 383"/>
              <a:gd name="T83" fmla="*/ 2147483647 h 381"/>
              <a:gd name="T84" fmla="*/ 2147483647 w 383"/>
              <a:gd name="T85" fmla="*/ 2147483647 h 381"/>
              <a:gd name="T86" fmla="*/ 1984717997 w 383"/>
              <a:gd name="T87" fmla="*/ 2147483647 h 38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83"/>
              <a:gd name="T133" fmla="*/ 0 h 381"/>
              <a:gd name="T134" fmla="*/ 383 w 383"/>
              <a:gd name="T135" fmla="*/ 381 h 38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83" h="381">
                <a:moveTo>
                  <a:pt x="191" y="381"/>
                </a:moveTo>
                <a:lnTo>
                  <a:pt x="0" y="0"/>
                </a:lnTo>
                <a:lnTo>
                  <a:pt x="383" y="0"/>
                </a:lnTo>
                <a:lnTo>
                  <a:pt x="0" y="0"/>
                </a:lnTo>
                <a:lnTo>
                  <a:pt x="8" y="17"/>
                </a:lnTo>
                <a:lnTo>
                  <a:pt x="372" y="17"/>
                </a:lnTo>
                <a:lnTo>
                  <a:pt x="364" y="36"/>
                </a:lnTo>
                <a:lnTo>
                  <a:pt x="17" y="36"/>
                </a:lnTo>
                <a:lnTo>
                  <a:pt x="26" y="53"/>
                </a:lnTo>
                <a:lnTo>
                  <a:pt x="355" y="53"/>
                </a:lnTo>
                <a:lnTo>
                  <a:pt x="345" y="70"/>
                </a:lnTo>
                <a:lnTo>
                  <a:pt x="34" y="70"/>
                </a:lnTo>
                <a:lnTo>
                  <a:pt x="44" y="89"/>
                </a:lnTo>
                <a:lnTo>
                  <a:pt x="337" y="89"/>
                </a:lnTo>
                <a:lnTo>
                  <a:pt x="328" y="106"/>
                </a:lnTo>
                <a:lnTo>
                  <a:pt x="53" y="106"/>
                </a:lnTo>
                <a:lnTo>
                  <a:pt x="62" y="124"/>
                </a:lnTo>
                <a:lnTo>
                  <a:pt x="319" y="124"/>
                </a:lnTo>
                <a:lnTo>
                  <a:pt x="310" y="142"/>
                </a:lnTo>
                <a:lnTo>
                  <a:pt x="70" y="142"/>
                </a:lnTo>
                <a:lnTo>
                  <a:pt x="79" y="159"/>
                </a:lnTo>
                <a:lnTo>
                  <a:pt x="302" y="159"/>
                </a:lnTo>
                <a:lnTo>
                  <a:pt x="292" y="177"/>
                </a:lnTo>
                <a:lnTo>
                  <a:pt x="88" y="177"/>
                </a:lnTo>
                <a:lnTo>
                  <a:pt x="97" y="195"/>
                </a:lnTo>
                <a:lnTo>
                  <a:pt x="283" y="195"/>
                </a:lnTo>
                <a:lnTo>
                  <a:pt x="275" y="212"/>
                </a:lnTo>
                <a:lnTo>
                  <a:pt x="106" y="212"/>
                </a:lnTo>
                <a:lnTo>
                  <a:pt x="115" y="230"/>
                </a:lnTo>
                <a:lnTo>
                  <a:pt x="266" y="230"/>
                </a:lnTo>
                <a:lnTo>
                  <a:pt x="257" y="248"/>
                </a:lnTo>
                <a:lnTo>
                  <a:pt x="124" y="248"/>
                </a:lnTo>
                <a:lnTo>
                  <a:pt x="132" y="266"/>
                </a:lnTo>
                <a:lnTo>
                  <a:pt x="249" y="266"/>
                </a:lnTo>
                <a:lnTo>
                  <a:pt x="239" y="283"/>
                </a:lnTo>
                <a:lnTo>
                  <a:pt x="142" y="283"/>
                </a:lnTo>
                <a:lnTo>
                  <a:pt x="151" y="301"/>
                </a:lnTo>
                <a:lnTo>
                  <a:pt x="230" y="301"/>
                </a:lnTo>
                <a:lnTo>
                  <a:pt x="221" y="319"/>
                </a:lnTo>
                <a:lnTo>
                  <a:pt x="159" y="319"/>
                </a:lnTo>
                <a:lnTo>
                  <a:pt x="168" y="336"/>
                </a:lnTo>
                <a:lnTo>
                  <a:pt x="213" y="336"/>
                </a:lnTo>
                <a:lnTo>
                  <a:pt x="204" y="355"/>
                </a:lnTo>
                <a:lnTo>
                  <a:pt x="177" y="35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67" name="Line 339"/>
          <p:cNvSpPr>
            <a:spLocks noChangeShapeType="1"/>
          </p:cNvSpPr>
          <p:nvPr/>
        </p:nvSpPr>
        <p:spPr bwMode="auto">
          <a:xfrm>
            <a:off x="1644650" y="4002088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68" name="Line 340"/>
          <p:cNvSpPr>
            <a:spLocks noChangeShapeType="1"/>
          </p:cNvSpPr>
          <p:nvPr/>
        </p:nvSpPr>
        <p:spPr bwMode="auto">
          <a:xfrm flipV="1">
            <a:off x="1644650" y="3914775"/>
            <a:ext cx="42863" cy="8731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69" name="Line 341"/>
          <p:cNvSpPr>
            <a:spLocks noChangeShapeType="1"/>
          </p:cNvSpPr>
          <p:nvPr/>
        </p:nvSpPr>
        <p:spPr bwMode="auto">
          <a:xfrm>
            <a:off x="1644650" y="3914775"/>
            <a:ext cx="15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70" name="Freeform 342"/>
          <p:cNvSpPr>
            <a:spLocks/>
          </p:cNvSpPr>
          <p:nvPr/>
        </p:nvSpPr>
        <p:spPr bwMode="auto">
          <a:xfrm>
            <a:off x="1644650" y="3611563"/>
            <a:ext cx="650875" cy="303212"/>
          </a:xfrm>
          <a:custGeom>
            <a:avLst/>
            <a:gdLst>
              <a:gd name="T0" fmla="*/ 0 w 2871"/>
              <a:gd name="T1" fmla="*/ 2147483647 h 1337"/>
              <a:gd name="T2" fmla="*/ 0 w 2871"/>
              <a:gd name="T3" fmla="*/ 0 h 1337"/>
              <a:gd name="T4" fmla="*/ 2147483647 w 2871"/>
              <a:gd name="T5" fmla="*/ 0 h 1337"/>
              <a:gd name="T6" fmla="*/ 0 60000 65536"/>
              <a:gd name="T7" fmla="*/ 0 60000 65536"/>
              <a:gd name="T8" fmla="*/ 0 60000 65536"/>
              <a:gd name="T9" fmla="*/ 0 w 2871"/>
              <a:gd name="T10" fmla="*/ 0 h 1337"/>
              <a:gd name="T11" fmla="*/ 2871 w 2871"/>
              <a:gd name="T12" fmla="*/ 1337 h 13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71" h="1337">
                <a:moveTo>
                  <a:pt x="0" y="1337"/>
                </a:moveTo>
                <a:lnTo>
                  <a:pt x="0" y="0"/>
                </a:lnTo>
                <a:lnTo>
                  <a:pt x="2871" y="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71" name="Line 343"/>
          <p:cNvSpPr>
            <a:spLocks noChangeShapeType="1"/>
          </p:cNvSpPr>
          <p:nvPr/>
        </p:nvSpPr>
        <p:spPr bwMode="auto">
          <a:xfrm>
            <a:off x="2427288" y="413226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72" name="Line 344"/>
          <p:cNvSpPr>
            <a:spLocks noChangeShapeType="1"/>
          </p:cNvSpPr>
          <p:nvPr/>
        </p:nvSpPr>
        <p:spPr bwMode="auto">
          <a:xfrm>
            <a:off x="2427288" y="4132263"/>
            <a:ext cx="0" cy="2174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73" name="Line 345"/>
          <p:cNvSpPr>
            <a:spLocks noChangeShapeType="1"/>
          </p:cNvSpPr>
          <p:nvPr/>
        </p:nvSpPr>
        <p:spPr bwMode="auto">
          <a:xfrm>
            <a:off x="2468563" y="4349750"/>
            <a:ext cx="1587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74" name="Freeform 346"/>
          <p:cNvSpPr>
            <a:spLocks/>
          </p:cNvSpPr>
          <p:nvPr/>
        </p:nvSpPr>
        <p:spPr bwMode="auto">
          <a:xfrm>
            <a:off x="2381250" y="4349750"/>
            <a:ext cx="87313" cy="80963"/>
          </a:xfrm>
          <a:custGeom>
            <a:avLst/>
            <a:gdLst>
              <a:gd name="T0" fmla="*/ 2147483647 w 381"/>
              <a:gd name="T1" fmla="*/ 0 h 355"/>
              <a:gd name="T2" fmla="*/ 0 w 381"/>
              <a:gd name="T3" fmla="*/ 0 h 355"/>
              <a:gd name="T4" fmla="*/ 108344656 w 381"/>
              <a:gd name="T5" fmla="*/ 225374744 h 355"/>
              <a:gd name="T6" fmla="*/ 2147483647 w 381"/>
              <a:gd name="T7" fmla="*/ 225374744 h 355"/>
              <a:gd name="T8" fmla="*/ 2147483647 w 381"/>
              <a:gd name="T9" fmla="*/ 427031214 h 355"/>
              <a:gd name="T10" fmla="*/ 204609872 w 381"/>
              <a:gd name="T11" fmla="*/ 427031214 h 355"/>
              <a:gd name="T12" fmla="*/ 324981059 w 381"/>
              <a:gd name="T13" fmla="*/ 640546879 h 355"/>
              <a:gd name="T14" fmla="*/ 2147483647 w 381"/>
              <a:gd name="T15" fmla="*/ 640546879 h 355"/>
              <a:gd name="T16" fmla="*/ 2147483647 w 381"/>
              <a:gd name="T17" fmla="*/ 854114428 h 355"/>
              <a:gd name="T18" fmla="*/ 433273207 w 381"/>
              <a:gd name="T19" fmla="*/ 854114428 h 355"/>
              <a:gd name="T20" fmla="*/ 541617949 w 381"/>
              <a:gd name="T21" fmla="*/ 1055770385 h 355"/>
              <a:gd name="T22" fmla="*/ 2147483647 w 381"/>
              <a:gd name="T23" fmla="*/ 1055770385 h 355"/>
              <a:gd name="T24" fmla="*/ 2147483647 w 381"/>
              <a:gd name="T25" fmla="*/ 1269286391 h 355"/>
              <a:gd name="T26" fmla="*/ 637883136 w 381"/>
              <a:gd name="T27" fmla="*/ 1269286391 h 355"/>
              <a:gd name="T28" fmla="*/ 746175055 w 381"/>
              <a:gd name="T29" fmla="*/ 1482801485 h 355"/>
              <a:gd name="T30" fmla="*/ 2147483647 w 381"/>
              <a:gd name="T31" fmla="*/ 1482801485 h 355"/>
              <a:gd name="T32" fmla="*/ 2147483647 w 381"/>
              <a:gd name="T33" fmla="*/ 1684458126 h 355"/>
              <a:gd name="T34" fmla="*/ 854519682 w 381"/>
              <a:gd name="T35" fmla="*/ 1684458126 h 355"/>
              <a:gd name="T36" fmla="*/ 974890812 w 381"/>
              <a:gd name="T37" fmla="*/ 1897974133 h 355"/>
              <a:gd name="T38" fmla="*/ 2147483647 w 381"/>
              <a:gd name="T39" fmla="*/ 1897974133 h 355"/>
              <a:gd name="T40" fmla="*/ 2147483647 w 381"/>
              <a:gd name="T41" fmla="*/ 2111540769 h 355"/>
              <a:gd name="T42" fmla="*/ 1071155999 w 381"/>
              <a:gd name="T43" fmla="*/ 2111540769 h 355"/>
              <a:gd name="T44" fmla="*/ 1179447918 w 381"/>
              <a:gd name="T45" fmla="*/ 2147483647 h 355"/>
              <a:gd name="T46" fmla="*/ 2147483647 w 381"/>
              <a:gd name="T47" fmla="*/ 2147483647 h 355"/>
              <a:gd name="T48" fmla="*/ 2147483647 w 381"/>
              <a:gd name="T49" fmla="*/ 2147483647 h 355"/>
              <a:gd name="T50" fmla="*/ 1287793004 w 381"/>
              <a:gd name="T51" fmla="*/ 2147483647 h 355"/>
              <a:gd name="T52" fmla="*/ 1384058191 w 381"/>
              <a:gd name="T53" fmla="*/ 2147483647 h 355"/>
              <a:gd name="T54" fmla="*/ 2147483647 w 381"/>
              <a:gd name="T55" fmla="*/ 2147483647 h 355"/>
              <a:gd name="T56" fmla="*/ 2147483647 w 381"/>
              <a:gd name="T57" fmla="*/ 2147483647 h 355"/>
              <a:gd name="T58" fmla="*/ 1492402360 w 381"/>
              <a:gd name="T59" fmla="*/ 2147483647 h 355"/>
              <a:gd name="T60" fmla="*/ 1612773261 w 381"/>
              <a:gd name="T61" fmla="*/ 2147483647 h 355"/>
              <a:gd name="T62" fmla="*/ 2147483647 w 381"/>
              <a:gd name="T63" fmla="*/ 2147483647 h 355"/>
              <a:gd name="T64" fmla="*/ 2147483647 w 381"/>
              <a:gd name="T65" fmla="*/ 2147483647 h 355"/>
              <a:gd name="T66" fmla="*/ 1709039364 w 381"/>
              <a:gd name="T67" fmla="*/ 2147483647 h 355"/>
              <a:gd name="T68" fmla="*/ 1817331283 w 381"/>
              <a:gd name="T69" fmla="*/ 2147483647 h 355"/>
              <a:gd name="T70" fmla="*/ 2147483647 w 381"/>
              <a:gd name="T71" fmla="*/ 2147483647 h 355"/>
              <a:gd name="T72" fmla="*/ 2147483647 w 381"/>
              <a:gd name="T73" fmla="*/ 2147483647 h 355"/>
              <a:gd name="T74" fmla="*/ 1925674994 w 381"/>
              <a:gd name="T75" fmla="*/ 2147483647 h 355"/>
              <a:gd name="T76" fmla="*/ 2033966913 w 381"/>
              <a:gd name="T77" fmla="*/ 2147483647 h 355"/>
              <a:gd name="T78" fmla="*/ 2147483647 w 381"/>
              <a:gd name="T79" fmla="*/ 2147483647 h 355"/>
              <a:gd name="T80" fmla="*/ 2147483647 w 381"/>
              <a:gd name="T81" fmla="*/ 2147483647 h 355"/>
              <a:gd name="T82" fmla="*/ 2142311998 w 381"/>
              <a:gd name="T83" fmla="*/ 2147483647 h 35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81"/>
              <a:gd name="T127" fmla="*/ 0 h 355"/>
              <a:gd name="T128" fmla="*/ 381 w 381"/>
              <a:gd name="T129" fmla="*/ 355 h 35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81" h="355">
                <a:moveTo>
                  <a:pt x="381" y="0"/>
                </a:moveTo>
                <a:lnTo>
                  <a:pt x="0" y="0"/>
                </a:lnTo>
                <a:lnTo>
                  <a:pt x="9" y="19"/>
                </a:lnTo>
                <a:lnTo>
                  <a:pt x="373" y="19"/>
                </a:lnTo>
                <a:lnTo>
                  <a:pt x="364" y="36"/>
                </a:lnTo>
                <a:lnTo>
                  <a:pt x="17" y="36"/>
                </a:lnTo>
                <a:lnTo>
                  <a:pt x="27" y="54"/>
                </a:lnTo>
                <a:lnTo>
                  <a:pt x="355" y="54"/>
                </a:lnTo>
                <a:lnTo>
                  <a:pt x="347" y="72"/>
                </a:lnTo>
                <a:lnTo>
                  <a:pt x="36" y="72"/>
                </a:lnTo>
                <a:lnTo>
                  <a:pt x="45" y="89"/>
                </a:lnTo>
                <a:lnTo>
                  <a:pt x="338" y="89"/>
                </a:lnTo>
                <a:lnTo>
                  <a:pt x="328" y="107"/>
                </a:lnTo>
                <a:lnTo>
                  <a:pt x="53" y="107"/>
                </a:lnTo>
                <a:lnTo>
                  <a:pt x="62" y="125"/>
                </a:lnTo>
                <a:lnTo>
                  <a:pt x="320" y="125"/>
                </a:lnTo>
                <a:lnTo>
                  <a:pt x="311" y="142"/>
                </a:lnTo>
                <a:lnTo>
                  <a:pt x="71" y="142"/>
                </a:lnTo>
                <a:lnTo>
                  <a:pt x="81" y="160"/>
                </a:lnTo>
                <a:lnTo>
                  <a:pt x="302" y="160"/>
                </a:lnTo>
                <a:lnTo>
                  <a:pt x="293" y="178"/>
                </a:lnTo>
                <a:lnTo>
                  <a:pt x="89" y="178"/>
                </a:lnTo>
                <a:lnTo>
                  <a:pt x="98" y="196"/>
                </a:lnTo>
                <a:lnTo>
                  <a:pt x="285" y="196"/>
                </a:lnTo>
                <a:lnTo>
                  <a:pt x="275" y="213"/>
                </a:lnTo>
                <a:lnTo>
                  <a:pt x="107" y="213"/>
                </a:lnTo>
                <a:lnTo>
                  <a:pt x="115" y="231"/>
                </a:lnTo>
                <a:lnTo>
                  <a:pt x="266" y="231"/>
                </a:lnTo>
                <a:lnTo>
                  <a:pt x="258" y="249"/>
                </a:lnTo>
                <a:lnTo>
                  <a:pt x="124" y="249"/>
                </a:lnTo>
                <a:lnTo>
                  <a:pt x="134" y="266"/>
                </a:lnTo>
                <a:lnTo>
                  <a:pt x="249" y="266"/>
                </a:lnTo>
                <a:lnTo>
                  <a:pt x="240" y="284"/>
                </a:lnTo>
                <a:lnTo>
                  <a:pt x="142" y="284"/>
                </a:lnTo>
                <a:lnTo>
                  <a:pt x="151" y="302"/>
                </a:lnTo>
                <a:lnTo>
                  <a:pt x="232" y="302"/>
                </a:lnTo>
                <a:lnTo>
                  <a:pt x="222" y="319"/>
                </a:lnTo>
                <a:lnTo>
                  <a:pt x="160" y="319"/>
                </a:lnTo>
                <a:lnTo>
                  <a:pt x="169" y="338"/>
                </a:lnTo>
                <a:lnTo>
                  <a:pt x="213" y="338"/>
                </a:lnTo>
                <a:lnTo>
                  <a:pt x="204" y="355"/>
                </a:lnTo>
                <a:lnTo>
                  <a:pt x="178" y="355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75" name="Line 347"/>
          <p:cNvSpPr>
            <a:spLocks noChangeShapeType="1"/>
          </p:cNvSpPr>
          <p:nvPr/>
        </p:nvSpPr>
        <p:spPr bwMode="auto">
          <a:xfrm>
            <a:off x="2427288" y="4437063"/>
            <a:ext cx="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76" name="Freeform 348"/>
          <p:cNvSpPr>
            <a:spLocks/>
          </p:cNvSpPr>
          <p:nvPr/>
        </p:nvSpPr>
        <p:spPr bwMode="auto">
          <a:xfrm>
            <a:off x="2381250" y="4349750"/>
            <a:ext cx="87313" cy="87313"/>
          </a:xfrm>
          <a:custGeom>
            <a:avLst/>
            <a:gdLst>
              <a:gd name="T0" fmla="*/ 2147483647 w 381"/>
              <a:gd name="T1" fmla="*/ 2147483647 h 382"/>
              <a:gd name="T2" fmla="*/ 0 w 381"/>
              <a:gd name="T3" fmla="*/ 0 h 382"/>
              <a:gd name="T4" fmla="*/ 2147483647 w 381"/>
              <a:gd name="T5" fmla="*/ 0 h 382"/>
              <a:gd name="T6" fmla="*/ 2147483647 w 381"/>
              <a:gd name="T7" fmla="*/ 2147483647 h 382"/>
              <a:gd name="T8" fmla="*/ 0 60000 65536"/>
              <a:gd name="T9" fmla="*/ 0 60000 65536"/>
              <a:gd name="T10" fmla="*/ 0 60000 65536"/>
              <a:gd name="T11" fmla="*/ 0 60000 65536"/>
              <a:gd name="T12" fmla="*/ 0 w 381"/>
              <a:gd name="T13" fmla="*/ 0 h 382"/>
              <a:gd name="T14" fmla="*/ 381 w 381"/>
              <a:gd name="T15" fmla="*/ 382 h 3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1" h="382">
                <a:moveTo>
                  <a:pt x="192" y="382"/>
                </a:moveTo>
                <a:lnTo>
                  <a:pt x="0" y="0"/>
                </a:lnTo>
                <a:lnTo>
                  <a:pt x="381" y="0"/>
                </a:lnTo>
                <a:lnTo>
                  <a:pt x="192" y="382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77" name="Line 349"/>
          <p:cNvSpPr>
            <a:spLocks noChangeShapeType="1"/>
          </p:cNvSpPr>
          <p:nvPr/>
        </p:nvSpPr>
        <p:spPr bwMode="auto">
          <a:xfrm>
            <a:off x="2695575" y="5041900"/>
            <a:ext cx="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78" name="Freeform 350"/>
          <p:cNvSpPr>
            <a:spLocks/>
          </p:cNvSpPr>
          <p:nvPr/>
        </p:nvSpPr>
        <p:spPr bwMode="auto">
          <a:xfrm>
            <a:off x="2686050" y="5041900"/>
            <a:ext cx="57150" cy="87313"/>
          </a:xfrm>
          <a:custGeom>
            <a:avLst/>
            <a:gdLst>
              <a:gd name="T0" fmla="*/ 410062514 w 254"/>
              <a:gd name="T1" fmla="*/ 0 h 382"/>
              <a:gd name="T2" fmla="*/ 2147483647 w 254"/>
              <a:gd name="T3" fmla="*/ 0 h 382"/>
              <a:gd name="T4" fmla="*/ 1458000100 w 254"/>
              <a:gd name="T5" fmla="*/ 1731449608 h 382"/>
              <a:gd name="T6" fmla="*/ 2061702405 w 254"/>
              <a:gd name="T7" fmla="*/ 1731449608 h 382"/>
              <a:gd name="T8" fmla="*/ 2147483647 w 254"/>
              <a:gd name="T9" fmla="*/ 1958342194 h 382"/>
              <a:gd name="T10" fmla="*/ 2147483647 w 254"/>
              <a:gd name="T11" fmla="*/ 2147483647 h 382"/>
              <a:gd name="T12" fmla="*/ 2147483647 w 254"/>
              <a:gd name="T13" fmla="*/ 2147483647 h 382"/>
              <a:gd name="T14" fmla="*/ 2147483647 w 254"/>
              <a:gd name="T15" fmla="*/ 2147483647 h 382"/>
              <a:gd name="T16" fmla="*/ 2147483647 w 254"/>
              <a:gd name="T17" fmla="*/ 2147483647 h 382"/>
              <a:gd name="T18" fmla="*/ 2147483647 w 254"/>
              <a:gd name="T19" fmla="*/ 2147483647 h 382"/>
              <a:gd name="T20" fmla="*/ 1651640453 w 254"/>
              <a:gd name="T21" fmla="*/ 2147483647 h 382"/>
              <a:gd name="T22" fmla="*/ 1036547301 w 254"/>
              <a:gd name="T23" fmla="*/ 2147483647 h 382"/>
              <a:gd name="T24" fmla="*/ 410062514 w 254"/>
              <a:gd name="T25" fmla="*/ 2147483647 h 382"/>
              <a:gd name="T26" fmla="*/ 205031257 w 254"/>
              <a:gd name="T27" fmla="*/ 2147483647 h 382"/>
              <a:gd name="T28" fmla="*/ 0 w 254"/>
              <a:gd name="T29" fmla="*/ 2147483647 h 38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4"/>
              <a:gd name="T46" fmla="*/ 0 h 382"/>
              <a:gd name="T47" fmla="*/ 254 w 254"/>
              <a:gd name="T48" fmla="*/ 382 h 38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4" h="382">
                <a:moveTo>
                  <a:pt x="36" y="0"/>
                </a:moveTo>
                <a:lnTo>
                  <a:pt x="237" y="0"/>
                </a:lnTo>
                <a:lnTo>
                  <a:pt x="128" y="145"/>
                </a:lnTo>
                <a:lnTo>
                  <a:pt x="181" y="145"/>
                </a:lnTo>
                <a:lnTo>
                  <a:pt x="219" y="164"/>
                </a:lnTo>
                <a:lnTo>
                  <a:pt x="237" y="183"/>
                </a:lnTo>
                <a:lnTo>
                  <a:pt x="254" y="236"/>
                </a:lnTo>
                <a:lnTo>
                  <a:pt x="254" y="273"/>
                </a:lnTo>
                <a:lnTo>
                  <a:pt x="237" y="328"/>
                </a:lnTo>
                <a:lnTo>
                  <a:pt x="201" y="364"/>
                </a:lnTo>
                <a:lnTo>
                  <a:pt x="145" y="382"/>
                </a:lnTo>
                <a:lnTo>
                  <a:pt x="91" y="382"/>
                </a:lnTo>
                <a:lnTo>
                  <a:pt x="36" y="364"/>
                </a:lnTo>
                <a:lnTo>
                  <a:pt x="18" y="346"/>
                </a:lnTo>
                <a:lnTo>
                  <a:pt x="0" y="309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79" name="Line 351"/>
          <p:cNvSpPr>
            <a:spLocks noChangeShapeType="1"/>
          </p:cNvSpPr>
          <p:nvPr/>
        </p:nvSpPr>
        <p:spPr bwMode="auto">
          <a:xfrm>
            <a:off x="2768600" y="512921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80" name="Line 352"/>
          <p:cNvSpPr>
            <a:spLocks noChangeShapeType="1"/>
          </p:cNvSpPr>
          <p:nvPr/>
        </p:nvSpPr>
        <p:spPr bwMode="auto">
          <a:xfrm flipV="1">
            <a:off x="2768600" y="5072063"/>
            <a:ext cx="1588" cy="5715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81" name="Line 353"/>
          <p:cNvSpPr>
            <a:spLocks noChangeShapeType="1"/>
          </p:cNvSpPr>
          <p:nvPr/>
        </p:nvSpPr>
        <p:spPr bwMode="auto">
          <a:xfrm>
            <a:off x="2768600" y="5089525"/>
            <a:ext cx="1588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82" name="Freeform 354"/>
          <p:cNvSpPr>
            <a:spLocks/>
          </p:cNvSpPr>
          <p:nvPr/>
        </p:nvSpPr>
        <p:spPr bwMode="auto">
          <a:xfrm>
            <a:off x="2768600" y="5072063"/>
            <a:ext cx="44450" cy="57150"/>
          </a:xfrm>
          <a:custGeom>
            <a:avLst/>
            <a:gdLst>
              <a:gd name="T0" fmla="*/ 0 w 200"/>
              <a:gd name="T1" fmla="*/ 820125028 h 254"/>
              <a:gd name="T2" fmla="*/ 592790131 w 200"/>
              <a:gd name="T3" fmla="*/ 193640635 h 254"/>
              <a:gd name="T4" fmla="*/ 988048967 w 200"/>
              <a:gd name="T5" fmla="*/ 0 h 254"/>
              <a:gd name="T6" fmla="*/ 1591805132 w 200"/>
              <a:gd name="T7" fmla="*/ 0 h 254"/>
              <a:gd name="T8" fmla="*/ 1998029557 w 200"/>
              <a:gd name="T9" fmla="*/ 193640635 h 254"/>
              <a:gd name="T10" fmla="*/ 2147483647 w 200"/>
              <a:gd name="T11" fmla="*/ 820125028 h 254"/>
              <a:gd name="T12" fmla="*/ 2147483647 w 200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0"/>
              <a:gd name="T22" fmla="*/ 0 h 254"/>
              <a:gd name="T23" fmla="*/ 200 w 200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0" h="254">
                <a:moveTo>
                  <a:pt x="0" y="72"/>
                </a:moveTo>
                <a:lnTo>
                  <a:pt x="54" y="17"/>
                </a:lnTo>
                <a:lnTo>
                  <a:pt x="90" y="0"/>
                </a:lnTo>
                <a:lnTo>
                  <a:pt x="145" y="0"/>
                </a:lnTo>
                <a:lnTo>
                  <a:pt x="182" y="17"/>
                </a:lnTo>
                <a:lnTo>
                  <a:pt x="200" y="72"/>
                </a:lnTo>
                <a:lnTo>
                  <a:pt x="200" y="254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83" name="Line 355"/>
          <p:cNvSpPr>
            <a:spLocks noChangeShapeType="1"/>
          </p:cNvSpPr>
          <p:nvPr/>
        </p:nvSpPr>
        <p:spPr bwMode="auto">
          <a:xfrm>
            <a:off x="1730375" y="4132263"/>
            <a:ext cx="1588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84" name="Line 356"/>
          <p:cNvSpPr>
            <a:spLocks noChangeShapeType="1"/>
          </p:cNvSpPr>
          <p:nvPr/>
        </p:nvSpPr>
        <p:spPr bwMode="auto">
          <a:xfrm flipH="1">
            <a:off x="1557338" y="4132263"/>
            <a:ext cx="173037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2885" name="Text Box 357"/>
          <p:cNvSpPr txBox="1">
            <a:spLocks noChangeArrowheads="1"/>
          </p:cNvSpPr>
          <p:nvPr/>
        </p:nvSpPr>
        <p:spPr bwMode="auto">
          <a:xfrm>
            <a:off x="1185863" y="4887913"/>
            <a:ext cx="1146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en-US" sz="1400" b="0" u="none"/>
              <a:t>complement</a:t>
            </a:r>
          </a:p>
        </p:txBody>
      </p:sp>
      <p:sp>
        <p:nvSpPr>
          <p:cNvPr id="22886" name="Line 358"/>
          <p:cNvSpPr>
            <a:spLocks noChangeShapeType="1"/>
          </p:cNvSpPr>
          <p:nvPr/>
        </p:nvSpPr>
        <p:spPr bwMode="auto">
          <a:xfrm flipV="1">
            <a:off x="1457325" y="4506913"/>
            <a:ext cx="8382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2887" name="Text Box 359"/>
          <p:cNvSpPr txBox="1">
            <a:spLocks noChangeArrowheads="1"/>
          </p:cNvSpPr>
          <p:nvPr/>
        </p:nvSpPr>
        <p:spPr bwMode="auto">
          <a:xfrm>
            <a:off x="3384550" y="4611688"/>
            <a:ext cx="1066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US" u="none" dirty="0"/>
              <a:t>LFSR 3</a:t>
            </a:r>
          </a:p>
        </p:txBody>
      </p:sp>
      <p:sp>
        <p:nvSpPr>
          <p:cNvPr id="22888" name="Text Box 360"/>
          <p:cNvSpPr txBox="1">
            <a:spLocks noChangeArrowheads="1"/>
          </p:cNvSpPr>
          <p:nvPr/>
        </p:nvSpPr>
        <p:spPr bwMode="auto">
          <a:xfrm>
            <a:off x="3384550" y="3530600"/>
            <a:ext cx="1066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US" u="none"/>
              <a:t>LFSR 2</a:t>
            </a:r>
          </a:p>
        </p:txBody>
      </p:sp>
      <p:sp>
        <p:nvSpPr>
          <p:cNvPr id="22889" name="Text Box 361"/>
          <p:cNvSpPr txBox="1">
            <a:spLocks noChangeArrowheads="1"/>
          </p:cNvSpPr>
          <p:nvPr/>
        </p:nvSpPr>
        <p:spPr bwMode="auto">
          <a:xfrm>
            <a:off x="3438525" y="2524125"/>
            <a:ext cx="1066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US" u="none"/>
              <a:t>LFSR 1</a:t>
            </a:r>
          </a:p>
        </p:txBody>
      </p:sp>
      <p:sp>
        <p:nvSpPr>
          <p:cNvPr id="362" name="Text Box 359"/>
          <p:cNvSpPr txBox="1">
            <a:spLocks noChangeArrowheads="1"/>
          </p:cNvSpPr>
          <p:nvPr/>
        </p:nvSpPr>
        <p:spPr bwMode="auto">
          <a:xfrm>
            <a:off x="5184775" y="5259015"/>
            <a:ext cx="4248472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US" u="none" dirty="0"/>
              <a:t>Better distribution of 1’s and 0’s !</a:t>
            </a:r>
          </a:p>
        </p:txBody>
      </p:sp>
    </p:spTree>
    <p:extLst>
      <p:ext uri="{BB962C8B-B14F-4D97-AF65-F5344CB8AC3E}">
        <p14:creationId xmlns:p14="http://schemas.microsoft.com/office/powerpoint/2010/main" val="35856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>
            <a:off x="2176463" y="5730875"/>
            <a:ext cx="215900" cy="214313"/>
          </a:xfrm>
          <a:custGeom>
            <a:avLst/>
            <a:gdLst>
              <a:gd name="T0" fmla="*/ 2147483647 w 136"/>
              <a:gd name="T1" fmla="*/ 2147483647 h 135"/>
              <a:gd name="T2" fmla="*/ 2147483647 w 136"/>
              <a:gd name="T3" fmla="*/ 2147483647 h 135"/>
              <a:gd name="T4" fmla="*/ 2147483647 w 136"/>
              <a:gd name="T5" fmla="*/ 2147483647 h 135"/>
              <a:gd name="T6" fmla="*/ 2147483647 w 136"/>
              <a:gd name="T7" fmla="*/ 2147483647 h 135"/>
              <a:gd name="T8" fmla="*/ 2147483647 w 136"/>
              <a:gd name="T9" fmla="*/ 2147483647 h 135"/>
              <a:gd name="T10" fmla="*/ 2147483647 w 136"/>
              <a:gd name="T11" fmla="*/ 2147483647 h 135"/>
              <a:gd name="T12" fmla="*/ 2147483647 w 136"/>
              <a:gd name="T13" fmla="*/ 2147483647 h 135"/>
              <a:gd name="T14" fmla="*/ 2147483647 w 136"/>
              <a:gd name="T15" fmla="*/ 2147483647 h 135"/>
              <a:gd name="T16" fmla="*/ 2147483647 w 136"/>
              <a:gd name="T17" fmla="*/ 2147483647 h 135"/>
              <a:gd name="T18" fmla="*/ 2147483647 w 136"/>
              <a:gd name="T19" fmla="*/ 2147483647 h 135"/>
              <a:gd name="T20" fmla="*/ 2147483647 w 136"/>
              <a:gd name="T21" fmla="*/ 2147483647 h 135"/>
              <a:gd name="T22" fmla="*/ 2147483647 w 136"/>
              <a:gd name="T23" fmla="*/ 2147483647 h 135"/>
              <a:gd name="T24" fmla="*/ 2147483647 w 136"/>
              <a:gd name="T25" fmla="*/ 2147483647 h 135"/>
              <a:gd name="T26" fmla="*/ 2147483647 w 136"/>
              <a:gd name="T27" fmla="*/ 2147483647 h 135"/>
              <a:gd name="T28" fmla="*/ 2147483647 w 136"/>
              <a:gd name="T29" fmla="*/ 0 h 135"/>
              <a:gd name="T30" fmla="*/ 2147483647 w 136"/>
              <a:gd name="T31" fmla="*/ 0 h 135"/>
              <a:gd name="T32" fmla="*/ 2147483647 w 136"/>
              <a:gd name="T33" fmla="*/ 0 h 135"/>
              <a:gd name="T34" fmla="*/ 2147483647 w 136"/>
              <a:gd name="T35" fmla="*/ 2147483647 h 135"/>
              <a:gd name="T36" fmla="*/ 2147483647 w 136"/>
              <a:gd name="T37" fmla="*/ 2147483647 h 135"/>
              <a:gd name="T38" fmla="*/ 2147483647 w 136"/>
              <a:gd name="T39" fmla="*/ 2147483647 h 135"/>
              <a:gd name="T40" fmla="*/ 2147483647 w 136"/>
              <a:gd name="T41" fmla="*/ 2147483647 h 135"/>
              <a:gd name="T42" fmla="*/ 2147483647 w 136"/>
              <a:gd name="T43" fmla="*/ 2147483647 h 135"/>
              <a:gd name="T44" fmla="*/ 2147483647 w 136"/>
              <a:gd name="T45" fmla="*/ 2147483647 h 135"/>
              <a:gd name="T46" fmla="*/ 2147483647 w 136"/>
              <a:gd name="T47" fmla="*/ 2147483647 h 135"/>
              <a:gd name="T48" fmla="*/ 2147483647 w 136"/>
              <a:gd name="T49" fmla="*/ 2147483647 h 135"/>
              <a:gd name="T50" fmla="*/ 2147483647 w 136"/>
              <a:gd name="T51" fmla="*/ 2147483647 h 135"/>
              <a:gd name="T52" fmla="*/ 2147483647 w 136"/>
              <a:gd name="T53" fmla="*/ 2147483647 h 135"/>
              <a:gd name="T54" fmla="*/ 2147483647 w 136"/>
              <a:gd name="T55" fmla="*/ 2147483647 h 135"/>
              <a:gd name="T56" fmla="*/ 2147483647 w 136"/>
              <a:gd name="T57" fmla="*/ 2147483647 h 135"/>
              <a:gd name="T58" fmla="*/ 2147483647 w 136"/>
              <a:gd name="T59" fmla="*/ 2147483647 h 135"/>
              <a:gd name="T60" fmla="*/ 0 w 136"/>
              <a:gd name="T61" fmla="*/ 2147483647 h 135"/>
              <a:gd name="T62" fmla="*/ 2147483647 w 136"/>
              <a:gd name="T63" fmla="*/ 2147483647 h 135"/>
              <a:gd name="T64" fmla="*/ 2147483647 w 136"/>
              <a:gd name="T65" fmla="*/ 2147483647 h 135"/>
              <a:gd name="T66" fmla="*/ 2147483647 w 136"/>
              <a:gd name="T67" fmla="*/ 2147483647 h 135"/>
              <a:gd name="T68" fmla="*/ 2147483647 w 136"/>
              <a:gd name="T69" fmla="*/ 2147483647 h 135"/>
              <a:gd name="T70" fmla="*/ 2147483647 w 136"/>
              <a:gd name="T71" fmla="*/ 2147483647 h 135"/>
              <a:gd name="T72" fmla="*/ 2147483647 w 136"/>
              <a:gd name="T73" fmla="*/ 2147483647 h 135"/>
              <a:gd name="T74" fmla="*/ 2147483647 w 136"/>
              <a:gd name="T75" fmla="*/ 2147483647 h 135"/>
              <a:gd name="T76" fmla="*/ 2147483647 w 136"/>
              <a:gd name="T77" fmla="*/ 2147483647 h 135"/>
              <a:gd name="T78" fmla="*/ 2147483647 w 136"/>
              <a:gd name="T79" fmla="*/ 2147483647 h 135"/>
              <a:gd name="T80" fmla="*/ 2147483647 w 136"/>
              <a:gd name="T81" fmla="*/ 2147483647 h 135"/>
              <a:gd name="T82" fmla="*/ 2147483647 w 136"/>
              <a:gd name="T83" fmla="*/ 2147483647 h 135"/>
              <a:gd name="T84" fmla="*/ 2147483647 w 136"/>
              <a:gd name="T85" fmla="*/ 2147483647 h 135"/>
              <a:gd name="T86" fmla="*/ 2147483647 w 136"/>
              <a:gd name="T87" fmla="*/ 2147483647 h 135"/>
              <a:gd name="T88" fmla="*/ 2147483647 w 136"/>
              <a:gd name="T89" fmla="*/ 2147483647 h 135"/>
              <a:gd name="T90" fmla="*/ 2147483647 w 136"/>
              <a:gd name="T91" fmla="*/ 2147483647 h 135"/>
              <a:gd name="T92" fmla="*/ 2147483647 w 136"/>
              <a:gd name="T93" fmla="*/ 2147483647 h 135"/>
              <a:gd name="T94" fmla="*/ 2147483647 w 136"/>
              <a:gd name="T95" fmla="*/ 2147483647 h 135"/>
              <a:gd name="T96" fmla="*/ 2147483647 w 136"/>
              <a:gd name="T97" fmla="*/ 2147483647 h 135"/>
              <a:gd name="T98" fmla="*/ 2147483647 w 136"/>
              <a:gd name="T99" fmla="*/ 2147483647 h 135"/>
              <a:gd name="T100" fmla="*/ 2147483647 w 136"/>
              <a:gd name="T101" fmla="*/ 2147483647 h 135"/>
              <a:gd name="T102" fmla="*/ 2147483647 w 136"/>
              <a:gd name="T103" fmla="*/ 2147483647 h 135"/>
              <a:gd name="T104" fmla="*/ 2147483647 w 136"/>
              <a:gd name="T105" fmla="*/ 2147483647 h 135"/>
              <a:gd name="T106" fmla="*/ 2147483647 w 136"/>
              <a:gd name="T107" fmla="*/ 2147483647 h 135"/>
              <a:gd name="T108" fmla="*/ 2147483647 w 136"/>
              <a:gd name="T109" fmla="*/ 2147483647 h 135"/>
              <a:gd name="T110" fmla="*/ 2147483647 w 136"/>
              <a:gd name="T111" fmla="*/ 2147483647 h 135"/>
              <a:gd name="T112" fmla="*/ 2147483647 w 136"/>
              <a:gd name="T113" fmla="*/ 2147483647 h 135"/>
              <a:gd name="T114" fmla="*/ 2147483647 w 136"/>
              <a:gd name="T115" fmla="*/ 2147483647 h 135"/>
              <a:gd name="T116" fmla="*/ 2147483647 w 136"/>
              <a:gd name="T117" fmla="*/ 2147483647 h 135"/>
              <a:gd name="T118" fmla="*/ 2147483647 w 136"/>
              <a:gd name="T119" fmla="*/ 2147483647 h 135"/>
              <a:gd name="T120" fmla="*/ 2147483647 w 136"/>
              <a:gd name="T121" fmla="*/ 2147483647 h 1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6"/>
              <a:gd name="T184" fmla="*/ 0 h 135"/>
              <a:gd name="T185" fmla="*/ 136 w 136"/>
              <a:gd name="T186" fmla="*/ 135 h 1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6" h="135">
                <a:moveTo>
                  <a:pt x="136" y="68"/>
                </a:moveTo>
                <a:lnTo>
                  <a:pt x="135" y="61"/>
                </a:lnTo>
                <a:lnTo>
                  <a:pt x="134" y="53"/>
                </a:lnTo>
                <a:lnTo>
                  <a:pt x="133" y="47"/>
                </a:lnTo>
                <a:lnTo>
                  <a:pt x="130" y="40"/>
                </a:lnTo>
                <a:lnTo>
                  <a:pt x="126" y="34"/>
                </a:lnTo>
                <a:lnTo>
                  <a:pt x="123" y="29"/>
                </a:lnTo>
                <a:lnTo>
                  <a:pt x="119" y="22"/>
                </a:lnTo>
                <a:lnTo>
                  <a:pt x="113" y="17"/>
                </a:lnTo>
                <a:lnTo>
                  <a:pt x="108" y="13"/>
                </a:lnTo>
                <a:lnTo>
                  <a:pt x="102" y="9"/>
                </a:lnTo>
                <a:lnTo>
                  <a:pt x="96" y="6"/>
                </a:lnTo>
                <a:lnTo>
                  <a:pt x="89" y="4"/>
                </a:lnTo>
                <a:lnTo>
                  <a:pt x="82" y="1"/>
                </a:lnTo>
                <a:lnTo>
                  <a:pt x="76" y="0"/>
                </a:lnTo>
                <a:lnTo>
                  <a:pt x="68" y="0"/>
                </a:lnTo>
                <a:lnTo>
                  <a:pt x="61" y="0"/>
                </a:lnTo>
                <a:lnTo>
                  <a:pt x="55" y="1"/>
                </a:lnTo>
                <a:lnTo>
                  <a:pt x="47" y="4"/>
                </a:lnTo>
                <a:lnTo>
                  <a:pt x="41" y="6"/>
                </a:lnTo>
                <a:lnTo>
                  <a:pt x="35" y="9"/>
                </a:lnTo>
                <a:lnTo>
                  <a:pt x="29" y="13"/>
                </a:lnTo>
                <a:lnTo>
                  <a:pt x="23" y="17"/>
                </a:lnTo>
                <a:lnTo>
                  <a:pt x="19" y="22"/>
                </a:lnTo>
                <a:lnTo>
                  <a:pt x="14" y="29"/>
                </a:lnTo>
                <a:lnTo>
                  <a:pt x="10" y="34"/>
                </a:lnTo>
                <a:lnTo>
                  <a:pt x="7" y="40"/>
                </a:lnTo>
                <a:lnTo>
                  <a:pt x="4" y="47"/>
                </a:lnTo>
                <a:lnTo>
                  <a:pt x="3" y="53"/>
                </a:lnTo>
                <a:lnTo>
                  <a:pt x="2" y="61"/>
                </a:lnTo>
                <a:lnTo>
                  <a:pt x="0" y="68"/>
                </a:lnTo>
                <a:lnTo>
                  <a:pt x="2" y="74"/>
                </a:lnTo>
                <a:lnTo>
                  <a:pt x="3" y="82"/>
                </a:lnTo>
                <a:lnTo>
                  <a:pt x="4" y="88"/>
                </a:lnTo>
                <a:lnTo>
                  <a:pt x="7" y="95"/>
                </a:lnTo>
                <a:lnTo>
                  <a:pt x="10" y="102"/>
                </a:lnTo>
                <a:lnTo>
                  <a:pt x="14" y="108"/>
                </a:lnTo>
                <a:lnTo>
                  <a:pt x="19" y="113"/>
                </a:lnTo>
                <a:lnTo>
                  <a:pt x="23" y="118"/>
                </a:lnTo>
                <a:lnTo>
                  <a:pt x="29" y="121"/>
                </a:lnTo>
                <a:lnTo>
                  <a:pt x="35" y="125"/>
                </a:lnTo>
                <a:lnTo>
                  <a:pt x="41" y="129"/>
                </a:lnTo>
                <a:lnTo>
                  <a:pt x="47" y="131"/>
                </a:lnTo>
                <a:lnTo>
                  <a:pt x="55" y="134"/>
                </a:lnTo>
                <a:lnTo>
                  <a:pt x="61" y="135"/>
                </a:lnTo>
                <a:lnTo>
                  <a:pt x="68" y="135"/>
                </a:lnTo>
                <a:lnTo>
                  <a:pt x="76" y="135"/>
                </a:lnTo>
                <a:lnTo>
                  <a:pt x="82" y="134"/>
                </a:lnTo>
                <a:lnTo>
                  <a:pt x="89" y="131"/>
                </a:lnTo>
                <a:lnTo>
                  <a:pt x="96" y="129"/>
                </a:lnTo>
                <a:lnTo>
                  <a:pt x="102" y="125"/>
                </a:lnTo>
                <a:lnTo>
                  <a:pt x="108" y="121"/>
                </a:lnTo>
                <a:lnTo>
                  <a:pt x="113" y="118"/>
                </a:lnTo>
                <a:lnTo>
                  <a:pt x="119" y="113"/>
                </a:lnTo>
                <a:lnTo>
                  <a:pt x="123" y="108"/>
                </a:lnTo>
                <a:lnTo>
                  <a:pt x="126" y="102"/>
                </a:lnTo>
                <a:lnTo>
                  <a:pt x="130" y="95"/>
                </a:lnTo>
                <a:lnTo>
                  <a:pt x="133" y="88"/>
                </a:lnTo>
                <a:lnTo>
                  <a:pt x="134" y="82"/>
                </a:lnTo>
                <a:lnTo>
                  <a:pt x="135" y="74"/>
                </a:lnTo>
                <a:lnTo>
                  <a:pt x="136" y="68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4322763" y="2413000"/>
            <a:ext cx="215900" cy="211138"/>
          </a:xfrm>
          <a:custGeom>
            <a:avLst/>
            <a:gdLst>
              <a:gd name="T0" fmla="*/ 2147483647 w 136"/>
              <a:gd name="T1" fmla="*/ 2147483647 h 133"/>
              <a:gd name="T2" fmla="*/ 2147483647 w 136"/>
              <a:gd name="T3" fmla="*/ 2147483647 h 133"/>
              <a:gd name="T4" fmla="*/ 2147483647 w 136"/>
              <a:gd name="T5" fmla="*/ 2147483647 h 133"/>
              <a:gd name="T6" fmla="*/ 2147483647 w 136"/>
              <a:gd name="T7" fmla="*/ 2147483647 h 133"/>
              <a:gd name="T8" fmla="*/ 2147483647 w 136"/>
              <a:gd name="T9" fmla="*/ 2147483647 h 133"/>
              <a:gd name="T10" fmla="*/ 2147483647 w 136"/>
              <a:gd name="T11" fmla="*/ 2147483647 h 133"/>
              <a:gd name="T12" fmla="*/ 2147483647 w 136"/>
              <a:gd name="T13" fmla="*/ 2147483647 h 133"/>
              <a:gd name="T14" fmla="*/ 2147483647 w 136"/>
              <a:gd name="T15" fmla="*/ 2147483647 h 133"/>
              <a:gd name="T16" fmla="*/ 2147483647 w 136"/>
              <a:gd name="T17" fmla="*/ 2147483647 h 133"/>
              <a:gd name="T18" fmla="*/ 2147483647 w 136"/>
              <a:gd name="T19" fmla="*/ 2147483647 h 133"/>
              <a:gd name="T20" fmla="*/ 2147483647 w 136"/>
              <a:gd name="T21" fmla="*/ 2147483647 h 133"/>
              <a:gd name="T22" fmla="*/ 2147483647 w 136"/>
              <a:gd name="T23" fmla="*/ 2147483647 h 133"/>
              <a:gd name="T24" fmla="*/ 2147483647 w 136"/>
              <a:gd name="T25" fmla="*/ 2147483647 h 133"/>
              <a:gd name="T26" fmla="*/ 2147483647 w 136"/>
              <a:gd name="T27" fmla="*/ 2147483647 h 133"/>
              <a:gd name="T28" fmla="*/ 2147483647 w 136"/>
              <a:gd name="T29" fmla="*/ 2147483647 h 133"/>
              <a:gd name="T30" fmla="*/ 2147483647 w 136"/>
              <a:gd name="T31" fmla="*/ 2147483647 h 133"/>
              <a:gd name="T32" fmla="*/ 2147483647 w 136"/>
              <a:gd name="T33" fmla="*/ 2147483647 h 133"/>
              <a:gd name="T34" fmla="*/ 2147483647 w 136"/>
              <a:gd name="T35" fmla="*/ 2147483647 h 133"/>
              <a:gd name="T36" fmla="*/ 2147483647 w 136"/>
              <a:gd name="T37" fmla="*/ 2147483647 h 133"/>
              <a:gd name="T38" fmla="*/ 2147483647 w 136"/>
              <a:gd name="T39" fmla="*/ 2147483647 h 133"/>
              <a:gd name="T40" fmla="*/ 2147483647 w 136"/>
              <a:gd name="T41" fmla="*/ 2147483647 h 133"/>
              <a:gd name="T42" fmla="*/ 2147483647 w 136"/>
              <a:gd name="T43" fmla="*/ 2147483647 h 133"/>
              <a:gd name="T44" fmla="*/ 2147483647 w 136"/>
              <a:gd name="T45" fmla="*/ 2147483647 h 133"/>
              <a:gd name="T46" fmla="*/ 2147483647 w 136"/>
              <a:gd name="T47" fmla="*/ 2147483647 h 133"/>
              <a:gd name="T48" fmla="*/ 2147483647 w 136"/>
              <a:gd name="T49" fmla="*/ 2147483647 h 133"/>
              <a:gd name="T50" fmla="*/ 2147483647 w 136"/>
              <a:gd name="T51" fmla="*/ 2147483647 h 133"/>
              <a:gd name="T52" fmla="*/ 2147483647 w 136"/>
              <a:gd name="T53" fmla="*/ 2147483647 h 133"/>
              <a:gd name="T54" fmla="*/ 2147483647 w 136"/>
              <a:gd name="T55" fmla="*/ 2147483647 h 133"/>
              <a:gd name="T56" fmla="*/ 2147483647 w 136"/>
              <a:gd name="T57" fmla="*/ 2147483647 h 133"/>
              <a:gd name="T58" fmla="*/ 2147483647 w 136"/>
              <a:gd name="T59" fmla="*/ 2147483647 h 133"/>
              <a:gd name="T60" fmla="*/ 2147483647 w 136"/>
              <a:gd name="T61" fmla="*/ 2147483647 h 133"/>
              <a:gd name="T62" fmla="*/ 2147483647 w 136"/>
              <a:gd name="T63" fmla="*/ 2147483647 h 133"/>
              <a:gd name="T64" fmla="*/ 2147483647 w 136"/>
              <a:gd name="T65" fmla="*/ 2147483647 h 133"/>
              <a:gd name="T66" fmla="*/ 2147483647 w 136"/>
              <a:gd name="T67" fmla="*/ 2147483647 h 133"/>
              <a:gd name="T68" fmla="*/ 2147483647 w 136"/>
              <a:gd name="T69" fmla="*/ 2147483647 h 133"/>
              <a:gd name="T70" fmla="*/ 2147483647 w 136"/>
              <a:gd name="T71" fmla="*/ 2147483647 h 133"/>
              <a:gd name="T72" fmla="*/ 2147483647 w 136"/>
              <a:gd name="T73" fmla="*/ 2147483647 h 133"/>
              <a:gd name="T74" fmla="*/ 2147483647 w 136"/>
              <a:gd name="T75" fmla="*/ 2147483647 h 133"/>
              <a:gd name="T76" fmla="*/ 2147483647 w 136"/>
              <a:gd name="T77" fmla="*/ 2147483647 h 133"/>
              <a:gd name="T78" fmla="*/ 2147483647 w 136"/>
              <a:gd name="T79" fmla="*/ 0 h 133"/>
              <a:gd name="T80" fmla="*/ 2147483647 w 136"/>
              <a:gd name="T81" fmla="*/ 0 h 133"/>
              <a:gd name="T82" fmla="*/ 2147483647 w 136"/>
              <a:gd name="T83" fmla="*/ 0 h 133"/>
              <a:gd name="T84" fmla="*/ 2147483647 w 136"/>
              <a:gd name="T85" fmla="*/ 2147483647 h 133"/>
              <a:gd name="T86" fmla="*/ 2147483647 w 136"/>
              <a:gd name="T87" fmla="*/ 2147483647 h 133"/>
              <a:gd name="T88" fmla="*/ 2147483647 w 136"/>
              <a:gd name="T89" fmla="*/ 2147483647 h 133"/>
              <a:gd name="T90" fmla="*/ 2147483647 w 136"/>
              <a:gd name="T91" fmla="*/ 2147483647 h 133"/>
              <a:gd name="T92" fmla="*/ 2147483647 w 136"/>
              <a:gd name="T93" fmla="*/ 2147483647 h 133"/>
              <a:gd name="T94" fmla="*/ 2147483647 w 136"/>
              <a:gd name="T95" fmla="*/ 2147483647 h 133"/>
              <a:gd name="T96" fmla="*/ 2147483647 w 136"/>
              <a:gd name="T97" fmla="*/ 2147483647 h 133"/>
              <a:gd name="T98" fmla="*/ 2147483647 w 136"/>
              <a:gd name="T99" fmla="*/ 2147483647 h 133"/>
              <a:gd name="T100" fmla="*/ 2147483647 w 136"/>
              <a:gd name="T101" fmla="*/ 2147483647 h 133"/>
              <a:gd name="T102" fmla="*/ 2147483647 w 136"/>
              <a:gd name="T103" fmla="*/ 2147483647 h 133"/>
              <a:gd name="T104" fmla="*/ 2147483647 w 136"/>
              <a:gd name="T105" fmla="*/ 2147483647 h 133"/>
              <a:gd name="T106" fmla="*/ 2147483647 w 136"/>
              <a:gd name="T107" fmla="*/ 2147483647 h 133"/>
              <a:gd name="T108" fmla="*/ 2147483647 w 136"/>
              <a:gd name="T109" fmla="*/ 2147483647 h 133"/>
              <a:gd name="T110" fmla="*/ 0 w 136"/>
              <a:gd name="T111" fmla="*/ 2147483647 h 133"/>
              <a:gd name="T112" fmla="*/ 2147483647 w 136"/>
              <a:gd name="T113" fmla="*/ 2147483647 h 133"/>
              <a:gd name="T114" fmla="*/ 2147483647 w 136"/>
              <a:gd name="T115" fmla="*/ 2147483647 h 133"/>
              <a:gd name="T116" fmla="*/ 2147483647 w 136"/>
              <a:gd name="T117" fmla="*/ 2147483647 h 133"/>
              <a:gd name="T118" fmla="*/ 2147483647 w 136"/>
              <a:gd name="T119" fmla="*/ 2147483647 h 133"/>
              <a:gd name="T120" fmla="*/ 2147483647 w 136"/>
              <a:gd name="T121" fmla="*/ 2147483647 h 13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6"/>
              <a:gd name="T184" fmla="*/ 0 h 133"/>
              <a:gd name="T185" fmla="*/ 136 w 136"/>
              <a:gd name="T186" fmla="*/ 133 h 13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6" h="133">
                <a:moveTo>
                  <a:pt x="10" y="100"/>
                </a:moveTo>
                <a:lnTo>
                  <a:pt x="13" y="106"/>
                </a:lnTo>
                <a:lnTo>
                  <a:pt x="17" y="111"/>
                </a:lnTo>
                <a:lnTo>
                  <a:pt x="22" y="116"/>
                </a:lnTo>
                <a:lnTo>
                  <a:pt x="28" y="121"/>
                </a:lnTo>
                <a:lnTo>
                  <a:pt x="34" y="125"/>
                </a:lnTo>
                <a:lnTo>
                  <a:pt x="40" y="128"/>
                </a:lnTo>
                <a:lnTo>
                  <a:pt x="47" y="131"/>
                </a:lnTo>
                <a:lnTo>
                  <a:pt x="54" y="132"/>
                </a:lnTo>
                <a:lnTo>
                  <a:pt x="60" y="133"/>
                </a:lnTo>
                <a:lnTo>
                  <a:pt x="68" y="133"/>
                </a:lnTo>
                <a:lnTo>
                  <a:pt x="75" y="133"/>
                </a:lnTo>
                <a:lnTo>
                  <a:pt x="83" y="132"/>
                </a:lnTo>
                <a:lnTo>
                  <a:pt x="89" y="131"/>
                </a:lnTo>
                <a:lnTo>
                  <a:pt x="95" y="128"/>
                </a:lnTo>
                <a:lnTo>
                  <a:pt x="101" y="125"/>
                </a:lnTo>
                <a:lnTo>
                  <a:pt x="107" y="121"/>
                </a:lnTo>
                <a:lnTo>
                  <a:pt x="113" y="116"/>
                </a:lnTo>
                <a:lnTo>
                  <a:pt x="118" y="111"/>
                </a:lnTo>
                <a:lnTo>
                  <a:pt x="122" y="106"/>
                </a:lnTo>
                <a:lnTo>
                  <a:pt x="126" y="100"/>
                </a:lnTo>
                <a:lnTo>
                  <a:pt x="129" y="94"/>
                </a:lnTo>
                <a:lnTo>
                  <a:pt x="132" y="87"/>
                </a:lnTo>
                <a:lnTo>
                  <a:pt x="134" y="80"/>
                </a:lnTo>
                <a:lnTo>
                  <a:pt x="136" y="74"/>
                </a:lnTo>
                <a:lnTo>
                  <a:pt x="136" y="66"/>
                </a:lnTo>
                <a:lnTo>
                  <a:pt x="136" y="59"/>
                </a:lnTo>
                <a:lnTo>
                  <a:pt x="134" y="53"/>
                </a:lnTo>
                <a:lnTo>
                  <a:pt x="132" y="45"/>
                </a:lnTo>
                <a:lnTo>
                  <a:pt x="129" y="39"/>
                </a:lnTo>
                <a:lnTo>
                  <a:pt x="126" y="33"/>
                </a:lnTo>
                <a:lnTo>
                  <a:pt x="122" y="27"/>
                </a:lnTo>
                <a:lnTo>
                  <a:pt x="118" y="22"/>
                </a:lnTo>
                <a:lnTo>
                  <a:pt x="113" y="17"/>
                </a:lnTo>
                <a:lnTo>
                  <a:pt x="107" y="12"/>
                </a:lnTo>
                <a:lnTo>
                  <a:pt x="101" y="8"/>
                </a:lnTo>
                <a:lnTo>
                  <a:pt x="95" y="5"/>
                </a:lnTo>
                <a:lnTo>
                  <a:pt x="89" y="2"/>
                </a:lnTo>
                <a:lnTo>
                  <a:pt x="83" y="1"/>
                </a:lnTo>
                <a:lnTo>
                  <a:pt x="75" y="0"/>
                </a:lnTo>
                <a:lnTo>
                  <a:pt x="68" y="0"/>
                </a:lnTo>
                <a:lnTo>
                  <a:pt x="60" y="0"/>
                </a:lnTo>
                <a:lnTo>
                  <a:pt x="54" y="1"/>
                </a:lnTo>
                <a:lnTo>
                  <a:pt x="47" y="2"/>
                </a:lnTo>
                <a:lnTo>
                  <a:pt x="40" y="5"/>
                </a:lnTo>
                <a:lnTo>
                  <a:pt x="34" y="8"/>
                </a:lnTo>
                <a:lnTo>
                  <a:pt x="28" y="12"/>
                </a:lnTo>
                <a:lnTo>
                  <a:pt x="22" y="17"/>
                </a:lnTo>
                <a:lnTo>
                  <a:pt x="17" y="22"/>
                </a:lnTo>
                <a:lnTo>
                  <a:pt x="13" y="27"/>
                </a:lnTo>
                <a:lnTo>
                  <a:pt x="10" y="33"/>
                </a:lnTo>
                <a:lnTo>
                  <a:pt x="6" y="39"/>
                </a:lnTo>
                <a:lnTo>
                  <a:pt x="3" y="45"/>
                </a:lnTo>
                <a:lnTo>
                  <a:pt x="2" y="53"/>
                </a:lnTo>
                <a:lnTo>
                  <a:pt x="1" y="59"/>
                </a:lnTo>
                <a:lnTo>
                  <a:pt x="0" y="66"/>
                </a:lnTo>
                <a:lnTo>
                  <a:pt x="1" y="74"/>
                </a:lnTo>
                <a:lnTo>
                  <a:pt x="2" y="80"/>
                </a:lnTo>
                <a:lnTo>
                  <a:pt x="3" y="87"/>
                </a:lnTo>
                <a:lnTo>
                  <a:pt x="6" y="94"/>
                </a:lnTo>
                <a:lnTo>
                  <a:pt x="10" y="10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2176463" y="3911600"/>
            <a:ext cx="215900" cy="214313"/>
          </a:xfrm>
          <a:custGeom>
            <a:avLst/>
            <a:gdLst>
              <a:gd name="T0" fmla="*/ 2147483647 w 136"/>
              <a:gd name="T1" fmla="*/ 2147483647 h 135"/>
              <a:gd name="T2" fmla="*/ 2147483647 w 136"/>
              <a:gd name="T3" fmla="*/ 2147483647 h 135"/>
              <a:gd name="T4" fmla="*/ 2147483647 w 136"/>
              <a:gd name="T5" fmla="*/ 2147483647 h 135"/>
              <a:gd name="T6" fmla="*/ 2147483647 w 136"/>
              <a:gd name="T7" fmla="*/ 2147483647 h 135"/>
              <a:gd name="T8" fmla="*/ 2147483647 w 136"/>
              <a:gd name="T9" fmla="*/ 2147483647 h 135"/>
              <a:gd name="T10" fmla="*/ 2147483647 w 136"/>
              <a:gd name="T11" fmla="*/ 2147483647 h 135"/>
              <a:gd name="T12" fmla="*/ 2147483647 w 136"/>
              <a:gd name="T13" fmla="*/ 2147483647 h 135"/>
              <a:gd name="T14" fmla="*/ 2147483647 w 136"/>
              <a:gd name="T15" fmla="*/ 2147483647 h 135"/>
              <a:gd name="T16" fmla="*/ 2147483647 w 136"/>
              <a:gd name="T17" fmla="*/ 2147483647 h 135"/>
              <a:gd name="T18" fmla="*/ 2147483647 w 136"/>
              <a:gd name="T19" fmla="*/ 2147483647 h 135"/>
              <a:gd name="T20" fmla="*/ 2147483647 w 136"/>
              <a:gd name="T21" fmla="*/ 2147483647 h 135"/>
              <a:gd name="T22" fmla="*/ 2147483647 w 136"/>
              <a:gd name="T23" fmla="*/ 2147483647 h 135"/>
              <a:gd name="T24" fmla="*/ 2147483647 w 136"/>
              <a:gd name="T25" fmla="*/ 2147483647 h 135"/>
              <a:gd name="T26" fmla="*/ 2147483647 w 136"/>
              <a:gd name="T27" fmla="*/ 2147483647 h 135"/>
              <a:gd name="T28" fmla="*/ 2147483647 w 136"/>
              <a:gd name="T29" fmla="*/ 2147483647 h 135"/>
              <a:gd name="T30" fmla="*/ 2147483647 w 136"/>
              <a:gd name="T31" fmla="*/ 2147483647 h 135"/>
              <a:gd name="T32" fmla="*/ 2147483647 w 136"/>
              <a:gd name="T33" fmla="*/ 2147483647 h 135"/>
              <a:gd name="T34" fmla="*/ 2147483647 w 136"/>
              <a:gd name="T35" fmla="*/ 2147483647 h 135"/>
              <a:gd name="T36" fmla="*/ 2147483647 w 136"/>
              <a:gd name="T37" fmla="*/ 2147483647 h 135"/>
              <a:gd name="T38" fmla="*/ 2147483647 w 136"/>
              <a:gd name="T39" fmla="*/ 2147483647 h 135"/>
              <a:gd name="T40" fmla="*/ 2147483647 w 136"/>
              <a:gd name="T41" fmla="*/ 2147483647 h 135"/>
              <a:gd name="T42" fmla="*/ 2147483647 w 136"/>
              <a:gd name="T43" fmla="*/ 2147483647 h 135"/>
              <a:gd name="T44" fmla="*/ 2147483647 w 136"/>
              <a:gd name="T45" fmla="*/ 2147483647 h 135"/>
              <a:gd name="T46" fmla="*/ 2147483647 w 136"/>
              <a:gd name="T47" fmla="*/ 2147483647 h 135"/>
              <a:gd name="T48" fmla="*/ 2147483647 w 136"/>
              <a:gd name="T49" fmla="*/ 2147483647 h 135"/>
              <a:gd name="T50" fmla="*/ 2147483647 w 136"/>
              <a:gd name="T51" fmla="*/ 2147483647 h 135"/>
              <a:gd name="T52" fmla="*/ 2147483647 w 136"/>
              <a:gd name="T53" fmla="*/ 2147483647 h 135"/>
              <a:gd name="T54" fmla="*/ 2147483647 w 136"/>
              <a:gd name="T55" fmla="*/ 2147483647 h 135"/>
              <a:gd name="T56" fmla="*/ 2147483647 w 136"/>
              <a:gd name="T57" fmla="*/ 2147483647 h 135"/>
              <a:gd name="T58" fmla="*/ 2147483647 w 136"/>
              <a:gd name="T59" fmla="*/ 2147483647 h 135"/>
              <a:gd name="T60" fmla="*/ 2147483647 w 136"/>
              <a:gd name="T61" fmla="*/ 2147483647 h 135"/>
              <a:gd name="T62" fmla="*/ 2147483647 w 136"/>
              <a:gd name="T63" fmla="*/ 2147483647 h 135"/>
              <a:gd name="T64" fmla="*/ 2147483647 w 136"/>
              <a:gd name="T65" fmla="*/ 2147483647 h 135"/>
              <a:gd name="T66" fmla="*/ 2147483647 w 136"/>
              <a:gd name="T67" fmla="*/ 2147483647 h 135"/>
              <a:gd name="T68" fmla="*/ 2147483647 w 136"/>
              <a:gd name="T69" fmla="*/ 2147483647 h 135"/>
              <a:gd name="T70" fmla="*/ 2147483647 w 136"/>
              <a:gd name="T71" fmla="*/ 2147483647 h 135"/>
              <a:gd name="T72" fmla="*/ 2147483647 w 136"/>
              <a:gd name="T73" fmla="*/ 2147483647 h 135"/>
              <a:gd name="T74" fmla="*/ 2147483647 w 136"/>
              <a:gd name="T75" fmla="*/ 2147483647 h 135"/>
              <a:gd name="T76" fmla="*/ 2147483647 w 136"/>
              <a:gd name="T77" fmla="*/ 2147483647 h 135"/>
              <a:gd name="T78" fmla="*/ 2147483647 w 136"/>
              <a:gd name="T79" fmla="*/ 2147483647 h 135"/>
              <a:gd name="T80" fmla="*/ 2147483647 w 136"/>
              <a:gd name="T81" fmla="*/ 2147483647 h 135"/>
              <a:gd name="T82" fmla="*/ 2147483647 w 136"/>
              <a:gd name="T83" fmla="*/ 2147483647 h 135"/>
              <a:gd name="T84" fmla="*/ 2147483647 w 136"/>
              <a:gd name="T85" fmla="*/ 2147483647 h 135"/>
              <a:gd name="T86" fmla="*/ 2147483647 w 136"/>
              <a:gd name="T87" fmla="*/ 0 h 135"/>
              <a:gd name="T88" fmla="*/ 2147483647 w 136"/>
              <a:gd name="T89" fmla="*/ 0 h 135"/>
              <a:gd name="T90" fmla="*/ 2147483647 w 136"/>
              <a:gd name="T91" fmla="*/ 0 h 135"/>
              <a:gd name="T92" fmla="*/ 2147483647 w 136"/>
              <a:gd name="T93" fmla="*/ 2147483647 h 135"/>
              <a:gd name="T94" fmla="*/ 2147483647 w 136"/>
              <a:gd name="T95" fmla="*/ 2147483647 h 135"/>
              <a:gd name="T96" fmla="*/ 2147483647 w 136"/>
              <a:gd name="T97" fmla="*/ 2147483647 h 135"/>
              <a:gd name="T98" fmla="*/ 2147483647 w 136"/>
              <a:gd name="T99" fmla="*/ 2147483647 h 135"/>
              <a:gd name="T100" fmla="*/ 2147483647 w 136"/>
              <a:gd name="T101" fmla="*/ 2147483647 h 135"/>
              <a:gd name="T102" fmla="*/ 2147483647 w 136"/>
              <a:gd name="T103" fmla="*/ 2147483647 h 135"/>
              <a:gd name="T104" fmla="*/ 2147483647 w 136"/>
              <a:gd name="T105" fmla="*/ 2147483647 h 135"/>
              <a:gd name="T106" fmla="*/ 2147483647 w 136"/>
              <a:gd name="T107" fmla="*/ 2147483647 h 135"/>
              <a:gd name="T108" fmla="*/ 2147483647 w 136"/>
              <a:gd name="T109" fmla="*/ 2147483647 h 135"/>
              <a:gd name="T110" fmla="*/ 2147483647 w 136"/>
              <a:gd name="T111" fmla="*/ 2147483647 h 135"/>
              <a:gd name="T112" fmla="*/ 2147483647 w 136"/>
              <a:gd name="T113" fmla="*/ 2147483647 h 135"/>
              <a:gd name="T114" fmla="*/ 2147483647 w 136"/>
              <a:gd name="T115" fmla="*/ 2147483647 h 135"/>
              <a:gd name="T116" fmla="*/ 2147483647 w 136"/>
              <a:gd name="T117" fmla="*/ 2147483647 h 135"/>
              <a:gd name="T118" fmla="*/ 0 w 136"/>
              <a:gd name="T119" fmla="*/ 2147483647 h 135"/>
              <a:gd name="T120" fmla="*/ 2147483647 w 136"/>
              <a:gd name="T121" fmla="*/ 2147483647 h 1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6"/>
              <a:gd name="T184" fmla="*/ 0 h 135"/>
              <a:gd name="T185" fmla="*/ 136 w 136"/>
              <a:gd name="T186" fmla="*/ 135 h 1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6" h="135">
                <a:moveTo>
                  <a:pt x="2" y="74"/>
                </a:moveTo>
                <a:lnTo>
                  <a:pt x="3" y="82"/>
                </a:lnTo>
                <a:lnTo>
                  <a:pt x="4" y="88"/>
                </a:lnTo>
                <a:lnTo>
                  <a:pt x="7" y="94"/>
                </a:lnTo>
                <a:lnTo>
                  <a:pt x="10" y="101"/>
                </a:lnTo>
                <a:lnTo>
                  <a:pt x="14" y="106"/>
                </a:lnTo>
                <a:lnTo>
                  <a:pt x="19" y="113"/>
                </a:lnTo>
                <a:lnTo>
                  <a:pt x="23" y="117"/>
                </a:lnTo>
                <a:lnTo>
                  <a:pt x="29" y="121"/>
                </a:lnTo>
                <a:lnTo>
                  <a:pt x="35" y="126"/>
                </a:lnTo>
                <a:lnTo>
                  <a:pt x="41" y="129"/>
                </a:lnTo>
                <a:lnTo>
                  <a:pt x="47" y="131"/>
                </a:lnTo>
                <a:lnTo>
                  <a:pt x="55" y="134"/>
                </a:lnTo>
                <a:lnTo>
                  <a:pt x="61" y="134"/>
                </a:lnTo>
                <a:lnTo>
                  <a:pt x="68" y="135"/>
                </a:lnTo>
                <a:lnTo>
                  <a:pt x="76" y="134"/>
                </a:lnTo>
                <a:lnTo>
                  <a:pt x="82" y="134"/>
                </a:lnTo>
                <a:lnTo>
                  <a:pt x="89" y="131"/>
                </a:lnTo>
                <a:lnTo>
                  <a:pt x="96" y="129"/>
                </a:lnTo>
                <a:lnTo>
                  <a:pt x="102" y="126"/>
                </a:lnTo>
                <a:lnTo>
                  <a:pt x="108" y="121"/>
                </a:lnTo>
                <a:lnTo>
                  <a:pt x="113" y="117"/>
                </a:lnTo>
                <a:lnTo>
                  <a:pt x="119" y="113"/>
                </a:lnTo>
                <a:lnTo>
                  <a:pt x="123" y="106"/>
                </a:lnTo>
                <a:lnTo>
                  <a:pt x="126" y="101"/>
                </a:lnTo>
                <a:lnTo>
                  <a:pt x="130" y="94"/>
                </a:lnTo>
                <a:lnTo>
                  <a:pt x="133" y="88"/>
                </a:lnTo>
                <a:lnTo>
                  <a:pt x="134" y="82"/>
                </a:lnTo>
                <a:lnTo>
                  <a:pt x="135" y="74"/>
                </a:lnTo>
                <a:lnTo>
                  <a:pt x="136" y="67"/>
                </a:lnTo>
                <a:lnTo>
                  <a:pt x="135" y="61"/>
                </a:lnTo>
                <a:lnTo>
                  <a:pt x="134" y="53"/>
                </a:lnTo>
                <a:lnTo>
                  <a:pt x="133" y="47"/>
                </a:lnTo>
                <a:lnTo>
                  <a:pt x="130" y="40"/>
                </a:lnTo>
                <a:lnTo>
                  <a:pt x="126" y="33"/>
                </a:lnTo>
                <a:lnTo>
                  <a:pt x="123" y="28"/>
                </a:lnTo>
                <a:lnTo>
                  <a:pt x="119" y="22"/>
                </a:lnTo>
                <a:lnTo>
                  <a:pt x="113" y="17"/>
                </a:lnTo>
                <a:lnTo>
                  <a:pt x="108" y="14"/>
                </a:lnTo>
                <a:lnTo>
                  <a:pt x="102" y="9"/>
                </a:lnTo>
                <a:lnTo>
                  <a:pt x="96" y="6"/>
                </a:lnTo>
                <a:lnTo>
                  <a:pt x="89" y="4"/>
                </a:lnTo>
                <a:lnTo>
                  <a:pt x="82" y="1"/>
                </a:lnTo>
                <a:lnTo>
                  <a:pt x="76" y="0"/>
                </a:lnTo>
                <a:lnTo>
                  <a:pt x="68" y="0"/>
                </a:lnTo>
                <a:lnTo>
                  <a:pt x="61" y="0"/>
                </a:lnTo>
                <a:lnTo>
                  <a:pt x="55" y="1"/>
                </a:lnTo>
                <a:lnTo>
                  <a:pt x="47" y="4"/>
                </a:lnTo>
                <a:lnTo>
                  <a:pt x="41" y="6"/>
                </a:lnTo>
                <a:lnTo>
                  <a:pt x="35" y="9"/>
                </a:lnTo>
                <a:lnTo>
                  <a:pt x="29" y="14"/>
                </a:lnTo>
                <a:lnTo>
                  <a:pt x="23" y="17"/>
                </a:lnTo>
                <a:lnTo>
                  <a:pt x="19" y="22"/>
                </a:lnTo>
                <a:lnTo>
                  <a:pt x="14" y="28"/>
                </a:lnTo>
                <a:lnTo>
                  <a:pt x="10" y="33"/>
                </a:lnTo>
                <a:lnTo>
                  <a:pt x="7" y="40"/>
                </a:lnTo>
                <a:lnTo>
                  <a:pt x="4" y="47"/>
                </a:lnTo>
                <a:lnTo>
                  <a:pt x="3" y="53"/>
                </a:lnTo>
                <a:lnTo>
                  <a:pt x="2" y="61"/>
                </a:lnTo>
                <a:lnTo>
                  <a:pt x="0" y="67"/>
                </a:lnTo>
                <a:lnTo>
                  <a:pt x="2" y="74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2176463" y="5303838"/>
            <a:ext cx="215900" cy="212725"/>
          </a:xfrm>
          <a:custGeom>
            <a:avLst/>
            <a:gdLst>
              <a:gd name="T0" fmla="*/ 2147483647 w 136"/>
              <a:gd name="T1" fmla="*/ 2147483647 h 134"/>
              <a:gd name="T2" fmla="*/ 2147483647 w 136"/>
              <a:gd name="T3" fmla="*/ 2147483647 h 134"/>
              <a:gd name="T4" fmla="*/ 2147483647 w 136"/>
              <a:gd name="T5" fmla="*/ 2147483647 h 134"/>
              <a:gd name="T6" fmla="*/ 2147483647 w 136"/>
              <a:gd name="T7" fmla="*/ 2147483647 h 134"/>
              <a:gd name="T8" fmla="*/ 2147483647 w 136"/>
              <a:gd name="T9" fmla="*/ 2147483647 h 134"/>
              <a:gd name="T10" fmla="*/ 2147483647 w 136"/>
              <a:gd name="T11" fmla="*/ 2147483647 h 134"/>
              <a:gd name="T12" fmla="*/ 2147483647 w 136"/>
              <a:gd name="T13" fmla="*/ 2147483647 h 134"/>
              <a:gd name="T14" fmla="*/ 2147483647 w 136"/>
              <a:gd name="T15" fmla="*/ 2147483647 h 134"/>
              <a:gd name="T16" fmla="*/ 2147483647 w 136"/>
              <a:gd name="T17" fmla="*/ 2147483647 h 134"/>
              <a:gd name="T18" fmla="*/ 2147483647 w 136"/>
              <a:gd name="T19" fmla="*/ 2147483647 h 134"/>
              <a:gd name="T20" fmla="*/ 2147483647 w 136"/>
              <a:gd name="T21" fmla="*/ 2147483647 h 134"/>
              <a:gd name="T22" fmla="*/ 2147483647 w 136"/>
              <a:gd name="T23" fmla="*/ 2147483647 h 134"/>
              <a:gd name="T24" fmla="*/ 2147483647 w 136"/>
              <a:gd name="T25" fmla="*/ 2147483647 h 134"/>
              <a:gd name="T26" fmla="*/ 2147483647 w 136"/>
              <a:gd name="T27" fmla="*/ 2147483647 h 134"/>
              <a:gd name="T28" fmla="*/ 2147483647 w 136"/>
              <a:gd name="T29" fmla="*/ 0 h 134"/>
              <a:gd name="T30" fmla="*/ 2147483647 w 136"/>
              <a:gd name="T31" fmla="*/ 0 h 134"/>
              <a:gd name="T32" fmla="*/ 2147483647 w 136"/>
              <a:gd name="T33" fmla="*/ 0 h 134"/>
              <a:gd name="T34" fmla="*/ 2147483647 w 136"/>
              <a:gd name="T35" fmla="*/ 2147483647 h 134"/>
              <a:gd name="T36" fmla="*/ 2147483647 w 136"/>
              <a:gd name="T37" fmla="*/ 2147483647 h 134"/>
              <a:gd name="T38" fmla="*/ 2147483647 w 136"/>
              <a:gd name="T39" fmla="*/ 2147483647 h 134"/>
              <a:gd name="T40" fmla="*/ 2147483647 w 136"/>
              <a:gd name="T41" fmla="*/ 2147483647 h 134"/>
              <a:gd name="T42" fmla="*/ 2147483647 w 136"/>
              <a:gd name="T43" fmla="*/ 2147483647 h 134"/>
              <a:gd name="T44" fmla="*/ 2147483647 w 136"/>
              <a:gd name="T45" fmla="*/ 2147483647 h 134"/>
              <a:gd name="T46" fmla="*/ 2147483647 w 136"/>
              <a:gd name="T47" fmla="*/ 2147483647 h 134"/>
              <a:gd name="T48" fmla="*/ 2147483647 w 136"/>
              <a:gd name="T49" fmla="*/ 2147483647 h 134"/>
              <a:gd name="T50" fmla="*/ 2147483647 w 136"/>
              <a:gd name="T51" fmla="*/ 2147483647 h 134"/>
              <a:gd name="T52" fmla="*/ 2147483647 w 136"/>
              <a:gd name="T53" fmla="*/ 2147483647 h 134"/>
              <a:gd name="T54" fmla="*/ 2147483647 w 136"/>
              <a:gd name="T55" fmla="*/ 2147483647 h 134"/>
              <a:gd name="T56" fmla="*/ 2147483647 w 136"/>
              <a:gd name="T57" fmla="*/ 2147483647 h 134"/>
              <a:gd name="T58" fmla="*/ 2147483647 w 136"/>
              <a:gd name="T59" fmla="*/ 2147483647 h 134"/>
              <a:gd name="T60" fmla="*/ 0 w 136"/>
              <a:gd name="T61" fmla="*/ 2147483647 h 134"/>
              <a:gd name="T62" fmla="*/ 2147483647 w 136"/>
              <a:gd name="T63" fmla="*/ 2147483647 h 134"/>
              <a:gd name="T64" fmla="*/ 2147483647 w 136"/>
              <a:gd name="T65" fmla="*/ 2147483647 h 134"/>
              <a:gd name="T66" fmla="*/ 2147483647 w 136"/>
              <a:gd name="T67" fmla="*/ 2147483647 h 134"/>
              <a:gd name="T68" fmla="*/ 2147483647 w 136"/>
              <a:gd name="T69" fmla="*/ 2147483647 h 134"/>
              <a:gd name="T70" fmla="*/ 2147483647 w 136"/>
              <a:gd name="T71" fmla="*/ 2147483647 h 134"/>
              <a:gd name="T72" fmla="*/ 2147483647 w 136"/>
              <a:gd name="T73" fmla="*/ 2147483647 h 134"/>
              <a:gd name="T74" fmla="*/ 2147483647 w 136"/>
              <a:gd name="T75" fmla="*/ 2147483647 h 134"/>
              <a:gd name="T76" fmla="*/ 2147483647 w 136"/>
              <a:gd name="T77" fmla="*/ 2147483647 h 134"/>
              <a:gd name="T78" fmla="*/ 2147483647 w 136"/>
              <a:gd name="T79" fmla="*/ 2147483647 h 134"/>
              <a:gd name="T80" fmla="*/ 2147483647 w 136"/>
              <a:gd name="T81" fmla="*/ 2147483647 h 134"/>
              <a:gd name="T82" fmla="*/ 2147483647 w 136"/>
              <a:gd name="T83" fmla="*/ 2147483647 h 134"/>
              <a:gd name="T84" fmla="*/ 2147483647 w 136"/>
              <a:gd name="T85" fmla="*/ 2147483647 h 134"/>
              <a:gd name="T86" fmla="*/ 2147483647 w 136"/>
              <a:gd name="T87" fmla="*/ 2147483647 h 134"/>
              <a:gd name="T88" fmla="*/ 2147483647 w 136"/>
              <a:gd name="T89" fmla="*/ 2147483647 h 134"/>
              <a:gd name="T90" fmla="*/ 2147483647 w 136"/>
              <a:gd name="T91" fmla="*/ 2147483647 h 134"/>
              <a:gd name="T92" fmla="*/ 2147483647 w 136"/>
              <a:gd name="T93" fmla="*/ 2147483647 h 134"/>
              <a:gd name="T94" fmla="*/ 2147483647 w 136"/>
              <a:gd name="T95" fmla="*/ 2147483647 h 134"/>
              <a:gd name="T96" fmla="*/ 2147483647 w 136"/>
              <a:gd name="T97" fmla="*/ 2147483647 h 134"/>
              <a:gd name="T98" fmla="*/ 2147483647 w 136"/>
              <a:gd name="T99" fmla="*/ 2147483647 h 134"/>
              <a:gd name="T100" fmla="*/ 2147483647 w 136"/>
              <a:gd name="T101" fmla="*/ 2147483647 h 134"/>
              <a:gd name="T102" fmla="*/ 2147483647 w 136"/>
              <a:gd name="T103" fmla="*/ 2147483647 h 134"/>
              <a:gd name="T104" fmla="*/ 2147483647 w 136"/>
              <a:gd name="T105" fmla="*/ 2147483647 h 134"/>
              <a:gd name="T106" fmla="*/ 2147483647 w 136"/>
              <a:gd name="T107" fmla="*/ 2147483647 h 134"/>
              <a:gd name="T108" fmla="*/ 2147483647 w 136"/>
              <a:gd name="T109" fmla="*/ 2147483647 h 134"/>
              <a:gd name="T110" fmla="*/ 2147483647 w 136"/>
              <a:gd name="T111" fmla="*/ 2147483647 h 134"/>
              <a:gd name="T112" fmla="*/ 2147483647 w 136"/>
              <a:gd name="T113" fmla="*/ 2147483647 h 134"/>
              <a:gd name="T114" fmla="*/ 2147483647 w 136"/>
              <a:gd name="T115" fmla="*/ 2147483647 h 134"/>
              <a:gd name="T116" fmla="*/ 2147483647 w 136"/>
              <a:gd name="T117" fmla="*/ 2147483647 h 134"/>
              <a:gd name="T118" fmla="*/ 2147483647 w 136"/>
              <a:gd name="T119" fmla="*/ 2147483647 h 134"/>
              <a:gd name="T120" fmla="*/ 2147483647 w 136"/>
              <a:gd name="T121" fmla="*/ 2147483647 h 1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6"/>
              <a:gd name="T184" fmla="*/ 0 h 134"/>
              <a:gd name="T185" fmla="*/ 136 w 136"/>
              <a:gd name="T186" fmla="*/ 134 h 1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6" h="134">
                <a:moveTo>
                  <a:pt x="136" y="66"/>
                </a:moveTo>
                <a:lnTo>
                  <a:pt x="135" y="60"/>
                </a:lnTo>
                <a:lnTo>
                  <a:pt x="134" y="53"/>
                </a:lnTo>
                <a:lnTo>
                  <a:pt x="133" y="45"/>
                </a:lnTo>
                <a:lnTo>
                  <a:pt x="130" y="39"/>
                </a:lnTo>
                <a:lnTo>
                  <a:pt x="126" y="33"/>
                </a:lnTo>
                <a:lnTo>
                  <a:pt x="123" y="27"/>
                </a:lnTo>
                <a:lnTo>
                  <a:pt x="119" y="22"/>
                </a:lnTo>
                <a:lnTo>
                  <a:pt x="113" y="17"/>
                </a:lnTo>
                <a:lnTo>
                  <a:pt x="108" y="12"/>
                </a:lnTo>
                <a:lnTo>
                  <a:pt x="102" y="8"/>
                </a:lnTo>
                <a:lnTo>
                  <a:pt x="96" y="5"/>
                </a:lnTo>
                <a:lnTo>
                  <a:pt x="89" y="2"/>
                </a:lnTo>
                <a:lnTo>
                  <a:pt x="82" y="1"/>
                </a:lnTo>
                <a:lnTo>
                  <a:pt x="76" y="0"/>
                </a:lnTo>
                <a:lnTo>
                  <a:pt x="68" y="0"/>
                </a:lnTo>
                <a:lnTo>
                  <a:pt x="61" y="0"/>
                </a:lnTo>
                <a:lnTo>
                  <a:pt x="55" y="1"/>
                </a:lnTo>
                <a:lnTo>
                  <a:pt x="47" y="2"/>
                </a:lnTo>
                <a:lnTo>
                  <a:pt x="41" y="5"/>
                </a:lnTo>
                <a:lnTo>
                  <a:pt x="35" y="8"/>
                </a:lnTo>
                <a:lnTo>
                  <a:pt x="29" y="12"/>
                </a:lnTo>
                <a:lnTo>
                  <a:pt x="23" y="17"/>
                </a:lnTo>
                <a:lnTo>
                  <a:pt x="19" y="22"/>
                </a:lnTo>
                <a:lnTo>
                  <a:pt x="14" y="27"/>
                </a:lnTo>
                <a:lnTo>
                  <a:pt x="10" y="33"/>
                </a:lnTo>
                <a:lnTo>
                  <a:pt x="7" y="39"/>
                </a:lnTo>
                <a:lnTo>
                  <a:pt x="4" y="45"/>
                </a:lnTo>
                <a:lnTo>
                  <a:pt x="3" y="53"/>
                </a:lnTo>
                <a:lnTo>
                  <a:pt x="2" y="60"/>
                </a:lnTo>
                <a:lnTo>
                  <a:pt x="0" y="66"/>
                </a:lnTo>
                <a:lnTo>
                  <a:pt x="2" y="74"/>
                </a:lnTo>
                <a:lnTo>
                  <a:pt x="3" y="81"/>
                </a:lnTo>
                <a:lnTo>
                  <a:pt x="4" y="87"/>
                </a:lnTo>
                <a:lnTo>
                  <a:pt x="7" y="95"/>
                </a:lnTo>
                <a:lnTo>
                  <a:pt x="10" y="101"/>
                </a:lnTo>
                <a:lnTo>
                  <a:pt x="14" y="106"/>
                </a:lnTo>
                <a:lnTo>
                  <a:pt x="19" y="112"/>
                </a:lnTo>
                <a:lnTo>
                  <a:pt x="23" y="117"/>
                </a:lnTo>
                <a:lnTo>
                  <a:pt x="29" y="121"/>
                </a:lnTo>
                <a:lnTo>
                  <a:pt x="35" y="126"/>
                </a:lnTo>
                <a:lnTo>
                  <a:pt x="41" y="128"/>
                </a:lnTo>
                <a:lnTo>
                  <a:pt x="47" y="131"/>
                </a:lnTo>
                <a:lnTo>
                  <a:pt x="55" y="133"/>
                </a:lnTo>
                <a:lnTo>
                  <a:pt x="61" y="134"/>
                </a:lnTo>
                <a:lnTo>
                  <a:pt x="68" y="134"/>
                </a:lnTo>
                <a:lnTo>
                  <a:pt x="76" y="134"/>
                </a:lnTo>
                <a:lnTo>
                  <a:pt x="82" y="133"/>
                </a:lnTo>
                <a:lnTo>
                  <a:pt x="89" y="131"/>
                </a:lnTo>
                <a:lnTo>
                  <a:pt x="96" y="128"/>
                </a:lnTo>
                <a:lnTo>
                  <a:pt x="102" y="126"/>
                </a:lnTo>
                <a:lnTo>
                  <a:pt x="108" y="121"/>
                </a:lnTo>
                <a:lnTo>
                  <a:pt x="113" y="117"/>
                </a:lnTo>
                <a:lnTo>
                  <a:pt x="119" y="112"/>
                </a:lnTo>
                <a:lnTo>
                  <a:pt x="123" y="106"/>
                </a:lnTo>
                <a:lnTo>
                  <a:pt x="126" y="101"/>
                </a:lnTo>
                <a:lnTo>
                  <a:pt x="130" y="95"/>
                </a:lnTo>
                <a:lnTo>
                  <a:pt x="133" y="87"/>
                </a:lnTo>
                <a:lnTo>
                  <a:pt x="134" y="81"/>
                </a:lnTo>
                <a:lnTo>
                  <a:pt x="135" y="74"/>
                </a:lnTo>
                <a:lnTo>
                  <a:pt x="136" y="66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71494" name="Text Box 6"/>
          <p:cNvSpPr txBox="1">
            <a:spLocks noChangeArrowheads="1"/>
          </p:cNvSpPr>
          <p:nvPr/>
        </p:nvSpPr>
        <p:spPr bwMode="auto">
          <a:xfrm>
            <a:off x="2329282" y="600075"/>
            <a:ext cx="6074528" cy="101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>
              <a:defRPr/>
            </a:pPr>
            <a:r>
              <a:rPr lang="en-US" sz="36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Running Key Generators</a:t>
            </a:r>
          </a:p>
          <a:p>
            <a:pPr algn="ctr" defTabSz="762000" eaLnBrk="0" hangingPunct="0">
              <a:defRPr/>
            </a:pPr>
            <a:r>
              <a:rPr lang="en-US" sz="2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Massey-</a:t>
            </a:r>
            <a:r>
              <a:rPr lang="en-US" sz="2400" u="none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Rueppel</a:t>
            </a:r>
            <a:r>
              <a:rPr lang="en-US" sz="2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 (Proposal ESA Satellite Images)</a:t>
            </a:r>
            <a:endParaRPr lang="en-US" sz="32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713413" y="2209800"/>
            <a:ext cx="4013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defTabSz="762000" eaLnBrk="0" hangingPunct="0"/>
            <a:r>
              <a:rPr lang="en-US" sz="1800" u="none"/>
              <a:t>gcd(L</a:t>
            </a:r>
            <a:r>
              <a:rPr lang="en-US" sz="1800" u="none" baseline="-25000"/>
              <a:t>1</a:t>
            </a:r>
            <a:r>
              <a:rPr lang="en-US" sz="1800" u="none"/>
              <a:t>, L</a:t>
            </a:r>
            <a:r>
              <a:rPr lang="en-US" sz="1800" u="none" baseline="-25000"/>
              <a:t>2</a:t>
            </a:r>
            <a:r>
              <a:rPr lang="en-US" sz="1800" u="none"/>
              <a:t>) = 1</a:t>
            </a:r>
          </a:p>
          <a:p>
            <a:pPr defTabSz="762000" eaLnBrk="0" hangingPunct="0"/>
            <a:r>
              <a:rPr lang="en-US" sz="1800" u="none"/>
              <a:t>C</a:t>
            </a:r>
            <a:r>
              <a:rPr lang="en-US" sz="1800" u="none" baseline="-25000"/>
              <a:t>1</a:t>
            </a:r>
            <a:r>
              <a:rPr lang="en-US" sz="1800" u="none"/>
              <a:t>(D), C</a:t>
            </a:r>
            <a:r>
              <a:rPr lang="en-US" sz="1800" u="none" baseline="-25000"/>
              <a:t>2</a:t>
            </a:r>
            <a:r>
              <a:rPr lang="en-US" sz="1800" u="none"/>
              <a:t>(D) are irreducible</a:t>
            </a:r>
          </a:p>
          <a:p>
            <a:pPr defTabSz="762000" eaLnBrk="0" hangingPunct="0"/>
            <a:r>
              <a:rPr lang="en-US" sz="1800" u="none"/>
              <a:t> L</a:t>
            </a:r>
            <a:r>
              <a:rPr lang="en-US" sz="1800" u="none" baseline="-25000"/>
              <a:t>2 </a:t>
            </a:r>
            <a:r>
              <a:rPr lang="en-US" sz="1800" u="none"/>
              <a:t> </a:t>
            </a:r>
            <a:r>
              <a:rPr lang="en-US" sz="1800" u="none">
                <a:sym typeface="Symbol" pitchFamily="18" charset="2"/>
              </a:rPr>
              <a:t></a:t>
            </a:r>
            <a:r>
              <a:rPr lang="en-US" sz="1800" u="none"/>
              <a:t> L</a:t>
            </a:r>
            <a:r>
              <a:rPr lang="en-US" sz="1800" u="none" baseline="-25000"/>
              <a:t>1</a:t>
            </a:r>
          </a:p>
          <a:p>
            <a:pPr defTabSz="762000" eaLnBrk="0" hangingPunct="0"/>
            <a:endParaRPr lang="en-US" sz="1800" u="none"/>
          </a:p>
          <a:p>
            <a:pPr defTabSz="762000" eaLnBrk="0" hangingPunct="0"/>
            <a:r>
              <a:rPr lang="en-US" sz="1800" u="none"/>
              <a:t>Linear complexity L(S</a:t>
            </a:r>
            <a:r>
              <a:rPr lang="en-US" sz="1800" u="none" baseline="-25000"/>
              <a:t>n</a:t>
            </a:r>
            <a:r>
              <a:rPr lang="en-US" sz="1800" u="none"/>
              <a:t>)=  </a:t>
            </a:r>
            <a:r>
              <a:rPr lang="en-US" sz="1800" u="none">
                <a:solidFill>
                  <a:schemeClr val="hlink"/>
                </a:solidFill>
              </a:rPr>
              <a:t>L</a:t>
            </a:r>
            <a:r>
              <a:rPr lang="en-US" sz="1800" u="none" baseline="-25000">
                <a:solidFill>
                  <a:schemeClr val="hlink"/>
                </a:solidFill>
              </a:rPr>
              <a:t>1</a:t>
            </a:r>
            <a:r>
              <a:rPr lang="en-US" sz="1800" u="none">
                <a:solidFill>
                  <a:schemeClr val="hlink"/>
                </a:solidFill>
              </a:rPr>
              <a:t>.L</a:t>
            </a:r>
            <a:r>
              <a:rPr lang="en-US" sz="1800" u="none" baseline="-25000">
                <a:solidFill>
                  <a:schemeClr val="hlink"/>
                </a:solidFill>
              </a:rPr>
              <a:t>2</a:t>
            </a:r>
            <a:endParaRPr lang="en-US" sz="1800" u="none"/>
          </a:p>
          <a:p>
            <a:pPr defTabSz="762000" eaLnBrk="0" hangingPunct="0"/>
            <a:r>
              <a:rPr lang="en-US" sz="1800" u="none"/>
              <a:t>Sequence Period is N = </a:t>
            </a:r>
            <a:r>
              <a:rPr lang="en-US" sz="1800" u="none">
                <a:solidFill>
                  <a:schemeClr val="hlink"/>
                </a:solidFill>
              </a:rPr>
              <a:t>lcm(N</a:t>
            </a:r>
            <a:r>
              <a:rPr lang="en-US" sz="1800" u="none" baseline="-25000">
                <a:solidFill>
                  <a:schemeClr val="hlink"/>
                </a:solidFill>
              </a:rPr>
              <a:t>1</a:t>
            </a:r>
            <a:r>
              <a:rPr lang="en-US" sz="1800" u="none">
                <a:solidFill>
                  <a:schemeClr val="hlink"/>
                </a:solidFill>
              </a:rPr>
              <a:t>, N</a:t>
            </a:r>
            <a:r>
              <a:rPr lang="en-US" sz="1800" u="none" baseline="-25000">
                <a:solidFill>
                  <a:schemeClr val="hlink"/>
                </a:solidFill>
              </a:rPr>
              <a:t>2</a:t>
            </a:r>
            <a:r>
              <a:rPr lang="en-US" sz="1800" u="none">
                <a:solidFill>
                  <a:schemeClr val="hlink"/>
                </a:solidFill>
              </a:rPr>
              <a:t>)</a:t>
            </a:r>
            <a:r>
              <a:rPr lang="en-US" sz="1800" u="none"/>
              <a:t> </a:t>
            </a:r>
          </a:p>
          <a:p>
            <a:pPr defTabSz="762000" eaLnBrk="0" hangingPunct="0"/>
            <a:endParaRPr lang="en-US" sz="1800" u="none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3429000" y="2598738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3251200" y="2413000"/>
            <a:ext cx="212725" cy="211138"/>
          </a:xfrm>
          <a:custGeom>
            <a:avLst/>
            <a:gdLst>
              <a:gd name="T0" fmla="*/ 2147483647 w 134"/>
              <a:gd name="T1" fmla="*/ 2147483647 h 133"/>
              <a:gd name="T2" fmla="*/ 2147483647 w 134"/>
              <a:gd name="T3" fmla="*/ 2147483647 h 133"/>
              <a:gd name="T4" fmla="*/ 2147483647 w 134"/>
              <a:gd name="T5" fmla="*/ 2147483647 h 133"/>
              <a:gd name="T6" fmla="*/ 2147483647 w 134"/>
              <a:gd name="T7" fmla="*/ 2147483647 h 133"/>
              <a:gd name="T8" fmla="*/ 2147483647 w 134"/>
              <a:gd name="T9" fmla="*/ 2147483647 h 133"/>
              <a:gd name="T10" fmla="*/ 2147483647 w 134"/>
              <a:gd name="T11" fmla="*/ 2147483647 h 133"/>
              <a:gd name="T12" fmla="*/ 2147483647 w 134"/>
              <a:gd name="T13" fmla="*/ 2147483647 h 133"/>
              <a:gd name="T14" fmla="*/ 2147483647 w 134"/>
              <a:gd name="T15" fmla="*/ 2147483647 h 133"/>
              <a:gd name="T16" fmla="*/ 2147483647 w 134"/>
              <a:gd name="T17" fmla="*/ 2147483647 h 133"/>
              <a:gd name="T18" fmla="*/ 2147483647 w 134"/>
              <a:gd name="T19" fmla="*/ 2147483647 h 133"/>
              <a:gd name="T20" fmla="*/ 2147483647 w 134"/>
              <a:gd name="T21" fmla="*/ 2147483647 h 133"/>
              <a:gd name="T22" fmla="*/ 2147483647 w 134"/>
              <a:gd name="T23" fmla="*/ 2147483647 h 133"/>
              <a:gd name="T24" fmla="*/ 2147483647 w 134"/>
              <a:gd name="T25" fmla="*/ 2147483647 h 133"/>
              <a:gd name="T26" fmla="*/ 2147483647 w 134"/>
              <a:gd name="T27" fmla="*/ 2147483647 h 133"/>
              <a:gd name="T28" fmla="*/ 2147483647 w 134"/>
              <a:gd name="T29" fmla="*/ 2147483647 h 133"/>
              <a:gd name="T30" fmla="*/ 2147483647 w 134"/>
              <a:gd name="T31" fmla="*/ 2147483647 h 133"/>
              <a:gd name="T32" fmla="*/ 2147483647 w 134"/>
              <a:gd name="T33" fmla="*/ 2147483647 h 133"/>
              <a:gd name="T34" fmla="*/ 2147483647 w 134"/>
              <a:gd name="T35" fmla="*/ 2147483647 h 133"/>
              <a:gd name="T36" fmla="*/ 2147483647 w 134"/>
              <a:gd name="T37" fmla="*/ 2147483647 h 133"/>
              <a:gd name="T38" fmla="*/ 2147483647 w 134"/>
              <a:gd name="T39" fmla="*/ 2147483647 h 133"/>
              <a:gd name="T40" fmla="*/ 2147483647 w 134"/>
              <a:gd name="T41" fmla="*/ 2147483647 h 133"/>
              <a:gd name="T42" fmla="*/ 2147483647 w 134"/>
              <a:gd name="T43" fmla="*/ 2147483647 h 133"/>
              <a:gd name="T44" fmla="*/ 2147483647 w 134"/>
              <a:gd name="T45" fmla="*/ 0 h 133"/>
              <a:gd name="T46" fmla="*/ 2147483647 w 134"/>
              <a:gd name="T47" fmla="*/ 0 h 133"/>
              <a:gd name="T48" fmla="*/ 2147483647 w 134"/>
              <a:gd name="T49" fmla="*/ 0 h 133"/>
              <a:gd name="T50" fmla="*/ 2147483647 w 134"/>
              <a:gd name="T51" fmla="*/ 2147483647 h 133"/>
              <a:gd name="T52" fmla="*/ 2147483647 w 134"/>
              <a:gd name="T53" fmla="*/ 2147483647 h 133"/>
              <a:gd name="T54" fmla="*/ 2147483647 w 134"/>
              <a:gd name="T55" fmla="*/ 2147483647 h 133"/>
              <a:gd name="T56" fmla="*/ 2147483647 w 134"/>
              <a:gd name="T57" fmla="*/ 2147483647 h 133"/>
              <a:gd name="T58" fmla="*/ 2147483647 w 134"/>
              <a:gd name="T59" fmla="*/ 2147483647 h 133"/>
              <a:gd name="T60" fmla="*/ 2147483647 w 134"/>
              <a:gd name="T61" fmla="*/ 2147483647 h 133"/>
              <a:gd name="T62" fmla="*/ 2147483647 w 134"/>
              <a:gd name="T63" fmla="*/ 2147483647 h 133"/>
              <a:gd name="T64" fmla="*/ 2147483647 w 134"/>
              <a:gd name="T65" fmla="*/ 2147483647 h 133"/>
              <a:gd name="T66" fmla="*/ 2147483647 w 134"/>
              <a:gd name="T67" fmla="*/ 2147483647 h 133"/>
              <a:gd name="T68" fmla="*/ 2147483647 w 134"/>
              <a:gd name="T69" fmla="*/ 2147483647 h 133"/>
              <a:gd name="T70" fmla="*/ 2147483647 w 134"/>
              <a:gd name="T71" fmla="*/ 2147483647 h 133"/>
              <a:gd name="T72" fmla="*/ 2147483647 w 134"/>
              <a:gd name="T73" fmla="*/ 2147483647 h 133"/>
              <a:gd name="T74" fmla="*/ 0 w 134"/>
              <a:gd name="T75" fmla="*/ 2147483647 h 133"/>
              <a:gd name="T76" fmla="*/ 0 w 134"/>
              <a:gd name="T77" fmla="*/ 2147483647 h 133"/>
              <a:gd name="T78" fmla="*/ 0 w 134"/>
              <a:gd name="T79" fmla="*/ 2147483647 h 133"/>
              <a:gd name="T80" fmla="*/ 2147483647 w 134"/>
              <a:gd name="T81" fmla="*/ 2147483647 h 133"/>
              <a:gd name="T82" fmla="*/ 2147483647 w 134"/>
              <a:gd name="T83" fmla="*/ 2147483647 h 133"/>
              <a:gd name="T84" fmla="*/ 2147483647 w 134"/>
              <a:gd name="T85" fmla="*/ 2147483647 h 133"/>
              <a:gd name="T86" fmla="*/ 2147483647 w 134"/>
              <a:gd name="T87" fmla="*/ 2147483647 h 133"/>
              <a:gd name="T88" fmla="*/ 2147483647 w 134"/>
              <a:gd name="T89" fmla="*/ 2147483647 h 133"/>
              <a:gd name="T90" fmla="*/ 2147483647 w 134"/>
              <a:gd name="T91" fmla="*/ 2147483647 h 133"/>
              <a:gd name="T92" fmla="*/ 2147483647 w 134"/>
              <a:gd name="T93" fmla="*/ 2147483647 h 133"/>
              <a:gd name="T94" fmla="*/ 2147483647 w 134"/>
              <a:gd name="T95" fmla="*/ 2147483647 h 133"/>
              <a:gd name="T96" fmla="*/ 2147483647 w 134"/>
              <a:gd name="T97" fmla="*/ 2147483647 h 133"/>
              <a:gd name="T98" fmla="*/ 2147483647 w 134"/>
              <a:gd name="T99" fmla="*/ 2147483647 h 133"/>
              <a:gd name="T100" fmla="*/ 2147483647 w 134"/>
              <a:gd name="T101" fmla="*/ 2147483647 h 133"/>
              <a:gd name="T102" fmla="*/ 2147483647 w 134"/>
              <a:gd name="T103" fmla="*/ 2147483647 h 133"/>
              <a:gd name="T104" fmla="*/ 2147483647 w 134"/>
              <a:gd name="T105" fmla="*/ 2147483647 h 133"/>
              <a:gd name="T106" fmla="*/ 2147483647 w 134"/>
              <a:gd name="T107" fmla="*/ 2147483647 h 133"/>
              <a:gd name="T108" fmla="*/ 2147483647 w 134"/>
              <a:gd name="T109" fmla="*/ 2147483647 h 133"/>
              <a:gd name="T110" fmla="*/ 2147483647 w 134"/>
              <a:gd name="T111" fmla="*/ 2147483647 h 133"/>
              <a:gd name="T112" fmla="*/ 2147483647 w 134"/>
              <a:gd name="T113" fmla="*/ 2147483647 h 133"/>
              <a:gd name="T114" fmla="*/ 2147483647 w 134"/>
              <a:gd name="T115" fmla="*/ 2147483647 h 133"/>
              <a:gd name="T116" fmla="*/ 2147483647 w 134"/>
              <a:gd name="T117" fmla="*/ 2147483647 h 133"/>
              <a:gd name="T118" fmla="*/ 2147483647 w 134"/>
              <a:gd name="T119" fmla="*/ 2147483647 h 133"/>
              <a:gd name="T120" fmla="*/ 2147483647 w 134"/>
              <a:gd name="T121" fmla="*/ 2147483647 h 13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"/>
              <a:gd name="T184" fmla="*/ 0 h 133"/>
              <a:gd name="T185" fmla="*/ 134 w 134"/>
              <a:gd name="T186" fmla="*/ 133 h 13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" h="133">
                <a:moveTo>
                  <a:pt x="112" y="116"/>
                </a:moveTo>
                <a:lnTo>
                  <a:pt x="117" y="111"/>
                </a:lnTo>
                <a:lnTo>
                  <a:pt x="122" y="106"/>
                </a:lnTo>
                <a:lnTo>
                  <a:pt x="126" y="100"/>
                </a:lnTo>
                <a:lnTo>
                  <a:pt x="129" y="94"/>
                </a:lnTo>
                <a:lnTo>
                  <a:pt x="131" y="87"/>
                </a:lnTo>
                <a:lnTo>
                  <a:pt x="133" y="80"/>
                </a:lnTo>
                <a:lnTo>
                  <a:pt x="134" y="74"/>
                </a:lnTo>
                <a:lnTo>
                  <a:pt x="134" y="66"/>
                </a:lnTo>
                <a:lnTo>
                  <a:pt x="134" y="59"/>
                </a:lnTo>
                <a:lnTo>
                  <a:pt x="133" y="53"/>
                </a:lnTo>
                <a:lnTo>
                  <a:pt x="131" y="45"/>
                </a:lnTo>
                <a:lnTo>
                  <a:pt x="129" y="39"/>
                </a:lnTo>
                <a:lnTo>
                  <a:pt x="126" y="33"/>
                </a:lnTo>
                <a:lnTo>
                  <a:pt x="122" y="27"/>
                </a:lnTo>
                <a:lnTo>
                  <a:pt x="117" y="22"/>
                </a:lnTo>
                <a:lnTo>
                  <a:pt x="112" y="17"/>
                </a:lnTo>
                <a:lnTo>
                  <a:pt x="107" y="12"/>
                </a:lnTo>
                <a:lnTo>
                  <a:pt x="101" y="8"/>
                </a:lnTo>
                <a:lnTo>
                  <a:pt x="95" y="5"/>
                </a:lnTo>
                <a:lnTo>
                  <a:pt x="87" y="2"/>
                </a:lnTo>
                <a:lnTo>
                  <a:pt x="81" y="1"/>
                </a:lnTo>
                <a:lnTo>
                  <a:pt x="74" y="0"/>
                </a:lnTo>
                <a:lnTo>
                  <a:pt x="68" y="0"/>
                </a:lnTo>
                <a:lnTo>
                  <a:pt x="60" y="0"/>
                </a:lnTo>
                <a:lnTo>
                  <a:pt x="53" y="1"/>
                </a:lnTo>
                <a:lnTo>
                  <a:pt x="47" y="2"/>
                </a:lnTo>
                <a:lnTo>
                  <a:pt x="39" y="5"/>
                </a:lnTo>
                <a:lnTo>
                  <a:pt x="33" y="8"/>
                </a:lnTo>
                <a:lnTo>
                  <a:pt x="27" y="12"/>
                </a:lnTo>
                <a:lnTo>
                  <a:pt x="22" y="17"/>
                </a:lnTo>
                <a:lnTo>
                  <a:pt x="17" y="22"/>
                </a:lnTo>
                <a:lnTo>
                  <a:pt x="12" y="27"/>
                </a:lnTo>
                <a:lnTo>
                  <a:pt x="8" y="33"/>
                </a:lnTo>
                <a:lnTo>
                  <a:pt x="5" y="39"/>
                </a:lnTo>
                <a:lnTo>
                  <a:pt x="2" y="45"/>
                </a:lnTo>
                <a:lnTo>
                  <a:pt x="1" y="53"/>
                </a:lnTo>
                <a:lnTo>
                  <a:pt x="0" y="59"/>
                </a:lnTo>
                <a:lnTo>
                  <a:pt x="0" y="66"/>
                </a:lnTo>
                <a:lnTo>
                  <a:pt x="0" y="74"/>
                </a:lnTo>
                <a:lnTo>
                  <a:pt x="1" y="80"/>
                </a:lnTo>
                <a:lnTo>
                  <a:pt x="2" y="87"/>
                </a:lnTo>
                <a:lnTo>
                  <a:pt x="5" y="94"/>
                </a:lnTo>
                <a:lnTo>
                  <a:pt x="8" y="100"/>
                </a:lnTo>
                <a:lnTo>
                  <a:pt x="12" y="106"/>
                </a:lnTo>
                <a:lnTo>
                  <a:pt x="17" y="111"/>
                </a:lnTo>
                <a:lnTo>
                  <a:pt x="22" y="116"/>
                </a:lnTo>
                <a:lnTo>
                  <a:pt x="27" y="121"/>
                </a:lnTo>
                <a:lnTo>
                  <a:pt x="33" y="125"/>
                </a:lnTo>
                <a:lnTo>
                  <a:pt x="39" y="128"/>
                </a:lnTo>
                <a:lnTo>
                  <a:pt x="47" y="131"/>
                </a:lnTo>
                <a:lnTo>
                  <a:pt x="53" y="132"/>
                </a:lnTo>
                <a:lnTo>
                  <a:pt x="60" y="133"/>
                </a:lnTo>
                <a:lnTo>
                  <a:pt x="68" y="133"/>
                </a:lnTo>
                <a:lnTo>
                  <a:pt x="74" y="133"/>
                </a:lnTo>
                <a:lnTo>
                  <a:pt x="81" y="132"/>
                </a:lnTo>
                <a:lnTo>
                  <a:pt x="87" y="131"/>
                </a:lnTo>
                <a:lnTo>
                  <a:pt x="95" y="128"/>
                </a:lnTo>
                <a:lnTo>
                  <a:pt x="101" y="125"/>
                </a:lnTo>
                <a:lnTo>
                  <a:pt x="107" y="121"/>
                </a:lnTo>
                <a:lnTo>
                  <a:pt x="112" y="116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1830388" y="3627438"/>
            <a:ext cx="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1641475" y="3587750"/>
            <a:ext cx="214313" cy="215900"/>
          </a:xfrm>
          <a:custGeom>
            <a:avLst/>
            <a:gdLst>
              <a:gd name="T0" fmla="*/ 2147483647 w 135"/>
              <a:gd name="T1" fmla="*/ 2147483647 h 135"/>
              <a:gd name="T2" fmla="*/ 2147483647 w 135"/>
              <a:gd name="T3" fmla="*/ 2147483647 h 135"/>
              <a:gd name="T4" fmla="*/ 2147483647 w 135"/>
              <a:gd name="T5" fmla="*/ 2147483647 h 135"/>
              <a:gd name="T6" fmla="*/ 2147483647 w 135"/>
              <a:gd name="T7" fmla="*/ 2147483647 h 135"/>
              <a:gd name="T8" fmla="*/ 2147483647 w 135"/>
              <a:gd name="T9" fmla="*/ 2147483647 h 135"/>
              <a:gd name="T10" fmla="*/ 2147483647 w 135"/>
              <a:gd name="T11" fmla="*/ 2147483647 h 135"/>
              <a:gd name="T12" fmla="*/ 2147483647 w 135"/>
              <a:gd name="T13" fmla="*/ 2147483647 h 135"/>
              <a:gd name="T14" fmla="*/ 2147483647 w 135"/>
              <a:gd name="T15" fmla="*/ 2147483647 h 135"/>
              <a:gd name="T16" fmla="*/ 2147483647 w 135"/>
              <a:gd name="T17" fmla="*/ 0 h 135"/>
              <a:gd name="T18" fmla="*/ 2147483647 w 135"/>
              <a:gd name="T19" fmla="*/ 2147483647 h 135"/>
              <a:gd name="T20" fmla="*/ 2147483647 w 135"/>
              <a:gd name="T21" fmla="*/ 2147483647 h 135"/>
              <a:gd name="T22" fmla="*/ 2147483647 w 135"/>
              <a:gd name="T23" fmla="*/ 2147483647 h 135"/>
              <a:gd name="T24" fmla="*/ 2147483647 w 135"/>
              <a:gd name="T25" fmla="*/ 2147483647 h 135"/>
              <a:gd name="T26" fmla="*/ 2147483647 w 135"/>
              <a:gd name="T27" fmla="*/ 2147483647 h 135"/>
              <a:gd name="T28" fmla="*/ 2147483647 w 135"/>
              <a:gd name="T29" fmla="*/ 2147483647 h 135"/>
              <a:gd name="T30" fmla="*/ 2147483647 w 135"/>
              <a:gd name="T31" fmla="*/ 2147483647 h 135"/>
              <a:gd name="T32" fmla="*/ 2147483647 w 135"/>
              <a:gd name="T33" fmla="*/ 2147483647 h 135"/>
              <a:gd name="T34" fmla="*/ 2147483647 w 135"/>
              <a:gd name="T35" fmla="*/ 2147483647 h 135"/>
              <a:gd name="T36" fmla="*/ 2147483647 w 135"/>
              <a:gd name="T37" fmla="*/ 2147483647 h 135"/>
              <a:gd name="T38" fmla="*/ 2147483647 w 135"/>
              <a:gd name="T39" fmla="*/ 2147483647 h 135"/>
              <a:gd name="T40" fmla="*/ 2147483647 w 135"/>
              <a:gd name="T41" fmla="*/ 2147483647 h 135"/>
              <a:gd name="T42" fmla="*/ 2147483647 w 135"/>
              <a:gd name="T43" fmla="*/ 2147483647 h 135"/>
              <a:gd name="T44" fmla="*/ 2147483647 w 135"/>
              <a:gd name="T45" fmla="*/ 2147483647 h 135"/>
              <a:gd name="T46" fmla="*/ 0 w 135"/>
              <a:gd name="T47" fmla="*/ 2147483647 h 135"/>
              <a:gd name="T48" fmla="*/ 2147483647 w 135"/>
              <a:gd name="T49" fmla="*/ 2147483647 h 135"/>
              <a:gd name="T50" fmla="*/ 2147483647 w 135"/>
              <a:gd name="T51" fmla="*/ 2147483647 h 135"/>
              <a:gd name="T52" fmla="*/ 2147483647 w 135"/>
              <a:gd name="T53" fmla="*/ 2147483647 h 135"/>
              <a:gd name="T54" fmla="*/ 2147483647 w 135"/>
              <a:gd name="T55" fmla="*/ 2147483647 h 135"/>
              <a:gd name="T56" fmla="*/ 2147483647 w 135"/>
              <a:gd name="T57" fmla="*/ 2147483647 h 135"/>
              <a:gd name="T58" fmla="*/ 2147483647 w 135"/>
              <a:gd name="T59" fmla="*/ 2147483647 h 135"/>
              <a:gd name="T60" fmla="*/ 2147483647 w 135"/>
              <a:gd name="T61" fmla="*/ 2147483647 h 135"/>
              <a:gd name="T62" fmla="*/ 2147483647 w 135"/>
              <a:gd name="T63" fmla="*/ 2147483647 h 135"/>
              <a:gd name="T64" fmla="*/ 2147483647 w 135"/>
              <a:gd name="T65" fmla="*/ 2147483647 h 135"/>
              <a:gd name="T66" fmla="*/ 2147483647 w 135"/>
              <a:gd name="T67" fmla="*/ 2147483647 h 135"/>
              <a:gd name="T68" fmla="*/ 2147483647 w 135"/>
              <a:gd name="T69" fmla="*/ 2147483647 h 135"/>
              <a:gd name="T70" fmla="*/ 2147483647 w 135"/>
              <a:gd name="T71" fmla="*/ 2147483647 h 135"/>
              <a:gd name="T72" fmla="*/ 2147483647 w 135"/>
              <a:gd name="T73" fmla="*/ 2147483647 h 135"/>
              <a:gd name="T74" fmla="*/ 2147483647 w 135"/>
              <a:gd name="T75" fmla="*/ 2147483647 h 135"/>
              <a:gd name="T76" fmla="*/ 2147483647 w 135"/>
              <a:gd name="T77" fmla="*/ 2147483647 h 135"/>
              <a:gd name="T78" fmla="*/ 2147483647 w 135"/>
              <a:gd name="T79" fmla="*/ 2147483647 h 135"/>
              <a:gd name="T80" fmla="*/ 2147483647 w 135"/>
              <a:gd name="T81" fmla="*/ 2147483647 h 135"/>
              <a:gd name="T82" fmla="*/ 2147483647 w 135"/>
              <a:gd name="T83" fmla="*/ 2147483647 h 135"/>
              <a:gd name="T84" fmla="*/ 2147483647 w 135"/>
              <a:gd name="T85" fmla="*/ 2147483647 h 135"/>
              <a:gd name="T86" fmla="*/ 2147483647 w 135"/>
              <a:gd name="T87" fmla="*/ 2147483647 h 135"/>
              <a:gd name="T88" fmla="*/ 2147483647 w 135"/>
              <a:gd name="T89" fmla="*/ 2147483647 h 135"/>
              <a:gd name="T90" fmla="*/ 2147483647 w 135"/>
              <a:gd name="T91" fmla="*/ 2147483647 h 135"/>
              <a:gd name="T92" fmla="*/ 2147483647 w 135"/>
              <a:gd name="T93" fmla="*/ 2147483647 h 135"/>
              <a:gd name="T94" fmla="*/ 2147483647 w 135"/>
              <a:gd name="T95" fmla="*/ 2147483647 h 135"/>
              <a:gd name="T96" fmla="*/ 2147483647 w 135"/>
              <a:gd name="T97" fmla="*/ 2147483647 h 135"/>
              <a:gd name="T98" fmla="*/ 2147483647 w 135"/>
              <a:gd name="T99" fmla="*/ 2147483647 h 135"/>
              <a:gd name="T100" fmla="*/ 2147483647 w 135"/>
              <a:gd name="T101" fmla="*/ 2147483647 h 135"/>
              <a:gd name="T102" fmla="*/ 2147483647 w 135"/>
              <a:gd name="T103" fmla="*/ 2147483647 h 135"/>
              <a:gd name="T104" fmla="*/ 2147483647 w 135"/>
              <a:gd name="T105" fmla="*/ 2147483647 h 135"/>
              <a:gd name="T106" fmla="*/ 2147483647 w 135"/>
              <a:gd name="T107" fmla="*/ 2147483647 h 135"/>
              <a:gd name="T108" fmla="*/ 2147483647 w 135"/>
              <a:gd name="T109" fmla="*/ 2147483647 h 135"/>
              <a:gd name="T110" fmla="*/ 2147483647 w 135"/>
              <a:gd name="T111" fmla="*/ 2147483647 h 135"/>
              <a:gd name="T112" fmla="*/ 2147483647 w 135"/>
              <a:gd name="T113" fmla="*/ 2147483647 h 135"/>
              <a:gd name="T114" fmla="*/ 2147483647 w 135"/>
              <a:gd name="T115" fmla="*/ 2147483647 h 135"/>
              <a:gd name="T116" fmla="*/ 2147483647 w 135"/>
              <a:gd name="T117" fmla="*/ 2147483647 h 135"/>
              <a:gd name="T118" fmla="*/ 2147483647 w 135"/>
              <a:gd name="T119" fmla="*/ 2147483647 h 135"/>
              <a:gd name="T120" fmla="*/ 2147483647 w 135"/>
              <a:gd name="T121" fmla="*/ 2147483647 h 1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5"/>
              <a:gd name="T184" fmla="*/ 0 h 135"/>
              <a:gd name="T185" fmla="*/ 135 w 135"/>
              <a:gd name="T186" fmla="*/ 135 h 1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5" h="135">
                <a:moveTo>
                  <a:pt x="117" y="23"/>
                </a:moveTo>
                <a:lnTo>
                  <a:pt x="112" y="18"/>
                </a:lnTo>
                <a:lnTo>
                  <a:pt x="107" y="14"/>
                </a:lnTo>
                <a:lnTo>
                  <a:pt x="101" y="10"/>
                </a:lnTo>
                <a:lnTo>
                  <a:pt x="95" y="6"/>
                </a:lnTo>
                <a:lnTo>
                  <a:pt x="89" y="4"/>
                </a:lnTo>
                <a:lnTo>
                  <a:pt x="81" y="3"/>
                </a:lnTo>
                <a:lnTo>
                  <a:pt x="74" y="1"/>
                </a:lnTo>
                <a:lnTo>
                  <a:pt x="68" y="0"/>
                </a:lnTo>
                <a:lnTo>
                  <a:pt x="60" y="1"/>
                </a:lnTo>
                <a:lnTo>
                  <a:pt x="53" y="3"/>
                </a:lnTo>
                <a:lnTo>
                  <a:pt x="47" y="4"/>
                </a:lnTo>
                <a:lnTo>
                  <a:pt x="39" y="6"/>
                </a:lnTo>
                <a:lnTo>
                  <a:pt x="33" y="10"/>
                </a:lnTo>
                <a:lnTo>
                  <a:pt x="28" y="14"/>
                </a:lnTo>
                <a:lnTo>
                  <a:pt x="22" y="18"/>
                </a:lnTo>
                <a:lnTo>
                  <a:pt x="17" y="23"/>
                </a:lnTo>
                <a:lnTo>
                  <a:pt x="13" y="29"/>
                </a:lnTo>
                <a:lnTo>
                  <a:pt x="8" y="35"/>
                </a:lnTo>
                <a:lnTo>
                  <a:pt x="6" y="41"/>
                </a:lnTo>
                <a:lnTo>
                  <a:pt x="4" y="47"/>
                </a:lnTo>
                <a:lnTo>
                  <a:pt x="1" y="53"/>
                </a:lnTo>
                <a:lnTo>
                  <a:pt x="1" y="61"/>
                </a:lnTo>
                <a:lnTo>
                  <a:pt x="0" y="68"/>
                </a:lnTo>
                <a:lnTo>
                  <a:pt x="1" y="76"/>
                </a:lnTo>
                <a:lnTo>
                  <a:pt x="1" y="82"/>
                </a:lnTo>
                <a:lnTo>
                  <a:pt x="4" y="89"/>
                </a:lnTo>
                <a:lnTo>
                  <a:pt x="6" y="95"/>
                </a:lnTo>
                <a:lnTo>
                  <a:pt x="8" y="102"/>
                </a:lnTo>
                <a:lnTo>
                  <a:pt x="13" y="108"/>
                </a:lnTo>
                <a:lnTo>
                  <a:pt x="17" y="113"/>
                </a:lnTo>
                <a:lnTo>
                  <a:pt x="22" y="119"/>
                </a:lnTo>
                <a:lnTo>
                  <a:pt x="28" y="123"/>
                </a:lnTo>
                <a:lnTo>
                  <a:pt x="33" y="126"/>
                </a:lnTo>
                <a:lnTo>
                  <a:pt x="39" y="130"/>
                </a:lnTo>
                <a:lnTo>
                  <a:pt x="47" y="133"/>
                </a:lnTo>
                <a:lnTo>
                  <a:pt x="53" y="134"/>
                </a:lnTo>
                <a:lnTo>
                  <a:pt x="60" y="135"/>
                </a:lnTo>
                <a:lnTo>
                  <a:pt x="68" y="135"/>
                </a:lnTo>
                <a:lnTo>
                  <a:pt x="74" y="135"/>
                </a:lnTo>
                <a:lnTo>
                  <a:pt x="81" y="134"/>
                </a:lnTo>
                <a:lnTo>
                  <a:pt x="89" y="133"/>
                </a:lnTo>
                <a:lnTo>
                  <a:pt x="95" y="130"/>
                </a:lnTo>
                <a:lnTo>
                  <a:pt x="101" y="126"/>
                </a:lnTo>
                <a:lnTo>
                  <a:pt x="107" y="123"/>
                </a:lnTo>
                <a:lnTo>
                  <a:pt x="112" y="119"/>
                </a:lnTo>
                <a:lnTo>
                  <a:pt x="117" y="113"/>
                </a:lnTo>
                <a:lnTo>
                  <a:pt x="122" y="108"/>
                </a:lnTo>
                <a:lnTo>
                  <a:pt x="126" y="102"/>
                </a:lnTo>
                <a:lnTo>
                  <a:pt x="130" y="95"/>
                </a:lnTo>
                <a:lnTo>
                  <a:pt x="132" y="89"/>
                </a:lnTo>
                <a:lnTo>
                  <a:pt x="133" y="82"/>
                </a:lnTo>
                <a:lnTo>
                  <a:pt x="135" y="76"/>
                </a:lnTo>
                <a:lnTo>
                  <a:pt x="135" y="68"/>
                </a:lnTo>
                <a:lnTo>
                  <a:pt x="135" y="61"/>
                </a:lnTo>
                <a:lnTo>
                  <a:pt x="133" y="53"/>
                </a:lnTo>
                <a:lnTo>
                  <a:pt x="132" y="47"/>
                </a:lnTo>
                <a:lnTo>
                  <a:pt x="130" y="41"/>
                </a:lnTo>
                <a:lnTo>
                  <a:pt x="126" y="35"/>
                </a:lnTo>
                <a:lnTo>
                  <a:pt x="122" y="29"/>
                </a:lnTo>
                <a:lnTo>
                  <a:pt x="117" y="23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1765300" y="3684588"/>
            <a:ext cx="1588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1749425" y="3684588"/>
            <a:ext cx="20638" cy="12700"/>
          </a:xfrm>
          <a:custGeom>
            <a:avLst/>
            <a:gdLst>
              <a:gd name="T0" fmla="*/ 2147483647 w 13"/>
              <a:gd name="T1" fmla="*/ 0 h 8"/>
              <a:gd name="T2" fmla="*/ 0 w 13"/>
              <a:gd name="T3" fmla="*/ 2147483647 h 8"/>
              <a:gd name="T4" fmla="*/ 2147483647 w 13"/>
              <a:gd name="T5" fmla="*/ 2147483647 h 8"/>
              <a:gd name="T6" fmla="*/ 0 w 13"/>
              <a:gd name="T7" fmla="*/ 2147483647 h 8"/>
              <a:gd name="T8" fmla="*/ 2147483647 w 13"/>
              <a:gd name="T9" fmla="*/ 2147483647 h 8"/>
              <a:gd name="T10" fmla="*/ 0 w 13"/>
              <a:gd name="T11" fmla="*/ 2147483647 h 8"/>
              <a:gd name="T12" fmla="*/ 2147483647 w 13"/>
              <a:gd name="T13" fmla="*/ 2147483647 h 8"/>
              <a:gd name="T14" fmla="*/ 2147483647 w 13"/>
              <a:gd name="T15" fmla="*/ 2147483647 h 8"/>
              <a:gd name="T16" fmla="*/ 2147483647 w 13"/>
              <a:gd name="T17" fmla="*/ 2147483647 h 8"/>
              <a:gd name="T18" fmla="*/ 2147483647 w 13"/>
              <a:gd name="T19" fmla="*/ 0 h 8"/>
              <a:gd name="T20" fmla="*/ 2147483647 w 13"/>
              <a:gd name="T21" fmla="*/ 2147483647 h 8"/>
              <a:gd name="T22" fmla="*/ 2147483647 w 13"/>
              <a:gd name="T23" fmla="*/ 2147483647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"/>
              <a:gd name="T37" fmla="*/ 0 h 8"/>
              <a:gd name="T38" fmla="*/ 13 w 13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" h="8">
                <a:moveTo>
                  <a:pt x="11" y="0"/>
                </a:moveTo>
                <a:lnTo>
                  <a:pt x="0" y="8"/>
                </a:lnTo>
                <a:lnTo>
                  <a:pt x="12" y="2"/>
                </a:lnTo>
                <a:lnTo>
                  <a:pt x="0" y="8"/>
                </a:lnTo>
                <a:lnTo>
                  <a:pt x="13" y="5"/>
                </a:lnTo>
                <a:lnTo>
                  <a:pt x="0" y="8"/>
                </a:lnTo>
                <a:lnTo>
                  <a:pt x="13" y="8"/>
                </a:lnTo>
                <a:lnTo>
                  <a:pt x="13" y="5"/>
                </a:lnTo>
                <a:lnTo>
                  <a:pt x="12" y="2"/>
                </a:lnTo>
                <a:lnTo>
                  <a:pt x="11" y="0"/>
                </a:lnTo>
                <a:lnTo>
                  <a:pt x="7" y="2"/>
                </a:lnTo>
                <a:lnTo>
                  <a:pt x="5" y="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1755775" y="3687763"/>
            <a:ext cx="1588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67" name="Freeform 15"/>
          <p:cNvSpPr>
            <a:spLocks/>
          </p:cNvSpPr>
          <p:nvPr/>
        </p:nvSpPr>
        <p:spPr bwMode="auto">
          <a:xfrm>
            <a:off x="1749425" y="3676650"/>
            <a:ext cx="15875" cy="20638"/>
          </a:xfrm>
          <a:custGeom>
            <a:avLst/>
            <a:gdLst>
              <a:gd name="T0" fmla="*/ 2147483647 w 10"/>
              <a:gd name="T1" fmla="*/ 2147483647 h 13"/>
              <a:gd name="T2" fmla="*/ 2147483647 w 10"/>
              <a:gd name="T3" fmla="*/ 2147483647 h 13"/>
              <a:gd name="T4" fmla="*/ 2147483647 w 10"/>
              <a:gd name="T5" fmla="*/ 0 h 13"/>
              <a:gd name="T6" fmla="*/ 0 w 10"/>
              <a:gd name="T7" fmla="*/ 2147483647 h 13"/>
              <a:gd name="T8" fmla="*/ 2147483647 w 10"/>
              <a:gd name="T9" fmla="*/ 2147483647 h 13"/>
              <a:gd name="T10" fmla="*/ 0 w 10"/>
              <a:gd name="T11" fmla="*/ 2147483647 h 13"/>
              <a:gd name="T12" fmla="*/ 2147483647 w 10"/>
              <a:gd name="T13" fmla="*/ 2147483647 h 13"/>
              <a:gd name="T14" fmla="*/ 0 w 10"/>
              <a:gd name="T15" fmla="*/ 2147483647 h 13"/>
              <a:gd name="T16" fmla="*/ 2147483647 w 10"/>
              <a:gd name="T17" fmla="*/ 2147483647 h 13"/>
              <a:gd name="T18" fmla="*/ 2147483647 w 10"/>
              <a:gd name="T19" fmla="*/ 2147483647 h 13"/>
              <a:gd name="T20" fmla="*/ 2147483647 w 10"/>
              <a:gd name="T21" fmla="*/ 2147483647 h 13"/>
              <a:gd name="T22" fmla="*/ 2147483647 w 10"/>
              <a:gd name="T23" fmla="*/ 0 h 13"/>
              <a:gd name="T24" fmla="*/ 0 w 10"/>
              <a:gd name="T25" fmla="*/ 0 h 13"/>
              <a:gd name="T26" fmla="*/ 0 w 10"/>
              <a:gd name="T27" fmla="*/ 2147483647 h 13"/>
              <a:gd name="T28" fmla="*/ 2147483647 w 10"/>
              <a:gd name="T29" fmla="*/ 0 h 1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"/>
              <a:gd name="T46" fmla="*/ 0 h 13"/>
              <a:gd name="T47" fmla="*/ 10 w 10"/>
              <a:gd name="T48" fmla="*/ 13 h 1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" h="13">
                <a:moveTo>
                  <a:pt x="4" y="6"/>
                </a:moveTo>
                <a:lnTo>
                  <a:pt x="4" y="1"/>
                </a:lnTo>
                <a:lnTo>
                  <a:pt x="2" y="0"/>
                </a:lnTo>
                <a:lnTo>
                  <a:pt x="0" y="13"/>
                </a:lnTo>
                <a:lnTo>
                  <a:pt x="6" y="1"/>
                </a:lnTo>
                <a:lnTo>
                  <a:pt x="0" y="13"/>
                </a:lnTo>
                <a:lnTo>
                  <a:pt x="8" y="2"/>
                </a:lnTo>
                <a:lnTo>
                  <a:pt x="0" y="13"/>
                </a:lnTo>
                <a:lnTo>
                  <a:pt x="10" y="5"/>
                </a:lnTo>
                <a:lnTo>
                  <a:pt x="8" y="2"/>
                </a:lnTo>
                <a:lnTo>
                  <a:pt x="6" y="1"/>
                </a:lnTo>
                <a:lnTo>
                  <a:pt x="2" y="0"/>
                </a:lnTo>
                <a:lnTo>
                  <a:pt x="0" y="0"/>
                </a:lnTo>
                <a:lnTo>
                  <a:pt x="0" y="13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1749425" y="367665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1749425" y="3676650"/>
            <a:ext cx="3175" cy="127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1749425" y="3697288"/>
            <a:ext cx="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71" name="Freeform 19"/>
          <p:cNvSpPr>
            <a:spLocks/>
          </p:cNvSpPr>
          <p:nvPr/>
        </p:nvSpPr>
        <p:spPr bwMode="auto">
          <a:xfrm>
            <a:off x="1727200" y="3676650"/>
            <a:ext cx="22225" cy="25400"/>
          </a:xfrm>
          <a:custGeom>
            <a:avLst/>
            <a:gdLst>
              <a:gd name="T0" fmla="*/ 2147483647 w 14"/>
              <a:gd name="T1" fmla="*/ 2147483647 h 16"/>
              <a:gd name="T2" fmla="*/ 2147483647 w 14"/>
              <a:gd name="T3" fmla="*/ 0 h 16"/>
              <a:gd name="T4" fmla="*/ 2147483647 w 14"/>
              <a:gd name="T5" fmla="*/ 2147483647 h 16"/>
              <a:gd name="T6" fmla="*/ 2147483647 w 14"/>
              <a:gd name="T7" fmla="*/ 0 h 16"/>
              <a:gd name="T8" fmla="*/ 2147483647 w 14"/>
              <a:gd name="T9" fmla="*/ 2147483647 h 16"/>
              <a:gd name="T10" fmla="*/ 2147483647 w 14"/>
              <a:gd name="T11" fmla="*/ 2147483647 h 16"/>
              <a:gd name="T12" fmla="*/ 2147483647 w 14"/>
              <a:gd name="T13" fmla="*/ 2147483647 h 16"/>
              <a:gd name="T14" fmla="*/ 2147483647 w 14"/>
              <a:gd name="T15" fmla="*/ 2147483647 h 16"/>
              <a:gd name="T16" fmla="*/ 2147483647 w 14"/>
              <a:gd name="T17" fmla="*/ 2147483647 h 16"/>
              <a:gd name="T18" fmla="*/ 2147483647 w 14"/>
              <a:gd name="T19" fmla="*/ 2147483647 h 16"/>
              <a:gd name="T20" fmla="*/ 2147483647 w 14"/>
              <a:gd name="T21" fmla="*/ 2147483647 h 16"/>
              <a:gd name="T22" fmla="*/ 2147483647 w 14"/>
              <a:gd name="T23" fmla="*/ 2147483647 h 16"/>
              <a:gd name="T24" fmla="*/ 2147483647 w 14"/>
              <a:gd name="T25" fmla="*/ 2147483647 h 16"/>
              <a:gd name="T26" fmla="*/ 2147483647 w 14"/>
              <a:gd name="T27" fmla="*/ 2147483647 h 16"/>
              <a:gd name="T28" fmla="*/ 2147483647 w 14"/>
              <a:gd name="T29" fmla="*/ 2147483647 h 16"/>
              <a:gd name="T30" fmla="*/ 2147483647 w 14"/>
              <a:gd name="T31" fmla="*/ 2147483647 h 16"/>
              <a:gd name="T32" fmla="*/ 2147483647 w 14"/>
              <a:gd name="T33" fmla="*/ 2147483647 h 16"/>
              <a:gd name="T34" fmla="*/ 0 w 14"/>
              <a:gd name="T35" fmla="*/ 2147483647 h 16"/>
              <a:gd name="T36" fmla="*/ 2147483647 w 14"/>
              <a:gd name="T37" fmla="*/ 2147483647 h 16"/>
              <a:gd name="T38" fmla="*/ 0 w 14"/>
              <a:gd name="T39" fmla="*/ 2147483647 h 16"/>
              <a:gd name="T40" fmla="*/ 0 w 14"/>
              <a:gd name="T41" fmla="*/ 2147483647 h 16"/>
              <a:gd name="T42" fmla="*/ 2147483647 w 14"/>
              <a:gd name="T43" fmla="*/ 2147483647 h 16"/>
              <a:gd name="T44" fmla="*/ 0 w 14"/>
              <a:gd name="T45" fmla="*/ 2147483647 h 16"/>
              <a:gd name="T46" fmla="*/ 0 w 14"/>
              <a:gd name="T47" fmla="*/ 2147483647 h 16"/>
              <a:gd name="T48" fmla="*/ 2147483647 w 14"/>
              <a:gd name="T49" fmla="*/ 2147483647 h 16"/>
              <a:gd name="T50" fmla="*/ 0 w 14"/>
              <a:gd name="T51" fmla="*/ 2147483647 h 16"/>
              <a:gd name="T52" fmla="*/ 0 w 14"/>
              <a:gd name="T53" fmla="*/ 2147483647 h 16"/>
              <a:gd name="T54" fmla="*/ 2147483647 w 14"/>
              <a:gd name="T55" fmla="*/ 2147483647 h 1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"/>
              <a:gd name="T85" fmla="*/ 0 h 16"/>
              <a:gd name="T86" fmla="*/ 14 w 14"/>
              <a:gd name="T87" fmla="*/ 16 h 1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" h="16">
                <a:moveTo>
                  <a:pt x="14" y="13"/>
                </a:moveTo>
                <a:lnTo>
                  <a:pt x="14" y="0"/>
                </a:lnTo>
                <a:lnTo>
                  <a:pt x="14" y="13"/>
                </a:lnTo>
                <a:lnTo>
                  <a:pt x="10" y="0"/>
                </a:lnTo>
                <a:lnTo>
                  <a:pt x="14" y="13"/>
                </a:lnTo>
                <a:lnTo>
                  <a:pt x="8" y="1"/>
                </a:lnTo>
                <a:lnTo>
                  <a:pt x="14" y="13"/>
                </a:lnTo>
                <a:lnTo>
                  <a:pt x="5" y="2"/>
                </a:lnTo>
                <a:lnTo>
                  <a:pt x="14" y="13"/>
                </a:lnTo>
                <a:lnTo>
                  <a:pt x="3" y="5"/>
                </a:lnTo>
                <a:lnTo>
                  <a:pt x="6" y="5"/>
                </a:lnTo>
                <a:lnTo>
                  <a:pt x="8" y="7"/>
                </a:lnTo>
                <a:lnTo>
                  <a:pt x="5" y="7"/>
                </a:lnTo>
                <a:lnTo>
                  <a:pt x="1" y="7"/>
                </a:lnTo>
                <a:lnTo>
                  <a:pt x="14" y="13"/>
                </a:lnTo>
                <a:lnTo>
                  <a:pt x="1" y="7"/>
                </a:lnTo>
                <a:lnTo>
                  <a:pt x="0" y="10"/>
                </a:lnTo>
                <a:lnTo>
                  <a:pt x="14" y="13"/>
                </a:lnTo>
                <a:lnTo>
                  <a:pt x="0" y="10"/>
                </a:lnTo>
                <a:lnTo>
                  <a:pt x="0" y="13"/>
                </a:lnTo>
                <a:lnTo>
                  <a:pt x="14" y="13"/>
                </a:lnTo>
                <a:lnTo>
                  <a:pt x="0" y="13"/>
                </a:lnTo>
                <a:lnTo>
                  <a:pt x="0" y="16"/>
                </a:lnTo>
                <a:lnTo>
                  <a:pt x="14" y="13"/>
                </a:lnTo>
                <a:lnTo>
                  <a:pt x="0" y="13"/>
                </a:lnTo>
                <a:lnTo>
                  <a:pt x="0" y="12"/>
                </a:lnTo>
                <a:lnTo>
                  <a:pt x="9" y="1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1749425" y="3697288"/>
            <a:ext cx="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727200" y="3697288"/>
            <a:ext cx="25400" cy="20637"/>
          </a:xfrm>
          <a:custGeom>
            <a:avLst/>
            <a:gdLst>
              <a:gd name="T0" fmla="*/ 2147483647 w 16"/>
              <a:gd name="T1" fmla="*/ 0 h 14"/>
              <a:gd name="T2" fmla="*/ 0 w 16"/>
              <a:gd name="T3" fmla="*/ 2147483647 h 14"/>
              <a:gd name="T4" fmla="*/ 2147483647 w 16"/>
              <a:gd name="T5" fmla="*/ 2147483647 h 14"/>
              <a:gd name="T6" fmla="*/ 2147483647 w 16"/>
              <a:gd name="T7" fmla="*/ 0 h 14"/>
              <a:gd name="T8" fmla="*/ 2147483647 w 16"/>
              <a:gd name="T9" fmla="*/ 2147483647 h 14"/>
              <a:gd name="T10" fmla="*/ 2147483647 w 16"/>
              <a:gd name="T11" fmla="*/ 2147483647 h 14"/>
              <a:gd name="T12" fmla="*/ 2147483647 w 16"/>
              <a:gd name="T13" fmla="*/ 0 h 14"/>
              <a:gd name="T14" fmla="*/ 2147483647 w 16"/>
              <a:gd name="T15" fmla="*/ 2147483647 h 14"/>
              <a:gd name="T16" fmla="*/ 2147483647 w 16"/>
              <a:gd name="T17" fmla="*/ 2147483647 h 14"/>
              <a:gd name="T18" fmla="*/ 2147483647 w 16"/>
              <a:gd name="T19" fmla="*/ 0 h 14"/>
              <a:gd name="T20" fmla="*/ 2147483647 w 16"/>
              <a:gd name="T21" fmla="*/ 2147483647 h 14"/>
              <a:gd name="T22" fmla="*/ 2147483647 w 16"/>
              <a:gd name="T23" fmla="*/ 2147483647 h 14"/>
              <a:gd name="T24" fmla="*/ 2147483647 w 16"/>
              <a:gd name="T25" fmla="*/ 0 h 14"/>
              <a:gd name="T26" fmla="*/ 2147483647 w 16"/>
              <a:gd name="T27" fmla="*/ 2147483647 h 14"/>
              <a:gd name="T28" fmla="*/ 2147483647 w 16"/>
              <a:gd name="T29" fmla="*/ 2147483647 h 14"/>
              <a:gd name="T30" fmla="*/ 2147483647 w 16"/>
              <a:gd name="T31" fmla="*/ 0 h 14"/>
              <a:gd name="T32" fmla="*/ 2147483647 w 16"/>
              <a:gd name="T33" fmla="*/ 2147483647 h 14"/>
              <a:gd name="T34" fmla="*/ 2147483647 w 16"/>
              <a:gd name="T35" fmla="*/ 0 h 14"/>
              <a:gd name="T36" fmla="*/ 2147483647 w 16"/>
              <a:gd name="T37" fmla="*/ 2147483647 h 14"/>
              <a:gd name="T38" fmla="*/ 2147483647 w 16"/>
              <a:gd name="T39" fmla="*/ 2147483647 h 14"/>
              <a:gd name="T40" fmla="*/ 2147483647 w 16"/>
              <a:gd name="T41" fmla="*/ 2147483647 h 14"/>
              <a:gd name="T42" fmla="*/ 2147483647 w 16"/>
              <a:gd name="T43" fmla="*/ 0 h 14"/>
              <a:gd name="T44" fmla="*/ 2147483647 w 16"/>
              <a:gd name="T45" fmla="*/ 2147483647 h 14"/>
              <a:gd name="T46" fmla="*/ 2147483647 w 16"/>
              <a:gd name="T47" fmla="*/ 2147483647 h 14"/>
              <a:gd name="T48" fmla="*/ 2147483647 w 16"/>
              <a:gd name="T49" fmla="*/ 2147483647 h 1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"/>
              <a:gd name="T76" fmla="*/ 0 h 14"/>
              <a:gd name="T77" fmla="*/ 16 w 16"/>
              <a:gd name="T78" fmla="*/ 14 h 1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" h="14">
                <a:moveTo>
                  <a:pt x="14" y="0"/>
                </a:moveTo>
                <a:lnTo>
                  <a:pt x="0" y="3"/>
                </a:lnTo>
                <a:lnTo>
                  <a:pt x="1" y="6"/>
                </a:lnTo>
                <a:lnTo>
                  <a:pt x="14" y="0"/>
                </a:lnTo>
                <a:lnTo>
                  <a:pt x="1" y="6"/>
                </a:lnTo>
                <a:lnTo>
                  <a:pt x="3" y="9"/>
                </a:lnTo>
                <a:lnTo>
                  <a:pt x="14" y="0"/>
                </a:lnTo>
                <a:lnTo>
                  <a:pt x="3" y="9"/>
                </a:lnTo>
                <a:lnTo>
                  <a:pt x="5" y="10"/>
                </a:lnTo>
                <a:lnTo>
                  <a:pt x="14" y="0"/>
                </a:lnTo>
                <a:lnTo>
                  <a:pt x="5" y="10"/>
                </a:lnTo>
                <a:lnTo>
                  <a:pt x="8" y="13"/>
                </a:lnTo>
                <a:lnTo>
                  <a:pt x="14" y="0"/>
                </a:lnTo>
                <a:lnTo>
                  <a:pt x="8" y="13"/>
                </a:lnTo>
                <a:lnTo>
                  <a:pt x="10" y="14"/>
                </a:lnTo>
                <a:lnTo>
                  <a:pt x="14" y="0"/>
                </a:lnTo>
                <a:lnTo>
                  <a:pt x="14" y="14"/>
                </a:lnTo>
                <a:lnTo>
                  <a:pt x="14" y="0"/>
                </a:lnTo>
                <a:lnTo>
                  <a:pt x="10" y="14"/>
                </a:lnTo>
                <a:lnTo>
                  <a:pt x="14" y="14"/>
                </a:lnTo>
                <a:lnTo>
                  <a:pt x="16" y="14"/>
                </a:lnTo>
                <a:lnTo>
                  <a:pt x="14" y="0"/>
                </a:lnTo>
                <a:lnTo>
                  <a:pt x="14" y="14"/>
                </a:lnTo>
                <a:lnTo>
                  <a:pt x="15" y="14"/>
                </a:lnTo>
                <a:lnTo>
                  <a:pt x="15" y="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1749425" y="3697288"/>
            <a:ext cx="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75" name="Freeform 23"/>
          <p:cNvSpPr>
            <a:spLocks/>
          </p:cNvSpPr>
          <p:nvPr/>
        </p:nvSpPr>
        <p:spPr bwMode="auto">
          <a:xfrm>
            <a:off x="1728788" y="3684588"/>
            <a:ext cx="41275" cy="33337"/>
          </a:xfrm>
          <a:custGeom>
            <a:avLst/>
            <a:gdLst>
              <a:gd name="T0" fmla="*/ 2147483647 w 26"/>
              <a:gd name="T1" fmla="*/ 2147483647 h 22"/>
              <a:gd name="T2" fmla="*/ 2147483647 w 26"/>
              <a:gd name="T3" fmla="*/ 2147483647 h 22"/>
              <a:gd name="T4" fmla="*/ 2147483647 w 26"/>
              <a:gd name="T5" fmla="*/ 2147483647 h 22"/>
              <a:gd name="T6" fmla="*/ 2147483647 w 26"/>
              <a:gd name="T7" fmla="*/ 2147483647 h 22"/>
              <a:gd name="T8" fmla="*/ 2147483647 w 26"/>
              <a:gd name="T9" fmla="*/ 2147483647 h 22"/>
              <a:gd name="T10" fmla="*/ 2147483647 w 26"/>
              <a:gd name="T11" fmla="*/ 2147483647 h 22"/>
              <a:gd name="T12" fmla="*/ 2147483647 w 26"/>
              <a:gd name="T13" fmla="*/ 2147483647 h 22"/>
              <a:gd name="T14" fmla="*/ 2147483647 w 26"/>
              <a:gd name="T15" fmla="*/ 2147483647 h 22"/>
              <a:gd name="T16" fmla="*/ 2147483647 w 26"/>
              <a:gd name="T17" fmla="*/ 2147483647 h 22"/>
              <a:gd name="T18" fmla="*/ 2147483647 w 26"/>
              <a:gd name="T19" fmla="*/ 2147483647 h 22"/>
              <a:gd name="T20" fmla="*/ 2147483647 w 26"/>
              <a:gd name="T21" fmla="*/ 2147483647 h 22"/>
              <a:gd name="T22" fmla="*/ 2147483647 w 26"/>
              <a:gd name="T23" fmla="*/ 2147483647 h 22"/>
              <a:gd name="T24" fmla="*/ 2147483647 w 26"/>
              <a:gd name="T25" fmla="*/ 2147483647 h 22"/>
              <a:gd name="T26" fmla="*/ 2147483647 w 26"/>
              <a:gd name="T27" fmla="*/ 2147483647 h 22"/>
              <a:gd name="T28" fmla="*/ 2147483647 w 26"/>
              <a:gd name="T29" fmla="*/ 2147483647 h 22"/>
              <a:gd name="T30" fmla="*/ 2147483647 w 26"/>
              <a:gd name="T31" fmla="*/ 2147483647 h 22"/>
              <a:gd name="T32" fmla="*/ 2147483647 w 26"/>
              <a:gd name="T33" fmla="*/ 2147483647 h 22"/>
              <a:gd name="T34" fmla="*/ 2147483647 w 26"/>
              <a:gd name="T35" fmla="*/ 2147483647 h 22"/>
              <a:gd name="T36" fmla="*/ 2147483647 w 26"/>
              <a:gd name="T37" fmla="*/ 2147483647 h 22"/>
              <a:gd name="T38" fmla="*/ 2147483647 w 26"/>
              <a:gd name="T39" fmla="*/ 0 h 22"/>
              <a:gd name="T40" fmla="*/ 0 w 26"/>
              <a:gd name="T41" fmla="*/ 2147483647 h 2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6"/>
              <a:gd name="T64" fmla="*/ 0 h 22"/>
              <a:gd name="T65" fmla="*/ 26 w 26"/>
              <a:gd name="T66" fmla="*/ 22 h 2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6" h="22">
                <a:moveTo>
                  <a:pt x="13" y="8"/>
                </a:moveTo>
                <a:lnTo>
                  <a:pt x="15" y="22"/>
                </a:lnTo>
                <a:lnTo>
                  <a:pt x="19" y="21"/>
                </a:lnTo>
                <a:lnTo>
                  <a:pt x="13" y="8"/>
                </a:lnTo>
                <a:lnTo>
                  <a:pt x="19" y="21"/>
                </a:lnTo>
                <a:lnTo>
                  <a:pt x="21" y="19"/>
                </a:lnTo>
                <a:lnTo>
                  <a:pt x="13" y="8"/>
                </a:lnTo>
                <a:lnTo>
                  <a:pt x="21" y="19"/>
                </a:lnTo>
                <a:lnTo>
                  <a:pt x="24" y="17"/>
                </a:lnTo>
                <a:lnTo>
                  <a:pt x="13" y="8"/>
                </a:lnTo>
                <a:lnTo>
                  <a:pt x="24" y="17"/>
                </a:lnTo>
                <a:lnTo>
                  <a:pt x="25" y="14"/>
                </a:lnTo>
                <a:lnTo>
                  <a:pt x="13" y="8"/>
                </a:lnTo>
                <a:lnTo>
                  <a:pt x="25" y="14"/>
                </a:lnTo>
                <a:lnTo>
                  <a:pt x="26" y="11"/>
                </a:lnTo>
                <a:lnTo>
                  <a:pt x="13" y="8"/>
                </a:lnTo>
                <a:lnTo>
                  <a:pt x="26" y="11"/>
                </a:lnTo>
                <a:lnTo>
                  <a:pt x="26" y="8"/>
                </a:lnTo>
                <a:lnTo>
                  <a:pt x="13" y="8"/>
                </a:lnTo>
                <a:lnTo>
                  <a:pt x="3" y="0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1727200" y="369252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1727200" y="3692525"/>
            <a:ext cx="793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739900" y="3687763"/>
            <a:ext cx="1588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79" name="Freeform 27"/>
          <p:cNvSpPr>
            <a:spLocks/>
          </p:cNvSpPr>
          <p:nvPr/>
        </p:nvSpPr>
        <p:spPr bwMode="auto">
          <a:xfrm>
            <a:off x="1731963" y="3678238"/>
            <a:ext cx="7937" cy="9525"/>
          </a:xfrm>
          <a:custGeom>
            <a:avLst/>
            <a:gdLst>
              <a:gd name="T0" fmla="*/ 2147483647 w 5"/>
              <a:gd name="T1" fmla="*/ 2147483647 h 5"/>
              <a:gd name="T2" fmla="*/ 2147483647 w 5"/>
              <a:gd name="T3" fmla="*/ 0 h 5"/>
              <a:gd name="T4" fmla="*/ 2147483647 w 5"/>
              <a:gd name="T5" fmla="*/ 0 h 5"/>
              <a:gd name="T6" fmla="*/ 2147483647 w 5"/>
              <a:gd name="T7" fmla="*/ 2147483647 h 5"/>
              <a:gd name="T8" fmla="*/ 0 w 5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5"/>
              <a:gd name="T17" fmla="*/ 5 w 5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5">
                <a:moveTo>
                  <a:pt x="5" y="5"/>
                </a:moveTo>
                <a:lnTo>
                  <a:pt x="5" y="0"/>
                </a:lnTo>
                <a:lnTo>
                  <a:pt x="2" y="1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>
            <a:off x="1741488" y="3684588"/>
            <a:ext cx="158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81" name="Freeform 29"/>
          <p:cNvSpPr>
            <a:spLocks/>
          </p:cNvSpPr>
          <p:nvPr/>
        </p:nvSpPr>
        <p:spPr bwMode="auto">
          <a:xfrm>
            <a:off x="1739900" y="3676650"/>
            <a:ext cx="3175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2147483647 w 2"/>
              <a:gd name="T5" fmla="*/ 0 h 5"/>
              <a:gd name="T6" fmla="*/ 0 w 2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5"/>
              <a:gd name="T14" fmla="*/ 2 w 2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5">
                <a:moveTo>
                  <a:pt x="1" y="5"/>
                </a:moveTo>
                <a:lnTo>
                  <a:pt x="1" y="1"/>
                </a:lnTo>
                <a:lnTo>
                  <a:pt x="2" y="0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>
            <a:off x="1743075" y="367665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>
            <a:off x="1743075" y="3676650"/>
            <a:ext cx="63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1758950" y="3678238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85" name="Freeform 33"/>
          <p:cNvSpPr>
            <a:spLocks/>
          </p:cNvSpPr>
          <p:nvPr/>
        </p:nvSpPr>
        <p:spPr bwMode="auto">
          <a:xfrm>
            <a:off x="1758950" y="3678238"/>
            <a:ext cx="6350" cy="9525"/>
          </a:xfrm>
          <a:custGeom>
            <a:avLst/>
            <a:gdLst>
              <a:gd name="T0" fmla="*/ 0 w 4"/>
              <a:gd name="T1" fmla="*/ 0 h 5"/>
              <a:gd name="T2" fmla="*/ 0 w 4"/>
              <a:gd name="T3" fmla="*/ 2147483647 h 5"/>
              <a:gd name="T4" fmla="*/ 0 w 4"/>
              <a:gd name="T5" fmla="*/ 2147483647 h 5"/>
              <a:gd name="T6" fmla="*/ 2147483647 w 4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0" y="0"/>
                </a:moveTo>
                <a:lnTo>
                  <a:pt x="0" y="5"/>
                </a:lnTo>
                <a:lnTo>
                  <a:pt x="0" y="4"/>
                </a:lnTo>
                <a:lnTo>
                  <a:pt x="4" y="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1766888" y="3687763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H="1">
            <a:off x="1760538" y="3687763"/>
            <a:ext cx="63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1760538" y="36925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1760538" y="3692525"/>
            <a:ext cx="793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1770063" y="36957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 flipH="1">
            <a:off x="1755775" y="3695700"/>
            <a:ext cx="142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>
            <a:off x="1749425" y="3697288"/>
            <a:ext cx="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93" name="Line 41"/>
          <p:cNvSpPr>
            <a:spLocks noChangeShapeType="1"/>
          </p:cNvSpPr>
          <p:nvPr/>
        </p:nvSpPr>
        <p:spPr bwMode="auto">
          <a:xfrm>
            <a:off x="1749425" y="3697288"/>
            <a:ext cx="2063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>
            <a:off x="1768475" y="3703638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 flipH="1">
            <a:off x="1760538" y="3703638"/>
            <a:ext cx="793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>
            <a:off x="1760538" y="3706813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1758950" y="3706813"/>
            <a:ext cx="6350" cy="7937"/>
          </a:xfrm>
          <a:custGeom>
            <a:avLst/>
            <a:gdLst>
              <a:gd name="T0" fmla="*/ 2147483647 w 4"/>
              <a:gd name="T1" fmla="*/ 0 h 5"/>
              <a:gd name="T2" fmla="*/ 2147483647 w 4"/>
              <a:gd name="T3" fmla="*/ 2147483647 h 5"/>
              <a:gd name="T4" fmla="*/ 0 w 4"/>
              <a:gd name="T5" fmla="*/ 2147483647 h 5"/>
              <a:gd name="T6" fmla="*/ 0 w 4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5"/>
              <a:gd name="T14" fmla="*/ 4 w 4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5">
                <a:moveTo>
                  <a:pt x="1" y="0"/>
                </a:moveTo>
                <a:lnTo>
                  <a:pt x="4" y="2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>
            <a:off x="1755775" y="3717925"/>
            <a:ext cx="1588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 flipV="1">
            <a:off x="1755775" y="3709988"/>
            <a:ext cx="1588" cy="79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00" name="Line 48"/>
          <p:cNvSpPr>
            <a:spLocks noChangeShapeType="1"/>
          </p:cNvSpPr>
          <p:nvPr/>
        </p:nvSpPr>
        <p:spPr bwMode="auto">
          <a:xfrm>
            <a:off x="1757363" y="3706813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01" name="Freeform 49"/>
          <p:cNvSpPr>
            <a:spLocks/>
          </p:cNvSpPr>
          <p:nvPr/>
        </p:nvSpPr>
        <p:spPr bwMode="auto">
          <a:xfrm>
            <a:off x="1757363" y="3706813"/>
            <a:ext cx="11112" cy="1587"/>
          </a:xfrm>
          <a:custGeom>
            <a:avLst/>
            <a:gdLst>
              <a:gd name="T0" fmla="*/ 0 w 7"/>
              <a:gd name="T1" fmla="*/ 0 h 1587"/>
              <a:gd name="T2" fmla="*/ 2147483647 w 7"/>
              <a:gd name="T3" fmla="*/ 0 h 1587"/>
              <a:gd name="T4" fmla="*/ 2147483647 w 7"/>
              <a:gd name="T5" fmla="*/ 0 h 1587"/>
              <a:gd name="T6" fmla="*/ 0 60000 65536"/>
              <a:gd name="T7" fmla="*/ 0 60000 65536"/>
              <a:gd name="T8" fmla="*/ 0 60000 65536"/>
              <a:gd name="T9" fmla="*/ 0 w 7"/>
              <a:gd name="T10" fmla="*/ 0 h 1587"/>
              <a:gd name="T11" fmla="*/ 7 w 7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1587">
                <a:moveTo>
                  <a:pt x="0" y="0"/>
                </a:moveTo>
                <a:lnTo>
                  <a:pt x="2" y="0"/>
                </a:lnTo>
                <a:lnTo>
                  <a:pt x="7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>
            <a:off x="1741488" y="3706813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03" name="Freeform 51"/>
          <p:cNvSpPr>
            <a:spLocks/>
          </p:cNvSpPr>
          <p:nvPr/>
        </p:nvSpPr>
        <p:spPr bwMode="auto">
          <a:xfrm>
            <a:off x="1731963" y="3706813"/>
            <a:ext cx="9525" cy="3175"/>
          </a:xfrm>
          <a:custGeom>
            <a:avLst/>
            <a:gdLst>
              <a:gd name="T0" fmla="*/ 2147483647 w 6"/>
              <a:gd name="T1" fmla="*/ 0 h 2"/>
              <a:gd name="T2" fmla="*/ 2147483647 w 6"/>
              <a:gd name="T3" fmla="*/ 2147483647 h 2"/>
              <a:gd name="T4" fmla="*/ 0 w 6"/>
              <a:gd name="T5" fmla="*/ 2147483647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6" y="0"/>
                </a:moveTo>
                <a:lnTo>
                  <a:pt x="5" y="2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>
            <a:off x="1728788" y="3706813"/>
            <a:ext cx="31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05" name="Freeform 53"/>
          <p:cNvSpPr>
            <a:spLocks/>
          </p:cNvSpPr>
          <p:nvPr/>
        </p:nvSpPr>
        <p:spPr bwMode="auto">
          <a:xfrm>
            <a:off x="1728788" y="3706813"/>
            <a:ext cx="12700" cy="1587"/>
          </a:xfrm>
          <a:custGeom>
            <a:avLst/>
            <a:gdLst>
              <a:gd name="T0" fmla="*/ 0 w 8"/>
              <a:gd name="T1" fmla="*/ 0 h 1587"/>
              <a:gd name="T2" fmla="*/ 2147483647 w 8"/>
              <a:gd name="T3" fmla="*/ 0 h 1587"/>
              <a:gd name="T4" fmla="*/ 2147483647 w 8"/>
              <a:gd name="T5" fmla="*/ 0 h 1587"/>
              <a:gd name="T6" fmla="*/ 0 60000 65536"/>
              <a:gd name="T7" fmla="*/ 0 60000 65536"/>
              <a:gd name="T8" fmla="*/ 0 60000 65536"/>
              <a:gd name="T9" fmla="*/ 0 w 8"/>
              <a:gd name="T10" fmla="*/ 0 h 1587"/>
              <a:gd name="T11" fmla="*/ 8 w 8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1587">
                <a:moveTo>
                  <a:pt x="0" y="0"/>
                </a:moveTo>
                <a:lnTo>
                  <a:pt x="5" y="0"/>
                </a:lnTo>
                <a:lnTo>
                  <a:pt x="8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06" name="Line 54"/>
          <p:cNvSpPr>
            <a:spLocks noChangeShapeType="1"/>
          </p:cNvSpPr>
          <p:nvPr/>
        </p:nvSpPr>
        <p:spPr bwMode="auto">
          <a:xfrm>
            <a:off x="1739900" y="3709988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07" name="Line 55"/>
          <p:cNvSpPr>
            <a:spLocks noChangeShapeType="1"/>
          </p:cNvSpPr>
          <p:nvPr/>
        </p:nvSpPr>
        <p:spPr bwMode="auto">
          <a:xfrm>
            <a:off x="1739900" y="3709988"/>
            <a:ext cx="1588" cy="79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08" name="Line 56"/>
          <p:cNvSpPr>
            <a:spLocks noChangeShapeType="1"/>
          </p:cNvSpPr>
          <p:nvPr/>
        </p:nvSpPr>
        <p:spPr bwMode="auto">
          <a:xfrm>
            <a:off x="1741488" y="3717925"/>
            <a:ext cx="1587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09" name="Line 57"/>
          <p:cNvSpPr>
            <a:spLocks noChangeShapeType="1"/>
          </p:cNvSpPr>
          <p:nvPr/>
        </p:nvSpPr>
        <p:spPr bwMode="auto">
          <a:xfrm flipV="1">
            <a:off x="1741488" y="3711575"/>
            <a:ext cx="1587" cy="63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10" name="Line 58"/>
          <p:cNvSpPr>
            <a:spLocks noChangeShapeType="1"/>
          </p:cNvSpPr>
          <p:nvPr/>
        </p:nvSpPr>
        <p:spPr bwMode="auto">
          <a:xfrm>
            <a:off x="1735138" y="3703638"/>
            <a:ext cx="31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11" name="Line 59"/>
          <p:cNvSpPr>
            <a:spLocks noChangeShapeType="1"/>
          </p:cNvSpPr>
          <p:nvPr/>
        </p:nvSpPr>
        <p:spPr bwMode="auto">
          <a:xfrm flipH="1">
            <a:off x="1728788" y="3703638"/>
            <a:ext cx="63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12" name="Line 60"/>
          <p:cNvSpPr>
            <a:spLocks noChangeShapeType="1"/>
          </p:cNvSpPr>
          <p:nvPr/>
        </p:nvSpPr>
        <p:spPr bwMode="auto">
          <a:xfrm>
            <a:off x="2271713" y="400208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13" name="Freeform 61"/>
          <p:cNvSpPr>
            <a:spLocks/>
          </p:cNvSpPr>
          <p:nvPr/>
        </p:nvSpPr>
        <p:spPr bwMode="auto">
          <a:xfrm>
            <a:off x="2263775" y="3997325"/>
            <a:ext cx="42863" cy="25400"/>
          </a:xfrm>
          <a:custGeom>
            <a:avLst/>
            <a:gdLst>
              <a:gd name="T0" fmla="*/ 2147483647 w 27"/>
              <a:gd name="T1" fmla="*/ 2147483647 h 16"/>
              <a:gd name="T2" fmla="*/ 2147483647 w 27"/>
              <a:gd name="T3" fmla="*/ 2147483647 h 16"/>
              <a:gd name="T4" fmla="*/ 2147483647 w 27"/>
              <a:gd name="T5" fmla="*/ 2147483647 h 16"/>
              <a:gd name="T6" fmla="*/ 2147483647 w 27"/>
              <a:gd name="T7" fmla="*/ 2147483647 h 16"/>
              <a:gd name="T8" fmla="*/ 2147483647 w 27"/>
              <a:gd name="T9" fmla="*/ 0 h 16"/>
              <a:gd name="T10" fmla="*/ 2147483647 w 27"/>
              <a:gd name="T11" fmla="*/ 2147483647 h 16"/>
              <a:gd name="T12" fmla="*/ 2147483647 w 27"/>
              <a:gd name="T13" fmla="*/ 0 h 16"/>
              <a:gd name="T14" fmla="*/ 2147483647 w 27"/>
              <a:gd name="T15" fmla="*/ 2147483647 h 16"/>
              <a:gd name="T16" fmla="*/ 2147483647 w 27"/>
              <a:gd name="T17" fmla="*/ 0 h 16"/>
              <a:gd name="T18" fmla="*/ 2147483647 w 27"/>
              <a:gd name="T19" fmla="*/ 2147483647 h 16"/>
              <a:gd name="T20" fmla="*/ 2147483647 w 27"/>
              <a:gd name="T21" fmla="*/ 2147483647 h 16"/>
              <a:gd name="T22" fmla="*/ 2147483647 w 27"/>
              <a:gd name="T23" fmla="*/ 2147483647 h 16"/>
              <a:gd name="T24" fmla="*/ 2147483647 w 27"/>
              <a:gd name="T25" fmla="*/ 2147483647 h 16"/>
              <a:gd name="T26" fmla="*/ 2147483647 w 27"/>
              <a:gd name="T27" fmla="*/ 2147483647 h 16"/>
              <a:gd name="T28" fmla="*/ 2147483647 w 27"/>
              <a:gd name="T29" fmla="*/ 2147483647 h 16"/>
              <a:gd name="T30" fmla="*/ 2147483647 w 27"/>
              <a:gd name="T31" fmla="*/ 2147483647 h 16"/>
              <a:gd name="T32" fmla="*/ 2147483647 w 27"/>
              <a:gd name="T33" fmla="*/ 2147483647 h 16"/>
              <a:gd name="T34" fmla="*/ 2147483647 w 27"/>
              <a:gd name="T35" fmla="*/ 2147483647 h 16"/>
              <a:gd name="T36" fmla="*/ 2147483647 w 27"/>
              <a:gd name="T37" fmla="*/ 2147483647 h 16"/>
              <a:gd name="T38" fmla="*/ 2147483647 w 27"/>
              <a:gd name="T39" fmla="*/ 2147483647 h 16"/>
              <a:gd name="T40" fmla="*/ 2147483647 w 27"/>
              <a:gd name="T41" fmla="*/ 2147483647 h 16"/>
              <a:gd name="T42" fmla="*/ 2147483647 w 27"/>
              <a:gd name="T43" fmla="*/ 2147483647 h 16"/>
              <a:gd name="T44" fmla="*/ 2147483647 w 27"/>
              <a:gd name="T45" fmla="*/ 2147483647 h 16"/>
              <a:gd name="T46" fmla="*/ 2147483647 w 27"/>
              <a:gd name="T47" fmla="*/ 2147483647 h 16"/>
              <a:gd name="T48" fmla="*/ 2147483647 w 27"/>
              <a:gd name="T49" fmla="*/ 2147483647 h 16"/>
              <a:gd name="T50" fmla="*/ 2147483647 w 27"/>
              <a:gd name="T51" fmla="*/ 2147483647 h 16"/>
              <a:gd name="T52" fmla="*/ 2147483647 w 27"/>
              <a:gd name="T53" fmla="*/ 0 h 16"/>
              <a:gd name="T54" fmla="*/ 2147483647 w 27"/>
              <a:gd name="T55" fmla="*/ 0 h 16"/>
              <a:gd name="T56" fmla="*/ 2147483647 w 27"/>
              <a:gd name="T57" fmla="*/ 2147483647 h 16"/>
              <a:gd name="T58" fmla="*/ 2147483647 w 27"/>
              <a:gd name="T59" fmla="*/ 2147483647 h 16"/>
              <a:gd name="T60" fmla="*/ 2147483647 w 27"/>
              <a:gd name="T61" fmla="*/ 2147483647 h 16"/>
              <a:gd name="T62" fmla="*/ 2147483647 w 27"/>
              <a:gd name="T63" fmla="*/ 2147483647 h 16"/>
              <a:gd name="T64" fmla="*/ 2147483647 w 27"/>
              <a:gd name="T65" fmla="*/ 2147483647 h 16"/>
              <a:gd name="T66" fmla="*/ 2147483647 w 27"/>
              <a:gd name="T67" fmla="*/ 2147483647 h 16"/>
              <a:gd name="T68" fmla="*/ 2147483647 w 27"/>
              <a:gd name="T69" fmla="*/ 2147483647 h 16"/>
              <a:gd name="T70" fmla="*/ 2147483647 w 27"/>
              <a:gd name="T71" fmla="*/ 2147483647 h 16"/>
              <a:gd name="T72" fmla="*/ 2147483647 w 27"/>
              <a:gd name="T73" fmla="*/ 2147483647 h 16"/>
              <a:gd name="T74" fmla="*/ 2147483647 w 27"/>
              <a:gd name="T75" fmla="*/ 2147483647 h 16"/>
              <a:gd name="T76" fmla="*/ 2147483647 w 27"/>
              <a:gd name="T77" fmla="*/ 2147483647 h 16"/>
              <a:gd name="T78" fmla="*/ 0 w 27"/>
              <a:gd name="T79" fmla="*/ 2147483647 h 16"/>
              <a:gd name="T80" fmla="*/ 2147483647 w 27"/>
              <a:gd name="T81" fmla="*/ 2147483647 h 16"/>
              <a:gd name="T82" fmla="*/ 0 w 27"/>
              <a:gd name="T83" fmla="*/ 2147483647 h 16"/>
              <a:gd name="T84" fmla="*/ 2147483647 w 27"/>
              <a:gd name="T85" fmla="*/ 2147483647 h 16"/>
              <a:gd name="T86" fmla="*/ 2147483647 w 27"/>
              <a:gd name="T87" fmla="*/ 2147483647 h 16"/>
              <a:gd name="T88" fmla="*/ 0 w 27"/>
              <a:gd name="T89" fmla="*/ 2147483647 h 16"/>
              <a:gd name="T90" fmla="*/ 0 w 27"/>
              <a:gd name="T91" fmla="*/ 2147483647 h 16"/>
              <a:gd name="T92" fmla="*/ 2147483647 w 27"/>
              <a:gd name="T93" fmla="*/ 2147483647 h 1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7"/>
              <a:gd name="T142" fmla="*/ 0 h 16"/>
              <a:gd name="T143" fmla="*/ 27 w 27"/>
              <a:gd name="T144" fmla="*/ 16 h 1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7" h="16">
                <a:moveTo>
                  <a:pt x="5" y="3"/>
                </a:moveTo>
                <a:lnTo>
                  <a:pt x="13" y="13"/>
                </a:lnTo>
                <a:lnTo>
                  <a:pt x="7" y="2"/>
                </a:lnTo>
                <a:lnTo>
                  <a:pt x="13" y="13"/>
                </a:lnTo>
                <a:lnTo>
                  <a:pt x="11" y="0"/>
                </a:lnTo>
                <a:lnTo>
                  <a:pt x="13" y="13"/>
                </a:lnTo>
                <a:lnTo>
                  <a:pt x="13" y="0"/>
                </a:lnTo>
                <a:lnTo>
                  <a:pt x="13" y="13"/>
                </a:lnTo>
                <a:lnTo>
                  <a:pt x="16" y="0"/>
                </a:lnTo>
                <a:lnTo>
                  <a:pt x="13" y="13"/>
                </a:lnTo>
                <a:lnTo>
                  <a:pt x="20" y="2"/>
                </a:lnTo>
                <a:lnTo>
                  <a:pt x="13" y="13"/>
                </a:lnTo>
                <a:lnTo>
                  <a:pt x="22" y="3"/>
                </a:lnTo>
                <a:lnTo>
                  <a:pt x="13" y="13"/>
                </a:lnTo>
                <a:lnTo>
                  <a:pt x="24" y="5"/>
                </a:lnTo>
                <a:lnTo>
                  <a:pt x="13" y="13"/>
                </a:lnTo>
                <a:lnTo>
                  <a:pt x="26" y="8"/>
                </a:lnTo>
                <a:lnTo>
                  <a:pt x="13" y="13"/>
                </a:lnTo>
                <a:lnTo>
                  <a:pt x="27" y="10"/>
                </a:lnTo>
                <a:lnTo>
                  <a:pt x="13" y="13"/>
                </a:lnTo>
                <a:lnTo>
                  <a:pt x="27" y="13"/>
                </a:lnTo>
                <a:lnTo>
                  <a:pt x="27" y="10"/>
                </a:lnTo>
                <a:lnTo>
                  <a:pt x="26" y="8"/>
                </a:lnTo>
                <a:lnTo>
                  <a:pt x="24" y="5"/>
                </a:lnTo>
                <a:lnTo>
                  <a:pt x="22" y="3"/>
                </a:lnTo>
                <a:lnTo>
                  <a:pt x="20" y="2"/>
                </a:lnTo>
                <a:lnTo>
                  <a:pt x="16" y="0"/>
                </a:lnTo>
                <a:lnTo>
                  <a:pt x="13" y="0"/>
                </a:lnTo>
                <a:lnTo>
                  <a:pt x="13" y="13"/>
                </a:lnTo>
                <a:lnTo>
                  <a:pt x="5" y="3"/>
                </a:lnTo>
                <a:lnTo>
                  <a:pt x="2" y="5"/>
                </a:lnTo>
                <a:lnTo>
                  <a:pt x="13" y="13"/>
                </a:lnTo>
                <a:lnTo>
                  <a:pt x="2" y="5"/>
                </a:lnTo>
                <a:lnTo>
                  <a:pt x="1" y="8"/>
                </a:lnTo>
                <a:lnTo>
                  <a:pt x="13" y="13"/>
                </a:lnTo>
                <a:lnTo>
                  <a:pt x="1" y="8"/>
                </a:lnTo>
                <a:lnTo>
                  <a:pt x="1" y="10"/>
                </a:lnTo>
                <a:lnTo>
                  <a:pt x="13" y="13"/>
                </a:lnTo>
                <a:lnTo>
                  <a:pt x="1" y="10"/>
                </a:lnTo>
                <a:lnTo>
                  <a:pt x="0" y="13"/>
                </a:lnTo>
                <a:lnTo>
                  <a:pt x="13" y="13"/>
                </a:lnTo>
                <a:lnTo>
                  <a:pt x="0" y="13"/>
                </a:lnTo>
                <a:lnTo>
                  <a:pt x="1" y="16"/>
                </a:lnTo>
                <a:lnTo>
                  <a:pt x="13" y="13"/>
                </a:lnTo>
                <a:lnTo>
                  <a:pt x="0" y="13"/>
                </a:lnTo>
                <a:lnTo>
                  <a:pt x="8" y="1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14" name="Line 62"/>
          <p:cNvSpPr>
            <a:spLocks noChangeShapeType="1"/>
          </p:cNvSpPr>
          <p:nvPr/>
        </p:nvSpPr>
        <p:spPr bwMode="auto">
          <a:xfrm>
            <a:off x="2284413" y="401955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15" name="Freeform 63"/>
          <p:cNvSpPr>
            <a:spLocks/>
          </p:cNvSpPr>
          <p:nvPr/>
        </p:nvSpPr>
        <p:spPr bwMode="auto">
          <a:xfrm>
            <a:off x="2265363" y="4019550"/>
            <a:ext cx="25400" cy="19050"/>
          </a:xfrm>
          <a:custGeom>
            <a:avLst/>
            <a:gdLst>
              <a:gd name="T0" fmla="*/ 2147483647 w 16"/>
              <a:gd name="T1" fmla="*/ 0 h 12"/>
              <a:gd name="T2" fmla="*/ 0 w 16"/>
              <a:gd name="T3" fmla="*/ 2147483647 h 12"/>
              <a:gd name="T4" fmla="*/ 0 w 16"/>
              <a:gd name="T5" fmla="*/ 2147483647 h 12"/>
              <a:gd name="T6" fmla="*/ 2147483647 w 16"/>
              <a:gd name="T7" fmla="*/ 0 h 12"/>
              <a:gd name="T8" fmla="*/ 0 w 16"/>
              <a:gd name="T9" fmla="*/ 2147483647 h 12"/>
              <a:gd name="T10" fmla="*/ 2147483647 w 16"/>
              <a:gd name="T11" fmla="*/ 2147483647 h 12"/>
              <a:gd name="T12" fmla="*/ 2147483647 w 16"/>
              <a:gd name="T13" fmla="*/ 0 h 12"/>
              <a:gd name="T14" fmla="*/ 2147483647 w 16"/>
              <a:gd name="T15" fmla="*/ 2147483647 h 12"/>
              <a:gd name="T16" fmla="*/ 2147483647 w 16"/>
              <a:gd name="T17" fmla="*/ 2147483647 h 12"/>
              <a:gd name="T18" fmla="*/ 2147483647 w 16"/>
              <a:gd name="T19" fmla="*/ 0 h 12"/>
              <a:gd name="T20" fmla="*/ 2147483647 w 16"/>
              <a:gd name="T21" fmla="*/ 2147483647 h 12"/>
              <a:gd name="T22" fmla="*/ 2147483647 w 16"/>
              <a:gd name="T23" fmla="*/ 2147483647 h 12"/>
              <a:gd name="T24" fmla="*/ 2147483647 w 16"/>
              <a:gd name="T25" fmla="*/ 0 h 12"/>
              <a:gd name="T26" fmla="*/ 2147483647 w 16"/>
              <a:gd name="T27" fmla="*/ 2147483647 h 12"/>
              <a:gd name="T28" fmla="*/ 2147483647 w 16"/>
              <a:gd name="T29" fmla="*/ 2147483647 h 12"/>
              <a:gd name="T30" fmla="*/ 2147483647 w 16"/>
              <a:gd name="T31" fmla="*/ 0 h 12"/>
              <a:gd name="T32" fmla="*/ 2147483647 w 16"/>
              <a:gd name="T33" fmla="*/ 2147483647 h 12"/>
              <a:gd name="T34" fmla="*/ 2147483647 w 16"/>
              <a:gd name="T35" fmla="*/ 0 h 12"/>
              <a:gd name="T36" fmla="*/ 2147483647 w 16"/>
              <a:gd name="T37" fmla="*/ 2147483647 h 12"/>
              <a:gd name="T38" fmla="*/ 2147483647 w 16"/>
              <a:gd name="T39" fmla="*/ 2147483647 h 12"/>
              <a:gd name="T40" fmla="*/ 2147483647 w 16"/>
              <a:gd name="T41" fmla="*/ 2147483647 h 12"/>
              <a:gd name="T42" fmla="*/ 2147483647 w 16"/>
              <a:gd name="T43" fmla="*/ 0 h 12"/>
              <a:gd name="T44" fmla="*/ 2147483647 w 16"/>
              <a:gd name="T45" fmla="*/ 2147483647 h 12"/>
              <a:gd name="T46" fmla="*/ 2147483647 w 16"/>
              <a:gd name="T47" fmla="*/ 2147483647 h 12"/>
              <a:gd name="T48" fmla="*/ 2147483647 w 16"/>
              <a:gd name="T49" fmla="*/ 2147483647 h 1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"/>
              <a:gd name="T76" fmla="*/ 0 h 12"/>
              <a:gd name="T77" fmla="*/ 16 w 16"/>
              <a:gd name="T78" fmla="*/ 12 h 1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" h="12">
                <a:moveTo>
                  <a:pt x="12" y="0"/>
                </a:moveTo>
                <a:lnTo>
                  <a:pt x="0" y="2"/>
                </a:lnTo>
                <a:lnTo>
                  <a:pt x="0" y="5"/>
                </a:lnTo>
                <a:lnTo>
                  <a:pt x="12" y="0"/>
                </a:lnTo>
                <a:lnTo>
                  <a:pt x="0" y="5"/>
                </a:lnTo>
                <a:lnTo>
                  <a:pt x="2" y="7"/>
                </a:lnTo>
                <a:lnTo>
                  <a:pt x="12" y="0"/>
                </a:lnTo>
                <a:lnTo>
                  <a:pt x="2" y="7"/>
                </a:lnTo>
                <a:lnTo>
                  <a:pt x="4" y="10"/>
                </a:lnTo>
                <a:lnTo>
                  <a:pt x="12" y="0"/>
                </a:lnTo>
                <a:lnTo>
                  <a:pt x="4" y="10"/>
                </a:lnTo>
                <a:lnTo>
                  <a:pt x="7" y="11"/>
                </a:lnTo>
                <a:lnTo>
                  <a:pt x="12" y="0"/>
                </a:lnTo>
                <a:lnTo>
                  <a:pt x="7" y="11"/>
                </a:lnTo>
                <a:lnTo>
                  <a:pt x="10" y="12"/>
                </a:lnTo>
                <a:lnTo>
                  <a:pt x="12" y="0"/>
                </a:lnTo>
                <a:lnTo>
                  <a:pt x="12" y="12"/>
                </a:lnTo>
                <a:lnTo>
                  <a:pt x="12" y="0"/>
                </a:lnTo>
                <a:lnTo>
                  <a:pt x="10" y="12"/>
                </a:lnTo>
                <a:lnTo>
                  <a:pt x="12" y="12"/>
                </a:lnTo>
                <a:lnTo>
                  <a:pt x="16" y="12"/>
                </a:lnTo>
                <a:lnTo>
                  <a:pt x="12" y="0"/>
                </a:lnTo>
                <a:lnTo>
                  <a:pt x="12" y="12"/>
                </a:lnTo>
                <a:lnTo>
                  <a:pt x="14" y="12"/>
                </a:lnTo>
                <a:lnTo>
                  <a:pt x="14" y="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16" name="Line 64"/>
          <p:cNvSpPr>
            <a:spLocks noChangeShapeType="1"/>
          </p:cNvSpPr>
          <p:nvPr/>
        </p:nvSpPr>
        <p:spPr bwMode="auto">
          <a:xfrm>
            <a:off x="2284413" y="401955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17" name="Freeform 65"/>
          <p:cNvSpPr>
            <a:spLocks/>
          </p:cNvSpPr>
          <p:nvPr/>
        </p:nvSpPr>
        <p:spPr bwMode="auto">
          <a:xfrm>
            <a:off x="2284413" y="4017963"/>
            <a:ext cx="22225" cy="20637"/>
          </a:xfrm>
          <a:custGeom>
            <a:avLst/>
            <a:gdLst>
              <a:gd name="T0" fmla="*/ 0 w 14"/>
              <a:gd name="T1" fmla="*/ 0 h 13"/>
              <a:gd name="T2" fmla="*/ 2147483647 w 14"/>
              <a:gd name="T3" fmla="*/ 2147483647 h 13"/>
              <a:gd name="T4" fmla="*/ 2147483647 w 14"/>
              <a:gd name="T5" fmla="*/ 2147483647 h 13"/>
              <a:gd name="T6" fmla="*/ 0 w 14"/>
              <a:gd name="T7" fmla="*/ 0 h 13"/>
              <a:gd name="T8" fmla="*/ 2147483647 w 14"/>
              <a:gd name="T9" fmla="*/ 2147483647 h 13"/>
              <a:gd name="T10" fmla="*/ 2147483647 w 14"/>
              <a:gd name="T11" fmla="*/ 2147483647 h 13"/>
              <a:gd name="T12" fmla="*/ 0 w 14"/>
              <a:gd name="T13" fmla="*/ 0 h 13"/>
              <a:gd name="T14" fmla="*/ 2147483647 w 14"/>
              <a:gd name="T15" fmla="*/ 2147483647 h 13"/>
              <a:gd name="T16" fmla="*/ 2147483647 w 14"/>
              <a:gd name="T17" fmla="*/ 2147483647 h 13"/>
              <a:gd name="T18" fmla="*/ 0 w 14"/>
              <a:gd name="T19" fmla="*/ 0 h 13"/>
              <a:gd name="T20" fmla="*/ 2147483647 w 14"/>
              <a:gd name="T21" fmla="*/ 2147483647 h 13"/>
              <a:gd name="T22" fmla="*/ 2147483647 w 14"/>
              <a:gd name="T23" fmla="*/ 2147483647 h 13"/>
              <a:gd name="T24" fmla="*/ 0 w 14"/>
              <a:gd name="T25" fmla="*/ 0 h 13"/>
              <a:gd name="T26" fmla="*/ 2147483647 w 14"/>
              <a:gd name="T27" fmla="*/ 2147483647 h 13"/>
              <a:gd name="T28" fmla="*/ 2147483647 w 14"/>
              <a:gd name="T29" fmla="*/ 2147483647 h 13"/>
              <a:gd name="T30" fmla="*/ 0 w 14"/>
              <a:gd name="T31" fmla="*/ 0 h 13"/>
              <a:gd name="T32" fmla="*/ 2147483647 w 14"/>
              <a:gd name="T33" fmla="*/ 2147483647 h 13"/>
              <a:gd name="T34" fmla="*/ 2147483647 w 14"/>
              <a:gd name="T35" fmla="*/ 0 h 13"/>
              <a:gd name="T36" fmla="*/ 0 w 14"/>
              <a:gd name="T37" fmla="*/ 0 h 13"/>
              <a:gd name="T38" fmla="*/ 2147483647 w 14"/>
              <a:gd name="T39" fmla="*/ 0 h 13"/>
              <a:gd name="T40" fmla="*/ 2147483647 w 14"/>
              <a:gd name="T41" fmla="*/ 0 h 13"/>
              <a:gd name="T42" fmla="*/ 2147483647 w 14"/>
              <a:gd name="T43" fmla="*/ 0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"/>
              <a:gd name="T67" fmla="*/ 0 h 13"/>
              <a:gd name="T68" fmla="*/ 14 w 14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" h="13">
                <a:moveTo>
                  <a:pt x="0" y="0"/>
                </a:moveTo>
                <a:lnTo>
                  <a:pt x="3" y="13"/>
                </a:lnTo>
                <a:lnTo>
                  <a:pt x="7" y="12"/>
                </a:lnTo>
                <a:lnTo>
                  <a:pt x="0" y="0"/>
                </a:lnTo>
                <a:lnTo>
                  <a:pt x="7" y="12"/>
                </a:lnTo>
                <a:lnTo>
                  <a:pt x="9" y="11"/>
                </a:lnTo>
                <a:lnTo>
                  <a:pt x="0" y="0"/>
                </a:lnTo>
                <a:lnTo>
                  <a:pt x="9" y="11"/>
                </a:lnTo>
                <a:lnTo>
                  <a:pt x="11" y="8"/>
                </a:lnTo>
                <a:lnTo>
                  <a:pt x="0" y="0"/>
                </a:lnTo>
                <a:lnTo>
                  <a:pt x="11" y="8"/>
                </a:lnTo>
                <a:lnTo>
                  <a:pt x="13" y="6"/>
                </a:lnTo>
                <a:lnTo>
                  <a:pt x="0" y="0"/>
                </a:lnTo>
                <a:lnTo>
                  <a:pt x="13" y="6"/>
                </a:lnTo>
                <a:lnTo>
                  <a:pt x="14" y="3"/>
                </a:lnTo>
                <a:lnTo>
                  <a:pt x="0" y="0"/>
                </a:lnTo>
                <a:lnTo>
                  <a:pt x="14" y="3"/>
                </a:lnTo>
                <a:lnTo>
                  <a:pt x="14" y="0"/>
                </a:lnTo>
                <a:lnTo>
                  <a:pt x="0" y="0"/>
                </a:lnTo>
                <a:lnTo>
                  <a:pt x="14" y="0"/>
                </a:lnTo>
                <a:lnTo>
                  <a:pt x="4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18" name="Line 66"/>
          <p:cNvSpPr>
            <a:spLocks noChangeShapeType="1"/>
          </p:cNvSpPr>
          <p:nvPr/>
        </p:nvSpPr>
        <p:spPr bwMode="auto">
          <a:xfrm>
            <a:off x="2295525" y="4011613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19" name="Freeform 67"/>
          <p:cNvSpPr>
            <a:spLocks/>
          </p:cNvSpPr>
          <p:nvPr/>
        </p:nvSpPr>
        <p:spPr bwMode="auto">
          <a:xfrm>
            <a:off x="2295525" y="4011613"/>
            <a:ext cx="9525" cy="1587"/>
          </a:xfrm>
          <a:custGeom>
            <a:avLst/>
            <a:gdLst>
              <a:gd name="T0" fmla="*/ 0 w 6"/>
              <a:gd name="T1" fmla="*/ 0 h 1587"/>
              <a:gd name="T2" fmla="*/ 2147483647 w 6"/>
              <a:gd name="T3" fmla="*/ 0 h 1587"/>
              <a:gd name="T4" fmla="*/ 2147483647 w 6"/>
              <a:gd name="T5" fmla="*/ 0 h 1587"/>
              <a:gd name="T6" fmla="*/ 2147483647 w 6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1587"/>
              <a:gd name="T14" fmla="*/ 6 w 6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1587">
                <a:moveTo>
                  <a:pt x="0" y="0"/>
                </a:moveTo>
                <a:lnTo>
                  <a:pt x="3" y="0"/>
                </a:lnTo>
                <a:lnTo>
                  <a:pt x="2" y="0"/>
                </a:lnTo>
                <a:lnTo>
                  <a:pt x="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20" name="Line 68"/>
          <p:cNvSpPr>
            <a:spLocks noChangeShapeType="1"/>
          </p:cNvSpPr>
          <p:nvPr/>
        </p:nvSpPr>
        <p:spPr bwMode="auto">
          <a:xfrm>
            <a:off x="2305050" y="4008438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21" name="Freeform 69"/>
          <p:cNvSpPr>
            <a:spLocks/>
          </p:cNvSpPr>
          <p:nvPr/>
        </p:nvSpPr>
        <p:spPr bwMode="auto">
          <a:xfrm>
            <a:off x="2290763" y="3997325"/>
            <a:ext cx="14287" cy="12700"/>
          </a:xfrm>
          <a:custGeom>
            <a:avLst/>
            <a:gdLst>
              <a:gd name="T0" fmla="*/ 2147483647 w 9"/>
              <a:gd name="T1" fmla="*/ 2147483647 h 8"/>
              <a:gd name="T2" fmla="*/ 2147483647 w 9"/>
              <a:gd name="T3" fmla="*/ 2147483647 h 8"/>
              <a:gd name="T4" fmla="*/ 2147483647 w 9"/>
              <a:gd name="T5" fmla="*/ 2147483647 h 8"/>
              <a:gd name="T6" fmla="*/ 2147483647 w 9"/>
              <a:gd name="T7" fmla="*/ 2147483647 h 8"/>
              <a:gd name="T8" fmla="*/ 0 w 9"/>
              <a:gd name="T9" fmla="*/ 2147483647 h 8"/>
              <a:gd name="T10" fmla="*/ 0 w 9"/>
              <a:gd name="T11" fmla="*/ 2147483647 h 8"/>
              <a:gd name="T12" fmla="*/ 0 w 9"/>
              <a:gd name="T13" fmla="*/ 2147483647 h 8"/>
              <a:gd name="T14" fmla="*/ 0 w 9"/>
              <a:gd name="T15" fmla="*/ 0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8"/>
              <a:gd name="T26" fmla="*/ 9 w 9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8">
                <a:moveTo>
                  <a:pt x="9" y="7"/>
                </a:moveTo>
                <a:lnTo>
                  <a:pt x="4" y="7"/>
                </a:lnTo>
                <a:lnTo>
                  <a:pt x="5" y="7"/>
                </a:lnTo>
                <a:lnTo>
                  <a:pt x="1" y="7"/>
                </a:lnTo>
                <a:lnTo>
                  <a:pt x="0" y="8"/>
                </a:lnTo>
                <a:lnTo>
                  <a:pt x="0" y="4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22" name="Line 70"/>
          <p:cNvSpPr>
            <a:spLocks noChangeShapeType="1"/>
          </p:cNvSpPr>
          <p:nvPr/>
        </p:nvSpPr>
        <p:spPr bwMode="auto">
          <a:xfrm>
            <a:off x="2286000" y="399732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23" name="Line 71"/>
          <p:cNvSpPr>
            <a:spLocks noChangeShapeType="1"/>
          </p:cNvSpPr>
          <p:nvPr/>
        </p:nvSpPr>
        <p:spPr bwMode="auto">
          <a:xfrm>
            <a:off x="2286000" y="3997325"/>
            <a:ext cx="3175" cy="142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24" name="Line 72"/>
          <p:cNvSpPr>
            <a:spLocks noChangeShapeType="1"/>
          </p:cNvSpPr>
          <p:nvPr/>
        </p:nvSpPr>
        <p:spPr bwMode="auto">
          <a:xfrm>
            <a:off x="2273300" y="401002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25" name="Freeform 73"/>
          <p:cNvSpPr>
            <a:spLocks/>
          </p:cNvSpPr>
          <p:nvPr/>
        </p:nvSpPr>
        <p:spPr bwMode="auto">
          <a:xfrm>
            <a:off x="2265363" y="4002088"/>
            <a:ext cx="7937" cy="7937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2147483647 h 5"/>
              <a:gd name="T4" fmla="*/ 2147483647 w 6"/>
              <a:gd name="T5" fmla="*/ 0 h 5"/>
              <a:gd name="T6" fmla="*/ 2147483647 w 6"/>
              <a:gd name="T7" fmla="*/ 2147483647 h 5"/>
              <a:gd name="T8" fmla="*/ 0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5"/>
                </a:moveTo>
                <a:lnTo>
                  <a:pt x="6" y="2"/>
                </a:lnTo>
                <a:lnTo>
                  <a:pt x="4" y="0"/>
                </a:lnTo>
                <a:lnTo>
                  <a:pt x="4" y="4"/>
                </a:lnTo>
                <a:lnTo>
                  <a:pt x="0" y="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26" name="Line 74"/>
          <p:cNvSpPr>
            <a:spLocks noChangeShapeType="1"/>
          </p:cNvSpPr>
          <p:nvPr/>
        </p:nvSpPr>
        <p:spPr bwMode="auto">
          <a:xfrm>
            <a:off x="2265363" y="4011613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27" name="Line 75"/>
          <p:cNvSpPr>
            <a:spLocks noChangeShapeType="1"/>
          </p:cNvSpPr>
          <p:nvPr/>
        </p:nvSpPr>
        <p:spPr bwMode="auto">
          <a:xfrm>
            <a:off x="2265363" y="4011613"/>
            <a:ext cx="63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28" name="Line 76"/>
          <p:cNvSpPr>
            <a:spLocks noChangeShapeType="1"/>
          </p:cNvSpPr>
          <p:nvPr/>
        </p:nvSpPr>
        <p:spPr bwMode="auto">
          <a:xfrm>
            <a:off x="2273300" y="4005263"/>
            <a:ext cx="3175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29" name="Freeform 77"/>
          <p:cNvSpPr>
            <a:spLocks/>
          </p:cNvSpPr>
          <p:nvPr/>
        </p:nvSpPr>
        <p:spPr bwMode="auto">
          <a:xfrm>
            <a:off x="2271713" y="4000500"/>
            <a:ext cx="1587" cy="4763"/>
          </a:xfrm>
          <a:custGeom>
            <a:avLst/>
            <a:gdLst>
              <a:gd name="T0" fmla="*/ 999241774 w 2"/>
              <a:gd name="T1" fmla="*/ 2147483647 h 3"/>
              <a:gd name="T2" fmla="*/ 999241774 w 2"/>
              <a:gd name="T3" fmla="*/ 0 h 3"/>
              <a:gd name="T4" fmla="*/ 999241774 w 2"/>
              <a:gd name="T5" fmla="*/ 0 h 3"/>
              <a:gd name="T6" fmla="*/ 0 w 2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2" y="3"/>
                </a:moveTo>
                <a:lnTo>
                  <a:pt x="2" y="0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30" name="Line 78"/>
          <p:cNvSpPr>
            <a:spLocks noChangeShapeType="1"/>
          </p:cNvSpPr>
          <p:nvPr/>
        </p:nvSpPr>
        <p:spPr bwMode="auto">
          <a:xfrm>
            <a:off x="2273300" y="400050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31" name="Freeform 79"/>
          <p:cNvSpPr>
            <a:spLocks/>
          </p:cNvSpPr>
          <p:nvPr/>
        </p:nvSpPr>
        <p:spPr bwMode="auto">
          <a:xfrm>
            <a:off x="2273300" y="3997325"/>
            <a:ext cx="11113" cy="3175"/>
          </a:xfrm>
          <a:custGeom>
            <a:avLst/>
            <a:gdLst>
              <a:gd name="T0" fmla="*/ 0 w 6"/>
              <a:gd name="T1" fmla="*/ 2147483647 h 2"/>
              <a:gd name="T2" fmla="*/ 2147483647 w 6"/>
              <a:gd name="T3" fmla="*/ 0 h 2"/>
              <a:gd name="T4" fmla="*/ 2147483647 w 6"/>
              <a:gd name="T5" fmla="*/ 0 h 2"/>
              <a:gd name="T6" fmla="*/ 0 60000 65536"/>
              <a:gd name="T7" fmla="*/ 0 60000 65536"/>
              <a:gd name="T8" fmla="*/ 0 60000 65536"/>
              <a:gd name="T9" fmla="*/ 0 w 6"/>
              <a:gd name="T10" fmla="*/ 0 h 2"/>
              <a:gd name="T11" fmla="*/ 6 w 6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" h="2">
                <a:moveTo>
                  <a:pt x="0" y="2"/>
                </a:moveTo>
                <a:lnTo>
                  <a:pt x="4" y="0"/>
                </a:lnTo>
                <a:lnTo>
                  <a:pt x="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32" name="Line 80"/>
          <p:cNvSpPr>
            <a:spLocks noChangeShapeType="1"/>
          </p:cNvSpPr>
          <p:nvPr/>
        </p:nvSpPr>
        <p:spPr bwMode="auto">
          <a:xfrm>
            <a:off x="2279650" y="3997325"/>
            <a:ext cx="1588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33" name="Line 81"/>
          <p:cNvSpPr>
            <a:spLocks noChangeShapeType="1"/>
          </p:cNvSpPr>
          <p:nvPr/>
        </p:nvSpPr>
        <p:spPr bwMode="auto">
          <a:xfrm>
            <a:off x="2279650" y="3997325"/>
            <a:ext cx="1588" cy="63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34" name="Line 82"/>
          <p:cNvSpPr>
            <a:spLocks noChangeShapeType="1"/>
          </p:cNvSpPr>
          <p:nvPr/>
        </p:nvSpPr>
        <p:spPr bwMode="auto">
          <a:xfrm>
            <a:off x="2295525" y="400367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35" name="Line 83"/>
          <p:cNvSpPr>
            <a:spLocks noChangeShapeType="1"/>
          </p:cNvSpPr>
          <p:nvPr/>
        </p:nvSpPr>
        <p:spPr bwMode="auto">
          <a:xfrm>
            <a:off x="2295525" y="4003675"/>
            <a:ext cx="63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36" name="Line 84"/>
          <p:cNvSpPr>
            <a:spLocks noChangeShapeType="1"/>
          </p:cNvSpPr>
          <p:nvPr/>
        </p:nvSpPr>
        <p:spPr bwMode="auto">
          <a:xfrm>
            <a:off x="2295525" y="4005263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37" name="Line 85"/>
          <p:cNvSpPr>
            <a:spLocks noChangeShapeType="1"/>
          </p:cNvSpPr>
          <p:nvPr/>
        </p:nvSpPr>
        <p:spPr bwMode="auto">
          <a:xfrm flipV="1">
            <a:off x="2295525" y="4000500"/>
            <a:ext cx="1588" cy="4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38" name="Line 86"/>
          <p:cNvSpPr>
            <a:spLocks noChangeShapeType="1"/>
          </p:cNvSpPr>
          <p:nvPr/>
        </p:nvSpPr>
        <p:spPr bwMode="auto">
          <a:xfrm>
            <a:off x="2298700" y="402590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39" name="Line 87"/>
          <p:cNvSpPr>
            <a:spLocks noChangeShapeType="1"/>
          </p:cNvSpPr>
          <p:nvPr/>
        </p:nvSpPr>
        <p:spPr bwMode="auto">
          <a:xfrm>
            <a:off x="2298700" y="4025900"/>
            <a:ext cx="63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40" name="Line 88"/>
          <p:cNvSpPr>
            <a:spLocks noChangeShapeType="1"/>
          </p:cNvSpPr>
          <p:nvPr/>
        </p:nvSpPr>
        <p:spPr bwMode="auto">
          <a:xfrm>
            <a:off x="2305050" y="402907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41" name="Freeform 89"/>
          <p:cNvSpPr>
            <a:spLocks/>
          </p:cNvSpPr>
          <p:nvPr/>
        </p:nvSpPr>
        <p:spPr bwMode="auto">
          <a:xfrm>
            <a:off x="2295525" y="4029075"/>
            <a:ext cx="9525" cy="7938"/>
          </a:xfrm>
          <a:custGeom>
            <a:avLst/>
            <a:gdLst>
              <a:gd name="T0" fmla="*/ 2147483647 w 6"/>
              <a:gd name="T1" fmla="*/ 0 h 5"/>
              <a:gd name="T2" fmla="*/ 2147483647 w 6"/>
              <a:gd name="T3" fmla="*/ 0 h 5"/>
              <a:gd name="T4" fmla="*/ 2147483647 w 6"/>
              <a:gd name="T5" fmla="*/ 2147483647 h 5"/>
              <a:gd name="T6" fmla="*/ 0 w 6"/>
              <a:gd name="T7" fmla="*/ 2147483647 h 5"/>
              <a:gd name="T8" fmla="*/ 0 w 6"/>
              <a:gd name="T9" fmla="*/ 214748364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6" y="0"/>
                </a:moveTo>
                <a:lnTo>
                  <a:pt x="1" y="0"/>
                </a:lnTo>
                <a:lnTo>
                  <a:pt x="3" y="1"/>
                </a:lnTo>
                <a:lnTo>
                  <a:pt x="0" y="1"/>
                </a:lnTo>
                <a:lnTo>
                  <a:pt x="0" y="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42" name="Line 90"/>
          <p:cNvSpPr>
            <a:spLocks noChangeShapeType="1"/>
          </p:cNvSpPr>
          <p:nvPr/>
        </p:nvSpPr>
        <p:spPr bwMode="auto">
          <a:xfrm>
            <a:off x="2290763" y="40386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43" name="Line 91"/>
          <p:cNvSpPr>
            <a:spLocks noChangeShapeType="1"/>
          </p:cNvSpPr>
          <p:nvPr/>
        </p:nvSpPr>
        <p:spPr bwMode="auto">
          <a:xfrm flipV="1">
            <a:off x="2290763" y="4030663"/>
            <a:ext cx="1587" cy="79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44" name="Line 92"/>
          <p:cNvSpPr>
            <a:spLocks noChangeShapeType="1"/>
          </p:cNvSpPr>
          <p:nvPr/>
        </p:nvSpPr>
        <p:spPr bwMode="auto">
          <a:xfrm>
            <a:off x="2292350" y="402907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45" name="Line 93"/>
          <p:cNvSpPr>
            <a:spLocks noChangeShapeType="1"/>
          </p:cNvSpPr>
          <p:nvPr/>
        </p:nvSpPr>
        <p:spPr bwMode="auto">
          <a:xfrm>
            <a:off x="2292350" y="4029075"/>
            <a:ext cx="476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46" name="Line 94"/>
          <p:cNvSpPr>
            <a:spLocks noChangeShapeType="1"/>
          </p:cNvSpPr>
          <p:nvPr/>
        </p:nvSpPr>
        <p:spPr bwMode="auto">
          <a:xfrm>
            <a:off x="2276475" y="402907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47" name="Freeform 95"/>
          <p:cNvSpPr>
            <a:spLocks/>
          </p:cNvSpPr>
          <p:nvPr/>
        </p:nvSpPr>
        <p:spPr bwMode="auto">
          <a:xfrm>
            <a:off x="2268538" y="4029075"/>
            <a:ext cx="7937" cy="1588"/>
          </a:xfrm>
          <a:custGeom>
            <a:avLst/>
            <a:gdLst>
              <a:gd name="T0" fmla="*/ 2147483647 w 5"/>
              <a:gd name="T1" fmla="*/ 0 h 1"/>
              <a:gd name="T2" fmla="*/ 2147483647 w 5"/>
              <a:gd name="T3" fmla="*/ 2147483647 h 1"/>
              <a:gd name="T4" fmla="*/ 0 w 5"/>
              <a:gd name="T5" fmla="*/ 2147483647 h 1"/>
              <a:gd name="T6" fmla="*/ 0 60000 65536"/>
              <a:gd name="T7" fmla="*/ 0 60000 65536"/>
              <a:gd name="T8" fmla="*/ 0 60000 65536"/>
              <a:gd name="T9" fmla="*/ 0 w 5"/>
              <a:gd name="T10" fmla="*/ 0 h 1"/>
              <a:gd name="T11" fmla="*/ 5 w 5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" h="1">
                <a:moveTo>
                  <a:pt x="5" y="0"/>
                </a:moveTo>
                <a:lnTo>
                  <a:pt x="4" y="1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48" name="Line 96"/>
          <p:cNvSpPr>
            <a:spLocks noChangeShapeType="1"/>
          </p:cNvSpPr>
          <p:nvPr/>
        </p:nvSpPr>
        <p:spPr bwMode="auto">
          <a:xfrm>
            <a:off x="2265363" y="402907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49" name="Freeform 97"/>
          <p:cNvSpPr>
            <a:spLocks/>
          </p:cNvSpPr>
          <p:nvPr/>
        </p:nvSpPr>
        <p:spPr bwMode="auto">
          <a:xfrm>
            <a:off x="2265363" y="4029075"/>
            <a:ext cx="11112" cy="1588"/>
          </a:xfrm>
          <a:custGeom>
            <a:avLst/>
            <a:gdLst>
              <a:gd name="T0" fmla="*/ 0 w 7"/>
              <a:gd name="T1" fmla="*/ 0 h 1588"/>
              <a:gd name="T2" fmla="*/ 2147483647 w 7"/>
              <a:gd name="T3" fmla="*/ 0 h 1588"/>
              <a:gd name="T4" fmla="*/ 2147483647 w 7"/>
              <a:gd name="T5" fmla="*/ 0 h 1588"/>
              <a:gd name="T6" fmla="*/ 0 60000 65536"/>
              <a:gd name="T7" fmla="*/ 0 60000 65536"/>
              <a:gd name="T8" fmla="*/ 0 60000 65536"/>
              <a:gd name="T9" fmla="*/ 0 w 7"/>
              <a:gd name="T10" fmla="*/ 0 h 1588"/>
              <a:gd name="T11" fmla="*/ 7 w 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1588">
                <a:moveTo>
                  <a:pt x="0" y="0"/>
                </a:moveTo>
                <a:lnTo>
                  <a:pt x="5" y="0"/>
                </a:lnTo>
                <a:lnTo>
                  <a:pt x="7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50" name="Line 98"/>
          <p:cNvSpPr>
            <a:spLocks noChangeShapeType="1"/>
          </p:cNvSpPr>
          <p:nvPr/>
        </p:nvSpPr>
        <p:spPr bwMode="auto">
          <a:xfrm>
            <a:off x="2273300" y="4030663"/>
            <a:ext cx="31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51" name="Line 99"/>
          <p:cNvSpPr>
            <a:spLocks noChangeShapeType="1"/>
          </p:cNvSpPr>
          <p:nvPr/>
        </p:nvSpPr>
        <p:spPr bwMode="auto">
          <a:xfrm>
            <a:off x="2273300" y="4030663"/>
            <a:ext cx="3175" cy="63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52" name="Line 100"/>
          <p:cNvSpPr>
            <a:spLocks noChangeShapeType="1"/>
          </p:cNvSpPr>
          <p:nvPr/>
        </p:nvSpPr>
        <p:spPr bwMode="auto">
          <a:xfrm>
            <a:off x="2279650" y="403860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53" name="Line 101"/>
          <p:cNvSpPr>
            <a:spLocks noChangeShapeType="1"/>
          </p:cNvSpPr>
          <p:nvPr/>
        </p:nvSpPr>
        <p:spPr bwMode="auto">
          <a:xfrm flipV="1">
            <a:off x="2279650" y="4033838"/>
            <a:ext cx="1588" cy="47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54" name="Line 102"/>
          <p:cNvSpPr>
            <a:spLocks noChangeShapeType="1"/>
          </p:cNvSpPr>
          <p:nvPr/>
        </p:nvSpPr>
        <p:spPr bwMode="auto">
          <a:xfrm>
            <a:off x="2271713" y="40259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55" name="Line 103"/>
          <p:cNvSpPr>
            <a:spLocks noChangeShapeType="1"/>
          </p:cNvSpPr>
          <p:nvPr/>
        </p:nvSpPr>
        <p:spPr bwMode="auto">
          <a:xfrm flipH="1">
            <a:off x="2265363" y="4025900"/>
            <a:ext cx="63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56" name="Line 104"/>
          <p:cNvSpPr>
            <a:spLocks noChangeShapeType="1"/>
          </p:cNvSpPr>
          <p:nvPr/>
        </p:nvSpPr>
        <p:spPr bwMode="auto">
          <a:xfrm>
            <a:off x="2181225" y="4029075"/>
            <a:ext cx="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57" name="Line 105"/>
          <p:cNvSpPr>
            <a:spLocks noChangeShapeType="1"/>
          </p:cNvSpPr>
          <p:nvPr/>
        </p:nvSpPr>
        <p:spPr bwMode="auto">
          <a:xfrm>
            <a:off x="3286125" y="458152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58" name="Freeform 106"/>
          <p:cNvSpPr>
            <a:spLocks/>
          </p:cNvSpPr>
          <p:nvPr/>
        </p:nvSpPr>
        <p:spPr bwMode="auto">
          <a:xfrm>
            <a:off x="3251200" y="4552950"/>
            <a:ext cx="212725" cy="214313"/>
          </a:xfrm>
          <a:custGeom>
            <a:avLst/>
            <a:gdLst>
              <a:gd name="T0" fmla="*/ 2147483647 w 134"/>
              <a:gd name="T1" fmla="*/ 2147483647 h 135"/>
              <a:gd name="T2" fmla="*/ 2147483647 w 134"/>
              <a:gd name="T3" fmla="*/ 2147483647 h 135"/>
              <a:gd name="T4" fmla="*/ 2147483647 w 134"/>
              <a:gd name="T5" fmla="*/ 2147483647 h 135"/>
              <a:gd name="T6" fmla="*/ 2147483647 w 134"/>
              <a:gd name="T7" fmla="*/ 2147483647 h 135"/>
              <a:gd name="T8" fmla="*/ 2147483647 w 134"/>
              <a:gd name="T9" fmla="*/ 2147483647 h 135"/>
              <a:gd name="T10" fmla="*/ 2147483647 w 134"/>
              <a:gd name="T11" fmla="*/ 2147483647 h 135"/>
              <a:gd name="T12" fmla="*/ 2147483647 w 134"/>
              <a:gd name="T13" fmla="*/ 2147483647 h 135"/>
              <a:gd name="T14" fmla="*/ 0 w 134"/>
              <a:gd name="T15" fmla="*/ 2147483647 h 135"/>
              <a:gd name="T16" fmla="*/ 0 w 134"/>
              <a:gd name="T17" fmla="*/ 2147483647 h 135"/>
              <a:gd name="T18" fmla="*/ 0 w 134"/>
              <a:gd name="T19" fmla="*/ 2147483647 h 135"/>
              <a:gd name="T20" fmla="*/ 2147483647 w 134"/>
              <a:gd name="T21" fmla="*/ 2147483647 h 135"/>
              <a:gd name="T22" fmla="*/ 2147483647 w 134"/>
              <a:gd name="T23" fmla="*/ 2147483647 h 135"/>
              <a:gd name="T24" fmla="*/ 2147483647 w 134"/>
              <a:gd name="T25" fmla="*/ 2147483647 h 135"/>
              <a:gd name="T26" fmla="*/ 2147483647 w 134"/>
              <a:gd name="T27" fmla="*/ 2147483647 h 135"/>
              <a:gd name="T28" fmla="*/ 2147483647 w 134"/>
              <a:gd name="T29" fmla="*/ 2147483647 h 135"/>
              <a:gd name="T30" fmla="*/ 2147483647 w 134"/>
              <a:gd name="T31" fmla="*/ 2147483647 h 135"/>
              <a:gd name="T32" fmla="*/ 2147483647 w 134"/>
              <a:gd name="T33" fmla="*/ 2147483647 h 135"/>
              <a:gd name="T34" fmla="*/ 2147483647 w 134"/>
              <a:gd name="T35" fmla="*/ 2147483647 h 135"/>
              <a:gd name="T36" fmla="*/ 2147483647 w 134"/>
              <a:gd name="T37" fmla="*/ 2147483647 h 135"/>
              <a:gd name="T38" fmla="*/ 2147483647 w 134"/>
              <a:gd name="T39" fmla="*/ 2147483647 h 135"/>
              <a:gd name="T40" fmla="*/ 2147483647 w 134"/>
              <a:gd name="T41" fmla="*/ 2147483647 h 135"/>
              <a:gd name="T42" fmla="*/ 2147483647 w 134"/>
              <a:gd name="T43" fmla="*/ 2147483647 h 135"/>
              <a:gd name="T44" fmla="*/ 2147483647 w 134"/>
              <a:gd name="T45" fmla="*/ 2147483647 h 135"/>
              <a:gd name="T46" fmla="*/ 2147483647 w 134"/>
              <a:gd name="T47" fmla="*/ 2147483647 h 135"/>
              <a:gd name="T48" fmla="*/ 2147483647 w 134"/>
              <a:gd name="T49" fmla="*/ 2147483647 h 135"/>
              <a:gd name="T50" fmla="*/ 2147483647 w 134"/>
              <a:gd name="T51" fmla="*/ 2147483647 h 135"/>
              <a:gd name="T52" fmla="*/ 2147483647 w 134"/>
              <a:gd name="T53" fmla="*/ 2147483647 h 135"/>
              <a:gd name="T54" fmla="*/ 2147483647 w 134"/>
              <a:gd name="T55" fmla="*/ 2147483647 h 135"/>
              <a:gd name="T56" fmla="*/ 2147483647 w 134"/>
              <a:gd name="T57" fmla="*/ 2147483647 h 135"/>
              <a:gd name="T58" fmla="*/ 2147483647 w 134"/>
              <a:gd name="T59" fmla="*/ 2147483647 h 135"/>
              <a:gd name="T60" fmla="*/ 2147483647 w 134"/>
              <a:gd name="T61" fmla="*/ 2147483647 h 135"/>
              <a:gd name="T62" fmla="*/ 2147483647 w 134"/>
              <a:gd name="T63" fmla="*/ 2147483647 h 135"/>
              <a:gd name="T64" fmla="*/ 2147483647 w 134"/>
              <a:gd name="T65" fmla="*/ 2147483647 h 135"/>
              <a:gd name="T66" fmla="*/ 2147483647 w 134"/>
              <a:gd name="T67" fmla="*/ 2147483647 h 135"/>
              <a:gd name="T68" fmla="*/ 2147483647 w 134"/>
              <a:gd name="T69" fmla="*/ 2147483647 h 135"/>
              <a:gd name="T70" fmla="*/ 2147483647 w 134"/>
              <a:gd name="T71" fmla="*/ 2147483647 h 135"/>
              <a:gd name="T72" fmla="*/ 2147483647 w 134"/>
              <a:gd name="T73" fmla="*/ 2147483647 h 135"/>
              <a:gd name="T74" fmla="*/ 2147483647 w 134"/>
              <a:gd name="T75" fmla="*/ 2147483647 h 135"/>
              <a:gd name="T76" fmla="*/ 2147483647 w 134"/>
              <a:gd name="T77" fmla="*/ 2147483647 h 135"/>
              <a:gd name="T78" fmla="*/ 2147483647 w 134"/>
              <a:gd name="T79" fmla="*/ 2147483647 h 135"/>
              <a:gd name="T80" fmla="*/ 2147483647 w 134"/>
              <a:gd name="T81" fmla="*/ 2147483647 h 135"/>
              <a:gd name="T82" fmla="*/ 2147483647 w 134"/>
              <a:gd name="T83" fmla="*/ 2147483647 h 135"/>
              <a:gd name="T84" fmla="*/ 2147483647 w 134"/>
              <a:gd name="T85" fmla="*/ 2147483647 h 135"/>
              <a:gd name="T86" fmla="*/ 2147483647 w 134"/>
              <a:gd name="T87" fmla="*/ 2147483647 h 135"/>
              <a:gd name="T88" fmla="*/ 2147483647 w 134"/>
              <a:gd name="T89" fmla="*/ 2147483647 h 135"/>
              <a:gd name="T90" fmla="*/ 2147483647 w 134"/>
              <a:gd name="T91" fmla="*/ 2147483647 h 135"/>
              <a:gd name="T92" fmla="*/ 2147483647 w 134"/>
              <a:gd name="T93" fmla="*/ 2147483647 h 135"/>
              <a:gd name="T94" fmla="*/ 2147483647 w 134"/>
              <a:gd name="T95" fmla="*/ 2147483647 h 135"/>
              <a:gd name="T96" fmla="*/ 2147483647 w 134"/>
              <a:gd name="T97" fmla="*/ 2147483647 h 135"/>
              <a:gd name="T98" fmla="*/ 2147483647 w 134"/>
              <a:gd name="T99" fmla="*/ 2147483647 h 135"/>
              <a:gd name="T100" fmla="*/ 2147483647 w 134"/>
              <a:gd name="T101" fmla="*/ 2147483647 h 135"/>
              <a:gd name="T102" fmla="*/ 2147483647 w 134"/>
              <a:gd name="T103" fmla="*/ 2147483647 h 135"/>
              <a:gd name="T104" fmla="*/ 2147483647 w 134"/>
              <a:gd name="T105" fmla="*/ 2147483647 h 135"/>
              <a:gd name="T106" fmla="*/ 2147483647 w 134"/>
              <a:gd name="T107" fmla="*/ 0 h 135"/>
              <a:gd name="T108" fmla="*/ 2147483647 w 134"/>
              <a:gd name="T109" fmla="*/ 2147483647 h 135"/>
              <a:gd name="T110" fmla="*/ 2147483647 w 134"/>
              <a:gd name="T111" fmla="*/ 2147483647 h 135"/>
              <a:gd name="T112" fmla="*/ 2147483647 w 134"/>
              <a:gd name="T113" fmla="*/ 2147483647 h 135"/>
              <a:gd name="T114" fmla="*/ 2147483647 w 134"/>
              <a:gd name="T115" fmla="*/ 2147483647 h 135"/>
              <a:gd name="T116" fmla="*/ 2147483647 w 134"/>
              <a:gd name="T117" fmla="*/ 2147483647 h 135"/>
              <a:gd name="T118" fmla="*/ 2147483647 w 134"/>
              <a:gd name="T119" fmla="*/ 2147483647 h 135"/>
              <a:gd name="T120" fmla="*/ 2147483647 w 134"/>
              <a:gd name="T121" fmla="*/ 2147483647 h 1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"/>
              <a:gd name="T184" fmla="*/ 0 h 135"/>
              <a:gd name="T185" fmla="*/ 134 w 134"/>
              <a:gd name="T186" fmla="*/ 135 h 1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" h="135">
                <a:moveTo>
                  <a:pt x="22" y="18"/>
                </a:moveTo>
                <a:lnTo>
                  <a:pt x="17" y="23"/>
                </a:lnTo>
                <a:lnTo>
                  <a:pt x="12" y="28"/>
                </a:lnTo>
                <a:lnTo>
                  <a:pt x="8" y="34"/>
                </a:lnTo>
                <a:lnTo>
                  <a:pt x="5" y="40"/>
                </a:lnTo>
                <a:lnTo>
                  <a:pt x="2" y="47"/>
                </a:lnTo>
                <a:lnTo>
                  <a:pt x="1" y="53"/>
                </a:lnTo>
                <a:lnTo>
                  <a:pt x="0" y="61"/>
                </a:lnTo>
                <a:lnTo>
                  <a:pt x="0" y="68"/>
                </a:lnTo>
                <a:lnTo>
                  <a:pt x="0" y="75"/>
                </a:lnTo>
                <a:lnTo>
                  <a:pt x="1" y="82"/>
                </a:lnTo>
                <a:lnTo>
                  <a:pt x="2" y="88"/>
                </a:lnTo>
                <a:lnTo>
                  <a:pt x="5" y="96"/>
                </a:lnTo>
                <a:lnTo>
                  <a:pt x="8" y="102"/>
                </a:lnTo>
                <a:lnTo>
                  <a:pt x="12" y="108"/>
                </a:lnTo>
                <a:lnTo>
                  <a:pt x="17" y="113"/>
                </a:lnTo>
                <a:lnTo>
                  <a:pt x="22" y="118"/>
                </a:lnTo>
                <a:lnTo>
                  <a:pt x="27" y="123"/>
                </a:lnTo>
                <a:lnTo>
                  <a:pt x="33" y="126"/>
                </a:lnTo>
                <a:lnTo>
                  <a:pt x="39" y="130"/>
                </a:lnTo>
                <a:lnTo>
                  <a:pt x="47" y="133"/>
                </a:lnTo>
                <a:lnTo>
                  <a:pt x="53" y="134"/>
                </a:lnTo>
                <a:lnTo>
                  <a:pt x="60" y="135"/>
                </a:lnTo>
                <a:lnTo>
                  <a:pt x="68" y="135"/>
                </a:lnTo>
                <a:lnTo>
                  <a:pt x="74" y="135"/>
                </a:lnTo>
                <a:lnTo>
                  <a:pt x="81" y="134"/>
                </a:lnTo>
                <a:lnTo>
                  <a:pt x="87" y="133"/>
                </a:lnTo>
                <a:lnTo>
                  <a:pt x="95" y="130"/>
                </a:lnTo>
                <a:lnTo>
                  <a:pt x="101" y="126"/>
                </a:lnTo>
                <a:lnTo>
                  <a:pt x="107" y="123"/>
                </a:lnTo>
                <a:lnTo>
                  <a:pt x="112" y="118"/>
                </a:lnTo>
                <a:lnTo>
                  <a:pt x="117" y="113"/>
                </a:lnTo>
                <a:lnTo>
                  <a:pt x="122" y="108"/>
                </a:lnTo>
                <a:lnTo>
                  <a:pt x="126" y="102"/>
                </a:lnTo>
                <a:lnTo>
                  <a:pt x="129" y="96"/>
                </a:lnTo>
                <a:lnTo>
                  <a:pt x="131" y="88"/>
                </a:lnTo>
                <a:lnTo>
                  <a:pt x="133" y="82"/>
                </a:lnTo>
                <a:lnTo>
                  <a:pt x="134" y="75"/>
                </a:lnTo>
                <a:lnTo>
                  <a:pt x="134" y="68"/>
                </a:lnTo>
                <a:lnTo>
                  <a:pt x="134" y="61"/>
                </a:lnTo>
                <a:lnTo>
                  <a:pt x="133" y="53"/>
                </a:lnTo>
                <a:lnTo>
                  <a:pt x="131" y="47"/>
                </a:lnTo>
                <a:lnTo>
                  <a:pt x="129" y="40"/>
                </a:lnTo>
                <a:lnTo>
                  <a:pt x="126" y="34"/>
                </a:lnTo>
                <a:lnTo>
                  <a:pt x="122" y="28"/>
                </a:lnTo>
                <a:lnTo>
                  <a:pt x="117" y="23"/>
                </a:lnTo>
                <a:lnTo>
                  <a:pt x="112" y="18"/>
                </a:lnTo>
                <a:lnTo>
                  <a:pt x="107" y="14"/>
                </a:lnTo>
                <a:lnTo>
                  <a:pt x="101" y="9"/>
                </a:lnTo>
                <a:lnTo>
                  <a:pt x="95" y="7"/>
                </a:lnTo>
                <a:lnTo>
                  <a:pt x="87" y="4"/>
                </a:lnTo>
                <a:lnTo>
                  <a:pt x="81" y="2"/>
                </a:lnTo>
                <a:lnTo>
                  <a:pt x="74" y="2"/>
                </a:lnTo>
                <a:lnTo>
                  <a:pt x="68" y="0"/>
                </a:lnTo>
                <a:lnTo>
                  <a:pt x="60" y="2"/>
                </a:lnTo>
                <a:lnTo>
                  <a:pt x="53" y="2"/>
                </a:lnTo>
                <a:lnTo>
                  <a:pt x="47" y="4"/>
                </a:lnTo>
                <a:lnTo>
                  <a:pt x="39" y="7"/>
                </a:lnTo>
                <a:lnTo>
                  <a:pt x="33" y="9"/>
                </a:lnTo>
                <a:lnTo>
                  <a:pt x="27" y="14"/>
                </a:lnTo>
                <a:lnTo>
                  <a:pt x="22" y="18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59" name="Line 107"/>
          <p:cNvSpPr>
            <a:spLocks noChangeShapeType="1"/>
          </p:cNvSpPr>
          <p:nvPr/>
        </p:nvSpPr>
        <p:spPr bwMode="auto">
          <a:xfrm>
            <a:off x="3344863" y="4643438"/>
            <a:ext cx="1587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60" name="Freeform 108"/>
          <p:cNvSpPr>
            <a:spLocks/>
          </p:cNvSpPr>
          <p:nvPr/>
        </p:nvSpPr>
        <p:spPr bwMode="auto">
          <a:xfrm>
            <a:off x="3335338" y="4640263"/>
            <a:ext cx="44450" cy="25400"/>
          </a:xfrm>
          <a:custGeom>
            <a:avLst/>
            <a:gdLst>
              <a:gd name="T0" fmla="*/ 2147483647 w 28"/>
              <a:gd name="T1" fmla="*/ 2147483647 h 16"/>
              <a:gd name="T2" fmla="*/ 2147483647 w 28"/>
              <a:gd name="T3" fmla="*/ 2147483647 h 16"/>
              <a:gd name="T4" fmla="*/ 2147483647 w 28"/>
              <a:gd name="T5" fmla="*/ 2147483647 h 16"/>
              <a:gd name="T6" fmla="*/ 2147483647 w 28"/>
              <a:gd name="T7" fmla="*/ 2147483647 h 16"/>
              <a:gd name="T8" fmla="*/ 2147483647 w 28"/>
              <a:gd name="T9" fmla="*/ 0 h 16"/>
              <a:gd name="T10" fmla="*/ 2147483647 w 28"/>
              <a:gd name="T11" fmla="*/ 2147483647 h 16"/>
              <a:gd name="T12" fmla="*/ 2147483647 w 28"/>
              <a:gd name="T13" fmla="*/ 0 h 16"/>
              <a:gd name="T14" fmla="*/ 2147483647 w 28"/>
              <a:gd name="T15" fmla="*/ 2147483647 h 16"/>
              <a:gd name="T16" fmla="*/ 2147483647 w 28"/>
              <a:gd name="T17" fmla="*/ 0 h 16"/>
              <a:gd name="T18" fmla="*/ 2147483647 w 28"/>
              <a:gd name="T19" fmla="*/ 2147483647 h 16"/>
              <a:gd name="T20" fmla="*/ 2147483647 w 28"/>
              <a:gd name="T21" fmla="*/ 2147483647 h 16"/>
              <a:gd name="T22" fmla="*/ 2147483647 w 28"/>
              <a:gd name="T23" fmla="*/ 2147483647 h 16"/>
              <a:gd name="T24" fmla="*/ 2147483647 w 28"/>
              <a:gd name="T25" fmla="*/ 2147483647 h 16"/>
              <a:gd name="T26" fmla="*/ 2147483647 w 28"/>
              <a:gd name="T27" fmla="*/ 2147483647 h 16"/>
              <a:gd name="T28" fmla="*/ 2147483647 w 28"/>
              <a:gd name="T29" fmla="*/ 2147483647 h 16"/>
              <a:gd name="T30" fmla="*/ 2147483647 w 28"/>
              <a:gd name="T31" fmla="*/ 2147483647 h 16"/>
              <a:gd name="T32" fmla="*/ 2147483647 w 28"/>
              <a:gd name="T33" fmla="*/ 2147483647 h 16"/>
              <a:gd name="T34" fmla="*/ 2147483647 w 28"/>
              <a:gd name="T35" fmla="*/ 2147483647 h 16"/>
              <a:gd name="T36" fmla="*/ 2147483647 w 28"/>
              <a:gd name="T37" fmla="*/ 2147483647 h 16"/>
              <a:gd name="T38" fmla="*/ 2147483647 w 28"/>
              <a:gd name="T39" fmla="*/ 2147483647 h 16"/>
              <a:gd name="T40" fmla="*/ 2147483647 w 28"/>
              <a:gd name="T41" fmla="*/ 2147483647 h 16"/>
              <a:gd name="T42" fmla="*/ 2147483647 w 28"/>
              <a:gd name="T43" fmla="*/ 2147483647 h 16"/>
              <a:gd name="T44" fmla="*/ 2147483647 w 28"/>
              <a:gd name="T45" fmla="*/ 2147483647 h 16"/>
              <a:gd name="T46" fmla="*/ 2147483647 w 28"/>
              <a:gd name="T47" fmla="*/ 2147483647 h 16"/>
              <a:gd name="T48" fmla="*/ 2147483647 w 28"/>
              <a:gd name="T49" fmla="*/ 2147483647 h 16"/>
              <a:gd name="T50" fmla="*/ 2147483647 w 28"/>
              <a:gd name="T51" fmla="*/ 2147483647 h 16"/>
              <a:gd name="T52" fmla="*/ 2147483647 w 28"/>
              <a:gd name="T53" fmla="*/ 0 h 16"/>
              <a:gd name="T54" fmla="*/ 2147483647 w 28"/>
              <a:gd name="T55" fmla="*/ 0 h 16"/>
              <a:gd name="T56" fmla="*/ 2147483647 w 28"/>
              <a:gd name="T57" fmla="*/ 2147483647 h 16"/>
              <a:gd name="T58" fmla="*/ 2147483647 w 28"/>
              <a:gd name="T59" fmla="*/ 2147483647 h 16"/>
              <a:gd name="T60" fmla="*/ 2147483647 w 28"/>
              <a:gd name="T61" fmla="*/ 2147483647 h 16"/>
              <a:gd name="T62" fmla="*/ 2147483647 w 28"/>
              <a:gd name="T63" fmla="*/ 2147483647 h 16"/>
              <a:gd name="T64" fmla="*/ 2147483647 w 28"/>
              <a:gd name="T65" fmla="*/ 2147483647 h 16"/>
              <a:gd name="T66" fmla="*/ 2147483647 w 28"/>
              <a:gd name="T67" fmla="*/ 2147483647 h 16"/>
              <a:gd name="T68" fmla="*/ 2147483647 w 28"/>
              <a:gd name="T69" fmla="*/ 2147483647 h 16"/>
              <a:gd name="T70" fmla="*/ 2147483647 w 28"/>
              <a:gd name="T71" fmla="*/ 2147483647 h 16"/>
              <a:gd name="T72" fmla="*/ 2147483647 w 28"/>
              <a:gd name="T73" fmla="*/ 2147483647 h 16"/>
              <a:gd name="T74" fmla="*/ 2147483647 w 28"/>
              <a:gd name="T75" fmla="*/ 2147483647 h 16"/>
              <a:gd name="T76" fmla="*/ 2147483647 w 28"/>
              <a:gd name="T77" fmla="*/ 2147483647 h 16"/>
              <a:gd name="T78" fmla="*/ 0 w 28"/>
              <a:gd name="T79" fmla="*/ 2147483647 h 16"/>
              <a:gd name="T80" fmla="*/ 2147483647 w 28"/>
              <a:gd name="T81" fmla="*/ 2147483647 h 16"/>
              <a:gd name="T82" fmla="*/ 0 w 28"/>
              <a:gd name="T83" fmla="*/ 2147483647 h 16"/>
              <a:gd name="T84" fmla="*/ 2147483647 w 28"/>
              <a:gd name="T85" fmla="*/ 2147483647 h 16"/>
              <a:gd name="T86" fmla="*/ 2147483647 w 28"/>
              <a:gd name="T87" fmla="*/ 2147483647 h 16"/>
              <a:gd name="T88" fmla="*/ 0 w 28"/>
              <a:gd name="T89" fmla="*/ 2147483647 h 16"/>
              <a:gd name="T90" fmla="*/ 0 w 28"/>
              <a:gd name="T91" fmla="*/ 2147483647 h 16"/>
              <a:gd name="T92" fmla="*/ 2147483647 w 28"/>
              <a:gd name="T93" fmla="*/ 2147483647 h 1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8"/>
              <a:gd name="T142" fmla="*/ 0 h 16"/>
              <a:gd name="T143" fmla="*/ 28 w 28"/>
              <a:gd name="T144" fmla="*/ 16 h 1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8" h="16">
                <a:moveTo>
                  <a:pt x="6" y="2"/>
                </a:moveTo>
                <a:lnTo>
                  <a:pt x="15" y="13"/>
                </a:lnTo>
                <a:lnTo>
                  <a:pt x="8" y="1"/>
                </a:lnTo>
                <a:lnTo>
                  <a:pt x="15" y="13"/>
                </a:lnTo>
                <a:lnTo>
                  <a:pt x="11" y="0"/>
                </a:lnTo>
                <a:lnTo>
                  <a:pt x="15" y="13"/>
                </a:lnTo>
                <a:lnTo>
                  <a:pt x="15" y="0"/>
                </a:lnTo>
                <a:lnTo>
                  <a:pt x="15" y="13"/>
                </a:lnTo>
                <a:lnTo>
                  <a:pt x="17" y="0"/>
                </a:lnTo>
                <a:lnTo>
                  <a:pt x="15" y="13"/>
                </a:lnTo>
                <a:lnTo>
                  <a:pt x="20" y="1"/>
                </a:lnTo>
                <a:lnTo>
                  <a:pt x="15" y="13"/>
                </a:lnTo>
                <a:lnTo>
                  <a:pt x="22" y="2"/>
                </a:lnTo>
                <a:lnTo>
                  <a:pt x="15" y="13"/>
                </a:lnTo>
                <a:lnTo>
                  <a:pt x="25" y="5"/>
                </a:lnTo>
                <a:lnTo>
                  <a:pt x="15" y="13"/>
                </a:lnTo>
                <a:lnTo>
                  <a:pt x="26" y="7"/>
                </a:lnTo>
                <a:lnTo>
                  <a:pt x="15" y="13"/>
                </a:lnTo>
                <a:lnTo>
                  <a:pt x="27" y="10"/>
                </a:lnTo>
                <a:lnTo>
                  <a:pt x="15" y="13"/>
                </a:lnTo>
                <a:lnTo>
                  <a:pt x="28" y="13"/>
                </a:lnTo>
                <a:lnTo>
                  <a:pt x="27" y="10"/>
                </a:lnTo>
                <a:lnTo>
                  <a:pt x="26" y="7"/>
                </a:lnTo>
                <a:lnTo>
                  <a:pt x="25" y="5"/>
                </a:lnTo>
                <a:lnTo>
                  <a:pt x="22" y="2"/>
                </a:lnTo>
                <a:lnTo>
                  <a:pt x="20" y="1"/>
                </a:lnTo>
                <a:lnTo>
                  <a:pt x="17" y="0"/>
                </a:lnTo>
                <a:lnTo>
                  <a:pt x="15" y="0"/>
                </a:lnTo>
                <a:lnTo>
                  <a:pt x="15" y="13"/>
                </a:lnTo>
                <a:lnTo>
                  <a:pt x="6" y="2"/>
                </a:lnTo>
                <a:lnTo>
                  <a:pt x="4" y="5"/>
                </a:lnTo>
                <a:lnTo>
                  <a:pt x="15" y="13"/>
                </a:lnTo>
                <a:lnTo>
                  <a:pt x="4" y="5"/>
                </a:lnTo>
                <a:lnTo>
                  <a:pt x="2" y="7"/>
                </a:lnTo>
                <a:lnTo>
                  <a:pt x="15" y="13"/>
                </a:lnTo>
                <a:lnTo>
                  <a:pt x="2" y="7"/>
                </a:lnTo>
                <a:lnTo>
                  <a:pt x="1" y="10"/>
                </a:lnTo>
                <a:lnTo>
                  <a:pt x="15" y="13"/>
                </a:lnTo>
                <a:lnTo>
                  <a:pt x="1" y="10"/>
                </a:lnTo>
                <a:lnTo>
                  <a:pt x="0" y="13"/>
                </a:lnTo>
                <a:lnTo>
                  <a:pt x="15" y="13"/>
                </a:lnTo>
                <a:lnTo>
                  <a:pt x="0" y="13"/>
                </a:lnTo>
                <a:lnTo>
                  <a:pt x="1" y="16"/>
                </a:lnTo>
                <a:lnTo>
                  <a:pt x="15" y="13"/>
                </a:lnTo>
                <a:lnTo>
                  <a:pt x="0" y="13"/>
                </a:lnTo>
                <a:lnTo>
                  <a:pt x="0" y="12"/>
                </a:lnTo>
                <a:lnTo>
                  <a:pt x="10" y="1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61" name="Line 109"/>
          <p:cNvSpPr>
            <a:spLocks noChangeShapeType="1"/>
          </p:cNvSpPr>
          <p:nvPr/>
        </p:nvSpPr>
        <p:spPr bwMode="auto">
          <a:xfrm>
            <a:off x="3359150" y="466090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62" name="Freeform 110"/>
          <p:cNvSpPr>
            <a:spLocks/>
          </p:cNvSpPr>
          <p:nvPr/>
        </p:nvSpPr>
        <p:spPr bwMode="auto">
          <a:xfrm>
            <a:off x="3336925" y="4660900"/>
            <a:ext cx="25400" cy="20638"/>
          </a:xfrm>
          <a:custGeom>
            <a:avLst/>
            <a:gdLst>
              <a:gd name="T0" fmla="*/ 2147483647 w 16"/>
              <a:gd name="T1" fmla="*/ 0 h 13"/>
              <a:gd name="T2" fmla="*/ 0 w 16"/>
              <a:gd name="T3" fmla="*/ 2147483647 h 13"/>
              <a:gd name="T4" fmla="*/ 2147483647 w 16"/>
              <a:gd name="T5" fmla="*/ 2147483647 h 13"/>
              <a:gd name="T6" fmla="*/ 2147483647 w 16"/>
              <a:gd name="T7" fmla="*/ 0 h 13"/>
              <a:gd name="T8" fmla="*/ 2147483647 w 16"/>
              <a:gd name="T9" fmla="*/ 2147483647 h 13"/>
              <a:gd name="T10" fmla="*/ 2147483647 w 16"/>
              <a:gd name="T11" fmla="*/ 2147483647 h 13"/>
              <a:gd name="T12" fmla="*/ 2147483647 w 16"/>
              <a:gd name="T13" fmla="*/ 0 h 13"/>
              <a:gd name="T14" fmla="*/ 2147483647 w 16"/>
              <a:gd name="T15" fmla="*/ 2147483647 h 13"/>
              <a:gd name="T16" fmla="*/ 2147483647 w 16"/>
              <a:gd name="T17" fmla="*/ 2147483647 h 13"/>
              <a:gd name="T18" fmla="*/ 2147483647 w 16"/>
              <a:gd name="T19" fmla="*/ 0 h 13"/>
              <a:gd name="T20" fmla="*/ 2147483647 w 16"/>
              <a:gd name="T21" fmla="*/ 2147483647 h 13"/>
              <a:gd name="T22" fmla="*/ 2147483647 w 16"/>
              <a:gd name="T23" fmla="*/ 2147483647 h 13"/>
              <a:gd name="T24" fmla="*/ 2147483647 w 16"/>
              <a:gd name="T25" fmla="*/ 0 h 13"/>
              <a:gd name="T26" fmla="*/ 2147483647 w 16"/>
              <a:gd name="T27" fmla="*/ 2147483647 h 13"/>
              <a:gd name="T28" fmla="*/ 2147483647 w 16"/>
              <a:gd name="T29" fmla="*/ 2147483647 h 13"/>
              <a:gd name="T30" fmla="*/ 2147483647 w 16"/>
              <a:gd name="T31" fmla="*/ 0 h 13"/>
              <a:gd name="T32" fmla="*/ 2147483647 w 16"/>
              <a:gd name="T33" fmla="*/ 2147483647 h 13"/>
              <a:gd name="T34" fmla="*/ 2147483647 w 16"/>
              <a:gd name="T35" fmla="*/ 0 h 13"/>
              <a:gd name="T36" fmla="*/ 2147483647 w 16"/>
              <a:gd name="T37" fmla="*/ 2147483647 h 13"/>
              <a:gd name="T38" fmla="*/ 2147483647 w 16"/>
              <a:gd name="T39" fmla="*/ 2147483647 h 13"/>
              <a:gd name="T40" fmla="*/ 2147483647 w 16"/>
              <a:gd name="T41" fmla="*/ 2147483647 h 13"/>
              <a:gd name="T42" fmla="*/ 2147483647 w 16"/>
              <a:gd name="T43" fmla="*/ 0 h 13"/>
              <a:gd name="T44" fmla="*/ 2147483647 w 16"/>
              <a:gd name="T45" fmla="*/ 2147483647 h 13"/>
              <a:gd name="T46" fmla="*/ 2147483647 w 16"/>
              <a:gd name="T47" fmla="*/ 2147483647 h 13"/>
              <a:gd name="T48" fmla="*/ 2147483647 w 16"/>
              <a:gd name="T49" fmla="*/ 2147483647 h 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"/>
              <a:gd name="T76" fmla="*/ 0 h 13"/>
              <a:gd name="T77" fmla="*/ 16 w 16"/>
              <a:gd name="T78" fmla="*/ 13 h 1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" h="13">
                <a:moveTo>
                  <a:pt x="14" y="0"/>
                </a:moveTo>
                <a:lnTo>
                  <a:pt x="0" y="3"/>
                </a:lnTo>
                <a:lnTo>
                  <a:pt x="1" y="5"/>
                </a:lnTo>
                <a:lnTo>
                  <a:pt x="14" y="0"/>
                </a:lnTo>
                <a:lnTo>
                  <a:pt x="1" y="5"/>
                </a:lnTo>
                <a:lnTo>
                  <a:pt x="3" y="8"/>
                </a:lnTo>
                <a:lnTo>
                  <a:pt x="14" y="0"/>
                </a:lnTo>
                <a:lnTo>
                  <a:pt x="3" y="8"/>
                </a:lnTo>
                <a:lnTo>
                  <a:pt x="5" y="10"/>
                </a:lnTo>
                <a:lnTo>
                  <a:pt x="14" y="0"/>
                </a:lnTo>
                <a:lnTo>
                  <a:pt x="5" y="10"/>
                </a:lnTo>
                <a:lnTo>
                  <a:pt x="7" y="11"/>
                </a:lnTo>
                <a:lnTo>
                  <a:pt x="14" y="0"/>
                </a:lnTo>
                <a:lnTo>
                  <a:pt x="7" y="11"/>
                </a:lnTo>
                <a:lnTo>
                  <a:pt x="10" y="13"/>
                </a:lnTo>
                <a:lnTo>
                  <a:pt x="14" y="0"/>
                </a:lnTo>
                <a:lnTo>
                  <a:pt x="14" y="13"/>
                </a:lnTo>
                <a:lnTo>
                  <a:pt x="14" y="0"/>
                </a:lnTo>
                <a:lnTo>
                  <a:pt x="10" y="13"/>
                </a:lnTo>
                <a:lnTo>
                  <a:pt x="14" y="13"/>
                </a:lnTo>
                <a:lnTo>
                  <a:pt x="16" y="13"/>
                </a:lnTo>
                <a:lnTo>
                  <a:pt x="14" y="0"/>
                </a:lnTo>
                <a:lnTo>
                  <a:pt x="14" y="13"/>
                </a:lnTo>
                <a:lnTo>
                  <a:pt x="14" y="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63" name="Line 111"/>
          <p:cNvSpPr>
            <a:spLocks noChangeShapeType="1"/>
          </p:cNvSpPr>
          <p:nvPr/>
        </p:nvSpPr>
        <p:spPr bwMode="auto">
          <a:xfrm>
            <a:off x="3359150" y="466090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64" name="Freeform 112"/>
          <p:cNvSpPr>
            <a:spLocks/>
          </p:cNvSpPr>
          <p:nvPr/>
        </p:nvSpPr>
        <p:spPr bwMode="auto">
          <a:xfrm>
            <a:off x="3359150" y="4659313"/>
            <a:ext cx="20638" cy="22225"/>
          </a:xfrm>
          <a:custGeom>
            <a:avLst/>
            <a:gdLst>
              <a:gd name="T0" fmla="*/ 0 w 13"/>
              <a:gd name="T1" fmla="*/ 0 h 14"/>
              <a:gd name="T2" fmla="*/ 2147483647 w 13"/>
              <a:gd name="T3" fmla="*/ 2147483647 h 14"/>
              <a:gd name="T4" fmla="*/ 2147483647 w 13"/>
              <a:gd name="T5" fmla="*/ 2147483647 h 14"/>
              <a:gd name="T6" fmla="*/ 0 w 13"/>
              <a:gd name="T7" fmla="*/ 0 h 14"/>
              <a:gd name="T8" fmla="*/ 2147483647 w 13"/>
              <a:gd name="T9" fmla="*/ 2147483647 h 14"/>
              <a:gd name="T10" fmla="*/ 2147483647 w 13"/>
              <a:gd name="T11" fmla="*/ 2147483647 h 14"/>
              <a:gd name="T12" fmla="*/ 0 w 13"/>
              <a:gd name="T13" fmla="*/ 0 h 14"/>
              <a:gd name="T14" fmla="*/ 2147483647 w 13"/>
              <a:gd name="T15" fmla="*/ 2147483647 h 14"/>
              <a:gd name="T16" fmla="*/ 2147483647 w 13"/>
              <a:gd name="T17" fmla="*/ 2147483647 h 14"/>
              <a:gd name="T18" fmla="*/ 0 w 13"/>
              <a:gd name="T19" fmla="*/ 0 h 14"/>
              <a:gd name="T20" fmla="*/ 2147483647 w 13"/>
              <a:gd name="T21" fmla="*/ 2147483647 h 14"/>
              <a:gd name="T22" fmla="*/ 2147483647 w 13"/>
              <a:gd name="T23" fmla="*/ 2147483647 h 14"/>
              <a:gd name="T24" fmla="*/ 0 w 13"/>
              <a:gd name="T25" fmla="*/ 0 h 14"/>
              <a:gd name="T26" fmla="*/ 2147483647 w 13"/>
              <a:gd name="T27" fmla="*/ 2147483647 h 14"/>
              <a:gd name="T28" fmla="*/ 2147483647 w 13"/>
              <a:gd name="T29" fmla="*/ 2147483647 h 14"/>
              <a:gd name="T30" fmla="*/ 0 w 13"/>
              <a:gd name="T31" fmla="*/ 0 h 14"/>
              <a:gd name="T32" fmla="*/ 2147483647 w 13"/>
              <a:gd name="T33" fmla="*/ 2147483647 h 14"/>
              <a:gd name="T34" fmla="*/ 2147483647 w 13"/>
              <a:gd name="T35" fmla="*/ 0 h 14"/>
              <a:gd name="T36" fmla="*/ 0 w 13"/>
              <a:gd name="T37" fmla="*/ 0 h 14"/>
              <a:gd name="T38" fmla="*/ 2147483647 w 13"/>
              <a:gd name="T39" fmla="*/ 0 h 14"/>
              <a:gd name="T40" fmla="*/ 2147483647 w 13"/>
              <a:gd name="T41" fmla="*/ 0 h 14"/>
              <a:gd name="T42" fmla="*/ 2147483647 w 13"/>
              <a:gd name="T43" fmla="*/ 0 h 1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14"/>
              <a:gd name="T68" fmla="*/ 13 w 13"/>
              <a:gd name="T69" fmla="*/ 14 h 1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14">
                <a:moveTo>
                  <a:pt x="0" y="0"/>
                </a:moveTo>
                <a:lnTo>
                  <a:pt x="2" y="14"/>
                </a:lnTo>
                <a:lnTo>
                  <a:pt x="5" y="12"/>
                </a:lnTo>
                <a:lnTo>
                  <a:pt x="0" y="0"/>
                </a:lnTo>
                <a:lnTo>
                  <a:pt x="5" y="12"/>
                </a:lnTo>
                <a:lnTo>
                  <a:pt x="7" y="11"/>
                </a:lnTo>
                <a:lnTo>
                  <a:pt x="0" y="0"/>
                </a:lnTo>
                <a:lnTo>
                  <a:pt x="7" y="11"/>
                </a:lnTo>
                <a:lnTo>
                  <a:pt x="10" y="9"/>
                </a:lnTo>
                <a:lnTo>
                  <a:pt x="0" y="0"/>
                </a:lnTo>
                <a:lnTo>
                  <a:pt x="10" y="9"/>
                </a:lnTo>
                <a:lnTo>
                  <a:pt x="11" y="6"/>
                </a:lnTo>
                <a:lnTo>
                  <a:pt x="0" y="0"/>
                </a:lnTo>
                <a:lnTo>
                  <a:pt x="11" y="6"/>
                </a:lnTo>
                <a:lnTo>
                  <a:pt x="12" y="4"/>
                </a:lnTo>
                <a:lnTo>
                  <a:pt x="0" y="0"/>
                </a:lnTo>
                <a:lnTo>
                  <a:pt x="12" y="4"/>
                </a:lnTo>
                <a:lnTo>
                  <a:pt x="13" y="0"/>
                </a:lnTo>
                <a:lnTo>
                  <a:pt x="0" y="0"/>
                </a:lnTo>
                <a:lnTo>
                  <a:pt x="13" y="0"/>
                </a:lnTo>
                <a:lnTo>
                  <a:pt x="12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65" name="Line 113"/>
          <p:cNvSpPr>
            <a:spLocks noChangeShapeType="1"/>
          </p:cNvSpPr>
          <p:nvPr/>
        </p:nvSpPr>
        <p:spPr bwMode="auto">
          <a:xfrm>
            <a:off x="3362325" y="4652963"/>
            <a:ext cx="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66" name="Freeform 114"/>
          <p:cNvSpPr>
            <a:spLocks/>
          </p:cNvSpPr>
          <p:nvPr/>
        </p:nvSpPr>
        <p:spPr bwMode="auto">
          <a:xfrm>
            <a:off x="3344863" y="4640263"/>
            <a:ext cx="17462" cy="12700"/>
          </a:xfrm>
          <a:custGeom>
            <a:avLst/>
            <a:gdLst>
              <a:gd name="T0" fmla="*/ 2147483647 w 10"/>
              <a:gd name="T1" fmla="*/ 2147483647 h 8"/>
              <a:gd name="T2" fmla="*/ 2147483647 w 10"/>
              <a:gd name="T3" fmla="*/ 0 h 8"/>
              <a:gd name="T4" fmla="*/ 2147483647 w 10"/>
              <a:gd name="T5" fmla="*/ 0 h 8"/>
              <a:gd name="T6" fmla="*/ 2147483647 w 10"/>
              <a:gd name="T7" fmla="*/ 0 h 8"/>
              <a:gd name="T8" fmla="*/ 2147483647 w 10"/>
              <a:gd name="T9" fmla="*/ 2147483647 h 8"/>
              <a:gd name="T10" fmla="*/ 0 w 10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8"/>
              <a:gd name="T20" fmla="*/ 10 w 10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8">
                <a:moveTo>
                  <a:pt x="10" y="8"/>
                </a:moveTo>
                <a:lnTo>
                  <a:pt x="10" y="0"/>
                </a:lnTo>
                <a:lnTo>
                  <a:pt x="9" y="0"/>
                </a:lnTo>
                <a:lnTo>
                  <a:pt x="5" y="0"/>
                </a:lnTo>
                <a:lnTo>
                  <a:pt x="2" y="1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67" name="Line 115"/>
          <p:cNvSpPr>
            <a:spLocks noChangeShapeType="1"/>
          </p:cNvSpPr>
          <p:nvPr/>
        </p:nvSpPr>
        <p:spPr bwMode="auto">
          <a:xfrm>
            <a:off x="3346450" y="4648200"/>
            <a:ext cx="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68" name="Freeform 116"/>
          <p:cNvSpPr>
            <a:spLocks/>
          </p:cNvSpPr>
          <p:nvPr/>
        </p:nvSpPr>
        <p:spPr bwMode="auto">
          <a:xfrm>
            <a:off x="3338513" y="4648200"/>
            <a:ext cx="7937" cy="3175"/>
          </a:xfrm>
          <a:custGeom>
            <a:avLst/>
            <a:gdLst>
              <a:gd name="T0" fmla="*/ 2147483647 w 6"/>
              <a:gd name="T1" fmla="*/ 0 h 2"/>
              <a:gd name="T2" fmla="*/ 2147483647 w 6"/>
              <a:gd name="T3" fmla="*/ 2147483647 h 2"/>
              <a:gd name="T4" fmla="*/ 2147483647 w 6"/>
              <a:gd name="T5" fmla="*/ 2147483647 h 2"/>
              <a:gd name="T6" fmla="*/ 2147483647 w 6"/>
              <a:gd name="T7" fmla="*/ 2147483647 h 2"/>
              <a:gd name="T8" fmla="*/ 0 w 6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"/>
              <a:gd name="T17" fmla="*/ 6 w 6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">
                <a:moveTo>
                  <a:pt x="5" y="0"/>
                </a:moveTo>
                <a:lnTo>
                  <a:pt x="6" y="2"/>
                </a:lnTo>
                <a:lnTo>
                  <a:pt x="4" y="2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69" name="Line 117"/>
          <p:cNvSpPr>
            <a:spLocks noChangeShapeType="1"/>
          </p:cNvSpPr>
          <p:nvPr/>
        </p:nvSpPr>
        <p:spPr bwMode="auto">
          <a:xfrm>
            <a:off x="3336925" y="4652963"/>
            <a:ext cx="1588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70" name="Line 118"/>
          <p:cNvSpPr>
            <a:spLocks noChangeShapeType="1"/>
          </p:cNvSpPr>
          <p:nvPr/>
        </p:nvSpPr>
        <p:spPr bwMode="auto">
          <a:xfrm>
            <a:off x="3336925" y="4652963"/>
            <a:ext cx="7938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71" name="Line 119"/>
          <p:cNvSpPr>
            <a:spLocks noChangeShapeType="1"/>
          </p:cNvSpPr>
          <p:nvPr/>
        </p:nvSpPr>
        <p:spPr bwMode="auto">
          <a:xfrm>
            <a:off x="3346450" y="464820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72" name="Line 120"/>
          <p:cNvSpPr>
            <a:spLocks noChangeShapeType="1"/>
          </p:cNvSpPr>
          <p:nvPr/>
        </p:nvSpPr>
        <p:spPr bwMode="auto">
          <a:xfrm flipV="1">
            <a:off x="3346450" y="4641850"/>
            <a:ext cx="3175" cy="63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73" name="Line 121"/>
          <p:cNvSpPr>
            <a:spLocks noChangeShapeType="1"/>
          </p:cNvSpPr>
          <p:nvPr/>
        </p:nvSpPr>
        <p:spPr bwMode="auto">
          <a:xfrm>
            <a:off x="3351213" y="4640263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74" name="Line 122"/>
          <p:cNvSpPr>
            <a:spLocks noChangeShapeType="1"/>
          </p:cNvSpPr>
          <p:nvPr/>
        </p:nvSpPr>
        <p:spPr bwMode="auto">
          <a:xfrm>
            <a:off x="3351213" y="4640263"/>
            <a:ext cx="1587" cy="79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75" name="Line 123"/>
          <p:cNvSpPr>
            <a:spLocks noChangeShapeType="1"/>
          </p:cNvSpPr>
          <p:nvPr/>
        </p:nvSpPr>
        <p:spPr bwMode="auto">
          <a:xfrm>
            <a:off x="3346450" y="4648200"/>
            <a:ext cx="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76" name="Line 124"/>
          <p:cNvSpPr>
            <a:spLocks noChangeShapeType="1"/>
          </p:cNvSpPr>
          <p:nvPr/>
        </p:nvSpPr>
        <p:spPr bwMode="auto">
          <a:xfrm flipH="1">
            <a:off x="3341688" y="4648200"/>
            <a:ext cx="47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77" name="Line 125"/>
          <p:cNvSpPr>
            <a:spLocks noChangeShapeType="1"/>
          </p:cNvSpPr>
          <p:nvPr/>
        </p:nvSpPr>
        <p:spPr bwMode="auto">
          <a:xfrm>
            <a:off x="3344863" y="466725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78" name="Line 126"/>
          <p:cNvSpPr>
            <a:spLocks noChangeShapeType="1"/>
          </p:cNvSpPr>
          <p:nvPr/>
        </p:nvSpPr>
        <p:spPr bwMode="auto">
          <a:xfrm flipH="1">
            <a:off x="3336925" y="4667250"/>
            <a:ext cx="793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79" name="Line 127"/>
          <p:cNvSpPr>
            <a:spLocks noChangeShapeType="1"/>
          </p:cNvSpPr>
          <p:nvPr/>
        </p:nvSpPr>
        <p:spPr bwMode="auto">
          <a:xfrm>
            <a:off x="3338513" y="4672013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80" name="Freeform 128"/>
          <p:cNvSpPr>
            <a:spLocks/>
          </p:cNvSpPr>
          <p:nvPr/>
        </p:nvSpPr>
        <p:spPr bwMode="auto">
          <a:xfrm>
            <a:off x="3338513" y="4672013"/>
            <a:ext cx="12700" cy="1587"/>
          </a:xfrm>
          <a:custGeom>
            <a:avLst/>
            <a:gdLst>
              <a:gd name="T0" fmla="*/ 0 w 8"/>
              <a:gd name="T1" fmla="*/ 0 h 1"/>
              <a:gd name="T2" fmla="*/ 2147483647 w 8"/>
              <a:gd name="T3" fmla="*/ 0 h 1"/>
              <a:gd name="T4" fmla="*/ 2147483647 w 8"/>
              <a:gd name="T5" fmla="*/ 0 h 1"/>
              <a:gd name="T6" fmla="*/ 2147483647 w 8"/>
              <a:gd name="T7" fmla="*/ 2147483647 h 1"/>
              <a:gd name="T8" fmla="*/ 2147483647 w 8"/>
              <a:gd name="T9" fmla="*/ 2147483647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1"/>
              <a:gd name="T17" fmla="*/ 8 w 8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1">
                <a:moveTo>
                  <a:pt x="0" y="0"/>
                </a:moveTo>
                <a:lnTo>
                  <a:pt x="4" y="0"/>
                </a:lnTo>
                <a:lnTo>
                  <a:pt x="8" y="0"/>
                </a:lnTo>
                <a:lnTo>
                  <a:pt x="5" y="1"/>
                </a:lnTo>
                <a:lnTo>
                  <a:pt x="2" y="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81" name="Line 129"/>
          <p:cNvSpPr>
            <a:spLocks noChangeShapeType="1"/>
          </p:cNvSpPr>
          <p:nvPr/>
        </p:nvSpPr>
        <p:spPr bwMode="auto">
          <a:xfrm>
            <a:off x="3346450" y="467360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82" name="Line 130"/>
          <p:cNvSpPr>
            <a:spLocks noChangeShapeType="1"/>
          </p:cNvSpPr>
          <p:nvPr/>
        </p:nvSpPr>
        <p:spPr bwMode="auto">
          <a:xfrm>
            <a:off x="3346450" y="4673600"/>
            <a:ext cx="3175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83" name="Line 131"/>
          <p:cNvSpPr>
            <a:spLocks noChangeShapeType="1"/>
          </p:cNvSpPr>
          <p:nvPr/>
        </p:nvSpPr>
        <p:spPr bwMode="auto">
          <a:xfrm>
            <a:off x="3351213" y="468153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84" name="Line 132"/>
          <p:cNvSpPr>
            <a:spLocks noChangeShapeType="1"/>
          </p:cNvSpPr>
          <p:nvPr/>
        </p:nvSpPr>
        <p:spPr bwMode="auto">
          <a:xfrm flipV="1">
            <a:off x="3351213" y="4673600"/>
            <a:ext cx="1587" cy="79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85" name="Line 133"/>
          <p:cNvSpPr>
            <a:spLocks noChangeShapeType="1"/>
          </p:cNvSpPr>
          <p:nvPr/>
        </p:nvSpPr>
        <p:spPr bwMode="auto">
          <a:xfrm>
            <a:off x="3363913" y="46736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86" name="Line 134"/>
          <p:cNvSpPr>
            <a:spLocks noChangeShapeType="1"/>
          </p:cNvSpPr>
          <p:nvPr/>
        </p:nvSpPr>
        <p:spPr bwMode="auto">
          <a:xfrm>
            <a:off x="3363913" y="4673600"/>
            <a:ext cx="1587" cy="793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87" name="Line 135"/>
          <p:cNvSpPr>
            <a:spLocks noChangeShapeType="1"/>
          </p:cNvSpPr>
          <p:nvPr/>
        </p:nvSpPr>
        <p:spPr bwMode="auto">
          <a:xfrm>
            <a:off x="3368675" y="4676775"/>
            <a:ext cx="1588" cy="4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88" name="Freeform 136"/>
          <p:cNvSpPr>
            <a:spLocks/>
          </p:cNvSpPr>
          <p:nvPr/>
        </p:nvSpPr>
        <p:spPr bwMode="auto">
          <a:xfrm>
            <a:off x="3368675" y="4673600"/>
            <a:ext cx="4763" cy="3175"/>
          </a:xfrm>
          <a:custGeom>
            <a:avLst/>
            <a:gdLst>
              <a:gd name="T0" fmla="*/ 0 w 4"/>
              <a:gd name="T1" fmla="*/ 2147483647 h 3"/>
              <a:gd name="T2" fmla="*/ 0 w 4"/>
              <a:gd name="T3" fmla="*/ 0 h 3"/>
              <a:gd name="T4" fmla="*/ 2147483647 w 4"/>
              <a:gd name="T5" fmla="*/ 0 h 3"/>
              <a:gd name="T6" fmla="*/ 0 60000 65536"/>
              <a:gd name="T7" fmla="*/ 0 60000 65536"/>
              <a:gd name="T8" fmla="*/ 0 60000 65536"/>
              <a:gd name="T9" fmla="*/ 0 w 4"/>
              <a:gd name="T10" fmla="*/ 0 h 3"/>
              <a:gd name="T11" fmla="*/ 4 w 4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3">
                <a:moveTo>
                  <a:pt x="0" y="3"/>
                </a:moveTo>
                <a:lnTo>
                  <a:pt x="0" y="0"/>
                </a:lnTo>
                <a:lnTo>
                  <a:pt x="4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89" name="Line 137"/>
          <p:cNvSpPr>
            <a:spLocks noChangeShapeType="1"/>
          </p:cNvSpPr>
          <p:nvPr/>
        </p:nvSpPr>
        <p:spPr bwMode="auto">
          <a:xfrm>
            <a:off x="3376613" y="4672013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90" name="Line 138"/>
          <p:cNvSpPr>
            <a:spLocks noChangeShapeType="1"/>
          </p:cNvSpPr>
          <p:nvPr/>
        </p:nvSpPr>
        <p:spPr bwMode="auto">
          <a:xfrm flipH="1">
            <a:off x="3370263" y="4672013"/>
            <a:ext cx="63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91" name="Line 139"/>
          <p:cNvSpPr>
            <a:spLocks noChangeShapeType="1"/>
          </p:cNvSpPr>
          <p:nvPr/>
        </p:nvSpPr>
        <p:spPr bwMode="auto">
          <a:xfrm>
            <a:off x="3370263" y="466725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92" name="Line 140"/>
          <p:cNvSpPr>
            <a:spLocks noChangeShapeType="1"/>
          </p:cNvSpPr>
          <p:nvPr/>
        </p:nvSpPr>
        <p:spPr bwMode="auto">
          <a:xfrm>
            <a:off x="3370263" y="4667250"/>
            <a:ext cx="793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93" name="Line 141"/>
          <p:cNvSpPr>
            <a:spLocks noChangeShapeType="1"/>
          </p:cNvSpPr>
          <p:nvPr/>
        </p:nvSpPr>
        <p:spPr bwMode="auto">
          <a:xfrm>
            <a:off x="3378200" y="4652963"/>
            <a:ext cx="1588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94" name="Line 142"/>
          <p:cNvSpPr>
            <a:spLocks noChangeShapeType="1"/>
          </p:cNvSpPr>
          <p:nvPr/>
        </p:nvSpPr>
        <p:spPr bwMode="auto">
          <a:xfrm flipH="1">
            <a:off x="3370263" y="4652963"/>
            <a:ext cx="793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95" name="Line 143"/>
          <p:cNvSpPr>
            <a:spLocks noChangeShapeType="1"/>
          </p:cNvSpPr>
          <p:nvPr/>
        </p:nvSpPr>
        <p:spPr bwMode="auto">
          <a:xfrm>
            <a:off x="3370263" y="465137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96" name="Line 144"/>
          <p:cNvSpPr>
            <a:spLocks noChangeShapeType="1"/>
          </p:cNvSpPr>
          <p:nvPr/>
        </p:nvSpPr>
        <p:spPr bwMode="auto">
          <a:xfrm>
            <a:off x="3370263" y="4651375"/>
            <a:ext cx="63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97" name="Line 145"/>
          <p:cNvSpPr>
            <a:spLocks noChangeShapeType="1"/>
          </p:cNvSpPr>
          <p:nvPr/>
        </p:nvSpPr>
        <p:spPr bwMode="auto">
          <a:xfrm>
            <a:off x="3373438" y="464820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98" name="Freeform 146"/>
          <p:cNvSpPr>
            <a:spLocks/>
          </p:cNvSpPr>
          <p:nvPr/>
        </p:nvSpPr>
        <p:spPr bwMode="auto">
          <a:xfrm>
            <a:off x="3368675" y="4641850"/>
            <a:ext cx="4763" cy="6350"/>
          </a:xfrm>
          <a:custGeom>
            <a:avLst/>
            <a:gdLst>
              <a:gd name="T0" fmla="*/ 2147483647 w 4"/>
              <a:gd name="T1" fmla="*/ 2147483647 h 4"/>
              <a:gd name="T2" fmla="*/ 0 w 4"/>
              <a:gd name="T3" fmla="*/ 2147483647 h 4"/>
              <a:gd name="T4" fmla="*/ 0 w 4"/>
              <a:gd name="T5" fmla="*/ 2147483647 h 4"/>
              <a:gd name="T6" fmla="*/ 0 w 4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4"/>
              <a:gd name="T14" fmla="*/ 4 w 4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4">
                <a:moveTo>
                  <a:pt x="4" y="4"/>
                </a:move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699" name="Line 147"/>
          <p:cNvSpPr>
            <a:spLocks noChangeShapeType="1"/>
          </p:cNvSpPr>
          <p:nvPr/>
        </p:nvSpPr>
        <p:spPr bwMode="auto">
          <a:xfrm>
            <a:off x="3363913" y="4640263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00" name="Line 148"/>
          <p:cNvSpPr>
            <a:spLocks noChangeShapeType="1"/>
          </p:cNvSpPr>
          <p:nvPr/>
        </p:nvSpPr>
        <p:spPr bwMode="auto">
          <a:xfrm>
            <a:off x="3363913" y="4640263"/>
            <a:ext cx="1587" cy="79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01" name="Line 149"/>
          <p:cNvSpPr>
            <a:spLocks noChangeShapeType="1"/>
          </p:cNvSpPr>
          <p:nvPr/>
        </p:nvSpPr>
        <p:spPr bwMode="auto">
          <a:xfrm>
            <a:off x="3363913" y="4649788"/>
            <a:ext cx="31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02" name="Line 150"/>
          <p:cNvSpPr>
            <a:spLocks noChangeShapeType="1"/>
          </p:cNvSpPr>
          <p:nvPr/>
        </p:nvSpPr>
        <p:spPr bwMode="auto">
          <a:xfrm>
            <a:off x="3363913" y="4649788"/>
            <a:ext cx="635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03" name="Line 151"/>
          <p:cNvSpPr>
            <a:spLocks noChangeShapeType="1"/>
          </p:cNvSpPr>
          <p:nvPr/>
        </p:nvSpPr>
        <p:spPr bwMode="auto">
          <a:xfrm>
            <a:off x="2286000" y="578485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04" name="Freeform 152"/>
          <p:cNvSpPr>
            <a:spLocks/>
          </p:cNvSpPr>
          <p:nvPr/>
        </p:nvSpPr>
        <p:spPr bwMode="auto">
          <a:xfrm>
            <a:off x="2282825" y="5784850"/>
            <a:ext cx="3175" cy="107950"/>
          </a:xfrm>
          <a:custGeom>
            <a:avLst/>
            <a:gdLst>
              <a:gd name="T0" fmla="*/ 2147483647 w 3"/>
              <a:gd name="T1" fmla="*/ 0 h 68"/>
              <a:gd name="T2" fmla="*/ 2147483647 w 3"/>
              <a:gd name="T3" fmla="*/ 2147483647 h 68"/>
              <a:gd name="T4" fmla="*/ 1185033977 w 3"/>
              <a:gd name="T5" fmla="*/ 2147483647 h 68"/>
              <a:gd name="T6" fmla="*/ 1185033977 w 3"/>
              <a:gd name="T7" fmla="*/ 0 h 68"/>
              <a:gd name="T8" fmla="*/ 0 w 3"/>
              <a:gd name="T9" fmla="*/ 0 h 68"/>
              <a:gd name="T10" fmla="*/ 2147483647 w 3"/>
              <a:gd name="T11" fmla="*/ 0 h 68"/>
              <a:gd name="T12" fmla="*/ 2147483647 w 3"/>
              <a:gd name="T13" fmla="*/ 2147483647 h 68"/>
              <a:gd name="T14" fmla="*/ 0 w 3"/>
              <a:gd name="T15" fmla="*/ 2147483647 h 68"/>
              <a:gd name="T16" fmla="*/ 0 w 3"/>
              <a:gd name="T17" fmla="*/ 0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68"/>
              <a:gd name="T29" fmla="*/ 3 w 3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68">
                <a:moveTo>
                  <a:pt x="3" y="0"/>
                </a:moveTo>
                <a:lnTo>
                  <a:pt x="3" y="68"/>
                </a:lnTo>
                <a:lnTo>
                  <a:pt x="1" y="68"/>
                </a:lnTo>
                <a:lnTo>
                  <a:pt x="1" y="0"/>
                </a:lnTo>
                <a:lnTo>
                  <a:pt x="0" y="0"/>
                </a:lnTo>
                <a:lnTo>
                  <a:pt x="3" y="0"/>
                </a:lnTo>
                <a:lnTo>
                  <a:pt x="3" y="68"/>
                </a:lnTo>
                <a:lnTo>
                  <a:pt x="0" y="68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05" name="Line 153"/>
          <p:cNvSpPr>
            <a:spLocks noChangeShapeType="1"/>
          </p:cNvSpPr>
          <p:nvPr/>
        </p:nvSpPr>
        <p:spPr bwMode="auto">
          <a:xfrm>
            <a:off x="2282825" y="583565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06" name="Freeform 154"/>
          <p:cNvSpPr>
            <a:spLocks/>
          </p:cNvSpPr>
          <p:nvPr/>
        </p:nvSpPr>
        <p:spPr bwMode="auto">
          <a:xfrm>
            <a:off x="2232025" y="5835650"/>
            <a:ext cx="107950" cy="57150"/>
          </a:xfrm>
          <a:custGeom>
            <a:avLst/>
            <a:gdLst>
              <a:gd name="T0" fmla="*/ 2147483647 w 68"/>
              <a:gd name="T1" fmla="*/ 0 h 36"/>
              <a:gd name="T2" fmla="*/ 2147483647 w 68"/>
              <a:gd name="T3" fmla="*/ 2147483647 h 36"/>
              <a:gd name="T4" fmla="*/ 2147483647 w 68"/>
              <a:gd name="T5" fmla="*/ 2147483647 h 36"/>
              <a:gd name="T6" fmla="*/ 2147483647 w 68"/>
              <a:gd name="T7" fmla="*/ 2147483647 h 36"/>
              <a:gd name="T8" fmla="*/ 2147483647 w 68"/>
              <a:gd name="T9" fmla="*/ 0 h 36"/>
              <a:gd name="T10" fmla="*/ 2147483647 w 68"/>
              <a:gd name="T11" fmla="*/ 2147483647 h 36"/>
              <a:gd name="T12" fmla="*/ 2147483647 w 68"/>
              <a:gd name="T13" fmla="*/ 2147483647 h 36"/>
              <a:gd name="T14" fmla="*/ 0 w 68"/>
              <a:gd name="T15" fmla="*/ 2147483647 h 36"/>
              <a:gd name="T16" fmla="*/ 0 w 68"/>
              <a:gd name="T17" fmla="*/ 0 h 36"/>
              <a:gd name="T18" fmla="*/ 2147483647 w 68"/>
              <a:gd name="T19" fmla="*/ 0 h 36"/>
              <a:gd name="T20" fmla="*/ 2147483647 w 68"/>
              <a:gd name="T21" fmla="*/ 0 h 36"/>
              <a:gd name="T22" fmla="*/ 2147483647 w 68"/>
              <a:gd name="T23" fmla="*/ 0 h 36"/>
              <a:gd name="T24" fmla="*/ 2147483647 w 68"/>
              <a:gd name="T25" fmla="*/ 2147483647 h 36"/>
              <a:gd name="T26" fmla="*/ 2147483647 w 68"/>
              <a:gd name="T27" fmla="*/ 2147483647 h 36"/>
              <a:gd name="T28" fmla="*/ 2147483647 w 68"/>
              <a:gd name="T29" fmla="*/ 0 h 36"/>
              <a:gd name="T30" fmla="*/ 2147483647 w 68"/>
              <a:gd name="T31" fmla="*/ 2147483647 h 36"/>
              <a:gd name="T32" fmla="*/ 2147483647 w 68"/>
              <a:gd name="T33" fmla="*/ 2147483647 h 36"/>
              <a:gd name="T34" fmla="*/ 2147483647 w 68"/>
              <a:gd name="T35" fmla="*/ 2147483647 h 36"/>
              <a:gd name="T36" fmla="*/ 2147483647 w 68"/>
              <a:gd name="T37" fmla="*/ 2147483647 h 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8"/>
              <a:gd name="T58" fmla="*/ 0 h 36"/>
              <a:gd name="T59" fmla="*/ 68 w 68"/>
              <a:gd name="T60" fmla="*/ 36 h 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8" h="36">
                <a:moveTo>
                  <a:pt x="32" y="0"/>
                </a:moveTo>
                <a:lnTo>
                  <a:pt x="35" y="3"/>
                </a:lnTo>
                <a:lnTo>
                  <a:pt x="35" y="36"/>
                </a:lnTo>
                <a:lnTo>
                  <a:pt x="32" y="36"/>
                </a:lnTo>
                <a:lnTo>
                  <a:pt x="32" y="0"/>
                </a:lnTo>
                <a:lnTo>
                  <a:pt x="35" y="2"/>
                </a:lnTo>
                <a:lnTo>
                  <a:pt x="68" y="2"/>
                </a:lnTo>
                <a:lnTo>
                  <a:pt x="0" y="2"/>
                </a:lnTo>
                <a:lnTo>
                  <a:pt x="0" y="0"/>
                </a:lnTo>
                <a:lnTo>
                  <a:pt x="68" y="0"/>
                </a:lnTo>
                <a:lnTo>
                  <a:pt x="32" y="0"/>
                </a:lnTo>
                <a:lnTo>
                  <a:pt x="68" y="0"/>
                </a:lnTo>
                <a:lnTo>
                  <a:pt x="68" y="3"/>
                </a:lnTo>
                <a:lnTo>
                  <a:pt x="35" y="3"/>
                </a:lnTo>
                <a:lnTo>
                  <a:pt x="32" y="0"/>
                </a:lnTo>
                <a:lnTo>
                  <a:pt x="33" y="1"/>
                </a:lnTo>
                <a:lnTo>
                  <a:pt x="33" y="36"/>
                </a:lnTo>
                <a:lnTo>
                  <a:pt x="35" y="36"/>
                </a:lnTo>
                <a:lnTo>
                  <a:pt x="35" y="3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07" name="Line 155"/>
          <p:cNvSpPr>
            <a:spLocks noChangeShapeType="1"/>
          </p:cNvSpPr>
          <p:nvPr/>
        </p:nvSpPr>
        <p:spPr bwMode="auto">
          <a:xfrm>
            <a:off x="2339975" y="5838825"/>
            <a:ext cx="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08" name="Rectangle 156"/>
          <p:cNvSpPr>
            <a:spLocks noChangeArrowheads="1"/>
          </p:cNvSpPr>
          <p:nvPr/>
        </p:nvSpPr>
        <p:spPr bwMode="auto">
          <a:xfrm>
            <a:off x="2232025" y="5835650"/>
            <a:ext cx="107950" cy="7938"/>
          </a:xfrm>
          <a:prstGeom prst="rect">
            <a:avLst/>
          </a:prstGeom>
          <a:solidFill>
            <a:schemeClr val="folHlink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3709" name="Line 157"/>
          <p:cNvSpPr>
            <a:spLocks noChangeShapeType="1"/>
          </p:cNvSpPr>
          <p:nvPr/>
        </p:nvSpPr>
        <p:spPr bwMode="auto">
          <a:xfrm>
            <a:off x="2392363" y="58388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10" name="Line 158"/>
          <p:cNvSpPr>
            <a:spLocks noChangeShapeType="1"/>
          </p:cNvSpPr>
          <p:nvPr/>
        </p:nvSpPr>
        <p:spPr bwMode="auto">
          <a:xfrm>
            <a:off x="2392363" y="5408613"/>
            <a:ext cx="158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11" name="Line 159"/>
          <p:cNvSpPr>
            <a:spLocks noChangeShapeType="1"/>
          </p:cNvSpPr>
          <p:nvPr/>
        </p:nvSpPr>
        <p:spPr bwMode="auto">
          <a:xfrm>
            <a:off x="3463925" y="5408613"/>
            <a:ext cx="3175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12" name="Freeform 160"/>
          <p:cNvSpPr>
            <a:spLocks/>
          </p:cNvSpPr>
          <p:nvPr/>
        </p:nvSpPr>
        <p:spPr bwMode="auto">
          <a:xfrm>
            <a:off x="3251200" y="5303838"/>
            <a:ext cx="212725" cy="212725"/>
          </a:xfrm>
          <a:custGeom>
            <a:avLst/>
            <a:gdLst>
              <a:gd name="T0" fmla="*/ 2147483647 w 134"/>
              <a:gd name="T1" fmla="*/ 2147483647 h 134"/>
              <a:gd name="T2" fmla="*/ 2147483647 w 134"/>
              <a:gd name="T3" fmla="*/ 2147483647 h 134"/>
              <a:gd name="T4" fmla="*/ 2147483647 w 134"/>
              <a:gd name="T5" fmla="*/ 2147483647 h 134"/>
              <a:gd name="T6" fmla="*/ 2147483647 w 134"/>
              <a:gd name="T7" fmla="*/ 2147483647 h 134"/>
              <a:gd name="T8" fmla="*/ 2147483647 w 134"/>
              <a:gd name="T9" fmla="*/ 2147483647 h 134"/>
              <a:gd name="T10" fmla="*/ 2147483647 w 134"/>
              <a:gd name="T11" fmla="*/ 2147483647 h 134"/>
              <a:gd name="T12" fmla="*/ 2147483647 w 134"/>
              <a:gd name="T13" fmla="*/ 2147483647 h 134"/>
              <a:gd name="T14" fmla="*/ 2147483647 w 134"/>
              <a:gd name="T15" fmla="*/ 2147483647 h 134"/>
              <a:gd name="T16" fmla="*/ 2147483647 w 134"/>
              <a:gd name="T17" fmla="*/ 2147483647 h 134"/>
              <a:gd name="T18" fmla="*/ 2147483647 w 134"/>
              <a:gd name="T19" fmla="*/ 2147483647 h 134"/>
              <a:gd name="T20" fmla="*/ 2147483647 w 134"/>
              <a:gd name="T21" fmla="*/ 2147483647 h 134"/>
              <a:gd name="T22" fmla="*/ 2147483647 w 134"/>
              <a:gd name="T23" fmla="*/ 2147483647 h 134"/>
              <a:gd name="T24" fmla="*/ 2147483647 w 134"/>
              <a:gd name="T25" fmla="*/ 2147483647 h 134"/>
              <a:gd name="T26" fmla="*/ 2147483647 w 134"/>
              <a:gd name="T27" fmla="*/ 2147483647 h 134"/>
              <a:gd name="T28" fmla="*/ 2147483647 w 134"/>
              <a:gd name="T29" fmla="*/ 0 h 134"/>
              <a:gd name="T30" fmla="*/ 2147483647 w 134"/>
              <a:gd name="T31" fmla="*/ 0 h 134"/>
              <a:gd name="T32" fmla="*/ 2147483647 w 134"/>
              <a:gd name="T33" fmla="*/ 0 h 134"/>
              <a:gd name="T34" fmla="*/ 2147483647 w 134"/>
              <a:gd name="T35" fmla="*/ 2147483647 h 134"/>
              <a:gd name="T36" fmla="*/ 2147483647 w 134"/>
              <a:gd name="T37" fmla="*/ 2147483647 h 134"/>
              <a:gd name="T38" fmla="*/ 2147483647 w 134"/>
              <a:gd name="T39" fmla="*/ 2147483647 h 134"/>
              <a:gd name="T40" fmla="*/ 2147483647 w 134"/>
              <a:gd name="T41" fmla="*/ 2147483647 h 134"/>
              <a:gd name="T42" fmla="*/ 2147483647 w 134"/>
              <a:gd name="T43" fmla="*/ 2147483647 h 134"/>
              <a:gd name="T44" fmla="*/ 2147483647 w 134"/>
              <a:gd name="T45" fmla="*/ 2147483647 h 134"/>
              <a:gd name="T46" fmla="*/ 2147483647 w 134"/>
              <a:gd name="T47" fmla="*/ 2147483647 h 134"/>
              <a:gd name="T48" fmla="*/ 2147483647 w 134"/>
              <a:gd name="T49" fmla="*/ 2147483647 h 134"/>
              <a:gd name="T50" fmla="*/ 2147483647 w 134"/>
              <a:gd name="T51" fmla="*/ 2147483647 h 134"/>
              <a:gd name="T52" fmla="*/ 2147483647 w 134"/>
              <a:gd name="T53" fmla="*/ 2147483647 h 134"/>
              <a:gd name="T54" fmla="*/ 2147483647 w 134"/>
              <a:gd name="T55" fmla="*/ 2147483647 h 134"/>
              <a:gd name="T56" fmla="*/ 2147483647 w 134"/>
              <a:gd name="T57" fmla="*/ 2147483647 h 134"/>
              <a:gd name="T58" fmla="*/ 0 w 134"/>
              <a:gd name="T59" fmla="*/ 2147483647 h 134"/>
              <a:gd name="T60" fmla="*/ 0 w 134"/>
              <a:gd name="T61" fmla="*/ 2147483647 h 134"/>
              <a:gd name="T62" fmla="*/ 0 w 134"/>
              <a:gd name="T63" fmla="*/ 2147483647 h 134"/>
              <a:gd name="T64" fmla="*/ 2147483647 w 134"/>
              <a:gd name="T65" fmla="*/ 2147483647 h 134"/>
              <a:gd name="T66" fmla="*/ 2147483647 w 134"/>
              <a:gd name="T67" fmla="*/ 2147483647 h 134"/>
              <a:gd name="T68" fmla="*/ 2147483647 w 134"/>
              <a:gd name="T69" fmla="*/ 2147483647 h 134"/>
              <a:gd name="T70" fmla="*/ 2147483647 w 134"/>
              <a:gd name="T71" fmla="*/ 2147483647 h 134"/>
              <a:gd name="T72" fmla="*/ 2147483647 w 134"/>
              <a:gd name="T73" fmla="*/ 2147483647 h 134"/>
              <a:gd name="T74" fmla="*/ 2147483647 w 134"/>
              <a:gd name="T75" fmla="*/ 2147483647 h 134"/>
              <a:gd name="T76" fmla="*/ 2147483647 w 134"/>
              <a:gd name="T77" fmla="*/ 2147483647 h 134"/>
              <a:gd name="T78" fmla="*/ 2147483647 w 134"/>
              <a:gd name="T79" fmla="*/ 2147483647 h 134"/>
              <a:gd name="T80" fmla="*/ 2147483647 w 134"/>
              <a:gd name="T81" fmla="*/ 2147483647 h 134"/>
              <a:gd name="T82" fmla="*/ 2147483647 w 134"/>
              <a:gd name="T83" fmla="*/ 2147483647 h 134"/>
              <a:gd name="T84" fmla="*/ 2147483647 w 134"/>
              <a:gd name="T85" fmla="*/ 2147483647 h 134"/>
              <a:gd name="T86" fmla="*/ 2147483647 w 134"/>
              <a:gd name="T87" fmla="*/ 2147483647 h 134"/>
              <a:gd name="T88" fmla="*/ 2147483647 w 134"/>
              <a:gd name="T89" fmla="*/ 2147483647 h 134"/>
              <a:gd name="T90" fmla="*/ 2147483647 w 134"/>
              <a:gd name="T91" fmla="*/ 2147483647 h 134"/>
              <a:gd name="T92" fmla="*/ 2147483647 w 134"/>
              <a:gd name="T93" fmla="*/ 2147483647 h 134"/>
              <a:gd name="T94" fmla="*/ 2147483647 w 134"/>
              <a:gd name="T95" fmla="*/ 2147483647 h 134"/>
              <a:gd name="T96" fmla="*/ 2147483647 w 134"/>
              <a:gd name="T97" fmla="*/ 2147483647 h 134"/>
              <a:gd name="T98" fmla="*/ 2147483647 w 134"/>
              <a:gd name="T99" fmla="*/ 2147483647 h 134"/>
              <a:gd name="T100" fmla="*/ 2147483647 w 134"/>
              <a:gd name="T101" fmla="*/ 2147483647 h 134"/>
              <a:gd name="T102" fmla="*/ 2147483647 w 134"/>
              <a:gd name="T103" fmla="*/ 2147483647 h 134"/>
              <a:gd name="T104" fmla="*/ 2147483647 w 134"/>
              <a:gd name="T105" fmla="*/ 2147483647 h 134"/>
              <a:gd name="T106" fmla="*/ 2147483647 w 134"/>
              <a:gd name="T107" fmla="*/ 2147483647 h 134"/>
              <a:gd name="T108" fmla="*/ 2147483647 w 134"/>
              <a:gd name="T109" fmla="*/ 2147483647 h 134"/>
              <a:gd name="T110" fmla="*/ 2147483647 w 134"/>
              <a:gd name="T111" fmla="*/ 2147483647 h 134"/>
              <a:gd name="T112" fmla="*/ 2147483647 w 134"/>
              <a:gd name="T113" fmla="*/ 2147483647 h 134"/>
              <a:gd name="T114" fmla="*/ 2147483647 w 134"/>
              <a:gd name="T115" fmla="*/ 2147483647 h 134"/>
              <a:gd name="T116" fmla="*/ 2147483647 w 134"/>
              <a:gd name="T117" fmla="*/ 2147483647 h 134"/>
              <a:gd name="T118" fmla="*/ 2147483647 w 134"/>
              <a:gd name="T119" fmla="*/ 2147483647 h 134"/>
              <a:gd name="T120" fmla="*/ 2147483647 w 134"/>
              <a:gd name="T121" fmla="*/ 2147483647 h 1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"/>
              <a:gd name="T184" fmla="*/ 0 h 134"/>
              <a:gd name="T185" fmla="*/ 134 w 134"/>
              <a:gd name="T186" fmla="*/ 134 h 1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" h="134">
                <a:moveTo>
                  <a:pt x="134" y="66"/>
                </a:moveTo>
                <a:lnTo>
                  <a:pt x="134" y="60"/>
                </a:lnTo>
                <a:lnTo>
                  <a:pt x="133" y="53"/>
                </a:lnTo>
                <a:lnTo>
                  <a:pt x="131" y="45"/>
                </a:lnTo>
                <a:lnTo>
                  <a:pt x="129" y="39"/>
                </a:lnTo>
                <a:lnTo>
                  <a:pt x="126" y="33"/>
                </a:lnTo>
                <a:lnTo>
                  <a:pt x="122" y="27"/>
                </a:lnTo>
                <a:lnTo>
                  <a:pt x="117" y="22"/>
                </a:lnTo>
                <a:lnTo>
                  <a:pt x="112" y="17"/>
                </a:lnTo>
                <a:lnTo>
                  <a:pt x="107" y="12"/>
                </a:lnTo>
                <a:lnTo>
                  <a:pt x="101" y="8"/>
                </a:lnTo>
                <a:lnTo>
                  <a:pt x="95" y="5"/>
                </a:lnTo>
                <a:lnTo>
                  <a:pt x="87" y="2"/>
                </a:lnTo>
                <a:lnTo>
                  <a:pt x="81" y="1"/>
                </a:lnTo>
                <a:lnTo>
                  <a:pt x="74" y="0"/>
                </a:lnTo>
                <a:lnTo>
                  <a:pt x="68" y="0"/>
                </a:lnTo>
                <a:lnTo>
                  <a:pt x="60" y="0"/>
                </a:lnTo>
                <a:lnTo>
                  <a:pt x="53" y="1"/>
                </a:lnTo>
                <a:lnTo>
                  <a:pt x="47" y="2"/>
                </a:lnTo>
                <a:lnTo>
                  <a:pt x="39" y="5"/>
                </a:lnTo>
                <a:lnTo>
                  <a:pt x="33" y="8"/>
                </a:lnTo>
                <a:lnTo>
                  <a:pt x="27" y="12"/>
                </a:lnTo>
                <a:lnTo>
                  <a:pt x="22" y="17"/>
                </a:lnTo>
                <a:lnTo>
                  <a:pt x="17" y="22"/>
                </a:lnTo>
                <a:lnTo>
                  <a:pt x="12" y="27"/>
                </a:lnTo>
                <a:lnTo>
                  <a:pt x="8" y="33"/>
                </a:lnTo>
                <a:lnTo>
                  <a:pt x="5" y="39"/>
                </a:lnTo>
                <a:lnTo>
                  <a:pt x="2" y="45"/>
                </a:lnTo>
                <a:lnTo>
                  <a:pt x="1" y="53"/>
                </a:lnTo>
                <a:lnTo>
                  <a:pt x="0" y="60"/>
                </a:lnTo>
                <a:lnTo>
                  <a:pt x="0" y="66"/>
                </a:lnTo>
                <a:lnTo>
                  <a:pt x="0" y="74"/>
                </a:lnTo>
                <a:lnTo>
                  <a:pt x="1" y="81"/>
                </a:lnTo>
                <a:lnTo>
                  <a:pt x="2" y="87"/>
                </a:lnTo>
                <a:lnTo>
                  <a:pt x="5" y="95"/>
                </a:lnTo>
                <a:lnTo>
                  <a:pt x="8" y="101"/>
                </a:lnTo>
                <a:lnTo>
                  <a:pt x="12" y="106"/>
                </a:lnTo>
                <a:lnTo>
                  <a:pt x="17" y="112"/>
                </a:lnTo>
                <a:lnTo>
                  <a:pt x="22" y="117"/>
                </a:lnTo>
                <a:lnTo>
                  <a:pt x="27" y="121"/>
                </a:lnTo>
                <a:lnTo>
                  <a:pt x="33" y="126"/>
                </a:lnTo>
                <a:lnTo>
                  <a:pt x="39" y="128"/>
                </a:lnTo>
                <a:lnTo>
                  <a:pt x="47" y="131"/>
                </a:lnTo>
                <a:lnTo>
                  <a:pt x="53" y="133"/>
                </a:lnTo>
                <a:lnTo>
                  <a:pt x="60" y="134"/>
                </a:lnTo>
                <a:lnTo>
                  <a:pt x="68" y="134"/>
                </a:lnTo>
                <a:lnTo>
                  <a:pt x="74" y="134"/>
                </a:lnTo>
                <a:lnTo>
                  <a:pt x="81" y="133"/>
                </a:lnTo>
                <a:lnTo>
                  <a:pt x="87" y="131"/>
                </a:lnTo>
                <a:lnTo>
                  <a:pt x="95" y="128"/>
                </a:lnTo>
                <a:lnTo>
                  <a:pt x="101" y="126"/>
                </a:lnTo>
                <a:lnTo>
                  <a:pt x="107" y="121"/>
                </a:lnTo>
                <a:lnTo>
                  <a:pt x="112" y="117"/>
                </a:lnTo>
                <a:lnTo>
                  <a:pt x="117" y="112"/>
                </a:lnTo>
                <a:lnTo>
                  <a:pt x="122" y="106"/>
                </a:lnTo>
                <a:lnTo>
                  <a:pt x="126" y="101"/>
                </a:lnTo>
                <a:lnTo>
                  <a:pt x="129" y="95"/>
                </a:lnTo>
                <a:lnTo>
                  <a:pt x="131" y="87"/>
                </a:lnTo>
                <a:lnTo>
                  <a:pt x="133" y="81"/>
                </a:lnTo>
                <a:lnTo>
                  <a:pt x="134" y="74"/>
                </a:lnTo>
                <a:lnTo>
                  <a:pt x="134" y="66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13" name="Line 161"/>
          <p:cNvSpPr>
            <a:spLocks noChangeShapeType="1"/>
          </p:cNvSpPr>
          <p:nvPr/>
        </p:nvSpPr>
        <p:spPr bwMode="auto">
          <a:xfrm>
            <a:off x="3436938" y="5765800"/>
            <a:ext cx="158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14" name="Freeform 162"/>
          <p:cNvSpPr>
            <a:spLocks/>
          </p:cNvSpPr>
          <p:nvPr/>
        </p:nvSpPr>
        <p:spPr bwMode="auto">
          <a:xfrm>
            <a:off x="3251200" y="5730875"/>
            <a:ext cx="212725" cy="214313"/>
          </a:xfrm>
          <a:custGeom>
            <a:avLst/>
            <a:gdLst>
              <a:gd name="T0" fmla="*/ 2147483647 w 134"/>
              <a:gd name="T1" fmla="*/ 2147483647 h 135"/>
              <a:gd name="T2" fmla="*/ 2147483647 w 134"/>
              <a:gd name="T3" fmla="*/ 2147483647 h 135"/>
              <a:gd name="T4" fmla="*/ 2147483647 w 134"/>
              <a:gd name="T5" fmla="*/ 2147483647 h 135"/>
              <a:gd name="T6" fmla="*/ 2147483647 w 134"/>
              <a:gd name="T7" fmla="*/ 2147483647 h 135"/>
              <a:gd name="T8" fmla="*/ 2147483647 w 134"/>
              <a:gd name="T9" fmla="*/ 2147483647 h 135"/>
              <a:gd name="T10" fmla="*/ 2147483647 w 134"/>
              <a:gd name="T11" fmla="*/ 2147483647 h 135"/>
              <a:gd name="T12" fmla="*/ 2147483647 w 134"/>
              <a:gd name="T13" fmla="*/ 2147483647 h 135"/>
              <a:gd name="T14" fmla="*/ 2147483647 w 134"/>
              <a:gd name="T15" fmla="*/ 0 h 135"/>
              <a:gd name="T16" fmla="*/ 2147483647 w 134"/>
              <a:gd name="T17" fmla="*/ 0 h 135"/>
              <a:gd name="T18" fmla="*/ 2147483647 w 134"/>
              <a:gd name="T19" fmla="*/ 0 h 135"/>
              <a:gd name="T20" fmla="*/ 2147483647 w 134"/>
              <a:gd name="T21" fmla="*/ 2147483647 h 135"/>
              <a:gd name="T22" fmla="*/ 2147483647 w 134"/>
              <a:gd name="T23" fmla="*/ 2147483647 h 135"/>
              <a:gd name="T24" fmla="*/ 2147483647 w 134"/>
              <a:gd name="T25" fmla="*/ 2147483647 h 135"/>
              <a:gd name="T26" fmla="*/ 2147483647 w 134"/>
              <a:gd name="T27" fmla="*/ 2147483647 h 135"/>
              <a:gd name="T28" fmla="*/ 2147483647 w 134"/>
              <a:gd name="T29" fmla="*/ 2147483647 h 135"/>
              <a:gd name="T30" fmla="*/ 2147483647 w 134"/>
              <a:gd name="T31" fmla="*/ 2147483647 h 135"/>
              <a:gd name="T32" fmla="*/ 2147483647 w 134"/>
              <a:gd name="T33" fmla="*/ 2147483647 h 135"/>
              <a:gd name="T34" fmla="*/ 2147483647 w 134"/>
              <a:gd name="T35" fmla="*/ 2147483647 h 135"/>
              <a:gd name="T36" fmla="*/ 2147483647 w 134"/>
              <a:gd name="T37" fmla="*/ 2147483647 h 135"/>
              <a:gd name="T38" fmla="*/ 2147483647 w 134"/>
              <a:gd name="T39" fmla="*/ 2147483647 h 135"/>
              <a:gd name="T40" fmla="*/ 2147483647 w 134"/>
              <a:gd name="T41" fmla="*/ 2147483647 h 135"/>
              <a:gd name="T42" fmla="*/ 2147483647 w 134"/>
              <a:gd name="T43" fmla="*/ 2147483647 h 135"/>
              <a:gd name="T44" fmla="*/ 0 w 134"/>
              <a:gd name="T45" fmla="*/ 2147483647 h 135"/>
              <a:gd name="T46" fmla="*/ 0 w 134"/>
              <a:gd name="T47" fmla="*/ 2147483647 h 135"/>
              <a:gd name="T48" fmla="*/ 0 w 134"/>
              <a:gd name="T49" fmla="*/ 2147483647 h 135"/>
              <a:gd name="T50" fmla="*/ 2147483647 w 134"/>
              <a:gd name="T51" fmla="*/ 2147483647 h 135"/>
              <a:gd name="T52" fmla="*/ 2147483647 w 134"/>
              <a:gd name="T53" fmla="*/ 2147483647 h 135"/>
              <a:gd name="T54" fmla="*/ 2147483647 w 134"/>
              <a:gd name="T55" fmla="*/ 2147483647 h 135"/>
              <a:gd name="T56" fmla="*/ 2147483647 w 134"/>
              <a:gd name="T57" fmla="*/ 2147483647 h 135"/>
              <a:gd name="T58" fmla="*/ 2147483647 w 134"/>
              <a:gd name="T59" fmla="*/ 2147483647 h 135"/>
              <a:gd name="T60" fmla="*/ 2147483647 w 134"/>
              <a:gd name="T61" fmla="*/ 2147483647 h 135"/>
              <a:gd name="T62" fmla="*/ 2147483647 w 134"/>
              <a:gd name="T63" fmla="*/ 2147483647 h 135"/>
              <a:gd name="T64" fmla="*/ 2147483647 w 134"/>
              <a:gd name="T65" fmla="*/ 2147483647 h 135"/>
              <a:gd name="T66" fmla="*/ 2147483647 w 134"/>
              <a:gd name="T67" fmla="*/ 2147483647 h 135"/>
              <a:gd name="T68" fmla="*/ 2147483647 w 134"/>
              <a:gd name="T69" fmla="*/ 2147483647 h 135"/>
              <a:gd name="T70" fmla="*/ 2147483647 w 134"/>
              <a:gd name="T71" fmla="*/ 2147483647 h 135"/>
              <a:gd name="T72" fmla="*/ 2147483647 w 134"/>
              <a:gd name="T73" fmla="*/ 2147483647 h 135"/>
              <a:gd name="T74" fmla="*/ 2147483647 w 134"/>
              <a:gd name="T75" fmla="*/ 2147483647 h 135"/>
              <a:gd name="T76" fmla="*/ 2147483647 w 134"/>
              <a:gd name="T77" fmla="*/ 2147483647 h 135"/>
              <a:gd name="T78" fmla="*/ 2147483647 w 134"/>
              <a:gd name="T79" fmla="*/ 2147483647 h 135"/>
              <a:gd name="T80" fmla="*/ 2147483647 w 134"/>
              <a:gd name="T81" fmla="*/ 2147483647 h 135"/>
              <a:gd name="T82" fmla="*/ 2147483647 w 134"/>
              <a:gd name="T83" fmla="*/ 2147483647 h 135"/>
              <a:gd name="T84" fmla="*/ 2147483647 w 134"/>
              <a:gd name="T85" fmla="*/ 2147483647 h 135"/>
              <a:gd name="T86" fmla="*/ 2147483647 w 134"/>
              <a:gd name="T87" fmla="*/ 2147483647 h 135"/>
              <a:gd name="T88" fmla="*/ 2147483647 w 134"/>
              <a:gd name="T89" fmla="*/ 2147483647 h 135"/>
              <a:gd name="T90" fmla="*/ 2147483647 w 134"/>
              <a:gd name="T91" fmla="*/ 2147483647 h 135"/>
              <a:gd name="T92" fmla="*/ 2147483647 w 134"/>
              <a:gd name="T93" fmla="*/ 2147483647 h 135"/>
              <a:gd name="T94" fmla="*/ 2147483647 w 134"/>
              <a:gd name="T95" fmla="*/ 2147483647 h 135"/>
              <a:gd name="T96" fmla="*/ 2147483647 w 134"/>
              <a:gd name="T97" fmla="*/ 2147483647 h 135"/>
              <a:gd name="T98" fmla="*/ 2147483647 w 134"/>
              <a:gd name="T99" fmla="*/ 2147483647 h 135"/>
              <a:gd name="T100" fmla="*/ 2147483647 w 134"/>
              <a:gd name="T101" fmla="*/ 2147483647 h 135"/>
              <a:gd name="T102" fmla="*/ 2147483647 w 134"/>
              <a:gd name="T103" fmla="*/ 2147483647 h 135"/>
              <a:gd name="T104" fmla="*/ 2147483647 w 134"/>
              <a:gd name="T105" fmla="*/ 2147483647 h 135"/>
              <a:gd name="T106" fmla="*/ 2147483647 w 134"/>
              <a:gd name="T107" fmla="*/ 2147483647 h 135"/>
              <a:gd name="T108" fmla="*/ 2147483647 w 134"/>
              <a:gd name="T109" fmla="*/ 2147483647 h 135"/>
              <a:gd name="T110" fmla="*/ 2147483647 w 134"/>
              <a:gd name="T111" fmla="*/ 2147483647 h 135"/>
              <a:gd name="T112" fmla="*/ 2147483647 w 134"/>
              <a:gd name="T113" fmla="*/ 2147483647 h 135"/>
              <a:gd name="T114" fmla="*/ 2147483647 w 134"/>
              <a:gd name="T115" fmla="*/ 2147483647 h 135"/>
              <a:gd name="T116" fmla="*/ 2147483647 w 134"/>
              <a:gd name="T117" fmla="*/ 2147483647 h 135"/>
              <a:gd name="T118" fmla="*/ 2147483647 w 134"/>
              <a:gd name="T119" fmla="*/ 2147483647 h 135"/>
              <a:gd name="T120" fmla="*/ 2147483647 w 134"/>
              <a:gd name="T121" fmla="*/ 2147483647 h 1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"/>
              <a:gd name="T184" fmla="*/ 0 h 135"/>
              <a:gd name="T185" fmla="*/ 134 w 134"/>
              <a:gd name="T186" fmla="*/ 135 h 1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" h="135">
                <a:moveTo>
                  <a:pt x="117" y="22"/>
                </a:moveTo>
                <a:lnTo>
                  <a:pt x="112" y="17"/>
                </a:lnTo>
                <a:lnTo>
                  <a:pt x="107" y="13"/>
                </a:lnTo>
                <a:lnTo>
                  <a:pt x="101" y="9"/>
                </a:lnTo>
                <a:lnTo>
                  <a:pt x="95" y="6"/>
                </a:lnTo>
                <a:lnTo>
                  <a:pt x="87" y="4"/>
                </a:lnTo>
                <a:lnTo>
                  <a:pt x="81" y="1"/>
                </a:lnTo>
                <a:lnTo>
                  <a:pt x="74" y="0"/>
                </a:lnTo>
                <a:lnTo>
                  <a:pt x="68" y="0"/>
                </a:lnTo>
                <a:lnTo>
                  <a:pt x="60" y="0"/>
                </a:lnTo>
                <a:lnTo>
                  <a:pt x="53" y="1"/>
                </a:lnTo>
                <a:lnTo>
                  <a:pt x="47" y="4"/>
                </a:lnTo>
                <a:lnTo>
                  <a:pt x="39" y="6"/>
                </a:lnTo>
                <a:lnTo>
                  <a:pt x="33" y="9"/>
                </a:lnTo>
                <a:lnTo>
                  <a:pt x="27" y="13"/>
                </a:lnTo>
                <a:lnTo>
                  <a:pt x="22" y="17"/>
                </a:lnTo>
                <a:lnTo>
                  <a:pt x="17" y="22"/>
                </a:lnTo>
                <a:lnTo>
                  <a:pt x="12" y="29"/>
                </a:lnTo>
                <a:lnTo>
                  <a:pt x="8" y="34"/>
                </a:lnTo>
                <a:lnTo>
                  <a:pt x="5" y="40"/>
                </a:lnTo>
                <a:lnTo>
                  <a:pt x="2" y="47"/>
                </a:lnTo>
                <a:lnTo>
                  <a:pt x="1" y="53"/>
                </a:lnTo>
                <a:lnTo>
                  <a:pt x="0" y="61"/>
                </a:lnTo>
                <a:lnTo>
                  <a:pt x="0" y="68"/>
                </a:lnTo>
                <a:lnTo>
                  <a:pt x="0" y="74"/>
                </a:lnTo>
                <a:lnTo>
                  <a:pt x="1" y="82"/>
                </a:lnTo>
                <a:lnTo>
                  <a:pt x="2" y="88"/>
                </a:lnTo>
                <a:lnTo>
                  <a:pt x="5" y="95"/>
                </a:lnTo>
                <a:lnTo>
                  <a:pt x="8" y="102"/>
                </a:lnTo>
                <a:lnTo>
                  <a:pt x="12" y="108"/>
                </a:lnTo>
                <a:lnTo>
                  <a:pt x="17" y="113"/>
                </a:lnTo>
                <a:lnTo>
                  <a:pt x="22" y="118"/>
                </a:lnTo>
                <a:lnTo>
                  <a:pt x="27" y="121"/>
                </a:lnTo>
                <a:lnTo>
                  <a:pt x="33" y="125"/>
                </a:lnTo>
                <a:lnTo>
                  <a:pt x="39" y="129"/>
                </a:lnTo>
                <a:lnTo>
                  <a:pt x="47" y="131"/>
                </a:lnTo>
                <a:lnTo>
                  <a:pt x="53" y="134"/>
                </a:lnTo>
                <a:lnTo>
                  <a:pt x="60" y="135"/>
                </a:lnTo>
                <a:lnTo>
                  <a:pt x="68" y="135"/>
                </a:lnTo>
                <a:lnTo>
                  <a:pt x="74" y="135"/>
                </a:lnTo>
                <a:lnTo>
                  <a:pt x="81" y="134"/>
                </a:lnTo>
                <a:lnTo>
                  <a:pt x="87" y="131"/>
                </a:lnTo>
                <a:lnTo>
                  <a:pt x="95" y="129"/>
                </a:lnTo>
                <a:lnTo>
                  <a:pt x="101" y="125"/>
                </a:lnTo>
                <a:lnTo>
                  <a:pt x="107" y="121"/>
                </a:lnTo>
                <a:lnTo>
                  <a:pt x="112" y="118"/>
                </a:lnTo>
                <a:lnTo>
                  <a:pt x="117" y="113"/>
                </a:lnTo>
                <a:lnTo>
                  <a:pt x="122" y="108"/>
                </a:lnTo>
                <a:lnTo>
                  <a:pt x="126" y="102"/>
                </a:lnTo>
                <a:lnTo>
                  <a:pt x="129" y="95"/>
                </a:lnTo>
                <a:lnTo>
                  <a:pt x="131" y="88"/>
                </a:lnTo>
                <a:lnTo>
                  <a:pt x="133" y="82"/>
                </a:lnTo>
                <a:lnTo>
                  <a:pt x="134" y="74"/>
                </a:lnTo>
                <a:lnTo>
                  <a:pt x="134" y="68"/>
                </a:lnTo>
                <a:lnTo>
                  <a:pt x="134" y="61"/>
                </a:lnTo>
                <a:lnTo>
                  <a:pt x="133" y="53"/>
                </a:lnTo>
                <a:lnTo>
                  <a:pt x="131" y="47"/>
                </a:lnTo>
                <a:lnTo>
                  <a:pt x="129" y="40"/>
                </a:lnTo>
                <a:lnTo>
                  <a:pt x="126" y="34"/>
                </a:lnTo>
                <a:lnTo>
                  <a:pt x="122" y="29"/>
                </a:lnTo>
                <a:lnTo>
                  <a:pt x="117" y="22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15" name="Line 163"/>
          <p:cNvSpPr>
            <a:spLocks noChangeShapeType="1"/>
          </p:cNvSpPr>
          <p:nvPr/>
        </p:nvSpPr>
        <p:spPr bwMode="auto">
          <a:xfrm>
            <a:off x="3362325" y="5784850"/>
            <a:ext cx="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16" name="Freeform 164"/>
          <p:cNvSpPr>
            <a:spLocks/>
          </p:cNvSpPr>
          <p:nvPr/>
        </p:nvSpPr>
        <p:spPr bwMode="auto">
          <a:xfrm>
            <a:off x="3354388" y="5784850"/>
            <a:ext cx="7937" cy="107950"/>
          </a:xfrm>
          <a:custGeom>
            <a:avLst/>
            <a:gdLst>
              <a:gd name="T0" fmla="*/ 2147483647 w 4"/>
              <a:gd name="T1" fmla="*/ 0 h 68"/>
              <a:gd name="T2" fmla="*/ 2147483647 w 4"/>
              <a:gd name="T3" fmla="*/ 2147483647 h 68"/>
              <a:gd name="T4" fmla="*/ 2147483647 w 4"/>
              <a:gd name="T5" fmla="*/ 2147483647 h 68"/>
              <a:gd name="T6" fmla="*/ 2147483647 w 4"/>
              <a:gd name="T7" fmla="*/ 0 h 68"/>
              <a:gd name="T8" fmla="*/ 0 w 4"/>
              <a:gd name="T9" fmla="*/ 0 h 68"/>
              <a:gd name="T10" fmla="*/ 2147483647 w 4"/>
              <a:gd name="T11" fmla="*/ 0 h 68"/>
              <a:gd name="T12" fmla="*/ 2147483647 w 4"/>
              <a:gd name="T13" fmla="*/ 2147483647 h 68"/>
              <a:gd name="T14" fmla="*/ 0 w 4"/>
              <a:gd name="T15" fmla="*/ 2147483647 h 68"/>
              <a:gd name="T16" fmla="*/ 0 w 4"/>
              <a:gd name="T17" fmla="*/ 0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68"/>
              <a:gd name="T29" fmla="*/ 4 w 4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68">
                <a:moveTo>
                  <a:pt x="4" y="0"/>
                </a:moveTo>
                <a:lnTo>
                  <a:pt x="4" y="68"/>
                </a:lnTo>
                <a:lnTo>
                  <a:pt x="1" y="68"/>
                </a:lnTo>
                <a:lnTo>
                  <a:pt x="1" y="0"/>
                </a:lnTo>
                <a:lnTo>
                  <a:pt x="0" y="0"/>
                </a:lnTo>
                <a:lnTo>
                  <a:pt x="4" y="0"/>
                </a:lnTo>
                <a:lnTo>
                  <a:pt x="4" y="68"/>
                </a:lnTo>
                <a:lnTo>
                  <a:pt x="0" y="68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17" name="Line 165"/>
          <p:cNvSpPr>
            <a:spLocks noChangeShapeType="1"/>
          </p:cNvSpPr>
          <p:nvPr/>
        </p:nvSpPr>
        <p:spPr bwMode="auto">
          <a:xfrm>
            <a:off x="3354388" y="583565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18" name="Freeform 166"/>
          <p:cNvSpPr>
            <a:spLocks/>
          </p:cNvSpPr>
          <p:nvPr/>
        </p:nvSpPr>
        <p:spPr bwMode="auto">
          <a:xfrm>
            <a:off x="3303588" y="5835650"/>
            <a:ext cx="107950" cy="57150"/>
          </a:xfrm>
          <a:custGeom>
            <a:avLst/>
            <a:gdLst>
              <a:gd name="T0" fmla="*/ 2147483647 w 68"/>
              <a:gd name="T1" fmla="*/ 0 h 36"/>
              <a:gd name="T2" fmla="*/ 2147483647 w 68"/>
              <a:gd name="T3" fmla="*/ 2147483647 h 36"/>
              <a:gd name="T4" fmla="*/ 2147483647 w 68"/>
              <a:gd name="T5" fmla="*/ 2147483647 h 36"/>
              <a:gd name="T6" fmla="*/ 2147483647 w 68"/>
              <a:gd name="T7" fmla="*/ 2147483647 h 36"/>
              <a:gd name="T8" fmla="*/ 2147483647 w 68"/>
              <a:gd name="T9" fmla="*/ 0 h 36"/>
              <a:gd name="T10" fmla="*/ 2147483647 w 68"/>
              <a:gd name="T11" fmla="*/ 2147483647 h 36"/>
              <a:gd name="T12" fmla="*/ 2147483647 w 68"/>
              <a:gd name="T13" fmla="*/ 2147483647 h 36"/>
              <a:gd name="T14" fmla="*/ 0 w 68"/>
              <a:gd name="T15" fmla="*/ 2147483647 h 36"/>
              <a:gd name="T16" fmla="*/ 0 w 68"/>
              <a:gd name="T17" fmla="*/ 0 h 36"/>
              <a:gd name="T18" fmla="*/ 2147483647 w 68"/>
              <a:gd name="T19" fmla="*/ 0 h 36"/>
              <a:gd name="T20" fmla="*/ 2147483647 w 68"/>
              <a:gd name="T21" fmla="*/ 0 h 36"/>
              <a:gd name="T22" fmla="*/ 2147483647 w 68"/>
              <a:gd name="T23" fmla="*/ 0 h 36"/>
              <a:gd name="T24" fmla="*/ 2147483647 w 68"/>
              <a:gd name="T25" fmla="*/ 2147483647 h 36"/>
              <a:gd name="T26" fmla="*/ 2147483647 w 68"/>
              <a:gd name="T27" fmla="*/ 2147483647 h 36"/>
              <a:gd name="T28" fmla="*/ 2147483647 w 68"/>
              <a:gd name="T29" fmla="*/ 0 h 36"/>
              <a:gd name="T30" fmla="*/ 2147483647 w 68"/>
              <a:gd name="T31" fmla="*/ 2147483647 h 36"/>
              <a:gd name="T32" fmla="*/ 2147483647 w 68"/>
              <a:gd name="T33" fmla="*/ 2147483647 h 36"/>
              <a:gd name="T34" fmla="*/ 2147483647 w 68"/>
              <a:gd name="T35" fmla="*/ 2147483647 h 36"/>
              <a:gd name="T36" fmla="*/ 2147483647 w 68"/>
              <a:gd name="T37" fmla="*/ 2147483647 h 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8"/>
              <a:gd name="T58" fmla="*/ 0 h 36"/>
              <a:gd name="T59" fmla="*/ 68 w 68"/>
              <a:gd name="T60" fmla="*/ 36 h 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8" h="36">
                <a:moveTo>
                  <a:pt x="32" y="0"/>
                </a:moveTo>
                <a:lnTo>
                  <a:pt x="36" y="3"/>
                </a:lnTo>
                <a:lnTo>
                  <a:pt x="36" y="36"/>
                </a:lnTo>
                <a:lnTo>
                  <a:pt x="32" y="36"/>
                </a:lnTo>
                <a:lnTo>
                  <a:pt x="32" y="0"/>
                </a:lnTo>
                <a:lnTo>
                  <a:pt x="35" y="2"/>
                </a:lnTo>
                <a:lnTo>
                  <a:pt x="68" y="2"/>
                </a:lnTo>
                <a:lnTo>
                  <a:pt x="0" y="2"/>
                </a:lnTo>
                <a:lnTo>
                  <a:pt x="0" y="0"/>
                </a:lnTo>
                <a:lnTo>
                  <a:pt x="68" y="0"/>
                </a:lnTo>
                <a:lnTo>
                  <a:pt x="32" y="0"/>
                </a:lnTo>
                <a:lnTo>
                  <a:pt x="68" y="0"/>
                </a:lnTo>
                <a:lnTo>
                  <a:pt x="68" y="3"/>
                </a:lnTo>
                <a:lnTo>
                  <a:pt x="36" y="3"/>
                </a:lnTo>
                <a:lnTo>
                  <a:pt x="32" y="0"/>
                </a:lnTo>
                <a:lnTo>
                  <a:pt x="33" y="1"/>
                </a:lnTo>
                <a:lnTo>
                  <a:pt x="33" y="36"/>
                </a:lnTo>
                <a:lnTo>
                  <a:pt x="36" y="36"/>
                </a:lnTo>
                <a:lnTo>
                  <a:pt x="36" y="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19" name="Line 167"/>
          <p:cNvSpPr>
            <a:spLocks noChangeShapeType="1"/>
          </p:cNvSpPr>
          <p:nvPr/>
        </p:nvSpPr>
        <p:spPr bwMode="auto">
          <a:xfrm>
            <a:off x="3411538" y="58388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20" name="Rectangle 168"/>
          <p:cNvSpPr>
            <a:spLocks noChangeArrowheads="1"/>
          </p:cNvSpPr>
          <p:nvPr/>
        </p:nvSpPr>
        <p:spPr bwMode="auto">
          <a:xfrm>
            <a:off x="3303588" y="5835650"/>
            <a:ext cx="109537" cy="79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3721" name="Line 169"/>
          <p:cNvSpPr>
            <a:spLocks noChangeShapeType="1"/>
          </p:cNvSpPr>
          <p:nvPr/>
        </p:nvSpPr>
        <p:spPr bwMode="auto">
          <a:xfrm>
            <a:off x="3411538" y="303847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22" name="Freeform 170"/>
          <p:cNvSpPr>
            <a:spLocks/>
          </p:cNvSpPr>
          <p:nvPr/>
        </p:nvSpPr>
        <p:spPr bwMode="auto">
          <a:xfrm>
            <a:off x="3251200" y="2840038"/>
            <a:ext cx="212725" cy="214312"/>
          </a:xfrm>
          <a:custGeom>
            <a:avLst/>
            <a:gdLst>
              <a:gd name="T0" fmla="*/ 2147483647 w 134"/>
              <a:gd name="T1" fmla="*/ 2147483647 h 135"/>
              <a:gd name="T2" fmla="*/ 2147483647 w 134"/>
              <a:gd name="T3" fmla="*/ 2147483647 h 135"/>
              <a:gd name="T4" fmla="*/ 2147483647 w 134"/>
              <a:gd name="T5" fmla="*/ 2147483647 h 135"/>
              <a:gd name="T6" fmla="*/ 2147483647 w 134"/>
              <a:gd name="T7" fmla="*/ 2147483647 h 135"/>
              <a:gd name="T8" fmla="*/ 2147483647 w 134"/>
              <a:gd name="T9" fmla="*/ 2147483647 h 135"/>
              <a:gd name="T10" fmla="*/ 2147483647 w 134"/>
              <a:gd name="T11" fmla="*/ 2147483647 h 135"/>
              <a:gd name="T12" fmla="*/ 2147483647 w 134"/>
              <a:gd name="T13" fmla="*/ 2147483647 h 135"/>
              <a:gd name="T14" fmla="*/ 2147483647 w 134"/>
              <a:gd name="T15" fmla="*/ 2147483647 h 135"/>
              <a:gd name="T16" fmla="*/ 2147483647 w 134"/>
              <a:gd name="T17" fmla="*/ 2147483647 h 135"/>
              <a:gd name="T18" fmla="*/ 2147483647 w 134"/>
              <a:gd name="T19" fmla="*/ 2147483647 h 135"/>
              <a:gd name="T20" fmla="*/ 2147483647 w 134"/>
              <a:gd name="T21" fmla="*/ 2147483647 h 135"/>
              <a:gd name="T22" fmla="*/ 2147483647 w 134"/>
              <a:gd name="T23" fmla="*/ 2147483647 h 135"/>
              <a:gd name="T24" fmla="*/ 2147483647 w 134"/>
              <a:gd name="T25" fmla="*/ 2147483647 h 135"/>
              <a:gd name="T26" fmla="*/ 2147483647 w 134"/>
              <a:gd name="T27" fmla="*/ 2147483647 h 135"/>
              <a:gd name="T28" fmla="*/ 2147483647 w 134"/>
              <a:gd name="T29" fmla="*/ 2147483647 h 135"/>
              <a:gd name="T30" fmla="*/ 2147483647 w 134"/>
              <a:gd name="T31" fmla="*/ 2147483647 h 135"/>
              <a:gd name="T32" fmla="*/ 2147483647 w 134"/>
              <a:gd name="T33" fmla="*/ 2147483647 h 135"/>
              <a:gd name="T34" fmla="*/ 2147483647 w 134"/>
              <a:gd name="T35" fmla="*/ 2147483647 h 135"/>
              <a:gd name="T36" fmla="*/ 2147483647 w 134"/>
              <a:gd name="T37" fmla="*/ 2147483647 h 135"/>
              <a:gd name="T38" fmla="*/ 2147483647 w 134"/>
              <a:gd name="T39" fmla="*/ 2147483647 h 135"/>
              <a:gd name="T40" fmla="*/ 2147483647 w 134"/>
              <a:gd name="T41" fmla="*/ 2147483647 h 135"/>
              <a:gd name="T42" fmla="*/ 2147483647 w 134"/>
              <a:gd name="T43" fmla="*/ 2147483647 h 135"/>
              <a:gd name="T44" fmla="*/ 2147483647 w 134"/>
              <a:gd name="T45" fmla="*/ 2147483647 h 135"/>
              <a:gd name="T46" fmla="*/ 2147483647 w 134"/>
              <a:gd name="T47" fmla="*/ 2147483647 h 135"/>
              <a:gd name="T48" fmla="*/ 2147483647 w 134"/>
              <a:gd name="T49" fmla="*/ 0 h 135"/>
              <a:gd name="T50" fmla="*/ 2147483647 w 134"/>
              <a:gd name="T51" fmla="*/ 0 h 135"/>
              <a:gd name="T52" fmla="*/ 2147483647 w 134"/>
              <a:gd name="T53" fmla="*/ 0 h 135"/>
              <a:gd name="T54" fmla="*/ 2147483647 w 134"/>
              <a:gd name="T55" fmla="*/ 2147483647 h 135"/>
              <a:gd name="T56" fmla="*/ 2147483647 w 134"/>
              <a:gd name="T57" fmla="*/ 2147483647 h 135"/>
              <a:gd name="T58" fmla="*/ 2147483647 w 134"/>
              <a:gd name="T59" fmla="*/ 2147483647 h 135"/>
              <a:gd name="T60" fmla="*/ 2147483647 w 134"/>
              <a:gd name="T61" fmla="*/ 2147483647 h 135"/>
              <a:gd name="T62" fmla="*/ 2147483647 w 134"/>
              <a:gd name="T63" fmla="*/ 2147483647 h 135"/>
              <a:gd name="T64" fmla="*/ 2147483647 w 134"/>
              <a:gd name="T65" fmla="*/ 2147483647 h 135"/>
              <a:gd name="T66" fmla="*/ 2147483647 w 134"/>
              <a:gd name="T67" fmla="*/ 2147483647 h 135"/>
              <a:gd name="T68" fmla="*/ 2147483647 w 134"/>
              <a:gd name="T69" fmla="*/ 2147483647 h 135"/>
              <a:gd name="T70" fmla="*/ 2147483647 w 134"/>
              <a:gd name="T71" fmla="*/ 2147483647 h 135"/>
              <a:gd name="T72" fmla="*/ 2147483647 w 134"/>
              <a:gd name="T73" fmla="*/ 2147483647 h 135"/>
              <a:gd name="T74" fmla="*/ 2147483647 w 134"/>
              <a:gd name="T75" fmla="*/ 2147483647 h 135"/>
              <a:gd name="T76" fmla="*/ 2147483647 w 134"/>
              <a:gd name="T77" fmla="*/ 2147483647 h 135"/>
              <a:gd name="T78" fmla="*/ 0 w 134"/>
              <a:gd name="T79" fmla="*/ 2147483647 h 135"/>
              <a:gd name="T80" fmla="*/ 0 w 134"/>
              <a:gd name="T81" fmla="*/ 2147483647 h 135"/>
              <a:gd name="T82" fmla="*/ 0 w 134"/>
              <a:gd name="T83" fmla="*/ 2147483647 h 135"/>
              <a:gd name="T84" fmla="*/ 2147483647 w 134"/>
              <a:gd name="T85" fmla="*/ 2147483647 h 135"/>
              <a:gd name="T86" fmla="*/ 2147483647 w 134"/>
              <a:gd name="T87" fmla="*/ 2147483647 h 135"/>
              <a:gd name="T88" fmla="*/ 2147483647 w 134"/>
              <a:gd name="T89" fmla="*/ 2147483647 h 135"/>
              <a:gd name="T90" fmla="*/ 2147483647 w 134"/>
              <a:gd name="T91" fmla="*/ 2147483647 h 135"/>
              <a:gd name="T92" fmla="*/ 2147483647 w 134"/>
              <a:gd name="T93" fmla="*/ 2147483647 h 135"/>
              <a:gd name="T94" fmla="*/ 2147483647 w 134"/>
              <a:gd name="T95" fmla="*/ 2147483647 h 135"/>
              <a:gd name="T96" fmla="*/ 2147483647 w 134"/>
              <a:gd name="T97" fmla="*/ 2147483647 h 135"/>
              <a:gd name="T98" fmla="*/ 2147483647 w 134"/>
              <a:gd name="T99" fmla="*/ 2147483647 h 135"/>
              <a:gd name="T100" fmla="*/ 2147483647 w 134"/>
              <a:gd name="T101" fmla="*/ 2147483647 h 135"/>
              <a:gd name="T102" fmla="*/ 2147483647 w 134"/>
              <a:gd name="T103" fmla="*/ 2147483647 h 135"/>
              <a:gd name="T104" fmla="*/ 2147483647 w 134"/>
              <a:gd name="T105" fmla="*/ 2147483647 h 135"/>
              <a:gd name="T106" fmla="*/ 2147483647 w 134"/>
              <a:gd name="T107" fmla="*/ 2147483647 h 135"/>
              <a:gd name="T108" fmla="*/ 2147483647 w 134"/>
              <a:gd name="T109" fmla="*/ 2147483647 h 135"/>
              <a:gd name="T110" fmla="*/ 2147483647 w 134"/>
              <a:gd name="T111" fmla="*/ 2147483647 h 135"/>
              <a:gd name="T112" fmla="*/ 2147483647 w 134"/>
              <a:gd name="T113" fmla="*/ 2147483647 h 135"/>
              <a:gd name="T114" fmla="*/ 2147483647 w 134"/>
              <a:gd name="T115" fmla="*/ 2147483647 h 135"/>
              <a:gd name="T116" fmla="*/ 2147483647 w 134"/>
              <a:gd name="T117" fmla="*/ 2147483647 h 135"/>
              <a:gd name="T118" fmla="*/ 2147483647 w 134"/>
              <a:gd name="T119" fmla="*/ 2147483647 h 135"/>
              <a:gd name="T120" fmla="*/ 2147483647 w 134"/>
              <a:gd name="T121" fmla="*/ 2147483647 h 1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4"/>
              <a:gd name="T184" fmla="*/ 0 h 135"/>
              <a:gd name="T185" fmla="*/ 134 w 134"/>
              <a:gd name="T186" fmla="*/ 135 h 1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4" h="135">
                <a:moveTo>
                  <a:pt x="101" y="125"/>
                </a:moveTo>
                <a:lnTo>
                  <a:pt x="107" y="121"/>
                </a:lnTo>
                <a:lnTo>
                  <a:pt x="112" y="118"/>
                </a:lnTo>
                <a:lnTo>
                  <a:pt x="117" y="113"/>
                </a:lnTo>
                <a:lnTo>
                  <a:pt x="122" y="107"/>
                </a:lnTo>
                <a:lnTo>
                  <a:pt x="126" y="100"/>
                </a:lnTo>
                <a:lnTo>
                  <a:pt x="129" y="94"/>
                </a:lnTo>
                <a:lnTo>
                  <a:pt x="131" y="88"/>
                </a:lnTo>
                <a:lnTo>
                  <a:pt x="133" y="82"/>
                </a:lnTo>
                <a:lnTo>
                  <a:pt x="134" y="74"/>
                </a:lnTo>
                <a:lnTo>
                  <a:pt x="134" y="67"/>
                </a:lnTo>
                <a:lnTo>
                  <a:pt x="134" y="60"/>
                </a:lnTo>
                <a:lnTo>
                  <a:pt x="133" y="53"/>
                </a:lnTo>
                <a:lnTo>
                  <a:pt x="131" y="46"/>
                </a:lnTo>
                <a:lnTo>
                  <a:pt x="129" y="40"/>
                </a:lnTo>
                <a:lnTo>
                  <a:pt x="126" y="34"/>
                </a:lnTo>
                <a:lnTo>
                  <a:pt x="122" y="27"/>
                </a:lnTo>
                <a:lnTo>
                  <a:pt x="117" y="21"/>
                </a:lnTo>
                <a:lnTo>
                  <a:pt x="112" y="17"/>
                </a:lnTo>
                <a:lnTo>
                  <a:pt x="107" y="13"/>
                </a:lnTo>
                <a:lnTo>
                  <a:pt x="101" y="9"/>
                </a:lnTo>
                <a:lnTo>
                  <a:pt x="95" y="5"/>
                </a:lnTo>
                <a:lnTo>
                  <a:pt x="87" y="3"/>
                </a:lnTo>
                <a:lnTo>
                  <a:pt x="81" y="1"/>
                </a:lnTo>
                <a:lnTo>
                  <a:pt x="74" y="0"/>
                </a:lnTo>
                <a:lnTo>
                  <a:pt x="68" y="0"/>
                </a:lnTo>
                <a:lnTo>
                  <a:pt x="60" y="0"/>
                </a:lnTo>
                <a:lnTo>
                  <a:pt x="53" y="1"/>
                </a:lnTo>
                <a:lnTo>
                  <a:pt x="47" y="3"/>
                </a:lnTo>
                <a:lnTo>
                  <a:pt x="39" y="5"/>
                </a:lnTo>
                <a:lnTo>
                  <a:pt x="33" y="9"/>
                </a:lnTo>
                <a:lnTo>
                  <a:pt x="27" y="13"/>
                </a:lnTo>
                <a:lnTo>
                  <a:pt x="22" y="17"/>
                </a:lnTo>
                <a:lnTo>
                  <a:pt x="17" y="21"/>
                </a:lnTo>
                <a:lnTo>
                  <a:pt x="12" y="27"/>
                </a:lnTo>
                <a:lnTo>
                  <a:pt x="8" y="34"/>
                </a:lnTo>
                <a:lnTo>
                  <a:pt x="5" y="40"/>
                </a:lnTo>
                <a:lnTo>
                  <a:pt x="2" y="46"/>
                </a:lnTo>
                <a:lnTo>
                  <a:pt x="1" y="53"/>
                </a:lnTo>
                <a:lnTo>
                  <a:pt x="0" y="60"/>
                </a:lnTo>
                <a:lnTo>
                  <a:pt x="0" y="67"/>
                </a:lnTo>
                <a:lnTo>
                  <a:pt x="0" y="74"/>
                </a:lnTo>
                <a:lnTo>
                  <a:pt x="1" y="82"/>
                </a:lnTo>
                <a:lnTo>
                  <a:pt x="2" y="88"/>
                </a:lnTo>
                <a:lnTo>
                  <a:pt x="5" y="94"/>
                </a:lnTo>
                <a:lnTo>
                  <a:pt x="8" y="100"/>
                </a:lnTo>
                <a:lnTo>
                  <a:pt x="12" y="107"/>
                </a:lnTo>
                <a:lnTo>
                  <a:pt x="17" y="113"/>
                </a:lnTo>
                <a:lnTo>
                  <a:pt x="22" y="118"/>
                </a:lnTo>
                <a:lnTo>
                  <a:pt x="27" y="121"/>
                </a:lnTo>
                <a:lnTo>
                  <a:pt x="33" y="125"/>
                </a:lnTo>
                <a:lnTo>
                  <a:pt x="39" y="129"/>
                </a:lnTo>
                <a:lnTo>
                  <a:pt x="47" y="131"/>
                </a:lnTo>
                <a:lnTo>
                  <a:pt x="53" y="134"/>
                </a:lnTo>
                <a:lnTo>
                  <a:pt x="60" y="134"/>
                </a:lnTo>
                <a:lnTo>
                  <a:pt x="68" y="135"/>
                </a:lnTo>
                <a:lnTo>
                  <a:pt x="74" y="134"/>
                </a:lnTo>
                <a:lnTo>
                  <a:pt x="81" y="134"/>
                </a:lnTo>
                <a:lnTo>
                  <a:pt x="87" y="131"/>
                </a:lnTo>
                <a:lnTo>
                  <a:pt x="95" y="129"/>
                </a:lnTo>
                <a:lnTo>
                  <a:pt x="101" y="125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23" name="Line 171"/>
          <p:cNvSpPr>
            <a:spLocks noChangeShapeType="1"/>
          </p:cNvSpPr>
          <p:nvPr/>
        </p:nvSpPr>
        <p:spPr bwMode="auto">
          <a:xfrm>
            <a:off x="3362325" y="2571750"/>
            <a:ext cx="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24" name="Freeform 172"/>
          <p:cNvSpPr>
            <a:spLocks/>
          </p:cNvSpPr>
          <p:nvPr/>
        </p:nvSpPr>
        <p:spPr bwMode="auto">
          <a:xfrm>
            <a:off x="3354388" y="2465388"/>
            <a:ext cx="7937" cy="106362"/>
          </a:xfrm>
          <a:custGeom>
            <a:avLst/>
            <a:gdLst>
              <a:gd name="T0" fmla="*/ 2147483647 w 4"/>
              <a:gd name="T1" fmla="*/ 2147483647 h 67"/>
              <a:gd name="T2" fmla="*/ 2147483647 w 4"/>
              <a:gd name="T3" fmla="*/ 2147483647 h 67"/>
              <a:gd name="T4" fmla="*/ 2147483647 w 4"/>
              <a:gd name="T5" fmla="*/ 0 h 67"/>
              <a:gd name="T6" fmla="*/ 0 w 4"/>
              <a:gd name="T7" fmla="*/ 0 h 67"/>
              <a:gd name="T8" fmla="*/ 2147483647 w 4"/>
              <a:gd name="T9" fmla="*/ 0 h 67"/>
              <a:gd name="T10" fmla="*/ 2147483647 w 4"/>
              <a:gd name="T11" fmla="*/ 2147483647 h 67"/>
              <a:gd name="T12" fmla="*/ 0 w 4"/>
              <a:gd name="T13" fmla="*/ 2147483647 h 67"/>
              <a:gd name="T14" fmla="*/ 0 w 4"/>
              <a:gd name="T15" fmla="*/ 0 h 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"/>
              <a:gd name="T25" fmla="*/ 0 h 67"/>
              <a:gd name="T26" fmla="*/ 4 w 4"/>
              <a:gd name="T27" fmla="*/ 67 h 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" h="67">
                <a:moveTo>
                  <a:pt x="4" y="67"/>
                </a:moveTo>
                <a:lnTo>
                  <a:pt x="1" y="67"/>
                </a:lnTo>
                <a:lnTo>
                  <a:pt x="1" y="0"/>
                </a:lnTo>
                <a:lnTo>
                  <a:pt x="0" y="0"/>
                </a:lnTo>
                <a:lnTo>
                  <a:pt x="4" y="0"/>
                </a:lnTo>
                <a:lnTo>
                  <a:pt x="4" y="6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25" name="Line 173"/>
          <p:cNvSpPr>
            <a:spLocks noChangeShapeType="1"/>
          </p:cNvSpPr>
          <p:nvPr/>
        </p:nvSpPr>
        <p:spPr bwMode="auto">
          <a:xfrm>
            <a:off x="3362325" y="2465388"/>
            <a:ext cx="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26" name="Freeform 174"/>
          <p:cNvSpPr>
            <a:spLocks/>
          </p:cNvSpPr>
          <p:nvPr/>
        </p:nvSpPr>
        <p:spPr bwMode="auto">
          <a:xfrm>
            <a:off x="3303588" y="2465388"/>
            <a:ext cx="107950" cy="106362"/>
          </a:xfrm>
          <a:custGeom>
            <a:avLst/>
            <a:gdLst>
              <a:gd name="T0" fmla="*/ 2147483647 w 68"/>
              <a:gd name="T1" fmla="*/ 0 h 67"/>
              <a:gd name="T2" fmla="*/ 2147483647 w 68"/>
              <a:gd name="T3" fmla="*/ 2147483647 h 67"/>
              <a:gd name="T4" fmla="*/ 2147483647 w 68"/>
              <a:gd name="T5" fmla="*/ 2147483647 h 67"/>
              <a:gd name="T6" fmla="*/ 2147483647 w 68"/>
              <a:gd name="T7" fmla="*/ 2147483647 h 67"/>
              <a:gd name="T8" fmla="*/ 2147483647 w 68"/>
              <a:gd name="T9" fmla="*/ 2147483647 h 67"/>
              <a:gd name="T10" fmla="*/ 2147483647 w 68"/>
              <a:gd name="T11" fmla="*/ 2147483647 h 67"/>
              <a:gd name="T12" fmla="*/ 2147483647 w 68"/>
              <a:gd name="T13" fmla="*/ 2147483647 h 67"/>
              <a:gd name="T14" fmla="*/ 2147483647 w 68"/>
              <a:gd name="T15" fmla="*/ 2147483647 h 67"/>
              <a:gd name="T16" fmla="*/ 2147483647 w 68"/>
              <a:gd name="T17" fmla="*/ 2147483647 h 67"/>
              <a:gd name="T18" fmla="*/ 2147483647 w 68"/>
              <a:gd name="T19" fmla="*/ 2147483647 h 67"/>
              <a:gd name="T20" fmla="*/ 2147483647 w 68"/>
              <a:gd name="T21" fmla="*/ 2147483647 h 67"/>
              <a:gd name="T22" fmla="*/ 0 w 68"/>
              <a:gd name="T23" fmla="*/ 2147483647 h 67"/>
              <a:gd name="T24" fmla="*/ 0 w 68"/>
              <a:gd name="T25" fmla="*/ 2147483647 h 67"/>
              <a:gd name="T26" fmla="*/ 2147483647 w 68"/>
              <a:gd name="T27" fmla="*/ 2147483647 h 67"/>
              <a:gd name="T28" fmla="*/ 2147483647 w 68"/>
              <a:gd name="T29" fmla="*/ 2147483647 h 67"/>
              <a:gd name="T30" fmla="*/ 2147483647 w 68"/>
              <a:gd name="T31" fmla="*/ 2147483647 h 67"/>
              <a:gd name="T32" fmla="*/ 2147483647 w 68"/>
              <a:gd name="T33" fmla="*/ 2147483647 h 67"/>
              <a:gd name="T34" fmla="*/ 2147483647 w 68"/>
              <a:gd name="T35" fmla="*/ 2147483647 h 67"/>
              <a:gd name="T36" fmla="*/ 2147483647 w 68"/>
              <a:gd name="T37" fmla="*/ 2147483647 h 67"/>
              <a:gd name="T38" fmla="*/ 0 w 68"/>
              <a:gd name="T39" fmla="*/ 2147483647 h 67"/>
              <a:gd name="T40" fmla="*/ 0 w 68"/>
              <a:gd name="T41" fmla="*/ 2147483647 h 67"/>
              <a:gd name="T42" fmla="*/ 2147483647 w 68"/>
              <a:gd name="T43" fmla="*/ 2147483647 h 67"/>
              <a:gd name="T44" fmla="*/ 2147483647 w 68"/>
              <a:gd name="T45" fmla="*/ 2147483647 h 6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8"/>
              <a:gd name="T70" fmla="*/ 0 h 67"/>
              <a:gd name="T71" fmla="*/ 68 w 68"/>
              <a:gd name="T72" fmla="*/ 67 h 6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8" h="67">
                <a:moveTo>
                  <a:pt x="36" y="0"/>
                </a:moveTo>
                <a:lnTo>
                  <a:pt x="36" y="67"/>
                </a:lnTo>
                <a:lnTo>
                  <a:pt x="33" y="67"/>
                </a:lnTo>
                <a:lnTo>
                  <a:pt x="33" y="32"/>
                </a:lnTo>
                <a:lnTo>
                  <a:pt x="32" y="32"/>
                </a:lnTo>
                <a:lnTo>
                  <a:pt x="36" y="35"/>
                </a:lnTo>
                <a:lnTo>
                  <a:pt x="36" y="67"/>
                </a:lnTo>
                <a:lnTo>
                  <a:pt x="32" y="67"/>
                </a:lnTo>
                <a:lnTo>
                  <a:pt x="32" y="32"/>
                </a:lnTo>
                <a:lnTo>
                  <a:pt x="35" y="35"/>
                </a:lnTo>
                <a:lnTo>
                  <a:pt x="68" y="35"/>
                </a:lnTo>
                <a:lnTo>
                  <a:pt x="0" y="35"/>
                </a:lnTo>
                <a:lnTo>
                  <a:pt x="0" y="32"/>
                </a:lnTo>
                <a:lnTo>
                  <a:pt x="68" y="32"/>
                </a:lnTo>
                <a:lnTo>
                  <a:pt x="68" y="35"/>
                </a:lnTo>
                <a:lnTo>
                  <a:pt x="36" y="35"/>
                </a:lnTo>
                <a:lnTo>
                  <a:pt x="32" y="32"/>
                </a:lnTo>
                <a:lnTo>
                  <a:pt x="68" y="32"/>
                </a:lnTo>
                <a:lnTo>
                  <a:pt x="68" y="35"/>
                </a:lnTo>
                <a:lnTo>
                  <a:pt x="0" y="35"/>
                </a:lnTo>
                <a:lnTo>
                  <a:pt x="0" y="32"/>
                </a:lnTo>
                <a:lnTo>
                  <a:pt x="68" y="32"/>
                </a:lnTo>
                <a:lnTo>
                  <a:pt x="32" y="32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27" name="Line 175"/>
          <p:cNvSpPr>
            <a:spLocks noChangeShapeType="1"/>
          </p:cNvSpPr>
          <p:nvPr/>
        </p:nvSpPr>
        <p:spPr bwMode="auto">
          <a:xfrm>
            <a:off x="3362325" y="2520950"/>
            <a:ext cx="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28" name="Line 176"/>
          <p:cNvSpPr>
            <a:spLocks noChangeShapeType="1"/>
          </p:cNvSpPr>
          <p:nvPr/>
        </p:nvSpPr>
        <p:spPr bwMode="auto">
          <a:xfrm>
            <a:off x="3362325" y="2520950"/>
            <a:ext cx="0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29" name="Line 177"/>
          <p:cNvSpPr>
            <a:spLocks noChangeShapeType="1"/>
          </p:cNvSpPr>
          <p:nvPr/>
        </p:nvSpPr>
        <p:spPr bwMode="auto">
          <a:xfrm>
            <a:off x="4427538" y="257175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30" name="Freeform 178"/>
          <p:cNvSpPr>
            <a:spLocks/>
          </p:cNvSpPr>
          <p:nvPr/>
        </p:nvSpPr>
        <p:spPr bwMode="auto">
          <a:xfrm>
            <a:off x="4376738" y="2465388"/>
            <a:ext cx="106362" cy="106362"/>
          </a:xfrm>
          <a:custGeom>
            <a:avLst/>
            <a:gdLst>
              <a:gd name="T0" fmla="*/ 2147483647 w 67"/>
              <a:gd name="T1" fmla="*/ 2147483647 h 67"/>
              <a:gd name="T2" fmla="*/ 2147483647 w 67"/>
              <a:gd name="T3" fmla="*/ 0 h 67"/>
              <a:gd name="T4" fmla="*/ 2147483647 w 67"/>
              <a:gd name="T5" fmla="*/ 0 h 67"/>
              <a:gd name="T6" fmla="*/ 2147483647 w 67"/>
              <a:gd name="T7" fmla="*/ 2147483647 h 67"/>
              <a:gd name="T8" fmla="*/ 2147483647 w 67"/>
              <a:gd name="T9" fmla="*/ 2147483647 h 67"/>
              <a:gd name="T10" fmla="*/ 2147483647 w 67"/>
              <a:gd name="T11" fmla="*/ 0 h 67"/>
              <a:gd name="T12" fmla="*/ 2147483647 w 67"/>
              <a:gd name="T13" fmla="*/ 0 h 67"/>
              <a:gd name="T14" fmla="*/ 2147483647 w 67"/>
              <a:gd name="T15" fmla="*/ 2147483647 h 67"/>
              <a:gd name="T16" fmla="*/ 2147483647 w 67"/>
              <a:gd name="T17" fmla="*/ 2147483647 h 67"/>
              <a:gd name="T18" fmla="*/ 2147483647 w 67"/>
              <a:gd name="T19" fmla="*/ 2147483647 h 67"/>
              <a:gd name="T20" fmla="*/ 2147483647 w 67"/>
              <a:gd name="T21" fmla="*/ 2147483647 h 67"/>
              <a:gd name="T22" fmla="*/ 2147483647 w 67"/>
              <a:gd name="T23" fmla="*/ 2147483647 h 67"/>
              <a:gd name="T24" fmla="*/ 2147483647 w 67"/>
              <a:gd name="T25" fmla="*/ 2147483647 h 67"/>
              <a:gd name="T26" fmla="*/ 2147483647 w 67"/>
              <a:gd name="T27" fmla="*/ 2147483647 h 67"/>
              <a:gd name="T28" fmla="*/ 2147483647 w 67"/>
              <a:gd name="T29" fmla="*/ 2147483647 h 67"/>
              <a:gd name="T30" fmla="*/ 2147483647 w 67"/>
              <a:gd name="T31" fmla="*/ 2147483647 h 67"/>
              <a:gd name="T32" fmla="*/ 2147483647 w 67"/>
              <a:gd name="T33" fmla="*/ 2147483647 h 67"/>
              <a:gd name="T34" fmla="*/ 2147483647 w 67"/>
              <a:gd name="T35" fmla="*/ 2147483647 h 67"/>
              <a:gd name="T36" fmla="*/ 0 w 67"/>
              <a:gd name="T37" fmla="*/ 2147483647 h 67"/>
              <a:gd name="T38" fmla="*/ 0 w 67"/>
              <a:gd name="T39" fmla="*/ 2147483647 h 67"/>
              <a:gd name="T40" fmla="*/ 2147483647 w 67"/>
              <a:gd name="T41" fmla="*/ 2147483647 h 67"/>
              <a:gd name="T42" fmla="*/ 2147483647 w 67"/>
              <a:gd name="T43" fmla="*/ 2147483647 h 67"/>
              <a:gd name="T44" fmla="*/ 2147483647 w 67"/>
              <a:gd name="T45" fmla="*/ 2147483647 h 67"/>
              <a:gd name="T46" fmla="*/ 2147483647 w 67"/>
              <a:gd name="T47" fmla="*/ 2147483647 h 67"/>
              <a:gd name="T48" fmla="*/ 2147483647 w 67"/>
              <a:gd name="T49" fmla="*/ 2147483647 h 67"/>
              <a:gd name="T50" fmla="*/ 2147483647 w 67"/>
              <a:gd name="T51" fmla="*/ 2147483647 h 67"/>
              <a:gd name="T52" fmla="*/ 0 w 67"/>
              <a:gd name="T53" fmla="*/ 2147483647 h 67"/>
              <a:gd name="T54" fmla="*/ 0 w 67"/>
              <a:gd name="T55" fmla="*/ 2147483647 h 67"/>
              <a:gd name="T56" fmla="*/ 2147483647 w 67"/>
              <a:gd name="T57" fmla="*/ 2147483647 h 67"/>
              <a:gd name="T58" fmla="*/ 2147483647 w 67"/>
              <a:gd name="T59" fmla="*/ 2147483647 h 6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7"/>
              <a:gd name="T91" fmla="*/ 0 h 67"/>
              <a:gd name="T92" fmla="*/ 67 w 67"/>
              <a:gd name="T93" fmla="*/ 67 h 6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7" h="67">
                <a:moveTo>
                  <a:pt x="32" y="67"/>
                </a:moveTo>
                <a:lnTo>
                  <a:pt x="32" y="0"/>
                </a:lnTo>
                <a:lnTo>
                  <a:pt x="35" y="0"/>
                </a:lnTo>
                <a:lnTo>
                  <a:pt x="35" y="67"/>
                </a:lnTo>
                <a:lnTo>
                  <a:pt x="34" y="67"/>
                </a:lnTo>
                <a:lnTo>
                  <a:pt x="34" y="0"/>
                </a:lnTo>
                <a:lnTo>
                  <a:pt x="35" y="0"/>
                </a:lnTo>
                <a:lnTo>
                  <a:pt x="35" y="67"/>
                </a:lnTo>
                <a:lnTo>
                  <a:pt x="32" y="67"/>
                </a:lnTo>
                <a:lnTo>
                  <a:pt x="32" y="32"/>
                </a:lnTo>
                <a:lnTo>
                  <a:pt x="35" y="35"/>
                </a:lnTo>
                <a:lnTo>
                  <a:pt x="35" y="67"/>
                </a:lnTo>
                <a:lnTo>
                  <a:pt x="32" y="67"/>
                </a:lnTo>
                <a:lnTo>
                  <a:pt x="34" y="67"/>
                </a:lnTo>
                <a:lnTo>
                  <a:pt x="34" y="32"/>
                </a:lnTo>
                <a:lnTo>
                  <a:pt x="32" y="32"/>
                </a:lnTo>
                <a:lnTo>
                  <a:pt x="35" y="35"/>
                </a:lnTo>
                <a:lnTo>
                  <a:pt x="67" y="35"/>
                </a:lnTo>
                <a:lnTo>
                  <a:pt x="0" y="35"/>
                </a:lnTo>
                <a:lnTo>
                  <a:pt x="0" y="32"/>
                </a:lnTo>
                <a:lnTo>
                  <a:pt x="67" y="32"/>
                </a:lnTo>
                <a:lnTo>
                  <a:pt x="67" y="35"/>
                </a:lnTo>
                <a:lnTo>
                  <a:pt x="35" y="35"/>
                </a:lnTo>
                <a:lnTo>
                  <a:pt x="32" y="32"/>
                </a:lnTo>
                <a:lnTo>
                  <a:pt x="67" y="32"/>
                </a:lnTo>
                <a:lnTo>
                  <a:pt x="67" y="35"/>
                </a:lnTo>
                <a:lnTo>
                  <a:pt x="0" y="35"/>
                </a:lnTo>
                <a:lnTo>
                  <a:pt x="0" y="32"/>
                </a:lnTo>
                <a:lnTo>
                  <a:pt x="67" y="32"/>
                </a:lnTo>
                <a:lnTo>
                  <a:pt x="32" y="32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31" name="Line 179"/>
          <p:cNvSpPr>
            <a:spLocks noChangeShapeType="1"/>
          </p:cNvSpPr>
          <p:nvPr/>
        </p:nvSpPr>
        <p:spPr bwMode="auto">
          <a:xfrm>
            <a:off x="4432300" y="252095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32" name="Freeform 180"/>
          <p:cNvSpPr>
            <a:spLocks/>
          </p:cNvSpPr>
          <p:nvPr/>
        </p:nvSpPr>
        <p:spPr bwMode="auto">
          <a:xfrm>
            <a:off x="4430713" y="2520950"/>
            <a:ext cx="1587" cy="50800"/>
          </a:xfrm>
          <a:custGeom>
            <a:avLst/>
            <a:gdLst>
              <a:gd name="T0" fmla="*/ 2147483647 w 1"/>
              <a:gd name="T1" fmla="*/ 0 h 32"/>
              <a:gd name="T2" fmla="*/ 2147483647 w 1"/>
              <a:gd name="T3" fmla="*/ 2147483647 h 32"/>
              <a:gd name="T4" fmla="*/ 0 w 1"/>
              <a:gd name="T5" fmla="*/ 2147483647 h 32"/>
              <a:gd name="T6" fmla="*/ 0 60000 65536"/>
              <a:gd name="T7" fmla="*/ 0 60000 65536"/>
              <a:gd name="T8" fmla="*/ 0 60000 65536"/>
              <a:gd name="T9" fmla="*/ 0 w 1"/>
              <a:gd name="T10" fmla="*/ 0 h 32"/>
              <a:gd name="T11" fmla="*/ 1 w 1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2">
                <a:moveTo>
                  <a:pt x="1" y="0"/>
                </a:moveTo>
                <a:lnTo>
                  <a:pt x="1" y="32"/>
                </a:lnTo>
                <a:lnTo>
                  <a:pt x="0" y="32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33" name="Line 181"/>
          <p:cNvSpPr>
            <a:spLocks noChangeShapeType="1"/>
          </p:cNvSpPr>
          <p:nvPr/>
        </p:nvSpPr>
        <p:spPr bwMode="auto">
          <a:xfrm>
            <a:off x="4338638" y="257175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34" name="Line 182"/>
          <p:cNvSpPr>
            <a:spLocks noChangeShapeType="1"/>
          </p:cNvSpPr>
          <p:nvPr/>
        </p:nvSpPr>
        <p:spPr bwMode="auto">
          <a:xfrm>
            <a:off x="4357688" y="28670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35" name="Freeform 183"/>
          <p:cNvSpPr>
            <a:spLocks/>
          </p:cNvSpPr>
          <p:nvPr/>
        </p:nvSpPr>
        <p:spPr bwMode="auto">
          <a:xfrm>
            <a:off x="4322763" y="2840038"/>
            <a:ext cx="215900" cy="214312"/>
          </a:xfrm>
          <a:custGeom>
            <a:avLst/>
            <a:gdLst>
              <a:gd name="T0" fmla="*/ 2147483647 w 136"/>
              <a:gd name="T1" fmla="*/ 2147483647 h 135"/>
              <a:gd name="T2" fmla="*/ 2147483647 w 136"/>
              <a:gd name="T3" fmla="*/ 2147483647 h 135"/>
              <a:gd name="T4" fmla="*/ 2147483647 w 136"/>
              <a:gd name="T5" fmla="*/ 2147483647 h 135"/>
              <a:gd name="T6" fmla="*/ 2147483647 w 136"/>
              <a:gd name="T7" fmla="*/ 2147483647 h 135"/>
              <a:gd name="T8" fmla="*/ 2147483647 w 136"/>
              <a:gd name="T9" fmla="*/ 2147483647 h 135"/>
              <a:gd name="T10" fmla="*/ 2147483647 w 136"/>
              <a:gd name="T11" fmla="*/ 2147483647 h 135"/>
              <a:gd name="T12" fmla="*/ 2147483647 w 136"/>
              <a:gd name="T13" fmla="*/ 2147483647 h 135"/>
              <a:gd name="T14" fmla="*/ 2147483647 w 136"/>
              <a:gd name="T15" fmla="*/ 2147483647 h 135"/>
              <a:gd name="T16" fmla="*/ 0 w 136"/>
              <a:gd name="T17" fmla="*/ 2147483647 h 135"/>
              <a:gd name="T18" fmla="*/ 2147483647 w 136"/>
              <a:gd name="T19" fmla="*/ 2147483647 h 135"/>
              <a:gd name="T20" fmla="*/ 2147483647 w 136"/>
              <a:gd name="T21" fmla="*/ 2147483647 h 135"/>
              <a:gd name="T22" fmla="*/ 2147483647 w 136"/>
              <a:gd name="T23" fmla="*/ 2147483647 h 135"/>
              <a:gd name="T24" fmla="*/ 2147483647 w 136"/>
              <a:gd name="T25" fmla="*/ 2147483647 h 135"/>
              <a:gd name="T26" fmla="*/ 2147483647 w 136"/>
              <a:gd name="T27" fmla="*/ 2147483647 h 135"/>
              <a:gd name="T28" fmla="*/ 2147483647 w 136"/>
              <a:gd name="T29" fmla="*/ 2147483647 h 135"/>
              <a:gd name="T30" fmla="*/ 2147483647 w 136"/>
              <a:gd name="T31" fmla="*/ 2147483647 h 135"/>
              <a:gd name="T32" fmla="*/ 2147483647 w 136"/>
              <a:gd name="T33" fmla="*/ 2147483647 h 135"/>
              <a:gd name="T34" fmla="*/ 2147483647 w 136"/>
              <a:gd name="T35" fmla="*/ 2147483647 h 135"/>
              <a:gd name="T36" fmla="*/ 2147483647 w 136"/>
              <a:gd name="T37" fmla="*/ 2147483647 h 135"/>
              <a:gd name="T38" fmla="*/ 2147483647 w 136"/>
              <a:gd name="T39" fmla="*/ 2147483647 h 135"/>
              <a:gd name="T40" fmla="*/ 2147483647 w 136"/>
              <a:gd name="T41" fmla="*/ 2147483647 h 135"/>
              <a:gd name="T42" fmla="*/ 2147483647 w 136"/>
              <a:gd name="T43" fmla="*/ 2147483647 h 135"/>
              <a:gd name="T44" fmla="*/ 2147483647 w 136"/>
              <a:gd name="T45" fmla="*/ 2147483647 h 135"/>
              <a:gd name="T46" fmla="*/ 2147483647 w 136"/>
              <a:gd name="T47" fmla="*/ 2147483647 h 135"/>
              <a:gd name="T48" fmla="*/ 2147483647 w 136"/>
              <a:gd name="T49" fmla="*/ 2147483647 h 135"/>
              <a:gd name="T50" fmla="*/ 2147483647 w 136"/>
              <a:gd name="T51" fmla="*/ 2147483647 h 135"/>
              <a:gd name="T52" fmla="*/ 2147483647 w 136"/>
              <a:gd name="T53" fmla="*/ 2147483647 h 135"/>
              <a:gd name="T54" fmla="*/ 2147483647 w 136"/>
              <a:gd name="T55" fmla="*/ 2147483647 h 135"/>
              <a:gd name="T56" fmla="*/ 2147483647 w 136"/>
              <a:gd name="T57" fmla="*/ 2147483647 h 135"/>
              <a:gd name="T58" fmla="*/ 2147483647 w 136"/>
              <a:gd name="T59" fmla="*/ 2147483647 h 135"/>
              <a:gd name="T60" fmla="*/ 2147483647 w 136"/>
              <a:gd name="T61" fmla="*/ 2147483647 h 135"/>
              <a:gd name="T62" fmla="*/ 2147483647 w 136"/>
              <a:gd name="T63" fmla="*/ 2147483647 h 135"/>
              <a:gd name="T64" fmla="*/ 2147483647 w 136"/>
              <a:gd name="T65" fmla="*/ 2147483647 h 135"/>
              <a:gd name="T66" fmla="*/ 2147483647 w 136"/>
              <a:gd name="T67" fmla="*/ 2147483647 h 135"/>
              <a:gd name="T68" fmla="*/ 2147483647 w 136"/>
              <a:gd name="T69" fmla="*/ 2147483647 h 135"/>
              <a:gd name="T70" fmla="*/ 2147483647 w 136"/>
              <a:gd name="T71" fmla="*/ 2147483647 h 135"/>
              <a:gd name="T72" fmla="*/ 2147483647 w 136"/>
              <a:gd name="T73" fmla="*/ 2147483647 h 135"/>
              <a:gd name="T74" fmla="*/ 2147483647 w 136"/>
              <a:gd name="T75" fmla="*/ 2147483647 h 135"/>
              <a:gd name="T76" fmla="*/ 2147483647 w 136"/>
              <a:gd name="T77" fmla="*/ 2147483647 h 135"/>
              <a:gd name="T78" fmla="*/ 2147483647 w 136"/>
              <a:gd name="T79" fmla="*/ 2147483647 h 135"/>
              <a:gd name="T80" fmla="*/ 2147483647 w 136"/>
              <a:gd name="T81" fmla="*/ 2147483647 h 135"/>
              <a:gd name="T82" fmla="*/ 2147483647 w 136"/>
              <a:gd name="T83" fmla="*/ 2147483647 h 135"/>
              <a:gd name="T84" fmla="*/ 2147483647 w 136"/>
              <a:gd name="T85" fmla="*/ 2147483647 h 135"/>
              <a:gd name="T86" fmla="*/ 2147483647 w 136"/>
              <a:gd name="T87" fmla="*/ 2147483647 h 135"/>
              <a:gd name="T88" fmla="*/ 2147483647 w 136"/>
              <a:gd name="T89" fmla="*/ 2147483647 h 135"/>
              <a:gd name="T90" fmla="*/ 2147483647 w 136"/>
              <a:gd name="T91" fmla="*/ 2147483647 h 135"/>
              <a:gd name="T92" fmla="*/ 2147483647 w 136"/>
              <a:gd name="T93" fmla="*/ 2147483647 h 135"/>
              <a:gd name="T94" fmla="*/ 2147483647 w 136"/>
              <a:gd name="T95" fmla="*/ 2147483647 h 135"/>
              <a:gd name="T96" fmla="*/ 2147483647 w 136"/>
              <a:gd name="T97" fmla="*/ 2147483647 h 135"/>
              <a:gd name="T98" fmla="*/ 2147483647 w 136"/>
              <a:gd name="T99" fmla="*/ 2147483647 h 135"/>
              <a:gd name="T100" fmla="*/ 2147483647 w 136"/>
              <a:gd name="T101" fmla="*/ 2147483647 h 135"/>
              <a:gd name="T102" fmla="*/ 2147483647 w 136"/>
              <a:gd name="T103" fmla="*/ 2147483647 h 135"/>
              <a:gd name="T104" fmla="*/ 2147483647 w 136"/>
              <a:gd name="T105" fmla="*/ 0 h 135"/>
              <a:gd name="T106" fmla="*/ 2147483647 w 136"/>
              <a:gd name="T107" fmla="*/ 0 h 135"/>
              <a:gd name="T108" fmla="*/ 2147483647 w 136"/>
              <a:gd name="T109" fmla="*/ 0 h 135"/>
              <a:gd name="T110" fmla="*/ 2147483647 w 136"/>
              <a:gd name="T111" fmla="*/ 2147483647 h 135"/>
              <a:gd name="T112" fmla="*/ 2147483647 w 136"/>
              <a:gd name="T113" fmla="*/ 2147483647 h 135"/>
              <a:gd name="T114" fmla="*/ 2147483647 w 136"/>
              <a:gd name="T115" fmla="*/ 2147483647 h 135"/>
              <a:gd name="T116" fmla="*/ 2147483647 w 136"/>
              <a:gd name="T117" fmla="*/ 2147483647 h 135"/>
              <a:gd name="T118" fmla="*/ 2147483647 w 136"/>
              <a:gd name="T119" fmla="*/ 2147483647 h 135"/>
              <a:gd name="T120" fmla="*/ 2147483647 w 136"/>
              <a:gd name="T121" fmla="*/ 2147483647 h 1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6"/>
              <a:gd name="T184" fmla="*/ 0 h 135"/>
              <a:gd name="T185" fmla="*/ 136 w 136"/>
              <a:gd name="T186" fmla="*/ 135 h 1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6" h="135">
                <a:moveTo>
                  <a:pt x="22" y="17"/>
                </a:moveTo>
                <a:lnTo>
                  <a:pt x="17" y="21"/>
                </a:lnTo>
                <a:lnTo>
                  <a:pt x="13" y="27"/>
                </a:lnTo>
                <a:lnTo>
                  <a:pt x="10" y="34"/>
                </a:lnTo>
                <a:lnTo>
                  <a:pt x="6" y="40"/>
                </a:lnTo>
                <a:lnTo>
                  <a:pt x="3" y="46"/>
                </a:lnTo>
                <a:lnTo>
                  <a:pt x="2" y="53"/>
                </a:lnTo>
                <a:lnTo>
                  <a:pt x="1" y="60"/>
                </a:lnTo>
                <a:lnTo>
                  <a:pt x="0" y="67"/>
                </a:lnTo>
                <a:lnTo>
                  <a:pt x="1" y="74"/>
                </a:lnTo>
                <a:lnTo>
                  <a:pt x="2" y="82"/>
                </a:lnTo>
                <a:lnTo>
                  <a:pt x="3" y="88"/>
                </a:lnTo>
                <a:lnTo>
                  <a:pt x="6" y="94"/>
                </a:lnTo>
                <a:lnTo>
                  <a:pt x="10" y="100"/>
                </a:lnTo>
                <a:lnTo>
                  <a:pt x="13" y="107"/>
                </a:lnTo>
                <a:lnTo>
                  <a:pt x="17" y="113"/>
                </a:lnTo>
                <a:lnTo>
                  <a:pt x="22" y="118"/>
                </a:lnTo>
                <a:lnTo>
                  <a:pt x="28" y="121"/>
                </a:lnTo>
                <a:lnTo>
                  <a:pt x="34" y="125"/>
                </a:lnTo>
                <a:lnTo>
                  <a:pt x="40" y="129"/>
                </a:lnTo>
                <a:lnTo>
                  <a:pt x="47" y="131"/>
                </a:lnTo>
                <a:lnTo>
                  <a:pt x="54" y="134"/>
                </a:lnTo>
                <a:lnTo>
                  <a:pt x="60" y="134"/>
                </a:lnTo>
                <a:lnTo>
                  <a:pt x="68" y="135"/>
                </a:lnTo>
                <a:lnTo>
                  <a:pt x="75" y="134"/>
                </a:lnTo>
                <a:lnTo>
                  <a:pt x="83" y="134"/>
                </a:lnTo>
                <a:lnTo>
                  <a:pt x="89" y="131"/>
                </a:lnTo>
                <a:lnTo>
                  <a:pt x="95" y="129"/>
                </a:lnTo>
                <a:lnTo>
                  <a:pt x="101" y="125"/>
                </a:lnTo>
                <a:lnTo>
                  <a:pt x="107" y="121"/>
                </a:lnTo>
                <a:lnTo>
                  <a:pt x="113" y="118"/>
                </a:lnTo>
                <a:lnTo>
                  <a:pt x="118" y="113"/>
                </a:lnTo>
                <a:lnTo>
                  <a:pt x="122" y="107"/>
                </a:lnTo>
                <a:lnTo>
                  <a:pt x="126" y="100"/>
                </a:lnTo>
                <a:lnTo>
                  <a:pt x="129" y="94"/>
                </a:lnTo>
                <a:lnTo>
                  <a:pt x="132" y="88"/>
                </a:lnTo>
                <a:lnTo>
                  <a:pt x="134" y="82"/>
                </a:lnTo>
                <a:lnTo>
                  <a:pt x="136" y="74"/>
                </a:lnTo>
                <a:lnTo>
                  <a:pt x="136" y="67"/>
                </a:lnTo>
                <a:lnTo>
                  <a:pt x="136" y="60"/>
                </a:lnTo>
                <a:lnTo>
                  <a:pt x="134" y="53"/>
                </a:lnTo>
                <a:lnTo>
                  <a:pt x="132" y="46"/>
                </a:lnTo>
                <a:lnTo>
                  <a:pt x="129" y="40"/>
                </a:lnTo>
                <a:lnTo>
                  <a:pt x="126" y="34"/>
                </a:lnTo>
                <a:lnTo>
                  <a:pt x="122" y="27"/>
                </a:lnTo>
                <a:lnTo>
                  <a:pt x="118" y="21"/>
                </a:lnTo>
                <a:lnTo>
                  <a:pt x="113" y="17"/>
                </a:lnTo>
                <a:lnTo>
                  <a:pt x="107" y="13"/>
                </a:lnTo>
                <a:lnTo>
                  <a:pt x="101" y="9"/>
                </a:lnTo>
                <a:lnTo>
                  <a:pt x="95" y="5"/>
                </a:lnTo>
                <a:lnTo>
                  <a:pt x="89" y="3"/>
                </a:lnTo>
                <a:lnTo>
                  <a:pt x="83" y="1"/>
                </a:lnTo>
                <a:lnTo>
                  <a:pt x="75" y="0"/>
                </a:lnTo>
                <a:lnTo>
                  <a:pt x="68" y="0"/>
                </a:lnTo>
                <a:lnTo>
                  <a:pt x="60" y="0"/>
                </a:lnTo>
                <a:lnTo>
                  <a:pt x="54" y="1"/>
                </a:lnTo>
                <a:lnTo>
                  <a:pt x="47" y="3"/>
                </a:lnTo>
                <a:lnTo>
                  <a:pt x="40" y="5"/>
                </a:lnTo>
                <a:lnTo>
                  <a:pt x="34" y="9"/>
                </a:lnTo>
                <a:lnTo>
                  <a:pt x="28" y="13"/>
                </a:lnTo>
                <a:lnTo>
                  <a:pt x="22" y="17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36" name="Line 184"/>
          <p:cNvSpPr>
            <a:spLocks noChangeShapeType="1"/>
          </p:cNvSpPr>
          <p:nvPr/>
        </p:nvSpPr>
        <p:spPr bwMode="auto">
          <a:xfrm>
            <a:off x="2365375" y="287337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37" name="Freeform 185"/>
          <p:cNvSpPr>
            <a:spLocks/>
          </p:cNvSpPr>
          <p:nvPr/>
        </p:nvSpPr>
        <p:spPr bwMode="auto">
          <a:xfrm>
            <a:off x="2176463" y="2840038"/>
            <a:ext cx="215900" cy="214312"/>
          </a:xfrm>
          <a:custGeom>
            <a:avLst/>
            <a:gdLst>
              <a:gd name="T0" fmla="*/ 2147483647 w 136"/>
              <a:gd name="T1" fmla="*/ 2147483647 h 135"/>
              <a:gd name="T2" fmla="*/ 2147483647 w 136"/>
              <a:gd name="T3" fmla="*/ 2147483647 h 135"/>
              <a:gd name="T4" fmla="*/ 2147483647 w 136"/>
              <a:gd name="T5" fmla="*/ 2147483647 h 135"/>
              <a:gd name="T6" fmla="*/ 2147483647 w 136"/>
              <a:gd name="T7" fmla="*/ 2147483647 h 135"/>
              <a:gd name="T8" fmla="*/ 2147483647 w 136"/>
              <a:gd name="T9" fmla="*/ 2147483647 h 135"/>
              <a:gd name="T10" fmla="*/ 2147483647 w 136"/>
              <a:gd name="T11" fmla="*/ 2147483647 h 135"/>
              <a:gd name="T12" fmla="*/ 2147483647 w 136"/>
              <a:gd name="T13" fmla="*/ 2147483647 h 135"/>
              <a:gd name="T14" fmla="*/ 2147483647 w 136"/>
              <a:gd name="T15" fmla="*/ 0 h 135"/>
              <a:gd name="T16" fmla="*/ 2147483647 w 136"/>
              <a:gd name="T17" fmla="*/ 0 h 135"/>
              <a:gd name="T18" fmla="*/ 2147483647 w 136"/>
              <a:gd name="T19" fmla="*/ 0 h 135"/>
              <a:gd name="T20" fmla="*/ 2147483647 w 136"/>
              <a:gd name="T21" fmla="*/ 2147483647 h 135"/>
              <a:gd name="T22" fmla="*/ 2147483647 w 136"/>
              <a:gd name="T23" fmla="*/ 2147483647 h 135"/>
              <a:gd name="T24" fmla="*/ 2147483647 w 136"/>
              <a:gd name="T25" fmla="*/ 2147483647 h 135"/>
              <a:gd name="T26" fmla="*/ 2147483647 w 136"/>
              <a:gd name="T27" fmla="*/ 2147483647 h 135"/>
              <a:gd name="T28" fmla="*/ 2147483647 w 136"/>
              <a:gd name="T29" fmla="*/ 2147483647 h 135"/>
              <a:gd name="T30" fmla="*/ 2147483647 w 136"/>
              <a:gd name="T31" fmla="*/ 2147483647 h 135"/>
              <a:gd name="T32" fmla="*/ 2147483647 w 136"/>
              <a:gd name="T33" fmla="*/ 2147483647 h 135"/>
              <a:gd name="T34" fmla="*/ 2147483647 w 136"/>
              <a:gd name="T35" fmla="*/ 2147483647 h 135"/>
              <a:gd name="T36" fmla="*/ 2147483647 w 136"/>
              <a:gd name="T37" fmla="*/ 2147483647 h 135"/>
              <a:gd name="T38" fmla="*/ 2147483647 w 136"/>
              <a:gd name="T39" fmla="*/ 2147483647 h 135"/>
              <a:gd name="T40" fmla="*/ 2147483647 w 136"/>
              <a:gd name="T41" fmla="*/ 2147483647 h 135"/>
              <a:gd name="T42" fmla="*/ 2147483647 w 136"/>
              <a:gd name="T43" fmla="*/ 2147483647 h 135"/>
              <a:gd name="T44" fmla="*/ 2147483647 w 136"/>
              <a:gd name="T45" fmla="*/ 2147483647 h 135"/>
              <a:gd name="T46" fmla="*/ 0 w 136"/>
              <a:gd name="T47" fmla="*/ 2147483647 h 135"/>
              <a:gd name="T48" fmla="*/ 2147483647 w 136"/>
              <a:gd name="T49" fmla="*/ 2147483647 h 135"/>
              <a:gd name="T50" fmla="*/ 2147483647 w 136"/>
              <a:gd name="T51" fmla="*/ 2147483647 h 135"/>
              <a:gd name="T52" fmla="*/ 2147483647 w 136"/>
              <a:gd name="T53" fmla="*/ 2147483647 h 135"/>
              <a:gd name="T54" fmla="*/ 2147483647 w 136"/>
              <a:gd name="T55" fmla="*/ 2147483647 h 135"/>
              <a:gd name="T56" fmla="*/ 2147483647 w 136"/>
              <a:gd name="T57" fmla="*/ 2147483647 h 135"/>
              <a:gd name="T58" fmla="*/ 2147483647 w 136"/>
              <a:gd name="T59" fmla="*/ 2147483647 h 135"/>
              <a:gd name="T60" fmla="*/ 2147483647 w 136"/>
              <a:gd name="T61" fmla="*/ 2147483647 h 135"/>
              <a:gd name="T62" fmla="*/ 2147483647 w 136"/>
              <a:gd name="T63" fmla="*/ 2147483647 h 135"/>
              <a:gd name="T64" fmla="*/ 2147483647 w 136"/>
              <a:gd name="T65" fmla="*/ 2147483647 h 135"/>
              <a:gd name="T66" fmla="*/ 2147483647 w 136"/>
              <a:gd name="T67" fmla="*/ 2147483647 h 135"/>
              <a:gd name="T68" fmla="*/ 2147483647 w 136"/>
              <a:gd name="T69" fmla="*/ 2147483647 h 135"/>
              <a:gd name="T70" fmla="*/ 2147483647 w 136"/>
              <a:gd name="T71" fmla="*/ 2147483647 h 135"/>
              <a:gd name="T72" fmla="*/ 2147483647 w 136"/>
              <a:gd name="T73" fmla="*/ 2147483647 h 135"/>
              <a:gd name="T74" fmla="*/ 2147483647 w 136"/>
              <a:gd name="T75" fmla="*/ 2147483647 h 135"/>
              <a:gd name="T76" fmla="*/ 2147483647 w 136"/>
              <a:gd name="T77" fmla="*/ 2147483647 h 135"/>
              <a:gd name="T78" fmla="*/ 2147483647 w 136"/>
              <a:gd name="T79" fmla="*/ 2147483647 h 135"/>
              <a:gd name="T80" fmla="*/ 2147483647 w 136"/>
              <a:gd name="T81" fmla="*/ 2147483647 h 135"/>
              <a:gd name="T82" fmla="*/ 2147483647 w 136"/>
              <a:gd name="T83" fmla="*/ 2147483647 h 135"/>
              <a:gd name="T84" fmla="*/ 2147483647 w 136"/>
              <a:gd name="T85" fmla="*/ 2147483647 h 135"/>
              <a:gd name="T86" fmla="*/ 2147483647 w 136"/>
              <a:gd name="T87" fmla="*/ 2147483647 h 135"/>
              <a:gd name="T88" fmla="*/ 2147483647 w 136"/>
              <a:gd name="T89" fmla="*/ 2147483647 h 135"/>
              <a:gd name="T90" fmla="*/ 2147483647 w 136"/>
              <a:gd name="T91" fmla="*/ 2147483647 h 135"/>
              <a:gd name="T92" fmla="*/ 2147483647 w 136"/>
              <a:gd name="T93" fmla="*/ 2147483647 h 135"/>
              <a:gd name="T94" fmla="*/ 2147483647 w 136"/>
              <a:gd name="T95" fmla="*/ 2147483647 h 135"/>
              <a:gd name="T96" fmla="*/ 2147483647 w 136"/>
              <a:gd name="T97" fmla="*/ 2147483647 h 135"/>
              <a:gd name="T98" fmla="*/ 2147483647 w 136"/>
              <a:gd name="T99" fmla="*/ 2147483647 h 135"/>
              <a:gd name="T100" fmla="*/ 2147483647 w 136"/>
              <a:gd name="T101" fmla="*/ 2147483647 h 135"/>
              <a:gd name="T102" fmla="*/ 2147483647 w 136"/>
              <a:gd name="T103" fmla="*/ 2147483647 h 135"/>
              <a:gd name="T104" fmla="*/ 2147483647 w 136"/>
              <a:gd name="T105" fmla="*/ 2147483647 h 135"/>
              <a:gd name="T106" fmla="*/ 2147483647 w 136"/>
              <a:gd name="T107" fmla="*/ 2147483647 h 135"/>
              <a:gd name="T108" fmla="*/ 2147483647 w 136"/>
              <a:gd name="T109" fmla="*/ 2147483647 h 135"/>
              <a:gd name="T110" fmla="*/ 2147483647 w 136"/>
              <a:gd name="T111" fmla="*/ 2147483647 h 135"/>
              <a:gd name="T112" fmla="*/ 2147483647 w 136"/>
              <a:gd name="T113" fmla="*/ 2147483647 h 135"/>
              <a:gd name="T114" fmla="*/ 2147483647 w 136"/>
              <a:gd name="T115" fmla="*/ 2147483647 h 135"/>
              <a:gd name="T116" fmla="*/ 2147483647 w 136"/>
              <a:gd name="T117" fmla="*/ 2147483647 h 135"/>
              <a:gd name="T118" fmla="*/ 2147483647 w 136"/>
              <a:gd name="T119" fmla="*/ 2147483647 h 135"/>
              <a:gd name="T120" fmla="*/ 2147483647 w 136"/>
              <a:gd name="T121" fmla="*/ 2147483647 h 1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6"/>
              <a:gd name="T184" fmla="*/ 0 h 135"/>
              <a:gd name="T185" fmla="*/ 136 w 136"/>
              <a:gd name="T186" fmla="*/ 135 h 1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6" h="135">
                <a:moveTo>
                  <a:pt x="119" y="21"/>
                </a:moveTo>
                <a:lnTo>
                  <a:pt x="113" y="17"/>
                </a:lnTo>
                <a:lnTo>
                  <a:pt x="108" y="13"/>
                </a:lnTo>
                <a:lnTo>
                  <a:pt x="102" y="9"/>
                </a:lnTo>
                <a:lnTo>
                  <a:pt x="96" y="5"/>
                </a:lnTo>
                <a:lnTo>
                  <a:pt x="89" y="3"/>
                </a:lnTo>
                <a:lnTo>
                  <a:pt x="82" y="1"/>
                </a:lnTo>
                <a:lnTo>
                  <a:pt x="76" y="0"/>
                </a:lnTo>
                <a:lnTo>
                  <a:pt x="68" y="0"/>
                </a:lnTo>
                <a:lnTo>
                  <a:pt x="61" y="0"/>
                </a:lnTo>
                <a:lnTo>
                  <a:pt x="55" y="1"/>
                </a:lnTo>
                <a:lnTo>
                  <a:pt x="47" y="3"/>
                </a:lnTo>
                <a:lnTo>
                  <a:pt x="41" y="5"/>
                </a:lnTo>
                <a:lnTo>
                  <a:pt x="35" y="9"/>
                </a:lnTo>
                <a:lnTo>
                  <a:pt x="29" y="13"/>
                </a:lnTo>
                <a:lnTo>
                  <a:pt x="23" y="17"/>
                </a:lnTo>
                <a:lnTo>
                  <a:pt x="19" y="21"/>
                </a:lnTo>
                <a:lnTo>
                  <a:pt x="14" y="27"/>
                </a:lnTo>
                <a:lnTo>
                  <a:pt x="10" y="34"/>
                </a:lnTo>
                <a:lnTo>
                  <a:pt x="7" y="40"/>
                </a:lnTo>
                <a:lnTo>
                  <a:pt x="4" y="46"/>
                </a:lnTo>
                <a:lnTo>
                  <a:pt x="3" y="53"/>
                </a:lnTo>
                <a:lnTo>
                  <a:pt x="2" y="60"/>
                </a:lnTo>
                <a:lnTo>
                  <a:pt x="0" y="67"/>
                </a:lnTo>
                <a:lnTo>
                  <a:pt x="2" y="74"/>
                </a:lnTo>
                <a:lnTo>
                  <a:pt x="3" y="82"/>
                </a:lnTo>
                <a:lnTo>
                  <a:pt x="4" y="88"/>
                </a:lnTo>
                <a:lnTo>
                  <a:pt x="7" y="94"/>
                </a:lnTo>
                <a:lnTo>
                  <a:pt x="10" y="100"/>
                </a:lnTo>
                <a:lnTo>
                  <a:pt x="14" y="107"/>
                </a:lnTo>
                <a:lnTo>
                  <a:pt x="19" y="113"/>
                </a:lnTo>
                <a:lnTo>
                  <a:pt x="23" y="118"/>
                </a:lnTo>
                <a:lnTo>
                  <a:pt x="29" y="121"/>
                </a:lnTo>
                <a:lnTo>
                  <a:pt x="35" y="125"/>
                </a:lnTo>
                <a:lnTo>
                  <a:pt x="41" y="129"/>
                </a:lnTo>
                <a:lnTo>
                  <a:pt x="47" y="131"/>
                </a:lnTo>
                <a:lnTo>
                  <a:pt x="55" y="134"/>
                </a:lnTo>
                <a:lnTo>
                  <a:pt x="61" y="134"/>
                </a:lnTo>
                <a:lnTo>
                  <a:pt x="68" y="135"/>
                </a:lnTo>
                <a:lnTo>
                  <a:pt x="76" y="134"/>
                </a:lnTo>
                <a:lnTo>
                  <a:pt x="82" y="134"/>
                </a:lnTo>
                <a:lnTo>
                  <a:pt x="89" y="131"/>
                </a:lnTo>
                <a:lnTo>
                  <a:pt x="96" y="129"/>
                </a:lnTo>
                <a:lnTo>
                  <a:pt x="102" y="125"/>
                </a:lnTo>
                <a:lnTo>
                  <a:pt x="108" y="121"/>
                </a:lnTo>
                <a:lnTo>
                  <a:pt x="113" y="118"/>
                </a:lnTo>
                <a:lnTo>
                  <a:pt x="119" y="113"/>
                </a:lnTo>
                <a:lnTo>
                  <a:pt x="123" y="107"/>
                </a:lnTo>
                <a:lnTo>
                  <a:pt x="126" y="100"/>
                </a:lnTo>
                <a:lnTo>
                  <a:pt x="130" y="94"/>
                </a:lnTo>
                <a:lnTo>
                  <a:pt x="133" y="88"/>
                </a:lnTo>
                <a:lnTo>
                  <a:pt x="134" y="82"/>
                </a:lnTo>
                <a:lnTo>
                  <a:pt x="135" y="74"/>
                </a:lnTo>
                <a:lnTo>
                  <a:pt x="136" y="67"/>
                </a:lnTo>
                <a:lnTo>
                  <a:pt x="135" y="60"/>
                </a:lnTo>
                <a:lnTo>
                  <a:pt x="134" y="53"/>
                </a:lnTo>
                <a:lnTo>
                  <a:pt x="133" y="46"/>
                </a:lnTo>
                <a:lnTo>
                  <a:pt x="130" y="40"/>
                </a:lnTo>
                <a:lnTo>
                  <a:pt x="126" y="34"/>
                </a:lnTo>
                <a:lnTo>
                  <a:pt x="123" y="27"/>
                </a:lnTo>
                <a:lnTo>
                  <a:pt x="119" y="2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38" name="Line 186"/>
          <p:cNvSpPr>
            <a:spLocks noChangeShapeType="1"/>
          </p:cNvSpPr>
          <p:nvPr/>
        </p:nvSpPr>
        <p:spPr bwMode="auto">
          <a:xfrm>
            <a:off x="2357438" y="259873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39" name="Freeform 187"/>
          <p:cNvSpPr>
            <a:spLocks/>
          </p:cNvSpPr>
          <p:nvPr/>
        </p:nvSpPr>
        <p:spPr bwMode="auto">
          <a:xfrm>
            <a:off x="2176463" y="2413000"/>
            <a:ext cx="215900" cy="211138"/>
          </a:xfrm>
          <a:custGeom>
            <a:avLst/>
            <a:gdLst>
              <a:gd name="T0" fmla="*/ 2147483647 w 136"/>
              <a:gd name="T1" fmla="*/ 2147483647 h 133"/>
              <a:gd name="T2" fmla="*/ 2147483647 w 136"/>
              <a:gd name="T3" fmla="*/ 2147483647 h 133"/>
              <a:gd name="T4" fmla="*/ 2147483647 w 136"/>
              <a:gd name="T5" fmla="*/ 2147483647 h 133"/>
              <a:gd name="T6" fmla="*/ 2147483647 w 136"/>
              <a:gd name="T7" fmla="*/ 2147483647 h 133"/>
              <a:gd name="T8" fmla="*/ 2147483647 w 136"/>
              <a:gd name="T9" fmla="*/ 2147483647 h 133"/>
              <a:gd name="T10" fmla="*/ 2147483647 w 136"/>
              <a:gd name="T11" fmla="*/ 2147483647 h 133"/>
              <a:gd name="T12" fmla="*/ 2147483647 w 136"/>
              <a:gd name="T13" fmla="*/ 2147483647 h 133"/>
              <a:gd name="T14" fmla="*/ 2147483647 w 136"/>
              <a:gd name="T15" fmla="*/ 2147483647 h 133"/>
              <a:gd name="T16" fmla="*/ 2147483647 w 136"/>
              <a:gd name="T17" fmla="*/ 2147483647 h 133"/>
              <a:gd name="T18" fmla="*/ 2147483647 w 136"/>
              <a:gd name="T19" fmla="*/ 2147483647 h 133"/>
              <a:gd name="T20" fmla="*/ 2147483647 w 136"/>
              <a:gd name="T21" fmla="*/ 2147483647 h 133"/>
              <a:gd name="T22" fmla="*/ 2147483647 w 136"/>
              <a:gd name="T23" fmla="*/ 2147483647 h 133"/>
              <a:gd name="T24" fmla="*/ 2147483647 w 136"/>
              <a:gd name="T25" fmla="*/ 2147483647 h 133"/>
              <a:gd name="T26" fmla="*/ 2147483647 w 136"/>
              <a:gd name="T27" fmla="*/ 2147483647 h 133"/>
              <a:gd name="T28" fmla="*/ 2147483647 w 136"/>
              <a:gd name="T29" fmla="*/ 2147483647 h 133"/>
              <a:gd name="T30" fmla="*/ 2147483647 w 136"/>
              <a:gd name="T31" fmla="*/ 2147483647 h 133"/>
              <a:gd name="T32" fmla="*/ 2147483647 w 136"/>
              <a:gd name="T33" fmla="*/ 2147483647 h 133"/>
              <a:gd name="T34" fmla="*/ 2147483647 w 136"/>
              <a:gd name="T35" fmla="*/ 2147483647 h 133"/>
              <a:gd name="T36" fmla="*/ 2147483647 w 136"/>
              <a:gd name="T37" fmla="*/ 2147483647 h 133"/>
              <a:gd name="T38" fmla="*/ 2147483647 w 136"/>
              <a:gd name="T39" fmla="*/ 2147483647 h 133"/>
              <a:gd name="T40" fmla="*/ 2147483647 w 136"/>
              <a:gd name="T41" fmla="*/ 2147483647 h 133"/>
              <a:gd name="T42" fmla="*/ 2147483647 w 136"/>
              <a:gd name="T43" fmla="*/ 2147483647 h 133"/>
              <a:gd name="T44" fmla="*/ 2147483647 w 136"/>
              <a:gd name="T45" fmla="*/ 0 h 133"/>
              <a:gd name="T46" fmla="*/ 2147483647 w 136"/>
              <a:gd name="T47" fmla="*/ 0 h 133"/>
              <a:gd name="T48" fmla="*/ 2147483647 w 136"/>
              <a:gd name="T49" fmla="*/ 0 h 133"/>
              <a:gd name="T50" fmla="*/ 2147483647 w 136"/>
              <a:gd name="T51" fmla="*/ 2147483647 h 133"/>
              <a:gd name="T52" fmla="*/ 2147483647 w 136"/>
              <a:gd name="T53" fmla="*/ 2147483647 h 133"/>
              <a:gd name="T54" fmla="*/ 2147483647 w 136"/>
              <a:gd name="T55" fmla="*/ 2147483647 h 133"/>
              <a:gd name="T56" fmla="*/ 2147483647 w 136"/>
              <a:gd name="T57" fmla="*/ 2147483647 h 133"/>
              <a:gd name="T58" fmla="*/ 2147483647 w 136"/>
              <a:gd name="T59" fmla="*/ 2147483647 h 133"/>
              <a:gd name="T60" fmla="*/ 2147483647 w 136"/>
              <a:gd name="T61" fmla="*/ 2147483647 h 133"/>
              <a:gd name="T62" fmla="*/ 2147483647 w 136"/>
              <a:gd name="T63" fmla="*/ 2147483647 h 133"/>
              <a:gd name="T64" fmla="*/ 2147483647 w 136"/>
              <a:gd name="T65" fmla="*/ 2147483647 h 133"/>
              <a:gd name="T66" fmla="*/ 2147483647 w 136"/>
              <a:gd name="T67" fmla="*/ 2147483647 h 133"/>
              <a:gd name="T68" fmla="*/ 2147483647 w 136"/>
              <a:gd name="T69" fmla="*/ 2147483647 h 133"/>
              <a:gd name="T70" fmla="*/ 2147483647 w 136"/>
              <a:gd name="T71" fmla="*/ 2147483647 h 133"/>
              <a:gd name="T72" fmla="*/ 2147483647 w 136"/>
              <a:gd name="T73" fmla="*/ 2147483647 h 133"/>
              <a:gd name="T74" fmla="*/ 2147483647 w 136"/>
              <a:gd name="T75" fmla="*/ 2147483647 h 133"/>
              <a:gd name="T76" fmla="*/ 0 w 136"/>
              <a:gd name="T77" fmla="*/ 2147483647 h 133"/>
              <a:gd name="T78" fmla="*/ 2147483647 w 136"/>
              <a:gd name="T79" fmla="*/ 2147483647 h 133"/>
              <a:gd name="T80" fmla="*/ 2147483647 w 136"/>
              <a:gd name="T81" fmla="*/ 2147483647 h 133"/>
              <a:gd name="T82" fmla="*/ 2147483647 w 136"/>
              <a:gd name="T83" fmla="*/ 2147483647 h 133"/>
              <a:gd name="T84" fmla="*/ 2147483647 w 136"/>
              <a:gd name="T85" fmla="*/ 2147483647 h 133"/>
              <a:gd name="T86" fmla="*/ 2147483647 w 136"/>
              <a:gd name="T87" fmla="*/ 2147483647 h 133"/>
              <a:gd name="T88" fmla="*/ 2147483647 w 136"/>
              <a:gd name="T89" fmla="*/ 2147483647 h 133"/>
              <a:gd name="T90" fmla="*/ 2147483647 w 136"/>
              <a:gd name="T91" fmla="*/ 2147483647 h 133"/>
              <a:gd name="T92" fmla="*/ 2147483647 w 136"/>
              <a:gd name="T93" fmla="*/ 2147483647 h 133"/>
              <a:gd name="T94" fmla="*/ 2147483647 w 136"/>
              <a:gd name="T95" fmla="*/ 2147483647 h 133"/>
              <a:gd name="T96" fmla="*/ 2147483647 w 136"/>
              <a:gd name="T97" fmla="*/ 2147483647 h 133"/>
              <a:gd name="T98" fmla="*/ 2147483647 w 136"/>
              <a:gd name="T99" fmla="*/ 2147483647 h 133"/>
              <a:gd name="T100" fmla="*/ 2147483647 w 136"/>
              <a:gd name="T101" fmla="*/ 2147483647 h 133"/>
              <a:gd name="T102" fmla="*/ 2147483647 w 136"/>
              <a:gd name="T103" fmla="*/ 2147483647 h 133"/>
              <a:gd name="T104" fmla="*/ 2147483647 w 136"/>
              <a:gd name="T105" fmla="*/ 2147483647 h 133"/>
              <a:gd name="T106" fmla="*/ 2147483647 w 136"/>
              <a:gd name="T107" fmla="*/ 2147483647 h 133"/>
              <a:gd name="T108" fmla="*/ 2147483647 w 136"/>
              <a:gd name="T109" fmla="*/ 2147483647 h 133"/>
              <a:gd name="T110" fmla="*/ 2147483647 w 136"/>
              <a:gd name="T111" fmla="*/ 2147483647 h 133"/>
              <a:gd name="T112" fmla="*/ 2147483647 w 136"/>
              <a:gd name="T113" fmla="*/ 2147483647 h 133"/>
              <a:gd name="T114" fmla="*/ 2147483647 w 136"/>
              <a:gd name="T115" fmla="*/ 2147483647 h 133"/>
              <a:gd name="T116" fmla="*/ 2147483647 w 136"/>
              <a:gd name="T117" fmla="*/ 2147483647 h 133"/>
              <a:gd name="T118" fmla="*/ 2147483647 w 136"/>
              <a:gd name="T119" fmla="*/ 2147483647 h 133"/>
              <a:gd name="T120" fmla="*/ 2147483647 w 136"/>
              <a:gd name="T121" fmla="*/ 2147483647 h 13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6"/>
              <a:gd name="T184" fmla="*/ 0 h 133"/>
              <a:gd name="T185" fmla="*/ 136 w 136"/>
              <a:gd name="T186" fmla="*/ 133 h 13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6" h="133">
                <a:moveTo>
                  <a:pt x="113" y="116"/>
                </a:moveTo>
                <a:lnTo>
                  <a:pt x="119" y="111"/>
                </a:lnTo>
                <a:lnTo>
                  <a:pt x="123" y="106"/>
                </a:lnTo>
                <a:lnTo>
                  <a:pt x="126" y="100"/>
                </a:lnTo>
                <a:lnTo>
                  <a:pt x="130" y="94"/>
                </a:lnTo>
                <a:lnTo>
                  <a:pt x="133" y="87"/>
                </a:lnTo>
                <a:lnTo>
                  <a:pt x="134" y="80"/>
                </a:lnTo>
                <a:lnTo>
                  <a:pt x="135" y="74"/>
                </a:lnTo>
                <a:lnTo>
                  <a:pt x="136" y="66"/>
                </a:lnTo>
                <a:lnTo>
                  <a:pt x="135" y="59"/>
                </a:lnTo>
                <a:lnTo>
                  <a:pt x="134" y="53"/>
                </a:lnTo>
                <a:lnTo>
                  <a:pt x="133" y="45"/>
                </a:lnTo>
                <a:lnTo>
                  <a:pt x="130" y="39"/>
                </a:lnTo>
                <a:lnTo>
                  <a:pt x="126" y="33"/>
                </a:lnTo>
                <a:lnTo>
                  <a:pt x="123" y="27"/>
                </a:lnTo>
                <a:lnTo>
                  <a:pt x="119" y="22"/>
                </a:lnTo>
                <a:lnTo>
                  <a:pt x="113" y="17"/>
                </a:lnTo>
                <a:lnTo>
                  <a:pt x="108" y="12"/>
                </a:lnTo>
                <a:lnTo>
                  <a:pt x="102" y="8"/>
                </a:lnTo>
                <a:lnTo>
                  <a:pt x="96" y="5"/>
                </a:lnTo>
                <a:lnTo>
                  <a:pt x="89" y="2"/>
                </a:lnTo>
                <a:lnTo>
                  <a:pt x="82" y="1"/>
                </a:lnTo>
                <a:lnTo>
                  <a:pt x="76" y="0"/>
                </a:lnTo>
                <a:lnTo>
                  <a:pt x="68" y="0"/>
                </a:lnTo>
                <a:lnTo>
                  <a:pt x="61" y="0"/>
                </a:lnTo>
                <a:lnTo>
                  <a:pt x="55" y="1"/>
                </a:lnTo>
                <a:lnTo>
                  <a:pt x="47" y="2"/>
                </a:lnTo>
                <a:lnTo>
                  <a:pt x="41" y="5"/>
                </a:lnTo>
                <a:lnTo>
                  <a:pt x="35" y="8"/>
                </a:lnTo>
                <a:lnTo>
                  <a:pt x="29" y="12"/>
                </a:lnTo>
                <a:lnTo>
                  <a:pt x="23" y="17"/>
                </a:lnTo>
                <a:lnTo>
                  <a:pt x="19" y="22"/>
                </a:lnTo>
                <a:lnTo>
                  <a:pt x="14" y="27"/>
                </a:lnTo>
                <a:lnTo>
                  <a:pt x="10" y="33"/>
                </a:lnTo>
                <a:lnTo>
                  <a:pt x="7" y="39"/>
                </a:lnTo>
                <a:lnTo>
                  <a:pt x="4" y="45"/>
                </a:lnTo>
                <a:lnTo>
                  <a:pt x="3" y="53"/>
                </a:lnTo>
                <a:lnTo>
                  <a:pt x="2" y="59"/>
                </a:lnTo>
                <a:lnTo>
                  <a:pt x="0" y="66"/>
                </a:lnTo>
                <a:lnTo>
                  <a:pt x="2" y="74"/>
                </a:lnTo>
                <a:lnTo>
                  <a:pt x="3" y="80"/>
                </a:lnTo>
                <a:lnTo>
                  <a:pt x="4" y="87"/>
                </a:lnTo>
                <a:lnTo>
                  <a:pt x="7" y="94"/>
                </a:lnTo>
                <a:lnTo>
                  <a:pt x="10" y="100"/>
                </a:lnTo>
                <a:lnTo>
                  <a:pt x="14" y="106"/>
                </a:lnTo>
                <a:lnTo>
                  <a:pt x="19" y="111"/>
                </a:lnTo>
                <a:lnTo>
                  <a:pt x="23" y="116"/>
                </a:lnTo>
                <a:lnTo>
                  <a:pt x="29" y="121"/>
                </a:lnTo>
                <a:lnTo>
                  <a:pt x="35" y="125"/>
                </a:lnTo>
                <a:lnTo>
                  <a:pt x="41" y="128"/>
                </a:lnTo>
                <a:lnTo>
                  <a:pt x="47" y="131"/>
                </a:lnTo>
                <a:lnTo>
                  <a:pt x="55" y="132"/>
                </a:lnTo>
                <a:lnTo>
                  <a:pt x="61" y="133"/>
                </a:lnTo>
                <a:lnTo>
                  <a:pt x="68" y="133"/>
                </a:lnTo>
                <a:lnTo>
                  <a:pt x="76" y="133"/>
                </a:lnTo>
                <a:lnTo>
                  <a:pt x="82" y="132"/>
                </a:lnTo>
                <a:lnTo>
                  <a:pt x="89" y="131"/>
                </a:lnTo>
                <a:lnTo>
                  <a:pt x="96" y="128"/>
                </a:lnTo>
                <a:lnTo>
                  <a:pt x="102" y="125"/>
                </a:lnTo>
                <a:lnTo>
                  <a:pt x="108" y="121"/>
                </a:lnTo>
                <a:lnTo>
                  <a:pt x="113" y="116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40" name="Line 188"/>
          <p:cNvSpPr>
            <a:spLocks noChangeShapeType="1"/>
          </p:cNvSpPr>
          <p:nvPr/>
        </p:nvSpPr>
        <p:spPr bwMode="auto">
          <a:xfrm>
            <a:off x="2286000" y="257175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41" name="Freeform 189"/>
          <p:cNvSpPr>
            <a:spLocks/>
          </p:cNvSpPr>
          <p:nvPr/>
        </p:nvSpPr>
        <p:spPr bwMode="auto">
          <a:xfrm>
            <a:off x="2282825" y="2465388"/>
            <a:ext cx="3175" cy="106362"/>
          </a:xfrm>
          <a:custGeom>
            <a:avLst/>
            <a:gdLst>
              <a:gd name="T0" fmla="*/ 2147483647 w 3"/>
              <a:gd name="T1" fmla="*/ 2147483647 h 67"/>
              <a:gd name="T2" fmla="*/ 1185033977 w 3"/>
              <a:gd name="T3" fmla="*/ 2147483647 h 67"/>
              <a:gd name="T4" fmla="*/ 1185033977 w 3"/>
              <a:gd name="T5" fmla="*/ 0 h 67"/>
              <a:gd name="T6" fmla="*/ 0 w 3"/>
              <a:gd name="T7" fmla="*/ 0 h 67"/>
              <a:gd name="T8" fmla="*/ 2147483647 w 3"/>
              <a:gd name="T9" fmla="*/ 0 h 67"/>
              <a:gd name="T10" fmla="*/ 2147483647 w 3"/>
              <a:gd name="T11" fmla="*/ 2147483647 h 67"/>
              <a:gd name="T12" fmla="*/ 0 w 3"/>
              <a:gd name="T13" fmla="*/ 2147483647 h 67"/>
              <a:gd name="T14" fmla="*/ 0 w 3"/>
              <a:gd name="T15" fmla="*/ 0 h 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67"/>
              <a:gd name="T26" fmla="*/ 3 w 3"/>
              <a:gd name="T27" fmla="*/ 67 h 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67">
                <a:moveTo>
                  <a:pt x="3" y="67"/>
                </a:moveTo>
                <a:lnTo>
                  <a:pt x="1" y="67"/>
                </a:lnTo>
                <a:lnTo>
                  <a:pt x="1" y="0"/>
                </a:lnTo>
                <a:lnTo>
                  <a:pt x="0" y="0"/>
                </a:lnTo>
                <a:lnTo>
                  <a:pt x="3" y="0"/>
                </a:lnTo>
                <a:lnTo>
                  <a:pt x="3" y="67"/>
                </a:lnTo>
                <a:lnTo>
                  <a:pt x="0" y="6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42" name="Line 190"/>
          <p:cNvSpPr>
            <a:spLocks noChangeShapeType="1"/>
          </p:cNvSpPr>
          <p:nvPr/>
        </p:nvSpPr>
        <p:spPr bwMode="auto">
          <a:xfrm>
            <a:off x="2286000" y="2465388"/>
            <a:ext cx="31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43" name="Freeform 191"/>
          <p:cNvSpPr>
            <a:spLocks/>
          </p:cNvSpPr>
          <p:nvPr/>
        </p:nvSpPr>
        <p:spPr bwMode="auto">
          <a:xfrm>
            <a:off x="2232025" y="2465388"/>
            <a:ext cx="107950" cy="106362"/>
          </a:xfrm>
          <a:custGeom>
            <a:avLst/>
            <a:gdLst>
              <a:gd name="T0" fmla="*/ 2147483647 w 68"/>
              <a:gd name="T1" fmla="*/ 0 h 67"/>
              <a:gd name="T2" fmla="*/ 2147483647 w 68"/>
              <a:gd name="T3" fmla="*/ 2147483647 h 67"/>
              <a:gd name="T4" fmla="*/ 2147483647 w 68"/>
              <a:gd name="T5" fmla="*/ 2147483647 h 67"/>
              <a:gd name="T6" fmla="*/ 2147483647 w 68"/>
              <a:gd name="T7" fmla="*/ 2147483647 h 67"/>
              <a:gd name="T8" fmla="*/ 2147483647 w 68"/>
              <a:gd name="T9" fmla="*/ 2147483647 h 67"/>
              <a:gd name="T10" fmla="*/ 2147483647 w 68"/>
              <a:gd name="T11" fmla="*/ 2147483647 h 67"/>
              <a:gd name="T12" fmla="*/ 2147483647 w 68"/>
              <a:gd name="T13" fmla="*/ 2147483647 h 67"/>
              <a:gd name="T14" fmla="*/ 2147483647 w 68"/>
              <a:gd name="T15" fmla="*/ 2147483647 h 67"/>
              <a:gd name="T16" fmla="*/ 2147483647 w 68"/>
              <a:gd name="T17" fmla="*/ 2147483647 h 67"/>
              <a:gd name="T18" fmla="*/ 2147483647 w 68"/>
              <a:gd name="T19" fmla="*/ 2147483647 h 67"/>
              <a:gd name="T20" fmla="*/ 2147483647 w 68"/>
              <a:gd name="T21" fmla="*/ 2147483647 h 67"/>
              <a:gd name="T22" fmla="*/ 0 w 68"/>
              <a:gd name="T23" fmla="*/ 2147483647 h 67"/>
              <a:gd name="T24" fmla="*/ 0 w 68"/>
              <a:gd name="T25" fmla="*/ 2147483647 h 67"/>
              <a:gd name="T26" fmla="*/ 2147483647 w 68"/>
              <a:gd name="T27" fmla="*/ 2147483647 h 67"/>
              <a:gd name="T28" fmla="*/ 2147483647 w 68"/>
              <a:gd name="T29" fmla="*/ 2147483647 h 67"/>
              <a:gd name="T30" fmla="*/ 2147483647 w 68"/>
              <a:gd name="T31" fmla="*/ 2147483647 h 67"/>
              <a:gd name="T32" fmla="*/ 2147483647 w 68"/>
              <a:gd name="T33" fmla="*/ 2147483647 h 67"/>
              <a:gd name="T34" fmla="*/ 2147483647 w 68"/>
              <a:gd name="T35" fmla="*/ 2147483647 h 67"/>
              <a:gd name="T36" fmla="*/ 2147483647 w 68"/>
              <a:gd name="T37" fmla="*/ 2147483647 h 67"/>
              <a:gd name="T38" fmla="*/ 0 w 68"/>
              <a:gd name="T39" fmla="*/ 2147483647 h 67"/>
              <a:gd name="T40" fmla="*/ 0 w 68"/>
              <a:gd name="T41" fmla="*/ 2147483647 h 67"/>
              <a:gd name="T42" fmla="*/ 2147483647 w 68"/>
              <a:gd name="T43" fmla="*/ 2147483647 h 67"/>
              <a:gd name="T44" fmla="*/ 2147483647 w 68"/>
              <a:gd name="T45" fmla="*/ 2147483647 h 6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8"/>
              <a:gd name="T70" fmla="*/ 0 h 67"/>
              <a:gd name="T71" fmla="*/ 68 w 68"/>
              <a:gd name="T72" fmla="*/ 67 h 6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8" h="67">
                <a:moveTo>
                  <a:pt x="35" y="0"/>
                </a:moveTo>
                <a:lnTo>
                  <a:pt x="35" y="67"/>
                </a:lnTo>
                <a:lnTo>
                  <a:pt x="33" y="67"/>
                </a:lnTo>
                <a:lnTo>
                  <a:pt x="33" y="32"/>
                </a:lnTo>
                <a:lnTo>
                  <a:pt x="32" y="32"/>
                </a:lnTo>
                <a:lnTo>
                  <a:pt x="35" y="35"/>
                </a:lnTo>
                <a:lnTo>
                  <a:pt x="35" y="67"/>
                </a:lnTo>
                <a:lnTo>
                  <a:pt x="32" y="67"/>
                </a:lnTo>
                <a:lnTo>
                  <a:pt x="32" y="32"/>
                </a:lnTo>
                <a:lnTo>
                  <a:pt x="35" y="35"/>
                </a:lnTo>
                <a:lnTo>
                  <a:pt x="68" y="35"/>
                </a:lnTo>
                <a:lnTo>
                  <a:pt x="0" y="35"/>
                </a:lnTo>
                <a:lnTo>
                  <a:pt x="0" y="32"/>
                </a:lnTo>
                <a:lnTo>
                  <a:pt x="68" y="32"/>
                </a:lnTo>
                <a:lnTo>
                  <a:pt x="68" y="35"/>
                </a:lnTo>
                <a:lnTo>
                  <a:pt x="35" y="35"/>
                </a:lnTo>
                <a:lnTo>
                  <a:pt x="32" y="32"/>
                </a:lnTo>
                <a:lnTo>
                  <a:pt x="68" y="32"/>
                </a:lnTo>
                <a:lnTo>
                  <a:pt x="68" y="35"/>
                </a:lnTo>
                <a:lnTo>
                  <a:pt x="0" y="35"/>
                </a:lnTo>
                <a:lnTo>
                  <a:pt x="0" y="32"/>
                </a:lnTo>
                <a:lnTo>
                  <a:pt x="68" y="32"/>
                </a:lnTo>
                <a:lnTo>
                  <a:pt x="32" y="32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44" name="Line 192"/>
          <p:cNvSpPr>
            <a:spLocks noChangeShapeType="1"/>
          </p:cNvSpPr>
          <p:nvPr/>
        </p:nvSpPr>
        <p:spPr bwMode="auto">
          <a:xfrm>
            <a:off x="2286000" y="252095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45" name="Line 193"/>
          <p:cNvSpPr>
            <a:spLocks noChangeShapeType="1"/>
          </p:cNvSpPr>
          <p:nvPr/>
        </p:nvSpPr>
        <p:spPr bwMode="auto">
          <a:xfrm>
            <a:off x="2286000" y="2520950"/>
            <a:ext cx="3175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46" name="Line 194"/>
          <p:cNvSpPr>
            <a:spLocks noChangeShapeType="1"/>
          </p:cNvSpPr>
          <p:nvPr/>
        </p:nvSpPr>
        <p:spPr bwMode="auto">
          <a:xfrm>
            <a:off x="2671763" y="428625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47" name="Freeform 195"/>
          <p:cNvSpPr>
            <a:spLocks/>
          </p:cNvSpPr>
          <p:nvPr/>
        </p:nvSpPr>
        <p:spPr bwMode="auto">
          <a:xfrm>
            <a:off x="2651125" y="4275138"/>
            <a:ext cx="20638" cy="20637"/>
          </a:xfrm>
          <a:custGeom>
            <a:avLst/>
            <a:gdLst>
              <a:gd name="T0" fmla="*/ 2147483647 w 14"/>
              <a:gd name="T1" fmla="*/ 2147483647 h 13"/>
              <a:gd name="T2" fmla="*/ 2147483647 w 14"/>
              <a:gd name="T3" fmla="*/ 2147483647 h 13"/>
              <a:gd name="T4" fmla="*/ 2147483647 w 14"/>
              <a:gd name="T5" fmla="*/ 2147483647 h 13"/>
              <a:gd name="T6" fmla="*/ 2147483647 w 14"/>
              <a:gd name="T7" fmla="*/ 2147483647 h 13"/>
              <a:gd name="T8" fmla="*/ 2147483647 w 14"/>
              <a:gd name="T9" fmla="*/ 2147483647 h 13"/>
              <a:gd name="T10" fmla="*/ 2147483647 w 14"/>
              <a:gd name="T11" fmla="*/ 2147483647 h 13"/>
              <a:gd name="T12" fmla="*/ 2147483647 w 14"/>
              <a:gd name="T13" fmla="*/ 2147483647 h 13"/>
              <a:gd name="T14" fmla="*/ 2147483647 w 14"/>
              <a:gd name="T15" fmla="*/ 2147483647 h 13"/>
              <a:gd name="T16" fmla="*/ 2147483647 w 14"/>
              <a:gd name="T17" fmla="*/ 0 h 13"/>
              <a:gd name="T18" fmla="*/ 2147483647 w 14"/>
              <a:gd name="T19" fmla="*/ 0 h 13"/>
              <a:gd name="T20" fmla="*/ 2147483647 w 14"/>
              <a:gd name="T21" fmla="*/ 2147483647 h 13"/>
              <a:gd name="T22" fmla="*/ 2147483647 w 14"/>
              <a:gd name="T23" fmla="*/ 2147483647 h 13"/>
              <a:gd name="T24" fmla="*/ 2147483647 w 14"/>
              <a:gd name="T25" fmla="*/ 2147483647 h 13"/>
              <a:gd name="T26" fmla="*/ 2147483647 w 14"/>
              <a:gd name="T27" fmla="*/ 2147483647 h 13"/>
              <a:gd name="T28" fmla="*/ 0 w 14"/>
              <a:gd name="T29" fmla="*/ 2147483647 h 13"/>
              <a:gd name="T30" fmla="*/ 0 w 14"/>
              <a:gd name="T31" fmla="*/ 2147483647 h 13"/>
              <a:gd name="T32" fmla="*/ 2147483647 w 14"/>
              <a:gd name="T33" fmla="*/ 2147483647 h 13"/>
              <a:gd name="T34" fmla="*/ 0 w 14"/>
              <a:gd name="T35" fmla="*/ 2147483647 h 13"/>
              <a:gd name="T36" fmla="*/ 0 w 14"/>
              <a:gd name="T37" fmla="*/ 2147483647 h 13"/>
              <a:gd name="T38" fmla="*/ 0 w 14"/>
              <a:gd name="T39" fmla="*/ 2147483647 h 13"/>
              <a:gd name="T40" fmla="*/ 2147483647 w 14"/>
              <a:gd name="T41" fmla="*/ 2147483647 h 13"/>
              <a:gd name="T42" fmla="*/ 2147483647 w 14"/>
              <a:gd name="T43" fmla="*/ 2147483647 h 13"/>
              <a:gd name="T44" fmla="*/ 2147483647 w 14"/>
              <a:gd name="T45" fmla="*/ 2147483647 h 13"/>
              <a:gd name="T46" fmla="*/ 2147483647 w 14"/>
              <a:gd name="T47" fmla="*/ 2147483647 h 13"/>
              <a:gd name="T48" fmla="*/ 2147483647 w 14"/>
              <a:gd name="T49" fmla="*/ 2147483647 h 13"/>
              <a:gd name="T50" fmla="*/ 2147483647 w 14"/>
              <a:gd name="T51" fmla="*/ 2147483647 h 13"/>
              <a:gd name="T52" fmla="*/ 2147483647 w 14"/>
              <a:gd name="T53" fmla="*/ 2147483647 h 13"/>
              <a:gd name="T54" fmla="*/ 2147483647 w 14"/>
              <a:gd name="T55" fmla="*/ 2147483647 h 13"/>
              <a:gd name="T56" fmla="*/ 2147483647 w 14"/>
              <a:gd name="T57" fmla="*/ 2147483647 h 13"/>
              <a:gd name="T58" fmla="*/ 2147483647 w 14"/>
              <a:gd name="T59" fmla="*/ 2147483647 h 13"/>
              <a:gd name="T60" fmla="*/ 2147483647 w 14"/>
              <a:gd name="T61" fmla="*/ 2147483647 h 13"/>
              <a:gd name="T62" fmla="*/ 2147483647 w 14"/>
              <a:gd name="T63" fmla="*/ 2147483647 h 13"/>
              <a:gd name="T64" fmla="*/ 2147483647 w 14"/>
              <a:gd name="T65" fmla="*/ 2147483647 h 13"/>
              <a:gd name="T66" fmla="*/ 2147483647 w 14"/>
              <a:gd name="T67" fmla="*/ 2147483647 h 1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"/>
              <a:gd name="T103" fmla="*/ 0 h 13"/>
              <a:gd name="T104" fmla="*/ 14 w 14"/>
              <a:gd name="T105" fmla="*/ 13 h 1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" h="13">
                <a:moveTo>
                  <a:pt x="14" y="7"/>
                </a:moveTo>
                <a:lnTo>
                  <a:pt x="14" y="5"/>
                </a:lnTo>
                <a:lnTo>
                  <a:pt x="6" y="7"/>
                </a:lnTo>
                <a:lnTo>
                  <a:pt x="14" y="7"/>
                </a:lnTo>
                <a:lnTo>
                  <a:pt x="6" y="7"/>
                </a:lnTo>
                <a:lnTo>
                  <a:pt x="14" y="5"/>
                </a:lnTo>
                <a:lnTo>
                  <a:pt x="13" y="3"/>
                </a:lnTo>
                <a:lnTo>
                  <a:pt x="6" y="7"/>
                </a:lnTo>
                <a:lnTo>
                  <a:pt x="13" y="3"/>
                </a:lnTo>
                <a:lnTo>
                  <a:pt x="11" y="2"/>
                </a:lnTo>
                <a:lnTo>
                  <a:pt x="6" y="7"/>
                </a:lnTo>
                <a:lnTo>
                  <a:pt x="11" y="2"/>
                </a:lnTo>
                <a:lnTo>
                  <a:pt x="9" y="1"/>
                </a:lnTo>
                <a:lnTo>
                  <a:pt x="6" y="7"/>
                </a:lnTo>
                <a:lnTo>
                  <a:pt x="6" y="0"/>
                </a:lnTo>
                <a:lnTo>
                  <a:pt x="6" y="7"/>
                </a:lnTo>
                <a:lnTo>
                  <a:pt x="9" y="1"/>
                </a:lnTo>
                <a:lnTo>
                  <a:pt x="6" y="0"/>
                </a:lnTo>
                <a:lnTo>
                  <a:pt x="6" y="7"/>
                </a:lnTo>
                <a:lnTo>
                  <a:pt x="6" y="0"/>
                </a:lnTo>
                <a:lnTo>
                  <a:pt x="5" y="1"/>
                </a:lnTo>
                <a:lnTo>
                  <a:pt x="6" y="7"/>
                </a:lnTo>
                <a:lnTo>
                  <a:pt x="5" y="1"/>
                </a:lnTo>
                <a:lnTo>
                  <a:pt x="3" y="2"/>
                </a:lnTo>
                <a:lnTo>
                  <a:pt x="6" y="7"/>
                </a:lnTo>
                <a:lnTo>
                  <a:pt x="3" y="2"/>
                </a:lnTo>
                <a:lnTo>
                  <a:pt x="2" y="3"/>
                </a:lnTo>
                <a:lnTo>
                  <a:pt x="6" y="7"/>
                </a:lnTo>
                <a:lnTo>
                  <a:pt x="2" y="3"/>
                </a:lnTo>
                <a:lnTo>
                  <a:pt x="0" y="5"/>
                </a:lnTo>
                <a:lnTo>
                  <a:pt x="6" y="7"/>
                </a:lnTo>
                <a:lnTo>
                  <a:pt x="0" y="5"/>
                </a:lnTo>
                <a:lnTo>
                  <a:pt x="0" y="7"/>
                </a:lnTo>
                <a:lnTo>
                  <a:pt x="6" y="7"/>
                </a:lnTo>
                <a:lnTo>
                  <a:pt x="0" y="7"/>
                </a:lnTo>
                <a:lnTo>
                  <a:pt x="0" y="8"/>
                </a:lnTo>
                <a:lnTo>
                  <a:pt x="6" y="7"/>
                </a:lnTo>
                <a:lnTo>
                  <a:pt x="0" y="7"/>
                </a:lnTo>
                <a:lnTo>
                  <a:pt x="6" y="7"/>
                </a:lnTo>
                <a:lnTo>
                  <a:pt x="0" y="8"/>
                </a:lnTo>
                <a:lnTo>
                  <a:pt x="2" y="11"/>
                </a:lnTo>
                <a:lnTo>
                  <a:pt x="6" y="7"/>
                </a:lnTo>
                <a:lnTo>
                  <a:pt x="2" y="11"/>
                </a:lnTo>
                <a:lnTo>
                  <a:pt x="3" y="12"/>
                </a:lnTo>
                <a:lnTo>
                  <a:pt x="6" y="7"/>
                </a:lnTo>
                <a:lnTo>
                  <a:pt x="3" y="12"/>
                </a:lnTo>
                <a:lnTo>
                  <a:pt x="5" y="13"/>
                </a:lnTo>
                <a:lnTo>
                  <a:pt x="6" y="7"/>
                </a:lnTo>
                <a:lnTo>
                  <a:pt x="6" y="13"/>
                </a:lnTo>
                <a:lnTo>
                  <a:pt x="6" y="7"/>
                </a:lnTo>
                <a:lnTo>
                  <a:pt x="5" y="13"/>
                </a:lnTo>
                <a:lnTo>
                  <a:pt x="6" y="13"/>
                </a:lnTo>
                <a:lnTo>
                  <a:pt x="6" y="7"/>
                </a:lnTo>
                <a:lnTo>
                  <a:pt x="6" y="13"/>
                </a:lnTo>
                <a:lnTo>
                  <a:pt x="9" y="13"/>
                </a:lnTo>
                <a:lnTo>
                  <a:pt x="6" y="7"/>
                </a:lnTo>
                <a:lnTo>
                  <a:pt x="9" y="13"/>
                </a:lnTo>
                <a:lnTo>
                  <a:pt x="11" y="12"/>
                </a:lnTo>
                <a:lnTo>
                  <a:pt x="6" y="7"/>
                </a:lnTo>
                <a:lnTo>
                  <a:pt x="11" y="12"/>
                </a:lnTo>
                <a:lnTo>
                  <a:pt x="13" y="11"/>
                </a:lnTo>
                <a:lnTo>
                  <a:pt x="6" y="7"/>
                </a:lnTo>
                <a:lnTo>
                  <a:pt x="13" y="11"/>
                </a:lnTo>
                <a:lnTo>
                  <a:pt x="14" y="8"/>
                </a:lnTo>
                <a:lnTo>
                  <a:pt x="6" y="7"/>
                </a:lnTo>
                <a:lnTo>
                  <a:pt x="14" y="8"/>
                </a:lnTo>
                <a:lnTo>
                  <a:pt x="14" y="7"/>
                </a:lnTo>
                <a:lnTo>
                  <a:pt x="6" y="7"/>
                </a:lnTo>
                <a:lnTo>
                  <a:pt x="14" y="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48" name="Line 196"/>
          <p:cNvSpPr>
            <a:spLocks noChangeShapeType="1"/>
          </p:cNvSpPr>
          <p:nvPr/>
        </p:nvSpPr>
        <p:spPr bwMode="auto">
          <a:xfrm>
            <a:off x="2667000" y="429260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49" name="Line 197"/>
          <p:cNvSpPr>
            <a:spLocks noChangeShapeType="1"/>
          </p:cNvSpPr>
          <p:nvPr/>
        </p:nvSpPr>
        <p:spPr bwMode="auto">
          <a:xfrm flipH="1">
            <a:off x="2665413" y="42926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50" name="Line 198"/>
          <p:cNvSpPr>
            <a:spLocks noChangeShapeType="1"/>
          </p:cNvSpPr>
          <p:nvPr/>
        </p:nvSpPr>
        <p:spPr bwMode="auto">
          <a:xfrm>
            <a:off x="2655888" y="42926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51" name="Line 199"/>
          <p:cNvSpPr>
            <a:spLocks noChangeShapeType="1"/>
          </p:cNvSpPr>
          <p:nvPr/>
        </p:nvSpPr>
        <p:spPr bwMode="auto">
          <a:xfrm flipH="1">
            <a:off x="2652713" y="429260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52" name="Line 200"/>
          <p:cNvSpPr>
            <a:spLocks noChangeShapeType="1"/>
          </p:cNvSpPr>
          <p:nvPr/>
        </p:nvSpPr>
        <p:spPr bwMode="auto">
          <a:xfrm>
            <a:off x="2903538" y="441007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53" name="Freeform 201"/>
          <p:cNvSpPr>
            <a:spLocks/>
          </p:cNvSpPr>
          <p:nvPr/>
        </p:nvSpPr>
        <p:spPr bwMode="auto">
          <a:xfrm>
            <a:off x="2901950" y="4410075"/>
            <a:ext cx="11113" cy="9525"/>
          </a:xfrm>
          <a:custGeom>
            <a:avLst/>
            <a:gdLst>
              <a:gd name="T0" fmla="*/ 2147483647 w 7"/>
              <a:gd name="T1" fmla="*/ 0 h 6"/>
              <a:gd name="T2" fmla="*/ 0 w 7"/>
              <a:gd name="T3" fmla="*/ 2147483647 h 6"/>
              <a:gd name="T4" fmla="*/ 2147483647 w 7"/>
              <a:gd name="T5" fmla="*/ 2147483647 h 6"/>
              <a:gd name="T6" fmla="*/ 2147483647 w 7"/>
              <a:gd name="T7" fmla="*/ 2147483647 h 6"/>
              <a:gd name="T8" fmla="*/ 0 w 7"/>
              <a:gd name="T9" fmla="*/ 2147483647 h 6"/>
              <a:gd name="T10" fmla="*/ 2147483647 w 7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6"/>
              <a:gd name="T20" fmla="*/ 7 w 7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6">
                <a:moveTo>
                  <a:pt x="2" y="0"/>
                </a:moveTo>
                <a:lnTo>
                  <a:pt x="0" y="6"/>
                </a:lnTo>
                <a:lnTo>
                  <a:pt x="7" y="6"/>
                </a:lnTo>
                <a:lnTo>
                  <a:pt x="6" y="4"/>
                </a:lnTo>
                <a:lnTo>
                  <a:pt x="0" y="6"/>
                </a:lnTo>
                <a:lnTo>
                  <a:pt x="7" y="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54" name="Line 202"/>
          <p:cNvSpPr>
            <a:spLocks noChangeShapeType="1"/>
          </p:cNvSpPr>
          <p:nvPr/>
        </p:nvSpPr>
        <p:spPr bwMode="auto">
          <a:xfrm>
            <a:off x="2913063" y="44164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55" name="Freeform 203"/>
          <p:cNvSpPr>
            <a:spLocks/>
          </p:cNvSpPr>
          <p:nvPr/>
        </p:nvSpPr>
        <p:spPr bwMode="auto">
          <a:xfrm>
            <a:off x="2901950" y="4414838"/>
            <a:ext cx="11113" cy="4762"/>
          </a:xfrm>
          <a:custGeom>
            <a:avLst/>
            <a:gdLst>
              <a:gd name="T0" fmla="*/ 2147483647 w 7"/>
              <a:gd name="T1" fmla="*/ 2147483647 h 3"/>
              <a:gd name="T2" fmla="*/ 2147483647 w 7"/>
              <a:gd name="T3" fmla="*/ 0 h 3"/>
              <a:gd name="T4" fmla="*/ 0 w 7"/>
              <a:gd name="T5" fmla="*/ 2147483647 h 3"/>
              <a:gd name="T6" fmla="*/ 2147483647 w 7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3"/>
              <a:gd name="T14" fmla="*/ 7 w 7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3">
                <a:moveTo>
                  <a:pt x="7" y="1"/>
                </a:moveTo>
                <a:lnTo>
                  <a:pt x="6" y="0"/>
                </a:lnTo>
                <a:lnTo>
                  <a:pt x="0" y="3"/>
                </a:lnTo>
                <a:lnTo>
                  <a:pt x="7" y="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56" name="Line 204"/>
          <p:cNvSpPr>
            <a:spLocks noChangeShapeType="1"/>
          </p:cNvSpPr>
          <p:nvPr/>
        </p:nvSpPr>
        <p:spPr bwMode="auto">
          <a:xfrm>
            <a:off x="2911475" y="4414838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57" name="Freeform 205"/>
          <p:cNvSpPr>
            <a:spLocks/>
          </p:cNvSpPr>
          <p:nvPr/>
        </p:nvSpPr>
        <p:spPr bwMode="auto">
          <a:xfrm>
            <a:off x="2901950" y="4411663"/>
            <a:ext cx="9525" cy="7937"/>
          </a:xfrm>
          <a:custGeom>
            <a:avLst/>
            <a:gdLst>
              <a:gd name="T0" fmla="*/ 2147483647 w 6"/>
              <a:gd name="T1" fmla="*/ 2147483647 h 5"/>
              <a:gd name="T2" fmla="*/ 2147483647 w 6"/>
              <a:gd name="T3" fmla="*/ 0 h 5"/>
              <a:gd name="T4" fmla="*/ 0 w 6"/>
              <a:gd name="T5" fmla="*/ 2147483647 h 5"/>
              <a:gd name="T6" fmla="*/ 2147483647 w 6"/>
              <a:gd name="T7" fmla="*/ 2147483647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6" y="2"/>
                </a:moveTo>
                <a:lnTo>
                  <a:pt x="5" y="0"/>
                </a:lnTo>
                <a:lnTo>
                  <a:pt x="0" y="5"/>
                </a:lnTo>
                <a:lnTo>
                  <a:pt x="6" y="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58" name="Line 206"/>
          <p:cNvSpPr>
            <a:spLocks noChangeShapeType="1"/>
          </p:cNvSpPr>
          <p:nvPr/>
        </p:nvSpPr>
        <p:spPr bwMode="auto">
          <a:xfrm>
            <a:off x="2909888" y="4411663"/>
            <a:ext cx="158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59" name="Freeform 207"/>
          <p:cNvSpPr>
            <a:spLocks/>
          </p:cNvSpPr>
          <p:nvPr/>
        </p:nvSpPr>
        <p:spPr bwMode="auto">
          <a:xfrm>
            <a:off x="2901950" y="4408488"/>
            <a:ext cx="7938" cy="11112"/>
          </a:xfrm>
          <a:custGeom>
            <a:avLst/>
            <a:gdLst>
              <a:gd name="T0" fmla="*/ 2147483647 w 5"/>
              <a:gd name="T1" fmla="*/ 2147483647 h 7"/>
              <a:gd name="T2" fmla="*/ 2147483647 w 5"/>
              <a:gd name="T3" fmla="*/ 2147483647 h 7"/>
              <a:gd name="T4" fmla="*/ 0 w 5"/>
              <a:gd name="T5" fmla="*/ 0 h 7"/>
              <a:gd name="T6" fmla="*/ 0 w 5"/>
              <a:gd name="T7" fmla="*/ 2147483647 h 7"/>
              <a:gd name="T8" fmla="*/ 2147483647 w 5"/>
              <a:gd name="T9" fmla="*/ 214748364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7"/>
              <a:gd name="T17" fmla="*/ 5 w 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7">
                <a:moveTo>
                  <a:pt x="5" y="1"/>
                </a:moveTo>
                <a:lnTo>
                  <a:pt x="2" y="1"/>
                </a:lnTo>
                <a:lnTo>
                  <a:pt x="0" y="0"/>
                </a:lnTo>
                <a:lnTo>
                  <a:pt x="0" y="7"/>
                </a:lnTo>
                <a:lnTo>
                  <a:pt x="2" y="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60" name="Line 208"/>
          <p:cNvSpPr>
            <a:spLocks noChangeShapeType="1"/>
          </p:cNvSpPr>
          <p:nvPr/>
        </p:nvSpPr>
        <p:spPr bwMode="auto">
          <a:xfrm>
            <a:off x="2901950" y="4408488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61" name="Freeform 209"/>
          <p:cNvSpPr>
            <a:spLocks/>
          </p:cNvSpPr>
          <p:nvPr/>
        </p:nvSpPr>
        <p:spPr bwMode="auto">
          <a:xfrm>
            <a:off x="2892425" y="4408488"/>
            <a:ext cx="19050" cy="23812"/>
          </a:xfrm>
          <a:custGeom>
            <a:avLst/>
            <a:gdLst>
              <a:gd name="T0" fmla="*/ 2147483647 w 13"/>
              <a:gd name="T1" fmla="*/ 0 h 15"/>
              <a:gd name="T2" fmla="*/ 2147483647 w 13"/>
              <a:gd name="T3" fmla="*/ 2147483647 h 15"/>
              <a:gd name="T4" fmla="*/ 2147483647 w 13"/>
              <a:gd name="T5" fmla="*/ 0 h 15"/>
              <a:gd name="T6" fmla="*/ 2147483647 w 13"/>
              <a:gd name="T7" fmla="*/ 2147483647 h 15"/>
              <a:gd name="T8" fmla="*/ 2147483647 w 13"/>
              <a:gd name="T9" fmla="*/ 2147483647 h 15"/>
              <a:gd name="T10" fmla="*/ 2147483647 w 13"/>
              <a:gd name="T11" fmla="*/ 2147483647 h 15"/>
              <a:gd name="T12" fmla="*/ 2147483647 w 13"/>
              <a:gd name="T13" fmla="*/ 2147483647 h 15"/>
              <a:gd name="T14" fmla="*/ 2147483647 w 13"/>
              <a:gd name="T15" fmla="*/ 2147483647 h 15"/>
              <a:gd name="T16" fmla="*/ 2147483647 w 13"/>
              <a:gd name="T17" fmla="*/ 2147483647 h 15"/>
              <a:gd name="T18" fmla="*/ 2147483647 w 13"/>
              <a:gd name="T19" fmla="*/ 2147483647 h 15"/>
              <a:gd name="T20" fmla="*/ 2147483647 w 13"/>
              <a:gd name="T21" fmla="*/ 2147483647 h 15"/>
              <a:gd name="T22" fmla="*/ 2147483647 w 13"/>
              <a:gd name="T23" fmla="*/ 2147483647 h 15"/>
              <a:gd name="T24" fmla="*/ 0 w 13"/>
              <a:gd name="T25" fmla="*/ 2147483647 h 15"/>
              <a:gd name="T26" fmla="*/ 2147483647 w 13"/>
              <a:gd name="T27" fmla="*/ 2147483647 h 15"/>
              <a:gd name="T28" fmla="*/ 0 w 13"/>
              <a:gd name="T29" fmla="*/ 2147483647 h 15"/>
              <a:gd name="T30" fmla="*/ 0 w 13"/>
              <a:gd name="T31" fmla="*/ 2147483647 h 15"/>
              <a:gd name="T32" fmla="*/ 2147483647 w 13"/>
              <a:gd name="T33" fmla="*/ 2147483647 h 15"/>
              <a:gd name="T34" fmla="*/ 0 w 13"/>
              <a:gd name="T35" fmla="*/ 2147483647 h 15"/>
              <a:gd name="T36" fmla="*/ 0 w 13"/>
              <a:gd name="T37" fmla="*/ 2147483647 h 15"/>
              <a:gd name="T38" fmla="*/ 2147483647 w 13"/>
              <a:gd name="T39" fmla="*/ 2147483647 h 15"/>
              <a:gd name="T40" fmla="*/ 0 w 13"/>
              <a:gd name="T41" fmla="*/ 2147483647 h 15"/>
              <a:gd name="T42" fmla="*/ 2147483647 w 13"/>
              <a:gd name="T43" fmla="*/ 2147483647 h 15"/>
              <a:gd name="T44" fmla="*/ 0 w 13"/>
              <a:gd name="T45" fmla="*/ 2147483647 h 15"/>
              <a:gd name="T46" fmla="*/ 2147483647 w 13"/>
              <a:gd name="T47" fmla="*/ 2147483647 h 15"/>
              <a:gd name="T48" fmla="*/ 2147483647 w 13"/>
              <a:gd name="T49" fmla="*/ 2147483647 h 15"/>
              <a:gd name="T50" fmla="*/ 2147483647 w 13"/>
              <a:gd name="T51" fmla="*/ 2147483647 h 15"/>
              <a:gd name="T52" fmla="*/ 2147483647 w 13"/>
              <a:gd name="T53" fmla="*/ 2147483647 h 15"/>
              <a:gd name="T54" fmla="*/ 2147483647 w 13"/>
              <a:gd name="T55" fmla="*/ 2147483647 h 15"/>
              <a:gd name="T56" fmla="*/ 2147483647 w 13"/>
              <a:gd name="T57" fmla="*/ 2147483647 h 15"/>
              <a:gd name="T58" fmla="*/ 2147483647 w 13"/>
              <a:gd name="T59" fmla="*/ 2147483647 h 15"/>
              <a:gd name="T60" fmla="*/ 2147483647 w 13"/>
              <a:gd name="T61" fmla="*/ 2147483647 h 15"/>
              <a:gd name="T62" fmla="*/ 2147483647 w 13"/>
              <a:gd name="T63" fmla="*/ 2147483647 h 15"/>
              <a:gd name="T64" fmla="*/ 2147483647 w 13"/>
              <a:gd name="T65" fmla="*/ 2147483647 h 15"/>
              <a:gd name="T66" fmla="*/ 2147483647 w 13"/>
              <a:gd name="T67" fmla="*/ 2147483647 h 15"/>
              <a:gd name="T68" fmla="*/ 2147483647 w 13"/>
              <a:gd name="T69" fmla="*/ 2147483647 h 15"/>
              <a:gd name="T70" fmla="*/ 2147483647 w 13"/>
              <a:gd name="T71" fmla="*/ 2147483647 h 15"/>
              <a:gd name="T72" fmla="*/ 2147483647 w 13"/>
              <a:gd name="T73" fmla="*/ 2147483647 h 15"/>
              <a:gd name="T74" fmla="*/ 2147483647 w 13"/>
              <a:gd name="T75" fmla="*/ 2147483647 h 15"/>
              <a:gd name="T76" fmla="*/ 2147483647 w 13"/>
              <a:gd name="T77" fmla="*/ 2147483647 h 15"/>
              <a:gd name="T78" fmla="*/ 2147483647 w 13"/>
              <a:gd name="T79" fmla="*/ 2147483647 h 15"/>
              <a:gd name="T80" fmla="*/ 2147483647 w 13"/>
              <a:gd name="T81" fmla="*/ 2147483647 h 15"/>
              <a:gd name="T82" fmla="*/ 2147483647 w 13"/>
              <a:gd name="T83" fmla="*/ 2147483647 h 15"/>
              <a:gd name="T84" fmla="*/ 2147483647 w 13"/>
              <a:gd name="T85" fmla="*/ 2147483647 h 15"/>
              <a:gd name="T86" fmla="*/ 2147483647 w 13"/>
              <a:gd name="T87" fmla="*/ 2147483647 h 15"/>
              <a:gd name="T88" fmla="*/ 2147483647 w 13"/>
              <a:gd name="T89" fmla="*/ 2147483647 h 15"/>
              <a:gd name="T90" fmla="*/ 2147483647 w 13"/>
              <a:gd name="T91" fmla="*/ 2147483647 h 15"/>
              <a:gd name="T92" fmla="*/ 2147483647 w 13"/>
              <a:gd name="T93" fmla="*/ 2147483647 h 1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"/>
              <a:gd name="T142" fmla="*/ 0 h 15"/>
              <a:gd name="T143" fmla="*/ 13 w 13"/>
              <a:gd name="T144" fmla="*/ 15 h 1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" h="15">
                <a:moveTo>
                  <a:pt x="7" y="0"/>
                </a:moveTo>
                <a:lnTo>
                  <a:pt x="7" y="7"/>
                </a:lnTo>
                <a:lnTo>
                  <a:pt x="7" y="0"/>
                </a:lnTo>
                <a:lnTo>
                  <a:pt x="5" y="1"/>
                </a:lnTo>
                <a:lnTo>
                  <a:pt x="7" y="7"/>
                </a:lnTo>
                <a:lnTo>
                  <a:pt x="5" y="1"/>
                </a:lnTo>
                <a:lnTo>
                  <a:pt x="3" y="1"/>
                </a:lnTo>
                <a:lnTo>
                  <a:pt x="7" y="7"/>
                </a:lnTo>
                <a:lnTo>
                  <a:pt x="3" y="1"/>
                </a:lnTo>
                <a:lnTo>
                  <a:pt x="2" y="4"/>
                </a:lnTo>
                <a:lnTo>
                  <a:pt x="7" y="7"/>
                </a:lnTo>
                <a:lnTo>
                  <a:pt x="2" y="4"/>
                </a:lnTo>
                <a:lnTo>
                  <a:pt x="0" y="5"/>
                </a:lnTo>
                <a:lnTo>
                  <a:pt x="7" y="7"/>
                </a:lnTo>
                <a:lnTo>
                  <a:pt x="0" y="5"/>
                </a:lnTo>
                <a:lnTo>
                  <a:pt x="0" y="7"/>
                </a:lnTo>
                <a:lnTo>
                  <a:pt x="7" y="7"/>
                </a:lnTo>
                <a:lnTo>
                  <a:pt x="0" y="7"/>
                </a:lnTo>
                <a:lnTo>
                  <a:pt x="0" y="10"/>
                </a:lnTo>
                <a:lnTo>
                  <a:pt x="7" y="7"/>
                </a:lnTo>
                <a:lnTo>
                  <a:pt x="0" y="7"/>
                </a:lnTo>
                <a:lnTo>
                  <a:pt x="7" y="7"/>
                </a:lnTo>
                <a:lnTo>
                  <a:pt x="0" y="10"/>
                </a:lnTo>
                <a:lnTo>
                  <a:pt x="2" y="11"/>
                </a:lnTo>
                <a:lnTo>
                  <a:pt x="7" y="7"/>
                </a:lnTo>
                <a:lnTo>
                  <a:pt x="2" y="11"/>
                </a:lnTo>
                <a:lnTo>
                  <a:pt x="3" y="12"/>
                </a:lnTo>
                <a:lnTo>
                  <a:pt x="7" y="7"/>
                </a:lnTo>
                <a:lnTo>
                  <a:pt x="3" y="12"/>
                </a:lnTo>
                <a:lnTo>
                  <a:pt x="5" y="13"/>
                </a:lnTo>
                <a:lnTo>
                  <a:pt x="7" y="7"/>
                </a:lnTo>
                <a:lnTo>
                  <a:pt x="7" y="15"/>
                </a:lnTo>
                <a:lnTo>
                  <a:pt x="7" y="7"/>
                </a:lnTo>
                <a:lnTo>
                  <a:pt x="5" y="13"/>
                </a:lnTo>
                <a:lnTo>
                  <a:pt x="7" y="15"/>
                </a:lnTo>
                <a:lnTo>
                  <a:pt x="7" y="7"/>
                </a:lnTo>
                <a:lnTo>
                  <a:pt x="7" y="15"/>
                </a:lnTo>
                <a:lnTo>
                  <a:pt x="9" y="13"/>
                </a:lnTo>
                <a:lnTo>
                  <a:pt x="7" y="7"/>
                </a:lnTo>
                <a:lnTo>
                  <a:pt x="9" y="13"/>
                </a:lnTo>
                <a:lnTo>
                  <a:pt x="12" y="12"/>
                </a:lnTo>
                <a:lnTo>
                  <a:pt x="7" y="7"/>
                </a:lnTo>
                <a:lnTo>
                  <a:pt x="12" y="12"/>
                </a:lnTo>
                <a:lnTo>
                  <a:pt x="13" y="11"/>
                </a:lnTo>
                <a:lnTo>
                  <a:pt x="7" y="7"/>
                </a:lnTo>
                <a:lnTo>
                  <a:pt x="13" y="11"/>
                </a:lnTo>
                <a:lnTo>
                  <a:pt x="10" y="1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62" name="Line 210"/>
          <p:cNvSpPr>
            <a:spLocks noChangeShapeType="1"/>
          </p:cNvSpPr>
          <p:nvPr/>
        </p:nvSpPr>
        <p:spPr bwMode="auto">
          <a:xfrm>
            <a:off x="2911475" y="442595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63" name="Freeform 211"/>
          <p:cNvSpPr>
            <a:spLocks/>
          </p:cNvSpPr>
          <p:nvPr/>
        </p:nvSpPr>
        <p:spPr bwMode="auto">
          <a:xfrm>
            <a:off x="2901950" y="4411663"/>
            <a:ext cx="11113" cy="14287"/>
          </a:xfrm>
          <a:custGeom>
            <a:avLst/>
            <a:gdLst>
              <a:gd name="T0" fmla="*/ 2147483647 w 7"/>
              <a:gd name="T1" fmla="*/ 2147483647 h 9"/>
              <a:gd name="T2" fmla="*/ 2147483647 w 7"/>
              <a:gd name="T3" fmla="*/ 2147483647 h 9"/>
              <a:gd name="T4" fmla="*/ 0 w 7"/>
              <a:gd name="T5" fmla="*/ 2147483647 h 9"/>
              <a:gd name="T6" fmla="*/ 2147483647 w 7"/>
              <a:gd name="T7" fmla="*/ 2147483647 h 9"/>
              <a:gd name="T8" fmla="*/ 2147483647 w 7"/>
              <a:gd name="T9" fmla="*/ 2147483647 h 9"/>
              <a:gd name="T10" fmla="*/ 0 w 7"/>
              <a:gd name="T11" fmla="*/ 2147483647 h 9"/>
              <a:gd name="T12" fmla="*/ 2147483647 w 7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9"/>
              <a:gd name="T23" fmla="*/ 7 w 7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9">
                <a:moveTo>
                  <a:pt x="6" y="9"/>
                </a:moveTo>
                <a:lnTo>
                  <a:pt x="6" y="8"/>
                </a:lnTo>
                <a:lnTo>
                  <a:pt x="0" y="5"/>
                </a:lnTo>
                <a:lnTo>
                  <a:pt x="6" y="8"/>
                </a:lnTo>
                <a:lnTo>
                  <a:pt x="7" y="5"/>
                </a:lnTo>
                <a:lnTo>
                  <a:pt x="0" y="5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64" name="Line 212"/>
          <p:cNvSpPr>
            <a:spLocks noChangeShapeType="1"/>
          </p:cNvSpPr>
          <p:nvPr/>
        </p:nvSpPr>
        <p:spPr bwMode="auto">
          <a:xfrm>
            <a:off x="2901950" y="4408488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65" name="Freeform 213"/>
          <p:cNvSpPr>
            <a:spLocks/>
          </p:cNvSpPr>
          <p:nvPr/>
        </p:nvSpPr>
        <p:spPr bwMode="auto">
          <a:xfrm>
            <a:off x="2901950" y="4408488"/>
            <a:ext cx="11113" cy="11112"/>
          </a:xfrm>
          <a:custGeom>
            <a:avLst/>
            <a:gdLst>
              <a:gd name="T0" fmla="*/ 0 w 7"/>
              <a:gd name="T1" fmla="*/ 0 h 7"/>
              <a:gd name="T2" fmla="*/ 0 w 7"/>
              <a:gd name="T3" fmla="*/ 2147483647 h 7"/>
              <a:gd name="T4" fmla="*/ 2147483647 w 7"/>
              <a:gd name="T5" fmla="*/ 2147483647 h 7"/>
              <a:gd name="T6" fmla="*/ 0 60000 65536"/>
              <a:gd name="T7" fmla="*/ 0 60000 65536"/>
              <a:gd name="T8" fmla="*/ 0 60000 65536"/>
              <a:gd name="T9" fmla="*/ 0 w 7"/>
              <a:gd name="T10" fmla="*/ 0 h 7"/>
              <a:gd name="T11" fmla="*/ 7 w 7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" h="7">
                <a:moveTo>
                  <a:pt x="0" y="0"/>
                </a:moveTo>
                <a:lnTo>
                  <a:pt x="0" y="7"/>
                </a:lnTo>
                <a:lnTo>
                  <a:pt x="7" y="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66" name="Line 214"/>
          <p:cNvSpPr>
            <a:spLocks noChangeShapeType="1"/>
          </p:cNvSpPr>
          <p:nvPr/>
        </p:nvSpPr>
        <p:spPr bwMode="auto">
          <a:xfrm>
            <a:off x="2897188" y="442595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67" name="Line 215"/>
          <p:cNvSpPr>
            <a:spLocks noChangeShapeType="1"/>
          </p:cNvSpPr>
          <p:nvPr/>
        </p:nvSpPr>
        <p:spPr bwMode="auto">
          <a:xfrm flipH="1">
            <a:off x="2894013" y="442595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68" name="Line 216"/>
          <p:cNvSpPr>
            <a:spLocks noChangeShapeType="1"/>
          </p:cNvSpPr>
          <p:nvPr/>
        </p:nvSpPr>
        <p:spPr bwMode="auto">
          <a:xfrm>
            <a:off x="3094038" y="451643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69" name="Freeform 217"/>
          <p:cNvSpPr>
            <a:spLocks/>
          </p:cNvSpPr>
          <p:nvPr/>
        </p:nvSpPr>
        <p:spPr bwMode="auto">
          <a:xfrm>
            <a:off x="3089275" y="4516438"/>
            <a:ext cx="9525" cy="9525"/>
          </a:xfrm>
          <a:custGeom>
            <a:avLst/>
            <a:gdLst>
              <a:gd name="T0" fmla="*/ 2147483647 w 6"/>
              <a:gd name="T1" fmla="*/ 0 h 6"/>
              <a:gd name="T2" fmla="*/ 0 w 6"/>
              <a:gd name="T3" fmla="*/ 2147483647 h 6"/>
              <a:gd name="T4" fmla="*/ 2147483647 w 6"/>
              <a:gd name="T5" fmla="*/ 2147483647 h 6"/>
              <a:gd name="T6" fmla="*/ 2147483647 w 6"/>
              <a:gd name="T7" fmla="*/ 2147483647 h 6"/>
              <a:gd name="T8" fmla="*/ 0 w 6"/>
              <a:gd name="T9" fmla="*/ 2147483647 h 6"/>
              <a:gd name="T10" fmla="*/ 2147483647 w 6"/>
              <a:gd name="T11" fmla="*/ 2147483647 h 6"/>
              <a:gd name="T12" fmla="*/ 2147483647 w 6"/>
              <a:gd name="T13" fmla="*/ 2147483647 h 6"/>
              <a:gd name="T14" fmla="*/ 0 w 6"/>
              <a:gd name="T15" fmla="*/ 2147483647 h 6"/>
              <a:gd name="T16" fmla="*/ 2147483647 w 6"/>
              <a:gd name="T17" fmla="*/ 2147483647 h 6"/>
              <a:gd name="T18" fmla="*/ 2147483647 w 6"/>
              <a:gd name="T19" fmla="*/ 2147483647 h 6"/>
              <a:gd name="T20" fmla="*/ 0 w 6"/>
              <a:gd name="T21" fmla="*/ 2147483647 h 6"/>
              <a:gd name="T22" fmla="*/ 2147483647 w 6"/>
              <a:gd name="T23" fmla="*/ 2147483647 h 6"/>
              <a:gd name="T24" fmla="*/ 2147483647 w 6"/>
              <a:gd name="T25" fmla="*/ 0 h 6"/>
              <a:gd name="T26" fmla="*/ 0 w 6"/>
              <a:gd name="T27" fmla="*/ 0 h 6"/>
              <a:gd name="T28" fmla="*/ 0 w 6"/>
              <a:gd name="T29" fmla="*/ 2147483647 h 6"/>
              <a:gd name="T30" fmla="*/ 2147483647 w 6"/>
              <a:gd name="T31" fmla="*/ 0 h 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"/>
              <a:gd name="T49" fmla="*/ 0 h 6"/>
              <a:gd name="T50" fmla="*/ 6 w 6"/>
              <a:gd name="T51" fmla="*/ 6 h 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" h="6">
                <a:moveTo>
                  <a:pt x="3" y="0"/>
                </a:moveTo>
                <a:lnTo>
                  <a:pt x="0" y="6"/>
                </a:lnTo>
                <a:lnTo>
                  <a:pt x="6" y="6"/>
                </a:lnTo>
                <a:lnTo>
                  <a:pt x="6" y="5"/>
                </a:lnTo>
                <a:lnTo>
                  <a:pt x="0" y="6"/>
                </a:lnTo>
                <a:lnTo>
                  <a:pt x="6" y="5"/>
                </a:lnTo>
                <a:lnTo>
                  <a:pt x="6" y="2"/>
                </a:lnTo>
                <a:lnTo>
                  <a:pt x="0" y="6"/>
                </a:lnTo>
                <a:lnTo>
                  <a:pt x="6" y="2"/>
                </a:lnTo>
                <a:lnTo>
                  <a:pt x="4" y="1"/>
                </a:lnTo>
                <a:lnTo>
                  <a:pt x="0" y="6"/>
                </a:lnTo>
                <a:lnTo>
                  <a:pt x="4" y="1"/>
                </a:lnTo>
                <a:lnTo>
                  <a:pt x="3" y="0"/>
                </a:lnTo>
                <a:lnTo>
                  <a:pt x="0" y="0"/>
                </a:lnTo>
                <a:lnTo>
                  <a:pt x="0" y="6"/>
                </a:lnTo>
                <a:lnTo>
                  <a:pt x="3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70" name="Line 218"/>
          <p:cNvSpPr>
            <a:spLocks noChangeShapeType="1"/>
          </p:cNvSpPr>
          <p:nvPr/>
        </p:nvSpPr>
        <p:spPr bwMode="auto">
          <a:xfrm>
            <a:off x="3089275" y="4516438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71" name="Freeform 219"/>
          <p:cNvSpPr>
            <a:spLocks/>
          </p:cNvSpPr>
          <p:nvPr/>
        </p:nvSpPr>
        <p:spPr bwMode="auto">
          <a:xfrm>
            <a:off x="3078163" y="4516438"/>
            <a:ext cx="20637" cy="20637"/>
          </a:xfrm>
          <a:custGeom>
            <a:avLst/>
            <a:gdLst>
              <a:gd name="T0" fmla="*/ 2147483647 w 12"/>
              <a:gd name="T1" fmla="*/ 0 h 13"/>
              <a:gd name="T2" fmla="*/ 2147483647 w 12"/>
              <a:gd name="T3" fmla="*/ 2147483647 h 13"/>
              <a:gd name="T4" fmla="*/ 2147483647 w 12"/>
              <a:gd name="T5" fmla="*/ 0 h 13"/>
              <a:gd name="T6" fmla="*/ 2147483647 w 12"/>
              <a:gd name="T7" fmla="*/ 0 h 13"/>
              <a:gd name="T8" fmla="*/ 2147483647 w 12"/>
              <a:gd name="T9" fmla="*/ 2147483647 h 13"/>
              <a:gd name="T10" fmla="*/ 2147483647 w 12"/>
              <a:gd name="T11" fmla="*/ 0 h 13"/>
              <a:gd name="T12" fmla="*/ 2147483647 w 12"/>
              <a:gd name="T13" fmla="*/ 2147483647 h 13"/>
              <a:gd name="T14" fmla="*/ 2147483647 w 12"/>
              <a:gd name="T15" fmla="*/ 2147483647 h 13"/>
              <a:gd name="T16" fmla="*/ 2147483647 w 12"/>
              <a:gd name="T17" fmla="*/ 2147483647 h 13"/>
              <a:gd name="T18" fmla="*/ 2147483647 w 12"/>
              <a:gd name="T19" fmla="*/ 2147483647 h 13"/>
              <a:gd name="T20" fmla="*/ 2147483647 w 12"/>
              <a:gd name="T21" fmla="*/ 2147483647 h 13"/>
              <a:gd name="T22" fmla="*/ 2147483647 w 12"/>
              <a:gd name="T23" fmla="*/ 2147483647 h 13"/>
              <a:gd name="T24" fmla="*/ 0 w 12"/>
              <a:gd name="T25" fmla="*/ 2147483647 h 13"/>
              <a:gd name="T26" fmla="*/ 2147483647 w 12"/>
              <a:gd name="T27" fmla="*/ 2147483647 h 13"/>
              <a:gd name="T28" fmla="*/ 0 w 12"/>
              <a:gd name="T29" fmla="*/ 2147483647 h 13"/>
              <a:gd name="T30" fmla="*/ 0 w 12"/>
              <a:gd name="T31" fmla="*/ 2147483647 h 13"/>
              <a:gd name="T32" fmla="*/ 2147483647 w 12"/>
              <a:gd name="T33" fmla="*/ 2147483647 h 13"/>
              <a:gd name="T34" fmla="*/ 0 w 12"/>
              <a:gd name="T35" fmla="*/ 2147483647 h 13"/>
              <a:gd name="T36" fmla="*/ 0 w 12"/>
              <a:gd name="T37" fmla="*/ 2147483647 h 13"/>
              <a:gd name="T38" fmla="*/ 2147483647 w 12"/>
              <a:gd name="T39" fmla="*/ 2147483647 h 13"/>
              <a:gd name="T40" fmla="*/ 0 w 12"/>
              <a:gd name="T41" fmla="*/ 2147483647 h 13"/>
              <a:gd name="T42" fmla="*/ 0 w 12"/>
              <a:gd name="T43" fmla="*/ 2147483647 h 13"/>
              <a:gd name="T44" fmla="*/ 2147483647 w 12"/>
              <a:gd name="T45" fmla="*/ 2147483647 h 13"/>
              <a:gd name="T46" fmla="*/ 2147483647 w 12"/>
              <a:gd name="T47" fmla="*/ 2147483647 h 13"/>
              <a:gd name="T48" fmla="*/ 0 w 12"/>
              <a:gd name="T49" fmla="*/ 2147483647 h 13"/>
              <a:gd name="T50" fmla="*/ 2147483647 w 12"/>
              <a:gd name="T51" fmla="*/ 2147483647 h 13"/>
              <a:gd name="T52" fmla="*/ 2147483647 w 12"/>
              <a:gd name="T53" fmla="*/ 2147483647 h 13"/>
              <a:gd name="T54" fmla="*/ 2147483647 w 12"/>
              <a:gd name="T55" fmla="*/ 2147483647 h 13"/>
              <a:gd name="T56" fmla="*/ 2147483647 w 12"/>
              <a:gd name="T57" fmla="*/ 2147483647 h 13"/>
              <a:gd name="T58" fmla="*/ 2147483647 w 12"/>
              <a:gd name="T59" fmla="*/ 2147483647 h 13"/>
              <a:gd name="T60" fmla="*/ 2147483647 w 12"/>
              <a:gd name="T61" fmla="*/ 2147483647 h 13"/>
              <a:gd name="T62" fmla="*/ 2147483647 w 12"/>
              <a:gd name="T63" fmla="*/ 2147483647 h 13"/>
              <a:gd name="T64" fmla="*/ 2147483647 w 12"/>
              <a:gd name="T65" fmla="*/ 2147483647 h 13"/>
              <a:gd name="T66" fmla="*/ 2147483647 w 12"/>
              <a:gd name="T67" fmla="*/ 2147483647 h 13"/>
              <a:gd name="T68" fmla="*/ 2147483647 w 12"/>
              <a:gd name="T69" fmla="*/ 2147483647 h 13"/>
              <a:gd name="T70" fmla="*/ 2147483647 w 12"/>
              <a:gd name="T71" fmla="*/ 2147483647 h 13"/>
              <a:gd name="T72" fmla="*/ 2147483647 w 12"/>
              <a:gd name="T73" fmla="*/ 2147483647 h 13"/>
              <a:gd name="T74" fmla="*/ 2147483647 w 12"/>
              <a:gd name="T75" fmla="*/ 2147483647 h 13"/>
              <a:gd name="T76" fmla="*/ 2147483647 w 12"/>
              <a:gd name="T77" fmla="*/ 2147483647 h 13"/>
              <a:gd name="T78" fmla="*/ 2147483647 w 12"/>
              <a:gd name="T79" fmla="*/ 2147483647 h 13"/>
              <a:gd name="T80" fmla="*/ 2147483647 w 12"/>
              <a:gd name="T81" fmla="*/ 2147483647 h 13"/>
              <a:gd name="T82" fmla="*/ 2147483647 w 12"/>
              <a:gd name="T83" fmla="*/ 2147483647 h 13"/>
              <a:gd name="T84" fmla="*/ 2147483647 w 12"/>
              <a:gd name="T85" fmla="*/ 2147483647 h 13"/>
              <a:gd name="T86" fmla="*/ 2147483647 w 12"/>
              <a:gd name="T87" fmla="*/ 2147483647 h 13"/>
              <a:gd name="T88" fmla="*/ 2147483647 w 12"/>
              <a:gd name="T89" fmla="*/ 2147483647 h 13"/>
              <a:gd name="T90" fmla="*/ 2147483647 w 12"/>
              <a:gd name="T91" fmla="*/ 2147483647 h 13"/>
              <a:gd name="T92" fmla="*/ 2147483647 w 12"/>
              <a:gd name="T93" fmla="*/ 2147483647 h 13"/>
              <a:gd name="T94" fmla="*/ 2147483647 w 12"/>
              <a:gd name="T95" fmla="*/ 2147483647 h 13"/>
              <a:gd name="T96" fmla="*/ 2147483647 w 12"/>
              <a:gd name="T97" fmla="*/ 2147483647 h 13"/>
              <a:gd name="T98" fmla="*/ 2147483647 w 12"/>
              <a:gd name="T99" fmla="*/ 2147483647 h 13"/>
              <a:gd name="T100" fmla="*/ 2147483647 w 12"/>
              <a:gd name="T101" fmla="*/ 2147483647 h 13"/>
              <a:gd name="T102" fmla="*/ 2147483647 w 12"/>
              <a:gd name="T103" fmla="*/ 2147483647 h 13"/>
              <a:gd name="T104" fmla="*/ 2147483647 w 12"/>
              <a:gd name="T105" fmla="*/ 2147483647 h 13"/>
              <a:gd name="T106" fmla="*/ 2147483647 w 12"/>
              <a:gd name="T107" fmla="*/ 0 h 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2"/>
              <a:gd name="T163" fmla="*/ 0 h 13"/>
              <a:gd name="T164" fmla="*/ 12 w 12"/>
              <a:gd name="T165" fmla="*/ 13 h 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2" h="13">
                <a:moveTo>
                  <a:pt x="6" y="0"/>
                </a:moveTo>
                <a:lnTo>
                  <a:pt x="6" y="6"/>
                </a:lnTo>
                <a:lnTo>
                  <a:pt x="6" y="0"/>
                </a:lnTo>
                <a:lnTo>
                  <a:pt x="4" y="0"/>
                </a:lnTo>
                <a:lnTo>
                  <a:pt x="6" y="6"/>
                </a:lnTo>
                <a:lnTo>
                  <a:pt x="4" y="0"/>
                </a:lnTo>
                <a:lnTo>
                  <a:pt x="3" y="1"/>
                </a:lnTo>
                <a:lnTo>
                  <a:pt x="6" y="6"/>
                </a:lnTo>
                <a:lnTo>
                  <a:pt x="3" y="1"/>
                </a:lnTo>
                <a:lnTo>
                  <a:pt x="1" y="2"/>
                </a:lnTo>
                <a:lnTo>
                  <a:pt x="6" y="6"/>
                </a:lnTo>
                <a:lnTo>
                  <a:pt x="1" y="2"/>
                </a:lnTo>
                <a:lnTo>
                  <a:pt x="0" y="5"/>
                </a:lnTo>
                <a:lnTo>
                  <a:pt x="6" y="6"/>
                </a:lnTo>
                <a:lnTo>
                  <a:pt x="0" y="5"/>
                </a:lnTo>
                <a:lnTo>
                  <a:pt x="0" y="6"/>
                </a:lnTo>
                <a:lnTo>
                  <a:pt x="6" y="6"/>
                </a:lnTo>
                <a:lnTo>
                  <a:pt x="0" y="6"/>
                </a:lnTo>
                <a:lnTo>
                  <a:pt x="0" y="8"/>
                </a:lnTo>
                <a:lnTo>
                  <a:pt x="6" y="6"/>
                </a:lnTo>
                <a:lnTo>
                  <a:pt x="0" y="6"/>
                </a:lnTo>
                <a:lnTo>
                  <a:pt x="6" y="6"/>
                </a:lnTo>
                <a:lnTo>
                  <a:pt x="0" y="8"/>
                </a:lnTo>
                <a:lnTo>
                  <a:pt x="1" y="11"/>
                </a:lnTo>
                <a:lnTo>
                  <a:pt x="6" y="6"/>
                </a:lnTo>
                <a:lnTo>
                  <a:pt x="1" y="11"/>
                </a:lnTo>
                <a:lnTo>
                  <a:pt x="3" y="12"/>
                </a:lnTo>
                <a:lnTo>
                  <a:pt x="6" y="6"/>
                </a:lnTo>
                <a:lnTo>
                  <a:pt x="3" y="12"/>
                </a:lnTo>
                <a:lnTo>
                  <a:pt x="4" y="12"/>
                </a:lnTo>
                <a:lnTo>
                  <a:pt x="6" y="6"/>
                </a:lnTo>
                <a:lnTo>
                  <a:pt x="6" y="13"/>
                </a:lnTo>
                <a:lnTo>
                  <a:pt x="6" y="6"/>
                </a:lnTo>
                <a:lnTo>
                  <a:pt x="4" y="12"/>
                </a:lnTo>
                <a:lnTo>
                  <a:pt x="6" y="13"/>
                </a:lnTo>
                <a:lnTo>
                  <a:pt x="6" y="6"/>
                </a:lnTo>
                <a:lnTo>
                  <a:pt x="6" y="13"/>
                </a:lnTo>
                <a:lnTo>
                  <a:pt x="9" y="12"/>
                </a:lnTo>
                <a:lnTo>
                  <a:pt x="6" y="6"/>
                </a:lnTo>
                <a:lnTo>
                  <a:pt x="9" y="12"/>
                </a:lnTo>
                <a:lnTo>
                  <a:pt x="10" y="12"/>
                </a:lnTo>
                <a:lnTo>
                  <a:pt x="6" y="6"/>
                </a:lnTo>
                <a:lnTo>
                  <a:pt x="10" y="12"/>
                </a:lnTo>
                <a:lnTo>
                  <a:pt x="12" y="11"/>
                </a:lnTo>
                <a:lnTo>
                  <a:pt x="6" y="6"/>
                </a:lnTo>
                <a:lnTo>
                  <a:pt x="12" y="11"/>
                </a:lnTo>
                <a:lnTo>
                  <a:pt x="12" y="8"/>
                </a:lnTo>
                <a:lnTo>
                  <a:pt x="6" y="6"/>
                </a:lnTo>
                <a:lnTo>
                  <a:pt x="12" y="8"/>
                </a:lnTo>
                <a:lnTo>
                  <a:pt x="12" y="6"/>
                </a:lnTo>
                <a:lnTo>
                  <a:pt x="6" y="6"/>
                </a:lnTo>
                <a:lnTo>
                  <a:pt x="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72" name="Line 220"/>
          <p:cNvSpPr>
            <a:spLocks noChangeShapeType="1"/>
          </p:cNvSpPr>
          <p:nvPr/>
        </p:nvSpPr>
        <p:spPr bwMode="auto">
          <a:xfrm>
            <a:off x="3089275" y="4525963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73" name="Rectangle 221"/>
          <p:cNvSpPr>
            <a:spLocks noChangeArrowheads="1"/>
          </p:cNvSpPr>
          <p:nvPr/>
        </p:nvSpPr>
        <p:spPr bwMode="auto">
          <a:xfrm>
            <a:off x="3089275" y="4525963"/>
            <a:ext cx="9525" cy="1587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3774" name="Line 222"/>
          <p:cNvSpPr>
            <a:spLocks noChangeShapeType="1"/>
          </p:cNvSpPr>
          <p:nvPr/>
        </p:nvSpPr>
        <p:spPr bwMode="auto">
          <a:xfrm>
            <a:off x="3094038" y="45339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75" name="Line 223"/>
          <p:cNvSpPr>
            <a:spLocks noChangeShapeType="1"/>
          </p:cNvSpPr>
          <p:nvPr/>
        </p:nvSpPr>
        <p:spPr bwMode="auto">
          <a:xfrm>
            <a:off x="3094038" y="453390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76" name="Line 224"/>
          <p:cNvSpPr>
            <a:spLocks noChangeShapeType="1"/>
          </p:cNvSpPr>
          <p:nvPr/>
        </p:nvSpPr>
        <p:spPr bwMode="auto">
          <a:xfrm>
            <a:off x="1284288" y="431165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77" name="Freeform 225"/>
          <p:cNvSpPr>
            <a:spLocks/>
          </p:cNvSpPr>
          <p:nvPr/>
        </p:nvSpPr>
        <p:spPr bwMode="auto">
          <a:xfrm>
            <a:off x="1104900" y="4125913"/>
            <a:ext cx="214313" cy="214312"/>
          </a:xfrm>
          <a:custGeom>
            <a:avLst/>
            <a:gdLst>
              <a:gd name="T0" fmla="*/ 2147483647 w 135"/>
              <a:gd name="T1" fmla="*/ 2147483647 h 135"/>
              <a:gd name="T2" fmla="*/ 2147483647 w 135"/>
              <a:gd name="T3" fmla="*/ 2147483647 h 135"/>
              <a:gd name="T4" fmla="*/ 2147483647 w 135"/>
              <a:gd name="T5" fmla="*/ 2147483647 h 135"/>
              <a:gd name="T6" fmla="*/ 2147483647 w 135"/>
              <a:gd name="T7" fmla="*/ 2147483647 h 135"/>
              <a:gd name="T8" fmla="*/ 2147483647 w 135"/>
              <a:gd name="T9" fmla="*/ 2147483647 h 135"/>
              <a:gd name="T10" fmla="*/ 2147483647 w 135"/>
              <a:gd name="T11" fmla="*/ 2147483647 h 135"/>
              <a:gd name="T12" fmla="*/ 2147483647 w 135"/>
              <a:gd name="T13" fmla="*/ 2147483647 h 135"/>
              <a:gd name="T14" fmla="*/ 2147483647 w 135"/>
              <a:gd name="T15" fmla="*/ 2147483647 h 135"/>
              <a:gd name="T16" fmla="*/ 2147483647 w 135"/>
              <a:gd name="T17" fmla="*/ 2147483647 h 135"/>
              <a:gd name="T18" fmla="*/ 2147483647 w 135"/>
              <a:gd name="T19" fmla="*/ 2147483647 h 135"/>
              <a:gd name="T20" fmla="*/ 2147483647 w 135"/>
              <a:gd name="T21" fmla="*/ 2147483647 h 135"/>
              <a:gd name="T22" fmla="*/ 2147483647 w 135"/>
              <a:gd name="T23" fmla="*/ 2147483647 h 135"/>
              <a:gd name="T24" fmla="*/ 2147483647 w 135"/>
              <a:gd name="T25" fmla="*/ 2147483647 h 135"/>
              <a:gd name="T26" fmla="*/ 2147483647 w 135"/>
              <a:gd name="T27" fmla="*/ 2147483647 h 135"/>
              <a:gd name="T28" fmla="*/ 2147483647 w 135"/>
              <a:gd name="T29" fmla="*/ 2147483647 h 135"/>
              <a:gd name="T30" fmla="*/ 2147483647 w 135"/>
              <a:gd name="T31" fmla="*/ 2147483647 h 135"/>
              <a:gd name="T32" fmla="*/ 2147483647 w 135"/>
              <a:gd name="T33" fmla="*/ 2147483647 h 135"/>
              <a:gd name="T34" fmla="*/ 2147483647 w 135"/>
              <a:gd name="T35" fmla="*/ 2147483647 h 135"/>
              <a:gd name="T36" fmla="*/ 2147483647 w 135"/>
              <a:gd name="T37" fmla="*/ 2147483647 h 135"/>
              <a:gd name="T38" fmla="*/ 2147483647 w 135"/>
              <a:gd name="T39" fmla="*/ 2147483647 h 135"/>
              <a:gd name="T40" fmla="*/ 2147483647 w 135"/>
              <a:gd name="T41" fmla="*/ 2147483647 h 135"/>
              <a:gd name="T42" fmla="*/ 2147483647 w 135"/>
              <a:gd name="T43" fmla="*/ 2147483647 h 135"/>
              <a:gd name="T44" fmla="*/ 2147483647 w 135"/>
              <a:gd name="T45" fmla="*/ 0 h 135"/>
              <a:gd name="T46" fmla="*/ 2147483647 w 135"/>
              <a:gd name="T47" fmla="*/ 0 h 135"/>
              <a:gd name="T48" fmla="*/ 2147483647 w 135"/>
              <a:gd name="T49" fmla="*/ 0 h 135"/>
              <a:gd name="T50" fmla="*/ 2147483647 w 135"/>
              <a:gd name="T51" fmla="*/ 2147483647 h 135"/>
              <a:gd name="T52" fmla="*/ 2147483647 w 135"/>
              <a:gd name="T53" fmla="*/ 2147483647 h 135"/>
              <a:gd name="T54" fmla="*/ 2147483647 w 135"/>
              <a:gd name="T55" fmla="*/ 2147483647 h 135"/>
              <a:gd name="T56" fmla="*/ 2147483647 w 135"/>
              <a:gd name="T57" fmla="*/ 2147483647 h 135"/>
              <a:gd name="T58" fmla="*/ 2147483647 w 135"/>
              <a:gd name="T59" fmla="*/ 2147483647 h 135"/>
              <a:gd name="T60" fmla="*/ 2147483647 w 135"/>
              <a:gd name="T61" fmla="*/ 2147483647 h 135"/>
              <a:gd name="T62" fmla="*/ 2147483647 w 135"/>
              <a:gd name="T63" fmla="*/ 2147483647 h 135"/>
              <a:gd name="T64" fmla="*/ 2147483647 w 135"/>
              <a:gd name="T65" fmla="*/ 2147483647 h 135"/>
              <a:gd name="T66" fmla="*/ 2147483647 w 135"/>
              <a:gd name="T67" fmla="*/ 2147483647 h 135"/>
              <a:gd name="T68" fmla="*/ 2147483647 w 135"/>
              <a:gd name="T69" fmla="*/ 2147483647 h 135"/>
              <a:gd name="T70" fmla="*/ 2147483647 w 135"/>
              <a:gd name="T71" fmla="*/ 2147483647 h 135"/>
              <a:gd name="T72" fmla="*/ 2147483647 w 135"/>
              <a:gd name="T73" fmla="*/ 2147483647 h 135"/>
              <a:gd name="T74" fmla="*/ 0 w 135"/>
              <a:gd name="T75" fmla="*/ 2147483647 h 135"/>
              <a:gd name="T76" fmla="*/ 0 w 135"/>
              <a:gd name="T77" fmla="*/ 2147483647 h 135"/>
              <a:gd name="T78" fmla="*/ 0 w 135"/>
              <a:gd name="T79" fmla="*/ 2147483647 h 135"/>
              <a:gd name="T80" fmla="*/ 2147483647 w 135"/>
              <a:gd name="T81" fmla="*/ 2147483647 h 135"/>
              <a:gd name="T82" fmla="*/ 2147483647 w 135"/>
              <a:gd name="T83" fmla="*/ 2147483647 h 135"/>
              <a:gd name="T84" fmla="*/ 2147483647 w 135"/>
              <a:gd name="T85" fmla="*/ 2147483647 h 135"/>
              <a:gd name="T86" fmla="*/ 2147483647 w 135"/>
              <a:gd name="T87" fmla="*/ 2147483647 h 135"/>
              <a:gd name="T88" fmla="*/ 2147483647 w 135"/>
              <a:gd name="T89" fmla="*/ 2147483647 h 135"/>
              <a:gd name="T90" fmla="*/ 2147483647 w 135"/>
              <a:gd name="T91" fmla="*/ 2147483647 h 135"/>
              <a:gd name="T92" fmla="*/ 2147483647 w 135"/>
              <a:gd name="T93" fmla="*/ 2147483647 h 135"/>
              <a:gd name="T94" fmla="*/ 2147483647 w 135"/>
              <a:gd name="T95" fmla="*/ 2147483647 h 135"/>
              <a:gd name="T96" fmla="*/ 2147483647 w 135"/>
              <a:gd name="T97" fmla="*/ 2147483647 h 135"/>
              <a:gd name="T98" fmla="*/ 2147483647 w 135"/>
              <a:gd name="T99" fmla="*/ 2147483647 h 135"/>
              <a:gd name="T100" fmla="*/ 2147483647 w 135"/>
              <a:gd name="T101" fmla="*/ 2147483647 h 135"/>
              <a:gd name="T102" fmla="*/ 2147483647 w 135"/>
              <a:gd name="T103" fmla="*/ 2147483647 h 135"/>
              <a:gd name="T104" fmla="*/ 2147483647 w 135"/>
              <a:gd name="T105" fmla="*/ 2147483647 h 135"/>
              <a:gd name="T106" fmla="*/ 2147483647 w 135"/>
              <a:gd name="T107" fmla="*/ 2147483647 h 135"/>
              <a:gd name="T108" fmla="*/ 2147483647 w 135"/>
              <a:gd name="T109" fmla="*/ 2147483647 h 135"/>
              <a:gd name="T110" fmla="*/ 2147483647 w 135"/>
              <a:gd name="T111" fmla="*/ 2147483647 h 135"/>
              <a:gd name="T112" fmla="*/ 2147483647 w 135"/>
              <a:gd name="T113" fmla="*/ 2147483647 h 135"/>
              <a:gd name="T114" fmla="*/ 2147483647 w 135"/>
              <a:gd name="T115" fmla="*/ 2147483647 h 135"/>
              <a:gd name="T116" fmla="*/ 2147483647 w 135"/>
              <a:gd name="T117" fmla="*/ 2147483647 h 135"/>
              <a:gd name="T118" fmla="*/ 2147483647 w 135"/>
              <a:gd name="T119" fmla="*/ 2147483647 h 135"/>
              <a:gd name="T120" fmla="*/ 2147483647 w 135"/>
              <a:gd name="T121" fmla="*/ 2147483647 h 1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35"/>
              <a:gd name="T184" fmla="*/ 0 h 135"/>
              <a:gd name="T185" fmla="*/ 135 w 135"/>
              <a:gd name="T186" fmla="*/ 135 h 1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35" h="135">
                <a:moveTo>
                  <a:pt x="113" y="117"/>
                </a:moveTo>
                <a:lnTo>
                  <a:pt x="118" y="112"/>
                </a:lnTo>
                <a:lnTo>
                  <a:pt x="123" y="107"/>
                </a:lnTo>
                <a:lnTo>
                  <a:pt x="126" y="101"/>
                </a:lnTo>
                <a:lnTo>
                  <a:pt x="130" y="95"/>
                </a:lnTo>
                <a:lnTo>
                  <a:pt x="133" y="88"/>
                </a:lnTo>
                <a:lnTo>
                  <a:pt x="134" y="81"/>
                </a:lnTo>
                <a:lnTo>
                  <a:pt x="135" y="74"/>
                </a:lnTo>
                <a:lnTo>
                  <a:pt x="135" y="67"/>
                </a:lnTo>
                <a:lnTo>
                  <a:pt x="135" y="60"/>
                </a:lnTo>
                <a:lnTo>
                  <a:pt x="134" y="53"/>
                </a:lnTo>
                <a:lnTo>
                  <a:pt x="133" y="46"/>
                </a:lnTo>
                <a:lnTo>
                  <a:pt x="130" y="39"/>
                </a:lnTo>
                <a:lnTo>
                  <a:pt x="126" y="33"/>
                </a:lnTo>
                <a:lnTo>
                  <a:pt x="123" y="27"/>
                </a:lnTo>
                <a:lnTo>
                  <a:pt x="118" y="22"/>
                </a:lnTo>
                <a:lnTo>
                  <a:pt x="113" y="17"/>
                </a:lnTo>
                <a:lnTo>
                  <a:pt x="108" y="12"/>
                </a:lnTo>
                <a:lnTo>
                  <a:pt x="102" y="8"/>
                </a:lnTo>
                <a:lnTo>
                  <a:pt x="96" y="6"/>
                </a:lnTo>
                <a:lnTo>
                  <a:pt x="89" y="3"/>
                </a:lnTo>
                <a:lnTo>
                  <a:pt x="82" y="1"/>
                </a:lnTo>
                <a:lnTo>
                  <a:pt x="75" y="0"/>
                </a:lnTo>
                <a:lnTo>
                  <a:pt x="68" y="0"/>
                </a:lnTo>
                <a:lnTo>
                  <a:pt x="61" y="0"/>
                </a:lnTo>
                <a:lnTo>
                  <a:pt x="53" y="1"/>
                </a:lnTo>
                <a:lnTo>
                  <a:pt x="47" y="3"/>
                </a:lnTo>
                <a:lnTo>
                  <a:pt x="40" y="6"/>
                </a:lnTo>
                <a:lnTo>
                  <a:pt x="34" y="8"/>
                </a:lnTo>
                <a:lnTo>
                  <a:pt x="29" y="12"/>
                </a:lnTo>
                <a:lnTo>
                  <a:pt x="23" y="17"/>
                </a:lnTo>
                <a:lnTo>
                  <a:pt x="18" y="22"/>
                </a:lnTo>
                <a:lnTo>
                  <a:pt x="13" y="27"/>
                </a:lnTo>
                <a:lnTo>
                  <a:pt x="9" y="33"/>
                </a:lnTo>
                <a:lnTo>
                  <a:pt x="7" y="39"/>
                </a:lnTo>
                <a:lnTo>
                  <a:pt x="4" y="46"/>
                </a:lnTo>
                <a:lnTo>
                  <a:pt x="2" y="53"/>
                </a:lnTo>
                <a:lnTo>
                  <a:pt x="0" y="60"/>
                </a:lnTo>
                <a:lnTo>
                  <a:pt x="0" y="67"/>
                </a:lnTo>
                <a:lnTo>
                  <a:pt x="0" y="74"/>
                </a:lnTo>
                <a:lnTo>
                  <a:pt x="2" y="81"/>
                </a:lnTo>
                <a:lnTo>
                  <a:pt x="4" y="88"/>
                </a:lnTo>
                <a:lnTo>
                  <a:pt x="7" y="95"/>
                </a:lnTo>
                <a:lnTo>
                  <a:pt x="9" y="101"/>
                </a:lnTo>
                <a:lnTo>
                  <a:pt x="13" y="107"/>
                </a:lnTo>
                <a:lnTo>
                  <a:pt x="18" y="112"/>
                </a:lnTo>
                <a:lnTo>
                  <a:pt x="23" y="117"/>
                </a:lnTo>
                <a:lnTo>
                  <a:pt x="29" y="122"/>
                </a:lnTo>
                <a:lnTo>
                  <a:pt x="34" y="126"/>
                </a:lnTo>
                <a:lnTo>
                  <a:pt x="40" y="128"/>
                </a:lnTo>
                <a:lnTo>
                  <a:pt x="47" y="131"/>
                </a:lnTo>
                <a:lnTo>
                  <a:pt x="53" y="133"/>
                </a:lnTo>
                <a:lnTo>
                  <a:pt x="61" y="135"/>
                </a:lnTo>
                <a:lnTo>
                  <a:pt x="68" y="135"/>
                </a:lnTo>
                <a:lnTo>
                  <a:pt x="75" y="135"/>
                </a:lnTo>
                <a:lnTo>
                  <a:pt x="82" y="133"/>
                </a:lnTo>
                <a:lnTo>
                  <a:pt x="89" y="131"/>
                </a:lnTo>
                <a:lnTo>
                  <a:pt x="96" y="128"/>
                </a:lnTo>
                <a:lnTo>
                  <a:pt x="102" y="126"/>
                </a:lnTo>
                <a:lnTo>
                  <a:pt x="108" y="122"/>
                </a:lnTo>
                <a:lnTo>
                  <a:pt x="113" y="117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78" name="Line 226"/>
          <p:cNvSpPr>
            <a:spLocks noChangeShapeType="1"/>
          </p:cNvSpPr>
          <p:nvPr/>
        </p:nvSpPr>
        <p:spPr bwMode="auto">
          <a:xfrm>
            <a:off x="1216025" y="428625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79" name="Freeform 227"/>
          <p:cNvSpPr>
            <a:spLocks/>
          </p:cNvSpPr>
          <p:nvPr/>
        </p:nvSpPr>
        <p:spPr bwMode="auto">
          <a:xfrm>
            <a:off x="1211263" y="4178300"/>
            <a:ext cx="4762" cy="107950"/>
          </a:xfrm>
          <a:custGeom>
            <a:avLst/>
            <a:gdLst>
              <a:gd name="T0" fmla="*/ 2147483647 w 3"/>
              <a:gd name="T1" fmla="*/ 2147483647 h 68"/>
              <a:gd name="T2" fmla="*/ 0 w 3"/>
              <a:gd name="T3" fmla="*/ 2147483647 h 68"/>
              <a:gd name="T4" fmla="*/ 0 w 3"/>
              <a:gd name="T5" fmla="*/ 0 h 68"/>
              <a:gd name="T6" fmla="*/ 0 w 3"/>
              <a:gd name="T7" fmla="*/ 0 h 68"/>
              <a:gd name="T8" fmla="*/ 2147483647 w 3"/>
              <a:gd name="T9" fmla="*/ 0 h 68"/>
              <a:gd name="T10" fmla="*/ 2147483647 w 3"/>
              <a:gd name="T11" fmla="*/ 2147483647 h 68"/>
              <a:gd name="T12" fmla="*/ 0 w 3"/>
              <a:gd name="T13" fmla="*/ 2147483647 h 68"/>
              <a:gd name="T14" fmla="*/ 0 w 3"/>
              <a:gd name="T15" fmla="*/ 0 h 6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"/>
              <a:gd name="T25" fmla="*/ 0 h 68"/>
              <a:gd name="T26" fmla="*/ 3 w 3"/>
              <a:gd name="T27" fmla="*/ 68 h 6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" h="68">
                <a:moveTo>
                  <a:pt x="3" y="68"/>
                </a:moveTo>
                <a:lnTo>
                  <a:pt x="0" y="68"/>
                </a:lnTo>
                <a:lnTo>
                  <a:pt x="0" y="0"/>
                </a:lnTo>
                <a:lnTo>
                  <a:pt x="3" y="0"/>
                </a:lnTo>
                <a:lnTo>
                  <a:pt x="3" y="68"/>
                </a:lnTo>
                <a:lnTo>
                  <a:pt x="0" y="68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80" name="Line 228"/>
          <p:cNvSpPr>
            <a:spLocks noChangeShapeType="1"/>
          </p:cNvSpPr>
          <p:nvPr/>
        </p:nvSpPr>
        <p:spPr bwMode="auto">
          <a:xfrm>
            <a:off x="1216025" y="417830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81" name="Freeform 229"/>
          <p:cNvSpPr>
            <a:spLocks/>
          </p:cNvSpPr>
          <p:nvPr/>
        </p:nvSpPr>
        <p:spPr bwMode="auto">
          <a:xfrm>
            <a:off x="1158875" y="4178300"/>
            <a:ext cx="107950" cy="107950"/>
          </a:xfrm>
          <a:custGeom>
            <a:avLst/>
            <a:gdLst>
              <a:gd name="T0" fmla="*/ 2147483647 w 68"/>
              <a:gd name="T1" fmla="*/ 0 h 68"/>
              <a:gd name="T2" fmla="*/ 2147483647 w 68"/>
              <a:gd name="T3" fmla="*/ 2147483647 h 68"/>
              <a:gd name="T4" fmla="*/ 2147483647 w 68"/>
              <a:gd name="T5" fmla="*/ 2147483647 h 68"/>
              <a:gd name="T6" fmla="*/ 2147483647 w 68"/>
              <a:gd name="T7" fmla="*/ 2147483647 h 68"/>
              <a:gd name="T8" fmla="*/ 2147483647 w 68"/>
              <a:gd name="T9" fmla="*/ 2147483647 h 68"/>
              <a:gd name="T10" fmla="*/ 2147483647 w 68"/>
              <a:gd name="T11" fmla="*/ 2147483647 h 68"/>
              <a:gd name="T12" fmla="*/ 2147483647 w 68"/>
              <a:gd name="T13" fmla="*/ 2147483647 h 68"/>
              <a:gd name="T14" fmla="*/ 2147483647 w 68"/>
              <a:gd name="T15" fmla="*/ 2147483647 h 68"/>
              <a:gd name="T16" fmla="*/ 2147483647 w 68"/>
              <a:gd name="T17" fmla="*/ 2147483647 h 68"/>
              <a:gd name="T18" fmla="*/ 2147483647 w 68"/>
              <a:gd name="T19" fmla="*/ 2147483647 h 68"/>
              <a:gd name="T20" fmla="*/ 2147483647 w 68"/>
              <a:gd name="T21" fmla="*/ 2147483647 h 68"/>
              <a:gd name="T22" fmla="*/ 0 w 68"/>
              <a:gd name="T23" fmla="*/ 2147483647 h 68"/>
              <a:gd name="T24" fmla="*/ 0 w 68"/>
              <a:gd name="T25" fmla="*/ 2147483647 h 68"/>
              <a:gd name="T26" fmla="*/ 2147483647 w 68"/>
              <a:gd name="T27" fmla="*/ 2147483647 h 68"/>
              <a:gd name="T28" fmla="*/ 2147483647 w 68"/>
              <a:gd name="T29" fmla="*/ 2147483647 h 68"/>
              <a:gd name="T30" fmla="*/ 2147483647 w 68"/>
              <a:gd name="T31" fmla="*/ 2147483647 h 68"/>
              <a:gd name="T32" fmla="*/ 2147483647 w 68"/>
              <a:gd name="T33" fmla="*/ 2147483647 h 68"/>
              <a:gd name="T34" fmla="*/ 2147483647 w 68"/>
              <a:gd name="T35" fmla="*/ 2147483647 h 68"/>
              <a:gd name="T36" fmla="*/ 2147483647 w 68"/>
              <a:gd name="T37" fmla="*/ 2147483647 h 68"/>
              <a:gd name="T38" fmla="*/ 0 w 68"/>
              <a:gd name="T39" fmla="*/ 2147483647 h 68"/>
              <a:gd name="T40" fmla="*/ 0 w 68"/>
              <a:gd name="T41" fmla="*/ 2147483647 h 68"/>
              <a:gd name="T42" fmla="*/ 2147483647 w 68"/>
              <a:gd name="T43" fmla="*/ 2147483647 h 68"/>
              <a:gd name="T44" fmla="*/ 2147483647 w 68"/>
              <a:gd name="T45" fmla="*/ 2147483647 h 6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8"/>
              <a:gd name="T70" fmla="*/ 0 h 68"/>
              <a:gd name="T71" fmla="*/ 68 w 68"/>
              <a:gd name="T72" fmla="*/ 68 h 6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8" h="68">
                <a:moveTo>
                  <a:pt x="36" y="0"/>
                </a:moveTo>
                <a:lnTo>
                  <a:pt x="36" y="68"/>
                </a:lnTo>
                <a:lnTo>
                  <a:pt x="33" y="68"/>
                </a:lnTo>
                <a:lnTo>
                  <a:pt x="33" y="34"/>
                </a:lnTo>
                <a:lnTo>
                  <a:pt x="33" y="32"/>
                </a:lnTo>
                <a:lnTo>
                  <a:pt x="36" y="36"/>
                </a:lnTo>
                <a:lnTo>
                  <a:pt x="36" y="68"/>
                </a:lnTo>
                <a:lnTo>
                  <a:pt x="33" y="68"/>
                </a:lnTo>
                <a:lnTo>
                  <a:pt x="33" y="32"/>
                </a:lnTo>
                <a:lnTo>
                  <a:pt x="34" y="35"/>
                </a:lnTo>
                <a:lnTo>
                  <a:pt x="68" y="35"/>
                </a:lnTo>
                <a:lnTo>
                  <a:pt x="0" y="35"/>
                </a:lnTo>
                <a:lnTo>
                  <a:pt x="0" y="32"/>
                </a:lnTo>
                <a:lnTo>
                  <a:pt x="68" y="32"/>
                </a:lnTo>
                <a:lnTo>
                  <a:pt x="68" y="36"/>
                </a:lnTo>
                <a:lnTo>
                  <a:pt x="36" y="36"/>
                </a:lnTo>
                <a:lnTo>
                  <a:pt x="33" y="32"/>
                </a:lnTo>
                <a:lnTo>
                  <a:pt x="68" y="32"/>
                </a:lnTo>
                <a:lnTo>
                  <a:pt x="68" y="36"/>
                </a:lnTo>
                <a:lnTo>
                  <a:pt x="0" y="36"/>
                </a:lnTo>
                <a:lnTo>
                  <a:pt x="0" y="32"/>
                </a:lnTo>
                <a:lnTo>
                  <a:pt x="68" y="32"/>
                </a:lnTo>
                <a:lnTo>
                  <a:pt x="33" y="32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82" name="Line 230"/>
          <p:cNvSpPr>
            <a:spLocks noChangeShapeType="1"/>
          </p:cNvSpPr>
          <p:nvPr/>
        </p:nvSpPr>
        <p:spPr bwMode="auto">
          <a:xfrm>
            <a:off x="1216025" y="423545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83" name="Line 231"/>
          <p:cNvSpPr>
            <a:spLocks noChangeShapeType="1"/>
          </p:cNvSpPr>
          <p:nvPr/>
        </p:nvSpPr>
        <p:spPr bwMode="auto">
          <a:xfrm>
            <a:off x="1216025" y="4235450"/>
            <a:ext cx="1588" cy="508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84" name="Line 232"/>
          <p:cNvSpPr>
            <a:spLocks noChangeShapeType="1"/>
          </p:cNvSpPr>
          <p:nvPr/>
        </p:nvSpPr>
        <p:spPr bwMode="auto">
          <a:xfrm>
            <a:off x="2701925" y="251460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85" name="Freeform 233"/>
          <p:cNvSpPr>
            <a:spLocks/>
          </p:cNvSpPr>
          <p:nvPr/>
        </p:nvSpPr>
        <p:spPr bwMode="auto">
          <a:xfrm>
            <a:off x="2701925" y="2506663"/>
            <a:ext cx="22225" cy="23812"/>
          </a:xfrm>
          <a:custGeom>
            <a:avLst/>
            <a:gdLst>
              <a:gd name="T0" fmla="*/ 0 w 13"/>
              <a:gd name="T1" fmla="*/ 2147483647 h 15"/>
              <a:gd name="T2" fmla="*/ 2147483647 w 13"/>
              <a:gd name="T3" fmla="*/ 2147483647 h 15"/>
              <a:gd name="T4" fmla="*/ 2147483647 w 13"/>
              <a:gd name="T5" fmla="*/ 2147483647 h 15"/>
              <a:gd name="T6" fmla="*/ 2147483647 w 13"/>
              <a:gd name="T7" fmla="*/ 2147483647 h 15"/>
              <a:gd name="T8" fmla="*/ 2147483647 w 13"/>
              <a:gd name="T9" fmla="*/ 2147483647 h 15"/>
              <a:gd name="T10" fmla="*/ 2147483647 w 13"/>
              <a:gd name="T11" fmla="*/ 2147483647 h 15"/>
              <a:gd name="T12" fmla="*/ 2147483647 w 13"/>
              <a:gd name="T13" fmla="*/ 2147483647 h 15"/>
              <a:gd name="T14" fmla="*/ 2147483647 w 13"/>
              <a:gd name="T15" fmla="*/ 2147483647 h 15"/>
              <a:gd name="T16" fmla="*/ 2147483647 w 13"/>
              <a:gd name="T17" fmla="*/ 0 h 15"/>
              <a:gd name="T18" fmla="*/ 2147483647 w 13"/>
              <a:gd name="T19" fmla="*/ 2147483647 h 15"/>
              <a:gd name="T20" fmla="*/ 2147483647 w 13"/>
              <a:gd name="T21" fmla="*/ 2147483647 h 15"/>
              <a:gd name="T22" fmla="*/ 2147483647 w 13"/>
              <a:gd name="T23" fmla="*/ 2147483647 h 15"/>
              <a:gd name="T24" fmla="*/ 2147483647 w 13"/>
              <a:gd name="T25" fmla="*/ 2147483647 h 15"/>
              <a:gd name="T26" fmla="*/ 2147483647 w 13"/>
              <a:gd name="T27" fmla="*/ 2147483647 h 15"/>
              <a:gd name="T28" fmla="*/ 2147483647 w 13"/>
              <a:gd name="T29" fmla="*/ 2147483647 h 15"/>
              <a:gd name="T30" fmla="*/ 2147483647 w 13"/>
              <a:gd name="T31" fmla="*/ 2147483647 h 15"/>
              <a:gd name="T32" fmla="*/ 2147483647 w 13"/>
              <a:gd name="T33" fmla="*/ 2147483647 h 15"/>
              <a:gd name="T34" fmla="*/ 2147483647 w 13"/>
              <a:gd name="T35" fmla="*/ 2147483647 h 15"/>
              <a:gd name="T36" fmla="*/ 2147483647 w 13"/>
              <a:gd name="T37" fmla="*/ 2147483647 h 15"/>
              <a:gd name="T38" fmla="*/ 2147483647 w 13"/>
              <a:gd name="T39" fmla="*/ 2147483647 h 15"/>
              <a:gd name="T40" fmla="*/ 2147483647 w 13"/>
              <a:gd name="T41" fmla="*/ 2147483647 h 15"/>
              <a:gd name="T42" fmla="*/ 2147483647 w 13"/>
              <a:gd name="T43" fmla="*/ 2147483647 h 15"/>
              <a:gd name="T44" fmla="*/ 2147483647 w 13"/>
              <a:gd name="T45" fmla="*/ 2147483647 h 15"/>
              <a:gd name="T46" fmla="*/ 2147483647 w 13"/>
              <a:gd name="T47" fmla="*/ 0 h 15"/>
              <a:gd name="T48" fmla="*/ 2147483647 w 13"/>
              <a:gd name="T49" fmla="*/ 2147483647 h 15"/>
              <a:gd name="T50" fmla="*/ 0 w 13"/>
              <a:gd name="T51" fmla="*/ 2147483647 h 15"/>
              <a:gd name="T52" fmla="*/ 0 w 13"/>
              <a:gd name="T53" fmla="*/ 2147483647 h 15"/>
              <a:gd name="T54" fmla="*/ 2147483647 w 13"/>
              <a:gd name="T55" fmla="*/ 2147483647 h 15"/>
              <a:gd name="T56" fmla="*/ 0 w 13"/>
              <a:gd name="T57" fmla="*/ 2147483647 h 15"/>
              <a:gd name="T58" fmla="*/ 0 w 13"/>
              <a:gd name="T59" fmla="*/ 2147483647 h 15"/>
              <a:gd name="T60" fmla="*/ 2147483647 w 13"/>
              <a:gd name="T61" fmla="*/ 2147483647 h 15"/>
              <a:gd name="T62" fmla="*/ 0 w 13"/>
              <a:gd name="T63" fmla="*/ 2147483647 h 15"/>
              <a:gd name="T64" fmla="*/ 2147483647 w 13"/>
              <a:gd name="T65" fmla="*/ 2147483647 h 15"/>
              <a:gd name="T66" fmla="*/ 0 w 13"/>
              <a:gd name="T67" fmla="*/ 2147483647 h 15"/>
              <a:gd name="T68" fmla="*/ 2147483647 w 13"/>
              <a:gd name="T69" fmla="*/ 2147483647 h 15"/>
              <a:gd name="T70" fmla="*/ 2147483647 w 13"/>
              <a:gd name="T71" fmla="*/ 2147483647 h 15"/>
              <a:gd name="T72" fmla="*/ 2147483647 w 13"/>
              <a:gd name="T73" fmla="*/ 2147483647 h 15"/>
              <a:gd name="T74" fmla="*/ 2147483647 w 13"/>
              <a:gd name="T75" fmla="*/ 2147483647 h 15"/>
              <a:gd name="T76" fmla="*/ 2147483647 w 13"/>
              <a:gd name="T77" fmla="*/ 2147483647 h 15"/>
              <a:gd name="T78" fmla="*/ 2147483647 w 13"/>
              <a:gd name="T79" fmla="*/ 2147483647 h 15"/>
              <a:gd name="T80" fmla="*/ 2147483647 w 13"/>
              <a:gd name="T81" fmla="*/ 2147483647 h 15"/>
              <a:gd name="T82" fmla="*/ 2147483647 w 13"/>
              <a:gd name="T83" fmla="*/ 2147483647 h 15"/>
              <a:gd name="T84" fmla="*/ 2147483647 w 13"/>
              <a:gd name="T85" fmla="*/ 2147483647 h 15"/>
              <a:gd name="T86" fmla="*/ 2147483647 w 13"/>
              <a:gd name="T87" fmla="*/ 2147483647 h 15"/>
              <a:gd name="T88" fmla="*/ 2147483647 w 13"/>
              <a:gd name="T89" fmla="*/ 2147483647 h 15"/>
              <a:gd name="T90" fmla="*/ 2147483647 w 13"/>
              <a:gd name="T91" fmla="*/ 2147483647 h 15"/>
              <a:gd name="T92" fmla="*/ 2147483647 w 13"/>
              <a:gd name="T93" fmla="*/ 2147483647 h 15"/>
              <a:gd name="T94" fmla="*/ 2147483647 w 13"/>
              <a:gd name="T95" fmla="*/ 2147483647 h 15"/>
              <a:gd name="T96" fmla="*/ 2147483647 w 13"/>
              <a:gd name="T97" fmla="*/ 2147483647 h 15"/>
              <a:gd name="T98" fmla="*/ 2147483647 w 13"/>
              <a:gd name="T99" fmla="*/ 2147483647 h 15"/>
              <a:gd name="T100" fmla="*/ 2147483647 w 13"/>
              <a:gd name="T101" fmla="*/ 2147483647 h 15"/>
              <a:gd name="T102" fmla="*/ 2147483647 w 13"/>
              <a:gd name="T103" fmla="*/ 2147483647 h 15"/>
              <a:gd name="T104" fmla="*/ 2147483647 w 13"/>
              <a:gd name="T105" fmla="*/ 2147483647 h 15"/>
              <a:gd name="T106" fmla="*/ 2147483647 w 13"/>
              <a:gd name="T107" fmla="*/ 2147483647 h 15"/>
              <a:gd name="T108" fmla="*/ 2147483647 w 13"/>
              <a:gd name="T109" fmla="*/ 2147483647 h 15"/>
              <a:gd name="T110" fmla="*/ 2147483647 w 13"/>
              <a:gd name="T111" fmla="*/ 2147483647 h 15"/>
              <a:gd name="T112" fmla="*/ 2147483647 w 13"/>
              <a:gd name="T113" fmla="*/ 2147483647 h 15"/>
              <a:gd name="T114" fmla="*/ 2147483647 w 13"/>
              <a:gd name="T115" fmla="*/ 2147483647 h 1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3"/>
              <a:gd name="T175" fmla="*/ 0 h 15"/>
              <a:gd name="T176" fmla="*/ 13 w 13"/>
              <a:gd name="T177" fmla="*/ 15 h 1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3" h="15">
                <a:moveTo>
                  <a:pt x="0" y="5"/>
                </a:moveTo>
                <a:lnTo>
                  <a:pt x="7" y="7"/>
                </a:lnTo>
                <a:lnTo>
                  <a:pt x="1" y="4"/>
                </a:lnTo>
                <a:lnTo>
                  <a:pt x="7" y="7"/>
                </a:lnTo>
                <a:lnTo>
                  <a:pt x="2" y="1"/>
                </a:lnTo>
                <a:lnTo>
                  <a:pt x="7" y="7"/>
                </a:lnTo>
                <a:lnTo>
                  <a:pt x="5" y="1"/>
                </a:lnTo>
                <a:lnTo>
                  <a:pt x="7" y="7"/>
                </a:lnTo>
                <a:lnTo>
                  <a:pt x="7" y="0"/>
                </a:lnTo>
                <a:lnTo>
                  <a:pt x="7" y="7"/>
                </a:lnTo>
                <a:lnTo>
                  <a:pt x="8" y="1"/>
                </a:lnTo>
                <a:lnTo>
                  <a:pt x="7" y="7"/>
                </a:lnTo>
                <a:lnTo>
                  <a:pt x="11" y="1"/>
                </a:lnTo>
                <a:lnTo>
                  <a:pt x="7" y="7"/>
                </a:lnTo>
                <a:lnTo>
                  <a:pt x="12" y="4"/>
                </a:lnTo>
                <a:lnTo>
                  <a:pt x="7" y="7"/>
                </a:lnTo>
                <a:lnTo>
                  <a:pt x="13" y="5"/>
                </a:lnTo>
                <a:lnTo>
                  <a:pt x="7" y="7"/>
                </a:lnTo>
                <a:lnTo>
                  <a:pt x="13" y="7"/>
                </a:lnTo>
                <a:lnTo>
                  <a:pt x="13" y="5"/>
                </a:lnTo>
                <a:lnTo>
                  <a:pt x="12" y="4"/>
                </a:lnTo>
                <a:lnTo>
                  <a:pt x="11" y="1"/>
                </a:lnTo>
                <a:lnTo>
                  <a:pt x="8" y="1"/>
                </a:lnTo>
                <a:lnTo>
                  <a:pt x="7" y="0"/>
                </a:lnTo>
                <a:lnTo>
                  <a:pt x="7" y="7"/>
                </a:lnTo>
                <a:lnTo>
                  <a:pt x="0" y="5"/>
                </a:lnTo>
                <a:lnTo>
                  <a:pt x="0" y="7"/>
                </a:lnTo>
                <a:lnTo>
                  <a:pt x="7" y="7"/>
                </a:lnTo>
                <a:lnTo>
                  <a:pt x="0" y="7"/>
                </a:lnTo>
                <a:lnTo>
                  <a:pt x="0" y="10"/>
                </a:lnTo>
                <a:lnTo>
                  <a:pt x="7" y="7"/>
                </a:lnTo>
                <a:lnTo>
                  <a:pt x="0" y="7"/>
                </a:lnTo>
                <a:lnTo>
                  <a:pt x="7" y="7"/>
                </a:lnTo>
                <a:lnTo>
                  <a:pt x="0" y="10"/>
                </a:lnTo>
                <a:lnTo>
                  <a:pt x="1" y="11"/>
                </a:lnTo>
                <a:lnTo>
                  <a:pt x="7" y="7"/>
                </a:lnTo>
                <a:lnTo>
                  <a:pt x="1" y="11"/>
                </a:lnTo>
                <a:lnTo>
                  <a:pt x="2" y="14"/>
                </a:lnTo>
                <a:lnTo>
                  <a:pt x="7" y="7"/>
                </a:lnTo>
                <a:lnTo>
                  <a:pt x="2" y="14"/>
                </a:lnTo>
                <a:lnTo>
                  <a:pt x="5" y="14"/>
                </a:lnTo>
                <a:lnTo>
                  <a:pt x="7" y="7"/>
                </a:lnTo>
                <a:lnTo>
                  <a:pt x="7" y="15"/>
                </a:lnTo>
                <a:lnTo>
                  <a:pt x="7" y="7"/>
                </a:lnTo>
                <a:lnTo>
                  <a:pt x="5" y="14"/>
                </a:lnTo>
                <a:lnTo>
                  <a:pt x="7" y="15"/>
                </a:lnTo>
                <a:lnTo>
                  <a:pt x="7" y="7"/>
                </a:lnTo>
                <a:lnTo>
                  <a:pt x="7" y="15"/>
                </a:lnTo>
                <a:lnTo>
                  <a:pt x="8" y="14"/>
                </a:lnTo>
                <a:lnTo>
                  <a:pt x="7" y="7"/>
                </a:lnTo>
                <a:lnTo>
                  <a:pt x="8" y="14"/>
                </a:lnTo>
                <a:lnTo>
                  <a:pt x="11" y="14"/>
                </a:lnTo>
                <a:lnTo>
                  <a:pt x="7" y="7"/>
                </a:lnTo>
                <a:lnTo>
                  <a:pt x="11" y="14"/>
                </a:lnTo>
                <a:lnTo>
                  <a:pt x="12" y="11"/>
                </a:lnTo>
                <a:lnTo>
                  <a:pt x="7" y="7"/>
                </a:lnTo>
                <a:lnTo>
                  <a:pt x="12" y="11"/>
                </a:lnTo>
                <a:lnTo>
                  <a:pt x="10" y="1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86" name="Line 234"/>
          <p:cNvSpPr>
            <a:spLocks noChangeShapeType="1"/>
          </p:cNvSpPr>
          <p:nvPr/>
        </p:nvSpPr>
        <p:spPr bwMode="auto">
          <a:xfrm>
            <a:off x="2722563" y="25241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87" name="Freeform 235"/>
          <p:cNvSpPr>
            <a:spLocks/>
          </p:cNvSpPr>
          <p:nvPr/>
        </p:nvSpPr>
        <p:spPr bwMode="auto">
          <a:xfrm>
            <a:off x="2701925" y="2506663"/>
            <a:ext cx="22225" cy="17462"/>
          </a:xfrm>
          <a:custGeom>
            <a:avLst/>
            <a:gdLst>
              <a:gd name="T0" fmla="*/ 2147483647 w 13"/>
              <a:gd name="T1" fmla="*/ 2147483647 h 11"/>
              <a:gd name="T2" fmla="*/ 2147483647 w 13"/>
              <a:gd name="T3" fmla="*/ 2147483647 h 11"/>
              <a:gd name="T4" fmla="*/ 2147483647 w 13"/>
              <a:gd name="T5" fmla="*/ 2147483647 h 11"/>
              <a:gd name="T6" fmla="*/ 2147483647 w 13"/>
              <a:gd name="T7" fmla="*/ 2147483647 h 11"/>
              <a:gd name="T8" fmla="*/ 2147483647 w 13"/>
              <a:gd name="T9" fmla="*/ 2147483647 h 11"/>
              <a:gd name="T10" fmla="*/ 2147483647 w 13"/>
              <a:gd name="T11" fmla="*/ 2147483647 h 11"/>
              <a:gd name="T12" fmla="*/ 2147483647 w 13"/>
              <a:gd name="T13" fmla="*/ 2147483647 h 11"/>
              <a:gd name="T14" fmla="*/ 2147483647 w 13"/>
              <a:gd name="T15" fmla="*/ 2147483647 h 11"/>
              <a:gd name="T16" fmla="*/ 2147483647 w 13"/>
              <a:gd name="T17" fmla="*/ 0 h 11"/>
              <a:gd name="T18" fmla="*/ 2147483647 w 13"/>
              <a:gd name="T19" fmla="*/ 2147483647 h 11"/>
              <a:gd name="T20" fmla="*/ 2147483647 w 13"/>
              <a:gd name="T21" fmla="*/ 2147483647 h 11"/>
              <a:gd name="T22" fmla="*/ 2147483647 w 13"/>
              <a:gd name="T23" fmla="*/ 2147483647 h 11"/>
              <a:gd name="T24" fmla="*/ 0 w 13"/>
              <a:gd name="T25" fmla="*/ 2147483647 h 1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"/>
              <a:gd name="T40" fmla="*/ 0 h 11"/>
              <a:gd name="T41" fmla="*/ 13 w 13"/>
              <a:gd name="T42" fmla="*/ 11 h 1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" h="11">
                <a:moveTo>
                  <a:pt x="12" y="11"/>
                </a:moveTo>
                <a:lnTo>
                  <a:pt x="13" y="9"/>
                </a:lnTo>
                <a:lnTo>
                  <a:pt x="7" y="7"/>
                </a:lnTo>
                <a:lnTo>
                  <a:pt x="13" y="9"/>
                </a:lnTo>
                <a:lnTo>
                  <a:pt x="13" y="7"/>
                </a:lnTo>
                <a:lnTo>
                  <a:pt x="7" y="7"/>
                </a:lnTo>
                <a:lnTo>
                  <a:pt x="13" y="7"/>
                </a:lnTo>
                <a:lnTo>
                  <a:pt x="7" y="7"/>
                </a:lnTo>
                <a:lnTo>
                  <a:pt x="7" y="0"/>
                </a:lnTo>
                <a:lnTo>
                  <a:pt x="5" y="1"/>
                </a:lnTo>
                <a:lnTo>
                  <a:pt x="2" y="1"/>
                </a:lnTo>
                <a:lnTo>
                  <a:pt x="1" y="4"/>
                </a:lnTo>
                <a:lnTo>
                  <a:pt x="0" y="5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88" name="Line 236"/>
          <p:cNvSpPr>
            <a:spLocks noChangeShapeType="1"/>
          </p:cNvSpPr>
          <p:nvPr/>
        </p:nvSpPr>
        <p:spPr bwMode="auto">
          <a:xfrm>
            <a:off x="2705100" y="252412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89" name="Line 237"/>
          <p:cNvSpPr>
            <a:spLocks noChangeShapeType="1"/>
          </p:cNvSpPr>
          <p:nvPr/>
        </p:nvSpPr>
        <p:spPr bwMode="auto">
          <a:xfrm>
            <a:off x="2705100" y="252412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90" name="Line 238"/>
          <p:cNvSpPr>
            <a:spLocks noChangeShapeType="1"/>
          </p:cNvSpPr>
          <p:nvPr/>
        </p:nvSpPr>
        <p:spPr bwMode="auto">
          <a:xfrm>
            <a:off x="2813050" y="252412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91" name="Freeform 239"/>
          <p:cNvSpPr>
            <a:spLocks/>
          </p:cNvSpPr>
          <p:nvPr/>
        </p:nvSpPr>
        <p:spPr bwMode="auto">
          <a:xfrm>
            <a:off x="2809875" y="2506663"/>
            <a:ext cx="22225" cy="17462"/>
          </a:xfrm>
          <a:custGeom>
            <a:avLst/>
            <a:gdLst>
              <a:gd name="T0" fmla="*/ 2147483647 w 13"/>
              <a:gd name="T1" fmla="*/ 2147483647 h 11"/>
              <a:gd name="T2" fmla="*/ 2147483647 w 13"/>
              <a:gd name="T3" fmla="*/ 2147483647 h 11"/>
              <a:gd name="T4" fmla="*/ 0 w 13"/>
              <a:gd name="T5" fmla="*/ 2147483647 h 11"/>
              <a:gd name="T6" fmla="*/ 2147483647 w 13"/>
              <a:gd name="T7" fmla="*/ 2147483647 h 11"/>
              <a:gd name="T8" fmla="*/ 0 w 13"/>
              <a:gd name="T9" fmla="*/ 2147483647 h 11"/>
              <a:gd name="T10" fmla="*/ 2147483647 w 13"/>
              <a:gd name="T11" fmla="*/ 2147483647 h 11"/>
              <a:gd name="T12" fmla="*/ 0 w 13"/>
              <a:gd name="T13" fmla="*/ 2147483647 h 11"/>
              <a:gd name="T14" fmla="*/ 2147483647 w 13"/>
              <a:gd name="T15" fmla="*/ 2147483647 h 11"/>
              <a:gd name="T16" fmla="*/ 2147483647 w 13"/>
              <a:gd name="T17" fmla="*/ 2147483647 h 11"/>
              <a:gd name="T18" fmla="*/ 2147483647 w 13"/>
              <a:gd name="T19" fmla="*/ 2147483647 h 11"/>
              <a:gd name="T20" fmla="*/ 2147483647 w 13"/>
              <a:gd name="T21" fmla="*/ 2147483647 h 11"/>
              <a:gd name="T22" fmla="*/ 2147483647 w 13"/>
              <a:gd name="T23" fmla="*/ 2147483647 h 11"/>
              <a:gd name="T24" fmla="*/ 2147483647 w 13"/>
              <a:gd name="T25" fmla="*/ 2147483647 h 11"/>
              <a:gd name="T26" fmla="*/ 2147483647 w 13"/>
              <a:gd name="T27" fmla="*/ 2147483647 h 11"/>
              <a:gd name="T28" fmla="*/ 2147483647 w 13"/>
              <a:gd name="T29" fmla="*/ 0 h 11"/>
              <a:gd name="T30" fmla="*/ 2147483647 w 13"/>
              <a:gd name="T31" fmla="*/ 2147483647 h 11"/>
              <a:gd name="T32" fmla="*/ 2147483647 w 13"/>
              <a:gd name="T33" fmla="*/ 2147483647 h 11"/>
              <a:gd name="T34" fmla="*/ 2147483647 w 13"/>
              <a:gd name="T35" fmla="*/ 2147483647 h 11"/>
              <a:gd name="T36" fmla="*/ 2147483647 w 13"/>
              <a:gd name="T37" fmla="*/ 2147483647 h 11"/>
              <a:gd name="T38" fmla="*/ 2147483647 w 13"/>
              <a:gd name="T39" fmla="*/ 2147483647 h 11"/>
              <a:gd name="T40" fmla="*/ 2147483647 w 13"/>
              <a:gd name="T41" fmla="*/ 2147483647 h 11"/>
              <a:gd name="T42" fmla="*/ 2147483647 w 13"/>
              <a:gd name="T43" fmla="*/ 2147483647 h 11"/>
              <a:gd name="T44" fmla="*/ 2147483647 w 13"/>
              <a:gd name="T45" fmla="*/ 2147483647 h 11"/>
              <a:gd name="T46" fmla="*/ 2147483647 w 13"/>
              <a:gd name="T47" fmla="*/ 2147483647 h 11"/>
              <a:gd name="T48" fmla="*/ 2147483647 w 13"/>
              <a:gd name="T49" fmla="*/ 2147483647 h 11"/>
              <a:gd name="T50" fmla="*/ 2147483647 w 13"/>
              <a:gd name="T51" fmla="*/ 2147483647 h 11"/>
              <a:gd name="T52" fmla="*/ 2147483647 w 13"/>
              <a:gd name="T53" fmla="*/ 2147483647 h 11"/>
              <a:gd name="T54" fmla="*/ 2147483647 w 13"/>
              <a:gd name="T55" fmla="*/ 2147483647 h 11"/>
              <a:gd name="T56" fmla="*/ 2147483647 w 13"/>
              <a:gd name="T57" fmla="*/ 2147483647 h 11"/>
              <a:gd name="T58" fmla="*/ 2147483647 w 13"/>
              <a:gd name="T59" fmla="*/ 2147483647 h 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"/>
              <a:gd name="T91" fmla="*/ 0 h 11"/>
              <a:gd name="T92" fmla="*/ 13 w 13"/>
              <a:gd name="T93" fmla="*/ 11 h 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" h="11">
                <a:moveTo>
                  <a:pt x="1" y="11"/>
                </a:moveTo>
                <a:lnTo>
                  <a:pt x="6" y="7"/>
                </a:lnTo>
                <a:lnTo>
                  <a:pt x="0" y="9"/>
                </a:lnTo>
                <a:lnTo>
                  <a:pt x="6" y="7"/>
                </a:lnTo>
                <a:lnTo>
                  <a:pt x="0" y="7"/>
                </a:lnTo>
                <a:lnTo>
                  <a:pt x="6" y="7"/>
                </a:lnTo>
                <a:lnTo>
                  <a:pt x="0" y="5"/>
                </a:lnTo>
                <a:lnTo>
                  <a:pt x="6" y="7"/>
                </a:lnTo>
                <a:lnTo>
                  <a:pt x="1" y="4"/>
                </a:lnTo>
                <a:lnTo>
                  <a:pt x="6" y="7"/>
                </a:lnTo>
                <a:lnTo>
                  <a:pt x="2" y="1"/>
                </a:lnTo>
                <a:lnTo>
                  <a:pt x="6" y="7"/>
                </a:lnTo>
                <a:lnTo>
                  <a:pt x="5" y="1"/>
                </a:lnTo>
                <a:lnTo>
                  <a:pt x="6" y="7"/>
                </a:lnTo>
                <a:lnTo>
                  <a:pt x="6" y="0"/>
                </a:lnTo>
                <a:lnTo>
                  <a:pt x="6" y="7"/>
                </a:lnTo>
                <a:lnTo>
                  <a:pt x="8" y="1"/>
                </a:lnTo>
                <a:lnTo>
                  <a:pt x="6" y="7"/>
                </a:lnTo>
                <a:lnTo>
                  <a:pt x="10" y="1"/>
                </a:lnTo>
                <a:lnTo>
                  <a:pt x="6" y="7"/>
                </a:lnTo>
                <a:lnTo>
                  <a:pt x="12" y="4"/>
                </a:lnTo>
                <a:lnTo>
                  <a:pt x="6" y="7"/>
                </a:lnTo>
                <a:lnTo>
                  <a:pt x="13" y="5"/>
                </a:lnTo>
                <a:lnTo>
                  <a:pt x="6" y="7"/>
                </a:lnTo>
                <a:lnTo>
                  <a:pt x="13" y="7"/>
                </a:lnTo>
                <a:lnTo>
                  <a:pt x="6" y="7"/>
                </a:lnTo>
                <a:lnTo>
                  <a:pt x="13" y="9"/>
                </a:lnTo>
                <a:lnTo>
                  <a:pt x="6" y="7"/>
                </a:lnTo>
                <a:lnTo>
                  <a:pt x="12" y="11"/>
                </a:lnTo>
                <a:lnTo>
                  <a:pt x="10" y="1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92" name="Line 240"/>
          <p:cNvSpPr>
            <a:spLocks noChangeShapeType="1"/>
          </p:cNvSpPr>
          <p:nvPr/>
        </p:nvSpPr>
        <p:spPr bwMode="auto">
          <a:xfrm>
            <a:off x="2827338" y="2525713"/>
            <a:ext cx="158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93" name="Freeform 241"/>
          <p:cNvSpPr>
            <a:spLocks/>
          </p:cNvSpPr>
          <p:nvPr/>
        </p:nvSpPr>
        <p:spPr bwMode="auto">
          <a:xfrm>
            <a:off x="2809875" y="2506663"/>
            <a:ext cx="22225" cy="23812"/>
          </a:xfrm>
          <a:custGeom>
            <a:avLst/>
            <a:gdLst>
              <a:gd name="T0" fmla="*/ 2147483647 w 13"/>
              <a:gd name="T1" fmla="*/ 2147483647 h 15"/>
              <a:gd name="T2" fmla="*/ 2147483647 w 13"/>
              <a:gd name="T3" fmla="*/ 2147483647 h 15"/>
              <a:gd name="T4" fmla="*/ 2147483647 w 13"/>
              <a:gd name="T5" fmla="*/ 2147483647 h 15"/>
              <a:gd name="T6" fmla="*/ 2147483647 w 13"/>
              <a:gd name="T7" fmla="*/ 2147483647 h 15"/>
              <a:gd name="T8" fmla="*/ 2147483647 w 13"/>
              <a:gd name="T9" fmla="*/ 2147483647 h 15"/>
              <a:gd name="T10" fmla="*/ 2147483647 w 13"/>
              <a:gd name="T11" fmla="*/ 2147483647 h 15"/>
              <a:gd name="T12" fmla="*/ 2147483647 w 13"/>
              <a:gd name="T13" fmla="*/ 2147483647 h 15"/>
              <a:gd name="T14" fmla="*/ 2147483647 w 13"/>
              <a:gd name="T15" fmla="*/ 2147483647 h 15"/>
              <a:gd name="T16" fmla="*/ 2147483647 w 13"/>
              <a:gd name="T17" fmla="*/ 2147483647 h 15"/>
              <a:gd name="T18" fmla="*/ 2147483647 w 13"/>
              <a:gd name="T19" fmla="*/ 2147483647 h 15"/>
              <a:gd name="T20" fmla="*/ 2147483647 w 13"/>
              <a:gd name="T21" fmla="*/ 2147483647 h 15"/>
              <a:gd name="T22" fmla="*/ 2147483647 w 13"/>
              <a:gd name="T23" fmla="*/ 2147483647 h 15"/>
              <a:gd name="T24" fmla="*/ 2147483647 w 13"/>
              <a:gd name="T25" fmla="*/ 2147483647 h 15"/>
              <a:gd name="T26" fmla="*/ 2147483647 w 13"/>
              <a:gd name="T27" fmla="*/ 2147483647 h 15"/>
              <a:gd name="T28" fmla="*/ 2147483647 w 13"/>
              <a:gd name="T29" fmla="*/ 2147483647 h 15"/>
              <a:gd name="T30" fmla="*/ 2147483647 w 13"/>
              <a:gd name="T31" fmla="*/ 2147483647 h 15"/>
              <a:gd name="T32" fmla="*/ 2147483647 w 13"/>
              <a:gd name="T33" fmla="*/ 2147483647 h 15"/>
              <a:gd name="T34" fmla="*/ 2147483647 w 13"/>
              <a:gd name="T35" fmla="*/ 2147483647 h 15"/>
              <a:gd name="T36" fmla="*/ 2147483647 w 13"/>
              <a:gd name="T37" fmla="*/ 2147483647 h 15"/>
              <a:gd name="T38" fmla="*/ 2147483647 w 13"/>
              <a:gd name="T39" fmla="*/ 2147483647 h 15"/>
              <a:gd name="T40" fmla="*/ 2147483647 w 13"/>
              <a:gd name="T41" fmla="*/ 2147483647 h 15"/>
              <a:gd name="T42" fmla="*/ 2147483647 w 13"/>
              <a:gd name="T43" fmla="*/ 2147483647 h 15"/>
              <a:gd name="T44" fmla="*/ 2147483647 w 13"/>
              <a:gd name="T45" fmla="*/ 2147483647 h 15"/>
              <a:gd name="T46" fmla="*/ 2147483647 w 13"/>
              <a:gd name="T47" fmla="*/ 0 h 15"/>
              <a:gd name="T48" fmla="*/ 2147483647 w 13"/>
              <a:gd name="T49" fmla="*/ 2147483647 h 15"/>
              <a:gd name="T50" fmla="*/ 0 w 13"/>
              <a:gd name="T51" fmla="*/ 2147483647 h 15"/>
              <a:gd name="T52" fmla="*/ 0 w 13"/>
              <a:gd name="T53" fmla="*/ 2147483647 h 15"/>
              <a:gd name="T54" fmla="*/ 2147483647 w 13"/>
              <a:gd name="T55" fmla="*/ 2147483647 h 15"/>
              <a:gd name="T56" fmla="*/ 2147483647 w 13"/>
              <a:gd name="T57" fmla="*/ 2147483647 h 1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"/>
              <a:gd name="T88" fmla="*/ 0 h 15"/>
              <a:gd name="T89" fmla="*/ 13 w 13"/>
              <a:gd name="T90" fmla="*/ 15 h 1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" h="15">
                <a:moveTo>
                  <a:pt x="10" y="14"/>
                </a:moveTo>
                <a:lnTo>
                  <a:pt x="12" y="11"/>
                </a:lnTo>
                <a:lnTo>
                  <a:pt x="6" y="7"/>
                </a:lnTo>
                <a:lnTo>
                  <a:pt x="10" y="14"/>
                </a:lnTo>
                <a:lnTo>
                  <a:pt x="6" y="7"/>
                </a:lnTo>
                <a:lnTo>
                  <a:pt x="8" y="14"/>
                </a:lnTo>
                <a:lnTo>
                  <a:pt x="6" y="7"/>
                </a:lnTo>
                <a:lnTo>
                  <a:pt x="6" y="15"/>
                </a:lnTo>
                <a:lnTo>
                  <a:pt x="6" y="7"/>
                </a:lnTo>
                <a:lnTo>
                  <a:pt x="5" y="14"/>
                </a:lnTo>
                <a:lnTo>
                  <a:pt x="6" y="7"/>
                </a:lnTo>
                <a:lnTo>
                  <a:pt x="2" y="14"/>
                </a:lnTo>
                <a:lnTo>
                  <a:pt x="6" y="7"/>
                </a:lnTo>
                <a:lnTo>
                  <a:pt x="1" y="11"/>
                </a:lnTo>
                <a:lnTo>
                  <a:pt x="2" y="14"/>
                </a:lnTo>
                <a:lnTo>
                  <a:pt x="5" y="14"/>
                </a:lnTo>
                <a:lnTo>
                  <a:pt x="6" y="15"/>
                </a:lnTo>
                <a:lnTo>
                  <a:pt x="6" y="7"/>
                </a:lnTo>
                <a:lnTo>
                  <a:pt x="13" y="7"/>
                </a:lnTo>
                <a:lnTo>
                  <a:pt x="13" y="5"/>
                </a:lnTo>
                <a:lnTo>
                  <a:pt x="12" y="4"/>
                </a:lnTo>
                <a:lnTo>
                  <a:pt x="10" y="1"/>
                </a:lnTo>
                <a:lnTo>
                  <a:pt x="8" y="1"/>
                </a:lnTo>
                <a:lnTo>
                  <a:pt x="6" y="0"/>
                </a:lnTo>
                <a:lnTo>
                  <a:pt x="6" y="7"/>
                </a:lnTo>
                <a:lnTo>
                  <a:pt x="0" y="7"/>
                </a:lnTo>
                <a:lnTo>
                  <a:pt x="0" y="10"/>
                </a:lnTo>
                <a:lnTo>
                  <a:pt x="1" y="11"/>
                </a:lnTo>
                <a:lnTo>
                  <a:pt x="3" y="1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94" name="Line 242"/>
          <p:cNvSpPr>
            <a:spLocks noChangeShapeType="1"/>
          </p:cNvSpPr>
          <p:nvPr/>
        </p:nvSpPr>
        <p:spPr bwMode="auto">
          <a:xfrm>
            <a:off x="2820988" y="253047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95" name="Freeform 243"/>
          <p:cNvSpPr>
            <a:spLocks/>
          </p:cNvSpPr>
          <p:nvPr/>
        </p:nvSpPr>
        <p:spPr bwMode="auto">
          <a:xfrm>
            <a:off x="2820988" y="2525713"/>
            <a:ext cx="6350" cy="4762"/>
          </a:xfrm>
          <a:custGeom>
            <a:avLst/>
            <a:gdLst>
              <a:gd name="T0" fmla="*/ 0 w 4"/>
              <a:gd name="T1" fmla="*/ 2147483647 h 3"/>
              <a:gd name="T2" fmla="*/ 2147483647 w 4"/>
              <a:gd name="T3" fmla="*/ 2147483647 h 3"/>
              <a:gd name="T4" fmla="*/ 2147483647 w 4"/>
              <a:gd name="T5" fmla="*/ 0 h 3"/>
              <a:gd name="T6" fmla="*/ 0 60000 65536"/>
              <a:gd name="T7" fmla="*/ 0 60000 65536"/>
              <a:gd name="T8" fmla="*/ 0 60000 65536"/>
              <a:gd name="T9" fmla="*/ 0 w 4"/>
              <a:gd name="T10" fmla="*/ 0 h 3"/>
              <a:gd name="T11" fmla="*/ 4 w 4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" h="3">
                <a:moveTo>
                  <a:pt x="0" y="3"/>
                </a:moveTo>
                <a:lnTo>
                  <a:pt x="2" y="2"/>
                </a:lnTo>
                <a:lnTo>
                  <a:pt x="4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96" name="Line 244"/>
          <p:cNvSpPr>
            <a:spLocks noChangeShapeType="1"/>
          </p:cNvSpPr>
          <p:nvPr/>
        </p:nvSpPr>
        <p:spPr bwMode="auto">
          <a:xfrm>
            <a:off x="2830513" y="25241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97" name="Freeform 245"/>
          <p:cNvSpPr>
            <a:spLocks/>
          </p:cNvSpPr>
          <p:nvPr/>
        </p:nvSpPr>
        <p:spPr bwMode="auto">
          <a:xfrm>
            <a:off x="2809875" y="2506663"/>
            <a:ext cx="22225" cy="23812"/>
          </a:xfrm>
          <a:custGeom>
            <a:avLst/>
            <a:gdLst>
              <a:gd name="T0" fmla="*/ 2147483647 w 13"/>
              <a:gd name="T1" fmla="*/ 2147483647 h 15"/>
              <a:gd name="T2" fmla="*/ 2147483647 w 13"/>
              <a:gd name="T3" fmla="*/ 2147483647 h 15"/>
              <a:gd name="T4" fmla="*/ 2147483647 w 13"/>
              <a:gd name="T5" fmla="*/ 2147483647 h 15"/>
              <a:gd name="T6" fmla="*/ 2147483647 w 13"/>
              <a:gd name="T7" fmla="*/ 2147483647 h 15"/>
              <a:gd name="T8" fmla="*/ 2147483647 w 13"/>
              <a:gd name="T9" fmla="*/ 0 h 15"/>
              <a:gd name="T10" fmla="*/ 2147483647 w 13"/>
              <a:gd name="T11" fmla="*/ 2147483647 h 15"/>
              <a:gd name="T12" fmla="*/ 2147483647 w 13"/>
              <a:gd name="T13" fmla="*/ 2147483647 h 15"/>
              <a:gd name="T14" fmla="*/ 2147483647 w 13"/>
              <a:gd name="T15" fmla="*/ 2147483647 h 15"/>
              <a:gd name="T16" fmla="*/ 0 w 13"/>
              <a:gd name="T17" fmla="*/ 2147483647 h 15"/>
              <a:gd name="T18" fmla="*/ 0 w 13"/>
              <a:gd name="T19" fmla="*/ 2147483647 h 15"/>
              <a:gd name="T20" fmla="*/ 2147483647 w 13"/>
              <a:gd name="T21" fmla="*/ 2147483647 h 15"/>
              <a:gd name="T22" fmla="*/ 2147483647 w 13"/>
              <a:gd name="T23" fmla="*/ 2147483647 h 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"/>
              <a:gd name="T37" fmla="*/ 0 h 15"/>
              <a:gd name="T38" fmla="*/ 13 w 13"/>
              <a:gd name="T39" fmla="*/ 15 h 1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" h="15">
                <a:moveTo>
                  <a:pt x="12" y="11"/>
                </a:moveTo>
                <a:lnTo>
                  <a:pt x="13" y="10"/>
                </a:lnTo>
                <a:lnTo>
                  <a:pt x="13" y="7"/>
                </a:lnTo>
                <a:lnTo>
                  <a:pt x="6" y="7"/>
                </a:lnTo>
                <a:lnTo>
                  <a:pt x="6" y="0"/>
                </a:lnTo>
                <a:lnTo>
                  <a:pt x="5" y="1"/>
                </a:lnTo>
                <a:lnTo>
                  <a:pt x="2" y="1"/>
                </a:lnTo>
                <a:lnTo>
                  <a:pt x="1" y="4"/>
                </a:lnTo>
                <a:lnTo>
                  <a:pt x="0" y="5"/>
                </a:lnTo>
                <a:lnTo>
                  <a:pt x="0" y="7"/>
                </a:lnTo>
                <a:lnTo>
                  <a:pt x="6" y="7"/>
                </a:lnTo>
                <a:lnTo>
                  <a:pt x="6" y="15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98" name="Line 246"/>
          <p:cNvSpPr>
            <a:spLocks noChangeShapeType="1"/>
          </p:cNvSpPr>
          <p:nvPr/>
        </p:nvSpPr>
        <p:spPr bwMode="auto">
          <a:xfrm>
            <a:off x="2919413" y="25241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799" name="Freeform 247"/>
          <p:cNvSpPr>
            <a:spLocks/>
          </p:cNvSpPr>
          <p:nvPr/>
        </p:nvSpPr>
        <p:spPr bwMode="auto">
          <a:xfrm>
            <a:off x="2919413" y="2506663"/>
            <a:ext cx="19050" cy="17462"/>
          </a:xfrm>
          <a:custGeom>
            <a:avLst/>
            <a:gdLst>
              <a:gd name="T0" fmla="*/ 2147483647 w 12"/>
              <a:gd name="T1" fmla="*/ 2147483647 h 11"/>
              <a:gd name="T2" fmla="*/ 2147483647 w 12"/>
              <a:gd name="T3" fmla="*/ 2147483647 h 11"/>
              <a:gd name="T4" fmla="*/ 0 w 12"/>
              <a:gd name="T5" fmla="*/ 2147483647 h 11"/>
              <a:gd name="T6" fmla="*/ 2147483647 w 12"/>
              <a:gd name="T7" fmla="*/ 2147483647 h 11"/>
              <a:gd name="T8" fmla="*/ 0 w 12"/>
              <a:gd name="T9" fmla="*/ 2147483647 h 11"/>
              <a:gd name="T10" fmla="*/ 2147483647 w 12"/>
              <a:gd name="T11" fmla="*/ 2147483647 h 11"/>
              <a:gd name="T12" fmla="*/ 0 w 12"/>
              <a:gd name="T13" fmla="*/ 2147483647 h 11"/>
              <a:gd name="T14" fmla="*/ 2147483647 w 12"/>
              <a:gd name="T15" fmla="*/ 2147483647 h 11"/>
              <a:gd name="T16" fmla="*/ 2147483647 w 12"/>
              <a:gd name="T17" fmla="*/ 2147483647 h 11"/>
              <a:gd name="T18" fmla="*/ 2147483647 w 12"/>
              <a:gd name="T19" fmla="*/ 2147483647 h 11"/>
              <a:gd name="T20" fmla="*/ 2147483647 w 12"/>
              <a:gd name="T21" fmla="*/ 2147483647 h 11"/>
              <a:gd name="T22" fmla="*/ 2147483647 w 12"/>
              <a:gd name="T23" fmla="*/ 2147483647 h 11"/>
              <a:gd name="T24" fmla="*/ 2147483647 w 12"/>
              <a:gd name="T25" fmla="*/ 2147483647 h 11"/>
              <a:gd name="T26" fmla="*/ 2147483647 w 12"/>
              <a:gd name="T27" fmla="*/ 2147483647 h 11"/>
              <a:gd name="T28" fmla="*/ 2147483647 w 12"/>
              <a:gd name="T29" fmla="*/ 0 h 11"/>
              <a:gd name="T30" fmla="*/ 2147483647 w 12"/>
              <a:gd name="T31" fmla="*/ 2147483647 h 11"/>
              <a:gd name="T32" fmla="*/ 2147483647 w 12"/>
              <a:gd name="T33" fmla="*/ 2147483647 h 11"/>
              <a:gd name="T34" fmla="*/ 2147483647 w 12"/>
              <a:gd name="T35" fmla="*/ 2147483647 h 11"/>
              <a:gd name="T36" fmla="*/ 2147483647 w 12"/>
              <a:gd name="T37" fmla="*/ 2147483647 h 11"/>
              <a:gd name="T38" fmla="*/ 2147483647 w 12"/>
              <a:gd name="T39" fmla="*/ 2147483647 h 11"/>
              <a:gd name="T40" fmla="*/ 2147483647 w 12"/>
              <a:gd name="T41" fmla="*/ 2147483647 h 11"/>
              <a:gd name="T42" fmla="*/ 2147483647 w 12"/>
              <a:gd name="T43" fmla="*/ 2147483647 h 11"/>
              <a:gd name="T44" fmla="*/ 2147483647 w 12"/>
              <a:gd name="T45" fmla="*/ 2147483647 h 11"/>
              <a:gd name="T46" fmla="*/ 2147483647 w 12"/>
              <a:gd name="T47" fmla="*/ 2147483647 h 11"/>
              <a:gd name="T48" fmla="*/ 2147483647 w 12"/>
              <a:gd name="T49" fmla="*/ 2147483647 h 11"/>
              <a:gd name="T50" fmla="*/ 2147483647 w 12"/>
              <a:gd name="T51" fmla="*/ 2147483647 h 11"/>
              <a:gd name="T52" fmla="*/ 2147483647 w 12"/>
              <a:gd name="T53" fmla="*/ 2147483647 h 11"/>
              <a:gd name="T54" fmla="*/ 2147483647 w 12"/>
              <a:gd name="T55" fmla="*/ 2147483647 h 11"/>
              <a:gd name="T56" fmla="*/ 2147483647 w 12"/>
              <a:gd name="T57" fmla="*/ 2147483647 h 11"/>
              <a:gd name="T58" fmla="*/ 2147483647 w 12"/>
              <a:gd name="T59" fmla="*/ 2147483647 h 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2"/>
              <a:gd name="T91" fmla="*/ 0 h 11"/>
              <a:gd name="T92" fmla="*/ 12 w 12"/>
              <a:gd name="T93" fmla="*/ 11 h 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2" h="11">
                <a:moveTo>
                  <a:pt x="1" y="11"/>
                </a:moveTo>
                <a:lnTo>
                  <a:pt x="6" y="7"/>
                </a:lnTo>
                <a:lnTo>
                  <a:pt x="0" y="9"/>
                </a:lnTo>
                <a:lnTo>
                  <a:pt x="6" y="7"/>
                </a:lnTo>
                <a:lnTo>
                  <a:pt x="0" y="7"/>
                </a:lnTo>
                <a:lnTo>
                  <a:pt x="6" y="7"/>
                </a:lnTo>
                <a:lnTo>
                  <a:pt x="0" y="5"/>
                </a:lnTo>
                <a:lnTo>
                  <a:pt x="6" y="7"/>
                </a:lnTo>
                <a:lnTo>
                  <a:pt x="1" y="4"/>
                </a:lnTo>
                <a:lnTo>
                  <a:pt x="6" y="7"/>
                </a:lnTo>
                <a:lnTo>
                  <a:pt x="2" y="1"/>
                </a:lnTo>
                <a:lnTo>
                  <a:pt x="6" y="7"/>
                </a:lnTo>
                <a:lnTo>
                  <a:pt x="3" y="1"/>
                </a:lnTo>
                <a:lnTo>
                  <a:pt x="6" y="7"/>
                </a:lnTo>
                <a:lnTo>
                  <a:pt x="6" y="0"/>
                </a:lnTo>
                <a:lnTo>
                  <a:pt x="6" y="7"/>
                </a:lnTo>
                <a:lnTo>
                  <a:pt x="7" y="1"/>
                </a:lnTo>
                <a:lnTo>
                  <a:pt x="6" y="7"/>
                </a:lnTo>
                <a:lnTo>
                  <a:pt x="10" y="1"/>
                </a:lnTo>
                <a:lnTo>
                  <a:pt x="6" y="7"/>
                </a:lnTo>
                <a:lnTo>
                  <a:pt x="11" y="4"/>
                </a:lnTo>
                <a:lnTo>
                  <a:pt x="6" y="7"/>
                </a:lnTo>
                <a:lnTo>
                  <a:pt x="12" y="5"/>
                </a:lnTo>
                <a:lnTo>
                  <a:pt x="6" y="7"/>
                </a:lnTo>
                <a:lnTo>
                  <a:pt x="12" y="7"/>
                </a:lnTo>
                <a:lnTo>
                  <a:pt x="6" y="7"/>
                </a:lnTo>
                <a:lnTo>
                  <a:pt x="12" y="9"/>
                </a:lnTo>
                <a:lnTo>
                  <a:pt x="6" y="7"/>
                </a:lnTo>
                <a:lnTo>
                  <a:pt x="11" y="11"/>
                </a:lnTo>
                <a:lnTo>
                  <a:pt x="8" y="1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00" name="Line 248"/>
          <p:cNvSpPr>
            <a:spLocks noChangeShapeType="1"/>
          </p:cNvSpPr>
          <p:nvPr/>
        </p:nvSpPr>
        <p:spPr bwMode="auto">
          <a:xfrm>
            <a:off x="2935288" y="2525713"/>
            <a:ext cx="158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01" name="Freeform 249"/>
          <p:cNvSpPr>
            <a:spLocks/>
          </p:cNvSpPr>
          <p:nvPr/>
        </p:nvSpPr>
        <p:spPr bwMode="auto">
          <a:xfrm>
            <a:off x="2919413" y="2506663"/>
            <a:ext cx="19050" cy="23812"/>
          </a:xfrm>
          <a:custGeom>
            <a:avLst/>
            <a:gdLst>
              <a:gd name="T0" fmla="*/ 2147483647 w 12"/>
              <a:gd name="T1" fmla="*/ 2147483647 h 15"/>
              <a:gd name="T2" fmla="*/ 2147483647 w 12"/>
              <a:gd name="T3" fmla="*/ 2147483647 h 15"/>
              <a:gd name="T4" fmla="*/ 2147483647 w 12"/>
              <a:gd name="T5" fmla="*/ 2147483647 h 15"/>
              <a:gd name="T6" fmla="*/ 2147483647 w 12"/>
              <a:gd name="T7" fmla="*/ 2147483647 h 15"/>
              <a:gd name="T8" fmla="*/ 2147483647 w 12"/>
              <a:gd name="T9" fmla="*/ 2147483647 h 15"/>
              <a:gd name="T10" fmla="*/ 2147483647 w 12"/>
              <a:gd name="T11" fmla="*/ 2147483647 h 15"/>
              <a:gd name="T12" fmla="*/ 2147483647 w 12"/>
              <a:gd name="T13" fmla="*/ 2147483647 h 15"/>
              <a:gd name="T14" fmla="*/ 2147483647 w 12"/>
              <a:gd name="T15" fmla="*/ 2147483647 h 15"/>
              <a:gd name="T16" fmla="*/ 2147483647 w 12"/>
              <a:gd name="T17" fmla="*/ 2147483647 h 15"/>
              <a:gd name="T18" fmla="*/ 2147483647 w 12"/>
              <a:gd name="T19" fmla="*/ 2147483647 h 15"/>
              <a:gd name="T20" fmla="*/ 2147483647 w 12"/>
              <a:gd name="T21" fmla="*/ 2147483647 h 15"/>
              <a:gd name="T22" fmla="*/ 2147483647 w 12"/>
              <a:gd name="T23" fmla="*/ 2147483647 h 15"/>
              <a:gd name="T24" fmla="*/ 2147483647 w 12"/>
              <a:gd name="T25" fmla="*/ 2147483647 h 15"/>
              <a:gd name="T26" fmla="*/ 2147483647 w 12"/>
              <a:gd name="T27" fmla="*/ 2147483647 h 15"/>
              <a:gd name="T28" fmla="*/ 2147483647 w 12"/>
              <a:gd name="T29" fmla="*/ 2147483647 h 15"/>
              <a:gd name="T30" fmla="*/ 2147483647 w 12"/>
              <a:gd name="T31" fmla="*/ 2147483647 h 15"/>
              <a:gd name="T32" fmla="*/ 2147483647 w 12"/>
              <a:gd name="T33" fmla="*/ 2147483647 h 15"/>
              <a:gd name="T34" fmla="*/ 2147483647 w 12"/>
              <a:gd name="T35" fmla="*/ 2147483647 h 15"/>
              <a:gd name="T36" fmla="*/ 2147483647 w 12"/>
              <a:gd name="T37" fmla="*/ 2147483647 h 15"/>
              <a:gd name="T38" fmla="*/ 2147483647 w 12"/>
              <a:gd name="T39" fmla="*/ 2147483647 h 15"/>
              <a:gd name="T40" fmla="*/ 2147483647 w 12"/>
              <a:gd name="T41" fmla="*/ 2147483647 h 15"/>
              <a:gd name="T42" fmla="*/ 2147483647 w 12"/>
              <a:gd name="T43" fmla="*/ 2147483647 h 15"/>
              <a:gd name="T44" fmla="*/ 2147483647 w 12"/>
              <a:gd name="T45" fmla="*/ 2147483647 h 15"/>
              <a:gd name="T46" fmla="*/ 2147483647 w 12"/>
              <a:gd name="T47" fmla="*/ 0 h 15"/>
              <a:gd name="T48" fmla="*/ 2147483647 w 12"/>
              <a:gd name="T49" fmla="*/ 2147483647 h 15"/>
              <a:gd name="T50" fmla="*/ 0 w 12"/>
              <a:gd name="T51" fmla="*/ 2147483647 h 15"/>
              <a:gd name="T52" fmla="*/ 0 w 12"/>
              <a:gd name="T53" fmla="*/ 2147483647 h 15"/>
              <a:gd name="T54" fmla="*/ 2147483647 w 12"/>
              <a:gd name="T55" fmla="*/ 2147483647 h 1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2"/>
              <a:gd name="T85" fmla="*/ 0 h 15"/>
              <a:gd name="T86" fmla="*/ 12 w 12"/>
              <a:gd name="T87" fmla="*/ 15 h 1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2" h="15">
                <a:moveTo>
                  <a:pt x="10" y="14"/>
                </a:moveTo>
                <a:lnTo>
                  <a:pt x="11" y="11"/>
                </a:lnTo>
                <a:lnTo>
                  <a:pt x="6" y="7"/>
                </a:lnTo>
                <a:lnTo>
                  <a:pt x="10" y="14"/>
                </a:lnTo>
                <a:lnTo>
                  <a:pt x="6" y="7"/>
                </a:lnTo>
                <a:lnTo>
                  <a:pt x="7" y="14"/>
                </a:lnTo>
                <a:lnTo>
                  <a:pt x="6" y="7"/>
                </a:lnTo>
                <a:lnTo>
                  <a:pt x="6" y="15"/>
                </a:lnTo>
                <a:lnTo>
                  <a:pt x="6" y="7"/>
                </a:lnTo>
                <a:lnTo>
                  <a:pt x="3" y="14"/>
                </a:lnTo>
                <a:lnTo>
                  <a:pt x="6" y="7"/>
                </a:lnTo>
                <a:lnTo>
                  <a:pt x="2" y="14"/>
                </a:lnTo>
                <a:lnTo>
                  <a:pt x="6" y="7"/>
                </a:lnTo>
                <a:lnTo>
                  <a:pt x="1" y="11"/>
                </a:lnTo>
                <a:lnTo>
                  <a:pt x="2" y="14"/>
                </a:lnTo>
                <a:lnTo>
                  <a:pt x="3" y="14"/>
                </a:lnTo>
                <a:lnTo>
                  <a:pt x="6" y="15"/>
                </a:lnTo>
                <a:lnTo>
                  <a:pt x="6" y="7"/>
                </a:lnTo>
                <a:lnTo>
                  <a:pt x="12" y="7"/>
                </a:lnTo>
                <a:lnTo>
                  <a:pt x="12" y="5"/>
                </a:lnTo>
                <a:lnTo>
                  <a:pt x="11" y="4"/>
                </a:lnTo>
                <a:lnTo>
                  <a:pt x="10" y="1"/>
                </a:lnTo>
                <a:lnTo>
                  <a:pt x="7" y="1"/>
                </a:lnTo>
                <a:lnTo>
                  <a:pt x="6" y="0"/>
                </a:lnTo>
                <a:lnTo>
                  <a:pt x="6" y="7"/>
                </a:lnTo>
                <a:lnTo>
                  <a:pt x="0" y="7"/>
                </a:lnTo>
                <a:lnTo>
                  <a:pt x="0" y="10"/>
                </a:lnTo>
                <a:lnTo>
                  <a:pt x="1" y="1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02" name="Line 250"/>
          <p:cNvSpPr>
            <a:spLocks noChangeShapeType="1"/>
          </p:cNvSpPr>
          <p:nvPr/>
        </p:nvSpPr>
        <p:spPr bwMode="auto">
          <a:xfrm>
            <a:off x="2919413" y="251777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03" name="Freeform 251"/>
          <p:cNvSpPr>
            <a:spLocks/>
          </p:cNvSpPr>
          <p:nvPr/>
        </p:nvSpPr>
        <p:spPr bwMode="auto">
          <a:xfrm>
            <a:off x="2919413" y="2517775"/>
            <a:ext cx="15875" cy="12700"/>
          </a:xfrm>
          <a:custGeom>
            <a:avLst/>
            <a:gdLst>
              <a:gd name="T0" fmla="*/ 0 w 10"/>
              <a:gd name="T1" fmla="*/ 0 h 8"/>
              <a:gd name="T2" fmla="*/ 2147483647 w 10"/>
              <a:gd name="T3" fmla="*/ 0 h 8"/>
              <a:gd name="T4" fmla="*/ 2147483647 w 10"/>
              <a:gd name="T5" fmla="*/ 2147483647 h 8"/>
              <a:gd name="T6" fmla="*/ 2147483647 w 10"/>
              <a:gd name="T7" fmla="*/ 2147483647 h 8"/>
              <a:gd name="T8" fmla="*/ 2147483647 w 10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8"/>
              <a:gd name="T17" fmla="*/ 10 w 10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8">
                <a:moveTo>
                  <a:pt x="0" y="0"/>
                </a:moveTo>
                <a:lnTo>
                  <a:pt x="6" y="0"/>
                </a:lnTo>
                <a:lnTo>
                  <a:pt x="6" y="8"/>
                </a:lnTo>
                <a:lnTo>
                  <a:pt x="8" y="7"/>
                </a:lnTo>
                <a:lnTo>
                  <a:pt x="10" y="5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04" name="Line 252"/>
          <p:cNvSpPr>
            <a:spLocks noChangeShapeType="1"/>
          </p:cNvSpPr>
          <p:nvPr/>
        </p:nvSpPr>
        <p:spPr bwMode="auto">
          <a:xfrm>
            <a:off x="2938463" y="25241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05" name="Freeform 253"/>
          <p:cNvSpPr>
            <a:spLocks/>
          </p:cNvSpPr>
          <p:nvPr/>
        </p:nvSpPr>
        <p:spPr bwMode="auto">
          <a:xfrm>
            <a:off x="2919413" y="2506663"/>
            <a:ext cx="19050" cy="17462"/>
          </a:xfrm>
          <a:custGeom>
            <a:avLst/>
            <a:gdLst>
              <a:gd name="T0" fmla="*/ 2147483647 w 12"/>
              <a:gd name="T1" fmla="*/ 2147483647 h 11"/>
              <a:gd name="T2" fmla="*/ 2147483647 w 12"/>
              <a:gd name="T3" fmla="*/ 2147483647 h 11"/>
              <a:gd name="T4" fmla="*/ 2147483647 w 12"/>
              <a:gd name="T5" fmla="*/ 2147483647 h 11"/>
              <a:gd name="T6" fmla="*/ 2147483647 w 12"/>
              <a:gd name="T7" fmla="*/ 2147483647 h 11"/>
              <a:gd name="T8" fmla="*/ 2147483647 w 12"/>
              <a:gd name="T9" fmla="*/ 0 h 11"/>
              <a:gd name="T10" fmla="*/ 2147483647 w 12"/>
              <a:gd name="T11" fmla="*/ 2147483647 h 11"/>
              <a:gd name="T12" fmla="*/ 2147483647 w 12"/>
              <a:gd name="T13" fmla="*/ 2147483647 h 11"/>
              <a:gd name="T14" fmla="*/ 2147483647 w 12"/>
              <a:gd name="T15" fmla="*/ 2147483647 h 11"/>
              <a:gd name="T16" fmla="*/ 0 w 12"/>
              <a:gd name="T17" fmla="*/ 2147483647 h 11"/>
              <a:gd name="T18" fmla="*/ 0 w 12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1"/>
              <a:gd name="T32" fmla="*/ 12 w 12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1">
                <a:moveTo>
                  <a:pt x="11" y="11"/>
                </a:moveTo>
                <a:lnTo>
                  <a:pt x="12" y="9"/>
                </a:lnTo>
                <a:lnTo>
                  <a:pt x="12" y="7"/>
                </a:lnTo>
                <a:lnTo>
                  <a:pt x="6" y="7"/>
                </a:lnTo>
                <a:lnTo>
                  <a:pt x="6" y="0"/>
                </a:lnTo>
                <a:lnTo>
                  <a:pt x="3" y="1"/>
                </a:lnTo>
                <a:lnTo>
                  <a:pt x="2" y="1"/>
                </a:lnTo>
                <a:lnTo>
                  <a:pt x="1" y="4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06" name="Line 254"/>
          <p:cNvSpPr>
            <a:spLocks noChangeShapeType="1"/>
          </p:cNvSpPr>
          <p:nvPr/>
        </p:nvSpPr>
        <p:spPr bwMode="auto">
          <a:xfrm>
            <a:off x="3751263" y="2517775"/>
            <a:ext cx="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07" name="Freeform 255"/>
          <p:cNvSpPr>
            <a:spLocks/>
          </p:cNvSpPr>
          <p:nvPr/>
        </p:nvSpPr>
        <p:spPr bwMode="auto">
          <a:xfrm>
            <a:off x="3751263" y="2506663"/>
            <a:ext cx="19050" cy="17462"/>
          </a:xfrm>
          <a:custGeom>
            <a:avLst/>
            <a:gdLst>
              <a:gd name="T0" fmla="*/ 0 w 13"/>
              <a:gd name="T1" fmla="*/ 2147483647 h 11"/>
              <a:gd name="T2" fmla="*/ 2147483647 w 13"/>
              <a:gd name="T3" fmla="*/ 2147483647 h 11"/>
              <a:gd name="T4" fmla="*/ 0 w 13"/>
              <a:gd name="T5" fmla="*/ 2147483647 h 11"/>
              <a:gd name="T6" fmla="*/ 2147483647 w 13"/>
              <a:gd name="T7" fmla="*/ 2147483647 h 11"/>
              <a:gd name="T8" fmla="*/ 2147483647 w 13"/>
              <a:gd name="T9" fmla="*/ 2147483647 h 11"/>
              <a:gd name="T10" fmla="*/ 2147483647 w 13"/>
              <a:gd name="T11" fmla="*/ 2147483647 h 11"/>
              <a:gd name="T12" fmla="*/ 2147483647 w 13"/>
              <a:gd name="T13" fmla="*/ 2147483647 h 11"/>
              <a:gd name="T14" fmla="*/ 2147483647 w 13"/>
              <a:gd name="T15" fmla="*/ 2147483647 h 11"/>
              <a:gd name="T16" fmla="*/ 2147483647 w 13"/>
              <a:gd name="T17" fmla="*/ 2147483647 h 11"/>
              <a:gd name="T18" fmla="*/ 2147483647 w 13"/>
              <a:gd name="T19" fmla="*/ 2147483647 h 11"/>
              <a:gd name="T20" fmla="*/ 2147483647 w 13"/>
              <a:gd name="T21" fmla="*/ 0 h 11"/>
              <a:gd name="T22" fmla="*/ 2147483647 w 13"/>
              <a:gd name="T23" fmla="*/ 2147483647 h 11"/>
              <a:gd name="T24" fmla="*/ 2147483647 w 13"/>
              <a:gd name="T25" fmla="*/ 2147483647 h 11"/>
              <a:gd name="T26" fmla="*/ 2147483647 w 13"/>
              <a:gd name="T27" fmla="*/ 2147483647 h 11"/>
              <a:gd name="T28" fmla="*/ 2147483647 w 13"/>
              <a:gd name="T29" fmla="*/ 2147483647 h 11"/>
              <a:gd name="T30" fmla="*/ 2147483647 w 13"/>
              <a:gd name="T31" fmla="*/ 2147483647 h 11"/>
              <a:gd name="T32" fmla="*/ 2147483647 w 13"/>
              <a:gd name="T33" fmla="*/ 2147483647 h 11"/>
              <a:gd name="T34" fmla="*/ 2147483647 w 13"/>
              <a:gd name="T35" fmla="*/ 2147483647 h 11"/>
              <a:gd name="T36" fmla="*/ 2147483647 w 13"/>
              <a:gd name="T37" fmla="*/ 2147483647 h 11"/>
              <a:gd name="T38" fmla="*/ 2147483647 w 13"/>
              <a:gd name="T39" fmla="*/ 2147483647 h 11"/>
              <a:gd name="T40" fmla="*/ 2147483647 w 13"/>
              <a:gd name="T41" fmla="*/ 2147483647 h 11"/>
              <a:gd name="T42" fmla="*/ 2147483647 w 13"/>
              <a:gd name="T43" fmla="*/ 2147483647 h 11"/>
              <a:gd name="T44" fmla="*/ 2147483647 w 13"/>
              <a:gd name="T45" fmla="*/ 2147483647 h 11"/>
              <a:gd name="T46" fmla="*/ 2147483647 w 13"/>
              <a:gd name="T47" fmla="*/ 2147483647 h 11"/>
              <a:gd name="T48" fmla="*/ 2147483647 w 13"/>
              <a:gd name="T49" fmla="*/ 2147483647 h 11"/>
              <a:gd name="T50" fmla="*/ 2147483647 w 13"/>
              <a:gd name="T51" fmla="*/ 2147483647 h 1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3"/>
              <a:gd name="T79" fmla="*/ 0 h 11"/>
              <a:gd name="T80" fmla="*/ 13 w 13"/>
              <a:gd name="T81" fmla="*/ 11 h 1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3" h="11">
                <a:moveTo>
                  <a:pt x="0" y="7"/>
                </a:moveTo>
                <a:lnTo>
                  <a:pt x="7" y="7"/>
                </a:lnTo>
                <a:lnTo>
                  <a:pt x="0" y="5"/>
                </a:lnTo>
                <a:lnTo>
                  <a:pt x="7" y="7"/>
                </a:lnTo>
                <a:lnTo>
                  <a:pt x="1" y="4"/>
                </a:lnTo>
                <a:lnTo>
                  <a:pt x="7" y="7"/>
                </a:lnTo>
                <a:lnTo>
                  <a:pt x="2" y="1"/>
                </a:lnTo>
                <a:lnTo>
                  <a:pt x="7" y="7"/>
                </a:lnTo>
                <a:lnTo>
                  <a:pt x="5" y="1"/>
                </a:lnTo>
                <a:lnTo>
                  <a:pt x="7" y="7"/>
                </a:lnTo>
                <a:lnTo>
                  <a:pt x="7" y="0"/>
                </a:lnTo>
                <a:lnTo>
                  <a:pt x="7" y="7"/>
                </a:lnTo>
                <a:lnTo>
                  <a:pt x="8" y="1"/>
                </a:lnTo>
                <a:lnTo>
                  <a:pt x="7" y="7"/>
                </a:lnTo>
                <a:lnTo>
                  <a:pt x="11" y="1"/>
                </a:lnTo>
                <a:lnTo>
                  <a:pt x="7" y="7"/>
                </a:lnTo>
                <a:lnTo>
                  <a:pt x="12" y="4"/>
                </a:lnTo>
                <a:lnTo>
                  <a:pt x="7" y="7"/>
                </a:lnTo>
                <a:lnTo>
                  <a:pt x="13" y="5"/>
                </a:lnTo>
                <a:lnTo>
                  <a:pt x="7" y="7"/>
                </a:lnTo>
                <a:lnTo>
                  <a:pt x="13" y="7"/>
                </a:lnTo>
                <a:lnTo>
                  <a:pt x="7" y="7"/>
                </a:lnTo>
                <a:lnTo>
                  <a:pt x="13" y="9"/>
                </a:lnTo>
                <a:lnTo>
                  <a:pt x="7" y="7"/>
                </a:lnTo>
                <a:lnTo>
                  <a:pt x="12" y="11"/>
                </a:lnTo>
                <a:lnTo>
                  <a:pt x="10" y="1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08" name="Line 256"/>
          <p:cNvSpPr>
            <a:spLocks noChangeShapeType="1"/>
          </p:cNvSpPr>
          <p:nvPr/>
        </p:nvSpPr>
        <p:spPr bwMode="auto">
          <a:xfrm>
            <a:off x="3767138" y="2525713"/>
            <a:ext cx="158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09" name="Freeform 257"/>
          <p:cNvSpPr>
            <a:spLocks/>
          </p:cNvSpPr>
          <p:nvPr/>
        </p:nvSpPr>
        <p:spPr bwMode="auto">
          <a:xfrm>
            <a:off x="3751263" y="2517775"/>
            <a:ext cx="17462" cy="12700"/>
          </a:xfrm>
          <a:custGeom>
            <a:avLst/>
            <a:gdLst>
              <a:gd name="T0" fmla="*/ 2147483647 w 12"/>
              <a:gd name="T1" fmla="*/ 2147483647 h 8"/>
              <a:gd name="T2" fmla="*/ 2147483647 w 12"/>
              <a:gd name="T3" fmla="*/ 2147483647 h 8"/>
              <a:gd name="T4" fmla="*/ 2147483647 w 12"/>
              <a:gd name="T5" fmla="*/ 0 h 8"/>
              <a:gd name="T6" fmla="*/ 2147483647 w 12"/>
              <a:gd name="T7" fmla="*/ 2147483647 h 8"/>
              <a:gd name="T8" fmla="*/ 2147483647 w 12"/>
              <a:gd name="T9" fmla="*/ 0 h 8"/>
              <a:gd name="T10" fmla="*/ 2147483647 w 12"/>
              <a:gd name="T11" fmla="*/ 2147483647 h 8"/>
              <a:gd name="T12" fmla="*/ 2147483647 w 12"/>
              <a:gd name="T13" fmla="*/ 0 h 8"/>
              <a:gd name="T14" fmla="*/ 2147483647 w 12"/>
              <a:gd name="T15" fmla="*/ 2147483647 h 8"/>
              <a:gd name="T16" fmla="*/ 2147483647 w 12"/>
              <a:gd name="T17" fmla="*/ 0 h 8"/>
              <a:gd name="T18" fmla="*/ 2147483647 w 12"/>
              <a:gd name="T19" fmla="*/ 2147483647 h 8"/>
              <a:gd name="T20" fmla="*/ 2147483647 w 12"/>
              <a:gd name="T21" fmla="*/ 0 h 8"/>
              <a:gd name="T22" fmla="*/ 2147483647 w 12"/>
              <a:gd name="T23" fmla="*/ 2147483647 h 8"/>
              <a:gd name="T24" fmla="*/ 2147483647 w 12"/>
              <a:gd name="T25" fmla="*/ 0 h 8"/>
              <a:gd name="T26" fmla="*/ 2147483647 w 12"/>
              <a:gd name="T27" fmla="*/ 2147483647 h 8"/>
              <a:gd name="T28" fmla="*/ 2147483647 w 12"/>
              <a:gd name="T29" fmla="*/ 0 h 8"/>
              <a:gd name="T30" fmla="*/ 0 w 12"/>
              <a:gd name="T31" fmla="*/ 2147483647 h 8"/>
              <a:gd name="T32" fmla="*/ 2147483647 w 12"/>
              <a:gd name="T33" fmla="*/ 0 h 8"/>
              <a:gd name="T34" fmla="*/ 0 w 12"/>
              <a:gd name="T35" fmla="*/ 0 h 8"/>
              <a:gd name="T36" fmla="*/ 2147483647 w 12"/>
              <a:gd name="T37" fmla="*/ 0 h 8"/>
              <a:gd name="T38" fmla="*/ 0 w 12"/>
              <a:gd name="T39" fmla="*/ 0 h 8"/>
              <a:gd name="T40" fmla="*/ 0 w 12"/>
              <a:gd name="T41" fmla="*/ 2147483647 h 8"/>
              <a:gd name="T42" fmla="*/ 2147483647 w 12"/>
              <a:gd name="T43" fmla="*/ 2147483647 h 8"/>
              <a:gd name="T44" fmla="*/ 2147483647 w 12"/>
              <a:gd name="T45" fmla="*/ 2147483647 h 8"/>
              <a:gd name="T46" fmla="*/ 2147483647 w 12"/>
              <a:gd name="T47" fmla="*/ 2147483647 h 8"/>
              <a:gd name="T48" fmla="*/ 2147483647 w 12"/>
              <a:gd name="T49" fmla="*/ 2147483647 h 8"/>
              <a:gd name="T50" fmla="*/ 2147483647 w 12"/>
              <a:gd name="T51" fmla="*/ 2147483647 h 8"/>
              <a:gd name="T52" fmla="*/ 2147483647 w 12"/>
              <a:gd name="T53" fmla="*/ 2147483647 h 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"/>
              <a:gd name="T82" fmla="*/ 0 h 8"/>
              <a:gd name="T83" fmla="*/ 12 w 12"/>
              <a:gd name="T84" fmla="*/ 8 h 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" h="8">
                <a:moveTo>
                  <a:pt x="11" y="5"/>
                </a:moveTo>
                <a:lnTo>
                  <a:pt x="12" y="4"/>
                </a:lnTo>
                <a:lnTo>
                  <a:pt x="7" y="0"/>
                </a:lnTo>
                <a:lnTo>
                  <a:pt x="11" y="5"/>
                </a:lnTo>
                <a:lnTo>
                  <a:pt x="7" y="0"/>
                </a:lnTo>
                <a:lnTo>
                  <a:pt x="8" y="7"/>
                </a:lnTo>
                <a:lnTo>
                  <a:pt x="7" y="0"/>
                </a:lnTo>
                <a:lnTo>
                  <a:pt x="7" y="8"/>
                </a:lnTo>
                <a:lnTo>
                  <a:pt x="7" y="0"/>
                </a:lnTo>
                <a:lnTo>
                  <a:pt x="5" y="7"/>
                </a:lnTo>
                <a:lnTo>
                  <a:pt x="7" y="0"/>
                </a:lnTo>
                <a:lnTo>
                  <a:pt x="2" y="5"/>
                </a:lnTo>
                <a:lnTo>
                  <a:pt x="7" y="0"/>
                </a:lnTo>
                <a:lnTo>
                  <a:pt x="1" y="4"/>
                </a:lnTo>
                <a:lnTo>
                  <a:pt x="7" y="0"/>
                </a:lnTo>
                <a:lnTo>
                  <a:pt x="0" y="3"/>
                </a:lnTo>
                <a:lnTo>
                  <a:pt x="7" y="0"/>
                </a:lnTo>
                <a:lnTo>
                  <a:pt x="0" y="0"/>
                </a:lnTo>
                <a:lnTo>
                  <a:pt x="7" y="0"/>
                </a:lnTo>
                <a:lnTo>
                  <a:pt x="0" y="0"/>
                </a:lnTo>
                <a:lnTo>
                  <a:pt x="0" y="3"/>
                </a:lnTo>
                <a:lnTo>
                  <a:pt x="1" y="4"/>
                </a:lnTo>
                <a:lnTo>
                  <a:pt x="2" y="5"/>
                </a:lnTo>
                <a:lnTo>
                  <a:pt x="5" y="7"/>
                </a:lnTo>
                <a:lnTo>
                  <a:pt x="7" y="8"/>
                </a:lnTo>
                <a:lnTo>
                  <a:pt x="8" y="7"/>
                </a:lnTo>
                <a:lnTo>
                  <a:pt x="11" y="5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10" name="Line 258"/>
          <p:cNvSpPr>
            <a:spLocks noChangeShapeType="1"/>
          </p:cNvSpPr>
          <p:nvPr/>
        </p:nvSpPr>
        <p:spPr bwMode="auto">
          <a:xfrm>
            <a:off x="3768725" y="252412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11" name="Freeform 259"/>
          <p:cNvSpPr>
            <a:spLocks/>
          </p:cNvSpPr>
          <p:nvPr/>
        </p:nvSpPr>
        <p:spPr bwMode="auto">
          <a:xfrm>
            <a:off x="3751263" y="2506663"/>
            <a:ext cx="19050" cy="23812"/>
          </a:xfrm>
          <a:custGeom>
            <a:avLst/>
            <a:gdLst>
              <a:gd name="T0" fmla="*/ 2147483647 w 13"/>
              <a:gd name="T1" fmla="*/ 2147483647 h 15"/>
              <a:gd name="T2" fmla="*/ 2147483647 w 13"/>
              <a:gd name="T3" fmla="*/ 2147483647 h 15"/>
              <a:gd name="T4" fmla="*/ 2147483647 w 13"/>
              <a:gd name="T5" fmla="*/ 2147483647 h 15"/>
              <a:gd name="T6" fmla="*/ 2147483647 w 13"/>
              <a:gd name="T7" fmla="*/ 2147483647 h 15"/>
              <a:gd name="T8" fmla="*/ 2147483647 w 13"/>
              <a:gd name="T9" fmla="*/ 2147483647 h 15"/>
              <a:gd name="T10" fmla="*/ 2147483647 w 13"/>
              <a:gd name="T11" fmla="*/ 2147483647 h 15"/>
              <a:gd name="T12" fmla="*/ 2147483647 w 13"/>
              <a:gd name="T13" fmla="*/ 2147483647 h 15"/>
              <a:gd name="T14" fmla="*/ 2147483647 w 13"/>
              <a:gd name="T15" fmla="*/ 2147483647 h 15"/>
              <a:gd name="T16" fmla="*/ 2147483647 w 13"/>
              <a:gd name="T17" fmla="*/ 2147483647 h 15"/>
              <a:gd name="T18" fmla="*/ 2147483647 w 13"/>
              <a:gd name="T19" fmla="*/ 0 h 15"/>
              <a:gd name="T20" fmla="*/ 2147483647 w 13"/>
              <a:gd name="T21" fmla="*/ 2147483647 h 15"/>
              <a:gd name="T22" fmla="*/ 2147483647 w 13"/>
              <a:gd name="T23" fmla="*/ 2147483647 h 15"/>
              <a:gd name="T24" fmla="*/ 2147483647 w 13"/>
              <a:gd name="T25" fmla="*/ 2147483647 h 15"/>
              <a:gd name="T26" fmla="*/ 2147483647 w 13"/>
              <a:gd name="T27" fmla="*/ 2147483647 h 15"/>
              <a:gd name="T28" fmla="*/ 2147483647 w 13"/>
              <a:gd name="T29" fmla="*/ 2147483647 h 15"/>
              <a:gd name="T30" fmla="*/ 2147483647 w 13"/>
              <a:gd name="T31" fmla="*/ 2147483647 h 15"/>
              <a:gd name="T32" fmla="*/ 2147483647 w 13"/>
              <a:gd name="T33" fmla="*/ 0 h 15"/>
              <a:gd name="T34" fmla="*/ 2147483647 w 13"/>
              <a:gd name="T35" fmla="*/ 2147483647 h 15"/>
              <a:gd name="T36" fmla="*/ 2147483647 w 13"/>
              <a:gd name="T37" fmla="*/ 2147483647 h 15"/>
              <a:gd name="T38" fmla="*/ 2147483647 w 13"/>
              <a:gd name="T39" fmla="*/ 2147483647 h 15"/>
              <a:gd name="T40" fmla="*/ 0 w 13"/>
              <a:gd name="T41" fmla="*/ 2147483647 h 15"/>
              <a:gd name="T42" fmla="*/ 0 w 13"/>
              <a:gd name="T43" fmla="*/ 2147483647 h 1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3"/>
              <a:gd name="T67" fmla="*/ 0 h 15"/>
              <a:gd name="T68" fmla="*/ 13 w 13"/>
              <a:gd name="T69" fmla="*/ 15 h 1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3" h="15">
                <a:moveTo>
                  <a:pt x="12" y="11"/>
                </a:moveTo>
                <a:lnTo>
                  <a:pt x="13" y="10"/>
                </a:lnTo>
                <a:lnTo>
                  <a:pt x="13" y="7"/>
                </a:lnTo>
                <a:lnTo>
                  <a:pt x="7" y="7"/>
                </a:lnTo>
                <a:lnTo>
                  <a:pt x="13" y="7"/>
                </a:lnTo>
                <a:lnTo>
                  <a:pt x="13" y="5"/>
                </a:lnTo>
                <a:lnTo>
                  <a:pt x="12" y="4"/>
                </a:lnTo>
                <a:lnTo>
                  <a:pt x="11" y="1"/>
                </a:lnTo>
                <a:lnTo>
                  <a:pt x="8" y="1"/>
                </a:lnTo>
                <a:lnTo>
                  <a:pt x="7" y="0"/>
                </a:lnTo>
                <a:lnTo>
                  <a:pt x="7" y="7"/>
                </a:lnTo>
                <a:lnTo>
                  <a:pt x="7" y="15"/>
                </a:lnTo>
                <a:lnTo>
                  <a:pt x="7" y="7"/>
                </a:lnTo>
                <a:lnTo>
                  <a:pt x="7" y="1"/>
                </a:lnTo>
                <a:lnTo>
                  <a:pt x="7" y="0"/>
                </a:lnTo>
                <a:lnTo>
                  <a:pt x="5" y="1"/>
                </a:lnTo>
                <a:lnTo>
                  <a:pt x="2" y="1"/>
                </a:lnTo>
                <a:lnTo>
                  <a:pt x="1" y="4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12" name="Line 260"/>
          <p:cNvSpPr>
            <a:spLocks noChangeShapeType="1"/>
          </p:cNvSpPr>
          <p:nvPr/>
        </p:nvSpPr>
        <p:spPr bwMode="auto">
          <a:xfrm>
            <a:off x="3883025" y="2517775"/>
            <a:ext cx="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13" name="Freeform 261"/>
          <p:cNvSpPr>
            <a:spLocks/>
          </p:cNvSpPr>
          <p:nvPr/>
        </p:nvSpPr>
        <p:spPr bwMode="auto">
          <a:xfrm>
            <a:off x="3883025" y="2506663"/>
            <a:ext cx="20638" cy="17462"/>
          </a:xfrm>
          <a:custGeom>
            <a:avLst/>
            <a:gdLst>
              <a:gd name="T0" fmla="*/ 0 w 13"/>
              <a:gd name="T1" fmla="*/ 2147483647 h 11"/>
              <a:gd name="T2" fmla="*/ 2147483647 w 13"/>
              <a:gd name="T3" fmla="*/ 2147483647 h 11"/>
              <a:gd name="T4" fmla="*/ 2147483647 w 13"/>
              <a:gd name="T5" fmla="*/ 2147483647 h 11"/>
              <a:gd name="T6" fmla="*/ 2147483647 w 13"/>
              <a:gd name="T7" fmla="*/ 2147483647 h 11"/>
              <a:gd name="T8" fmla="*/ 2147483647 w 13"/>
              <a:gd name="T9" fmla="*/ 2147483647 h 11"/>
              <a:gd name="T10" fmla="*/ 2147483647 w 13"/>
              <a:gd name="T11" fmla="*/ 2147483647 h 11"/>
              <a:gd name="T12" fmla="*/ 2147483647 w 13"/>
              <a:gd name="T13" fmla="*/ 2147483647 h 11"/>
              <a:gd name="T14" fmla="*/ 2147483647 w 13"/>
              <a:gd name="T15" fmla="*/ 2147483647 h 11"/>
              <a:gd name="T16" fmla="*/ 2147483647 w 13"/>
              <a:gd name="T17" fmla="*/ 2147483647 h 11"/>
              <a:gd name="T18" fmla="*/ 2147483647 w 13"/>
              <a:gd name="T19" fmla="*/ 2147483647 h 11"/>
              <a:gd name="T20" fmla="*/ 2147483647 w 13"/>
              <a:gd name="T21" fmla="*/ 0 h 11"/>
              <a:gd name="T22" fmla="*/ 2147483647 w 13"/>
              <a:gd name="T23" fmla="*/ 2147483647 h 11"/>
              <a:gd name="T24" fmla="*/ 2147483647 w 13"/>
              <a:gd name="T25" fmla="*/ 2147483647 h 11"/>
              <a:gd name="T26" fmla="*/ 2147483647 w 13"/>
              <a:gd name="T27" fmla="*/ 2147483647 h 11"/>
              <a:gd name="T28" fmla="*/ 2147483647 w 13"/>
              <a:gd name="T29" fmla="*/ 2147483647 h 11"/>
              <a:gd name="T30" fmla="*/ 2147483647 w 13"/>
              <a:gd name="T31" fmla="*/ 2147483647 h 11"/>
              <a:gd name="T32" fmla="*/ 2147483647 w 13"/>
              <a:gd name="T33" fmla="*/ 2147483647 h 11"/>
              <a:gd name="T34" fmla="*/ 2147483647 w 13"/>
              <a:gd name="T35" fmla="*/ 2147483647 h 11"/>
              <a:gd name="T36" fmla="*/ 2147483647 w 13"/>
              <a:gd name="T37" fmla="*/ 2147483647 h 11"/>
              <a:gd name="T38" fmla="*/ 2147483647 w 13"/>
              <a:gd name="T39" fmla="*/ 2147483647 h 11"/>
              <a:gd name="T40" fmla="*/ 2147483647 w 13"/>
              <a:gd name="T41" fmla="*/ 2147483647 h 11"/>
              <a:gd name="T42" fmla="*/ 2147483647 w 13"/>
              <a:gd name="T43" fmla="*/ 2147483647 h 11"/>
              <a:gd name="T44" fmla="*/ 2147483647 w 13"/>
              <a:gd name="T45" fmla="*/ 2147483647 h 11"/>
              <a:gd name="T46" fmla="*/ 2147483647 w 13"/>
              <a:gd name="T47" fmla="*/ 2147483647 h 11"/>
              <a:gd name="T48" fmla="*/ 2147483647 w 13"/>
              <a:gd name="T49" fmla="*/ 2147483647 h 11"/>
              <a:gd name="T50" fmla="*/ 2147483647 w 13"/>
              <a:gd name="T51" fmla="*/ 2147483647 h 1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3"/>
              <a:gd name="T79" fmla="*/ 0 h 11"/>
              <a:gd name="T80" fmla="*/ 13 w 13"/>
              <a:gd name="T81" fmla="*/ 11 h 1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3" h="11">
                <a:moveTo>
                  <a:pt x="0" y="7"/>
                </a:moveTo>
                <a:lnTo>
                  <a:pt x="7" y="7"/>
                </a:lnTo>
                <a:lnTo>
                  <a:pt x="1" y="5"/>
                </a:lnTo>
                <a:lnTo>
                  <a:pt x="7" y="7"/>
                </a:lnTo>
                <a:lnTo>
                  <a:pt x="2" y="4"/>
                </a:lnTo>
                <a:lnTo>
                  <a:pt x="7" y="7"/>
                </a:lnTo>
                <a:lnTo>
                  <a:pt x="3" y="1"/>
                </a:lnTo>
                <a:lnTo>
                  <a:pt x="7" y="7"/>
                </a:lnTo>
                <a:lnTo>
                  <a:pt x="5" y="1"/>
                </a:lnTo>
                <a:lnTo>
                  <a:pt x="7" y="7"/>
                </a:lnTo>
                <a:lnTo>
                  <a:pt x="7" y="0"/>
                </a:lnTo>
                <a:lnTo>
                  <a:pt x="7" y="7"/>
                </a:lnTo>
                <a:lnTo>
                  <a:pt x="10" y="1"/>
                </a:lnTo>
                <a:lnTo>
                  <a:pt x="7" y="7"/>
                </a:lnTo>
                <a:lnTo>
                  <a:pt x="11" y="1"/>
                </a:lnTo>
                <a:lnTo>
                  <a:pt x="7" y="7"/>
                </a:lnTo>
                <a:lnTo>
                  <a:pt x="12" y="4"/>
                </a:lnTo>
                <a:lnTo>
                  <a:pt x="7" y="7"/>
                </a:lnTo>
                <a:lnTo>
                  <a:pt x="13" y="5"/>
                </a:lnTo>
                <a:lnTo>
                  <a:pt x="7" y="7"/>
                </a:lnTo>
                <a:lnTo>
                  <a:pt x="13" y="7"/>
                </a:lnTo>
                <a:lnTo>
                  <a:pt x="7" y="7"/>
                </a:lnTo>
                <a:lnTo>
                  <a:pt x="13" y="9"/>
                </a:lnTo>
                <a:lnTo>
                  <a:pt x="7" y="7"/>
                </a:lnTo>
                <a:lnTo>
                  <a:pt x="12" y="11"/>
                </a:lnTo>
                <a:lnTo>
                  <a:pt x="10" y="1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14" name="Line 262"/>
          <p:cNvSpPr>
            <a:spLocks noChangeShapeType="1"/>
          </p:cNvSpPr>
          <p:nvPr/>
        </p:nvSpPr>
        <p:spPr bwMode="auto">
          <a:xfrm>
            <a:off x="3900488" y="2525713"/>
            <a:ext cx="158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15" name="Freeform 263"/>
          <p:cNvSpPr>
            <a:spLocks/>
          </p:cNvSpPr>
          <p:nvPr/>
        </p:nvSpPr>
        <p:spPr bwMode="auto">
          <a:xfrm>
            <a:off x="3883025" y="2506663"/>
            <a:ext cx="20638" cy="23812"/>
          </a:xfrm>
          <a:custGeom>
            <a:avLst/>
            <a:gdLst>
              <a:gd name="T0" fmla="*/ 2147483647 w 13"/>
              <a:gd name="T1" fmla="*/ 2147483647 h 15"/>
              <a:gd name="T2" fmla="*/ 2147483647 w 13"/>
              <a:gd name="T3" fmla="*/ 2147483647 h 15"/>
              <a:gd name="T4" fmla="*/ 2147483647 w 13"/>
              <a:gd name="T5" fmla="*/ 2147483647 h 15"/>
              <a:gd name="T6" fmla="*/ 2147483647 w 13"/>
              <a:gd name="T7" fmla="*/ 2147483647 h 15"/>
              <a:gd name="T8" fmla="*/ 2147483647 w 13"/>
              <a:gd name="T9" fmla="*/ 2147483647 h 15"/>
              <a:gd name="T10" fmla="*/ 2147483647 w 13"/>
              <a:gd name="T11" fmla="*/ 2147483647 h 15"/>
              <a:gd name="T12" fmla="*/ 2147483647 w 13"/>
              <a:gd name="T13" fmla="*/ 2147483647 h 15"/>
              <a:gd name="T14" fmla="*/ 2147483647 w 13"/>
              <a:gd name="T15" fmla="*/ 2147483647 h 15"/>
              <a:gd name="T16" fmla="*/ 2147483647 w 13"/>
              <a:gd name="T17" fmla="*/ 2147483647 h 15"/>
              <a:gd name="T18" fmla="*/ 2147483647 w 13"/>
              <a:gd name="T19" fmla="*/ 2147483647 h 15"/>
              <a:gd name="T20" fmla="*/ 2147483647 w 13"/>
              <a:gd name="T21" fmla="*/ 2147483647 h 15"/>
              <a:gd name="T22" fmla="*/ 2147483647 w 13"/>
              <a:gd name="T23" fmla="*/ 2147483647 h 15"/>
              <a:gd name="T24" fmla="*/ 2147483647 w 13"/>
              <a:gd name="T25" fmla="*/ 2147483647 h 15"/>
              <a:gd name="T26" fmla="*/ 2147483647 w 13"/>
              <a:gd name="T27" fmla="*/ 2147483647 h 15"/>
              <a:gd name="T28" fmla="*/ 2147483647 w 13"/>
              <a:gd name="T29" fmla="*/ 2147483647 h 15"/>
              <a:gd name="T30" fmla="*/ 2147483647 w 13"/>
              <a:gd name="T31" fmla="*/ 2147483647 h 15"/>
              <a:gd name="T32" fmla="*/ 2147483647 w 13"/>
              <a:gd name="T33" fmla="*/ 2147483647 h 15"/>
              <a:gd name="T34" fmla="*/ 0 w 13"/>
              <a:gd name="T35" fmla="*/ 2147483647 h 15"/>
              <a:gd name="T36" fmla="*/ 2147483647 w 13"/>
              <a:gd name="T37" fmla="*/ 2147483647 h 15"/>
              <a:gd name="T38" fmla="*/ 0 w 13"/>
              <a:gd name="T39" fmla="*/ 2147483647 h 15"/>
              <a:gd name="T40" fmla="*/ 2147483647 w 13"/>
              <a:gd name="T41" fmla="*/ 2147483647 h 15"/>
              <a:gd name="T42" fmla="*/ 2147483647 w 13"/>
              <a:gd name="T43" fmla="*/ 2147483647 h 15"/>
              <a:gd name="T44" fmla="*/ 2147483647 w 13"/>
              <a:gd name="T45" fmla="*/ 2147483647 h 15"/>
              <a:gd name="T46" fmla="*/ 2147483647 w 13"/>
              <a:gd name="T47" fmla="*/ 2147483647 h 15"/>
              <a:gd name="T48" fmla="*/ 2147483647 w 13"/>
              <a:gd name="T49" fmla="*/ 2147483647 h 15"/>
              <a:gd name="T50" fmla="*/ 2147483647 w 13"/>
              <a:gd name="T51" fmla="*/ 2147483647 h 15"/>
              <a:gd name="T52" fmla="*/ 2147483647 w 13"/>
              <a:gd name="T53" fmla="*/ 2147483647 h 15"/>
              <a:gd name="T54" fmla="*/ 2147483647 w 13"/>
              <a:gd name="T55" fmla="*/ 2147483647 h 15"/>
              <a:gd name="T56" fmla="*/ 2147483647 w 13"/>
              <a:gd name="T57" fmla="*/ 2147483647 h 15"/>
              <a:gd name="T58" fmla="*/ 2147483647 w 13"/>
              <a:gd name="T59" fmla="*/ 2147483647 h 15"/>
              <a:gd name="T60" fmla="*/ 2147483647 w 13"/>
              <a:gd name="T61" fmla="*/ 2147483647 h 15"/>
              <a:gd name="T62" fmla="*/ 2147483647 w 13"/>
              <a:gd name="T63" fmla="*/ 0 h 15"/>
              <a:gd name="T64" fmla="*/ 2147483647 w 13"/>
              <a:gd name="T65" fmla="*/ 2147483647 h 15"/>
              <a:gd name="T66" fmla="*/ 2147483647 w 13"/>
              <a:gd name="T67" fmla="*/ 2147483647 h 15"/>
              <a:gd name="T68" fmla="*/ 2147483647 w 13"/>
              <a:gd name="T69" fmla="*/ 2147483647 h 15"/>
              <a:gd name="T70" fmla="*/ 2147483647 w 13"/>
              <a:gd name="T71" fmla="*/ 2147483647 h 1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3"/>
              <a:gd name="T109" fmla="*/ 0 h 15"/>
              <a:gd name="T110" fmla="*/ 13 w 13"/>
              <a:gd name="T111" fmla="*/ 15 h 1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3" h="15">
                <a:moveTo>
                  <a:pt x="11" y="14"/>
                </a:moveTo>
                <a:lnTo>
                  <a:pt x="12" y="11"/>
                </a:lnTo>
                <a:lnTo>
                  <a:pt x="7" y="7"/>
                </a:lnTo>
                <a:lnTo>
                  <a:pt x="11" y="14"/>
                </a:lnTo>
                <a:lnTo>
                  <a:pt x="7" y="7"/>
                </a:lnTo>
                <a:lnTo>
                  <a:pt x="10" y="14"/>
                </a:lnTo>
                <a:lnTo>
                  <a:pt x="7" y="7"/>
                </a:lnTo>
                <a:lnTo>
                  <a:pt x="7" y="15"/>
                </a:lnTo>
                <a:lnTo>
                  <a:pt x="7" y="7"/>
                </a:lnTo>
                <a:lnTo>
                  <a:pt x="5" y="14"/>
                </a:lnTo>
                <a:lnTo>
                  <a:pt x="7" y="7"/>
                </a:lnTo>
                <a:lnTo>
                  <a:pt x="3" y="14"/>
                </a:lnTo>
                <a:lnTo>
                  <a:pt x="7" y="7"/>
                </a:lnTo>
                <a:lnTo>
                  <a:pt x="2" y="11"/>
                </a:lnTo>
                <a:lnTo>
                  <a:pt x="7" y="7"/>
                </a:lnTo>
                <a:lnTo>
                  <a:pt x="1" y="10"/>
                </a:lnTo>
                <a:lnTo>
                  <a:pt x="7" y="7"/>
                </a:lnTo>
                <a:lnTo>
                  <a:pt x="0" y="7"/>
                </a:lnTo>
                <a:lnTo>
                  <a:pt x="7" y="7"/>
                </a:lnTo>
                <a:lnTo>
                  <a:pt x="0" y="7"/>
                </a:lnTo>
                <a:lnTo>
                  <a:pt x="1" y="10"/>
                </a:lnTo>
                <a:lnTo>
                  <a:pt x="2" y="11"/>
                </a:lnTo>
                <a:lnTo>
                  <a:pt x="3" y="14"/>
                </a:lnTo>
                <a:lnTo>
                  <a:pt x="5" y="14"/>
                </a:lnTo>
                <a:lnTo>
                  <a:pt x="7" y="15"/>
                </a:lnTo>
                <a:lnTo>
                  <a:pt x="7" y="7"/>
                </a:lnTo>
                <a:lnTo>
                  <a:pt x="13" y="7"/>
                </a:lnTo>
                <a:lnTo>
                  <a:pt x="13" y="5"/>
                </a:lnTo>
                <a:lnTo>
                  <a:pt x="12" y="4"/>
                </a:lnTo>
                <a:lnTo>
                  <a:pt x="11" y="1"/>
                </a:lnTo>
                <a:lnTo>
                  <a:pt x="10" y="1"/>
                </a:lnTo>
                <a:lnTo>
                  <a:pt x="7" y="0"/>
                </a:lnTo>
                <a:lnTo>
                  <a:pt x="7" y="7"/>
                </a:lnTo>
                <a:lnTo>
                  <a:pt x="7" y="15"/>
                </a:lnTo>
                <a:lnTo>
                  <a:pt x="10" y="14"/>
                </a:lnTo>
                <a:lnTo>
                  <a:pt x="11" y="14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16" name="Line 264"/>
          <p:cNvSpPr>
            <a:spLocks noChangeShapeType="1"/>
          </p:cNvSpPr>
          <p:nvPr/>
        </p:nvSpPr>
        <p:spPr bwMode="auto">
          <a:xfrm>
            <a:off x="3902075" y="252412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17" name="Freeform 265"/>
          <p:cNvSpPr>
            <a:spLocks/>
          </p:cNvSpPr>
          <p:nvPr/>
        </p:nvSpPr>
        <p:spPr bwMode="auto">
          <a:xfrm>
            <a:off x="3883025" y="2506663"/>
            <a:ext cx="20638" cy="17462"/>
          </a:xfrm>
          <a:custGeom>
            <a:avLst/>
            <a:gdLst>
              <a:gd name="T0" fmla="*/ 2147483647 w 13"/>
              <a:gd name="T1" fmla="*/ 2147483647 h 11"/>
              <a:gd name="T2" fmla="*/ 2147483647 w 13"/>
              <a:gd name="T3" fmla="*/ 2147483647 h 11"/>
              <a:gd name="T4" fmla="*/ 2147483647 w 13"/>
              <a:gd name="T5" fmla="*/ 2147483647 h 11"/>
              <a:gd name="T6" fmla="*/ 2147483647 w 13"/>
              <a:gd name="T7" fmla="*/ 2147483647 h 11"/>
              <a:gd name="T8" fmla="*/ 2147483647 w 13"/>
              <a:gd name="T9" fmla="*/ 0 h 11"/>
              <a:gd name="T10" fmla="*/ 2147483647 w 13"/>
              <a:gd name="T11" fmla="*/ 2147483647 h 11"/>
              <a:gd name="T12" fmla="*/ 2147483647 w 13"/>
              <a:gd name="T13" fmla="*/ 2147483647 h 11"/>
              <a:gd name="T14" fmla="*/ 2147483647 w 13"/>
              <a:gd name="T15" fmla="*/ 2147483647 h 11"/>
              <a:gd name="T16" fmla="*/ 2147483647 w 13"/>
              <a:gd name="T17" fmla="*/ 2147483647 h 11"/>
              <a:gd name="T18" fmla="*/ 0 w 13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1"/>
              <a:gd name="T32" fmla="*/ 13 w 13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1">
                <a:moveTo>
                  <a:pt x="12" y="11"/>
                </a:moveTo>
                <a:lnTo>
                  <a:pt x="13" y="9"/>
                </a:lnTo>
                <a:lnTo>
                  <a:pt x="13" y="7"/>
                </a:lnTo>
                <a:lnTo>
                  <a:pt x="7" y="7"/>
                </a:lnTo>
                <a:lnTo>
                  <a:pt x="7" y="0"/>
                </a:lnTo>
                <a:lnTo>
                  <a:pt x="5" y="1"/>
                </a:lnTo>
                <a:lnTo>
                  <a:pt x="3" y="1"/>
                </a:lnTo>
                <a:lnTo>
                  <a:pt x="2" y="4"/>
                </a:lnTo>
                <a:lnTo>
                  <a:pt x="1" y="5"/>
                </a:lnTo>
                <a:lnTo>
                  <a:pt x="0" y="7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18" name="Line 266"/>
          <p:cNvSpPr>
            <a:spLocks noChangeShapeType="1"/>
          </p:cNvSpPr>
          <p:nvPr/>
        </p:nvSpPr>
        <p:spPr bwMode="auto">
          <a:xfrm>
            <a:off x="3883025" y="252412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19" name="Line 267"/>
          <p:cNvSpPr>
            <a:spLocks noChangeShapeType="1"/>
          </p:cNvSpPr>
          <p:nvPr/>
        </p:nvSpPr>
        <p:spPr bwMode="auto">
          <a:xfrm>
            <a:off x="3883025" y="2524125"/>
            <a:ext cx="793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20" name="Line 268"/>
          <p:cNvSpPr>
            <a:spLocks noChangeShapeType="1"/>
          </p:cNvSpPr>
          <p:nvPr/>
        </p:nvSpPr>
        <p:spPr bwMode="auto">
          <a:xfrm>
            <a:off x="3992563" y="25241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21" name="Freeform 269"/>
          <p:cNvSpPr>
            <a:spLocks/>
          </p:cNvSpPr>
          <p:nvPr/>
        </p:nvSpPr>
        <p:spPr bwMode="auto">
          <a:xfrm>
            <a:off x="3992563" y="2506663"/>
            <a:ext cx="19050" cy="17462"/>
          </a:xfrm>
          <a:custGeom>
            <a:avLst/>
            <a:gdLst>
              <a:gd name="T0" fmla="*/ 2147483647 w 13"/>
              <a:gd name="T1" fmla="*/ 2147483647 h 11"/>
              <a:gd name="T2" fmla="*/ 2147483647 w 13"/>
              <a:gd name="T3" fmla="*/ 2147483647 h 11"/>
              <a:gd name="T4" fmla="*/ 0 w 13"/>
              <a:gd name="T5" fmla="*/ 2147483647 h 11"/>
              <a:gd name="T6" fmla="*/ 2147483647 w 13"/>
              <a:gd name="T7" fmla="*/ 2147483647 h 11"/>
              <a:gd name="T8" fmla="*/ 0 w 13"/>
              <a:gd name="T9" fmla="*/ 2147483647 h 11"/>
              <a:gd name="T10" fmla="*/ 2147483647 w 13"/>
              <a:gd name="T11" fmla="*/ 2147483647 h 11"/>
              <a:gd name="T12" fmla="*/ 0 w 13"/>
              <a:gd name="T13" fmla="*/ 2147483647 h 11"/>
              <a:gd name="T14" fmla="*/ 2147483647 w 13"/>
              <a:gd name="T15" fmla="*/ 2147483647 h 11"/>
              <a:gd name="T16" fmla="*/ 2147483647 w 13"/>
              <a:gd name="T17" fmla="*/ 2147483647 h 11"/>
              <a:gd name="T18" fmla="*/ 2147483647 w 13"/>
              <a:gd name="T19" fmla="*/ 2147483647 h 11"/>
              <a:gd name="T20" fmla="*/ 2147483647 w 13"/>
              <a:gd name="T21" fmla="*/ 2147483647 h 11"/>
              <a:gd name="T22" fmla="*/ 2147483647 w 13"/>
              <a:gd name="T23" fmla="*/ 2147483647 h 11"/>
              <a:gd name="T24" fmla="*/ 2147483647 w 13"/>
              <a:gd name="T25" fmla="*/ 2147483647 h 11"/>
              <a:gd name="T26" fmla="*/ 2147483647 w 13"/>
              <a:gd name="T27" fmla="*/ 2147483647 h 11"/>
              <a:gd name="T28" fmla="*/ 2147483647 w 13"/>
              <a:gd name="T29" fmla="*/ 0 h 11"/>
              <a:gd name="T30" fmla="*/ 2147483647 w 13"/>
              <a:gd name="T31" fmla="*/ 2147483647 h 11"/>
              <a:gd name="T32" fmla="*/ 2147483647 w 13"/>
              <a:gd name="T33" fmla="*/ 2147483647 h 11"/>
              <a:gd name="T34" fmla="*/ 2147483647 w 13"/>
              <a:gd name="T35" fmla="*/ 2147483647 h 11"/>
              <a:gd name="T36" fmla="*/ 2147483647 w 13"/>
              <a:gd name="T37" fmla="*/ 2147483647 h 11"/>
              <a:gd name="T38" fmla="*/ 2147483647 w 13"/>
              <a:gd name="T39" fmla="*/ 2147483647 h 11"/>
              <a:gd name="T40" fmla="*/ 2147483647 w 13"/>
              <a:gd name="T41" fmla="*/ 2147483647 h 11"/>
              <a:gd name="T42" fmla="*/ 2147483647 w 13"/>
              <a:gd name="T43" fmla="*/ 2147483647 h 11"/>
              <a:gd name="T44" fmla="*/ 2147483647 w 13"/>
              <a:gd name="T45" fmla="*/ 2147483647 h 11"/>
              <a:gd name="T46" fmla="*/ 2147483647 w 13"/>
              <a:gd name="T47" fmla="*/ 2147483647 h 11"/>
              <a:gd name="T48" fmla="*/ 2147483647 w 13"/>
              <a:gd name="T49" fmla="*/ 2147483647 h 11"/>
              <a:gd name="T50" fmla="*/ 2147483647 w 13"/>
              <a:gd name="T51" fmla="*/ 2147483647 h 11"/>
              <a:gd name="T52" fmla="*/ 2147483647 w 13"/>
              <a:gd name="T53" fmla="*/ 2147483647 h 11"/>
              <a:gd name="T54" fmla="*/ 2147483647 w 13"/>
              <a:gd name="T55" fmla="*/ 2147483647 h 11"/>
              <a:gd name="T56" fmla="*/ 2147483647 w 13"/>
              <a:gd name="T57" fmla="*/ 2147483647 h 11"/>
              <a:gd name="T58" fmla="*/ 2147483647 w 13"/>
              <a:gd name="T59" fmla="*/ 2147483647 h 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3"/>
              <a:gd name="T91" fmla="*/ 0 h 11"/>
              <a:gd name="T92" fmla="*/ 13 w 13"/>
              <a:gd name="T93" fmla="*/ 11 h 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3" h="11">
                <a:moveTo>
                  <a:pt x="1" y="11"/>
                </a:moveTo>
                <a:lnTo>
                  <a:pt x="7" y="7"/>
                </a:lnTo>
                <a:lnTo>
                  <a:pt x="0" y="9"/>
                </a:lnTo>
                <a:lnTo>
                  <a:pt x="7" y="7"/>
                </a:lnTo>
                <a:lnTo>
                  <a:pt x="0" y="7"/>
                </a:lnTo>
                <a:lnTo>
                  <a:pt x="7" y="7"/>
                </a:lnTo>
                <a:lnTo>
                  <a:pt x="0" y="5"/>
                </a:lnTo>
                <a:lnTo>
                  <a:pt x="7" y="7"/>
                </a:lnTo>
                <a:lnTo>
                  <a:pt x="1" y="4"/>
                </a:lnTo>
                <a:lnTo>
                  <a:pt x="7" y="7"/>
                </a:lnTo>
                <a:lnTo>
                  <a:pt x="2" y="1"/>
                </a:lnTo>
                <a:lnTo>
                  <a:pt x="7" y="7"/>
                </a:lnTo>
                <a:lnTo>
                  <a:pt x="5" y="1"/>
                </a:lnTo>
                <a:lnTo>
                  <a:pt x="7" y="7"/>
                </a:lnTo>
                <a:lnTo>
                  <a:pt x="7" y="0"/>
                </a:lnTo>
                <a:lnTo>
                  <a:pt x="7" y="7"/>
                </a:lnTo>
                <a:lnTo>
                  <a:pt x="8" y="1"/>
                </a:lnTo>
                <a:lnTo>
                  <a:pt x="7" y="7"/>
                </a:lnTo>
                <a:lnTo>
                  <a:pt x="11" y="1"/>
                </a:lnTo>
                <a:lnTo>
                  <a:pt x="7" y="7"/>
                </a:lnTo>
                <a:lnTo>
                  <a:pt x="12" y="4"/>
                </a:lnTo>
                <a:lnTo>
                  <a:pt x="7" y="7"/>
                </a:lnTo>
                <a:lnTo>
                  <a:pt x="13" y="5"/>
                </a:lnTo>
                <a:lnTo>
                  <a:pt x="7" y="7"/>
                </a:lnTo>
                <a:lnTo>
                  <a:pt x="13" y="7"/>
                </a:lnTo>
                <a:lnTo>
                  <a:pt x="7" y="7"/>
                </a:lnTo>
                <a:lnTo>
                  <a:pt x="13" y="9"/>
                </a:lnTo>
                <a:lnTo>
                  <a:pt x="7" y="7"/>
                </a:lnTo>
                <a:lnTo>
                  <a:pt x="12" y="11"/>
                </a:lnTo>
                <a:lnTo>
                  <a:pt x="10" y="1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22" name="Line 270"/>
          <p:cNvSpPr>
            <a:spLocks noChangeShapeType="1"/>
          </p:cNvSpPr>
          <p:nvPr/>
        </p:nvSpPr>
        <p:spPr bwMode="auto">
          <a:xfrm>
            <a:off x="4008438" y="2525713"/>
            <a:ext cx="158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23" name="Freeform 271"/>
          <p:cNvSpPr>
            <a:spLocks/>
          </p:cNvSpPr>
          <p:nvPr/>
        </p:nvSpPr>
        <p:spPr bwMode="auto">
          <a:xfrm>
            <a:off x="3992563" y="2506663"/>
            <a:ext cx="19050" cy="23812"/>
          </a:xfrm>
          <a:custGeom>
            <a:avLst/>
            <a:gdLst>
              <a:gd name="T0" fmla="*/ 2147483647 w 13"/>
              <a:gd name="T1" fmla="*/ 2147483647 h 15"/>
              <a:gd name="T2" fmla="*/ 2147483647 w 13"/>
              <a:gd name="T3" fmla="*/ 2147483647 h 15"/>
              <a:gd name="T4" fmla="*/ 2147483647 w 13"/>
              <a:gd name="T5" fmla="*/ 2147483647 h 15"/>
              <a:gd name="T6" fmla="*/ 2147483647 w 13"/>
              <a:gd name="T7" fmla="*/ 2147483647 h 15"/>
              <a:gd name="T8" fmla="*/ 2147483647 w 13"/>
              <a:gd name="T9" fmla="*/ 2147483647 h 15"/>
              <a:gd name="T10" fmla="*/ 2147483647 w 13"/>
              <a:gd name="T11" fmla="*/ 2147483647 h 15"/>
              <a:gd name="T12" fmla="*/ 2147483647 w 13"/>
              <a:gd name="T13" fmla="*/ 2147483647 h 15"/>
              <a:gd name="T14" fmla="*/ 2147483647 w 13"/>
              <a:gd name="T15" fmla="*/ 2147483647 h 15"/>
              <a:gd name="T16" fmla="*/ 2147483647 w 13"/>
              <a:gd name="T17" fmla="*/ 2147483647 h 15"/>
              <a:gd name="T18" fmla="*/ 2147483647 w 13"/>
              <a:gd name="T19" fmla="*/ 2147483647 h 15"/>
              <a:gd name="T20" fmla="*/ 2147483647 w 13"/>
              <a:gd name="T21" fmla="*/ 2147483647 h 15"/>
              <a:gd name="T22" fmla="*/ 2147483647 w 13"/>
              <a:gd name="T23" fmla="*/ 2147483647 h 15"/>
              <a:gd name="T24" fmla="*/ 2147483647 w 13"/>
              <a:gd name="T25" fmla="*/ 2147483647 h 15"/>
              <a:gd name="T26" fmla="*/ 2147483647 w 13"/>
              <a:gd name="T27" fmla="*/ 2147483647 h 15"/>
              <a:gd name="T28" fmla="*/ 2147483647 w 13"/>
              <a:gd name="T29" fmla="*/ 2147483647 h 15"/>
              <a:gd name="T30" fmla="*/ 2147483647 w 13"/>
              <a:gd name="T31" fmla="*/ 2147483647 h 15"/>
              <a:gd name="T32" fmla="*/ 2147483647 w 13"/>
              <a:gd name="T33" fmla="*/ 2147483647 h 15"/>
              <a:gd name="T34" fmla="*/ 2147483647 w 13"/>
              <a:gd name="T35" fmla="*/ 2147483647 h 15"/>
              <a:gd name="T36" fmla="*/ 2147483647 w 13"/>
              <a:gd name="T37" fmla="*/ 2147483647 h 15"/>
              <a:gd name="T38" fmla="*/ 2147483647 w 13"/>
              <a:gd name="T39" fmla="*/ 2147483647 h 15"/>
              <a:gd name="T40" fmla="*/ 2147483647 w 13"/>
              <a:gd name="T41" fmla="*/ 2147483647 h 15"/>
              <a:gd name="T42" fmla="*/ 2147483647 w 13"/>
              <a:gd name="T43" fmla="*/ 2147483647 h 15"/>
              <a:gd name="T44" fmla="*/ 2147483647 w 13"/>
              <a:gd name="T45" fmla="*/ 2147483647 h 15"/>
              <a:gd name="T46" fmla="*/ 2147483647 w 13"/>
              <a:gd name="T47" fmla="*/ 0 h 15"/>
              <a:gd name="T48" fmla="*/ 2147483647 w 13"/>
              <a:gd name="T49" fmla="*/ 2147483647 h 15"/>
              <a:gd name="T50" fmla="*/ 0 w 13"/>
              <a:gd name="T51" fmla="*/ 2147483647 h 15"/>
              <a:gd name="T52" fmla="*/ 0 w 13"/>
              <a:gd name="T53" fmla="*/ 2147483647 h 15"/>
              <a:gd name="T54" fmla="*/ 2147483647 w 13"/>
              <a:gd name="T55" fmla="*/ 2147483647 h 1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3"/>
              <a:gd name="T85" fmla="*/ 0 h 15"/>
              <a:gd name="T86" fmla="*/ 13 w 13"/>
              <a:gd name="T87" fmla="*/ 15 h 1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3" h="15">
                <a:moveTo>
                  <a:pt x="11" y="14"/>
                </a:moveTo>
                <a:lnTo>
                  <a:pt x="12" y="11"/>
                </a:lnTo>
                <a:lnTo>
                  <a:pt x="7" y="7"/>
                </a:lnTo>
                <a:lnTo>
                  <a:pt x="11" y="14"/>
                </a:lnTo>
                <a:lnTo>
                  <a:pt x="7" y="7"/>
                </a:lnTo>
                <a:lnTo>
                  <a:pt x="8" y="14"/>
                </a:lnTo>
                <a:lnTo>
                  <a:pt x="7" y="7"/>
                </a:lnTo>
                <a:lnTo>
                  <a:pt x="7" y="15"/>
                </a:lnTo>
                <a:lnTo>
                  <a:pt x="7" y="7"/>
                </a:lnTo>
                <a:lnTo>
                  <a:pt x="5" y="14"/>
                </a:lnTo>
                <a:lnTo>
                  <a:pt x="7" y="7"/>
                </a:lnTo>
                <a:lnTo>
                  <a:pt x="2" y="14"/>
                </a:lnTo>
                <a:lnTo>
                  <a:pt x="7" y="7"/>
                </a:lnTo>
                <a:lnTo>
                  <a:pt x="1" y="11"/>
                </a:lnTo>
                <a:lnTo>
                  <a:pt x="2" y="14"/>
                </a:lnTo>
                <a:lnTo>
                  <a:pt x="5" y="14"/>
                </a:lnTo>
                <a:lnTo>
                  <a:pt x="7" y="15"/>
                </a:lnTo>
                <a:lnTo>
                  <a:pt x="7" y="7"/>
                </a:lnTo>
                <a:lnTo>
                  <a:pt x="13" y="7"/>
                </a:lnTo>
                <a:lnTo>
                  <a:pt x="13" y="5"/>
                </a:lnTo>
                <a:lnTo>
                  <a:pt x="12" y="4"/>
                </a:lnTo>
                <a:lnTo>
                  <a:pt x="11" y="1"/>
                </a:lnTo>
                <a:lnTo>
                  <a:pt x="8" y="1"/>
                </a:lnTo>
                <a:lnTo>
                  <a:pt x="7" y="0"/>
                </a:lnTo>
                <a:lnTo>
                  <a:pt x="7" y="7"/>
                </a:lnTo>
                <a:lnTo>
                  <a:pt x="0" y="7"/>
                </a:lnTo>
                <a:lnTo>
                  <a:pt x="0" y="10"/>
                </a:lnTo>
                <a:lnTo>
                  <a:pt x="1" y="1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24" name="Line 272"/>
          <p:cNvSpPr>
            <a:spLocks noChangeShapeType="1"/>
          </p:cNvSpPr>
          <p:nvPr/>
        </p:nvSpPr>
        <p:spPr bwMode="auto">
          <a:xfrm>
            <a:off x="3992563" y="2517775"/>
            <a:ext cx="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25" name="Freeform 273"/>
          <p:cNvSpPr>
            <a:spLocks/>
          </p:cNvSpPr>
          <p:nvPr/>
        </p:nvSpPr>
        <p:spPr bwMode="auto">
          <a:xfrm>
            <a:off x="3992563" y="2517775"/>
            <a:ext cx="15875" cy="12700"/>
          </a:xfrm>
          <a:custGeom>
            <a:avLst/>
            <a:gdLst>
              <a:gd name="T0" fmla="*/ 0 w 11"/>
              <a:gd name="T1" fmla="*/ 0 h 8"/>
              <a:gd name="T2" fmla="*/ 2147483647 w 11"/>
              <a:gd name="T3" fmla="*/ 0 h 8"/>
              <a:gd name="T4" fmla="*/ 2147483647 w 11"/>
              <a:gd name="T5" fmla="*/ 2147483647 h 8"/>
              <a:gd name="T6" fmla="*/ 2147483647 w 11"/>
              <a:gd name="T7" fmla="*/ 2147483647 h 8"/>
              <a:gd name="T8" fmla="*/ 2147483647 w 11"/>
              <a:gd name="T9" fmla="*/ 214748364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8"/>
              <a:gd name="T17" fmla="*/ 11 w 11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8">
                <a:moveTo>
                  <a:pt x="0" y="0"/>
                </a:moveTo>
                <a:lnTo>
                  <a:pt x="6" y="0"/>
                </a:lnTo>
                <a:lnTo>
                  <a:pt x="6" y="8"/>
                </a:lnTo>
                <a:lnTo>
                  <a:pt x="8" y="7"/>
                </a:lnTo>
                <a:lnTo>
                  <a:pt x="11" y="5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26" name="Line 274"/>
          <p:cNvSpPr>
            <a:spLocks noChangeShapeType="1"/>
          </p:cNvSpPr>
          <p:nvPr/>
        </p:nvSpPr>
        <p:spPr bwMode="auto">
          <a:xfrm>
            <a:off x="4010025" y="252412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27" name="Freeform 275"/>
          <p:cNvSpPr>
            <a:spLocks/>
          </p:cNvSpPr>
          <p:nvPr/>
        </p:nvSpPr>
        <p:spPr bwMode="auto">
          <a:xfrm>
            <a:off x="3992563" y="2506663"/>
            <a:ext cx="19050" cy="17462"/>
          </a:xfrm>
          <a:custGeom>
            <a:avLst/>
            <a:gdLst>
              <a:gd name="T0" fmla="*/ 2147483647 w 13"/>
              <a:gd name="T1" fmla="*/ 2147483647 h 11"/>
              <a:gd name="T2" fmla="*/ 2147483647 w 13"/>
              <a:gd name="T3" fmla="*/ 2147483647 h 11"/>
              <a:gd name="T4" fmla="*/ 2147483647 w 13"/>
              <a:gd name="T5" fmla="*/ 2147483647 h 11"/>
              <a:gd name="T6" fmla="*/ 2147483647 w 13"/>
              <a:gd name="T7" fmla="*/ 2147483647 h 11"/>
              <a:gd name="T8" fmla="*/ 2147483647 w 13"/>
              <a:gd name="T9" fmla="*/ 0 h 11"/>
              <a:gd name="T10" fmla="*/ 2147483647 w 13"/>
              <a:gd name="T11" fmla="*/ 2147483647 h 11"/>
              <a:gd name="T12" fmla="*/ 2147483647 w 13"/>
              <a:gd name="T13" fmla="*/ 2147483647 h 11"/>
              <a:gd name="T14" fmla="*/ 2147483647 w 13"/>
              <a:gd name="T15" fmla="*/ 2147483647 h 11"/>
              <a:gd name="T16" fmla="*/ 0 w 13"/>
              <a:gd name="T17" fmla="*/ 2147483647 h 11"/>
              <a:gd name="T18" fmla="*/ 0 w 13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11"/>
              <a:gd name="T32" fmla="*/ 13 w 13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11">
                <a:moveTo>
                  <a:pt x="12" y="11"/>
                </a:moveTo>
                <a:lnTo>
                  <a:pt x="13" y="9"/>
                </a:lnTo>
                <a:lnTo>
                  <a:pt x="13" y="7"/>
                </a:lnTo>
                <a:lnTo>
                  <a:pt x="7" y="7"/>
                </a:lnTo>
                <a:lnTo>
                  <a:pt x="7" y="0"/>
                </a:lnTo>
                <a:lnTo>
                  <a:pt x="5" y="1"/>
                </a:lnTo>
                <a:lnTo>
                  <a:pt x="2" y="1"/>
                </a:lnTo>
                <a:lnTo>
                  <a:pt x="1" y="4"/>
                </a:lnTo>
                <a:lnTo>
                  <a:pt x="0" y="5"/>
                </a:lnTo>
                <a:lnTo>
                  <a:pt x="0" y="7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28" name="Line 276"/>
          <p:cNvSpPr>
            <a:spLocks noChangeShapeType="1"/>
          </p:cNvSpPr>
          <p:nvPr/>
        </p:nvSpPr>
        <p:spPr bwMode="auto">
          <a:xfrm>
            <a:off x="2830513" y="583088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29" name="Freeform 277"/>
          <p:cNvSpPr>
            <a:spLocks/>
          </p:cNvSpPr>
          <p:nvPr/>
        </p:nvSpPr>
        <p:spPr bwMode="auto">
          <a:xfrm>
            <a:off x="2820988" y="5829300"/>
            <a:ext cx="11112" cy="9525"/>
          </a:xfrm>
          <a:custGeom>
            <a:avLst/>
            <a:gdLst>
              <a:gd name="T0" fmla="*/ 2147483647 w 7"/>
              <a:gd name="T1" fmla="*/ 2147483647 h 6"/>
              <a:gd name="T2" fmla="*/ 0 w 7"/>
              <a:gd name="T3" fmla="*/ 2147483647 h 6"/>
              <a:gd name="T4" fmla="*/ 2147483647 w 7"/>
              <a:gd name="T5" fmla="*/ 2147483647 h 6"/>
              <a:gd name="T6" fmla="*/ 0 w 7"/>
              <a:gd name="T7" fmla="*/ 2147483647 h 6"/>
              <a:gd name="T8" fmla="*/ 2147483647 w 7"/>
              <a:gd name="T9" fmla="*/ 2147483647 h 6"/>
              <a:gd name="T10" fmla="*/ 2147483647 w 7"/>
              <a:gd name="T11" fmla="*/ 2147483647 h 6"/>
              <a:gd name="T12" fmla="*/ 2147483647 w 7"/>
              <a:gd name="T13" fmla="*/ 2147483647 h 6"/>
              <a:gd name="T14" fmla="*/ 2147483647 w 7"/>
              <a:gd name="T15" fmla="*/ 0 h 6"/>
              <a:gd name="T16" fmla="*/ 0 w 7"/>
              <a:gd name="T17" fmla="*/ 2147483647 h 6"/>
              <a:gd name="T18" fmla="*/ 2147483647 w 7"/>
              <a:gd name="T19" fmla="*/ 2147483647 h 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"/>
              <a:gd name="T31" fmla="*/ 0 h 6"/>
              <a:gd name="T32" fmla="*/ 7 w 7"/>
              <a:gd name="T33" fmla="*/ 6 h 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" h="6">
                <a:moveTo>
                  <a:pt x="6" y="1"/>
                </a:moveTo>
                <a:lnTo>
                  <a:pt x="0" y="6"/>
                </a:lnTo>
                <a:lnTo>
                  <a:pt x="7" y="4"/>
                </a:lnTo>
                <a:lnTo>
                  <a:pt x="0" y="6"/>
                </a:lnTo>
                <a:lnTo>
                  <a:pt x="7" y="6"/>
                </a:lnTo>
                <a:lnTo>
                  <a:pt x="7" y="4"/>
                </a:lnTo>
                <a:lnTo>
                  <a:pt x="6" y="1"/>
                </a:lnTo>
                <a:lnTo>
                  <a:pt x="4" y="0"/>
                </a:lnTo>
                <a:lnTo>
                  <a:pt x="0" y="6"/>
                </a:lnTo>
                <a:lnTo>
                  <a:pt x="6" y="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30" name="Line 278"/>
          <p:cNvSpPr>
            <a:spLocks noChangeShapeType="1"/>
          </p:cNvSpPr>
          <p:nvPr/>
        </p:nvSpPr>
        <p:spPr bwMode="auto">
          <a:xfrm>
            <a:off x="2827338" y="58293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31" name="Freeform 279"/>
          <p:cNvSpPr>
            <a:spLocks/>
          </p:cNvSpPr>
          <p:nvPr/>
        </p:nvSpPr>
        <p:spPr bwMode="auto">
          <a:xfrm>
            <a:off x="2820988" y="5827713"/>
            <a:ext cx="6350" cy="11112"/>
          </a:xfrm>
          <a:custGeom>
            <a:avLst/>
            <a:gdLst>
              <a:gd name="T0" fmla="*/ 2147483647 w 4"/>
              <a:gd name="T1" fmla="*/ 2147483647 h 7"/>
              <a:gd name="T2" fmla="*/ 2147483647 w 4"/>
              <a:gd name="T3" fmla="*/ 0 h 7"/>
              <a:gd name="T4" fmla="*/ 0 w 4"/>
              <a:gd name="T5" fmla="*/ 2147483647 h 7"/>
              <a:gd name="T6" fmla="*/ 2147483647 w 4"/>
              <a:gd name="T7" fmla="*/ 2147483647 h 7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7"/>
              <a:gd name="T14" fmla="*/ 4 w 4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7">
                <a:moveTo>
                  <a:pt x="4" y="1"/>
                </a:moveTo>
                <a:lnTo>
                  <a:pt x="2" y="0"/>
                </a:lnTo>
                <a:lnTo>
                  <a:pt x="0" y="7"/>
                </a:lnTo>
                <a:lnTo>
                  <a:pt x="4" y="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32" name="Line 280"/>
          <p:cNvSpPr>
            <a:spLocks noChangeShapeType="1"/>
          </p:cNvSpPr>
          <p:nvPr/>
        </p:nvSpPr>
        <p:spPr bwMode="auto">
          <a:xfrm>
            <a:off x="2825750" y="5827713"/>
            <a:ext cx="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33" name="Freeform 281"/>
          <p:cNvSpPr>
            <a:spLocks/>
          </p:cNvSpPr>
          <p:nvPr/>
        </p:nvSpPr>
        <p:spPr bwMode="auto">
          <a:xfrm>
            <a:off x="2820988" y="5827713"/>
            <a:ext cx="4762" cy="11112"/>
          </a:xfrm>
          <a:custGeom>
            <a:avLst/>
            <a:gdLst>
              <a:gd name="T0" fmla="*/ 2147483647 w 2"/>
              <a:gd name="T1" fmla="*/ 0 h 7"/>
              <a:gd name="T2" fmla="*/ 0 w 2"/>
              <a:gd name="T3" fmla="*/ 0 h 7"/>
              <a:gd name="T4" fmla="*/ 0 w 2"/>
              <a:gd name="T5" fmla="*/ 2147483647 h 7"/>
              <a:gd name="T6" fmla="*/ 2147483647 w 2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7"/>
              <a:gd name="T14" fmla="*/ 2 w 2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7">
                <a:moveTo>
                  <a:pt x="2" y="0"/>
                </a:moveTo>
                <a:lnTo>
                  <a:pt x="0" y="0"/>
                </a:lnTo>
                <a:lnTo>
                  <a:pt x="0" y="7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34" name="Line 282"/>
          <p:cNvSpPr>
            <a:spLocks noChangeShapeType="1"/>
          </p:cNvSpPr>
          <p:nvPr/>
        </p:nvSpPr>
        <p:spPr bwMode="auto">
          <a:xfrm>
            <a:off x="2820988" y="5827713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35" name="Freeform 283"/>
          <p:cNvSpPr>
            <a:spLocks/>
          </p:cNvSpPr>
          <p:nvPr/>
        </p:nvSpPr>
        <p:spPr bwMode="auto">
          <a:xfrm>
            <a:off x="2809875" y="5827713"/>
            <a:ext cx="22225" cy="20637"/>
          </a:xfrm>
          <a:custGeom>
            <a:avLst/>
            <a:gdLst>
              <a:gd name="T0" fmla="*/ 2147483647 w 13"/>
              <a:gd name="T1" fmla="*/ 0 h 13"/>
              <a:gd name="T2" fmla="*/ 2147483647 w 13"/>
              <a:gd name="T3" fmla="*/ 2147483647 h 13"/>
              <a:gd name="T4" fmla="*/ 2147483647 w 13"/>
              <a:gd name="T5" fmla="*/ 0 h 13"/>
              <a:gd name="T6" fmla="*/ 2147483647 w 13"/>
              <a:gd name="T7" fmla="*/ 0 h 13"/>
              <a:gd name="T8" fmla="*/ 2147483647 w 13"/>
              <a:gd name="T9" fmla="*/ 2147483647 h 13"/>
              <a:gd name="T10" fmla="*/ 2147483647 w 13"/>
              <a:gd name="T11" fmla="*/ 0 h 13"/>
              <a:gd name="T12" fmla="*/ 2147483647 w 13"/>
              <a:gd name="T13" fmla="*/ 2147483647 h 13"/>
              <a:gd name="T14" fmla="*/ 2147483647 w 13"/>
              <a:gd name="T15" fmla="*/ 2147483647 h 13"/>
              <a:gd name="T16" fmla="*/ 2147483647 w 13"/>
              <a:gd name="T17" fmla="*/ 2147483647 h 13"/>
              <a:gd name="T18" fmla="*/ 2147483647 w 13"/>
              <a:gd name="T19" fmla="*/ 2147483647 h 13"/>
              <a:gd name="T20" fmla="*/ 2147483647 w 13"/>
              <a:gd name="T21" fmla="*/ 2147483647 h 13"/>
              <a:gd name="T22" fmla="*/ 2147483647 w 13"/>
              <a:gd name="T23" fmla="*/ 2147483647 h 13"/>
              <a:gd name="T24" fmla="*/ 0 w 13"/>
              <a:gd name="T25" fmla="*/ 2147483647 h 13"/>
              <a:gd name="T26" fmla="*/ 2147483647 w 13"/>
              <a:gd name="T27" fmla="*/ 2147483647 h 13"/>
              <a:gd name="T28" fmla="*/ 0 w 13"/>
              <a:gd name="T29" fmla="*/ 2147483647 h 13"/>
              <a:gd name="T30" fmla="*/ 0 w 13"/>
              <a:gd name="T31" fmla="*/ 2147483647 h 13"/>
              <a:gd name="T32" fmla="*/ 2147483647 w 13"/>
              <a:gd name="T33" fmla="*/ 2147483647 h 13"/>
              <a:gd name="T34" fmla="*/ 0 w 13"/>
              <a:gd name="T35" fmla="*/ 2147483647 h 13"/>
              <a:gd name="T36" fmla="*/ 0 w 13"/>
              <a:gd name="T37" fmla="*/ 2147483647 h 13"/>
              <a:gd name="T38" fmla="*/ 2147483647 w 13"/>
              <a:gd name="T39" fmla="*/ 2147483647 h 13"/>
              <a:gd name="T40" fmla="*/ 0 w 13"/>
              <a:gd name="T41" fmla="*/ 2147483647 h 13"/>
              <a:gd name="T42" fmla="*/ 0 w 13"/>
              <a:gd name="T43" fmla="*/ 2147483647 h 13"/>
              <a:gd name="T44" fmla="*/ 2147483647 w 13"/>
              <a:gd name="T45" fmla="*/ 2147483647 h 13"/>
              <a:gd name="T46" fmla="*/ 2147483647 w 13"/>
              <a:gd name="T47" fmla="*/ 2147483647 h 13"/>
              <a:gd name="T48" fmla="*/ 0 w 13"/>
              <a:gd name="T49" fmla="*/ 2147483647 h 13"/>
              <a:gd name="T50" fmla="*/ 2147483647 w 13"/>
              <a:gd name="T51" fmla="*/ 2147483647 h 13"/>
              <a:gd name="T52" fmla="*/ 2147483647 w 13"/>
              <a:gd name="T53" fmla="*/ 2147483647 h 13"/>
              <a:gd name="T54" fmla="*/ 2147483647 w 13"/>
              <a:gd name="T55" fmla="*/ 2147483647 h 13"/>
              <a:gd name="T56" fmla="*/ 2147483647 w 13"/>
              <a:gd name="T57" fmla="*/ 2147483647 h 13"/>
              <a:gd name="T58" fmla="*/ 2147483647 w 13"/>
              <a:gd name="T59" fmla="*/ 2147483647 h 13"/>
              <a:gd name="T60" fmla="*/ 2147483647 w 13"/>
              <a:gd name="T61" fmla="*/ 2147483647 h 13"/>
              <a:gd name="T62" fmla="*/ 2147483647 w 13"/>
              <a:gd name="T63" fmla="*/ 2147483647 h 13"/>
              <a:gd name="T64" fmla="*/ 2147483647 w 13"/>
              <a:gd name="T65" fmla="*/ 2147483647 h 13"/>
              <a:gd name="T66" fmla="*/ 2147483647 w 13"/>
              <a:gd name="T67" fmla="*/ 2147483647 h 13"/>
              <a:gd name="T68" fmla="*/ 2147483647 w 13"/>
              <a:gd name="T69" fmla="*/ 2147483647 h 13"/>
              <a:gd name="T70" fmla="*/ 2147483647 w 13"/>
              <a:gd name="T71" fmla="*/ 2147483647 h 13"/>
              <a:gd name="T72" fmla="*/ 2147483647 w 13"/>
              <a:gd name="T73" fmla="*/ 2147483647 h 13"/>
              <a:gd name="T74" fmla="*/ 2147483647 w 13"/>
              <a:gd name="T75" fmla="*/ 2147483647 h 13"/>
              <a:gd name="T76" fmla="*/ 2147483647 w 13"/>
              <a:gd name="T77" fmla="*/ 2147483647 h 13"/>
              <a:gd name="T78" fmla="*/ 2147483647 w 13"/>
              <a:gd name="T79" fmla="*/ 2147483647 h 13"/>
              <a:gd name="T80" fmla="*/ 2147483647 w 13"/>
              <a:gd name="T81" fmla="*/ 2147483647 h 13"/>
              <a:gd name="T82" fmla="*/ 2147483647 w 13"/>
              <a:gd name="T83" fmla="*/ 2147483647 h 13"/>
              <a:gd name="T84" fmla="*/ 2147483647 w 13"/>
              <a:gd name="T85" fmla="*/ 2147483647 h 13"/>
              <a:gd name="T86" fmla="*/ 2147483647 w 13"/>
              <a:gd name="T87" fmla="*/ 2147483647 h 13"/>
              <a:gd name="T88" fmla="*/ 2147483647 w 13"/>
              <a:gd name="T89" fmla="*/ 2147483647 h 13"/>
              <a:gd name="T90" fmla="*/ 2147483647 w 13"/>
              <a:gd name="T91" fmla="*/ 2147483647 h 13"/>
              <a:gd name="T92" fmla="*/ 2147483647 w 13"/>
              <a:gd name="T93" fmla="*/ 2147483647 h 13"/>
              <a:gd name="T94" fmla="*/ 2147483647 w 13"/>
              <a:gd name="T95" fmla="*/ 2147483647 h 13"/>
              <a:gd name="T96" fmla="*/ 2147483647 w 13"/>
              <a:gd name="T97" fmla="*/ 2147483647 h 13"/>
              <a:gd name="T98" fmla="*/ 2147483647 w 13"/>
              <a:gd name="T99" fmla="*/ 2147483647 h 13"/>
              <a:gd name="T100" fmla="*/ 2147483647 w 13"/>
              <a:gd name="T101" fmla="*/ 2147483647 h 13"/>
              <a:gd name="T102" fmla="*/ 2147483647 w 13"/>
              <a:gd name="T103" fmla="*/ 2147483647 h 13"/>
              <a:gd name="T104" fmla="*/ 2147483647 w 13"/>
              <a:gd name="T105" fmla="*/ 2147483647 h 13"/>
              <a:gd name="T106" fmla="*/ 2147483647 w 13"/>
              <a:gd name="T107" fmla="*/ 0 h 1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"/>
              <a:gd name="T163" fmla="*/ 0 h 13"/>
              <a:gd name="T164" fmla="*/ 13 w 13"/>
              <a:gd name="T165" fmla="*/ 13 h 1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" h="13">
                <a:moveTo>
                  <a:pt x="6" y="0"/>
                </a:moveTo>
                <a:lnTo>
                  <a:pt x="6" y="7"/>
                </a:lnTo>
                <a:lnTo>
                  <a:pt x="6" y="0"/>
                </a:lnTo>
                <a:lnTo>
                  <a:pt x="5" y="0"/>
                </a:lnTo>
                <a:lnTo>
                  <a:pt x="6" y="7"/>
                </a:lnTo>
                <a:lnTo>
                  <a:pt x="5" y="0"/>
                </a:lnTo>
                <a:lnTo>
                  <a:pt x="2" y="1"/>
                </a:lnTo>
                <a:lnTo>
                  <a:pt x="6" y="7"/>
                </a:lnTo>
                <a:lnTo>
                  <a:pt x="2" y="1"/>
                </a:lnTo>
                <a:lnTo>
                  <a:pt x="1" y="2"/>
                </a:lnTo>
                <a:lnTo>
                  <a:pt x="6" y="7"/>
                </a:lnTo>
                <a:lnTo>
                  <a:pt x="1" y="2"/>
                </a:lnTo>
                <a:lnTo>
                  <a:pt x="0" y="5"/>
                </a:lnTo>
                <a:lnTo>
                  <a:pt x="6" y="7"/>
                </a:lnTo>
                <a:lnTo>
                  <a:pt x="0" y="5"/>
                </a:lnTo>
                <a:lnTo>
                  <a:pt x="0" y="7"/>
                </a:lnTo>
                <a:lnTo>
                  <a:pt x="6" y="7"/>
                </a:lnTo>
                <a:lnTo>
                  <a:pt x="0" y="7"/>
                </a:lnTo>
                <a:lnTo>
                  <a:pt x="0" y="8"/>
                </a:lnTo>
                <a:lnTo>
                  <a:pt x="6" y="7"/>
                </a:lnTo>
                <a:lnTo>
                  <a:pt x="0" y="7"/>
                </a:lnTo>
                <a:lnTo>
                  <a:pt x="0" y="6"/>
                </a:lnTo>
                <a:lnTo>
                  <a:pt x="6" y="6"/>
                </a:lnTo>
                <a:lnTo>
                  <a:pt x="6" y="7"/>
                </a:lnTo>
                <a:lnTo>
                  <a:pt x="0" y="8"/>
                </a:lnTo>
                <a:lnTo>
                  <a:pt x="1" y="11"/>
                </a:lnTo>
                <a:lnTo>
                  <a:pt x="6" y="7"/>
                </a:lnTo>
                <a:lnTo>
                  <a:pt x="1" y="11"/>
                </a:lnTo>
                <a:lnTo>
                  <a:pt x="2" y="12"/>
                </a:lnTo>
                <a:lnTo>
                  <a:pt x="6" y="7"/>
                </a:lnTo>
                <a:lnTo>
                  <a:pt x="2" y="12"/>
                </a:lnTo>
                <a:lnTo>
                  <a:pt x="5" y="13"/>
                </a:lnTo>
                <a:lnTo>
                  <a:pt x="6" y="7"/>
                </a:lnTo>
                <a:lnTo>
                  <a:pt x="6" y="13"/>
                </a:lnTo>
                <a:lnTo>
                  <a:pt x="6" y="7"/>
                </a:lnTo>
                <a:lnTo>
                  <a:pt x="5" y="13"/>
                </a:lnTo>
                <a:lnTo>
                  <a:pt x="6" y="13"/>
                </a:lnTo>
                <a:lnTo>
                  <a:pt x="6" y="7"/>
                </a:lnTo>
                <a:lnTo>
                  <a:pt x="6" y="13"/>
                </a:lnTo>
                <a:lnTo>
                  <a:pt x="8" y="13"/>
                </a:lnTo>
                <a:lnTo>
                  <a:pt x="6" y="7"/>
                </a:lnTo>
                <a:lnTo>
                  <a:pt x="8" y="13"/>
                </a:lnTo>
                <a:lnTo>
                  <a:pt x="10" y="12"/>
                </a:lnTo>
                <a:lnTo>
                  <a:pt x="6" y="7"/>
                </a:lnTo>
                <a:lnTo>
                  <a:pt x="10" y="12"/>
                </a:lnTo>
                <a:lnTo>
                  <a:pt x="12" y="11"/>
                </a:lnTo>
                <a:lnTo>
                  <a:pt x="6" y="7"/>
                </a:lnTo>
                <a:lnTo>
                  <a:pt x="12" y="11"/>
                </a:lnTo>
                <a:lnTo>
                  <a:pt x="13" y="8"/>
                </a:lnTo>
                <a:lnTo>
                  <a:pt x="6" y="7"/>
                </a:lnTo>
                <a:lnTo>
                  <a:pt x="13" y="8"/>
                </a:lnTo>
                <a:lnTo>
                  <a:pt x="13" y="7"/>
                </a:lnTo>
                <a:lnTo>
                  <a:pt x="6" y="7"/>
                </a:lnTo>
                <a:lnTo>
                  <a:pt x="6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36" name="Line 284"/>
          <p:cNvSpPr>
            <a:spLocks noChangeShapeType="1"/>
          </p:cNvSpPr>
          <p:nvPr/>
        </p:nvSpPr>
        <p:spPr bwMode="auto">
          <a:xfrm>
            <a:off x="2820988" y="58388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37" name="Freeform 285"/>
          <p:cNvSpPr>
            <a:spLocks/>
          </p:cNvSpPr>
          <p:nvPr/>
        </p:nvSpPr>
        <p:spPr bwMode="auto">
          <a:xfrm>
            <a:off x="2820988" y="5837238"/>
            <a:ext cx="11112" cy="1587"/>
          </a:xfrm>
          <a:custGeom>
            <a:avLst/>
            <a:gdLst>
              <a:gd name="T0" fmla="*/ 0 w 7"/>
              <a:gd name="T1" fmla="*/ 2147483647 h 1"/>
              <a:gd name="T2" fmla="*/ 2147483647 w 7"/>
              <a:gd name="T3" fmla="*/ 2147483647 h 1"/>
              <a:gd name="T4" fmla="*/ 2147483647 w 7"/>
              <a:gd name="T5" fmla="*/ 0 h 1"/>
              <a:gd name="T6" fmla="*/ 2147483647 w 7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7"/>
              <a:gd name="T13" fmla="*/ 0 h 1"/>
              <a:gd name="T14" fmla="*/ 7 w 7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" h="1">
                <a:moveTo>
                  <a:pt x="0" y="1"/>
                </a:moveTo>
                <a:lnTo>
                  <a:pt x="7" y="1"/>
                </a:lnTo>
                <a:lnTo>
                  <a:pt x="7" y="0"/>
                </a:lnTo>
                <a:lnTo>
                  <a:pt x="1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38" name="Line 286"/>
          <p:cNvSpPr>
            <a:spLocks noChangeShapeType="1"/>
          </p:cNvSpPr>
          <p:nvPr/>
        </p:nvSpPr>
        <p:spPr bwMode="auto">
          <a:xfrm>
            <a:off x="2825750" y="584517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39" name="Line 287"/>
          <p:cNvSpPr>
            <a:spLocks noChangeShapeType="1"/>
          </p:cNvSpPr>
          <p:nvPr/>
        </p:nvSpPr>
        <p:spPr bwMode="auto">
          <a:xfrm>
            <a:off x="2825750" y="5845175"/>
            <a:ext cx="476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40" name="Line 288"/>
          <p:cNvSpPr>
            <a:spLocks noChangeShapeType="1"/>
          </p:cNvSpPr>
          <p:nvPr/>
        </p:nvSpPr>
        <p:spPr bwMode="auto">
          <a:xfrm>
            <a:off x="2816225" y="584517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41" name="Line 289"/>
          <p:cNvSpPr>
            <a:spLocks noChangeShapeType="1"/>
          </p:cNvSpPr>
          <p:nvPr/>
        </p:nvSpPr>
        <p:spPr bwMode="auto">
          <a:xfrm flipH="1">
            <a:off x="2813050" y="584517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42" name="Line 290"/>
          <p:cNvSpPr>
            <a:spLocks noChangeShapeType="1"/>
          </p:cNvSpPr>
          <p:nvPr/>
        </p:nvSpPr>
        <p:spPr bwMode="auto">
          <a:xfrm>
            <a:off x="2722563" y="584517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43" name="Line 291"/>
          <p:cNvSpPr>
            <a:spLocks noChangeShapeType="1"/>
          </p:cNvSpPr>
          <p:nvPr/>
        </p:nvSpPr>
        <p:spPr bwMode="auto">
          <a:xfrm flipH="1">
            <a:off x="2719388" y="584517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44" name="Line 292"/>
          <p:cNvSpPr>
            <a:spLocks noChangeShapeType="1"/>
          </p:cNvSpPr>
          <p:nvPr/>
        </p:nvSpPr>
        <p:spPr bwMode="auto">
          <a:xfrm>
            <a:off x="2720975" y="5846763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45" name="Freeform 293"/>
          <p:cNvSpPr>
            <a:spLocks/>
          </p:cNvSpPr>
          <p:nvPr/>
        </p:nvSpPr>
        <p:spPr bwMode="auto">
          <a:xfrm>
            <a:off x="2701925" y="5827713"/>
            <a:ext cx="22225" cy="20637"/>
          </a:xfrm>
          <a:custGeom>
            <a:avLst/>
            <a:gdLst>
              <a:gd name="T0" fmla="*/ 2147483647 w 13"/>
              <a:gd name="T1" fmla="*/ 2147483647 h 13"/>
              <a:gd name="T2" fmla="*/ 2147483647 w 13"/>
              <a:gd name="T3" fmla="*/ 2147483647 h 13"/>
              <a:gd name="T4" fmla="*/ 2147483647 w 13"/>
              <a:gd name="T5" fmla="*/ 2147483647 h 13"/>
              <a:gd name="T6" fmla="*/ 2147483647 w 13"/>
              <a:gd name="T7" fmla="*/ 2147483647 h 13"/>
              <a:gd name="T8" fmla="*/ 2147483647 w 13"/>
              <a:gd name="T9" fmla="*/ 2147483647 h 13"/>
              <a:gd name="T10" fmla="*/ 2147483647 w 13"/>
              <a:gd name="T11" fmla="*/ 2147483647 h 13"/>
              <a:gd name="T12" fmla="*/ 2147483647 w 13"/>
              <a:gd name="T13" fmla="*/ 2147483647 h 13"/>
              <a:gd name="T14" fmla="*/ 2147483647 w 13"/>
              <a:gd name="T15" fmla="*/ 2147483647 h 13"/>
              <a:gd name="T16" fmla="*/ 2147483647 w 13"/>
              <a:gd name="T17" fmla="*/ 2147483647 h 13"/>
              <a:gd name="T18" fmla="*/ 2147483647 w 13"/>
              <a:gd name="T19" fmla="*/ 2147483647 h 13"/>
              <a:gd name="T20" fmla="*/ 2147483647 w 13"/>
              <a:gd name="T21" fmla="*/ 2147483647 h 13"/>
              <a:gd name="T22" fmla="*/ 2147483647 w 13"/>
              <a:gd name="T23" fmla="*/ 2147483647 h 13"/>
              <a:gd name="T24" fmla="*/ 2147483647 w 13"/>
              <a:gd name="T25" fmla="*/ 2147483647 h 13"/>
              <a:gd name="T26" fmla="*/ 2147483647 w 13"/>
              <a:gd name="T27" fmla="*/ 2147483647 h 13"/>
              <a:gd name="T28" fmla="*/ 2147483647 w 13"/>
              <a:gd name="T29" fmla="*/ 2147483647 h 13"/>
              <a:gd name="T30" fmla="*/ 0 w 13"/>
              <a:gd name="T31" fmla="*/ 2147483647 h 13"/>
              <a:gd name="T32" fmla="*/ 2147483647 w 13"/>
              <a:gd name="T33" fmla="*/ 2147483647 h 13"/>
              <a:gd name="T34" fmla="*/ 0 w 13"/>
              <a:gd name="T35" fmla="*/ 2147483647 h 13"/>
              <a:gd name="T36" fmla="*/ 2147483647 w 13"/>
              <a:gd name="T37" fmla="*/ 2147483647 h 13"/>
              <a:gd name="T38" fmla="*/ 0 w 13"/>
              <a:gd name="T39" fmla="*/ 2147483647 h 13"/>
              <a:gd name="T40" fmla="*/ 2147483647 w 13"/>
              <a:gd name="T41" fmla="*/ 2147483647 h 13"/>
              <a:gd name="T42" fmla="*/ 2147483647 w 13"/>
              <a:gd name="T43" fmla="*/ 2147483647 h 13"/>
              <a:gd name="T44" fmla="*/ 2147483647 w 13"/>
              <a:gd name="T45" fmla="*/ 2147483647 h 13"/>
              <a:gd name="T46" fmla="*/ 2147483647 w 13"/>
              <a:gd name="T47" fmla="*/ 2147483647 h 13"/>
              <a:gd name="T48" fmla="*/ 2147483647 w 13"/>
              <a:gd name="T49" fmla="*/ 2147483647 h 13"/>
              <a:gd name="T50" fmla="*/ 2147483647 w 13"/>
              <a:gd name="T51" fmla="*/ 0 h 13"/>
              <a:gd name="T52" fmla="*/ 2147483647 w 13"/>
              <a:gd name="T53" fmla="*/ 2147483647 h 13"/>
              <a:gd name="T54" fmla="*/ 2147483647 w 13"/>
              <a:gd name="T55" fmla="*/ 0 h 13"/>
              <a:gd name="T56" fmla="*/ 2147483647 w 13"/>
              <a:gd name="T57" fmla="*/ 2147483647 h 13"/>
              <a:gd name="T58" fmla="*/ 2147483647 w 13"/>
              <a:gd name="T59" fmla="*/ 0 h 13"/>
              <a:gd name="T60" fmla="*/ 2147483647 w 13"/>
              <a:gd name="T61" fmla="*/ 2147483647 h 13"/>
              <a:gd name="T62" fmla="*/ 2147483647 w 13"/>
              <a:gd name="T63" fmla="*/ 2147483647 h 13"/>
              <a:gd name="T64" fmla="*/ 2147483647 w 13"/>
              <a:gd name="T65" fmla="*/ 2147483647 h 13"/>
              <a:gd name="T66" fmla="*/ 2147483647 w 13"/>
              <a:gd name="T67" fmla="*/ 2147483647 h 13"/>
              <a:gd name="T68" fmla="*/ 2147483647 w 13"/>
              <a:gd name="T69" fmla="*/ 2147483647 h 13"/>
              <a:gd name="T70" fmla="*/ 2147483647 w 13"/>
              <a:gd name="T71" fmla="*/ 2147483647 h 13"/>
              <a:gd name="T72" fmla="*/ 2147483647 w 13"/>
              <a:gd name="T73" fmla="*/ 2147483647 h 13"/>
              <a:gd name="T74" fmla="*/ 2147483647 w 13"/>
              <a:gd name="T75" fmla="*/ 2147483647 h 13"/>
              <a:gd name="T76" fmla="*/ 2147483647 w 13"/>
              <a:gd name="T77" fmla="*/ 2147483647 h 13"/>
              <a:gd name="T78" fmla="*/ 2147483647 w 13"/>
              <a:gd name="T79" fmla="*/ 2147483647 h 13"/>
              <a:gd name="T80" fmla="*/ 2147483647 w 13"/>
              <a:gd name="T81" fmla="*/ 2147483647 h 13"/>
              <a:gd name="T82" fmla="*/ 2147483647 w 13"/>
              <a:gd name="T83" fmla="*/ 2147483647 h 13"/>
              <a:gd name="T84" fmla="*/ 2147483647 w 13"/>
              <a:gd name="T85" fmla="*/ 2147483647 h 13"/>
              <a:gd name="T86" fmla="*/ 2147483647 w 13"/>
              <a:gd name="T87" fmla="*/ 2147483647 h 13"/>
              <a:gd name="T88" fmla="*/ 2147483647 w 13"/>
              <a:gd name="T89" fmla="*/ 2147483647 h 13"/>
              <a:gd name="T90" fmla="*/ 2147483647 w 13"/>
              <a:gd name="T91" fmla="*/ 0 h 13"/>
              <a:gd name="T92" fmla="*/ 2147483647 w 13"/>
              <a:gd name="T93" fmla="*/ 2147483647 h 13"/>
              <a:gd name="T94" fmla="*/ 0 w 13"/>
              <a:gd name="T95" fmla="*/ 2147483647 h 13"/>
              <a:gd name="T96" fmla="*/ 0 w 13"/>
              <a:gd name="T97" fmla="*/ 2147483647 h 13"/>
              <a:gd name="T98" fmla="*/ 2147483647 w 13"/>
              <a:gd name="T99" fmla="*/ 2147483647 h 13"/>
              <a:gd name="T100" fmla="*/ 2147483647 w 13"/>
              <a:gd name="T101" fmla="*/ 2147483647 h 13"/>
              <a:gd name="T102" fmla="*/ 2147483647 w 13"/>
              <a:gd name="T103" fmla="*/ 2147483647 h 13"/>
              <a:gd name="T104" fmla="*/ 2147483647 w 13"/>
              <a:gd name="T105" fmla="*/ 2147483647 h 13"/>
              <a:gd name="T106" fmla="*/ 2147483647 w 13"/>
              <a:gd name="T107" fmla="*/ 2147483647 h 13"/>
              <a:gd name="T108" fmla="*/ 2147483647 w 13"/>
              <a:gd name="T109" fmla="*/ 2147483647 h 13"/>
              <a:gd name="T110" fmla="*/ 2147483647 w 13"/>
              <a:gd name="T111" fmla="*/ 2147483647 h 13"/>
              <a:gd name="T112" fmla="*/ 2147483647 w 13"/>
              <a:gd name="T113" fmla="*/ 2147483647 h 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"/>
              <a:gd name="T172" fmla="*/ 0 h 13"/>
              <a:gd name="T173" fmla="*/ 13 w 13"/>
              <a:gd name="T174" fmla="*/ 13 h 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" h="13">
                <a:moveTo>
                  <a:pt x="11" y="12"/>
                </a:moveTo>
                <a:lnTo>
                  <a:pt x="12" y="11"/>
                </a:lnTo>
                <a:lnTo>
                  <a:pt x="7" y="7"/>
                </a:lnTo>
                <a:lnTo>
                  <a:pt x="11" y="12"/>
                </a:lnTo>
                <a:lnTo>
                  <a:pt x="7" y="7"/>
                </a:lnTo>
                <a:lnTo>
                  <a:pt x="8" y="13"/>
                </a:lnTo>
                <a:lnTo>
                  <a:pt x="7" y="7"/>
                </a:lnTo>
                <a:lnTo>
                  <a:pt x="7" y="13"/>
                </a:lnTo>
                <a:lnTo>
                  <a:pt x="7" y="7"/>
                </a:lnTo>
                <a:lnTo>
                  <a:pt x="5" y="13"/>
                </a:lnTo>
                <a:lnTo>
                  <a:pt x="7" y="7"/>
                </a:lnTo>
                <a:lnTo>
                  <a:pt x="2" y="12"/>
                </a:lnTo>
                <a:lnTo>
                  <a:pt x="7" y="7"/>
                </a:lnTo>
                <a:lnTo>
                  <a:pt x="1" y="11"/>
                </a:lnTo>
                <a:lnTo>
                  <a:pt x="7" y="7"/>
                </a:lnTo>
                <a:lnTo>
                  <a:pt x="0" y="8"/>
                </a:lnTo>
                <a:lnTo>
                  <a:pt x="7" y="7"/>
                </a:lnTo>
                <a:lnTo>
                  <a:pt x="0" y="7"/>
                </a:lnTo>
                <a:lnTo>
                  <a:pt x="7" y="7"/>
                </a:lnTo>
                <a:lnTo>
                  <a:pt x="0" y="5"/>
                </a:lnTo>
                <a:lnTo>
                  <a:pt x="7" y="7"/>
                </a:lnTo>
                <a:lnTo>
                  <a:pt x="1" y="2"/>
                </a:lnTo>
                <a:lnTo>
                  <a:pt x="7" y="7"/>
                </a:lnTo>
                <a:lnTo>
                  <a:pt x="2" y="1"/>
                </a:lnTo>
                <a:lnTo>
                  <a:pt x="7" y="7"/>
                </a:lnTo>
                <a:lnTo>
                  <a:pt x="5" y="0"/>
                </a:lnTo>
                <a:lnTo>
                  <a:pt x="7" y="7"/>
                </a:lnTo>
                <a:lnTo>
                  <a:pt x="7" y="0"/>
                </a:lnTo>
                <a:lnTo>
                  <a:pt x="7" y="7"/>
                </a:lnTo>
                <a:lnTo>
                  <a:pt x="8" y="0"/>
                </a:lnTo>
                <a:lnTo>
                  <a:pt x="7" y="7"/>
                </a:lnTo>
                <a:lnTo>
                  <a:pt x="11" y="1"/>
                </a:lnTo>
                <a:lnTo>
                  <a:pt x="7" y="7"/>
                </a:lnTo>
                <a:lnTo>
                  <a:pt x="12" y="2"/>
                </a:lnTo>
                <a:lnTo>
                  <a:pt x="7" y="7"/>
                </a:lnTo>
                <a:lnTo>
                  <a:pt x="13" y="5"/>
                </a:lnTo>
                <a:lnTo>
                  <a:pt x="7" y="7"/>
                </a:lnTo>
                <a:lnTo>
                  <a:pt x="13" y="7"/>
                </a:lnTo>
                <a:lnTo>
                  <a:pt x="7" y="7"/>
                </a:lnTo>
                <a:lnTo>
                  <a:pt x="13" y="8"/>
                </a:lnTo>
                <a:lnTo>
                  <a:pt x="7" y="7"/>
                </a:lnTo>
                <a:lnTo>
                  <a:pt x="12" y="11"/>
                </a:lnTo>
                <a:lnTo>
                  <a:pt x="13" y="8"/>
                </a:lnTo>
                <a:lnTo>
                  <a:pt x="13" y="7"/>
                </a:lnTo>
                <a:lnTo>
                  <a:pt x="7" y="7"/>
                </a:lnTo>
                <a:lnTo>
                  <a:pt x="7" y="0"/>
                </a:lnTo>
                <a:lnTo>
                  <a:pt x="7" y="7"/>
                </a:lnTo>
                <a:lnTo>
                  <a:pt x="0" y="7"/>
                </a:lnTo>
                <a:lnTo>
                  <a:pt x="0" y="8"/>
                </a:lnTo>
                <a:lnTo>
                  <a:pt x="1" y="11"/>
                </a:lnTo>
                <a:lnTo>
                  <a:pt x="2" y="12"/>
                </a:lnTo>
                <a:lnTo>
                  <a:pt x="5" y="13"/>
                </a:lnTo>
                <a:lnTo>
                  <a:pt x="7" y="13"/>
                </a:lnTo>
                <a:lnTo>
                  <a:pt x="7" y="7"/>
                </a:lnTo>
                <a:lnTo>
                  <a:pt x="7" y="13"/>
                </a:lnTo>
                <a:lnTo>
                  <a:pt x="8" y="13"/>
                </a:lnTo>
                <a:lnTo>
                  <a:pt x="11" y="1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46" name="Line 294"/>
          <p:cNvSpPr>
            <a:spLocks noChangeShapeType="1"/>
          </p:cNvSpPr>
          <p:nvPr/>
        </p:nvSpPr>
        <p:spPr bwMode="auto">
          <a:xfrm>
            <a:off x="2724150" y="583882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47" name="Freeform 295"/>
          <p:cNvSpPr>
            <a:spLocks/>
          </p:cNvSpPr>
          <p:nvPr/>
        </p:nvSpPr>
        <p:spPr bwMode="auto">
          <a:xfrm>
            <a:off x="2701925" y="5827713"/>
            <a:ext cx="22225" cy="11112"/>
          </a:xfrm>
          <a:custGeom>
            <a:avLst/>
            <a:gdLst>
              <a:gd name="T0" fmla="*/ 2147483647 w 13"/>
              <a:gd name="T1" fmla="*/ 2147483647 h 7"/>
              <a:gd name="T2" fmla="*/ 2147483647 w 13"/>
              <a:gd name="T3" fmla="*/ 2147483647 h 7"/>
              <a:gd name="T4" fmla="*/ 2147483647 w 13"/>
              <a:gd name="T5" fmla="*/ 2147483647 h 7"/>
              <a:gd name="T6" fmla="*/ 2147483647 w 13"/>
              <a:gd name="T7" fmla="*/ 2147483647 h 7"/>
              <a:gd name="T8" fmla="*/ 2147483647 w 13"/>
              <a:gd name="T9" fmla="*/ 0 h 7"/>
              <a:gd name="T10" fmla="*/ 2147483647 w 13"/>
              <a:gd name="T11" fmla="*/ 0 h 7"/>
              <a:gd name="T12" fmla="*/ 2147483647 w 13"/>
              <a:gd name="T13" fmla="*/ 0 h 7"/>
              <a:gd name="T14" fmla="*/ 2147483647 w 13"/>
              <a:gd name="T15" fmla="*/ 2147483647 h 7"/>
              <a:gd name="T16" fmla="*/ 2147483647 w 13"/>
              <a:gd name="T17" fmla="*/ 2147483647 h 7"/>
              <a:gd name="T18" fmla="*/ 0 w 13"/>
              <a:gd name="T19" fmla="*/ 2147483647 h 7"/>
              <a:gd name="T20" fmla="*/ 0 w 13"/>
              <a:gd name="T21" fmla="*/ 2147483647 h 7"/>
              <a:gd name="T22" fmla="*/ 0 w 13"/>
              <a:gd name="T23" fmla="*/ 2147483647 h 7"/>
              <a:gd name="T24" fmla="*/ 2147483647 w 13"/>
              <a:gd name="T25" fmla="*/ 2147483647 h 7"/>
              <a:gd name="T26" fmla="*/ 2147483647 w 13"/>
              <a:gd name="T27" fmla="*/ 2147483647 h 7"/>
              <a:gd name="T28" fmla="*/ 2147483647 w 13"/>
              <a:gd name="T29" fmla="*/ 2147483647 h 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"/>
              <a:gd name="T46" fmla="*/ 0 h 7"/>
              <a:gd name="T47" fmla="*/ 13 w 13"/>
              <a:gd name="T48" fmla="*/ 7 h 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" h="7">
                <a:moveTo>
                  <a:pt x="13" y="7"/>
                </a:moveTo>
                <a:lnTo>
                  <a:pt x="13" y="5"/>
                </a:lnTo>
                <a:lnTo>
                  <a:pt x="12" y="2"/>
                </a:lnTo>
                <a:lnTo>
                  <a:pt x="11" y="1"/>
                </a:lnTo>
                <a:lnTo>
                  <a:pt x="8" y="0"/>
                </a:lnTo>
                <a:lnTo>
                  <a:pt x="7" y="0"/>
                </a:lnTo>
                <a:lnTo>
                  <a:pt x="5" y="0"/>
                </a:lnTo>
                <a:lnTo>
                  <a:pt x="2" y="1"/>
                </a:lnTo>
                <a:lnTo>
                  <a:pt x="1" y="2"/>
                </a:lnTo>
                <a:lnTo>
                  <a:pt x="0" y="5"/>
                </a:lnTo>
                <a:lnTo>
                  <a:pt x="0" y="7"/>
                </a:lnTo>
                <a:lnTo>
                  <a:pt x="6" y="7"/>
                </a:lnTo>
                <a:lnTo>
                  <a:pt x="7" y="7"/>
                </a:lnTo>
                <a:lnTo>
                  <a:pt x="13" y="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48" name="Line 296"/>
          <p:cNvSpPr>
            <a:spLocks noChangeShapeType="1"/>
          </p:cNvSpPr>
          <p:nvPr/>
        </p:nvSpPr>
        <p:spPr bwMode="auto">
          <a:xfrm>
            <a:off x="2708275" y="584517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49" name="Line 297"/>
          <p:cNvSpPr>
            <a:spLocks noChangeShapeType="1"/>
          </p:cNvSpPr>
          <p:nvPr/>
        </p:nvSpPr>
        <p:spPr bwMode="auto">
          <a:xfrm flipH="1">
            <a:off x="2705100" y="584517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50" name="Line 298"/>
          <p:cNvSpPr>
            <a:spLocks noChangeShapeType="1"/>
          </p:cNvSpPr>
          <p:nvPr/>
        </p:nvSpPr>
        <p:spPr bwMode="auto">
          <a:xfrm>
            <a:off x="2919413" y="584517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51" name="Freeform 299"/>
          <p:cNvSpPr>
            <a:spLocks/>
          </p:cNvSpPr>
          <p:nvPr/>
        </p:nvSpPr>
        <p:spPr bwMode="auto">
          <a:xfrm>
            <a:off x="2919413" y="5827713"/>
            <a:ext cx="19050" cy="20637"/>
          </a:xfrm>
          <a:custGeom>
            <a:avLst/>
            <a:gdLst>
              <a:gd name="T0" fmla="*/ 2147483647 w 12"/>
              <a:gd name="T1" fmla="*/ 2147483647 h 13"/>
              <a:gd name="T2" fmla="*/ 2147483647 w 12"/>
              <a:gd name="T3" fmla="*/ 2147483647 h 13"/>
              <a:gd name="T4" fmla="*/ 0 w 12"/>
              <a:gd name="T5" fmla="*/ 2147483647 h 13"/>
              <a:gd name="T6" fmla="*/ 2147483647 w 12"/>
              <a:gd name="T7" fmla="*/ 2147483647 h 13"/>
              <a:gd name="T8" fmla="*/ 0 w 12"/>
              <a:gd name="T9" fmla="*/ 2147483647 h 13"/>
              <a:gd name="T10" fmla="*/ 2147483647 w 12"/>
              <a:gd name="T11" fmla="*/ 2147483647 h 13"/>
              <a:gd name="T12" fmla="*/ 0 w 12"/>
              <a:gd name="T13" fmla="*/ 2147483647 h 13"/>
              <a:gd name="T14" fmla="*/ 2147483647 w 12"/>
              <a:gd name="T15" fmla="*/ 2147483647 h 13"/>
              <a:gd name="T16" fmla="*/ 2147483647 w 12"/>
              <a:gd name="T17" fmla="*/ 2147483647 h 13"/>
              <a:gd name="T18" fmla="*/ 2147483647 w 12"/>
              <a:gd name="T19" fmla="*/ 2147483647 h 13"/>
              <a:gd name="T20" fmla="*/ 2147483647 w 12"/>
              <a:gd name="T21" fmla="*/ 2147483647 h 13"/>
              <a:gd name="T22" fmla="*/ 2147483647 w 12"/>
              <a:gd name="T23" fmla="*/ 2147483647 h 13"/>
              <a:gd name="T24" fmla="*/ 2147483647 w 12"/>
              <a:gd name="T25" fmla="*/ 0 h 13"/>
              <a:gd name="T26" fmla="*/ 2147483647 w 12"/>
              <a:gd name="T27" fmla="*/ 2147483647 h 13"/>
              <a:gd name="T28" fmla="*/ 2147483647 w 12"/>
              <a:gd name="T29" fmla="*/ 0 h 13"/>
              <a:gd name="T30" fmla="*/ 2147483647 w 12"/>
              <a:gd name="T31" fmla="*/ 2147483647 h 13"/>
              <a:gd name="T32" fmla="*/ 2147483647 w 12"/>
              <a:gd name="T33" fmla="*/ 0 h 13"/>
              <a:gd name="T34" fmla="*/ 2147483647 w 12"/>
              <a:gd name="T35" fmla="*/ 2147483647 h 13"/>
              <a:gd name="T36" fmla="*/ 2147483647 w 12"/>
              <a:gd name="T37" fmla="*/ 2147483647 h 13"/>
              <a:gd name="T38" fmla="*/ 2147483647 w 12"/>
              <a:gd name="T39" fmla="*/ 2147483647 h 13"/>
              <a:gd name="T40" fmla="*/ 2147483647 w 12"/>
              <a:gd name="T41" fmla="*/ 2147483647 h 13"/>
              <a:gd name="T42" fmla="*/ 2147483647 w 12"/>
              <a:gd name="T43" fmla="*/ 2147483647 h 13"/>
              <a:gd name="T44" fmla="*/ 2147483647 w 12"/>
              <a:gd name="T45" fmla="*/ 2147483647 h 13"/>
              <a:gd name="T46" fmla="*/ 2147483647 w 12"/>
              <a:gd name="T47" fmla="*/ 2147483647 h 13"/>
              <a:gd name="T48" fmla="*/ 2147483647 w 12"/>
              <a:gd name="T49" fmla="*/ 2147483647 h 13"/>
              <a:gd name="T50" fmla="*/ 2147483647 w 12"/>
              <a:gd name="T51" fmla="*/ 2147483647 h 13"/>
              <a:gd name="T52" fmla="*/ 2147483647 w 12"/>
              <a:gd name="T53" fmla="*/ 2147483647 h 13"/>
              <a:gd name="T54" fmla="*/ 2147483647 w 12"/>
              <a:gd name="T55" fmla="*/ 2147483647 h 13"/>
              <a:gd name="T56" fmla="*/ 2147483647 w 12"/>
              <a:gd name="T57" fmla="*/ 2147483647 h 13"/>
              <a:gd name="T58" fmla="*/ 2147483647 w 12"/>
              <a:gd name="T59" fmla="*/ 2147483647 h 13"/>
              <a:gd name="T60" fmla="*/ 2147483647 w 12"/>
              <a:gd name="T61" fmla="*/ 2147483647 h 13"/>
              <a:gd name="T62" fmla="*/ 2147483647 w 12"/>
              <a:gd name="T63" fmla="*/ 2147483647 h 13"/>
              <a:gd name="T64" fmla="*/ 2147483647 w 12"/>
              <a:gd name="T65" fmla="*/ 2147483647 h 13"/>
              <a:gd name="T66" fmla="*/ 2147483647 w 12"/>
              <a:gd name="T67" fmla="*/ 2147483647 h 13"/>
              <a:gd name="T68" fmla="*/ 2147483647 w 12"/>
              <a:gd name="T69" fmla="*/ 2147483647 h 13"/>
              <a:gd name="T70" fmla="*/ 2147483647 w 12"/>
              <a:gd name="T71" fmla="*/ 2147483647 h 13"/>
              <a:gd name="T72" fmla="*/ 2147483647 w 12"/>
              <a:gd name="T73" fmla="*/ 2147483647 h 13"/>
              <a:gd name="T74" fmla="*/ 2147483647 w 12"/>
              <a:gd name="T75" fmla="*/ 2147483647 h 13"/>
              <a:gd name="T76" fmla="*/ 2147483647 w 12"/>
              <a:gd name="T77" fmla="*/ 2147483647 h 13"/>
              <a:gd name="T78" fmla="*/ 2147483647 w 12"/>
              <a:gd name="T79" fmla="*/ 2147483647 h 13"/>
              <a:gd name="T80" fmla="*/ 2147483647 w 12"/>
              <a:gd name="T81" fmla="*/ 2147483647 h 13"/>
              <a:gd name="T82" fmla="*/ 2147483647 w 12"/>
              <a:gd name="T83" fmla="*/ 2147483647 h 13"/>
              <a:gd name="T84" fmla="*/ 2147483647 w 12"/>
              <a:gd name="T85" fmla="*/ 2147483647 h 13"/>
              <a:gd name="T86" fmla="*/ 2147483647 w 12"/>
              <a:gd name="T87" fmla="*/ 2147483647 h 13"/>
              <a:gd name="T88" fmla="*/ 2147483647 w 12"/>
              <a:gd name="T89" fmla="*/ 2147483647 h 13"/>
              <a:gd name="T90" fmla="*/ 2147483647 w 12"/>
              <a:gd name="T91" fmla="*/ 0 h 13"/>
              <a:gd name="T92" fmla="*/ 2147483647 w 12"/>
              <a:gd name="T93" fmla="*/ 2147483647 h 13"/>
              <a:gd name="T94" fmla="*/ 0 w 12"/>
              <a:gd name="T95" fmla="*/ 2147483647 h 13"/>
              <a:gd name="T96" fmla="*/ 0 w 12"/>
              <a:gd name="T97" fmla="*/ 2147483647 h 13"/>
              <a:gd name="T98" fmla="*/ 2147483647 w 12"/>
              <a:gd name="T99" fmla="*/ 2147483647 h 1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2"/>
              <a:gd name="T151" fmla="*/ 0 h 13"/>
              <a:gd name="T152" fmla="*/ 12 w 12"/>
              <a:gd name="T153" fmla="*/ 13 h 1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2" h="13">
                <a:moveTo>
                  <a:pt x="1" y="11"/>
                </a:moveTo>
                <a:lnTo>
                  <a:pt x="6" y="7"/>
                </a:lnTo>
                <a:lnTo>
                  <a:pt x="0" y="8"/>
                </a:lnTo>
                <a:lnTo>
                  <a:pt x="6" y="7"/>
                </a:lnTo>
                <a:lnTo>
                  <a:pt x="0" y="7"/>
                </a:lnTo>
                <a:lnTo>
                  <a:pt x="6" y="7"/>
                </a:lnTo>
                <a:lnTo>
                  <a:pt x="0" y="5"/>
                </a:lnTo>
                <a:lnTo>
                  <a:pt x="6" y="7"/>
                </a:lnTo>
                <a:lnTo>
                  <a:pt x="1" y="2"/>
                </a:lnTo>
                <a:lnTo>
                  <a:pt x="6" y="7"/>
                </a:lnTo>
                <a:lnTo>
                  <a:pt x="2" y="1"/>
                </a:lnTo>
                <a:lnTo>
                  <a:pt x="6" y="7"/>
                </a:lnTo>
                <a:lnTo>
                  <a:pt x="3" y="0"/>
                </a:lnTo>
                <a:lnTo>
                  <a:pt x="6" y="7"/>
                </a:lnTo>
                <a:lnTo>
                  <a:pt x="6" y="0"/>
                </a:lnTo>
                <a:lnTo>
                  <a:pt x="6" y="7"/>
                </a:lnTo>
                <a:lnTo>
                  <a:pt x="7" y="0"/>
                </a:lnTo>
                <a:lnTo>
                  <a:pt x="6" y="7"/>
                </a:lnTo>
                <a:lnTo>
                  <a:pt x="10" y="1"/>
                </a:lnTo>
                <a:lnTo>
                  <a:pt x="6" y="7"/>
                </a:lnTo>
                <a:lnTo>
                  <a:pt x="11" y="2"/>
                </a:lnTo>
                <a:lnTo>
                  <a:pt x="6" y="7"/>
                </a:lnTo>
                <a:lnTo>
                  <a:pt x="12" y="5"/>
                </a:lnTo>
                <a:lnTo>
                  <a:pt x="6" y="7"/>
                </a:lnTo>
                <a:lnTo>
                  <a:pt x="12" y="7"/>
                </a:lnTo>
                <a:lnTo>
                  <a:pt x="6" y="7"/>
                </a:lnTo>
                <a:lnTo>
                  <a:pt x="12" y="8"/>
                </a:lnTo>
                <a:lnTo>
                  <a:pt x="6" y="7"/>
                </a:lnTo>
                <a:lnTo>
                  <a:pt x="11" y="11"/>
                </a:lnTo>
                <a:lnTo>
                  <a:pt x="6" y="7"/>
                </a:lnTo>
                <a:lnTo>
                  <a:pt x="10" y="12"/>
                </a:lnTo>
                <a:lnTo>
                  <a:pt x="6" y="7"/>
                </a:lnTo>
                <a:lnTo>
                  <a:pt x="7" y="13"/>
                </a:lnTo>
                <a:lnTo>
                  <a:pt x="6" y="7"/>
                </a:lnTo>
                <a:lnTo>
                  <a:pt x="6" y="13"/>
                </a:lnTo>
                <a:lnTo>
                  <a:pt x="6" y="7"/>
                </a:lnTo>
                <a:lnTo>
                  <a:pt x="3" y="13"/>
                </a:lnTo>
                <a:lnTo>
                  <a:pt x="6" y="7"/>
                </a:lnTo>
                <a:lnTo>
                  <a:pt x="2" y="12"/>
                </a:lnTo>
                <a:lnTo>
                  <a:pt x="6" y="7"/>
                </a:lnTo>
                <a:lnTo>
                  <a:pt x="1" y="11"/>
                </a:lnTo>
                <a:lnTo>
                  <a:pt x="2" y="12"/>
                </a:lnTo>
                <a:lnTo>
                  <a:pt x="3" y="13"/>
                </a:lnTo>
                <a:lnTo>
                  <a:pt x="6" y="13"/>
                </a:lnTo>
                <a:lnTo>
                  <a:pt x="6" y="7"/>
                </a:lnTo>
                <a:lnTo>
                  <a:pt x="6" y="0"/>
                </a:lnTo>
                <a:lnTo>
                  <a:pt x="6" y="7"/>
                </a:lnTo>
                <a:lnTo>
                  <a:pt x="0" y="7"/>
                </a:lnTo>
                <a:lnTo>
                  <a:pt x="0" y="8"/>
                </a:lnTo>
                <a:lnTo>
                  <a:pt x="1" y="1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52" name="Line 300"/>
          <p:cNvSpPr>
            <a:spLocks noChangeShapeType="1"/>
          </p:cNvSpPr>
          <p:nvPr/>
        </p:nvSpPr>
        <p:spPr bwMode="auto">
          <a:xfrm>
            <a:off x="2919413" y="58388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53" name="Freeform 301"/>
          <p:cNvSpPr>
            <a:spLocks/>
          </p:cNvSpPr>
          <p:nvPr/>
        </p:nvSpPr>
        <p:spPr bwMode="auto">
          <a:xfrm>
            <a:off x="2919413" y="5827713"/>
            <a:ext cx="19050" cy="20637"/>
          </a:xfrm>
          <a:custGeom>
            <a:avLst/>
            <a:gdLst>
              <a:gd name="T0" fmla="*/ 0 w 12"/>
              <a:gd name="T1" fmla="*/ 2147483647 h 13"/>
              <a:gd name="T2" fmla="*/ 0 w 12"/>
              <a:gd name="T3" fmla="*/ 2147483647 h 13"/>
              <a:gd name="T4" fmla="*/ 2147483647 w 12"/>
              <a:gd name="T5" fmla="*/ 2147483647 h 13"/>
              <a:gd name="T6" fmla="*/ 2147483647 w 12"/>
              <a:gd name="T7" fmla="*/ 2147483647 h 13"/>
              <a:gd name="T8" fmla="*/ 2147483647 w 12"/>
              <a:gd name="T9" fmla="*/ 0 h 13"/>
              <a:gd name="T10" fmla="*/ 2147483647 w 12"/>
              <a:gd name="T11" fmla="*/ 0 h 13"/>
              <a:gd name="T12" fmla="*/ 2147483647 w 12"/>
              <a:gd name="T13" fmla="*/ 0 h 13"/>
              <a:gd name="T14" fmla="*/ 2147483647 w 12"/>
              <a:gd name="T15" fmla="*/ 2147483647 h 13"/>
              <a:gd name="T16" fmla="*/ 2147483647 w 12"/>
              <a:gd name="T17" fmla="*/ 2147483647 h 13"/>
              <a:gd name="T18" fmla="*/ 2147483647 w 12"/>
              <a:gd name="T19" fmla="*/ 2147483647 h 13"/>
              <a:gd name="T20" fmla="*/ 2147483647 w 12"/>
              <a:gd name="T21" fmla="*/ 2147483647 h 13"/>
              <a:gd name="T22" fmla="*/ 2147483647 w 12"/>
              <a:gd name="T23" fmla="*/ 2147483647 h 13"/>
              <a:gd name="T24" fmla="*/ 2147483647 w 12"/>
              <a:gd name="T25" fmla="*/ 2147483647 h 13"/>
              <a:gd name="T26" fmla="*/ 2147483647 w 12"/>
              <a:gd name="T27" fmla="*/ 2147483647 h 13"/>
              <a:gd name="T28" fmla="*/ 2147483647 w 12"/>
              <a:gd name="T29" fmla="*/ 2147483647 h 13"/>
              <a:gd name="T30" fmla="*/ 2147483647 w 12"/>
              <a:gd name="T31" fmla="*/ 2147483647 h 13"/>
              <a:gd name="T32" fmla="*/ 2147483647 w 12"/>
              <a:gd name="T33" fmla="*/ 2147483647 h 13"/>
              <a:gd name="T34" fmla="*/ 2147483647 w 12"/>
              <a:gd name="T35" fmla="*/ 2147483647 h 13"/>
              <a:gd name="T36" fmla="*/ 2147483647 w 12"/>
              <a:gd name="T37" fmla="*/ 2147483647 h 13"/>
              <a:gd name="T38" fmla="*/ 2147483647 w 12"/>
              <a:gd name="T39" fmla="*/ 2147483647 h 13"/>
              <a:gd name="T40" fmla="*/ 2147483647 w 12"/>
              <a:gd name="T41" fmla="*/ 2147483647 h 13"/>
              <a:gd name="T42" fmla="*/ 0 w 12"/>
              <a:gd name="T43" fmla="*/ 2147483647 h 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"/>
              <a:gd name="T67" fmla="*/ 0 h 13"/>
              <a:gd name="T68" fmla="*/ 12 w 12"/>
              <a:gd name="T69" fmla="*/ 13 h 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" h="13">
                <a:moveTo>
                  <a:pt x="0" y="7"/>
                </a:moveTo>
                <a:lnTo>
                  <a:pt x="0" y="5"/>
                </a:lnTo>
                <a:lnTo>
                  <a:pt x="1" y="2"/>
                </a:lnTo>
                <a:lnTo>
                  <a:pt x="2" y="1"/>
                </a:lnTo>
                <a:lnTo>
                  <a:pt x="3" y="0"/>
                </a:lnTo>
                <a:lnTo>
                  <a:pt x="6" y="0"/>
                </a:lnTo>
                <a:lnTo>
                  <a:pt x="7" y="0"/>
                </a:lnTo>
                <a:lnTo>
                  <a:pt x="10" y="1"/>
                </a:lnTo>
                <a:lnTo>
                  <a:pt x="11" y="2"/>
                </a:lnTo>
                <a:lnTo>
                  <a:pt x="12" y="5"/>
                </a:lnTo>
                <a:lnTo>
                  <a:pt x="12" y="7"/>
                </a:lnTo>
                <a:lnTo>
                  <a:pt x="6" y="7"/>
                </a:lnTo>
                <a:lnTo>
                  <a:pt x="6" y="13"/>
                </a:lnTo>
                <a:lnTo>
                  <a:pt x="7" y="13"/>
                </a:lnTo>
                <a:lnTo>
                  <a:pt x="10" y="12"/>
                </a:lnTo>
                <a:lnTo>
                  <a:pt x="11" y="11"/>
                </a:lnTo>
                <a:lnTo>
                  <a:pt x="12" y="8"/>
                </a:lnTo>
                <a:lnTo>
                  <a:pt x="12" y="7"/>
                </a:lnTo>
                <a:lnTo>
                  <a:pt x="12" y="6"/>
                </a:lnTo>
                <a:lnTo>
                  <a:pt x="6" y="6"/>
                </a:lnTo>
                <a:lnTo>
                  <a:pt x="0" y="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54" name="Line 302"/>
          <p:cNvSpPr>
            <a:spLocks noChangeShapeType="1"/>
          </p:cNvSpPr>
          <p:nvPr/>
        </p:nvSpPr>
        <p:spPr bwMode="auto">
          <a:xfrm>
            <a:off x="2930525" y="584517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55" name="Line 303"/>
          <p:cNvSpPr>
            <a:spLocks noChangeShapeType="1"/>
          </p:cNvSpPr>
          <p:nvPr/>
        </p:nvSpPr>
        <p:spPr bwMode="auto">
          <a:xfrm>
            <a:off x="2930525" y="5845175"/>
            <a:ext cx="63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56" name="Freeform 304"/>
          <p:cNvSpPr>
            <a:spLocks/>
          </p:cNvSpPr>
          <p:nvPr/>
        </p:nvSpPr>
        <p:spPr bwMode="auto">
          <a:xfrm>
            <a:off x="2255838" y="3063875"/>
            <a:ext cx="28575" cy="149225"/>
          </a:xfrm>
          <a:custGeom>
            <a:avLst/>
            <a:gdLst>
              <a:gd name="T0" fmla="*/ 2147483647 w 18"/>
              <a:gd name="T1" fmla="*/ 2147483647 h 94"/>
              <a:gd name="T2" fmla="*/ 2147483647 w 18"/>
              <a:gd name="T3" fmla="*/ 2147483647 h 94"/>
              <a:gd name="T4" fmla="*/ 2147483647 w 18"/>
              <a:gd name="T5" fmla="*/ 2147483647 h 94"/>
              <a:gd name="T6" fmla="*/ 2147483647 w 18"/>
              <a:gd name="T7" fmla="*/ 0 h 94"/>
              <a:gd name="T8" fmla="*/ 2147483647 w 18"/>
              <a:gd name="T9" fmla="*/ 2147483647 h 94"/>
              <a:gd name="T10" fmla="*/ 2147483647 w 18"/>
              <a:gd name="T11" fmla="*/ 2147483647 h 94"/>
              <a:gd name="T12" fmla="*/ 2147483647 w 18"/>
              <a:gd name="T13" fmla="*/ 2147483647 h 94"/>
              <a:gd name="T14" fmla="*/ 2147483647 w 18"/>
              <a:gd name="T15" fmla="*/ 2147483647 h 94"/>
              <a:gd name="T16" fmla="*/ 2147483647 w 18"/>
              <a:gd name="T17" fmla="*/ 2147483647 h 94"/>
              <a:gd name="T18" fmla="*/ 2147483647 w 18"/>
              <a:gd name="T19" fmla="*/ 2147483647 h 94"/>
              <a:gd name="T20" fmla="*/ 2147483647 w 18"/>
              <a:gd name="T21" fmla="*/ 2147483647 h 94"/>
              <a:gd name="T22" fmla="*/ 2147483647 w 18"/>
              <a:gd name="T23" fmla="*/ 2147483647 h 94"/>
              <a:gd name="T24" fmla="*/ 2147483647 w 18"/>
              <a:gd name="T25" fmla="*/ 2147483647 h 94"/>
              <a:gd name="T26" fmla="*/ 2147483647 w 18"/>
              <a:gd name="T27" fmla="*/ 2147483647 h 94"/>
              <a:gd name="T28" fmla="*/ 2147483647 w 18"/>
              <a:gd name="T29" fmla="*/ 2147483647 h 94"/>
              <a:gd name="T30" fmla="*/ 2147483647 w 18"/>
              <a:gd name="T31" fmla="*/ 2147483647 h 94"/>
              <a:gd name="T32" fmla="*/ 2147483647 w 18"/>
              <a:gd name="T33" fmla="*/ 2147483647 h 94"/>
              <a:gd name="T34" fmla="*/ 2147483647 w 18"/>
              <a:gd name="T35" fmla="*/ 2147483647 h 94"/>
              <a:gd name="T36" fmla="*/ 0 w 18"/>
              <a:gd name="T37" fmla="*/ 2147483647 h 94"/>
              <a:gd name="T38" fmla="*/ 0 w 18"/>
              <a:gd name="T39" fmla="*/ 2147483647 h 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"/>
              <a:gd name="T61" fmla="*/ 0 h 94"/>
              <a:gd name="T62" fmla="*/ 18 w 18"/>
              <a:gd name="T63" fmla="*/ 94 h 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" h="94">
                <a:moveTo>
                  <a:pt x="18" y="94"/>
                </a:moveTo>
                <a:lnTo>
                  <a:pt x="18" y="61"/>
                </a:lnTo>
                <a:lnTo>
                  <a:pt x="16" y="61"/>
                </a:lnTo>
                <a:lnTo>
                  <a:pt x="16" y="0"/>
                </a:lnTo>
                <a:lnTo>
                  <a:pt x="15" y="8"/>
                </a:lnTo>
                <a:lnTo>
                  <a:pt x="15" y="61"/>
                </a:lnTo>
                <a:lnTo>
                  <a:pt x="12" y="61"/>
                </a:lnTo>
                <a:lnTo>
                  <a:pt x="12" y="14"/>
                </a:lnTo>
                <a:lnTo>
                  <a:pt x="10" y="20"/>
                </a:lnTo>
                <a:lnTo>
                  <a:pt x="10" y="61"/>
                </a:lnTo>
                <a:lnTo>
                  <a:pt x="8" y="61"/>
                </a:lnTo>
                <a:lnTo>
                  <a:pt x="8" y="27"/>
                </a:lnTo>
                <a:lnTo>
                  <a:pt x="6" y="34"/>
                </a:lnTo>
                <a:lnTo>
                  <a:pt x="6" y="61"/>
                </a:lnTo>
                <a:lnTo>
                  <a:pt x="5" y="61"/>
                </a:lnTo>
                <a:lnTo>
                  <a:pt x="5" y="41"/>
                </a:lnTo>
                <a:lnTo>
                  <a:pt x="2" y="47"/>
                </a:lnTo>
                <a:lnTo>
                  <a:pt x="2" y="61"/>
                </a:lnTo>
                <a:lnTo>
                  <a:pt x="0" y="61"/>
                </a:lnTo>
                <a:lnTo>
                  <a:pt x="0" y="5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57" name="Freeform 305"/>
          <p:cNvSpPr>
            <a:spLocks/>
          </p:cNvSpPr>
          <p:nvPr/>
        </p:nvSpPr>
        <p:spPr bwMode="auto">
          <a:xfrm>
            <a:off x="2251075" y="3054350"/>
            <a:ext cx="65088" cy="106363"/>
          </a:xfrm>
          <a:custGeom>
            <a:avLst/>
            <a:gdLst>
              <a:gd name="T0" fmla="*/ 0 w 41"/>
              <a:gd name="T1" fmla="*/ 2147483647 h 67"/>
              <a:gd name="T2" fmla="*/ 2147483647 w 41"/>
              <a:gd name="T3" fmla="*/ 0 h 67"/>
              <a:gd name="T4" fmla="*/ 2147483647 w 41"/>
              <a:gd name="T5" fmla="*/ 2147483647 h 67"/>
              <a:gd name="T6" fmla="*/ 0 w 41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67"/>
              <a:gd name="T14" fmla="*/ 41 w 41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67">
                <a:moveTo>
                  <a:pt x="0" y="67"/>
                </a:moveTo>
                <a:lnTo>
                  <a:pt x="21" y="0"/>
                </a:lnTo>
                <a:lnTo>
                  <a:pt x="41" y="67"/>
                </a:lnTo>
                <a:lnTo>
                  <a:pt x="0" y="6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58" name="Freeform 306"/>
          <p:cNvSpPr>
            <a:spLocks/>
          </p:cNvSpPr>
          <p:nvPr/>
        </p:nvSpPr>
        <p:spPr bwMode="auto">
          <a:xfrm>
            <a:off x="2284413" y="3054350"/>
            <a:ext cx="28575" cy="106363"/>
          </a:xfrm>
          <a:custGeom>
            <a:avLst/>
            <a:gdLst>
              <a:gd name="T0" fmla="*/ 0 w 19"/>
              <a:gd name="T1" fmla="*/ 2147483647 h 67"/>
              <a:gd name="T2" fmla="*/ 0 w 19"/>
              <a:gd name="T3" fmla="*/ 0 h 67"/>
              <a:gd name="T4" fmla="*/ 2147483647 w 19"/>
              <a:gd name="T5" fmla="*/ 2147483647 h 67"/>
              <a:gd name="T6" fmla="*/ 2147483647 w 19"/>
              <a:gd name="T7" fmla="*/ 2147483647 h 67"/>
              <a:gd name="T8" fmla="*/ 2147483647 w 19"/>
              <a:gd name="T9" fmla="*/ 2147483647 h 67"/>
              <a:gd name="T10" fmla="*/ 2147483647 w 19"/>
              <a:gd name="T11" fmla="*/ 2147483647 h 67"/>
              <a:gd name="T12" fmla="*/ 2147483647 w 19"/>
              <a:gd name="T13" fmla="*/ 2147483647 h 67"/>
              <a:gd name="T14" fmla="*/ 2147483647 w 19"/>
              <a:gd name="T15" fmla="*/ 2147483647 h 67"/>
              <a:gd name="T16" fmla="*/ 2147483647 w 19"/>
              <a:gd name="T17" fmla="*/ 2147483647 h 67"/>
              <a:gd name="T18" fmla="*/ 2147483647 w 19"/>
              <a:gd name="T19" fmla="*/ 2147483647 h 67"/>
              <a:gd name="T20" fmla="*/ 2147483647 w 19"/>
              <a:gd name="T21" fmla="*/ 2147483647 h 67"/>
              <a:gd name="T22" fmla="*/ 2147483647 w 19"/>
              <a:gd name="T23" fmla="*/ 2147483647 h 67"/>
              <a:gd name="T24" fmla="*/ 2147483647 w 19"/>
              <a:gd name="T25" fmla="*/ 2147483647 h 67"/>
              <a:gd name="T26" fmla="*/ 2147483647 w 19"/>
              <a:gd name="T27" fmla="*/ 2147483647 h 67"/>
              <a:gd name="T28" fmla="*/ 2147483647 w 19"/>
              <a:gd name="T29" fmla="*/ 2147483647 h 67"/>
              <a:gd name="T30" fmla="*/ 2147483647 w 19"/>
              <a:gd name="T31" fmla="*/ 2147483647 h 67"/>
              <a:gd name="T32" fmla="*/ 2147483647 w 19"/>
              <a:gd name="T33" fmla="*/ 2147483647 h 67"/>
              <a:gd name="T34" fmla="*/ 2147483647 w 19"/>
              <a:gd name="T35" fmla="*/ 2147483647 h 67"/>
              <a:gd name="T36" fmla="*/ 2147483647 w 19"/>
              <a:gd name="T37" fmla="*/ 2147483647 h 67"/>
              <a:gd name="T38" fmla="*/ 2147483647 w 19"/>
              <a:gd name="T39" fmla="*/ 2147483647 h 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"/>
              <a:gd name="T61" fmla="*/ 0 h 67"/>
              <a:gd name="T62" fmla="*/ 19 w 19"/>
              <a:gd name="T63" fmla="*/ 67 h 6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" h="67">
                <a:moveTo>
                  <a:pt x="0" y="67"/>
                </a:moveTo>
                <a:lnTo>
                  <a:pt x="0" y="0"/>
                </a:lnTo>
                <a:lnTo>
                  <a:pt x="3" y="6"/>
                </a:lnTo>
                <a:lnTo>
                  <a:pt x="3" y="67"/>
                </a:lnTo>
                <a:lnTo>
                  <a:pt x="4" y="67"/>
                </a:lnTo>
                <a:lnTo>
                  <a:pt x="4" y="14"/>
                </a:lnTo>
                <a:lnTo>
                  <a:pt x="7" y="20"/>
                </a:lnTo>
                <a:lnTo>
                  <a:pt x="7" y="67"/>
                </a:lnTo>
                <a:lnTo>
                  <a:pt x="9" y="67"/>
                </a:lnTo>
                <a:lnTo>
                  <a:pt x="9" y="27"/>
                </a:lnTo>
                <a:lnTo>
                  <a:pt x="10" y="33"/>
                </a:lnTo>
                <a:lnTo>
                  <a:pt x="10" y="67"/>
                </a:lnTo>
                <a:lnTo>
                  <a:pt x="13" y="67"/>
                </a:lnTo>
                <a:lnTo>
                  <a:pt x="13" y="40"/>
                </a:lnTo>
                <a:lnTo>
                  <a:pt x="14" y="47"/>
                </a:lnTo>
                <a:lnTo>
                  <a:pt x="14" y="67"/>
                </a:lnTo>
                <a:lnTo>
                  <a:pt x="16" y="67"/>
                </a:lnTo>
                <a:lnTo>
                  <a:pt x="16" y="53"/>
                </a:lnTo>
                <a:lnTo>
                  <a:pt x="19" y="61"/>
                </a:lnTo>
                <a:lnTo>
                  <a:pt x="19" y="6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59" name="Line 307"/>
          <p:cNvSpPr>
            <a:spLocks noChangeShapeType="1"/>
          </p:cNvSpPr>
          <p:nvPr/>
        </p:nvSpPr>
        <p:spPr bwMode="auto">
          <a:xfrm>
            <a:off x="2284413" y="284003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60" name="Freeform 308"/>
          <p:cNvSpPr>
            <a:spLocks/>
          </p:cNvSpPr>
          <p:nvPr/>
        </p:nvSpPr>
        <p:spPr bwMode="auto">
          <a:xfrm>
            <a:off x="2255838" y="2636838"/>
            <a:ext cx="28575" cy="203200"/>
          </a:xfrm>
          <a:custGeom>
            <a:avLst/>
            <a:gdLst>
              <a:gd name="T0" fmla="*/ 2147483647 w 18"/>
              <a:gd name="T1" fmla="*/ 2147483647 h 128"/>
              <a:gd name="T2" fmla="*/ 2147483647 w 18"/>
              <a:gd name="T3" fmla="*/ 2147483647 h 128"/>
              <a:gd name="T4" fmla="*/ 2147483647 w 18"/>
              <a:gd name="T5" fmla="*/ 2147483647 h 128"/>
              <a:gd name="T6" fmla="*/ 2147483647 w 18"/>
              <a:gd name="T7" fmla="*/ 0 h 128"/>
              <a:gd name="T8" fmla="*/ 2147483647 w 18"/>
              <a:gd name="T9" fmla="*/ 2147483647 h 128"/>
              <a:gd name="T10" fmla="*/ 2147483647 w 18"/>
              <a:gd name="T11" fmla="*/ 2147483647 h 128"/>
              <a:gd name="T12" fmla="*/ 2147483647 w 18"/>
              <a:gd name="T13" fmla="*/ 2147483647 h 128"/>
              <a:gd name="T14" fmla="*/ 2147483647 w 18"/>
              <a:gd name="T15" fmla="*/ 2147483647 h 128"/>
              <a:gd name="T16" fmla="*/ 2147483647 w 18"/>
              <a:gd name="T17" fmla="*/ 2147483647 h 128"/>
              <a:gd name="T18" fmla="*/ 2147483647 w 18"/>
              <a:gd name="T19" fmla="*/ 2147483647 h 128"/>
              <a:gd name="T20" fmla="*/ 2147483647 w 18"/>
              <a:gd name="T21" fmla="*/ 2147483647 h 128"/>
              <a:gd name="T22" fmla="*/ 2147483647 w 18"/>
              <a:gd name="T23" fmla="*/ 2147483647 h 128"/>
              <a:gd name="T24" fmla="*/ 2147483647 w 18"/>
              <a:gd name="T25" fmla="*/ 2147483647 h 128"/>
              <a:gd name="T26" fmla="*/ 2147483647 w 18"/>
              <a:gd name="T27" fmla="*/ 2147483647 h 128"/>
              <a:gd name="T28" fmla="*/ 2147483647 w 18"/>
              <a:gd name="T29" fmla="*/ 2147483647 h 128"/>
              <a:gd name="T30" fmla="*/ 2147483647 w 18"/>
              <a:gd name="T31" fmla="*/ 2147483647 h 128"/>
              <a:gd name="T32" fmla="*/ 2147483647 w 18"/>
              <a:gd name="T33" fmla="*/ 2147483647 h 128"/>
              <a:gd name="T34" fmla="*/ 2147483647 w 18"/>
              <a:gd name="T35" fmla="*/ 2147483647 h 128"/>
              <a:gd name="T36" fmla="*/ 0 w 18"/>
              <a:gd name="T37" fmla="*/ 2147483647 h 128"/>
              <a:gd name="T38" fmla="*/ 0 w 18"/>
              <a:gd name="T39" fmla="*/ 2147483647 h 12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"/>
              <a:gd name="T61" fmla="*/ 0 h 128"/>
              <a:gd name="T62" fmla="*/ 18 w 18"/>
              <a:gd name="T63" fmla="*/ 128 h 12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" h="128">
                <a:moveTo>
                  <a:pt x="18" y="128"/>
                </a:moveTo>
                <a:lnTo>
                  <a:pt x="18" y="60"/>
                </a:lnTo>
                <a:lnTo>
                  <a:pt x="16" y="60"/>
                </a:lnTo>
                <a:lnTo>
                  <a:pt x="16" y="0"/>
                </a:lnTo>
                <a:lnTo>
                  <a:pt x="15" y="7"/>
                </a:lnTo>
                <a:lnTo>
                  <a:pt x="15" y="60"/>
                </a:lnTo>
                <a:lnTo>
                  <a:pt x="12" y="60"/>
                </a:lnTo>
                <a:lnTo>
                  <a:pt x="12" y="13"/>
                </a:lnTo>
                <a:lnTo>
                  <a:pt x="10" y="19"/>
                </a:lnTo>
                <a:lnTo>
                  <a:pt x="10" y="60"/>
                </a:lnTo>
                <a:lnTo>
                  <a:pt x="8" y="60"/>
                </a:lnTo>
                <a:lnTo>
                  <a:pt x="8" y="27"/>
                </a:lnTo>
                <a:lnTo>
                  <a:pt x="6" y="33"/>
                </a:lnTo>
                <a:lnTo>
                  <a:pt x="6" y="60"/>
                </a:lnTo>
                <a:lnTo>
                  <a:pt x="5" y="60"/>
                </a:lnTo>
                <a:lnTo>
                  <a:pt x="5" y="40"/>
                </a:lnTo>
                <a:lnTo>
                  <a:pt x="2" y="47"/>
                </a:lnTo>
                <a:lnTo>
                  <a:pt x="2" y="60"/>
                </a:lnTo>
                <a:lnTo>
                  <a:pt x="0" y="60"/>
                </a:lnTo>
                <a:lnTo>
                  <a:pt x="0" y="54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61" name="Line 309"/>
          <p:cNvSpPr>
            <a:spLocks noChangeShapeType="1"/>
          </p:cNvSpPr>
          <p:nvPr/>
        </p:nvSpPr>
        <p:spPr bwMode="auto">
          <a:xfrm>
            <a:off x="2251075" y="2732088"/>
            <a:ext cx="31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62" name="Freeform 310"/>
          <p:cNvSpPr>
            <a:spLocks/>
          </p:cNvSpPr>
          <p:nvPr/>
        </p:nvSpPr>
        <p:spPr bwMode="auto">
          <a:xfrm>
            <a:off x="2251075" y="2624138"/>
            <a:ext cx="65088" cy="107950"/>
          </a:xfrm>
          <a:custGeom>
            <a:avLst/>
            <a:gdLst>
              <a:gd name="T0" fmla="*/ 0 w 41"/>
              <a:gd name="T1" fmla="*/ 2147483647 h 68"/>
              <a:gd name="T2" fmla="*/ 2147483647 w 41"/>
              <a:gd name="T3" fmla="*/ 0 h 68"/>
              <a:gd name="T4" fmla="*/ 2147483647 w 41"/>
              <a:gd name="T5" fmla="*/ 2147483647 h 68"/>
              <a:gd name="T6" fmla="*/ 0 w 41"/>
              <a:gd name="T7" fmla="*/ 2147483647 h 68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68"/>
              <a:gd name="T14" fmla="*/ 41 w 41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68">
                <a:moveTo>
                  <a:pt x="0" y="68"/>
                </a:moveTo>
                <a:lnTo>
                  <a:pt x="21" y="0"/>
                </a:lnTo>
                <a:lnTo>
                  <a:pt x="41" y="68"/>
                </a:lnTo>
                <a:lnTo>
                  <a:pt x="0" y="68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63" name="Line 311"/>
          <p:cNvSpPr>
            <a:spLocks noChangeShapeType="1"/>
          </p:cNvSpPr>
          <p:nvPr/>
        </p:nvSpPr>
        <p:spPr bwMode="auto">
          <a:xfrm>
            <a:off x="2284413" y="273208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64" name="Freeform 312"/>
          <p:cNvSpPr>
            <a:spLocks/>
          </p:cNvSpPr>
          <p:nvPr/>
        </p:nvSpPr>
        <p:spPr bwMode="auto">
          <a:xfrm>
            <a:off x="2284413" y="2624138"/>
            <a:ext cx="28575" cy="107950"/>
          </a:xfrm>
          <a:custGeom>
            <a:avLst/>
            <a:gdLst>
              <a:gd name="T0" fmla="*/ 0 w 19"/>
              <a:gd name="T1" fmla="*/ 2147483647 h 68"/>
              <a:gd name="T2" fmla="*/ 0 w 19"/>
              <a:gd name="T3" fmla="*/ 0 h 68"/>
              <a:gd name="T4" fmla="*/ 2147483647 w 19"/>
              <a:gd name="T5" fmla="*/ 2147483647 h 68"/>
              <a:gd name="T6" fmla="*/ 2147483647 w 19"/>
              <a:gd name="T7" fmla="*/ 2147483647 h 68"/>
              <a:gd name="T8" fmla="*/ 2147483647 w 19"/>
              <a:gd name="T9" fmla="*/ 2147483647 h 68"/>
              <a:gd name="T10" fmla="*/ 2147483647 w 19"/>
              <a:gd name="T11" fmla="*/ 2147483647 h 68"/>
              <a:gd name="T12" fmla="*/ 2147483647 w 19"/>
              <a:gd name="T13" fmla="*/ 2147483647 h 68"/>
              <a:gd name="T14" fmla="*/ 2147483647 w 19"/>
              <a:gd name="T15" fmla="*/ 2147483647 h 68"/>
              <a:gd name="T16" fmla="*/ 2147483647 w 19"/>
              <a:gd name="T17" fmla="*/ 2147483647 h 68"/>
              <a:gd name="T18" fmla="*/ 2147483647 w 19"/>
              <a:gd name="T19" fmla="*/ 2147483647 h 68"/>
              <a:gd name="T20" fmla="*/ 2147483647 w 19"/>
              <a:gd name="T21" fmla="*/ 2147483647 h 68"/>
              <a:gd name="T22" fmla="*/ 2147483647 w 19"/>
              <a:gd name="T23" fmla="*/ 2147483647 h 68"/>
              <a:gd name="T24" fmla="*/ 2147483647 w 19"/>
              <a:gd name="T25" fmla="*/ 2147483647 h 68"/>
              <a:gd name="T26" fmla="*/ 2147483647 w 19"/>
              <a:gd name="T27" fmla="*/ 2147483647 h 68"/>
              <a:gd name="T28" fmla="*/ 2147483647 w 19"/>
              <a:gd name="T29" fmla="*/ 2147483647 h 68"/>
              <a:gd name="T30" fmla="*/ 2147483647 w 19"/>
              <a:gd name="T31" fmla="*/ 2147483647 h 68"/>
              <a:gd name="T32" fmla="*/ 2147483647 w 19"/>
              <a:gd name="T33" fmla="*/ 2147483647 h 68"/>
              <a:gd name="T34" fmla="*/ 2147483647 w 19"/>
              <a:gd name="T35" fmla="*/ 2147483647 h 68"/>
              <a:gd name="T36" fmla="*/ 2147483647 w 19"/>
              <a:gd name="T37" fmla="*/ 2147483647 h 68"/>
              <a:gd name="T38" fmla="*/ 2147483647 w 19"/>
              <a:gd name="T39" fmla="*/ 2147483647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"/>
              <a:gd name="T61" fmla="*/ 0 h 68"/>
              <a:gd name="T62" fmla="*/ 19 w 19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" h="68">
                <a:moveTo>
                  <a:pt x="0" y="68"/>
                </a:moveTo>
                <a:lnTo>
                  <a:pt x="0" y="0"/>
                </a:lnTo>
                <a:lnTo>
                  <a:pt x="3" y="8"/>
                </a:lnTo>
                <a:lnTo>
                  <a:pt x="3" y="68"/>
                </a:lnTo>
                <a:lnTo>
                  <a:pt x="4" y="68"/>
                </a:lnTo>
                <a:lnTo>
                  <a:pt x="4" y="14"/>
                </a:lnTo>
                <a:lnTo>
                  <a:pt x="7" y="21"/>
                </a:lnTo>
                <a:lnTo>
                  <a:pt x="7" y="68"/>
                </a:lnTo>
                <a:lnTo>
                  <a:pt x="9" y="68"/>
                </a:lnTo>
                <a:lnTo>
                  <a:pt x="9" y="27"/>
                </a:lnTo>
                <a:lnTo>
                  <a:pt x="10" y="35"/>
                </a:lnTo>
                <a:lnTo>
                  <a:pt x="10" y="68"/>
                </a:lnTo>
                <a:lnTo>
                  <a:pt x="13" y="68"/>
                </a:lnTo>
                <a:lnTo>
                  <a:pt x="13" y="41"/>
                </a:lnTo>
                <a:lnTo>
                  <a:pt x="14" y="48"/>
                </a:lnTo>
                <a:lnTo>
                  <a:pt x="14" y="68"/>
                </a:lnTo>
                <a:lnTo>
                  <a:pt x="16" y="68"/>
                </a:lnTo>
                <a:lnTo>
                  <a:pt x="16" y="55"/>
                </a:lnTo>
                <a:lnTo>
                  <a:pt x="19" y="62"/>
                </a:lnTo>
                <a:lnTo>
                  <a:pt x="19" y="68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65" name="Line 313"/>
          <p:cNvSpPr>
            <a:spLocks noChangeShapeType="1"/>
          </p:cNvSpPr>
          <p:nvPr/>
        </p:nvSpPr>
        <p:spPr bwMode="auto">
          <a:xfrm>
            <a:off x="2392363" y="251777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66" name="Freeform 314"/>
          <p:cNvSpPr>
            <a:spLocks/>
          </p:cNvSpPr>
          <p:nvPr/>
        </p:nvSpPr>
        <p:spPr bwMode="auto">
          <a:xfrm>
            <a:off x="2392363" y="2517775"/>
            <a:ext cx="149225" cy="30163"/>
          </a:xfrm>
          <a:custGeom>
            <a:avLst/>
            <a:gdLst>
              <a:gd name="T0" fmla="*/ 0 w 94"/>
              <a:gd name="T1" fmla="*/ 0 h 19"/>
              <a:gd name="T2" fmla="*/ 2147483647 w 94"/>
              <a:gd name="T3" fmla="*/ 0 h 19"/>
              <a:gd name="T4" fmla="*/ 2147483647 w 94"/>
              <a:gd name="T5" fmla="*/ 2147483647 h 19"/>
              <a:gd name="T6" fmla="*/ 2147483647 w 94"/>
              <a:gd name="T7" fmla="*/ 2147483647 h 19"/>
              <a:gd name="T8" fmla="*/ 2147483647 w 94"/>
              <a:gd name="T9" fmla="*/ 2147483647 h 19"/>
              <a:gd name="T10" fmla="*/ 2147483647 w 94"/>
              <a:gd name="T11" fmla="*/ 2147483647 h 19"/>
              <a:gd name="T12" fmla="*/ 2147483647 w 94"/>
              <a:gd name="T13" fmla="*/ 2147483647 h 19"/>
              <a:gd name="T14" fmla="*/ 2147483647 w 94"/>
              <a:gd name="T15" fmla="*/ 2147483647 h 19"/>
              <a:gd name="T16" fmla="*/ 2147483647 w 94"/>
              <a:gd name="T17" fmla="*/ 2147483647 h 19"/>
              <a:gd name="T18" fmla="*/ 2147483647 w 94"/>
              <a:gd name="T19" fmla="*/ 2147483647 h 19"/>
              <a:gd name="T20" fmla="*/ 2147483647 w 94"/>
              <a:gd name="T21" fmla="*/ 2147483647 h 19"/>
              <a:gd name="T22" fmla="*/ 2147483647 w 94"/>
              <a:gd name="T23" fmla="*/ 2147483647 h 19"/>
              <a:gd name="T24" fmla="*/ 2147483647 w 94"/>
              <a:gd name="T25" fmla="*/ 2147483647 h 19"/>
              <a:gd name="T26" fmla="*/ 2147483647 w 94"/>
              <a:gd name="T27" fmla="*/ 2147483647 h 19"/>
              <a:gd name="T28" fmla="*/ 2147483647 w 94"/>
              <a:gd name="T29" fmla="*/ 2147483647 h 19"/>
              <a:gd name="T30" fmla="*/ 2147483647 w 94"/>
              <a:gd name="T31" fmla="*/ 2147483647 h 19"/>
              <a:gd name="T32" fmla="*/ 2147483647 w 94"/>
              <a:gd name="T33" fmla="*/ 2147483647 h 19"/>
              <a:gd name="T34" fmla="*/ 2147483647 w 94"/>
              <a:gd name="T35" fmla="*/ 2147483647 h 19"/>
              <a:gd name="T36" fmla="*/ 2147483647 w 94"/>
              <a:gd name="T37" fmla="*/ 2147483647 h 19"/>
              <a:gd name="T38" fmla="*/ 2147483647 w 94"/>
              <a:gd name="T39" fmla="*/ 2147483647 h 1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4"/>
              <a:gd name="T61" fmla="*/ 0 h 19"/>
              <a:gd name="T62" fmla="*/ 94 w 94"/>
              <a:gd name="T63" fmla="*/ 19 h 1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4" h="19">
                <a:moveTo>
                  <a:pt x="0" y="0"/>
                </a:moveTo>
                <a:lnTo>
                  <a:pt x="34" y="0"/>
                </a:lnTo>
                <a:lnTo>
                  <a:pt x="34" y="2"/>
                </a:lnTo>
                <a:lnTo>
                  <a:pt x="94" y="2"/>
                </a:lnTo>
                <a:lnTo>
                  <a:pt x="88" y="4"/>
                </a:lnTo>
                <a:lnTo>
                  <a:pt x="34" y="4"/>
                </a:lnTo>
                <a:lnTo>
                  <a:pt x="34" y="7"/>
                </a:lnTo>
                <a:lnTo>
                  <a:pt x="81" y="7"/>
                </a:lnTo>
                <a:lnTo>
                  <a:pt x="75" y="8"/>
                </a:lnTo>
                <a:lnTo>
                  <a:pt x="34" y="8"/>
                </a:lnTo>
                <a:lnTo>
                  <a:pt x="34" y="10"/>
                </a:lnTo>
                <a:lnTo>
                  <a:pt x="67" y="10"/>
                </a:lnTo>
                <a:lnTo>
                  <a:pt x="61" y="13"/>
                </a:lnTo>
                <a:lnTo>
                  <a:pt x="34" y="13"/>
                </a:lnTo>
                <a:lnTo>
                  <a:pt x="34" y="14"/>
                </a:lnTo>
                <a:lnTo>
                  <a:pt x="54" y="14"/>
                </a:lnTo>
                <a:lnTo>
                  <a:pt x="47" y="16"/>
                </a:lnTo>
                <a:lnTo>
                  <a:pt x="34" y="16"/>
                </a:lnTo>
                <a:lnTo>
                  <a:pt x="34" y="19"/>
                </a:lnTo>
                <a:lnTo>
                  <a:pt x="40" y="19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67" name="Line 315"/>
          <p:cNvSpPr>
            <a:spLocks noChangeShapeType="1"/>
          </p:cNvSpPr>
          <p:nvPr/>
        </p:nvSpPr>
        <p:spPr bwMode="auto">
          <a:xfrm>
            <a:off x="2446338" y="254952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68" name="Freeform 316"/>
          <p:cNvSpPr>
            <a:spLocks/>
          </p:cNvSpPr>
          <p:nvPr/>
        </p:nvSpPr>
        <p:spPr bwMode="auto">
          <a:xfrm>
            <a:off x="2446338" y="2487613"/>
            <a:ext cx="107950" cy="61912"/>
          </a:xfrm>
          <a:custGeom>
            <a:avLst/>
            <a:gdLst>
              <a:gd name="T0" fmla="*/ 0 w 68"/>
              <a:gd name="T1" fmla="*/ 2147483647 h 39"/>
              <a:gd name="T2" fmla="*/ 0 w 68"/>
              <a:gd name="T3" fmla="*/ 0 h 39"/>
              <a:gd name="T4" fmla="*/ 2147483647 w 68"/>
              <a:gd name="T5" fmla="*/ 2147483647 h 39"/>
              <a:gd name="T6" fmla="*/ 0 w 68"/>
              <a:gd name="T7" fmla="*/ 2147483647 h 3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39"/>
              <a:gd name="T14" fmla="*/ 68 w 68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39">
                <a:moveTo>
                  <a:pt x="0" y="39"/>
                </a:moveTo>
                <a:lnTo>
                  <a:pt x="0" y="0"/>
                </a:lnTo>
                <a:lnTo>
                  <a:pt x="68" y="19"/>
                </a:lnTo>
                <a:lnTo>
                  <a:pt x="0" y="39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69" name="Line 317"/>
          <p:cNvSpPr>
            <a:spLocks noChangeShapeType="1"/>
          </p:cNvSpPr>
          <p:nvPr/>
        </p:nvSpPr>
        <p:spPr bwMode="auto">
          <a:xfrm>
            <a:off x="2446338" y="251777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70" name="Line 318"/>
          <p:cNvSpPr>
            <a:spLocks noChangeShapeType="1"/>
          </p:cNvSpPr>
          <p:nvPr/>
        </p:nvSpPr>
        <p:spPr bwMode="auto">
          <a:xfrm>
            <a:off x="2446338" y="2517775"/>
            <a:ext cx="1079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71" name="Line 319"/>
          <p:cNvSpPr>
            <a:spLocks noChangeShapeType="1"/>
          </p:cNvSpPr>
          <p:nvPr/>
        </p:nvSpPr>
        <p:spPr bwMode="auto">
          <a:xfrm>
            <a:off x="2541588" y="251460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72" name="Freeform 320"/>
          <p:cNvSpPr>
            <a:spLocks/>
          </p:cNvSpPr>
          <p:nvPr/>
        </p:nvSpPr>
        <p:spPr bwMode="auto">
          <a:xfrm>
            <a:off x="2446338" y="2489200"/>
            <a:ext cx="95250" cy="25400"/>
          </a:xfrm>
          <a:custGeom>
            <a:avLst/>
            <a:gdLst>
              <a:gd name="T0" fmla="*/ 2147483647 w 60"/>
              <a:gd name="T1" fmla="*/ 2147483647 h 16"/>
              <a:gd name="T2" fmla="*/ 0 w 60"/>
              <a:gd name="T3" fmla="*/ 2147483647 h 16"/>
              <a:gd name="T4" fmla="*/ 0 w 60"/>
              <a:gd name="T5" fmla="*/ 2147483647 h 16"/>
              <a:gd name="T6" fmla="*/ 2147483647 w 60"/>
              <a:gd name="T7" fmla="*/ 2147483647 h 16"/>
              <a:gd name="T8" fmla="*/ 2147483647 w 60"/>
              <a:gd name="T9" fmla="*/ 2147483647 h 16"/>
              <a:gd name="T10" fmla="*/ 0 w 60"/>
              <a:gd name="T11" fmla="*/ 2147483647 h 16"/>
              <a:gd name="T12" fmla="*/ 0 w 60"/>
              <a:gd name="T13" fmla="*/ 2147483647 h 16"/>
              <a:gd name="T14" fmla="*/ 2147483647 w 60"/>
              <a:gd name="T15" fmla="*/ 2147483647 h 16"/>
              <a:gd name="T16" fmla="*/ 2147483647 w 60"/>
              <a:gd name="T17" fmla="*/ 2147483647 h 16"/>
              <a:gd name="T18" fmla="*/ 0 w 60"/>
              <a:gd name="T19" fmla="*/ 2147483647 h 16"/>
              <a:gd name="T20" fmla="*/ 0 w 60"/>
              <a:gd name="T21" fmla="*/ 2147483647 h 16"/>
              <a:gd name="T22" fmla="*/ 2147483647 w 60"/>
              <a:gd name="T23" fmla="*/ 2147483647 h 16"/>
              <a:gd name="T24" fmla="*/ 2147483647 w 60"/>
              <a:gd name="T25" fmla="*/ 2147483647 h 16"/>
              <a:gd name="T26" fmla="*/ 0 w 60"/>
              <a:gd name="T27" fmla="*/ 2147483647 h 16"/>
              <a:gd name="T28" fmla="*/ 0 w 60"/>
              <a:gd name="T29" fmla="*/ 2147483647 h 16"/>
              <a:gd name="T30" fmla="*/ 2147483647 w 60"/>
              <a:gd name="T31" fmla="*/ 2147483647 h 16"/>
              <a:gd name="T32" fmla="*/ 2147483647 w 60"/>
              <a:gd name="T33" fmla="*/ 0 h 16"/>
              <a:gd name="T34" fmla="*/ 0 w 60"/>
              <a:gd name="T35" fmla="*/ 0 h 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0"/>
              <a:gd name="T55" fmla="*/ 0 h 16"/>
              <a:gd name="T56" fmla="*/ 60 w 60"/>
              <a:gd name="T57" fmla="*/ 16 h 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0" h="16">
                <a:moveTo>
                  <a:pt x="60" y="16"/>
                </a:moveTo>
                <a:lnTo>
                  <a:pt x="0" y="16"/>
                </a:lnTo>
                <a:lnTo>
                  <a:pt x="0" y="15"/>
                </a:lnTo>
                <a:lnTo>
                  <a:pt x="54" y="15"/>
                </a:lnTo>
                <a:lnTo>
                  <a:pt x="47" y="12"/>
                </a:lnTo>
                <a:lnTo>
                  <a:pt x="0" y="12"/>
                </a:lnTo>
                <a:lnTo>
                  <a:pt x="0" y="10"/>
                </a:lnTo>
                <a:lnTo>
                  <a:pt x="41" y="10"/>
                </a:lnTo>
                <a:lnTo>
                  <a:pt x="33" y="9"/>
                </a:lnTo>
                <a:lnTo>
                  <a:pt x="0" y="9"/>
                </a:lnTo>
                <a:lnTo>
                  <a:pt x="0" y="6"/>
                </a:lnTo>
                <a:lnTo>
                  <a:pt x="27" y="6"/>
                </a:lnTo>
                <a:lnTo>
                  <a:pt x="20" y="5"/>
                </a:lnTo>
                <a:lnTo>
                  <a:pt x="0" y="5"/>
                </a:lnTo>
                <a:lnTo>
                  <a:pt x="0" y="2"/>
                </a:lnTo>
                <a:lnTo>
                  <a:pt x="13" y="2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73" name="Line 321"/>
          <p:cNvSpPr>
            <a:spLocks noChangeShapeType="1"/>
          </p:cNvSpPr>
          <p:nvPr/>
        </p:nvSpPr>
        <p:spPr bwMode="auto">
          <a:xfrm>
            <a:off x="2176463" y="2517775"/>
            <a:ext cx="4762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74" name="Freeform 322"/>
          <p:cNvSpPr>
            <a:spLocks/>
          </p:cNvSpPr>
          <p:nvPr/>
        </p:nvSpPr>
        <p:spPr bwMode="auto">
          <a:xfrm>
            <a:off x="2043113" y="2517775"/>
            <a:ext cx="133350" cy="30163"/>
          </a:xfrm>
          <a:custGeom>
            <a:avLst/>
            <a:gdLst>
              <a:gd name="T0" fmla="*/ 2147483647 w 84"/>
              <a:gd name="T1" fmla="*/ 0 h 19"/>
              <a:gd name="T2" fmla="*/ 0 w 84"/>
              <a:gd name="T3" fmla="*/ 0 h 19"/>
              <a:gd name="T4" fmla="*/ 0 w 84"/>
              <a:gd name="T5" fmla="*/ 2147483647 h 19"/>
              <a:gd name="T6" fmla="*/ 2147483647 w 84"/>
              <a:gd name="T7" fmla="*/ 2147483647 h 19"/>
              <a:gd name="T8" fmla="*/ 2147483647 w 84"/>
              <a:gd name="T9" fmla="*/ 2147483647 h 19"/>
              <a:gd name="T10" fmla="*/ 0 w 84"/>
              <a:gd name="T11" fmla="*/ 2147483647 h 19"/>
              <a:gd name="T12" fmla="*/ 0 w 84"/>
              <a:gd name="T13" fmla="*/ 2147483647 h 19"/>
              <a:gd name="T14" fmla="*/ 2147483647 w 84"/>
              <a:gd name="T15" fmla="*/ 2147483647 h 19"/>
              <a:gd name="T16" fmla="*/ 2147483647 w 84"/>
              <a:gd name="T17" fmla="*/ 2147483647 h 19"/>
              <a:gd name="T18" fmla="*/ 0 w 84"/>
              <a:gd name="T19" fmla="*/ 2147483647 h 19"/>
              <a:gd name="T20" fmla="*/ 0 w 84"/>
              <a:gd name="T21" fmla="*/ 2147483647 h 19"/>
              <a:gd name="T22" fmla="*/ 2147483647 w 84"/>
              <a:gd name="T23" fmla="*/ 2147483647 h 19"/>
              <a:gd name="T24" fmla="*/ 2147483647 w 84"/>
              <a:gd name="T25" fmla="*/ 2147483647 h 19"/>
              <a:gd name="T26" fmla="*/ 0 w 84"/>
              <a:gd name="T27" fmla="*/ 2147483647 h 19"/>
              <a:gd name="T28" fmla="*/ 0 w 84"/>
              <a:gd name="T29" fmla="*/ 2147483647 h 19"/>
              <a:gd name="T30" fmla="*/ 2147483647 w 84"/>
              <a:gd name="T31" fmla="*/ 2147483647 h 19"/>
              <a:gd name="T32" fmla="*/ 2147483647 w 84"/>
              <a:gd name="T33" fmla="*/ 2147483647 h 19"/>
              <a:gd name="T34" fmla="*/ 0 w 84"/>
              <a:gd name="T35" fmla="*/ 2147483647 h 19"/>
              <a:gd name="T36" fmla="*/ 0 w 84"/>
              <a:gd name="T37" fmla="*/ 2147483647 h 19"/>
              <a:gd name="T38" fmla="*/ 2147483647 w 84"/>
              <a:gd name="T39" fmla="*/ 2147483647 h 1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4"/>
              <a:gd name="T61" fmla="*/ 0 h 19"/>
              <a:gd name="T62" fmla="*/ 84 w 84"/>
              <a:gd name="T63" fmla="*/ 19 h 1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4" h="19">
                <a:moveTo>
                  <a:pt x="84" y="0"/>
                </a:moveTo>
                <a:lnTo>
                  <a:pt x="0" y="0"/>
                </a:lnTo>
                <a:lnTo>
                  <a:pt x="0" y="2"/>
                </a:lnTo>
                <a:lnTo>
                  <a:pt x="77" y="2"/>
                </a:lnTo>
                <a:lnTo>
                  <a:pt x="68" y="4"/>
                </a:lnTo>
                <a:lnTo>
                  <a:pt x="0" y="4"/>
                </a:lnTo>
                <a:lnTo>
                  <a:pt x="0" y="7"/>
                </a:lnTo>
                <a:lnTo>
                  <a:pt x="60" y="7"/>
                </a:lnTo>
                <a:lnTo>
                  <a:pt x="51" y="8"/>
                </a:lnTo>
                <a:lnTo>
                  <a:pt x="0" y="8"/>
                </a:lnTo>
                <a:lnTo>
                  <a:pt x="0" y="10"/>
                </a:lnTo>
                <a:lnTo>
                  <a:pt x="42" y="10"/>
                </a:lnTo>
                <a:lnTo>
                  <a:pt x="34" y="13"/>
                </a:lnTo>
                <a:lnTo>
                  <a:pt x="0" y="13"/>
                </a:lnTo>
                <a:lnTo>
                  <a:pt x="0" y="14"/>
                </a:lnTo>
                <a:lnTo>
                  <a:pt x="25" y="14"/>
                </a:lnTo>
                <a:lnTo>
                  <a:pt x="18" y="16"/>
                </a:lnTo>
                <a:lnTo>
                  <a:pt x="0" y="16"/>
                </a:lnTo>
                <a:lnTo>
                  <a:pt x="0" y="19"/>
                </a:lnTo>
                <a:lnTo>
                  <a:pt x="9" y="19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75" name="Line 323"/>
          <p:cNvSpPr>
            <a:spLocks noChangeShapeType="1"/>
          </p:cNvSpPr>
          <p:nvPr/>
        </p:nvSpPr>
        <p:spPr bwMode="auto">
          <a:xfrm>
            <a:off x="2043113" y="25495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76" name="Freeform 324"/>
          <p:cNvSpPr>
            <a:spLocks/>
          </p:cNvSpPr>
          <p:nvPr/>
        </p:nvSpPr>
        <p:spPr bwMode="auto">
          <a:xfrm>
            <a:off x="2043113" y="2487613"/>
            <a:ext cx="133350" cy="61912"/>
          </a:xfrm>
          <a:custGeom>
            <a:avLst/>
            <a:gdLst>
              <a:gd name="T0" fmla="*/ 0 w 84"/>
              <a:gd name="T1" fmla="*/ 2147483647 h 39"/>
              <a:gd name="T2" fmla="*/ 0 w 84"/>
              <a:gd name="T3" fmla="*/ 0 h 39"/>
              <a:gd name="T4" fmla="*/ 2147483647 w 84"/>
              <a:gd name="T5" fmla="*/ 2147483647 h 39"/>
              <a:gd name="T6" fmla="*/ 0 w 84"/>
              <a:gd name="T7" fmla="*/ 2147483647 h 39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39"/>
              <a:gd name="T14" fmla="*/ 84 w 84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39">
                <a:moveTo>
                  <a:pt x="0" y="39"/>
                </a:moveTo>
                <a:lnTo>
                  <a:pt x="0" y="0"/>
                </a:lnTo>
                <a:lnTo>
                  <a:pt x="84" y="19"/>
                </a:lnTo>
                <a:lnTo>
                  <a:pt x="0" y="39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77" name="Line 325"/>
          <p:cNvSpPr>
            <a:spLocks noChangeShapeType="1"/>
          </p:cNvSpPr>
          <p:nvPr/>
        </p:nvSpPr>
        <p:spPr bwMode="auto">
          <a:xfrm>
            <a:off x="2043113" y="251777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78" name="Freeform 326"/>
          <p:cNvSpPr>
            <a:spLocks/>
          </p:cNvSpPr>
          <p:nvPr/>
        </p:nvSpPr>
        <p:spPr bwMode="auto">
          <a:xfrm>
            <a:off x="1749425" y="2517775"/>
            <a:ext cx="293688" cy="695325"/>
          </a:xfrm>
          <a:custGeom>
            <a:avLst/>
            <a:gdLst>
              <a:gd name="T0" fmla="*/ 2147483647 w 185"/>
              <a:gd name="T1" fmla="*/ 0 h 438"/>
              <a:gd name="T2" fmla="*/ 0 w 185"/>
              <a:gd name="T3" fmla="*/ 0 h 438"/>
              <a:gd name="T4" fmla="*/ 0 w 185"/>
              <a:gd name="T5" fmla="*/ 2147483647 h 438"/>
              <a:gd name="T6" fmla="*/ 0 60000 65536"/>
              <a:gd name="T7" fmla="*/ 0 60000 65536"/>
              <a:gd name="T8" fmla="*/ 0 60000 65536"/>
              <a:gd name="T9" fmla="*/ 0 w 185"/>
              <a:gd name="T10" fmla="*/ 0 h 438"/>
              <a:gd name="T11" fmla="*/ 185 w 185"/>
              <a:gd name="T12" fmla="*/ 438 h 4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" h="438">
                <a:moveTo>
                  <a:pt x="185" y="0"/>
                </a:moveTo>
                <a:lnTo>
                  <a:pt x="0" y="0"/>
                </a:lnTo>
                <a:lnTo>
                  <a:pt x="0" y="43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79" name="Freeform 327"/>
          <p:cNvSpPr>
            <a:spLocks/>
          </p:cNvSpPr>
          <p:nvPr/>
        </p:nvSpPr>
        <p:spPr bwMode="auto">
          <a:xfrm>
            <a:off x="1716088" y="3429000"/>
            <a:ext cx="65087" cy="158750"/>
          </a:xfrm>
          <a:custGeom>
            <a:avLst/>
            <a:gdLst>
              <a:gd name="T0" fmla="*/ 2147483647 w 41"/>
              <a:gd name="T1" fmla="*/ 0 h 100"/>
              <a:gd name="T2" fmla="*/ 2147483647 w 41"/>
              <a:gd name="T3" fmla="*/ 2147483647 h 100"/>
              <a:gd name="T4" fmla="*/ 2147483647 w 41"/>
              <a:gd name="T5" fmla="*/ 2147483647 h 100"/>
              <a:gd name="T6" fmla="*/ 2147483647 w 41"/>
              <a:gd name="T7" fmla="*/ 2147483647 h 100"/>
              <a:gd name="T8" fmla="*/ 2147483647 w 41"/>
              <a:gd name="T9" fmla="*/ 2147483647 h 100"/>
              <a:gd name="T10" fmla="*/ 2147483647 w 41"/>
              <a:gd name="T11" fmla="*/ 2147483647 h 100"/>
              <a:gd name="T12" fmla="*/ 2147483647 w 41"/>
              <a:gd name="T13" fmla="*/ 2147483647 h 100"/>
              <a:gd name="T14" fmla="*/ 2147483647 w 41"/>
              <a:gd name="T15" fmla="*/ 2147483647 h 100"/>
              <a:gd name="T16" fmla="*/ 2147483647 w 41"/>
              <a:gd name="T17" fmla="*/ 2147483647 h 100"/>
              <a:gd name="T18" fmla="*/ 2147483647 w 41"/>
              <a:gd name="T19" fmla="*/ 2147483647 h 100"/>
              <a:gd name="T20" fmla="*/ 2147483647 w 41"/>
              <a:gd name="T21" fmla="*/ 2147483647 h 100"/>
              <a:gd name="T22" fmla="*/ 2147483647 w 41"/>
              <a:gd name="T23" fmla="*/ 2147483647 h 100"/>
              <a:gd name="T24" fmla="*/ 2147483647 w 41"/>
              <a:gd name="T25" fmla="*/ 2147483647 h 100"/>
              <a:gd name="T26" fmla="*/ 2147483647 w 41"/>
              <a:gd name="T27" fmla="*/ 2147483647 h 100"/>
              <a:gd name="T28" fmla="*/ 2147483647 w 41"/>
              <a:gd name="T29" fmla="*/ 2147483647 h 100"/>
              <a:gd name="T30" fmla="*/ 2147483647 w 41"/>
              <a:gd name="T31" fmla="*/ 2147483647 h 100"/>
              <a:gd name="T32" fmla="*/ 2147483647 w 41"/>
              <a:gd name="T33" fmla="*/ 2147483647 h 100"/>
              <a:gd name="T34" fmla="*/ 2147483647 w 41"/>
              <a:gd name="T35" fmla="*/ 2147483647 h 100"/>
              <a:gd name="T36" fmla="*/ 2147483647 w 41"/>
              <a:gd name="T37" fmla="*/ 2147483647 h 100"/>
              <a:gd name="T38" fmla="*/ 2147483647 w 41"/>
              <a:gd name="T39" fmla="*/ 2147483647 h 100"/>
              <a:gd name="T40" fmla="*/ 2147483647 w 41"/>
              <a:gd name="T41" fmla="*/ 2147483647 h 100"/>
              <a:gd name="T42" fmla="*/ 0 w 41"/>
              <a:gd name="T43" fmla="*/ 2147483647 h 100"/>
              <a:gd name="T44" fmla="*/ 2147483647 w 41"/>
              <a:gd name="T45" fmla="*/ 2147483647 h 100"/>
              <a:gd name="T46" fmla="*/ 2147483647 w 41"/>
              <a:gd name="T47" fmla="*/ 2147483647 h 100"/>
              <a:gd name="T48" fmla="*/ 0 w 41"/>
              <a:gd name="T49" fmla="*/ 2147483647 h 1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1"/>
              <a:gd name="T76" fmla="*/ 0 h 100"/>
              <a:gd name="T77" fmla="*/ 41 w 41"/>
              <a:gd name="T78" fmla="*/ 100 h 1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1" h="100">
                <a:moveTo>
                  <a:pt x="21" y="0"/>
                </a:moveTo>
                <a:lnTo>
                  <a:pt x="21" y="33"/>
                </a:lnTo>
                <a:lnTo>
                  <a:pt x="21" y="100"/>
                </a:lnTo>
                <a:lnTo>
                  <a:pt x="18" y="94"/>
                </a:lnTo>
                <a:lnTo>
                  <a:pt x="18" y="33"/>
                </a:lnTo>
                <a:lnTo>
                  <a:pt x="17" y="33"/>
                </a:lnTo>
                <a:lnTo>
                  <a:pt x="17" y="87"/>
                </a:lnTo>
                <a:lnTo>
                  <a:pt x="15" y="80"/>
                </a:lnTo>
                <a:lnTo>
                  <a:pt x="15" y="33"/>
                </a:lnTo>
                <a:lnTo>
                  <a:pt x="12" y="33"/>
                </a:lnTo>
                <a:lnTo>
                  <a:pt x="12" y="73"/>
                </a:lnTo>
                <a:lnTo>
                  <a:pt x="11" y="67"/>
                </a:lnTo>
                <a:lnTo>
                  <a:pt x="11" y="33"/>
                </a:lnTo>
                <a:lnTo>
                  <a:pt x="8" y="33"/>
                </a:lnTo>
                <a:lnTo>
                  <a:pt x="8" y="61"/>
                </a:lnTo>
                <a:lnTo>
                  <a:pt x="6" y="53"/>
                </a:lnTo>
                <a:lnTo>
                  <a:pt x="6" y="33"/>
                </a:lnTo>
                <a:lnTo>
                  <a:pt x="5" y="33"/>
                </a:lnTo>
                <a:lnTo>
                  <a:pt x="5" y="47"/>
                </a:lnTo>
                <a:lnTo>
                  <a:pt x="2" y="40"/>
                </a:lnTo>
                <a:lnTo>
                  <a:pt x="2" y="33"/>
                </a:lnTo>
                <a:lnTo>
                  <a:pt x="0" y="33"/>
                </a:lnTo>
                <a:lnTo>
                  <a:pt x="41" y="33"/>
                </a:lnTo>
                <a:lnTo>
                  <a:pt x="21" y="100"/>
                </a:lnTo>
                <a:lnTo>
                  <a:pt x="0" y="3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80" name="Freeform 328"/>
          <p:cNvSpPr>
            <a:spLocks/>
          </p:cNvSpPr>
          <p:nvPr/>
        </p:nvSpPr>
        <p:spPr bwMode="auto">
          <a:xfrm>
            <a:off x="1749425" y="3481388"/>
            <a:ext cx="26988" cy="96837"/>
          </a:xfrm>
          <a:custGeom>
            <a:avLst/>
            <a:gdLst>
              <a:gd name="T0" fmla="*/ 0 w 18"/>
              <a:gd name="T1" fmla="*/ 0 h 61"/>
              <a:gd name="T2" fmla="*/ 2147483647 w 18"/>
              <a:gd name="T3" fmla="*/ 0 h 61"/>
              <a:gd name="T4" fmla="*/ 2147483647 w 18"/>
              <a:gd name="T5" fmla="*/ 2147483647 h 61"/>
              <a:gd name="T6" fmla="*/ 2147483647 w 18"/>
              <a:gd name="T7" fmla="*/ 2147483647 h 61"/>
              <a:gd name="T8" fmla="*/ 2147483647 w 18"/>
              <a:gd name="T9" fmla="*/ 0 h 61"/>
              <a:gd name="T10" fmla="*/ 2147483647 w 18"/>
              <a:gd name="T11" fmla="*/ 0 h 61"/>
              <a:gd name="T12" fmla="*/ 2147483647 w 18"/>
              <a:gd name="T13" fmla="*/ 2147483647 h 61"/>
              <a:gd name="T14" fmla="*/ 2147483647 w 18"/>
              <a:gd name="T15" fmla="*/ 2147483647 h 61"/>
              <a:gd name="T16" fmla="*/ 2147483647 w 18"/>
              <a:gd name="T17" fmla="*/ 0 h 61"/>
              <a:gd name="T18" fmla="*/ 2147483647 w 18"/>
              <a:gd name="T19" fmla="*/ 0 h 61"/>
              <a:gd name="T20" fmla="*/ 2147483647 w 18"/>
              <a:gd name="T21" fmla="*/ 2147483647 h 61"/>
              <a:gd name="T22" fmla="*/ 2147483647 w 18"/>
              <a:gd name="T23" fmla="*/ 2147483647 h 61"/>
              <a:gd name="T24" fmla="*/ 2147483647 w 18"/>
              <a:gd name="T25" fmla="*/ 0 h 61"/>
              <a:gd name="T26" fmla="*/ 2147483647 w 18"/>
              <a:gd name="T27" fmla="*/ 0 h 61"/>
              <a:gd name="T28" fmla="*/ 2147483647 w 18"/>
              <a:gd name="T29" fmla="*/ 2147483647 h 61"/>
              <a:gd name="T30" fmla="*/ 2147483647 w 18"/>
              <a:gd name="T31" fmla="*/ 2147483647 h 61"/>
              <a:gd name="T32" fmla="*/ 2147483647 w 18"/>
              <a:gd name="T33" fmla="*/ 0 h 61"/>
              <a:gd name="T34" fmla="*/ 2147483647 w 18"/>
              <a:gd name="T35" fmla="*/ 0 h 61"/>
              <a:gd name="T36" fmla="*/ 2147483647 w 18"/>
              <a:gd name="T37" fmla="*/ 2147483647 h 6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8"/>
              <a:gd name="T58" fmla="*/ 0 h 61"/>
              <a:gd name="T59" fmla="*/ 18 w 18"/>
              <a:gd name="T60" fmla="*/ 61 h 6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8" h="61">
                <a:moveTo>
                  <a:pt x="0" y="0"/>
                </a:moveTo>
                <a:lnTo>
                  <a:pt x="1" y="0"/>
                </a:lnTo>
                <a:lnTo>
                  <a:pt x="1" y="61"/>
                </a:lnTo>
                <a:lnTo>
                  <a:pt x="4" y="54"/>
                </a:lnTo>
                <a:lnTo>
                  <a:pt x="4" y="0"/>
                </a:lnTo>
                <a:lnTo>
                  <a:pt x="6" y="0"/>
                </a:lnTo>
                <a:lnTo>
                  <a:pt x="6" y="47"/>
                </a:lnTo>
                <a:lnTo>
                  <a:pt x="7" y="40"/>
                </a:lnTo>
                <a:lnTo>
                  <a:pt x="7" y="0"/>
                </a:lnTo>
                <a:lnTo>
                  <a:pt x="10" y="0"/>
                </a:lnTo>
                <a:lnTo>
                  <a:pt x="10" y="34"/>
                </a:lnTo>
                <a:lnTo>
                  <a:pt x="12" y="26"/>
                </a:lnTo>
                <a:lnTo>
                  <a:pt x="12" y="0"/>
                </a:lnTo>
                <a:lnTo>
                  <a:pt x="13" y="0"/>
                </a:lnTo>
                <a:lnTo>
                  <a:pt x="13" y="20"/>
                </a:lnTo>
                <a:lnTo>
                  <a:pt x="16" y="13"/>
                </a:lnTo>
                <a:lnTo>
                  <a:pt x="16" y="0"/>
                </a:lnTo>
                <a:lnTo>
                  <a:pt x="18" y="0"/>
                </a:lnTo>
                <a:lnTo>
                  <a:pt x="18" y="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81" name="Freeform 329"/>
          <p:cNvSpPr>
            <a:spLocks/>
          </p:cNvSpPr>
          <p:nvPr/>
        </p:nvSpPr>
        <p:spPr bwMode="auto">
          <a:xfrm>
            <a:off x="2251075" y="3429000"/>
            <a:ext cx="65088" cy="482600"/>
          </a:xfrm>
          <a:custGeom>
            <a:avLst/>
            <a:gdLst>
              <a:gd name="T0" fmla="*/ 2147483647 w 41"/>
              <a:gd name="T1" fmla="*/ 0 h 303"/>
              <a:gd name="T2" fmla="*/ 2147483647 w 41"/>
              <a:gd name="T3" fmla="*/ 2147483647 h 303"/>
              <a:gd name="T4" fmla="*/ 2147483647 w 41"/>
              <a:gd name="T5" fmla="*/ 2147483647 h 303"/>
              <a:gd name="T6" fmla="*/ 2147483647 w 41"/>
              <a:gd name="T7" fmla="*/ 2147483647 h 303"/>
              <a:gd name="T8" fmla="*/ 2147483647 w 41"/>
              <a:gd name="T9" fmla="*/ 2147483647 h 303"/>
              <a:gd name="T10" fmla="*/ 2147483647 w 41"/>
              <a:gd name="T11" fmla="*/ 2147483647 h 303"/>
              <a:gd name="T12" fmla="*/ 2147483647 w 41"/>
              <a:gd name="T13" fmla="*/ 2147483647 h 303"/>
              <a:gd name="T14" fmla="*/ 2147483647 w 41"/>
              <a:gd name="T15" fmla="*/ 2147483647 h 303"/>
              <a:gd name="T16" fmla="*/ 2147483647 w 41"/>
              <a:gd name="T17" fmla="*/ 2147483647 h 303"/>
              <a:gd name="T18" fmla="*/ 2147483647 w 41"/>
              <a:gd name="T19" fmla="*/ 2147483647 h 303"/>
              <a:gd name="T20" fmla="*/ 2147483647 w 41"/>
              <a:gd name="T21" fmla="*/ 2147483647 h 303"/>
              <a:gd name="T22" fmla="*/ 2147483647 w 41"/>
              <a:gd name="T23" fmla="*/ 2147483647 h 303"/>
              <a:gd name="T24" fmla="*/ 2147483647 w 41"/>
              <a:gd name="T25" fmla="*/ 2147483647 h 303"/>
              <a:gd name="T26" fmla="*/ 2147483647 w 41"/>
              <a:gd name="T27" fmla="*/ 2147483647 h 303"/>
              <a:gd name="T28" fmla="*/ 2147483647 w 41"/>
              <a:gd name="T29" fmla="*/ 2147483647 h 303"/>
              <a:gd name="T30" fmla="*/ 2147483647 w 41"/>
              <a:gd name="T31" fmla="*/ 2147483647 h 303"/>
              <a:gd name="T32" fmla="*/ 2147483647 w 41"/>
              <a:gd name="T33" fmla="*/ 2147483647 h 303"/>
              <a:gd name="T34" fmla="*/ 2147483647 w 41"/>
              <a:gd name="T35" fmla="*/ 2147483647 h 303"/>
              <a:gd name="T36" fmla="*/ 2147483647 w 41"/>
              <a:gd name="T37" fmla="*/ 2147483647 h 303"/>
              <a:gd name="T38" fmla="*/ 2147483647 w 41"/>
              <a:gd name="T39" fmla="*/ 2147483647 h 303"/>
              <a:gd name="T40" fmla="*/ 2147483647 w 41"/>
              <a:gd name="T41" fmla="*/ 2147483647 h 303"/>
              <a:gd name="T42" fmla="*/ 0 w 41"/>
              <a:gd name="T43" fmla="*/ 2147483647 h 303"/>
              <a:gd name="T44" fmla="*/ 2147483647 w 41"/>
              <a:gd name="T45" fmla="*/ 2147483647 h 303"/>
              <a:gd name="T46" fmla="*/ 2147483647 w 41"/>
              <a:gd name="T47" fmla="*/ 2147483647 h 303"/>
              <a:gd name="T48" fmla="*/ 0 w 41"/>
              <a:gd name="T49" fmla="*/ 2147483647 h 30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1"/>
              <a:gd name="T76" fmla="*/ 0 h 303"/>
              <a:gd name="T77" fmla="*/ 41 w 41"/>
              <a:gd name="T78" fmla="*/ 303 h 30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1" h="303">
                <a:moveTo>
                  <a:pt x="21" y="0"/>
                </a:moveTo>
                <a:lnTo>
                  <a:pt x="21" y="235"/>
                </a:lnTo>
                <a:lnTo>
                  <a:pt x="21" y="303"/>
                </a:lnTo>
                <a:lnTo>
                  <a:pt x="19" y="297"/>
                </a:lnTo>
                <a:lnTo>
                  <a:pt x="19" y="235"/>
                </a:lnTo>
                <a:lnTo>
                  <a:pt x="18" y="235"/>
                </a:lnTo>
                <a:lnTo>
                  <a:pt x="18" y="289"/>
                </a:lnTo>
                <a:lnTo>
                  <a:pt x="15" y="283"/>
                </a:lnTo>
                <a:lnTo>
                  <a:pt x="15" y="235"/>
                </a:lnTo>
                <a:lnTo>
                  <a:pt x="13" y="235"/>
                </a:lnTo>
                <a:lnTo>
                  <a:pt x="13" y="276"/>
                </a:lnTo>
                <a:lnTo>
                  <a:pt x="11" y="270"/>
                </a:lnTo>
                <a:lnTo>
                  <a:pt x="11" y="235"/>
                </a:lnTo>
                <a:lnTo>
                  <a:pt x="9" y="235"/>
                </a:lnTo>
                <a:lnTo>
                  <a:pt x="9" y="262"/>
                </a:lnTo>
                <a:lnTo>
                  <a:pt x="7" y="256"/>
                </a:lnTo>
                <a:lnTo>
                  <a:pt x="7" y="235"/>
                </a:lnTo>
                <a:lnTo>
                  <a:pt x="5" y="235"/>
                </a:lnTo>
                <a:lnTo>
                  <a:pt x="5" y="249"/>
                </a:lnTo>
                <a:lnTo>
                  <a:pt x="3" y="242"/>
                </a:lnTo>
                <a:lnTo>
                  <a:pt x="3" y="235"/>
                </a:lnTo>
                <a:lnTo>
                  <a:pt x="0" y="235"/>
                </a:lnTo>
                <a:lnTo>
                  <a:pt x="41" y="235"/>
                </a:lnTo>
                <a:lnTo>
                  <a:pt x="21" y="303"/>
                </a:lnTo>
                <a:lnTo>
                  <a:pt x="0" y="23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82" name="Line 330"/>
          <p:cNvSpPr>
            <a:spLocks noChangeShapeType="1"/>
          </p:cNvSpPr>
          <p:nvPr/>
        </p:nvSpPr>
        <p:spPr bwMode="auto">
          <a:xfrm>
            <a:off x="2284413" y="380365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83" name="Freeform 331"/>
          <p:cNvSpPr>
            <a:spLocks/>
          </p:cNvSpPr>
          <p:nvPr/>
        </p:nvSpPr>
        <p:spPr bwMode="auto">
          <a:xfrm>
            <a:off x="2284413" y="3803650"/>
            <a:ext cx="28575" cy="98425"/>
          </a:xfrm>
          <a:custGeom>
            <a:avLst/>
            <a:gdLst>
              <a:gd name="T0" fmla="*/ 0 w 19"/>
              <a:gd name="T1" fmla="*/ 0 h 62"/>
              <a:gd name="T2" fmla="*/ 2147483647 w 19"/>
              <a:gd name="T3" fmla="*/ 0 h 62"/>
              <a:gd name="T4" fmla="*/ 2147483647 w 19"/>
              <a:gd name="T5" fmla="*/ 2147483647 h 62"/>
              <a:gd name="T6" fmla="*/ 2147483647 w 19"/>
              <a:gd name="T7" fmla="*/ 2147483647 h 62"/>
              <a:gd name="T8" fmla="*/ 2147483647 w 19"/>
              <a:gd name="T9" fmla="*/ 0 h 62"/>
              <a:gd name="T10" fmla="*/ 2147483647 w 19"/>
              <a:gd name="T11" fmla="*/ 0 h 62"/>
              <a:gd name="T12" fmla="*/ 2147483647 w 19"/>
              <a:gd name="T13" fmla="*/ 2147483647 h 62"/>
              <a:gd name="T14" fmla="*/ 2147483647 w 19"/>
              <a:gd name="T15" fmla="*/ 2147483647 h 62"/>
              <a:gd name="T16" fmla="*/ 2147483647 w 19"/>
              <a:gd name="T17" fmla="*/ 0 h 62"/>
              <a:gd name="T18" fmla="*/ 2147483647 w 19"/>
              <a:gd name="T19" fmla="*/ 0 h 62"/>
              <a:gd name="T20" fmla="*/ 2147483647 w 19"/>
              <a:gd name="T21" fmla="*/ 2147483647 h 62"/>
              <a:gd name="T22" fmla="*/ 2147483647 w 19"/>
              <a:gd name="T23" fmla="*/ 2147483647 h 62"/>
              <a:gd name="T24" fmla="*/ 2147483647 w 19"/>
              <a:gd name="T25" fmla="*/ 0 h 62"/>
              <a:gd name="T26" fmla="*/ 2147483647 w 19"/>
              <a:gd name="T27" fmla="*/ 0 h 62"/>
              <a:gd name="T28" fmla="*/ 2147483647 w 19"/>
              <a:gd name="T29" fmla="*/ 2147483647 h 62"/>
              <a:gd name="T30" fmla="*/ 2147483647 w 19"/>
              <a:gd name="T31" fmla="*/ 2147483647 h 62"/>
              <a:gd name="T32" fmla="*/ 2147483647 w 19"/>
              <a:gd name="T33" fmla="*/ 0 h 62"/>
              <a:gd name="T34" fmla="*/ 2147483647 w 19"/>
              <a:gd name="T35" fmla="*/ 0 h 62"/>
              <a:gd name="T36" fmla="*/ 2147483647 w 19"/>
              <a:gd name="T37" fmla="*/ 2147483647 h 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62"/>
              <a:gd name="T59" fmla="*/ 19 w 19"/>
              <a:gd name="T60" fmla="*/ 62 h 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62">
                <a:moveTo>
                  <a:pt x="0" y="0"/>
                </a:moveTo>
                <a:lnTo>
                  <a:pt x="3" y="0"/>
                </a:lnTo>
                <a:lnTo>
                  <a:pt x="3" y="62"/>
                </a:lnTo>
                <a:lnTo>
                  <a:pt x="4" y="54"/>
                </a:lnTo>
                <a:lnTo>
                  <a:pt x="4" y="0"/>
                </a:lnTo>
                <a:lnTo>
                  <a:pt x="7" y="0"/>
                </a:lnTo>
                <a:lnTo>
                  <a:pt x="7" y="48"/>
                </a:lnTo>
                <a:lnTo>
                  <a:pt x="9" y="41"/>
                </a:lnTo>
                <a:lnTo>
                  <a:pt x="9" y="0"/>
                </a:lnTo>
                <a:lnTo>
                  <a:pt x="10" y="0"/>
                </a:lnTo>
                <a:lnTo>
                  <a:pt x="10" y="35"/>
                </a:lnTo>
                <a:lnTo>
                  <a:pt x="13" y="27"/>
                </a:lnTo>
                <a:lnTo>
                  <a:pt x="13" y="0"/>
                </a:lnTo>
                <a:lnTo>
                  <a:pt x="14" y="0"/>
                </a:lnTo>
                <a:lnTo>
                  <a:pt x="14" y="21"/>
                </a:lnTo>
                <a:lnTo>
                  <a:pt x="16" y="14"/>
                </a:lnTo>
                <a:lnTo>
                  <a:pt x="16" y="0"/>
                </a:lnTo>
                <a:lnTo>
                  <a:pt x="19" y="0"/>
                </a:lnTo>
                <a:lnTo>
                  <a:pt x="19" y="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84" name="Freeform 332"/>
          <p:cNvSpPr>
            <a:spLocks/>
          </p:cNvSpPr>
          <p:nvPr/>
        </p:nvSpPr>
        <p:spPr bwMode="auto">
          <a:xfrm>
            <a:off x="3325813" y="3429000"/>
            <a:ext cx="63500" cy="1123950"/>
          </a:xfrm>
          <a:custGeom>
            <a:avLst/>
            <a:gdLst>
              <a:gd name="T0" fmla="*/ 2147483647 w 40"/>
              <a:gd name="T1" fmla="*/ 0 h 707"/>
              <a:gd name="T2" fmla="*/ 2147483647 w 40"/>
              <a:gd name="T3" fmla="*/ 2147483647 h 707"/>
              <a:gd name="T4" fmla="*/ 2147483647 w 40"/>
              <a:gd name="T5" fmla="*/ 2147483647 h 707"/>
              <a:gd name="T6" fmla="*/ 2147483647 w 40"/>
              <a:gd name="T7" fmla="*/ 2147483647 h 707"/>
              <a:gd name="T8" fmla="*/ 2147483647 w 40"/>
              <a:gd name="T9" fmla="*/ 2147483647 h 707"/>
              <a:gd name="T10" fmla="*/ 2147483647 w 40"/>
              <a:gd name="T11" fmla="*/ 2147483647 h 707"/>
              <a:gd name="T12" fmla="*/ 2147483647 w 40"/>
              <a:gd name="T13" fmla="*/ 2147483647 h 707"/>
              <a:gd name="T14" fmla="*/ 2147483647 w 40"/>
              <a:gd name="T15" fmla="*/ 2147483647 h 707"/>
              <a:gd name="T16" fmla="*/ 2147483647 w 40"/>
              <a:gd name="T17" fmla="*/ 2147483647 h 707"/>
              <a:gd name="T18" fmla="*/ 2147483647 w 40"/>
              <a:gd name="T19" fmla="*/ 2147483647 h 707"/>
              <a:gd name="T20" fmla="*/ 2147483647 w 40"/>
              <a:gd name="T21" fmla="*/ 2147483647 h 707"/>
              <a:gd name="T22" fmla="*/ 2147483647 w 40"/>
              <a:gd name="T23" fmla="*/ 2147483647 h 707"/>
              <a:gd name="T24" fmla="*/ 2147483647 w 40"/>
              <a:gd name="T25" fmla="*/ 2147483647 h 707"/>
              <a:gd name="T26" fmla="*/ 2147483647 w 40"/>
              <a:gd name="T27" fmla="*/ 2147483647 h 707"/>
              <a:gd name="T28" fmla="*/ 2147483647 w 40"/>
              <a:gd name="T29" fmla="*/ 2147483647 h 707"/>
              <a:gd name="T30" fmla="*/ 2147483647 w 40"/>
              <a:gd name="T31" fmla="*/ 2147483647 h 707"/>
              <a:gd name="T32" fmla="*/ 2147483647 w 40"/>
              <a:gd name="T33" fmla="*/ 2147483647 h 707"/>
              <a:gd name="T34" fmla="*/ 2147483647 w 40"/>
              <a:gd name="T35" fmla="*/ 2147483647 h 707"/>
              <a:gd name="T36" fmla="*/ 2147483647 w 40"/>
              <a:gd name="T37" fmla="*/ 2147483647 h 707"/>
              <a:gd name="T38" fmla="*/ 2147483647 w 40"/>
              <a:gd name="T39" fmla="*/ 2147483647 h 707"/>
              <a:gd name="T40" fmla="*/ 2147483647 w 40"/>
              <a:gd name="T41" fmla="*/ 2147483647 h 707"/>
              <a:gd name="T42" fmla="*/ 0 w 40"/>
              <a:gd name="T43" fmla="*/ 2147483647 h 707"/>
              <a:gd name="T44" fmla="*/ 2147483647 w 40"/>
              <a:gd name="T45" fmla="*/ 2147483647 h 707"/>
              <a:gd name="T46" fmla="*/ 2147483647 w 40"/>
              <a:gd name="T47" fmla="*/ 2147483647 h 707"/>
              <a:gd name="T48" fmla="*/ 0 w 40"/>
              <a:gd name="T49" fmla="*/ 2147483647 h 70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707"/>
              <a:gd name="T77" fmla="*/ 40 w 40"/>
              <a:gd name="T78" fmla="*/ 707 h 70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707">
                <a:moveTo>
                  <a:pt x="21" y="0"/>
                </a:moveTo>
                <a:lnTo>
                  <a:pt x="21" y="641"/>
                </a:lnTo>
                <a:lnTo>
                  <a:pt x="21" y="707"/>
                </a:lnTo>
                <a:lnTo>
                  <a:pt x="18" y="701"/>
                </a:lnTo>
                <a:lnTo>
                  <a:pt x="18" y="641"/>
                </a:lnTo>
                <a:lnTo>
                  <a:pt x="16" y="641"/>
                </a:lnTo>
                <a:lnTo>
                  <a:pt x="16" y="694"/>
                </a:lnTo>
                <a:lnTo>
                  <a:pt x="14" y="688"/>
                </a:lnTo>
                <a:lnTo>
                  <a:pt x="14" y="641"/>
                </a:lnTo>
                <a:lnTo>
                  <a:pt x="12" y="641"/>
                </a:lnTo>
                <a:lnTo>
                  <a:pt x="12" y="680"/>
                </a:lnTo>
                <a:lnTo>
                  <a:pt x="10" y="674"/>
                </a:lnTo>
                <a:lnTo>
                  <a:pt x="10" y="641"/>
                </a:lnTo>
                <a:lnTo>
                  <a:pt x="8" y="641"/>
                </a:lnTo>
                <a:lnTo>
                  <a:pt x="8" y="668"/>
                </a:lnTo>
                <a:lnTo>
                  <a:pt x="6" y="660"/>
                </a:lnTo>
                <a:lnTo>
                  <a:pt x="6" y="641"/>
                </a:lnTo>
                <a:lnTo>
                  <a:pt x="3" y="641"/>
                </a:lnTo>
                <a:lnTo>
                  <a:pt x="3" y="653"/>
                </a:lnTo>
                <a:lnTo>
                  <a:pt x="2" y="647"/>
                </a:lnTo>
                <a:lnTo>
                  <a:pt x="2" y="641"/>
                </a:lnTo>
                <a:lnTo>
                  <a:pt x="0" y="641"/>
                </a:lnTo>
                <a:lnTo>
                  <a:pt x="40" y="641"/>
                </a:lnTo>
                <a:lnTo>
                  <a:pt x="21" y="707"/>
                </a:lnTo>
                <a:lnTo>
                  <a:pt x="0" y="64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85" name="Line 333"/>
          <p:cNvSpPr>
            <a:spLocks noChangeShapeType="1"/>
          </p:cNvSpPr>
          <p:nvPr/>
        </p:nvSpPr>
        <p:spPr bwMode="auto">
          <a:xfrm>
            <a:off x="3359150" y="4445000"/>
            <a:ext cx="3175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86" name="Freeform 334"/>
          <p:cNvSpPr>
            <a:spLocks/>
          </p:cNvSpPr>
          <p:nvPr/>
        </p:nvSpPr>
        <p:spPr bwMode="auto">
          <a:xfrm>
            <a:off x="3359150" y="4445000"/>
            <a:ext cx="26988" cy="98425"/>
          </a:xfrm>
          <a:custGeom>
            <a:avLst/>
            <a:gdLst>
              <a:gd name="T0" fmla="*/ 0 w 17"/>
              <a:gd name="T1" fmla="*/ 0 h 62"/>
              <a:gd name="T2" fmla="*/ 2147483647 w 17"/>
              <a:gd name="T3" fmla="*/ 0 h 62"/>
              <a:gd name="T4" fmla="*/ 2147483647 w 17"/>
              <a:gd name="T5" fmla="*/ 2147483647 h 62"/>
              <a:gd name="T6" fmla="*/ 2147483647 w 17"/>
              <a:gd name="T7" fmla="*/ 2147483647 h 62"/>
              <a:gd name="T8" fmla="*/ 2147483647 w 17"/>
              <a:gd name="T9" fmla="*/ 0 h 62"/>
              <a:gd name="T10" fmla="*/ 2147483647 w 17"/>
              <a:gd name="T11" fmla="*/ 0 h 62"/>
              <a:gd name="T12" fmla="*/ 2147483647 w 17"/>
              <a:gd name="T13" fmla="*/ 2147483647 h 62"/>
              <a:gd name="T14" fmla="*/ 2147483647 w 17"/>
              <a:gd name="T15" fmla="*/ 2147483647 h 62"/>
              <a:gd name="T16" fmla="*/ 2147483647 w 17"/>
              <a:gd name="T17" fmla="*/ 0 h 62"/>
              <a:gd name="T18" fmla="*/ 2147483647 w 17"/>
              <a:gd name="T19" fmla="*/ 0 h 62"/>
              <a:gd name="T20" fmla="*/ 2147483647 w 17"/>
              <a:gd name="T21" fmla="*/ 2147483647 h 62"/>
              <a:gd name="T22" fmla="*/ 2147483647 w 17"/>
              <a:gd name="T23" fmla="*/ 2147483647 h 62"/>
              <a:gd name="T24" fmla="*/ 2147483647 w 17"/>
              <a:gd name="T25" fmla="*/ 0 h 62"/>
              <a:gd name="T26" fmla="*/ 2147483647 w 17"/>
              <a:gd name="T27" fmla="*/ 0 h 62"/>
              <a:gd name="T28" fmla="*/ 2147483647 w 17"/>
              <a:gd name="T29" fmla="*/ 2147483647 h 62"/>
              <a:gd name="T30" fmla="*/ 2147483647 w 17"/>
              <a:gd name="T31" fmla="*/ 2147483647 h 62"/>
              <a:gd name="T32" fmla="*/ 2147483647 w 17"/>
              <a:gd name="T33" fmla="*/ 0 h 62"/>
              <a:gd name="T34" fmla="*/ 2147483647 w 17"/>
              <a:gd name="T35" fmla="*/ 0 h 62"/>
              <a:gd name="T36" fmla="*/ 2147483647 w 17"/>
              <a:gd name="T37" fmla="*/ 2147483647 h 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62"/>
              <a:gd name="T59" fmla="*/ 17 w 17"/>
              <a:gd name="T60" fmla="*/ 62 h 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62">
                <a:moveTo>
                  <a:pt x="0" y="0"/>
                </a:moveTo>
                <a:lnTo>
                  <a:pt x="1" y="0"/>
                </a:lnTo>
                <a:lnTo>
                  <a:pt x="1" y="62"/>
                </a:lnTo>
                <a:lnTo>
                  <a:pt x="3" y="55"/>
                </a:lnTo>
                <a:lnTo>
                  <a:pt x="3" y="0"/>
                </a:lnTo>
                <a:lnTo>
                  <a:pt x="6" y="0"/>
                </a:lnTo>
                <a:lnTo>
                  <a:pt x="6" y="49"/>
                </a:lnTo>
                <a:lnTo>
                  <a:pt x="7" y="41"/>
                </a:lnTo>
                <a:lnTo>
                  <a:pt x="7" y="0"/>
                </a:lnTo>
                <a:lnTo>
                  <a:pt x="10" y="0"/>
                </a:lnTo>
                <a:lnTo>
                  <a:pt x="10" y="35"/>
                </a:lnTo>
                <a:lnTo>
                  <a:pt x="12" y="29"/>
                </a:lnTo>
                <a:lnTo>
                  <a:pt x="12" y="0"/>
                </a:lnTo>
                <a:lnTo>
                  <a:pt x="13" y="0"/>
                </a:lnTo>
                <a:lnTo>
                  <a:pt x="13" y="21"/>
                </a:lnTo>
                <a:lnTo>
                  <a:pt x="16" y="14"/>
                </a:lnTo>
                <a:lnTo>
                  <a:pt x="16" y="0"/>
                </a:lnTo>
                <a:lnTo>
                  <a:pt x="17" y="0"/>
                </a:lnTo>
                <a:lnTo>
                  <a:pt x="17" y="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87" name="Line 335"/>
          <p:cNvSpPr>
            <a:spLocks noChangeShapeType="1"/>
          </p:cNvSpPr>
          <p:nvPr/>
        </p:nvSpPr>
        <p:spPr bwMode="auto">
          <a:xfrm>
            <a:off x="3359150" y="4767263"/>
            <a:ext cx="31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88" name="Freeform 336"/>
          <p:cNvSpPr>
            <a:spLocks/>
          </p:cNvSpPr>
          <p:nvPr/>
        </p:nvSpPr>
        <p:spPr bwMode="auto">
          <a:xfrm>
            <a:off x="3328988" y="4767263"/>
            <a:ext cx="30162" cy="109537"/>
          </a:xfrm>
          <a:custGeom>
            <a:avLst/>
            <a:gdLst>
              <a:gd name="T0" fmla="*/ 2147483647 w 19"/>
              <a:gd name="T1" fmla="*/ 0 h 68"/>
              <a:gd name="T2" fmla="*/ 2147483647 w 19"/>
              <a:gd name="T3" fmla="*/ 2147483647 h 68"/>
              <a:gd name="T4" fmla="*/ 2147483647 w 19"/>
              <a:gd name="T5" fmla="*/ 2147483647 h 68"/>
              <a:gd name="T6" fmla="*/ 2147483647 w 19"/>
              <a:gd name="T7" fmla="*/ 2147483647 h 68"/>
              <a:gd name="T8" fmla="*/ 2147483647 w 19"/>
              <a:gd name="T9" fmla="*/ 2147483647 h 68"/>
              <a:gd name="T10" fmla="*/ 2147483647 w 19"/>
              <a:gd name="T11" fmla="*/ 2147483647 h 68"/>
              <a:gd name="T12" fmla="*/ 2147483647 w 19"/>
              <a:gd name="T13" fmla="*/ 2147483647 h 68"/>
              <a:gd name="T14" fmla="*/ 2147483647 w 19"/>
              <a:gd name="T15" fmla="*/ 2147483647 h 68"/>
              <a:gd name="T16" fmla="*/ 2147483647 w 19"/>
              <a:gd name="T17" fmla="*/ 2147483647 h 68"/>
              <a:gd name="T18" fmla="*/ 2147483647 w 19"/>
              <a:gd name="T19" fmla="*/ 2147483647 h 68"/>
              <a:gd name="T20" fmla="*/ 2147483647 w 19"/>
              <a:gd name="T21" fmla="*/ 2147483647 h 68"/>
              <a:gd name="T22" fmla="*/ 2147483647 w 19"/>
              <a:gd name="T23" fmla="*/ 2147483647 h 68"/>
              <a:gd name="T24" fmla="*/ 2147483647 w 19"/>
              <a:gd name="T25" fmla="*/ 2147483647 h 68"/>
              <a:gd name="T26" fmla="*/ 2147483647 w 19"/>
              <a:gd name="T27" fmla="*/ 2147483647 h 68"/>
              <a:gd name="T28" fmla="*/ 2147483647 w 19"/>
              <a:gd name="T29" fmla="*/ 2147483647 h 68"/>
              <a:gd name="T30" fmla="*/ 2147483647 w 19"/>
              <a:gd name="T31" fmla="*/ 2147483647 h 68"/>
              <a:gd name="T32" fmla="*/ 2147483647 w 19"/>
              <a:gd name="T33" fmla="*/ 2147483647 h 68"/>
              <a:gd name="T34" fmla="*/ 2147483647 w 19"/>
              <a:gd name="T35" fmla="*/ 2147483647 h 68"/>
              <a:gd name="T36" fmla="*/ 0 w 19"/>
              <a:gd name="T37" fmla="*/ 2147483647 h 68"/>
              <a:gd name="T38" fmla="*/ 0 w 19"/>
              <a:gd name="T39" fmla="*/ 2147483647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"/>
              <a:gd name="T61" fmla="*/ 0 h 68"/>
              <a:gd name="T62" fmla="*/ 19 w 19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" h="68">
                <a:moveTo>
                  <a:pt x="19" y="0"/>
                </a:moveTo>
                <a:lnTo>
                  <a:pt x="19" y="68"/>
                </a:lnTo>
                <a:lnTo>
                  <a:pt x="16" y="68"/>
                </a:lnTo>
                <a:lnTo>
                  <a:pt x="16" y="8"/>
                </a:lnTo>
                <a:lnTo>
                  <a:pt x="14" y="14"/>
                </a:lnTo>
                <a:lnTo>
                  <a:pt x="14" y="68"/>
                </a:lnTo>
                <a:lnTo>
                  <a:pt x="12" y="68"/>
                </a:lnTo>
                <a:lnTo>
                  <a:pt x="12" y="21"/>
                </a:lnTo>
                <a:lnTo>
                  <a:pt x="10" y="27"/>
                </a:lnTo>
                <a:lnTo>
                  <a:pt x="10" y="68"/>
                </a:lnTo>
                <a:lnTo>
                  <a:pt x="8" y="68"/>
                </a:lnTo>
                <a:lnTo>
                  <a:pt x="8" y="35"/>
                </a:lnTo>
                <a:lnTo>
                  <a:pt x="6" y="41"/>
                </a:lnTo>
                <a:lnTo>
                  <a:pt x="6" y="68"/>
                </a:lnTo>
                <a:lnTo>
                  <a:pt x="4" y="68"/>
                </a:lnTo>
                <a:lnTo>
                  <a:pt x="4" y="48"/>
                </a:lnTo>
                <a:lnTo>
                  <a:pt x="1" y="54"/>
                </a:lnTo>
                <a:lnTo>
                  <a:pt x="1" y="68"/>
                </a:lnTo>
                <a:lnTo>
                  <a:pt x="0" y="68"/>
                </a:lnTo>
                <a:lnTo>
                  <a:pt x="0" y="6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89" name="Freeform 337"/>
          <p:cNvSpPr>
            <a:spLocks/>
          </p:cNvSpPr>
          <p:nvPr/>
        </p:nvSpPr>
        <p:spPr bwMode="auto">
          <a:xfrm>
            <a:off x="3325813" y="4767263"/>
            <a:ext cx="63500" cy="109537"/>
          </a:xfrm>
          <a:custGeom>
            <a:avLst/>
            <a:gdLst>
              <a:gd name="T0" fmla="*/ 0 w 40"/>
              <a:gd name="T1" fmla="*/ 2147483647 h 68"/>
              <a:gd name="T2" fmla="*/ 2147483647 w 40"/>
              <a:gd name="T3" fmla="*/ 0 h 68"/>
              <a:gd name="T4" fmla="*/ 2147483647 w 40"/>
              <a:gd name="T5" fmla="*/ 2147483647 h 68"/>
              <a:gd name="T6" fmla="*/ 0 w 40"/>
              <a:gd name="T7" fmla="*/ 2147483647 h 68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68"/>
              <a:gd name="T14" fmla="*/ 40 w 40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68">
                <a:moveTo>
                  <a:pt x="0" y="68"/>
                </a:moveTo>
                <a:lnTo>
                  <a:pt x="21" y="0"/>
                </a:lnTo>
                <a:lnTo>
                  <a:pt x="40" y="68"/>
                </a:lnTo>
                <a:lnTo>
                  <a:pt x="0" y="6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90" name="Freeform 338"/>
          <p:cNvSpPr>
            <a:spLocks/>
          </p:cNvSpPr>
          <p:nvPr/>
        </p:nvSpPr>
        <p:spPr bwMode="auto">
          <a:xfrm>
            <a:off x="3359150" y="4767263"/>
            <a:ext cx="3175" cy="109537"/>
          </a:xfrm>
          <a:custGeom>
            <a:avLst/>
            <a:gdLst>
              <a:gd name="T0" fmla="*/ 2147483647 w 1"/>
              <a:gd name="T1" fmla="*/ 2147483647 h 68"/>
              <a:gd name="T2" fmla="*/ 2147483647 w 1"/>
              <a:gd name="T3" fmla="*/ 2147483647 h 68"/>
              <a:gd name="T4" fmla="*/ 0 w 1"/>
              <a:gd name="T5" fmla="*/ 0 h 68"/>
              <a:gd name="T6" fmla="*/ 0 60000 65536"/>
              <a:gd name="T7" fmla="*/ 0 60000 65536"/>
              <a:gd name="T8" fmla="*/ 0 60000 65536"/>
              <a:gd name="T9" fmla="*/ 0 w 1"/>
              <a:gd name="T10" fmla="*/ 0 h 68"/>
              <a:gd name="T11" fmla="*/ 1 w 1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8">
                <a:moveTo>
                  <a:pt x="1" y="68"/>
                </a:moveTo>
                <a:lnTo>
                  <a:pt x="1" y="8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91" name="Line 339"/>
          <p:cNvSpPr>
            <a:spLocks noChangeShapeType="1"/>
          </p:cNvSpPr>
          <p:nvPr/>
        </p:nvSpPr>
        <p:spPr bwMode="auto">
          <a:xfrm>
            <a:off x="3363913" y="478948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92" name="Freeform 340"/>
          <p:cNvSpPr>
            <a:spLocks/>
          </p:cNvSpPr>
          <p:nvPr/>
        </p:nvSpPr>
        <p:spPr bwMode="auto">
          <a:xfrm>
            <a:off x="3362325" y="4789488"/>
            <a:ext cx="1588" cy="87312"/>
          </a:xfrm>
          <a:custGeom>
            <a:avLst/>
            <a:gdLst>
              <a:gd name="T0" fmla="*/ 1001132288 w 2"/>
              <a:gd name="T1" fmla="*/ 0 h 54"/>
              <a:gd name="T2" fmla="*/ 1001132288 w 2"/>
              <a:gd name="T3" fmla="*/ 2147483647 h 54"/>
              <a:gd name="T4" fmla="*/ 0 w 2"/>
              <a:gd name="T5" fmla="*/ 2147483647 h 54"/>
              <a:gd name="T6" fmla="*/ 0 60000 65536"/>
              <a:gd name="T7" fmla="*/ 0 60000 65536"/>
              <a:gd name="T8" fmla="*/ 0 60000 65536"/>
              <a:gd name="T9" fmla="*/ 0 w 2"/>
              <a:gd name="T10" fmla="*/ 0 h 54"/>
              <a:gd name="T11" fmla="*/ 2 w 2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54">
                <a:moveTo>
                  <a:pt x="2" y="0"/>
                </a:moveTo>
                <a:lnTo>
                  <a:pt x="2" y="54"/>
                </a:lnTo>
                <a:lnTo>
                  <a:pt x="0" y="5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93" name="Freeform 341"/>
          <p:cNvSpPr>
            <a:spLocks/>
          </p:cNvSpPr>
          <p:nvPr/>
        </p:nvSpPr>
        <p:spPr bwMode="auto">
          <a:xfrm>
            <a:off x="3363913" y="4789488"/>
            <a:ext cx="3175" cy="87312"/>
          </a:xfrm>
          <a:custGeom>
            <a:avLst/>
            <a:gdLst>
              <a:gd name="T0" fmla="*/ 2147483647 w 2"/>
              <a:gd name="T1" fmla="*/ 2147483647 h 54"/>
              <a:gd name="T2" fmla="*/ 2147483647 w 2"/>
              <a:gd name="T3" fmla="*/ 2147483647 h 54"/>
              <a:gd name="T4" fmla="*/ 0 w 2"/>
              <a:gd name="T5" fmla="*/ 0 h 54"/>
              <a:gd name="T6" fmla="*/ 0 60000 65536"/>
              <a:gd name="T7" fmla="*/ 0 60000 65536"/>
              <a:gd name="T8" fmla="*/ 0 60000 65536"/>
              <a:gd name="T9" fmla="*/ 0 w 2"/>
              <a:gd name="T10" fmla="*/ 0 h 54"/>
              <a:gd name="T11" fmla="*/ 2 w 2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54">
                <a:moveTo>
                  <a:pt x="2" y="54"/>
                </a:moveTo>
                <a:lnTo>
                  <a:pt x="2" y="7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94" name="Line 342"/>
          <p:cNvSpPr>
            <a:spLocks noChangeShapeType="1"/>
          </p:cNvSpPr>
          <p:nvPr/>
        </p:nvSpPr>
        <p:spPr bwMode="auto">
          <a:xfrm>
            <a:off x="3370263" y="4808538"/>
            <a:ext cx="1587" cy="4762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95" name="Freeform 343"/>
          <p:cNvSpPr>
            <a:spLocks/>
          </p:cNvSpPr>
          <p:nvPr/>
        </p:nvSpPr>
        <p:spPr bwMode="auto">
          <a:xfrm>
            <a:off x="3367088" y="4808538"/>
            <a:ext cx="3175" cy="68262"/>
          </a:xfrm>
          <a:custGeom>
            <a:avLst/>
            <a:gdLst>
              <a:gd name="T0" fmla="*/ 2147483647 w 2"/>
              <a:gd name="T1" fmla="*/ 0 h 41"/>
              <a:gd name="T2" fmla="*/ 2147483647 w 2"/>
              <a:gd name="T3" fmla="*/ 2147483647 h 41"/>
              <a:gd name="T4" fmla="*/ 0 w 2"/>
              <a:gd name="T5" fmla="*/ 2147483647 h 41"/>
              <a:gd name="T6" fmla="*/ 0 60000 65536"/>
              <a:gd name="T7" fmla="*/ 0 60000 65536"/>
              <a:gd name="T8" fmla="*/ 0 60000 65536"/>
              <a:gd name="T9" fmla="*/ 0 w 2"/>
              <a:gd name="T10" fmla="*/ 0 h 41"/>
              <a:gd name="T11" fmla="*/ 2 w 2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1">
                <a:moveTo>
                  <a:pt x="2" y="0"/>
                </a:moveTo>
                <a:lnTo>
                  <a:pt x="2" y="41"/>
                </a:lnTo>
                <a:lnTo>
                  <a:pt x="0" y="4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96" name="Freeform 344"/>
          <p:cNvSpPr>
            <a:spLocks/>
          </p:cNvSpPr>
          <p:nvPr/>
        </p:nvSpPr>
        <p:spPr bwMode="auto">
          <a:xfrm>
            <a:off x="3370263" y="4808538"/>
            <a:ext cx="3175" cy="68262"/>
          </a:xfrm>
          <a:custGeom>
            <a:avLst/>
            <a:gdLst>
              <a:gd name="T0" fmla="*/ 2147483647 w 3"/>
              <a:gd name="T1" fmla="*/ 2147483647 h 41"/>
              <a:gd name="T2" fmla="*/ 2147483647 w 3"/>
              <a:gd name="T3" fmla="*/ 2147483647 h 41"/>
              <a:gd name="T4" fmla="*/ 0 w 3"/>
              <a:gd name="T5" fmla="*/ 0 h 41"/>
              <a:gd name="T6" fmla="*/ 0 60000 65536"/>
              <a:gd name="T7" fmla="*/ 0 60000 65536"/>
              <a:gd name="T8" fmla="*/ 0 60000 65536"/>
              <a:gd name="T9" fmla="*/ 0 w 3"/>
              <a:gd name="T10" fmla="*/ 0 h 41"/>
              <a:gd name="T11" fmla="*/ 3 w 3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41">
                <a:moveTo>
                  <a:pt x="3" y="41"/>
                </a:moveTo>
                <a:lnTo>
                  <a:pt x="3" y="8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97" name="Line 345"/>
          <p:cNvSpPr>
            <a:spLocks noChangeShapeType="1"/>
          </p:cNvSpPr>
          <p:nvPr/>
        </p:nvSpPr>
        <p:spPr bwMode="auto">
          <a:xfrm>
            <a:off x="3376613" y="483235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98" name="Freeform 346"/>
          <p:cNvSpPr>
            <a:spLocks/>
          </p:cNvSpPr>
          <p:nvPr/>
        </p:nvSpPr>
        <p:spPr bwMode="auto">
          <a:xfrm>
            <a:off x="3373438" y="4832350"/>
            <a:ext cx="3175" cy="44450"/>
          </a:xfrm>
          <a:custGeom>
            <a:avLst/>
            <a:gdLst>
              <a:gd name="T0" fmla="*/ 2147483647 w 1"/>
              <a:gd name="T1" fmla="*/ 0 h 27"/>
              <a:gd name="T2" fmla="*/ 2147483647 w 1"/>
              <a:gd name="T3" fmla="*/ 2147483647 h 27"/>
              <a:gd name="T4" fmla="*/ 0 w 1"/>
              <a:gd name="T5" fmla="*/ 2147483647 h 27"/>
              <a:gd name="T6" fmla="*/ 0 60000 65536"/>
              <a:gd name="T7" fmla="*/ 0 60000 65536"/>
              <a:gd name="T8" fmla="*/ 0 60000 65536"/>
              <a:gd name="T9" fmla="*/ 0 w 1"/>
              <a:gd name="T10" fmla="*/ 0 h 27"/>
              <a:gd name="T11" fmla="*/ 1 w 1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7">
                <a:moveTo>
                  <a:pt x="1" y="0"/>
                </a:moveTo>
                <a:lnTo>
                  <a:pt x="1" y="27"/>
                </a:lnTo>
                <a:lnTo>
                  <a:pt x="0" y="2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899" name="Freeform 347"/>
          <p:cNvSpPr>
            <a:spLocks/>
          </p:cNvSpPr>
          <p:nvPr/>
        </p:nvSpPr>
        <p:spPr bwMode="auto">
          <a:xfrm>
            <a:off x="3376613" y="4832350"/>
            <a:ext cx="3175" cy="44450"/>
          </a:xfrm>
          <a:custGeom>
            <a:avLst/>
            <a:gdLst>
              <a:gd name="T0" fmla="*/ 2147483647 w 2"/>
              <a:gd name="T1" fmla="*/ 2147483647 h 27"/>
              <a:gd name="T2" fmla="*/ 2147483647 w 2"/>
              <a:gd name="T3" fmla="*/ 2147483647 h 27"/>
              <a:gd name="T4" fmla="*/ 0 w 2"/>
              <a:gd name="T5" fmla="*/ 0 h 27"/>
              <a:gd name="T6" fmla="*/ 0 60000 65536"/>
              <a:gd name="T7" fmla="*/ 0 60000 65536"/>
              <a:gd name="T8" fmla="*/ 0 60000 65536"/>
              <a:gd name="T9" fmla="*/ 0 w 2"/>
              <a:gd name="T10" fmla="*/ 0 h 27"/>
              <a:gd name="T11" fmla="*/ 2 w 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7">
                <a:moveTo>
                  <a:pt x="2" y="27"/>
                </a:moveTo>
                <a:lnTo>
                  <a:pt x="2" y="7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00" name="Freeform 348"/>
          <p:cNvSpPr>
            <a:spLocks/>
          </p:cNvSpPr>
          <p:nvPr/>
        </p:nvSpPr>
        <p:spPr bwMode="auto">
          <a:xfrm>
            <a:off x="2255838" y="4137025"/>
            <a:ext cx="28575" cy="790575"/>
          </a:xfrm>
          <a:custGeom>
            <a:avLst/>
            <a:gdLst>
              <a:gd name="T0" fmla="*/ 2147483647 w 18"/>
              <a:gd name="T1" fmla="*/ 2147483647 h 498"/>
              <a:gd name="T2" fmla="*/ 2147483647 w 18"/>
              <a:gd name="T3" fmla="*/ 2147483647 h 498"/>
              <a:gd name="T4" fmla="*/ 2147483647 w 18"/>
              <a:gd name="T5" fmla="*/ 2147483647 h 498"/>
              <a:gd name="T6" fmla="*/ 2147483647 w 18"/>
              <a:gd name="T7" fmla="*/ 0 h 498"/>
              <a:gd name="T8" fmla="*/ 2147483647 w 18"/>
              <a:gd name="T9" fmla="*/ 2147483647 h 498"/>
              <a:gd name="T10" fmla="*/ 2147483647 w 18"/>
              <a:gd name="T11" fmla="*/ 2147483647 h 498"/>
              <a:gd name="T12" fmla="*/ 2147483647 w 18"/>
              <a:gd name="T13" fmla="*/ 2147483647 h 498"/>
              <a:gd name="T14" fmla="*/ 2147483647 w 18"/>
              <a:gd name="T15" fmla="*/ 2147483647 h 498"/>
              <a:gd name="T16" fmla="*/ 2147483647 w 18"/>
              <a:gd name="T17" fmla="*/ 2147483647 h 498"/>
              <a:gd name="T18" fmla="*/ 2147483647 w 18"/>
              <a:gd name="T19" fmla="*/ 2147483647 h 498"/>
              <a:gd name="T20" fmla="*/ 2147483647 w 18"/>
              <a:gd name="T21" fmla="*/ 2147483647 h 498"/>
              <a:gd name="T22" fmla="*/ 2147483647 w 18"/>
              <a:gd name="T23" fmla="*/ 2147483647 h 498"/>
              <a:gd name="T24" fmla="*/ 2147483647 w 18"/>
              <a:gd name="T25" fmla="*/ 2147483647 h 498"/>
              <a:gd name="T26" fmla="*/ 2147483647 w 18"/>
              <a:gd name="T27" fmla="*/ 2147483647 h 498"/>
              <a:gd name="T28" fmla="*/ 2147483647 w 18"/>
              <a:gd name="T29" fmla="*/ 2147483647 h 498"/>
              <a:gd name="T30" fmla="*/ 2147483647 w 18"/>
              <a:gd name="T31" fmla="*/ 2147483647 h 498"/>
              <a:gd name="T32" fmla="*/ 2147483647 w 18"/>
              <a:gd name="T33" fmla="*/ 2147483647 h 498"/>
              <a:gd name="T34" fmla="*/ 2147483647 w 18"/>
              <a:gd name="T35" fmla="*/ 2147483647 h 498"/>
              <a:gd name="T36" fmla="*/ 0 w 18"/>
              <a:gd name="T37" fmla="*/ 2147483647 h 498"/>
              <a:gd name="T38" fmla="*/ 0 w 18"/>
              <a:gd name="T39" fmla="*/ 2147483647 h 49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"/>
              <a:gd name="T61" fmla="*/ 0 h 498"/>
              <a:gd name="T62" fmla="*/ 18 w 18"/>
              <a:gd name="T63" fmla="*/ 498 h 49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" h="498">
                <a:moveTo>
                  <a:pt x="18" y="498"/>
                </a:moveTo>
                <a:lnTo>
                  <a:pt x="18" y="61"/>
                </a:lnTo>
                <a:lnTo>
                  <a:pt x="16" y="61"/>
                </a:lnTo>
                <a:lnTo>
                  <a:pt x="16" y="0"/>
                </a:lnTo>
                <a:lnTo>
                  <a:pt x="15" y="6"/>
                </a:lnTo>
                <a:lnTo>
                  <a:pt x="15" y="61"/>
                </a:lnTo>
                <a:lnTo>
                  <a:pt x="12" y="61"/>
                </a:lnTo>
                <a:lnTo>
                  <a:pt x="12" y="13"/>
                </a:lnTo>
                <a:lnTo>
                  <a:pt x="10" y="20"/>
                </a:lnTo>
                <a:lnTo>
                  <a:pt x="10" y="61"/>
                </a:lnTo>
                <a:lnTo>
                  <a:pt x="8" y="61"/>
                </a:lnTo>
                <a:lnTo>
                  <a:pt x="8" y="27"/>
                </a:lnTo>
                <a:lnTo>
                  <a:pt x="6" y="34"/>
                </a:lnTo>
                <a:lnTo>
                  <a:pt x="6" y="61"/>
                </a:lnTo>
                <a:lnTo>
                  <a:pt x="5" y="61"/>
                </a:lnTo>
                <a:lnTo>
                  <a:pt x="5" y="40"/>
                </a:lnTo>
                <a:lnTo>
                  <a:pt x="2" y="47"/>
                </a:lnTo>
                <a:lnTo>
                  <a:pt x="2" y="61"/>
                </a:lnTo>
                <a:lnTo>
                  <a:pt x="0" y="61"/>
                </a:lnTo>
                <a:lnTo>
                  <a:pt x="0" y="5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01" name="Line 349"/>
          <p:cNvSpPr>
            <a:spLocks noChangeShapeType="1"/>
          </p:cNvSpPr>
          <p:nvPr/>
        </p:nvSpPr>
        <p:spPr bwMode="auto">
          <a:xfrm>
            <a:off x="2251075" y="423227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02" name="Freeform 350"/>
          <p:cNvSpPr>
            <a:spLocks/>
          </p:cNvSpPr>
          <p:nvPr/>
        </p:nvSpPr>
        <p:spPr bwMode="auto">
          <a:xfrm>
            <a:off x="2251075" y="4125913"/>
            <a:ext cx="65088" cy="106362"/>
          </a:xfrm>
          <a:custGeom>
            <a:avLst/>
            <a:gdLst>
              <a:gd name="T0" fmla="*/ 0 w 41"/>
              <a:gd name="T1" fmla="*/ 2147483647 h 67"/>
              <a:gd name="T2" fmla="*/ 2147483647 w 41"/>
              <a:gd name="T3" fmla="*/ 0 h 67"/>
              <a:gd name="T4" fmla="*/ 2147483647 w 41"/>
              <a:gd name="T5" fmla="*/ 2147483647 h 67"/>
              <a:gd name="T6" fmla="*/ 0 w 41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67"/>
              <a:gd name="T14" fmla="*/ 41 w 41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67">
                <a:moveTo>
                  <a:pt x="0" y="67"/>
                </a:moveTo>
                <a:lnTo>
                  <a:pt x="21" y="0"/>
                </a:lnTo>
                <a:lnTo>
                  <a:pt x="41" y="67"/>
                </a:lnTo>
                <a:lnTo>
                  <a:pt x="0" y="6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03" name="Line 351"/>
          <p:cNvSpPr>
            <a:spLocks noChangeShapeType="1"/>
          </p:cNvSpPr>
          <p:nvPr/>
        </p:nvSpPr>
        <p:spPr bwMode="auto">
          <a:xfrm>
            <a:off x="2284413" y="423227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04" name="Freeform 352"/>
          <p:cNvSpPr>
            <a:spLocks/>
          </p:cNvSpPr>
          <p:nvPr/>
        </p:nvSpPr>
        <p:spPr bwMode="auto">
          <a:xfrm>
            <a:off x="2284413" y="4125913"/>
            <a:ext cx="28575" cy="106362"/>
          </a:xfrm>
          <a:custGeom>
            <a:avLst/>
            <a:gdLst>
              <a:gd name="T0" fmla="*/ 0 w 19"/>
              <a:gd name="T1" fmla="*/ 2147483647 h 67"/>
              <a:gd name="T2" fmla="*/ 0 w 19"/>
              <a:gd name="T3" fmla="*/ 0 h 67"/>
              <a:gd name="T4" fmla="*/ 2147483647 w 19"/>
              <a:gd name="T5" fmla="*/ 2147483647 h 67"/>
              <a:gd name="T6" fmla="*/ 2147483647 w 19"/>
              <a:gd name="T7" fmla="*/ 2147483647 h 67"/>
              <a:gd name="T8" fmla="*/ 2147483647 w 19"/>
              <a:gd name="T9" fmla="*/ 2147483647 h 67"/>
              <a:gd name="T10" fmla="*/ 2147483647 w 19"/>
              <a:gd name="T11" fmla="*/ 2147483647 h 67"/>
              <a:gd name="T12" fmla="*/ 2147483647 w 19"/>
              <a:gd name="T13" fmla="*/ 2147483647 h 67"/>
              <a:gd name="T14" fmla="*/ 2147483647 w 19"/>
              <a:gd name="T15" fmla="*/ 2147483647 h 67"/>
              <a:gd name="T16" fmla="*/ 2147483647 w 19"/>
              <a:gd name="T17" fmla="*/ 2147483647 h 67"/>
              <a:gd name="T18" fmla="*/ 2147483647 w 19"/>
              <a:gd name="T19" fmla="*/ 2147483647 h 67"/>
              <a:gd name="T20" fmla="*/ 2147483647 w 19"/>
              <a:gd name="T21" fmla="*/ 2147483647 h 67"/>
              <a:gd name="T22" fmla="*/ 2147483647 w 19"/>
              <a:gd name="T23" fmla="*/ 2147483647 h 67"/>
              <a:gd name="T24" fmla="*/ 2147483647 w 19"/>
              <a:gd name="T25" fmla="*/ 2147483647 h 67"/>
              <a:gd name="T26" fmla="*/ 2147483647 w 19"/>
              <a:gd name="T27" fmla="*/ 2147483647 h 67"/>
              <a:gd name="T28" fmla="*/ 2147483647 w 19"/>
              <a:gd name="T29" fmla="*/ 2147483647 h 67"/>
              <a:gd name="T30" fmla="*/ 2147483647 w 19"/>
              <a:gd name="T31" fmla="*/ 2147483647 h 67"/>
              <a:gd name="T32" fmla="*/ 2147483647 w 19"/>
              <a:gd name="T33" fmla="*/ 2147483647 h 67"/>
              <a:gd name="T34" fmla="*/ 2147483647 w 19"/>
              <a:gd name="T35" fmla="*/ 2147483647 h 67"/>
              <a:gd name="T36" fmla="*/ 2147483647 w 19"/>
              <a:gd name="T37" fmla="*/ 2147483647 h 67"/>
              <a:gd name="T38" fmla="*/ 2147483647 w 19"/>
              <a:gd name="T39" fmla="*/ 2147483647 h 6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"/>
              <a:gd name="T61" fmla="*/ 0 h 67"/>
              <a:gd name="T62" fmla="*/ 19 w 19"/>
              <a:gd name="T63" fmla="*/ 67 h 6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" h="67">
                <a:moveTo>
                  <a:pt x="0" y="67"/>
                </a:moveTo>
                <a:lnTo>
                  <a:pt x="0" y="0"/>
                </a:lnTo>
                <a:lnTo>
                  <a:pt x="3" y="6"/>
                </a:lnTo>
                <a:lnTo>
                  <a:pt x="3" y="67"/>
                </a:lnTo>
                <a:lnTo>
                  <a:pt x="4" y="67"/>
                </a:lnTo>
                <a:lnTo>
                  <a:pt x="4" y="13"/>
                </a:lnTo>
                <a:lnTo>
                  <a:pt x="7" y="20"/>
                </a:lnTo>
                <a:lnTo>
                  <a:pt x="7" y="67"/>
                </a:lnTo>
                <a:lnTo>
                  <a:pt x="9" y="67"/>
                </a:lnTo>
                <a:lnTo>
                  <a:pt x="9" y="27"/>
                </a:lnTo>
                <a:lnTo>
                  <a:pt x="10" y="33"/>
                </a:lnTo>
                <a:lnTo>
                  <a:pt x="10" y="67"/>
                </a:lnTo>
                <a:lnTo>
                  <a:pt x="13" y="67"/>
                </a:lnTo>
                <a:lnTo>
                  <a:pt x="13" y="41"/>
                </a:lnTo>
                <a:lnTo>
                  <a:pt x="14" y="47"/>
                </a:lnTo>
                <a:lnTo>
                  <a:pt x="14" y="67"/>
                </a:lnTo>
                <a:lnTo>
                  <a:pt x="16" y="67"/>
                </a:lnTo>
                <a:lnTo>
                  <a:pt x="16" y="54"/>
                </a:lnTo>
                <a:lnTo>
                  <a:pt x="19" y="60"/>
                </a:lnTo>
                <a:lnTo>
                  <a:pt x="19" y="6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05" name="Line 353"/>
          <p:cNvSpPr>
            <a:spLocks noChangeShapeType="1"/>
          </p:cNvSpPr>
          <p:nvPr/>
        </p:nvSpPr>
        <p:spPr bwMode="auto">
          <a:xfrm>
            <a:off x="1781175" y="391160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06" name="Freeform 354"/>
          <p:cNvSpPr>
            <a:spLocks/>
          </p:cNvSpPr>
          <p:nvPr/>
        </p:nvSpPr>
        <p:spPr bwMode="auto">
          <a:xfrm>
            <a:off x="1716088" y="3803650"/>
            <a:ext cx="65087" cy="107950"/>
          </a:xfrm>
          <a:custGeom>
            <a:avLst/>
            <a:gdLst>
              <a:gd name="T0" fmla="*/ 2147483647 w 41"/>
              <a:gd name="T1" fmla="*/ 2147483647 h 68"/>
              <a:gd name="T2" fmla="*/ 0 w 41"/>
              <a:gd name="T3" fmla="*/ 2147483647 h 68"/>
              <a:gd name="T4" fmla="*/ 2147483647 w 41"/>
              <a:gd name="T5" fmla="*/ 0 h 68"/>
              <a:gd name="T6" fmla="*/ 2147483647 w 41"/>
              <a:gd name="T7" fmla="*/ 2147483647 h 68"/>
              <a:gd name="T8" fmla="*/ 2147483647 w 41"/>
              <a:gd name="T9" fmla="*/ 2147483647 h 68"/>
              <a:gd name="T10" fmla="*/ 2147483647 w 41"/>
              <a:gd name="T11" fmla="*/ 2147483647 h 68"/>
              <a:gd name="T12" fmla="*/ 2147483647 w 41"/>
              <a:gd name="T13" fmla="*/ 2147483647 h 68"/>
              <a:gd name="T14" fmla="*/ 2147483647 w 41"/>
              <a:gd name="T15" fmla="*/ 2147483647 h 68"/>
              <a:gd name="T16" fmla="*/ 2147483647 w 41"/>
              <a:gd name="T17" fmla="*/ 2147483647 h 68"/>
              <a:gd name="T18" fmla="*/ 2147483647 w 41"/>
              <a:gd name="T19" fmla="*/ 2147483647 h 68"/>
              <a:gd name="T20" fmla="*/ 2147483647 w 41"/>
              <a:gd name="T21" fmla="*/ 2147483647 h 68"/>
              <a:gd name="T22" fmla="*/ 2147483647 w 41"/>
              <a:gd name="T23" fmla="*/ 2147483647 h 68"/>
              <a:gd name="T24" fmla="*/ 2147483647 w 41"/>
              <a:gd name="T25" fmla="*/ 2147483647 h 68"/>
              <a:gd name="T26" fmla="*/ 2147483647 w 41"/>
              <a:gd name="T27" fmla="*/ 2147483647 h 68"/>
              <a:gd name="T28" fmla="*/ 2147483647 w 41"/>
              <a:gd name="T29" fmla="*/ 2147483647 h 68"/>
              <a:gd name="T30" fmla="*/ 2147483647 w 41"/>
              <a:gd name="T31" fmla="*/ 2147483647 h 68"/>
              <a:gd name="T32" fmla="*/ 2147483647 w 41"/>
              <a:gd name="T33" fmla="*/ 2147483647 h 68"/>
              <a:gd name="T34" fmla="*/ 2147483647 w 41"/>
              <a:gd name="T35" fmla="*/ 2147483647 h 68"/>
              <a:gd name="T36" fmla="*/ 2147483647 w 41"/>
              <a:gd name="T37" fmla="*/ 2147483647 h 68"/>
              <a:gd name="T38" fmla="*/ 2147483647 w 41"/>
              <a:gd name="T39" fmla="*/ 2147483647 h 68"/>
              <a:gd name="T40" fmla="*/ 2147483647 w 41"/>
              <a:gd name="T41" fmla="*/ 2147483647 h 68"/>
              <a:gd name="T42" fmla="*/ 2147483647 w 41"/>
              <a:gd name="T43" fmla="*/ 2147483647 h 68"/>
              <a:gd name="T44" fmla="*/ 2147483647 w 41"/>
              <a:gd name="T45" fmla="*/ 0 h 68"/>
              <a:gd name="T46" fmla="*/ 2147483647 w 41"/>
              <a:gd name="T47" fmla="*/ 2147483647 h 68"/>
              <a:gd name="T48" fmla="*/ 2147483647 w 41"/>
              <a:gd name="T49" fmla="*/ 2147483647 h 68"/>
              <a:gd name="T50" fmla="*/ 2147483647 w 41"/>
              <a:gd name="T51" fmla="*/ 2147483647 h 68"/>
              <a:gd name="T52" fmla="*/ 2147483647 w 41"/>
              <a:gd name="T53" fmla="*/ 2147483647 h 68"/>
              <a:gd name="T54" fmla="*/ 2147483647 w 41"/>
              <a:gd name="T55" fmla="*/ 2147483647 h 68"/>
              <a:gd name="T56" fmla="*/ 2147483647 w 41"/>
              <a:gd name="T57" fmla="*/ 2147483647 h 68"/>
              <a:gd name="T58" fmla="*/ 2147483647 w 41"/>
              <a:gd name="T59" fmla="*/ 2147483647 h 68"/>
              <a:gd name="T60" fmla="*/ 2147483647 w 41"/>
              <a:gd name="T61" fmla="*/ 2147483647 h 68"/>
              <a:gd name="T62" fmla="*/ 2147483647 w 41"/>
              <a:gd name="T63" fmla="*/ 2147483647 h 68"/>
              <a:gd name="T64" fmla="*/ 2147483647 w 41"/>
              <a:gd name="T65" fmla="*/ 2147483647 h 68"/>
              <a:gd name="T66" fmla="*/ 2147483647 w 41"/>
              <a:gd name="T67" fmla="*/ 2147483647 h 68"/>
              <a:gd name="T68" fmla="*/ 2147483647 w 41"/>
              <a:gd name="T69" fmla="*/ 2147483647 h 68"/>
              <a:gd name="T70" fmla="*/ 2147483647 w 41"/>
              <a:gd name="T71" fmla="*/ 2147483647 h 68"/>
              <a:gd name="T72" fmla="*/ 2147483647 w 41"/>
              <a:gd name="T73" fmla="*/ 2147483647 h 68"/>
              <a:gd name="T74" fmla="*/ 2147483647 w 41"/>
              <a:gd name="T75" fmla="*/ 2147483647 h 68"/>
              <a:gd name="T76" fmla="*/ 2147483647 w 41"/>
              <a:gd name="T77" fmla="*/ 2147483647 h 68"/>
              <a:gd name="T78" fmla="*/ 2147483647 w 41"/>
              <a:gd name="T79" fmla="*/ 2147483647 h 68"/>
              <a:gd name="T80" fmla="*/ 2147483647 w 41"/>
              <a:gd name="T81" fmla="*/ 2147483647 h 68"/>
              <a:gd name="T82" fmla="*/ 2147483647 w 41"/>
              <a:gd name="T83" fmla="*/ 2147483647 h 6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1"/>
              <a:gd name="T127" fmla="*/ 0 h 68"/>
              <a:gd name="T128" fmla="*/ 41 w 41"/>
              <a:gd name="T129" fmla="*/ 68 h 6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1" h="68">
                <a:moveTo>
                  <a:pt x="41" y="68"/>
                </a:moveTo>
                <a:lnTo>
                  <a:pt x="0" y="68"/>
                </a:lnTo>
                <a:lnTo>
                  <a:pt x="21" y="0"/>
                </a:lnTo>
                <a:lnTo>
                  <a:pt x="41" y="68"/>
                </a:lnTo>
                <a:lnTo>
                  <a:pt x="39" y="68"/>
                </a:lnTo>
                <a:lnTo>
                  <a:pt x="39" y="62"/>
                </a:lnTo>
                <a:lnTo>
                  <a:pt x="37" y="54"/>
                </a:lnTo>
                <a:lnTo>
                  <a:pt x="37" y="68"/>
                </a:lnTo>
                <a:lnTo>
                  <a:pt x="36" y="68"/>
                </a:lnTo>
                <a:lnTo>
                  <a:pt x="36" y="48"/>
                </a:lnTo>
                <a:lnTo>
                  <a:pt x="33" y="41"/>
                </a:lnTo>
                <a:lnTo>
                  <a:pt x="33" y="68"/>
                </a:lnTo>
                <a:lnTo>
                  <a:pt x="31" y="68"/>
                </a:lnTo>
                <a:lnTo>
                  <a:pt x="31" y="35"/>
                </a:lnTo>
                <a:lnTo>
                  <a:pt x="29" y="27"/>
                </a:lnTo>
                <a:lnTo>
                  <a:pt x="29" y="68"/>
                </a:lnTo>
                <a:lnTo>
                  <a:pt x="27" y="68"/>
                </a:lnTo>
                <a:lnTo>
                  <a:pt x="27" y="21"/>
                </a:lnTo>
                <a:lnTo>
                  <a:pt x="25" y="14"/>
                </a:lnTo>
                <a:lnTo>
                  <a:pt x="25" y="68"/>
                </a:lnTo>
                <a:lnTo>
                  <a:pt x="23" y="68"/>
                </a:lnTo>
                <a:lnTo>
                  <a:pt x="23" y="7"/>
                </a:lnTo>
                <a:lnTo>
                  <a:pt x="21" y="0"/>
                </a:lnTo>
                <a:lnTo>
                  <a:pt x="21" y="68"/>
                </a:lnTo>
                <a:lnTo>
                  <a:pt x="18" y="68"/>
                </a:lnTo>
                <a:lnTo>
                  <a:pt x="18" y="7"/>
                </a:lnTo>
                <a:lnTo>
                  <a:pt x="17" y="14"/>
                </a:lnTo>
                <a:lnTo>
                  <a:pt x="17" y="68"/>
                </a:lnTo>
                <a:lnTo>
                  <a:pt x="15" y="68"/>
                </a:lnTo>
                <a:lnTo>
                  <a:pt x="15" y="21"/>
                </a:lnTo>
                <a:lnTo>
                  <a:pt x="12" y="27"/>
                </a:lnTo>
                <a:lnTo>
                  <a:pt x="12" y="68"/>
                </a:lnTo>
                <a:lnTo>
                  <a:pt x="11" y="68"/>
                </a:lnTo>
                <a:lnTo>
                  <a:pt x="11" y="35"/>
                </a:lnTo>
                <a:lnTo>
                  <a:pt x="8" y="41"/>
                </a:lnTo>
                <a:lnTo>
                  <a:pt x="8" y="68"/>
                </a:lnTo>
                <a:lnTo>
                  <a:pt x="6" y="68"/>
                </a:lnTo>
                <a:lnTo>
                  <a:pt x="6" y="48"/>
                </a:lnTo>
                <a:lnTo>
                  <a:pt x="5" y="54"/>
                </a:lnTo>
                <a:lnTo>
                  <a:pt x="5" y="68"/>
                </a:lnTo>
                <a:lnTo>
                  <a:pt x="2" y="68"/>
                </a:lnTo>
                <a:lnTo>
                  <a:pt x="2" y="6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07" name="Line 355"/>
          <p:cNvSpPr>
            <a:spLocks noChangeShapeType="1"/>
          </p:cNvSpPr>
          <p:nvPr/>
        </p:nvSpPr>
        <p:spPr bwMode="auto">
          <a:xfrm>
            <a:off x="1749425" y="3911600"/>
            <a:ext cx="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08" name="Line 356"/>
          <p:cNvSpPr>
            <a:spLocks noChangeShapeType="1"/>
          </p:cNvSpPr>
          <p:nvPr/>
        </p:nvSpPr>
        <p:spPr bwMode="auto">
          <a:xfrm>
            <a:off x="1749425" y="3911600"/>
            <a:ext cx="0" cy="101600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09" name="Freeform 357"/>
          <p:cNvSpPr>
            <a:spLocks/>
          </p:cNvSpPr>
          <p:nvPr/>
        </p:nvSpPr>
        <p:spPr bwMode="auto">
          <a:xfrm>
            <a:off x="1749425" y="5141913"/>
            <a:ext cx="415925" cy="723900"/>
          </a:xfrm>
          <a:custGeom>
            <a:avLst/>
            <a:gdLst>
              <a:gd name="T0" fmla="*/ 0 w 263"/>
              <a:gd name="T1" fmla="*/ 0 h 456"/>
              <a:gd name="T2" fmla="*/ 0 w 263"/>
              <a:gd name="T3" fmla="*/ 2147483647 h 456"/>
              <a:gd name="T4" fmla="*/ 2147483647 w 263"/>
              <a:gd name="T5" fmla="*/ 2147483647 h 456"/>
              <a:gd name="T6" fmla="*/ 2147483647 w 263"/>
              <a:gd name="T7" fmla="*/ 2147483647 h 456"/>
              <a:gd name="T8" fmla="*/ 2147483647 w 263"/>
              <a:gd name="T9" fmla="*/ 2147483647 h 456"/>
              <a:gd name="T10" fmla="*/ 2147483647 w 263"/>
              <a:gd name="T11" fmla="*/ 2147483647 h 456"/>
              <a:gd name="T12" fmla="*/ 2147483647 w 263"/>
              <a:gd name="T13" fmla="*/ 2147483647 h 456"/>
              <a:gd name="T14" fmla="*/ 2147483647 w 263"/>
              <a:gd name="T15" fmla="*/ 2147483647 h 456"/>
              <a:gd name="T16" fmla="*/ 2147483647 w 263"/>
              <a:gd name="T17" fmla="*/ 2147483647 h 456"/>
              <a:gd name="T18" fmla="*/ 2147483647 w 263"/>
              <a:gd name="T19" fmla="*/ 2147483647 h 456"/>
              <a:gd name="T20" fmla="*/ 2147483647 w 263"/>
              <a:gd name="T21" fmla="*/ 2147483647 h 456"/>
              <a:gd name="T22" fmla="*/ 2147483647 w 263"/>
              <a:gd name="T23" fmla="*/ 2147483647 h 456"/>
              <a:gd name="T24" fmla="*/ 2147483647 w 263"/>
              <a:gd name="T25" fmla="*/ 2147483647 h 456"/>
              <a:gd name="T26" fmla="*/ 2147483647 w 263"/>
              <a:gd name="T27" fmla="*/ 2147483647 h 456"/>
              <a:gd name="T28" fmla="*/ 2147483647 w 263"/>
              <a:gd name="T29" fmla="*/ 2147483647 h 456"/>
              <a:gd name="T30" fmla="*/ 2147483647 w 263"/>
              <a:gd name="T31" fmla="*/ 2147483647 h 456"/>
              <a:gd name="T32" fmla="*/ 2147483647 w 263"/>
              <a:gd name="T33" fmla="*/ 2147483647 h 456"/>
              <a:gd name="T34" fmla="*/ 2147483647 w 263"/>
              <a:gd name="T35" fmla="*/ 2147483647 h 456"/>
              <a:gd name="T36" fmla="*/ 2147483647 w 263"/>
              <a:gd name="T37" fmla="*/ 2147483647 h 456"/>
              <a:gd name="T38" fmla="*/ 2147483647 w 263"/>
              <a:gd name="T39" fmla="*/ 2147483647 h 456"/>
              <a:gd name="T40" fmla="*/ 2147483647 w 263"/>
              <a:gd name="T41" fmla="*/ 2147483647 h 4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63"/>
              <a:gd name="T64" fmla="*/ 0 h 456"/>
              <a:gd name="T65" fmla="*/ 263 w 263"/>
              <a:gd name="T66" fmla="*/ 456 h 4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63" h="456">
                <a:moveTo>
                  <a:pt x="0" y="0"/>
                </a:moveTo>
                <a:lnTo>
                  <a:pt x="0" y="439"/>
                </a:lnTo>
                <a:lnTo>
                  <a:pt x="203" y="439"/>
                </a:lnTo>
                <a:lnTo>
                  <a:pt x="203" y="440"/>
                </a:lnTo>
                <a:lnTo>
                  <a:pt x="263" y="440"/>
                </a:lnTo>
                <a:lnTo>
                  <a:pt x="256" y="443"/>
                </a:lnTo>
                <a:lnTo>
                  <a:pt x="203" y="443"/>
                </a:lnTo>
                <a:lnTo>
                  <a:pt x="203" y="444"/>
                </a:lnTo>
                <a:lnTo>
                  <a:pt x="250" y="444"/>
                </a:lnTo>
                <a:lnTo>
                  <a:pt x="242" y="447"/>
                </a:lnTo>
                <a:lnTo>
                  <a:pt x="203" y="447"/>
                </a:lnTo>
                <a:lnTo>
                  <a:pt x="203" y="449"/>
                </a:lnTo>
                <a:lnTo>
                  <a:pt x="236" y="449"/>
                </a:lnTo>
                <a:lnTo>
                  <a:pt x="230" y="450"/>
                </a:lnTo>
                <a:lnTo>
                  <a:pt x="203" y="450"/>
                </a:lnTo>
                <a:lnTo>
                  <a:pt x="203" y="453"/>
                </a:lnTo>
                <a:lnTo>
                  <a:pt x="222" y="453"/>
                </a:lnTo>
                <a:lnTo>
                  <a:pt x="216" y="455"/>
                </a:lnTo>
                <a:lnTo>
                  <a:pt x="203" y="455"/>
                </a:lnTo>
                <a:lnTo>
                  <a:pt x="203" y="456"/>
                </a:lnTo>
                <a:lnTo>
                  <a:pt x="209" y="45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10" name="Line 358"/>
          <p:cNvSpPr>
            <a:spLocks noChangeShapeType="1"/>
          </p:cNvSpPr>
          <p:nvPr/>
        </p:nvSpPr>
        <p:spPr bwMode="auto">
          <a:xfrm>
            <a:off x="2071688" y="5870575"/>
            <a:ext cx="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11" name="Freeform 359"/>
          <p:cNvSpPr>
            <a:spLocks/>
          </p:cNvSpPr>
          <p:nvPr/>
        </p:nvSpPr>
        <p:spPr bwMode="auto">
          <a:xfrm>
            <a:off x="2071688" y="5805488"/>
            <a:ext cx="104775" cy="65087"/>
          </a:xfrm>
          <a:custGeom>
            <a:avLst/>
            <a:gdLst>
              <a:gd name="T0" fmla="*/ 0 w 66"/>
              <a:gd name="T1" fmla="*/ 2147483647 h 41"/>
              <a:gd name="T2" fmla="*/ 0 w 66"/>
              <a:gd name="T3" fmla="*/ 0 h 41"/>
              <a:gd name="T4" fmla="*/ 2147483647 w 66"/>
              <a:gd name="T5" fmla="*/ 2147483647 h 41"/>
              <a:gd name="T6" fmla="*/ 0 w 66"/>
              <a:gd name="T7" fmla="*/ 2147483647 h 41"/>
              <a:gd name="T8" fmla="*/ 0 60000 65536"/>
              <a:gd name="T9" fmla="*/ 0 60000 65536"/>
              <a:gd name="T10" fmla="*/ 0 60000 65536"/>
              <a:gd name="T11" fmla="*/ 0 60000 65536"/>
              <a:gd name="T12" fmla="*/ 0 w 66"/>
              <a:gd name="T13" fmla="*/ 0 h 41"/>
              <a:gd name="T14" fmla="*/ 66 w 66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6" h="41">
                <a:moveTo>
                  <a:pt x="0" y="41"/>
                </a:moveTo>
                <a:lnTo>
                  <a:pt x="0" y="0"/>
                </a:lnTo>
                <a:lnTo>
                  <a:pt x="66" y="20"/>
                </a:lnTo>
                <a:lnTo>
                  <a:pt x="0" y="4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12" name="Line 360"/>
          <p:cNvSpPr>
            <a:spLocks noChangeShapeType="1"/>
          </p:cNvSpPr>
          <p:nvPr/>
        </p:nvSpPr>
        <p:spPr bwMode="auto">
          <a:xfrm>
            <a:off x="2071688" y="5838825"/>
            <a:ext cx="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13" name="Line 361"/>
          <p:cNvSpPr>
            <a:spLocks noChangeShapeType="1"/>
          </p:cNvSpPr>
          <p:nvPr/>
        </p:nvSpPr>
        <p:spPr bwMode="auto">
          <a:xfrm>
            <a:off x="2071688" y="5838825"/>
            <a:ext cx="1047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14" name="Line 362"/>
          <p:cNvSpPr>
            <a:spLocks noChangeShapeType="1"/>
          </p:cNvSpPr>
          <p:nvPr/>
        </p:nvSpPr>
        <p:spPr bwMode="auto">
          <a:xfrm>
            <a:off x="2165350" y="583565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15" name="Freeform 363"/>
          <p:cNvSpPr>
            <a:spLocks/>
          </p:cNvSpPr>
          <p:nvPr/>
        </p:nvSpPr>
        <p:spPr bwMode="auto">
          <a:xfrm>
            <a:off x="2071688" y="5810250"/>
            <a:ext cx="93662" cy="25400"/>
          </a:xfrm>
          <a:custGeom>
            <a:avLst/>
            <a:gdLst>
              <a:gd name="T0" fmla="*/ 2147483647 w 60"/>
              <a:gd name="T1" fmla="*/ 2147483647 h 16"/>
              <a:gd name="T2" fmla="*/ 0 w 60"/>
              <a:gd name="T3" fmla="*/ 2147483647 h 16"/>
              <a:gd name="T4" fmla="*/ 0 w 60"/>
              <a:gd name="T5" fmla="*/ 2147483647 h 16"/>
              <a:gd name="T6" fmla="*/ 2147483647 w 60"/>
              <a:gd name="T7" fmla="*/ 2147483647 h 16"/>
              <a:gd name="T8" fmla="*/ 2147483647 w 60"/>
              <a:gd name="T9" fmla="*/ 2147483647 h 16"/>
              <a:gd name="T10" fmla="*/ 0 w 60"/>
              <a:gd name="T11" fmla="*/ 2147483647 h 16"/>
              <a:gd name="T12" fmla="*/ 0 w 60"/>
              <a:gd name="T13" fmla="*/ 2147483647 h 16"/>
              <a:gd name="T14" fmla="*/ 2147483647 w 60"/>
              <a:gd name="T15" fmla="*/ 2147483647 h 16"/>
              <a:gd name="T16" fmla="*/ 2147483647 w 60"/>
              <a:gd name="T17" fmla="*/ 2147483647 h 16"/>
              <a:gd name="T18" fmla="*/ 0 w 60"/>
              <a:gd name="T19" fmla="*/ 2147483647 h 16"/>
              <a:gd name="T20" fmla="*/ 0 w 60"/>
              <a:gd name="T21" fmla="*/ 2147483647 h 16"/>
              <a:gd name="T22" fmla="*/ 2147483647 w 60"/>
              <a:gd name="T23" fmla="*/ 2147483647 h 16"/>
              <a:gd name="T24" fmla="*/ 2147483647 w 60"/>
              <a:gd name="T25" fmla="*/ 2147483647 h 16"/>
              <a:gd name="T26" fmla="*/ 0 w 60"/>
              <a:gd name="T27" fmla="*/ 2147483647 h 16"/>
              <a:gd name="T28" fmla="*/ 0 w 60"/>
              <a:gd name="T29" fmla="*/ 2147483647 h 16"/>
              <a:gd name="T30" fmla="*/ 2147483647 w 60"/>
              <a:gd name="T31" fmla="*/ 2147483647 h 16"/>
              <a:gd name="T32" fmla="*/ 2147483647 w 60"/>
              <a:gd name="T33" fmla="*/ 0 h 16"/>
              <a:gd name="T34" fmla="*/ 0 w 60"/>
              <a:gd name="T35" fmla="*/ 0 h 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0"/>
              <a:gd name="T55" fmla="*/ 0 h 16"/>
              <a:gd name="T56" fmla="*/ 60 w 60"/>
              <a:gd name="T57" fmla="*/ 16 h 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0" h="16">
                <a:moveTo>
                  <a:pt x="60" y="16"/>
                </a:moveTo>
                <a:lnTo>
                  <a:pt x="0" y="16"/>
                </a:lnTo>
                <a:lnTo>
                  <a:pt x="0" y="13"/>
                </a:lnTo>
                <a:lnTo>
                  <a:pt x="53" y="13"/>
                </a:lnTo>
                <a:lnTo>
                  <a:pt x="47" y="12"/>
                </a:lnTo>
                <a:lnTo>
                  <a:pt x="0" y="12"/>
                </a:lnTo>
                <a:lnTo>
                  <a:pt x="0" y="10"/>
                </a:lnTo>
                <a:lnTo>
                  <a:pt x="39" y="10"/>
                </a:lnTo>
                <a:lnTo>
                  <a:pt x="33" y="7"/>
                </a:lnTo>
                <a:lnTo>
                  <a:pt x="0" y="7"/>
                </a:lnTo>
                <a:lnTo>
                  <a:pt x="0" y="6"/>
                </a:lnTo>
                <a:lnTo>
                  <a:pt x="27" y="6"/>
                </a:lnTo>
                <a:lnTo>
                  <a:pt x="19" y="3"/>
                </a:lnTo>
                <a:lnTo>
                  <a:pt x="0" y="3"/>
                </a:lnTo>
                <a:lnTo>
                  <a:pt x="0" y="1"/>
                </a:lnTo>
                <a:lnTo>
                  <a:pt x="13" y="1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16" name="Line 364"/>
          <p:cNvSpPr>
            <a:spLocks noChangeShapeType="1"/>
          </p:cNvSpPr>
          <p:nvPr/>
        </p:nvSpPr>
        <p:spPr bwMode="auto">
          <a:xfrm>
            <a:off x="2284413" y="5303838"/>
            <a:ext cx="158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17" name="Freeform 365"/>
          <p:cNvSpPr>
            <a:spLocks/>
          </p:cNvSpPr>
          <p:nvPr/>
        </p:nvSpPr>
        <p:spPr bwMode="auto">
          <a:xfrm>
            <a:off x="2251075" y="5195888"/>
            <a:ext cx="65088" cy="107950"/>
          </a:xfrm>
          <a:custGeom>
            <a:avLst/>
            <a:gdLst>
              <a:gd name="T0" fmla="*/ 2147483647 w 41"/>
              <a:gd name="T1" fmla="*/ 2147483647 h 68"/>
              <a:gd name="T2" fmla="*/ 2147483647 w 41"/>
              <a:gd name="T3" fmla="*/ 2147483647 h 68"/>
              <a:gd name="T4" fmla="*/ 2147483647 w 41"/>
              <a:gd name="T5" fmla="*/ 0 h 68"/>
              <a:gd name="T6" fmla="*/ 2147483647 w 41"/>
              <a:gd name="T7" fmla="*/ 0 h 68"/>
              <a:gd name="T8" fmla="*/ 2147483647 w 41"/>
              <a:gd name="T9" fmla="*/ 2147483647 h 68"/>
              <a:gd name="T10" fmla="*/ 2147483647 w 41"/>
              <a:gd name="T11" fmla="*/ 2147483647 h 68"/>
              <a:gd name="T12" fmla="*/ 2147483647 w 41"/>
              <a:gd name="T13" fmla="*/ 0 h 68"/>
              <a:gd name="T14" fmla="*/ 2147483647 w 41"/>
              <a:gd name="T15" fmla="*/ 0 h 68"/>
              <a:gd name="T16" fmla="*/ 2147483647 w 41"/>
              <a:gd name="T17" fmla="*/ 2147483647 h 68"/>
              <a:gd name="T18" fmla="*/ 2147483647 w 41"/>
              <a:gd name="T19" fmla="*/ 2147483647 h 68"/>
              <a:gd name="T20" fmla="*/ 2147483647 w 41"/>
              <a:gd name="T21" fmla="*/ 0 h 68"/>
              <a:gd name="T22" fmla="*/ 2147483647 w 41"/>
              <a:gd name="T23" fmla="*/ 0 h 68"/>
              <a:gd name="T24" fmla="*/ 2147483647 w 41"/>
              <a:gd name="T25" fmla="*/ 2147483647 h 68"/>
              <a:gd name="T26" fmla="*/ 2147483647 w 41"/>
              <a:gd name="T27" fmla="*/ 2147483647 h 68"/>
              <a:gd name="T28" fmla="*/ 2147483647 w 41"/>
              <a:gd name="T29" fmla="*/ 0 h 68"/>
              <a:gd name="T30" fmla="*/ 2147483647 w 41"/>
              <a:gd name="T31" fmla="*/ 0 h 68"/>
              <a:gd name="T32" fmla="*/ 2147483647 w 41"/>
              <a:gd name="T33" fmla="*/ 2147483647 h 68"/>
              <a:gd name="T34" fmla="*/ 2147483647 w 41"/>
              <a:gd name="T35" fmla="*/ 2147483647 h 68"/>
              <a:gd name="T36" fmla="*/ 2147483647 w 41"/>
              <a:gd name="T37" fmla="*/ 0 h 68"/>
              <a:gd name="T38" fmla="*/ 0 w 41"/>
              <a:gd name="T39" fmla="*/ 0 h 68"/>
              <a:gd name="T40" fmla="*/ 2147483647 w 41"/>
              <a:gd name="T41" fmla="*/ 0 h 68"/>
              <a:gd name="T42" fmla="*/ 2147483647 w 41"/>
              <a:gd name="T43" fmla="*/ 2147483647 h 68"/>
              <a:gd name="T44" fmla="*/ 0 w 41"/>
              <a:gd name="T45" fmla="*/ 0 h 6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"/>
              <a:gd name="T70" fmla="*/ 0 h 68"/>
              <a:gd name="T71" fmla="*/ 41 w 41"/>
              <a:gd name="T72" fmla="*/ 68 h 6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" h="68">
                <a:moveTo>
                  <a:pt x="21" y="68"/>
                </a:moveTo>
                <a:lnTo>
                  <a:pt x="19" y="60"/>
                </a:lnTo>
                <a:lnTo>
                  <a:pt x="19" y="0"/>
                </a:lnTo>
                <a:lnTo>
                  <a:pt x="18" y="0"/>
                </a:lnTo>
                <a:lnTo>
                  <a:pt x="18" y="54"/>
                </a:lnTo>
                <a:lnTo>
                  <a:pt x="15" y="48"/>
                </a:lnTo>
                <a:lnTo>
                  <a:pt x="15" y="0"/>
                </a:lnTo>
                <a:lnTo>
                  <a:pt x="13" y="0"/>
                </a:lnTo>
                <a:lnTo>
                  <a:pt x="13" y="40"/>
                </a:lnTo>
                <a:lnTo>
                  <a:pt x="11" y="34"/>
                </a:lnTo>
                <a:lnTo>
                  <a:pt x="11" y="0"/>
                </a:lnTo>
                <a:lnTo>
                  <a:pt x="9" y="0"/>
                </a:lnTo>
                <a:lnTo>
                  <a:pt x="9" y="27"/>
                </a:lnTo>
                <a:lnTo>
                  <a:pt x="7" y="21"/>
                </a:lnTo>
                <a:lnTo>
                  <a:pt x="7" y="0"/>
                </a:lnTo>
                <a:lnTo>
                  <a:pt x="5" y="0"/>
                </a:lnTo>
                <a:lnTo>
                  <a:pt x="5" y="13"/>
                </a:lnTo>
                <a:lnTo>
                  <a:pt x="3" y="7"/>
                </a:lnTo>
                <a:lnTo>
                  <a:pt x="3" y="0"/>
                </a:lnTo>
                <a:lnTo>
                  <a:pt x="0" y="0"/>
                </a:lnTo>
                <a:lnTo>
                  <a:pt x="41" y="0"/>
                </a:lnTo>
                <a:lnTo>
                  <a:pt x="21" y="68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18" name="Line 366"/>
          <p:cNvSpPr>
            <a:spLocks noChangeShapeType="1"/>
          </p:cNvSpPr>
          <p:nvPr/>
        </p:nvSpPr>
        <p:spPr bwMode="auto">
          <a:xfrm>
            <a:off x="2284413" y="5195888"/>
            <a:ext cx="1587" cy="1079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19" name="Line 367"/>
          <p:cNvSpPr>
            <a:spLocks noChangeShapeType="1"/>
          </p:cNvSpPr>
          <p:nvPr/>
        </p:nvSpPr>
        <p:spPr bwMode="auto">
          <a:xfrm>
            <a:off x="2289175" y="5291138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20" name="Freeform 368"/>
          <p:cNvSpPr>
            <a:spLocks/>
          </p:cNvSpPr>
          <p:nvPr/>
        </p:nvSpPr>
        <p:spPr bwMode="auto">
          <a:xfrm>
            <a:off x="2284413" y="5141913"/>
            <a:ext cx="4762" cy="149225"/>
          </a:xfrm>
          <a:custGeom>
            <a:avLst/>
            <a:gdLst>
              <a:gd name="T0" fmla="*/ 2147483647 w 3"/>
              <a:gd name="T1" fmla="*/ 2147483647 h 94"/>
              <a:gd name="T2" fmla="*/ 2147483647 w 3"/>
              <a:gd name="T3" fmla="*/ 2147483647 h 94"/>
              <a:gd name="T4" fmla="*/ 0 w 3"/>
              <a:gd name="T5" fmla="*/ 2147483647 h 94"/>
              <a:gd name="T6" fmla="*/ 0 w 3"/>
              <a:gd name="T7" fmla="*/ 0 h 94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94"/>
              <a:gd name="T14" fmla="*/ 3 w 3"/>
              <a:gd name="T15" fmla="*/ 94 h 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94">
                <a:moveTo>
                  <a:pt x="3" y="94"/>
                </a:moveTo>
                <a:lnTo>
                  <a:pt x="3" y="34"/>
                </a:lnTo>
                <a:lnTo>
                  <a:pt x="0" y="34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21" name="Freeform 369"/>
          <p:cNvSpPr>
            <a:spLocks/>
          </p:cNvSpPr>
          <p:nvPr/>
        </p:nvSpPr>
        <p:spPr bwMode="auto">
          <a:xfrm>
            <a:off x="2289175" y="5195888"/>
            <a:ext cx="1588" cy="95250"/>
          </a:xfrm>
          <a:custGeom>
            <a:avLst/>
            <a:gdLst>
              <a:gd name="T0" fmla="*/ 2147483647 w 1"/>
              <a:gd name="T1" fmla="*/ 0 h 60"/>
              <a:gd name="T2" fmla="*/ 2147483647 w 1"/>
              <a:gd name="T3" fmla="*/ 2147483647 h 60"/>
              <a:gd name="T4" fmla="*/ 0 w 1"/>
              <a:gd name="T5" fmla="*/ 2147483647 h 60"/>
              <a:gd name="T6" fmla="*/ 0 60000 65536"/>
              <a:gd name="T7" fmla="*/ 0 60000 65536"/>
              <a:gd name="T8" fmla="*/ 0 60000 65536"/>
              <a:gd name="T9" fmla="*/ 0 w 1"/>
              <a:gd name="T10" fmla="*/ 0 h 60"/>
              <a:gd name="T11" fmla="*/ 1 w 1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0">
                <a:moveTo>
                  <a:pt x="1" y="0"/>
                </a:moveTo>
                <a:lnTo>
                  <a:pt x="1" y="54"/>
                </a:lnTo>
                <a:lnTo>
                  <a:pt x="0" y="6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22" name="Line 370"/>
          <p:cNvSpPr>
            <a:spLocks noChangeShapeType="1"/>
          </p:cNvSpPr>
          <p:nvPr/>
        </p:nvSpPr>
        <p:spPr bwMode="auto">
          <a:xfrm>
            <a:off x="2295525" y="5270500"/>
            <a:ext cx="1588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23" name="Freeform 371"/>
          <p:cNvSpPr>
            <a:spLocks/>
          </p:cNvSpPr>
          <p:nvPr/>
        </p:nvSpPr>
        <p:spPr bwMode="auto">
          <a:xfrm>
            <a:off x="2290763" y="5195888"/>
            <a:ext cx="4762" cy="74612"/>
          </a:xfrm>
          <a:custGeom>
            <a:avLst/>
            <a:gdLst>
              <a:gd name="T0" fmla="*/ 2147483647 w 3"/>
              <a:gd name="T1" fmla="*/ 2147483647 h 47"/>
              <a:gd name="T2" fmla="*/ 2147483647 w 3"/>
              <a:gd name="T3" fmla="*/ 0 h 47"/>
              <a:gd name="T4" fmla="*/ 0 w 3"/>
              <a:gd name="T5" fmla="*/ 0 h 47"/>
              <a:gd name="T6" fmla="*/ 0 60000 65536"/>
              <a:gd name="T7" fmla="*/ 0 60000 65536"/>
              <a:gd name="T8" fmla="*/ 0 60000 65536"/>
              <a:gd name="T9" fmla="*/ 0 w 3"/>
              <a:gd name="T10" fmla="*/ 0 h 47"/>
              <a:gd name="T11" fmla="*/ 3 w 3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47">
                <a:moveTo>
                  <a:pt x="3" y="47"/>
                </a:move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24" name="Freeform 372"/>
          <p:cNvSpPr>
            <a:spLocks/>
          </p:cNvSpPr>
          <p:nvPr/>
        </p:nvSpPr>
        <p:spPr bwMode="auto">
          <a:xfrm>
            <a:off x="2295525" y="5195888"/>
            <a:ext cx="3175" cy="74612"/>
          </a:xfrm>
          <a:custGeom>
            <a:avLst/>
            <a:gdLst>
              <a:gd name="T0" fmla="*/ 2147483647 w 2"/>
              <a:gd name="T1" fmla="*/ 0 h 47"/>
              <a:gd name="T2" fmla="*/ 2147483647 w 2"/>
              <a:gd name="T3" fmla="*/ 2147483647 h 47"/>
              <a:gd name="T4" fmla="*/ 0 w 2"/>
              <a:gd name="T5" fmla="*/ 2147483647 h 47"/>
              <a:gd name="T6" fmla="*/ 0 60000 65536"/>
              <a:gd name="T7" fmla="*/ 0 60000 65536"/>
              <a:gd name="T8" fmla="*/ 0 60000 65536"/>
              <a:gd name="T9" fmla="*/ 0 w 2"/>
              <a:gd name="T10" fmla="*/ 0 h 47"/>
              <a:gd name="T11" fmla="*/ 2 w 2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7">
                <a:moveTo>
                  <a:pt x="2" y="0"/>
                </a:moveTo>
                <a:lnTo>
                  <a:pt x="2" y="40"/>
                </a:lnTo>
                <a:lnTo>
                  <a:pt x="0" y="4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25" name="Line 373"/>
          <p:cNvSpPr>
            <a:spLocks noChangeShapeType="1"/>
          </p:cNvSpPr>
          <p:nvPr/>
        </p:nvSpPr>
        <p:spPr bwMode="auto">
          <a:xfrm>
            <a:off x="2301875" y="5249863"/>
            <a:ext cx="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26" name="Freeform 374"/>
          <p:cNvSpPr>
            <a:spLocks/>
          </p:cNvSpPr>
          <p:nvPr/>
        </p:nvSpPr>
        <p:spPr bwMode="auto">
          <a:xfrm>
            <a:off x="2298700" y="5195888"/>
            <a:ext cx="3175" cy="53975"/>
          </a:xfrm>
          <a:custGeom>
            <a:avLst/>
            <a:gdLst>
              <a:gd name="T0" fmla="*/ 2147483647 w 1"/>
              <a:gd name="T1" fmla="*/ 2147483647 h 34"/>
              <a:gd name="T2" fmla="*/ 2147483647 w 1"/>
              <a:gd name="T3" fmla="*/ 0 h 34"/>
              <a:gd name="T4" fmla="*/ 0 w 1"/>
              <a:gd name="T5" fmla="*/ 0 h 34"/>
              <a:gd name="T6" fmla="*/ 0 60000 65536"/>
              <a:gd name="T7" fmla="*/ 0 60000 65536"/>
              <a:gd name="T8" fmla="*/ 0 60000 65536"/>
              <a:gd name="T9" fmla="*/ 0 w 1"/>
              <a:gd name="T10" fmla="*/ 0 h 34"/>
              <a:gd name="T11" fmla="*/ 1 w 1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4">
                <a:moveTo>
                  <a:pt x="1" y="34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27" name="Freeform 375"/>
          <p:cNvSpPr>
            <a:spLocks/>
          </p:cNvSpPr>
          <p:nvPr/>
        </p:nvSpPr>
        <p:spPr bwMode="auto">
          <a:xfrm>
            <a:off x="2301875" y="5195888"/>
            <a:ext cx="3175" cy="53975"/>
          </a:xfrm>
          <a:custGeom>
            <a:avLst/>
            <a:gdLst>
              <a:gd name="T0" fmla="*/ 2147483647 w 3"/>
              <a:gd name="T1" fmla="*/ 0 h 34"/>
              <a:gd name="T2" fmla="*/ 2147483647 w 3"/>
              <a:gd name="T3" fmla="*/ 2147483647 h 34"/>
              <a:gd name="T4" fmla="*/ 0 w 3"/>
              <a:gd name="T5" fmla="*/ 2147483647 h 34"/>
              <a:gd name="T6" fmla="*/ 0 60000 65536"/>
              <a:gd name="T7" fmla="*/ 0 60000 65536"/>
              <a:gd name="T8" fmla="*/ 0 60000 65536"/>
              <a:gd name="T9" fmla="*/ 0 w 3"/>
              <a:gd name="T10" fmla="*/ 0 h 34"/>
              <a:gd name="T11" fmla="*/ 3 w 3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34">
                <a:moveTo>
                  <a:pt x="3" y="0"/>
                </a:moveTo>
                <a:lnTo>
                  <a:pt x="3" y="27"/>
                </a:lnTo>
                <a:lnTo>
                  <a:pt x="0" y="3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28" name="Line 376"/>
          <p:cNvSpPr>
            <a:spLocks noChangeShapeType="1"/>
          </p:cNvSpPr>
          <p:nvPr/>
        </p:nvSpPr>
        <p:spPr bwMode="auto">
          <a:xfrm>
            <a:off x="2306638" y="52292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29" name="Freeform 377"/>
          <p:cNvSpPr>
            <a:spLocks/>
          </p:cNvSpPr>
          <p:nvPr/>
        </p:nvSpPr>
        <p:spPr bwMode="auto">
          <a:xfrm>
            <a:off x="2305050" y="5195888"/>
            <a:ext cx="1588" cy="33337"/>
          </a:xfrm>
          <a:custGeom>
            <a:avLst/>
            <a:gdLst>
              <a:gd name="T0" fmla="*/ 2147483647 w 1"/>
              <a:gd name="T1" fmla="*/ 2147483647 h 21"/>
              <a:gd name="T2" fmla="*/ 2147483647 w 1"/>
              <a:gd name="T3" fmla="*/ 0 h 21"/>
              <a:gd name="T4" fmla="*/ 0 w 1"/>
              <a:gd name="T5" fmla="*/ 0 h 21"/>
              <a:gd name="T6" fmla="*/ 0 60000 65536"/>
              <a:gd name="T7" fmla="*/ 0 60000 65536"/>
              <a:gd name="T8" fmla="*/ 0 60000 65536"/>
              <a:gd name="T9" fmla="*/ 0 w 1"/>
              <a:gd name="T10" fmla="*/ 0 h 21"/>
              <a:gd name="T11" fmla="*/ 1 w 1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1">
                <a:moveTo>
                  <a:pt x="1" y="21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30" name="Freeform 378"/>
          <p:cNvSpPr>
            <a:spLocks/>
          </p:cNvSpPr>
          <p:nvPr/>
        </p:nvSpPr>
        <p:spPr bwMode="auto">
          <a:xfrm>
            <a:off x="2306638" y="5195888"/>
            <a:ext cx="3175" cy="33337"/>
          </a:xfrm>
          <a:custGeom>
            <a:avLst/>
            <a:gdLst>
              <a:gd name="T0" fmla="*/ 2147483647 w 2"/>
              <a:gd name="T1" fmla="*/ 0 h 21"/>
              <a:gd name="T2" fmla="*/ 2147483647 w 2"/>
              <a:gd name="T3" fmla="*/ 2147483647 h 21"/>
              <a:gd name="T4" fmla="*/ 0 w 2"/>
              <a:gd name="T5" fmla="*/ 2147483647 h 21"/>
              <a:gd name="T6" fmla="*/ 0 60000 65536"/>
              <a:gd name="T7" fmla="*/ 0 60000 65536"/>
              <a:gd name="T8" fmla="*/ 0 60000 65536"/>
              <a:gd name="T9" fmla="*/ 0 w 2"/>
              <a:gd name="T10" fmla="*/ 0 h 21"/>
              <a:gd name="T11" fmla="*/ 2 w 2"/>
              <a:gd name="T12" fmla="*/ 21 h 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1">
                <a:moveTo>
                  <a:pt x="2" y="0"/>
                </a:moveTo>
                <a:lnTo>
                  <a:pt x="2" y="13"/>
                </a:lnTo>
                <a:lnTo>
                  <a:pt x="0" y="2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31" name="Line 379"/>
          <p:cNvSpPr>
            <a:spLocks noChangeShapeType="1"/>
          </p:cNvSpPr>
          <p:nvPr/>
        </p:nvSpPr>
        <p:spPr bwMode="auto">
          <a:xfrm>
            <a:off x="2284413" y="5516563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32" name="Freeform 380"/>
          <p:cNvSpPr>
            <a:spLocks/>
          </p:cNvSpPr>
          <p:nvPr/>
        </p:nvSpPr>
        <p:spPr bwMode="auto">
          <a:xfrm>
            <a:off x="2251075" y="5516563"/>
            <a:ext cx="65088" cy="214312"/>
          </a:xfrm>
          <a:custGeom>
            <a:avLst/>
            <a:gdLst>
              <a:gd name="T0" fmla="*/ 2147483647 w 41"/>
              <a:gd name="T1" fmla="*/ 0 h 135"/>
              <a:gd name="T2" fmla="*/ 2147483647 w 41"/>
              <a:gd name="T3" fmla="*/ 2147483647 h 135"/>
              <a:gd name="T4" fmla="*/ 2147483647 w 41"/>
              <a:gd name="T5" fmla="*/ 2147483647 h 135"/>
              <a:gd name="T6" fmla="*/ 2147483647 w 41"/>
              <a:gd name="T7" fmla="*/ 2147483647 h 135"/>
              <a:gd name="T8" fmla="*/ 2147483647 w 41"/>
              <a:gd name="T9" fmla="*/ 2147483647 h 135"/>
              <a:gd name="T10" fmla="*/ 2147483647 w 41"/>
              <a:gd name="T11" fmla="*/ 2147483647 h 135"/>
              <a:gd name="T12" fmla="*/ 2147483647 w 41"/>
              <a:gd name="T13" fmla="*/ 2147483647 h 135"/>
              <a:gd name="T14" fmla="*/ 2147483647 w 41"/>
              <a:gd name="T15" fmla="*/ 2147483647 h 135"/>
              <a:gd name="T16" fmla="*/ 2147483647 w 41"/>
              <a:gd name="T17" fmla="*/ 2147483647 h 135"/>
              <a:gd name="T18" fmla="*/ 2147483647 w 41"/>
              <a:gd name="T19" fmla="*/ 2147483647 h 135"/>
              <a:gd name="T20" fmla="*/ 2147483647 w 41"/>
              <a:gd name="T21" fmla="*/ 2147483647 h 135"/>
              <a:gd name="T22" fmla="*/ 2147483647 w 41"/>
              <a:gd name="T23" fmla="*/ 2147483647 h 135"/>
              <a:gd name="T24" fmla="*/ 2147483647 w 41"/>
              <a:gd name="T25" fmla="*/ 2147483647 h 135"/>
              <a:gd name="T26" fmla="*/ 2147483647 w 41"/>
              <a:gd name="T27" fmla="*/ 2147483647 h 135"/>
              <a:gd name="T28" fmla="*/ 2147483647 w 41"/>
              <a:gd name="T29" fmla="*/ 2147483647 h 135"/>
              <a:gd name="T30" fmla="*/ 2147483647 w 41"/>
              <a:gd name="T31" fmla="*/ 2147483647 h 135"/>
              <a:gd name="T32" fmla="*/ 2147483647 w 41"/>
              <a:gd name="T33" fmla="*/ 2147483647 h 135"/>
              <a:gd name="T34" fmla="*/ 2147483647 w 41"/>
              <a:gd name="T35" fmla="*/ 2147483647 h 135"/>
              <a:gd name="T36" fmla="*/ 2147483647 w 41"/>
              <a:gd name="T37" fmla="*/ 2147483647 h 135"/>
              <a:gd name="T38" fmla="*/ 2147483647 w 41"/>
              <a:gd name="T39" fmla="*/ 2147483647 h 135"/>
              <a:gd name="T40" fmla="*/ 2147483647 w 41"/>
              <a:gd name="T41" fmla="*/ 2147483647 h 135"/>
              <a:gd name="T42" fmla="*/ 0 w 41"/>
              <a:gd name="T43" fmla="*/ 2147483647 h 135"/>
              <a:gd name="T44" fmla="*/ 2147483647 w 41"/>
              <a:gd name="T45" fmla="*/ 2147483647 h 135"/>
              <a:gd name="T46" fmla="*/ 2147483647 w 41"/>
              <a:gd name="T47" fmla="*/ 2147483647 h 135"/>
              <a:gd name="T48" fmla="*/ 0 w 41"/>
              <a:gd name="T49" fmla="*/ 2147483647 h 1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1"/>
              <a:gd name="T76" fmla="*/ 0 h 135"/>
              <a:gd name="T77" fmla="*/ 41 w 41"/>
              <a:gd name="T78" fmla="*/ 135 h 13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1" h="135">
                <a:moveTo>
                  <a:pt x="21" y="0"/>
                </a:moveTo>
                <a:lnTo>
                  <a:pt x="21" y="67"/>
                </a:lnTo>
                <a:lnTo>
                  <a:pt x="21" y="135"/>
                </a:lnTo>
                <a:lnTo>
                  <a:pt x="19" y="129"/>
                </a:lnTo>
                <a:lnTo>
                  <a:pt x="19" y="67"/>
                </a:lnTo>
                <a:lnTo>
                  <a:pt x="18" y="67"/>
                </a:lnTo>
                <a:lnTo>
                  <a:pt x="18" y="122"/>
                </a:lnTo>
                <a:lnTo>
                  <a:pt x="15" y="115"/>
                </a:lnTo>
                <a:lnTo>
                  <a:pt x="15" y="67"/>
                </a:lnTo>
                <a:lnTo>
                  <a:pt x="13" y="67"/>
                </a:lnTo>
                <a:lnTo>
                  <a:pt x="13" y="108"/>
                </a:lnTo>
                <a:lnTo>
                  <a:pt x="11" y="102"/>
                </a:lnTo>
                <a:lnTo>
                  <a:pt x="11" y="67"/>
                </a:lnTo>
                <a:lnTo>
                  <a:pt x="9" y="67"/>
                </a:lnTo>
                <a:lnTo>
                  <a:pt x="9" y="94"/>
                </a:lnTo>
                <a:lnTo>
                  <a:pt x="7" y="88"/>
                </a:lnTo>
                <a:lnTo>
                  <a:pt x="7" y="67"/>
                </a:lnTo>
                <a:lnTo>
                  <a:pt x="5" y="67"/>
                </a:lnTo>
                <a:lnTo>
                  <a:pt x="5" y="81"/>
                </a:lnTo>
                <a:lnTo>
                  <a:pt x="3" y="75"/>
                </a:lnTo>
                <a:lnTo>
                  <a:pt x="3" y="67"/>
                </a:lnTo>
                <a:lnTo>
                  <a:pt x="0" y="67"/>
                </a:lnTo>
                <a:lnTo>
                  <a:pt x="41" y="67"/>
                </a:lnTo>
                <a:lnTo>
                  <a:pt x="21" y="135"/>
                </a:lnTo>
                <a:lnTo>
                  <a:pt x="0" y="6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33" name="Line 381"/>
          <p:cNvSpPr>
            <a:spLocks noChangeShapeType="1"/>
          </p:cNvSpPr>
          <p:nvPr/>
        </p:nvSpPr>
        <p:spPr bwMode="auto">
          <a:xfrm>
            <a:off x="2284413" y="56229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34" name="Freeform 382"/>
          <p:cNvSpPr>
            <a:spLocks/>
          </p:cNvSpPr>
          <p:nvPr/>
        </p:nvSpPr>
        <p:spPr bwMode="auto">
          <a:xfrm>
            <a:off x="2284413" y="5622925"/>
            <a:ext cx="28575" cy="98425"/>
          </a:xfrm>
          <a:custGeom>
            <a:avLst/>
            <a:gdLst>
              <a:gd name="T0" fmla="*/ 0 w 19"/>
              <a:gd name="T1" fmla="*/ 0 h 62"/>
              <a:gd name="T2" fmla="*/ 2147483647 w 19"/>
              <a:gd name="T3" fmla="*/ 0 h 62"/>
              <a:gd name="T4" fmla="*/ 2147483647 w 19"/>
              <a:gd name="T5" fmla="*/ 2147483647 h 62"/>
              <a:gd name="T6" fmla="*/ 2147483647 w 19"/>
              <a:gd name="T7" fmla="*/ 2147483647 h 62"/>
              <a:gd name="T8" fmla="*/ 2147483647 w 19"/>
              <a:gd name="T9" fmla="*/ 0 h 62"/>
              <a:gd name="T10" fmla="*/ 2147483647 w 19"/>
              <a:gd name="T11" fmla="*/ 0 h 62"/>
              <a:gd name="T12" fmla="*/ 2147483647 w 19"/>
              <a:gd name="T13" fmla="*/ 2147483647 h 62"/>
              <a:gd name="T14" fmla="*/ 2147483647 w 19"/>
              <a:gd name="T15" fmla="*/ 2147483647 h 62"/>
              <a:gd name="T16" fmla="*/ 2147483647 w 19"/>
              <a:gd name="T17" fmla="*/ 0 h 62"/>
              <a:gd name="T18" fmla="*/ 2147483647 w 19"/>
              <a:gd name="T19" fmla="*/ 0 h 62"/>
              <a:gd name="T20" fmla="*/ 2147483647 w 19"/>
              <a:gd name="T21" fmla="*/ 2147483647 h 62"/>
              <a:gd name="T22" fmla="*/ 2147483647 w 19"/>
              <a:gd name="T23" fmla="*/ 2147483647 h 62"/>
              <a:gd name="T24" fmla="*/ 2147483647 w 19"/>
              <a:gd name="T25" fmla="*/ 0 h 62"/>
              <a:gd name="T26" fmla="*/ 2147483647 w 19"/>
              <a:gd name="T27" fmla="*/ 0 h 62"/>
              <a:gd name="T28" fmla="*/ 2147483647 w 19"/>
              <a:gd name="T29" fmla="*/ 2147483647 h 62"/>
              <a:gd name="T30" fmla="*/ 2147483647 w 19"/>
              <a:gd name="T31" fmla="*/ 2147483647 h 62"/>
              <a:gd name="T32" fmla="*/ 2147483647 w 19"/>
              <a:gd name="T33" fmla="*/ 0 h 62"/>
              <a:gd name="T34" fmla="*/ 2147483647 w 19"/>
              <a:gd name="T35" fmla="*/ 0 h 62"/>
              <a:gd name="T36" fmla="*/ 2147483647 w 19"/>
              <a:gd name="T37" fmla="*/ 2147483647 h 6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"/>
              <a:gd name="T58" fmla="*/ 0 h 62"/>
              <a:gd name="T59" fmla="*/ 19 w 19"/>
              <a:gd name="T60" fmla="*/ 62 h 6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" h="62">
                <a:moveTo>
                  <a:pt x="0" y="0"/>
                </a:moveTo>
                <a:lnTo>
                  <a:pt x="3" y="0"/>
                </a:lnTo>
                <a:lnTo>
                  <a:pt x="3" y="62"/>
                </a:lnTo>
                <a:lnTo>
                  <a:pt x="4" y="55"/>
                </a:lnTo>
                <a:lnTo>
                  <a:pt x="4" y="0"/>
                </a:lnTo>
                <a:lnTo>
                  <a:pt x="7" y="0"/>
                </a:lnTo>
                <a:lnTo>
                  <a:pt x="7" y="48"/>
                </a:lnTo>
                <a:lnTo>
                  <a:pt x="9" y="41"/>
                </a:lnTo>
                <a:lnTo>
                  <a:pt x="9" y="0"/>
                </a:lnTo>
                <a:lnTo>
                  <a:pt x="10" y="0"/>
                </a:lnTo>
                <a:lnTo>
                  <a:pt x="10" y="35"/>
                </a:lnTo>
                <a:lnTo>
                  <a:pt x="13" y="27"/>
                </a:lnTo>
                <a:lnTo>
                  <a:pt x="13" y="0"/>
                </a:lnTo>
                <a:lnTo>
                  <a:pt x="14" y="0"/>
                </a:lnTo>
                <a:lnTo>
                  <a:pt x="14" y="21"/>
                </a:lnTo>
                <a:lnTo>
                  <a:pt x="16" y="14"/>
                </a:lnTo>
                <a:lnTo>
                  <a:pt x="16" y="0"/>
                </a:lnTo>
                <a:lnTo>
                  <a:pt x="19" y="0"/>
                </a:lnTo>
                <a:lnTo>
                  <a:pt x="19" y="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35" name="Line 383"/>
          <p:cNvSpPr>
            <a:spLocks noChangeShapeType="1"/>
          </p:cNvSpPr>
          <p:nvPr/>
        </p:nvSpPr>
        <p:spPr bwMode="auto">
          <a:xfrm>
            <a:off x="3463925" y="583882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36" name="Freeform 384"/>
          <p:cNvSpPr>
            <a:spLocks/>
          </p:cNvSpPr>
          <p:nvPr/>
        </p:nvSpPr>
        <p:spPr bwMode="auto">
          <a:xfrm>
            <a:off x="3463925" y="5002213"/>
            <a:ext cx="377825" cy="836612"/>
          </a:xfrm>
          <a:custGeom>
            <a:avLst/>
            <a:gdLst>
              <a:gd name="T0" fmla="*/ 0 w 238"/>
              <a:gd name="T1" fmla="*/ 2147483647 h 527"/>
              <a:gd name="T2" fmla="*/ 2147483647 w 238"/>
              <a:gd name="T3" fmla="*/ 2147483647 h 527"/>
              <a:gd name="T4" fmla="*/ 2147483647 w 238"/>
              <a:gd name="T5" fmla="*/ 2147483647 h 527"/>
              <a:gd name="T6" fmla="*/ 2147483647 w 238"/>
              <a:gd name="T7" fmla="*/ 2147483647 h 527"/>
              <a:gd name="T8" fmla="*/ 2147483647 w 238"/>
              <a:gd name="T9" fmla="*/ 2147483647 h 527"/>
              <a:gd name="T10" fmla="*/ 2147483647 w 238"/>
              <a:gd name="T11" fmla="*/ 0 h 527"/>
              <a:gd name="T12" fmla="*/ 2147483647 w 238"/>
              <a:gd name="T13" fmla="*/ 2147483647 h 527"/>
              <a:gd name="T14" fmla="*/ 2147483647 w 238"/>
              <a:gd name="T15" fmla="*/ 2147483647 h 52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8"/>
              <a:gd name="T25" fmla="*/ 0 h 527"/>
              <a:gd name="T26" fmla="*/ 238 w 238"/>
              <a:gd name="T27" fmla="*/ 527 h 52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8" h="527">
                <a:moveTo>
                  <a:pt x="0" y="527"/>
                </a:moveTo>
                <a:lnTo>
                  <a:pt x="238" y="527"/>
                </a:lnTo>
                <a:lnTo>
                  <a:pt x="238" y="21"/>
                </a:lnTo>
                <a:lnTo>
                  <a:pt x="170" y="21"/>
                </a:lnTo>
                <a:lnTo>
                  <a:pt x="102" y="21"/>
                </a:lnTo>
                <a:lnTo>
                  <a:pt x="170" y="0"/>
                </a:lnTo>
                <a:lnTo>
                  <a:pt x="170" y="41"/>
                </a:lnTo>
                <a:lnTo>
                  <a:pt x="102" y="2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37" name="Freeform 385"/>
          <p:cNvSpPr>
            <a:spLocks/>
          </p:cNvSpPr>
          <p:nvPr/>
        </p:nvSpPr>
        <p:spPr bwMode="auto">
          <a:xfrm>
            <a:off x="3636963" y="5032375"/>
            <a:ext cx="96837" cy="31750"/>
          </a:xfrm>
          <a:custGeom>
            <a:avLst/>
            <a:gdLst>
              <a:gd name="T0" fmla="*/ 0 w 61"/>
              <a:gd name="T1" fmla="*/ 0 h 20"/>
              <a:gd name="T2" fmla="*/ 2147483647 w 61"/>
              <a:gd name="T3" fmla="*/ 0 h 20"/>
              <a:gd name="T4" fmla="*/ 2147483647 w 61"/>
              <a:gd name="T5" fmla="*/ 2147483647 h 20"/>
              <a:gd name="T6" fmla="*/ 2147483647 w 61"/>
              <a:gd name="T7" fmla="*/ 2147483647 h 20"/>
              <a:gd name="T8" fmla="*/ 2147483647 w 61"/>
              <a:gd name="T9" fmla="*/ 2147483647 h 20"/>
              <a:gd name="T10" fmla="*/ 2147483647 w 61"/>
              <a:gd name="T11" fmla="*/ 2147483647 h 20"/>
              <a:gd name="T12" fmla="*/ 2147483647 w 61"/>
              <a:gd name="T13" fmla="*/ 2147483647 h 20"/>
              <a:gd name="T14" fmla="*/ 2147483647 w 61"/>
              <a:gd name="T15" fmla="*/ 2147483647 h 20"/>
              <a:gd name="T16" fmla="*/ 2147483647 w 61"/>
              <a:gd name="T17" fmla="*/ 2147483647 h 20"/>
              <a:gd name="T18" fmla="*/ 2147483647 w 61"/>
              <a:gd name="T19" fmla="*/ 2147483647 h 20"/>
              <a:gd name="T20" fmla="*/ 2147483647 w 61"/>
              <a:gd name="T21" fmla="*/ 2147483647 h 20"/>
              <a:gd name="T22" fmla="*/ 2147483647 w 61"/>
              <a:gd name="T23" fmla="*/ 2147483647 h 20"/>
              <a:gd name="T24" fmla="*/ 2147483647 w 61"/>
              <a:gd name="T25" fmla="*/ 2147483647 h 20"/>
              <a:gd name="T26" fmla="*/ 2147483647 w 61"/>
              <a:gd name="T27" fmla="*/ 2147483647 h 20"/>
              <a:gd name="T28" fmla="*/ 2147483647 w 61"/>
              <a:gd name="T29" fmla="*/ 2147483647 h 20"/>
              <a:gd name="T30" fmla="*/ 2147483647 w 61"/>
              <a:gd name="T31" fmla="*/ 2147483647 h 20"/>
              <a:gd name="T32" fmla="*/ 2147483647 w 61"/>
              <a:gd name="T33" fmla="*/ 2147483647 h 20"/>
              <a:gd name="T34" fmla="*/ 2147483647 w 61"/>
              <a:gd name="T35" fmla="*/ 2147483647 h 20"/>
              <a:gd name="T36" fmla="*/ 2147483647 w 61"/>
              <a:gd name="T37" fmla="*/ 2147483647 h 20"/>
              <a:gd name="T38" fmla="*/ 2147483647 w 61"/>
              <a:gd name="T39" fmla="*/ 2147483647 h 2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1"/>
              <a:gd name="T61" fmla="*/ 0 h 20"/>
              <a:gd name="T62" fmla="*/ 61 w 61"/>
              <a:gd name="T63" fmla="*/ 20 h 2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1" h="20">
                <a:moveTo>
                  <a:pt x="0" y="0"/>
                </a:moveTo>
                <a:lnTo>
                  <a:pt x="61" y="0"/>
                </a:lnTo>
                <a:lnTo>
                  <a:pt x="61" y="1"/>
                </a:lnTo>
                <a:lnTo>
                  <a:pt x="61" y="4"/>
                </a:lnTo>
                <a:lnTo>
                  <a:pt x="61" y="6"/>
                </a:lnTo>
                <a:lnTo>
                  <a:pt x="6" y="6"/>
                </a:lnTo>
                <a:lnTo>
                  <a:pt x="14" y="7"/>
                </a:lnTo>
                <a:lnTo>
                  <a:pt x="61" y="7"/>
                </a:lnTo>
                <a:lnTo>
                  <a:pt x="61" y="10"/>
                </a:lnTo>
                <a:lnTo>
                  <a:pt x="20" y="10"/>
                </a:lnTo>
                <a:lnTo>
                  <a:pt x="27" y="12"/>
                </a:lnTo>
                <a:lnTo>
                  <a:pt x="61" y="12"/>
                </a:lnTo>
                <a:lnTo>
                  <a:pt x="61" y="14"/>
                </a:lnTo>
                <a:lnTo>
                  <a:pt x="34" y="14"/>
                </a:lnTo>
                <a:lnTo>
                  <a:pt x="41" y="16"/>
                </a:lnTo>
                <a:lnTo>
                  <a:pt x="61" y="16"/>
                </a:lnTo>
                <a:lnTo>
                  <a:pt x="61" y="17"/>
                </a:lnTo>
                <a:lnTo>
                  <a:pt x="47" y="17"/>
                </a:lnTo>
                <a:lnTo>
                  <a:pt x="53" y="20"/>
                </a:lnTo>
                <a:lnTo>
                  <a:pt x="61" y="2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38" name="Line 386"/>
          <p:cNvSpPr>
            <a:spLocks noChangeShapeType="1"/>
          </p:cNvSpPr>
          <p:nvPr/>
        </p:nvSpPr>
        <p:spPr bwMode="auto">
          <a:xfrm>
            <a:off x="3733800" y="503872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39" name="Line 387"/>
          <p:cNvSpPr>
            <a:spLocks noChangeShapeType="1"/>
          </p:cNvSpPr>
          <p:nvPr/>
        </p:nvSpPr>
        <p:spPr bwMode="auto">
          <a:xfrm flipH="1">
            <a:off x="3636963" y="5038725"/>
            <a:ext cx="9683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40" name="Freeform 388"/>
          <p:cNvSpPr>
            <a:spLocks/>
          </p:cNvSpPr>
          <p:nvPr/>
        </p:nvSpPr>
        <p:spPr bwMode="auto">
          <a:xfrm>
            <a:off x="3636963" y="5006975"/>
            <a:ext cx="96837" cy="25400"/>
          </a:xfrm>
          <a:custGeom>
            <a:avLst/>
            <a:gdLst>
              <a:gd name="T0" fmla="*/ 0 w 61"/>
              <a:gd name="T1" fmla="*/ 2147483647 h 16"/>
              <a:gd name="T2" fmla="*/ 2147483647 w 61"/>
              <a:gd name="T3" fmla="*/ 2147483647 h 16"/>
              <a:gd name="T4" fmla="*/ 2147483647 w 61"/>
              <a:gd name="T5" fmla="*/ 2147483647 h 16"/>
              <a:gd name="T6" fmla="*/ 2147483647 w 61"/>
              <a:gd name="T7" fmla="*/ 2147483647 h 16"/>
              <a:gd name="T8" fmla="*/ 2147483647 w 61"/>
              <a:gd name="T9" fmla="*/ 2147483647 h 16"/>
              <a:gd name="T10" fmla="*/ 2147483647 w 61"/>
              <a:gd name="T11" fmla="*/ 2147483647 h 16"/>
              <a:gd name="T12" fmla="*/ 2147483647 w 61"/>
              <a:gd name="T13" fmla="*/ 2147483647 h 16"/>
              <a:gd name="T14" fmla="*/ 2147483647 w 61"/>
              <a:gd name="T15" fmla="*/ 2147483647 h 16"/>
              <a:gd name="T16" fmla="*/ 2147483647 w 61"/>
              <a:gd name="T17" fmla="*/ 2147483647 h 16"/>
              <a:gd name="T18" fmla="*/ 2147483647 w 61"/>
              <a:gd name="T19" fmla="*/ 2147483647 h 16"/>
              <a:gd name="T20" fmla="*/ 2147483647 w 61"/>
              <a:gd name="T21" fmla="*/ 2147483647 h 16"/>
              <a:gd name="T22" fmla="*/ 2147483647 w 61"/>
              <a:gd name="T23" fmla="*/ 2147483647 h 16"/>
              <a:gd name="T24" fmla="*/ 2147483647 w 61"/>
              <a:gd name="T25" fmla="*/ 2147483647 h 16"/>
              <a:gd name="T26" fmla="*/ 2147483647 w 61"/>
              <a:gd name="T27" fmla="*/ 2147483647 h 16"/>
              <a:gd name="T28" fmla="*/ 2147483647 w 61"/>
              <a:gd name="T29" fmla="*/ 2147483647 h 16"/>
              <a:gd name="T30" fmla="*/ 2147483647 w 61"/>
              <a:gd name="T31" fmla="*/ 0 h 16"/>
              <a:gd name="T32" fmla="*/ 2147483647 w 61"/>
              <a:gd name="T33" fmla="*/ 0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6"/>
              <a:gd name="T53" fmla="*/ 61 w 61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6">
                <a:moveTo>
                  <a:pt x="0" y="16"/>
                </a:moveTo>
                <a:lnTo>
                  <a:pt x="6" y="14"/>
                </a:lnTo>
                <a:lnTo>
                  <a:pt x="61" y="14"/>
                </a:lnTo>
                <a:lnTo>
                  <a:pt x="61" y="12"/>
                </a:lnTo>
                <a:lnTo>
                  <a:pt x="14" y="12"/>
                </a:lnTo>
                <a:lnTo>
                  <a:pt x="20" y="10"/>
                </a:lnTo>
                <a:lnTo>
                  <a:pt x="61" y="10"/>
                </a:lnTo>
                <a:lnTo>
                  <a:pt x="61" y="7"/>
                </a:lnTo>
                <a:lnTo>
                  <a:pt x="27" y="7"/>
                </a:lnTo>
                <a:lnTo>
                  <a:pt x="34" y="6"/>
                </a:lnTo>
                <a:lnTo>
                  <a:pt x="61" y="6"/>
                </a:lnTo>
                <a:lnTo>
                  <a:pt x="61" y="4"/>
                </a:lnTo>
                <a:lnTo>
                  <a:pt x="41" y="4"/>
                </a:lnTo>
                <a:lnTo>
                  <a:pt x="47" y="2"/>
                </a:lnTo>
                <a:lnTo>
                  <a:pt x="61" y="2"/>
                </a:lnTo>
                <a:lnTo>
                  <a:pt x="61" y="0"/>
                </a:lnTo>
                <a:lnTo>
                  <a:pt x="53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41" name="Freeform 389"/>
          <p:cNvSpPr>
            <a:spLocks/>
          </p:cNvSpPr>
          <p:nvPr/>
        </p:nvSpPr>
        <p:spPr bwMode="auto">
          <a:xfrm>
            <a:off x="4538663" y="2517775"/>
            <a:ext cx="374650" cy="835025"/>
          </a:xfrm>
          <a:custGeom>
            <a:avLst/>
            <a:gdLst>
              <a:gd name="T0" fmla="*/ 2147483647 w 236"/>
              <a:gd name="T1" fmla="*/ 2147483647 h 526"/>
              <a:gd name="T2" fmla="*/ 2147483647 w 236"/>
              <a:gd name="T3" fmla="*/ 2147483647 h 526"/>
              <a:gd name="T4" fmla="*/ 2147483647 w 236"/>
              <a:gd name="T5" fmla="*/ 2147483647 h 526"/>
              <a:gd name="T6" fmla="*/ 2147483647 w 236"/>
              <a:gd name="T7" fmla="*/ 2147483647 h 526"/>
              <a:gd name="T8" fmla="*/ 2147483647 w 236"/>
              <a:gd name="T9" fmla="*/ 2147483647 h 526"/>
              <a:gd name="T10" fmla="*/ 2147483647 w 236"/>
              <a:gd name="T11" fmla="*/ 2147483647 h 526"/>
              <a:gd name="T12" fmla="*/ 2147483647 w 236"/>
              <a:gd name="T13" fmla="*/ 0 h 526"/>
              <a:gd name="T14" fmla="*/ 0 w 236"/>
              <a:gd name="T15" fmla="*/ 0 h 5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6"/>
              <a:gd name="T25" fmla="*/ 0 h 526"/>
              <a:gd name="T26" fmla="*/ 236 w 236"/>
              <a:gd name="T27" fmla="*/ 526 h 5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6" h="526">
                <a:moveTo>
                  <a:pt x="101" y="506"/>
                </a:moveTo>
                <a:lnTo>
                  <a:pt x="168" y="485"/>
                </a:lnTo>
                <a:lnTo>
                  <a:pt x="168" y="526"/>
                </a:lnTo>
                <a:lnTo>
                  <a:pt x="101" y="506"/>
                </a:lnTo>
                <a:lnTo>
                  <a:pt x="168" y="506"/>
                </a:lnTo>
                <a:lnTo>
                  <a:pt x="236" y="506"/>
                </a:lnTo>
                <a:lnTo>
                  <a:pt x="236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42" name="Freeform 390"/>
          <p:cNvSpPr>
            <a:spLocks/>
          </p:cNvSpPr>
          <p:nvPr/>
        </p:nvSpPr>
        <p:spPr bwMode="auto">
          <a:xfrm>
            <a:off x="4708525" y="3317875"/>
            <a:ext cx="96838" cy="33338"/>
          </a:xfrm>
          <a:custGeom>
            <a:avLst/>
            <a:gdLst>
              <a:gd name="T0" fmla="*/ 0 w 61"/>
              <a:gd name="T1" fmla="*/ 0 h 21"/>
              <a:gd name="T2" fmla="*/ 2147483647 w 61"/>
              <a:gd name="T3" fmla="*/ 0 h 21"/>
              <a:gd name="T4" fmla="*/ 2147483647 w 61"/>
              <a:gd name="T5" fmla="*/ 2147483647 h 21"/>
              <a:gd name="T6" fmla="*/ 2147483647 w 61"/>
              <a:gd name="T7" fmla="*/ 2147483647 h 21"/>
              <a:gd name="T8" fmla="*/ 2147483647 w 61"/>
              <a:gd name="T9" fmla="*/ 2147483647 h 21"/>
              <a:gd name="T10" fmla="*/ 2147483647 w 61"/>
              <a:gd name="T11" fmla="*/ 2147483647 h 21"/>
              <a:gd name="T12" fmla="*/ 2147483647 w 61"/>
              <a:gd name="T13" fmla="*/ 2147483647 h 21"/>
              <a:gd name="T14" fmla="*/ 2147483647 w 61"/>
              <a:gd name="T15" fmla="*/ 2147483647 h 21"/>
              <a:gd name="T16" fmla="*/ 2147483647 w 61"/>
              <a:gd name="T17" fmla="*/ 2147483647 h 21"/>
              <a:gd name="T18" fmla="*/ 2147483647 w 61"/>
              <a:gd name="T19" fmla="*/ 2147483647 h 21"/>
              <a:gd name="T20" fmla="*/ 2147483647 w 61"/>
              <a:gd name="T21" fmla="*/ 2147483647 h 21"/>
              <a:gd name="T22" fmla="*/ 2147483647 w 61"/>
              <a:gd name="T23" fmla="*/ 2147483647 h 21"/>
              <a:gd name="T24" fmla="*/ 2147483647 w 61"/>
              <a:gd name="T25" fmla="*/ 2147483647 h 21"/>
              <a:gd name="T26" fmla="*/ 2147483647 w 61"/>
              <a:gd name="T27" fmla="*/ 2147483647 h 21"/>
              <a:gd name="T28" fmla="*/ 2147483647 w 61"/>
              <a:gd name="T29" fmla="*/ 2147483647 h 21"/>
              <a:gd name="T30" fmla="*/ 2147483647 w 61"/>
              <a:gd name="T31" fmla="*/ 2147483647 h 21"/>
              <a:gd name="T32" fmla="*/ 2147483647 w 61"/>
              <a:gd name="T33" fmla="*/ 2147483647 h 21"/>
              <a:gd name="T34" fmla="*/ 2147483647 w 61"/>
              <a:gd name="T35" fmla="*/ 2147483647 h 21"/>
              <a:gd name="T36" fmla="*/ 2147483647 w 61"/>
              <a:gd name="T37" fmla="*/ 2147483647 h 21"/>
              <a:gd name="T38" fmla="*/ 2147483647 w 61"/>
              <a:gd name="T39" fmla="*/ 2147483647 h 2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1"/>
              <a:gd name="T61" fmla="*/ 0 h 21"/>
              <a:gd name="T62" fmla="*/ 61 w 61"/>
              <a:gd name="T63" fmla="*/ 21 h 2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1" h="21">
                <a:moveTo>
                  <a:pt x="0" y="0"/>
                </a:moveTo>
                <a:lnTo>
                  <a:pt x="61" y="0"/>
                </a:lnTo>
                <a:lnTo>
                  <a:pt x="61" y="2"/>
                </a:lnTo>
                <a:lnTo>
                  <a:pt x="61" y="5"/>
                </a:lnTo>
                <a:lnTo>
                  <a:pt x="61" y="6"/>
                </a:lnTo>
                <a:lnTo>
                  <a:pt x="6" y="6"/>
                </a:lnTo>
                <a:lnTo>
                  <a:pt x="14" y="8"/>
                </a:lnTo>
                <a:lnTo>
                  <a:pt x="61" y="8"/>
                </a:lnTo>
                <a:lnTo>
                  <a:pt x="61" y="11"/>
                </a:lnTo>
                <a:lnTo>
                  <a:pt x="20" y="11"/>
                </a:lnTo>
                <a:lnTo>
                  <a:pt x="27" y="12"/>
                </a:lnTo>
                <a:lnTo>
                  <a:pt x="61" y="12"/>
                </a:lnTo>
                <a:lnTo>
                  <a:pt x="61" y="14"/>
                </a:lnTo>
                <a:lnTo>
                  <a:pt x="34" y="14"/>
                </a:lnTo>
                <a:lnTo>
                  <a:pt x="41" y="16"/>
                </a:lnTo>
                <a:lnTo>
                  <a:pt x="61" y="16"/>
                </a:lnTo>
                <a:lnTo>
                  <a:pt x="61" y="18"/>
                </a:lnTo>
                <a:lnTo>
                  <a:pt x="47" y="18"/>
                </a:lnTo>
                <a:lnTo>
                  <a:pt x="55" y="21"/>
                </a:lnTo>
                <a:lnTo>
                  <a:pt x="61" y="2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43" name="Line 391"/>
          <p:cNvSpPr>
            <a:spLocks noChangeShapeType="1"/>
          </p:cNvSpPr>
          <p:nvPr/>
        </p:nvSpPr>
        <p:spPr bwMode="auto">
          <a:xfrm>
            <a:off x="4805363" y="3325813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44" name="Line 392"/>
          <p:cNvSpPr>
            <a:spLocks noChangeShapeType="1"/>
          </p:cNvSpPr>
          <p:nvPr/>
        </p:nvSpPr>
        <p:spPr bwMode="auto">
          <a:xfrm flipH="1">
            <a:off x="4708525" y="3325813"/>
            <a:ext cx="9683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45" name="Freeform 393"/>
          <p:cNvSpPr>
            <a:spLocks/>
          </p:cNvSpPr>
          <p:nvPr/>
        </p:nvSpPr>
        <p:spPr bwMode="auto">
          <a:xfrm>
            <a:off x="4708525" y="3292475"/>
            <a:ext cx="96838" cy="25400"/>
          </a:xfrm>
          <a:custGeom>
            <a:avLst/>
            <a:gdLst>
              <a:gd name="T0" fmla="*/ 0 w 61"/>
              <a:gd name="T1" fmla="*/ 2147483647 h 16"/>
              <a:gd name="T2" fmla="*/ 2147483647 w 61"/>
              <a:gd name="T3" fmla="*/ 2147483647 h 16"/>
              <a:gd name="T4" fmla="*/ 2147483647 w 61"/>
              <a:gd name="T5" fmla="*/ 2147483647 h 16"/>
              <a:gd name="T6" fmla="*/ 2147483647 w 61"/>
              <a:gd name="T7" fmla="*/ 2147483647 h 16"/>
              <a:gd name="T8" fmla="*/ 2147483647 w 61"/>
              <a:gd name="T9" fmla="*/ 2147483647 h 16"/>
              <a:gd name="T10" fmla="*/ 2147483647 w 61"/>
              <a:gd name="T11" fmla="*/ 2147483647 h 16"/>
              <a:gd name="T12" fmla="*/ 2147483647 w 61"/>
              <a:gd name="T13" fmla="*/ 2147483647 h 16"/>
              <a:gd name="T14" fmla="*/ 2147483647 w 61"/>
              <a:gd name="T15" fmla="*/ 2147483647 h 16"/>
              <a:gd name="T16" fmla="*/ 2147483647 w 61"/>
              <a:gd name="T17" fmla="*/ 2147483647 h 16"/>
              <a:gd name="T18" fmla="*/ 2147483647 w 61"/>
              <a:gd name="T19" fmla="*/ 2147483647 h 16"/>
              <a:gd name="T20" fmla="*/ 2147483647 w 61"/>
              <a:gd name="T21" fmla="*/ 2147483647 h 16"/>
              <a:gd name="T22" fmla="*/ 2147483647 w 61"/>
              <a:gd name="T23" fmla="*/ 2147483647 h 16"/>
              <a:gd name="T24" fmla="*/ 2147483647 w 61"/>
              <a:gd name="T25" fmla="*/ 2147483647 h 16"/>
              <a:gd name="T26" fmla="*/ 2147483647 w 61"/>
              <a:gd name="T27" fmla="*/ 2147483647 h 16"/>
              <a:gd name="T28" fmla="*/ 2147483647 w 61"/>
              <a:gd name="T29" fmla="*/ 2147483647 h 16"/>
              <a:gd name="T30" fmla="*/ 2147483647 w 61"/>
              <a:gd name="T31" fmla="*/ 0 h 16"/>
              <a:gd name="T32" fmla="*/ 2147483647 w 61"/>
              <a:gd name="T33" fmla="*/ 0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6"/>
              <a:gd name="T53" fmla="*/ 61 w 61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6">
                <a:moveTo>
                  <a:pt x="0" y="16"/>
                </a:moveTo>
                <a:lnTo>
                  <a:pt x="6" y="14"/>
                </a:lnTo>
                <a:lnTo>
                  <a:pt x="61" y="14"/>
                </a:lnTo>
                <a:lnTo>
                  <a:pt x="61" y="12"/>
                </a:lnTo>
                <a:lnTo>
                  <a:pt x="14" y="12"/>
                </a:lnTo>
                <a:lnTo>
                  <a:pt x="20" y="9"/>
                </a:lnTo>
                <a:lnTo>
                  <a:pt x="61" y="9"/>
                </a:lnTo>
                <a:lnTo>
                  <a:pt x="61" y="8"/>
                </a:lnTo>
                <a:lnTo>
                  <a:pt x="27" y="8"/>
                </a:lnTo>
                <a:lnTo>
                  <a:pt x="34" y="6"/>
                </a:lnTo>
                <a:lnTo>
                  <a:pt x="61" y="6"/>
                </a:lnTo>
                <a:lnTo>
                  <a:pt x="61" y="5"/>
                </a:lnTo>
                <a:lnTo>
                  <a:pt x="41" y="5"/>
                </a:lnTo>
                <a:lnTo>
                  <a:pt x="47" y="2"/>
                </a:lnTo>
                <a:lnTo>
                  <a:pt x="61" y="2"/>
                </a:lnTo>
                <a:lnTo>
                  <a:pt x="61" y="0"/>
                </a:lnTo>
                <a:lnTo>
                  <a:pt x="55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46" name="Line 394"/>
          <p:cNvSpPr>
            <a:spLocks noChangeShapeType="1"/>
          </p:cNvSpPr>
          <p:nvPr/>
        </p:nvSpPr>
        <p:spPr bwMode="auto">
          <a:xfrm>
            <a:off x="2163763" y="25146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47" name="Freeform 395"/>
          <p:cNvSpPr>
            <a:spLocks/>
          </p:cNvSpPr>
          <p:nvPr/>
        </p:nvSpPr>
        <p:spPr bwMode="auto">
          <a:xfrm>
            <a:off x="2043113" y="2489200"/>
            <a:ext cx="120650" cy="25400"/>
          </a:xfrm>
          <a:custGeom>
            <a:avLst/>
            <a:gdLst>
              <a:gd name="T0" fmla="*/ 2147483647 w 76"/>
              <a:gd name="T1" fmla="*/ 2147483647 h 16"/>
              <a:gd name="T2" fmla="*/ 0 w 76"/>
              <a:gd name="T3" fmla="*/ 2147483647 h 16"/>
              <a:gd name="T4" fmla="*/ 0 w 76"/>
              <a:gd name="T5" fmla="*/ 2147483647 h 16"/>
              <a:gd name="T6" fmla="*/ 2147483647 w 76"/>
              <a:gd name="T7" fmla="*/ 2147483647 h 16"/>
              <a:gd name="T8" fmla="*/ 2147483647 w 76"/>
              <a:gd name="T9" fmla="*/ 2147483647 h 16"/>
              <a:gd name="T10" fmla="*/ 0 w 76"/>
              <a:gd name="T11" fmla="*/ 2147483647 h 16"/>
              <a:gd name="T12" fmla="*/ 0 w 76"/>
              <a:gd name="T13" fmla="*/ 2147483647 h 16"/>
              <a:gd name="T14" fmla="*/ 2147483647 w 76"/>
              <a:gd name="T15" fmla="*/ 2147483647 h 16"/>
              <a:gd name="T16" fmla="*/ 2147483647 w 76"/>
              <a:gd name="T17" fmla="*/ 2147483647 h 16"/>
              <a:gd name="T18" fmla="*/ 0 w 76"/>
              <a:gd name="T19" fmla="*/ 2147483647 h 16"/>
              <a:gd name="T20" fmla="*/ 0 w 76"/>
              <a:gd name="T21" fmla="*/ 2147483647 h 16"/>
              <a:gd name="T22" fmla="*/ 2147483647 w 76"/>
              <a:gd name="T23" fmla="*/ 2147483647 h 16"/>
              <a:gd name="T24" fmla="*/ 2147483647 w 76"/>
              <a:gd name="T25" fmla="*/ 2147483647 h 16"/>
              <a:gd name="T26" fmla="*/ 0 w 76"/>
              <a:gd name="T27" fmla="*/ 2147483647 h 16"/>
              <a:gd name="T28" fmla="*/ 0 w 76"/>
              <a:gd name="T29" fmla="*/ 2147483647 h 16"/>
              <a:gd name="T30" fmla="*/ 2147483647 w 76"/>
              <a:gd name="T31" fmla="*/ 2147483647 h 16"/>
              <a:gd name="T32" fmla="*/ 2147483647 w 76"/>
              <a:gd name="T33" fmla="*/ 0 h 16"/>
              <a:gd name="T34" fmla="*/ 0 w 76"/>
              <a:gd name="T35" fmla="*/ 0 h 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6"/>
              <a:gd name="T55" fmla="*/ 0 h 16"/>
              <a:gd name="T56" fmla="*/ 76 w 76"/>
              <a:gd name="T57" fmla="*/ 16 h 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6" h="16">
                <a:moveTo>
                  <a:pt x="76" y="16"/>
                </a:moveTo>
                <a:lnTo>
                  <a:pt x="0" y="16"/>
                </a:lnTo>
                <a:lnTo>
                  <a:pt x="0" y="15"/>
                </a:lnTo>
                <a:lnTo>
                  <a:pt x="68" y="15"/>
                </a:lnTo>
                <a:lnTo>
                  <a:pt x="60" y="12"/>
                </a:lnTo>
                <a:lnTo>
                  <a:pt x="0" y="12"/>
                </a:lnTo>
                <a:lnTo>
                  <a:pt x="0" y="10"/>
                </a:lnTo>
                <a:lnTo>
                  <a:pt x="51" y="10"/>
                </a:lnTo>
                <a:lnTo>
                  <a:pt x="42" y="9"/>
                </a:lnTo>
                <a:lnTo>
                  <a:pt x="0" y="9"/>
                </a:lnTo>
                <a:lnTo>
                  <a:pt x="0" y="6"/>
                </a:lnTo>
                <a:lnTo>
                  <a:pt x="34" y="6"/>
                </a:lnTo>
                <a:lnTo>
                  <a:pt x="25" y="5"/>
                </a:lnTo>
                <a:lnTo>
                  <a:pt x="0" y="5"/>
                </a:lnTo>
                <a:lnTo>
                  <a:pt x="0" y="2"/>
                </a:lnTo>
                <a:lnTo>
                  <a:pt x="18" y="2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48" name="Line 396"/>
          <p:cNvSpPr>
            <a:spLocks noChangeShapeType="1"/>
          </p:cNvSpPr>
          <p:nvPr/>
        </p:nvSpPr>
        <p:spPr bwMode="auto">
          <a:xfrm>
            <a:off x="1641475" y="3697288"/>
            <a:ext cx="31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49" name="Freeform 397"/>
          <p:cNvSpPr>
            <a:spLocks/>
          </p:cNvSpPr>
          <p:nvPr/>
        </p:nvSpPr>
        <p:spPr bwMode="auto">
          <a:xfrm>
            <a:off x="1243013" y="3697288"/>
            <a:ext cx="398462" cy="427037"/>
          </a:xfrm>
          <a:custGeom>
            <a:avLst/>
            <a:gdLst>
              <a:gd name="T0" fmla="*/ 2147483647 w 251"/>
              <a:gd name="T1" fmla="*/ 0 h 269"/>
              <a:gd name="T2" fmla="*/ 2147483647 w 251"/>
              <a:gd name="T3" fmla="*/ 0 h 269"/>
              <a:gd name="T4" fmla="*/ 2147483647 w 251"/>
              <a:gd name="T5" fmla="*/ 2147483647 h 269"/>
              <a:gd name="T6" fmla="*/ 2147483647 w 251"/>
              <a:gd name="T7" fmla="*/ 2147483647 h 269"/>
              <a:gd name="T8" fmla="*/ 2147483647 w 251"/>
              <a:gd name="T9" fmla="*/ 2147483647 h 269"/>
              <a:gd name="T10" fmla="*/ 2147483647 w 251"/>
              <a:gd name="T11" fmla="*/ 2147483647 h 269"/>
              <a:gd name="T12" fmla="*/ 2147483647 w 251"/>
              <a:gd name="T13" fmla="*/ 2147483647 h 269"/>
              <a:gd name="T14" fmla="*/ 2147483647 w 251"/>
              <a:gd name="T15" fmla="*/ 2147483647 h 269"/>
              <a:gd name="T16" fmla="*/ 2147483647 w 251"/>
              <a:gd name="T17" fmla="*/ 2147483647 h 269"/>
              <a:gd name="T18" fmla="*/ 2147483647 w 251"/>
              <a:gd name="T19" fmla="*/ 2147483647 h 269"/>
              <a:gd name="T20" fmla="*/ 2147483647 w 251"/>
              <a:gd name="T21" fmla="*/ 2147483647 h 269"/>
              <a:gd name="T22" fmla="*/ 2147483647 w 251"/>
              <a:gd name="T23" fmla="*/ 2147483647 h 269"/>
              <a:gd name="T24" fmla="*/ 2147483647 w 251"/>
              <a:gd name="T25" fmla="*/ 2147483647 h 269"/>
              <a:gd name="T26" fmla="*/ 2147483647 w 251"/>
              <a:gd name="T27" fmla="*/ 2147483647 h 269"/>
              <a:gd name="T28" fmla="*/ 2147483647 w 251"/>
              <a:gd name="T29" fmla="*/ 2147483647 h 269"/>
              <a:gd name="T30" fmla="*/ 2147483647 w 251"/>
              <a:gd name="T31" fmla="*/ 2147483647 h 269"/>
              <a:gd name="T32" fmla="*/ 2147483647 w 251"/>
              <a:gd name="T33" fmla="*/ 2147483647 h 269"/>
              <a:gd name="T34" fmla="*/ 2147483647 w 251"/>
              <a:gd name="T35" fmla="*/ 2147483647 h 269"/>
              <a:gd name="T36" fmla="*/ 2147483647 w 251"/>
              <a:gd name="T37" fmla="*/ 2147483647 h 269"/>
              <a:gd name="T38" fmla="*/ 2147483647 w 251"/>
              <a:gd name="T39" fmla="*/ 2147483647 h 269"/>
              <a:gd name="T40" fmla="*/ 2147483647 w 251"/>
              <a:gd name="T41" fmla="*/ 2147483647 h 269"/>
              <a:gd name="T42" fmla="*/ 2147483647 w 251"/>
              <a:gd name="T43" fmla="*/ 2147483647 h 269"/>
              <a:gd name="T44" fmla="*/ 2147483647 w 251"/>
              <a:gd name="T45" fmla="*/ 2147483647 h 269"/>
              <a:gd name="T46" fmla="*/ 2147483647 w 251"/>
              <a:gd name="T47" fmla="*/ 2147483647 h 269"/>
              <a:gd name="T48" fmla="*/ 2147483647 w 251"/>
              <a:gd name="T49" fmla="*/ 2147483647 h 269"/>
              <a:gd name="T50" fmla="*/ 2147483647 w 251"/>
              <a:gd name="T51" fmla="*/ 2147483647 h 269"/>
              <a:gd name="T52" fmla="*/ 2147483647 w 251"/>
              <a:gd name="T53" fmla="*/ 2147483647 h 269"/>
              <a:gd name="T54" fmla="*/ 2147483647 w 251"/>
              <a:gd name="T55" fmla="*/ 2147483647 h 269"/>
              <a:gd name="T56" fmla="*/ 2147483647 w 251"/>
              <a:gd name="T57" fmla="*/ 2147483647 h 269"/>
              <a:gd name="T58" fmla="*/ 2147483647 w 251"/>
              <a:gd name="T59" fmla="*/ 2147483647 h 269"/>
              <a:gd name="T60" fmla="*/ 2147483647 w 251"/>
              <a:gd name="T61" fmla="*/ 2147483647 h 269"/>
              <a:gd name="T62" fmla="*/ 2147483647 w 251"/>
              <a:gd name="T63" fmla="*/ 2147483647 h 269"/>
              <a:gd name="T64" fmla="*/ 2147483647 w 251"/>
              <a:gd name="T65" fmla="*/ 2147483647 h 269"/>
              <a:gd name="T66" fmla="*/ 2147483647 w 251"/>
              <a:gd name="T67" fmla="*/ 2147483647 h 269"/>
              <a:gd name="T68" fmla="*/ 2147483647 w 251"/>
              <a:gd name="T69" fmla="*/ 2147483647 h 269"/>
              <a:gd name="T70" fmla="*/ 0 w 251"/>
              <a:gd name="T71" fmla="*/ 2147483647 h 269"/>
              <a:gd name="T72" fmla="*/ 0 w 251"/>
              <a:gd name="T73" fmla="*/ 2147483647 h 26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51"/>
              <a:gd name="T112" fmla="*/ 0 h 269"/>
              <a:gd name="T113" fmla="*/ 251 w 251"/>
              <a:gd name="T114" fmla="*/ 269 h 26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51" h="269">
                <a:moveTo>
                  <a:pt x="251" y="0"/>
                </a:moveTo>
                <a:lnTo>
                  <a:pt x="149" y="0"/>
                </a:lnTo>
                <a:lnTo>
                  <a:pt x="31" y="219"/>
                </a:lnTo>
                <a:lnTo>
                  <a:pt x="32" y="220"/>
                </a:lnTo>
                <a:lnTo>
                  <a:pt x="32" y="243"/>
                </a:lnTo>
                <a:lnTo>
                  <a:pt x="30" y="245"/>
                </a:lnTo>
                <a:lnTo>
                  <a:pt x="30" y="218"/>
                </a:lnTo>
                <a:lnTo>
                  <a:pt x="28" y="217"/>
                </a:lnTo>
                <a:lnTo>
                  <a:pt x="28" y="246"/>
                </a:lnTo>
                <a:lnTo>
                  <a:pt x="26" y="248"/>
                </a:lnTo>
                <a:lnTo>
                  <a:pt x="26" y="215"/>
                </a:lnTo>
                <a:lnTo>
                  <a:pt x="25" y="214"/>
                </a:lnTo>
                <a:lnTo>
                  <a:pt x="25" y="250"/>
                </a:lnTo>
                <a:lnTo>
                  <a:pt x="22" y="251"/>
                </a:lnTo>
                <a:lnTo>
                  <a:pt x="22" y="213"/>
                </a:lnTo>
                <a:lnTo>
                  <a:pt x="20" y="212"/>
                </a:lnTo>
                <a:lnTo>
                  <a:pt x="20" y="252"/>
                </a:lnTo>
                <a:lnTo>
                  <a:pt x="18" y="255"/>
                </a:lnTo>
                <a:lnTo>
                  <a:pt x="18" y="210"/>
                </a:lnTo>
                <a:lnTo>
                  <a:pt x="16" y="209"/>
                </a:lnTo>
                <a:lnTo>
                  <a:pt x="16" y="256"/>
                </a:lnTo>
                <a:lnTo>
                  <a:pt x="13" y="257"/>
                </a:lnTo>
                <a:lnTo>
                  <a:pt x="13" y="210"/>
                </a:lnTo>
                <a:lnTo>
                  <a:pt x="12" y="218"/>
                </a:lnTo>
                <a:lnTo>
                  <a:pt x="12" y="259"/>
                </a:lnTo>
                <a:lnTo>
                  <a:pt x="10" y="261"/>
                </a:lnTo>
                <a:lnTo>
                  <a:pt x="10" y="225"/>
                </a:lnTo>
                <a:lnTo>
                  <a:pt x="7" y="233"/>
                </a:lnTo>
                <a:lnTo>
                  <a:pt x="7" y="262"/>
                </a:lnTo>
                <a:lnTo>
                  <a:pt x="6" y="264"/>
                </a:lnTo>
                <a:lnTo>
                  <a:pt x="6" y="240"/>
                </a:lnTo>
                <a:lnTo>
                  <a:pt x="4" y="248"/>
                </a:lnTo>
                <a:lnTo>
                  <a:pt x="4" y="265"/>
                </a:lnTo>
                <a:lnTo>
                  <a:pt x="1" y="267"/>
                </a:lnTo>
                <a:lnTo>
                  <a:pt x="1" y="255"/>
                </a:lnTo>
                <a:lnTo>
                  <a:pt x="0" y="262"/>
                </a:lnTo>
                <a:lnTo>
                  <a:pt x="0" y="26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50" name="Line 398"/>
          <p:cNvSpPr>
            <a:spLocks noChangeShapeType="1"/>
          </p:cNvSpPr>
          <p:nvPr/>
        </p:nvSpPr>
        <p:spPr bwMode="auto">
          <a:xfrm>
            <a:off x="1239838" y="4125913"/>
            <a:ext cx="31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51" name="Freeform 399"/>
          <p:cNvSpPr>
            <a:spLocks/>
          </p:cNvSpPr>
          <p:nvPr/>
        </p:nvSpPr>
        <p:spPr bwMode="auto">
          <a:xfrm>
            <a:off x="1239838" y="4027488"/>
            <a:ext cx="79375" cy="98425"/>
          </a:xfrm>
          <a:custGeom>
            <a:avLst/>
            <a:gdLst>
              <a:gd name="T0" fmla="*/ 0 w 49"/>
              <a:gd name="T1" fmla="*/ 2147483647 h 62"/>
              <a:gd name="T2" fmla="*/ 2147483647 w 49"/>
              <a:gd name="T3" fmla="*/ 0 h 62"/>
              <a:gd name="T4" fmla="*/ 2147483647 w 49"/>
              <a:gd name="T5" fmla="*/ 2147483647 h 62"/>
              <a:gd name="T6" fmla="*/ 0 w 49"/>
              <a:gd name="T7" fmla="*/ 2147483647 h 62"/>
              <a:gd name="T8" fmla="*/ 0 60000 65536"/>
              <a:gd name="T9" fmla="*/ 0 60000 65536"/>
              <a:gd name="T10" fmla="*/ 0 60000 65536"/>
              <a:gd name="T11" fmla="*/ 0 60000 65536"/>
              <a:gd name="T12" fmla="*/ 0 w 49"/>
              <a:gd name="T13" fmla="*/ 0 h 62"/>
              <a:gd name="T14" fmla="*/ 49 w 49"/>
              <a:gd name="T15" fmla="*/ 62 h 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" h="62">
                <a:moveTo>
                  <a:pt x="0" y="62"/>
                </a:moveTo>
                <a:lnTo>
                  <a:pt x="16" y="0"/>
                </a:lnTo>
                <a:lnTo>
                  <a:pt x="49" y="22"/>
                </a:lnTo>
                <a:lnTo>
                  <a:pt x="0" y="62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52" name="Line 400"/>
          <p:cNvSpPr>
            <a:spLocks noChangeShapeType="1"/>
          </p:cNvSpPr>
          <p:nvPr/>
        </p:nvSpPr>
        <p:spPr bwMode="auto">
          <a:xfrm>
            <a:off x="1312863" y="41275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53" name="Freeform 401"/>
          <p:cNvSpPr>
            <a:spLocks/>
          </p:cNvSpPr>
          <p:nvPr/>
        </p:nvSpPr>
        <p:spPr bwMode="auto">
          <a:xfrm>
            <a:off x="1293813" y="4127500"/>
            <a:ext cx="93662" cy="22225"/>
          </a:xfrm>
          <a:custGeom>
            <a:avLst/>
            <a:gdLst>
              <a:gd name="T0" fmla="*/ 2147483647 w 58"/>
              <a:gd name="T1" fmla="*/ 0 h 14"/>
              <a:gd name="T2" fmla="*/ 2147483647 w 58"/>
              <a:gd name="T3" fmla="*/ 0 h 14"/>
              <a:gd name="T4" fmla="*/ 2147483647 w 58"/>
              <a:gd name="T5" fmla="*/ 2147483647 h 14"/>
              <a:gd name="T6" fmla="*/ 2147483647 w 58"/>
              <a:gd name="T7" fmla="*/ 2147483647 h 14"/>
              <a:gd name="T8" fmla="*/ 2147483647 w 58"/>
              <a:gd name="T9" fmla="*/ 2147483647 h 14"/>
              <a:gd name="T10" fmla="*/ 2147483647 w 58"/>
              <a:gd name="T11" fmla="*/ 2147483647 h 14"/>
              <a:gd name="T12" fmla="*/ 2147483647 w 58"/>
              <a:gd name="T13" fmla="*/ 2147483647 h 14"/>
              <a:gd name="T14" fmla="*/ 2147483647 w 58"/>
              <a:gd name="T15" fmla="*/ 2147483647 h 14"/>
              <a:gd name="T16" fmla="*/ 2147483647 w 58"/>
              <a:gd name="T17" fmla="*/ 2147483647 h 14"/>
              <a:gd name="T18" fmla="*/ 2147483647 w 58"/>
              <a:gd name="T19" fmla="*/ 2147483647 h 14"/>
              <a:gd name="T20" fmla="*/ 2147483647 w 58"/>
              <a:gd name="T21" fmla="*/ 2147483647 h 14"/>
              <a:gd name="T22" fmla="*/ 2147483647 w 58"/>
              <a:gd name="T23" fmla="*/ 2147483647 h 14"/>
              <a:gd name="T24" fmla="*/ 2147483647 w 58"/>
              <a:gd name="T25" fmla="*/ 2147483647 h 14"/>
              <a:gd name="T26" fmla="*/ 2147483647 w 58"/>
              <a:gd name="T27" fmla="*/ 2147483647 h 14"/>
              <a:gd name="T28" fmla="*/ 2147483647 w 58"/>
              <a:gd name="T29" fmla="*/ 2147483647 h 14"/>
              <a:gd name="T30" fmla="*/ 0 w 58"/>
              <a:gd name="T31" fmla="*/ 2147483647 h 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8"/>
              <a:gd name="T49" fmla="*/ 0 h 14"/>
              <a:gd name="T50" fmla="*/ 58 w 58"/>
              <a:gd name="T51" fmla="*/ 14 h 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8" h="14">
                <a:moveTo>
                  <a:pt x="11" y="0"/>
                </a:moveTo>
                <a:lnTo>
                  <a:pt x="58" y="0"/>
                </a:lnTo>
                <a:lnTo>
                  <a:pt x="51" y="1"/>
                </a:lnTo>
                <a:lnTo>
                  <a:pt x="10" y="1"/>
                </a:lnTo>
                <a:lnTo>
                  <a:pt x="8" y="4"/>
                </a:lnTo>
                <a:lnTo>
                  <a:pt x="44" y="4"/>
                </a:lnTo>
                <a:lnTo>
                  <a:pt x="36" y="5"/>
                </a:lnTo>
                <a:lnTo>
                  <a:pt x="6" y="5"/>
                </a:lnTo>
                <a:lnTo>
                  <a:pt x="5" y="7"/>
                </a:lnTo>
                <a:lnTo>
                  <a:pt x="29" y="7"/>
                </a:lnTo>
                <a:lnTo>
                  <a:pt x="21" y="10"/>
                </a:lnTo>
                <a:lnTo>
                  <a:pt x="3" y="10"/>
                </a:lnTo>
                <a:lnTo>
                  <a:pt x="1" y="11"/>
                </a:lnTo>
                <a:lnTo>
                  <a:pt x="14" y="11"/>
                </a:lnTo>
                <a:lnTo>
                  <a:pt x="5" y="14"/>
                </a:lnTo>
                <a:lnTo>
                  <a:pt x="0" y="14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54" name="Line 402"/>
          <p:cNvSpPr>
            <a:spLocks noChangeShapeType="1"/>
          </p:cNvSpPr>
          <p:nvPr/>
        </p:nvSpPr>
        <p:spPr bwMode="auto">
          <a:xfrm>
            <a:off x="1293813" y="4151313"/>
            <a:ext cx="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55" name="Freeform 403"/>
          <p:cNvSpPr>
            <a:spLocks/>
          </p:cNvSpPr>
          <p:nvPr/>
        </p:nvSpPr>
        <p:spPr bwMode="auto">
          <a:xfrm>
            <a:off x="1293813" y="4071938"/>
            <a:ext cx="98425" cy="79375"/>
          </a:xfrm>
          <a:custGeom>
            <a:avLst/>
            <a:gdLst>
              <a:gd name="T0" fmla="*/ 0 w 62"/>
              <a:gd name="T1" fmla="*/ 2147483647 h 50"/>
              <a:gd name="T2" fmla="*/ 2147483647 w 62"/>
              <a:gd name="T3" fmla="*/ 0 h 50"/>
              <a:gd name="T4" fmla="*/ 2147483647 w 62"/>
              <a:gd name="T5" fmla="*/ 2147483647 h 50"/>
              <a:gd name="T6" fmla="*/ 0 w 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62"/>
              <a:gd name="T13" fmla="*/ 0 h 50"/>
              <a:gd name="T14" fmla="*/ 62 w 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" h="50">
                <a:moveTo>
                  <a:pt x="0" y="50"/>
                </a:moveTo>
                <a:lnTo>
                  <a:pt x="40" y="0"/>
                </a:lnTo>
                <a:lnTo>
                  <a:pt x="62" y="34"/>
                </a:lnTo>
                <a:lnTo>
                  <a:pt x="0" y="5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56" name="Line 404"/>
          <p:cNvSpPr>
            <a:spLocks noChangeShapeType="1"/>
          </p:cNvSpPr>
          <p:nvPr/>
        </p:nvSpPr>
        <p:spPr bwMode="auto">
          <a:xfrm>
            <a:off x="1312863" y="41275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57" name="Freeform 405"/>
          <p:cNvSpPr>
            <a:spLocks/>
          </p:cNvSpPr>
          <p:nvPr/>
        </p:nvSpPr>
        <p:spPr bwMode="auto">
          <a:xfrm>
            <a:off x="1312863" y="4075113"/>
            <a:ext cx="77787" cy="52387"/>
          </a:xfrm>
          <a:custGeom>
            <a:avLst/>
            <a:gdLst>
              <a:gd name="T0" fmla="*/ 0 w 49"/>
              <a:gd name="T1" fmla="*/ 2147483647 h 33"/>
              <a:gd name="T2" fmla="*/ 2147483647 w 49"/>
              <a:gd name="T3" fmla="*/ 2147483647 h 33"/>
              <a:gd name="T4" fmla="*/ 2147483647 w 49"/>
              <a:gd name="T5" fmla="*/ 2147483647 h 33"/>
              <a:gd name="T6" fmla="*/ 2147483647 w 49"/>
              <a:gd name="T7" fmla="*/ 2147483647 h 33"/>
              <a:gd name="T8" fmla="*/ 2147483647 w 49"/>
              <a:gd name="T9" fmla="*/ 2147483647 h 33"/>
              <a:gd name="T10" fmla="*/ 2147483647 w 49"/>
              <a:gd name="T11" fmla="*/ 2147483647 h 33"/>
              <a:gd name="T12" fmla="*/ 2147483647 w 49"/>
              <a:gd name="T13" fmla="*/ 2147483647 h 33"/>
              <a:gd name="T14" fmla="*/ 2147483647 w 49"/>
              <a:gd name="T15" fmla="*/ 2147483647 h 33"/>
              <a:gd name="T16" fmla="*/ 2147483647 w 49"/>
              <a:gd name="T17" fmla="*/ 2147483647 h 33"/>
              <a:gd name="T18" fmla="*/ 2147483647 w 49"/>
              <a:gd name="T19" fmla="*/ 2147483647 h 33"/>
              <a:gd name="T20" fmla="*/ 2147483647 w 49"/>
              <a:gd name="T21" fmla="*/ 2147483647 h 33"/>
              <a:gd name="T22" fmla="*/ 2147483647 w 49"/>
              <a:gd name="T23" fmla="*/ 2147483647 h 33"/>
              <a:gd name="T24" fmla="*/ 2147483647 w 49"/>
              <a:gd name="T25" fmla="*/ 2147483647 h 33"/>
              <a:gd name="T26" fmla="*/ 2147483647 w 49"/>
              <a:gd name="T27" fmla="*/ 2147483647 h 33"/>
              <a:gd name="T28" fmla="*/ 2147483647 w 49"/>
              <a:gd name="T29" fmla="*/ 2147483647 h 33"/>
              <a:gd name="T30" fmla="*/ 2147483647 w 49"/>
              <a:gd name="T31" fmla="*/ 2147483647 h 33"/>
              <a:gd name="T32" fmla="*/ 2147483647 w 49"/>
              <a:gd name="T33" fmla="*/ 2147483647 h 33"/>
              <a:gd name="T34" fmla="*/ 2147483647 w 49"/>
              <a:gd name="T35" fmla="*/ 2147483647 h 33"/>
              <a:gd name="T36" fmla="*/ 2147483647 w 49"/>
              <a:gd name="T37" fmla="*/ 2147483647 h 33"/>
              <a:gd name="T38" fmla="*/ 2147483647 w 49"/>
              <a:gd name="T39" fmla="*/ 2147483647 h 33"/>
              <a:gd name="T40" fmla="*/ 2147483647 w 49"/>
              <a:gd name="T41" fmla="*/ 2147483647 h 33"/>
              <a:gd name="T42" fmla="*/ 2147483647 w 49"/>
              <a:gd name="T43" fmla="*/ 2147483647 h 33"/>
              <a:gd name="T44" fmla="*/ 2147483647 w 49"/>
              <a:gd name="T45" fmla="*/ 2147483647 h 33"/>
              <a:gd name="T46" fmla="*/ 2147483647 w 49"/>
              <a:gd name="T47" fmla="*/ 2147483647 h 33"/>
              <a:gd name="T48" fmla="*/ 2147483647 w 49"/>
              <a:gd name="T49" fmla="*/ 2147483647 h 33"/>
              <a:gd name="T50" fmla="*/ 2147483647 w 49"/>
              <a:gd name="T51" fmla="*/ 2147483647 h 33"/>
              <a:gd name="T52" fmla="*/ 2147483647 w 49"/>
              <a:gd name="T53" fmla="*/ 2147483647 h 33"/>
              <a:gd name="T54" fmla="*/ 2147483647 w 49"/>
              <a:gd name="T55" fmla="*/ 2147483647 h 33"/>
              <a:gd name="T56" fmla="*/ 2147483647 w 49"/>
              <a:gd name="T57" fmla="*/ 2147483647 h 33"/>
              <a:gd name="T58" fmla="*/ 2147483647 w 49"/>
              <a:gd name="T59" fmla="*/ 2147483647 h 33"/>
              <a:gd name="T60" fmla="*/ 2147483647 w 49"/>
              <a:gd name="T61" fmla="*/ 2147483647 h 33"/>
              <a:gd name="T62" fmla="*/ 2147483647 w 49"/>
              <a:gd name="T63" fmla="*/ 0 h 33"/>
              <a:gd name="T64" fmla="*/ 2147483647 w 49"/>
              <a:gd name="T65" fmla="*/ 0 h 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9"/>
              <a:gd name="T100" fmla="*/ 0 h 33"/>
              <a:gd name="T101" fmla="*/ 49 w 49"/>
              <a:gd name="T102" fmla="*/ 33 h 3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9" h="33">
                <a:moveTo>
                  <a:pt x="0" y="33"/>
                </a:moveTo>
                <a:lnTo>
                  <a:pt x="2" y="31"/>
                </a:lnTo>
                <a:lnTo>
                  <a:pt x="49" y="31"/>
                </a:lnTo>
                <a:lnTo>
                  <a:pt x="47" y="28"/>
                </a:lnTo>
                <a:lnTo>
                  <a:pt x="3" y="28"/>
                </a:lnTo>
                <a:lnTo>
                  <a:pt x="5" y="27"/>
                </a:lnTo>
                <a:lnTo>
                  <a:pt x="46" y="27"/>
                </a:lnTo>
                <a:lnTo>
                  <a:pt x="45" y="24"/>
                </a:lnTo>
                <a:lnTo>
                  <a:pt x="7" y="24"/>
                </a:lnTo>
                <a:lnTo>
                  <a:pt x="8" y="23"/>
                </a:lnTo>
                <a:lnTo>
                  <a:pt x="42" y="23"/>
                </a:lnTo>
                <a:lnTo>
                  <a:pt x="41" y="21"/>
                </a:lnTo>
                <a:lnTo>
                  <a:pt x="9" y="21"/>
                </a:lnTo>
                <a:lnTo>
                  <a:pt x="12" y="18"/>
                </a:lnTo>
                <a:lnTo>
                  <a:pt x="40" y="18"/>
                </a:lnTo>
                <a:lnTo>
                  <a:pt x="39" y="17"/>
                </a:lnTo>
                <a:lnTo>
                  <a:pt x="13" y="17"/>
                </a:lnTo>
                <a:lnTo>
                  <a:pt x="14" y="14"/>
                </a:lnTo>
                <a:lnTo>
                  <a:pt x="37" y="14"/>
                </a:lnTo>
                <a:lnTo>
                  <a:pt x="36" y="12"/>
                </a:lnTo>
                <a:lnTo>
                  <a:pt x="16" y="12"/>
                </a:lnTo>
                <a:lnTo>
                  <a:pt x="18" y="11"/>
                </a:lnTo>
                <a:lnTo>
                  <a:pt x="35" y="11"/>
                </a:lnTo>
                <a:lnTo>
                  <a:pt x="34" y="8"/>
                </a:lnTo>
                <a:lnTo>
                  <a:pt x="19" y="8"/>
                </a:lnTo>
                <a:lnTo>
                  <a:pt x="20" y="6"/>
                </a:lnTo>
                <a:lnTo>
                  <a:pt x="33" y="6"/>
                </a:lnTo>
                <a:lnTo>
                  <a:pt x="31" y="5"/>
                </a:lnTo>
                <a:lnTo>
                  <a:pt x="23" y="5"/>
                </a:lnTo>
                <a:lnTo>
                  <a:pt x="24" y="2"/>
                </a:lnTo>
                <a:lnTo>
                  <a:pt x="30" y="2"/>
                </a:lnTo>
                <a:lnTo>
                  <a:pt x="29" y="0"/>
                </a:lnTo>
                <a:lnTo>
                  <a:pt x="25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58" name="Line 406"/>
          <p:cNvSpPr>
            <a:spLocks noChangeShapeType="1"/>
          </p:cNvSpPr>
          <p:nvPr/>
        </p:nvSpPr>
        <p:spPr bwMode="auto">
          <a:xfrm>
            <a:off x="1371600" y="4097338"/>
            <a:ext cx="4763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59" name="Freeform 407"/>
          <p:cNvSpPr>
            <a:spLocks/>
          </p:cNvSpPr>
          <p:nvPr/>
        </p:nvSpPr>
        <p:spPr bwMode="auto">
          <a:xfrm>
            <a:off x="1371600" y="4019550"/>
            <a:ext cx="804863" cy="77788"/>
          </a:xfrm>
          <a:custGeom>
            <a:avLst/>
            <a:gdLst>
              <a:gd name="T0" fmla="*/ 0 w 507"/>
              <a:gd name="T1" fmla="*/ 2147483647 h 49"/>
              <a:gd name="T2" fmla="*/ 2147483647 w 507"/>
              <a:gd name="T3" fmla="*/ 0 h 49"/>
              <a:gd name="T4" fmla="*/ 2147483647 w 507"/>
              <a:gd name="T5" fmla="*/ 0 h 49"/>
              <a:gd name="T6" fmla="*/ 0 60000 65536"/>
              <a:gd name="T7" fmla="*/ 0 60000 65536"/>
              <a:gd name="T8" fmla="*/ 0 60000 65536"/>
              <a:gd name="T9" fmla="*/ 0 w 507"/>
              <a:gd name="T10" fmla="*/ 0 h 49"/>
              <a:gd name="T11" fmla="*/ 507 w 507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7" h="49">
                <a:moveTo>
                  <a:pt x="0" y="49"/>
                </a:moveTo>
                <a:lnTo>
                  <a:pt x="68" y="0"/>
                </a:lnTo>
                <a:lnTo>
                  <a:pt x="507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60" name="Line 408"/>
          <p:cNvSpPr>
            <a:spLocks noChangeShapeType="1"/>
          </p:cNvSpPr>
          <p:nvPr/>
        </p:nvSpPr>
        <p:spPr bwMode="auto">
          <a:xfrm>
            <a:off x="1317625" y="406082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61" name="Freeform 409"/>
          <p:cNvSpPr>
            <a:spLocks/>
          </p:cNvSpPr>
          <p:nvPr/>
        </p:nvSpPr>
        <p:spPr bwMode="auto">
          <a:xfrm>
            <a:off x="1293813" y="4044950"/>
            <a:ext cx="23812" cy="34925"/>
          </a:xfrm>
          <a:custGeom>
            <a:avLst/>
            <a:gdLst>
              <a:gd name="T0" fmla="*/ 2147483647 w 15"/>
              <a:gd name="T1" fmla="*/ 2147483647 h 22"/>
              <a:gd name="T2" fmla="*/ 2147483647 w 15"/>
              <a:gd name="T3" fmla="*/ 2147483647 h 22"/>
              <a:gd name="T4" fmla="*/ 2147483647 w 15"/>
              <a:gd name="T5" fmla="*/ 2147483647 h 22"/>
              <a:gd name="T6" fmla="*/ 2147483647 w 15"/>
              <a:gd name="T7" fmla="*/ 2147483647 h 22"/>
              <a:gd name="T8" fmla="*/ 2147483647 w 15"/>
              <a:gd name="T9" fmla="*/ 2147483647 h 22"/>
              <a:gd name="T10" fmla="*/ 2147483647 w 15"/>
              <a:gd name="T11" fmla="*/ 2147483647 h 22"/>
              <a:gd name="T12" fmla="*/ 2147483647 w 15"/>
              <a:gd name="T13" fmla="*/ 2147483647 h 22"/>
              <a:gd name="T14" fmla="*/ 2147483647 w 15"/>
              <a:gd name="T15" fmla="*/ 2147483647 h 22"/>
              <a:gd name="T16" fmla="*/ 2147483647 w 15"/>
              <a:gd name="T17" fmla="*/ 2147483647 h 22"/>
              <a:gd name="T18" fmla="*/ 2147483647 w 15"/>
              <a:gd name="T19" fmla="*/ 2147483647 h 22"/>
              <a:gd name="T20" fmla="*/ 2147483647 w 15"/>
              <a:gd name="T21" fmla="*/ 2147483647 h 22"/>
              <a:gd name="T22" fmla="*/ 2147483647 w 15"/>
              <a:gd name="T23" fmla="*/ 2147483647 h 22"/>
              <a:gd name="T24" fmla="*/ 2147483647 w 15"/>
              <a:gd name="T25" fmla="*/ 2147483647 h 22"/>
              <a:gd name="T26" fmla="*/ 0 w 15"/>
              <a:gd name="T27" fmla="*/ 0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"/>
              <a:gd name="T43" fmla="*/ 0 h 22"/>
              <a:gd name="T44" fmla="*/ 15 w 15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" h="22">
                <a:moveTo>
                  <a:pt x="15" y="10"/>
                </a:moveTo>
                <a:lnTo>
                  <a:pt x="12" y="9"/>
                </a:lnTo>
                <a:lnTo>
                  <a:pt x="12" y="15"/>
                </a:lnTo>
                <a:lnTo>
                  <a:pt x="10" y="16"/>
                </a:lnTo>
                <a:lnTo>
                  <a:pt x="10" y="8"/>
                </a:lnTo>
                <a:lnTo>
                  <a:pt x="9" y="6"/>
                </a:lnTo>
                <a:lnTo>
                  <a:pt x="9" y="17"/>
                </a:lnTo>
                <a:lnTo>
                  <a:pt x="6" y="20"/>
                </a:lnTo>
                <a:lnTo>
                  <a:pt x="6" y="5"/>
                </a:lnTo>
                <a:lnTo>
                  <a:pt x="4" y="4"/>
                </a:lnTo>
                <a:lnTo>
                  <a:pt x="4" y="21"/>
                </a:lnTo>
                <a:lnTo>
                  <a:pt x="2" y="22"/>
                </a:lnTo>
                <a:lnTo>
                  <a:pt x="2" y="1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62" name="Line 410"/>
          <p:cNvSpPr>
            <a:spLocks noChangeShapeType="1"/>
          </p:cNvSpPr>
          <p:nvPr/>
        </p:nvSpPr>
        <p:spPr bwMode="auto">
          <a:xfrm>
            <a:off x="1317625" y="406082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63" name="Line 411"/>
          <p:cNvSpPr>
            <a:spLocks noChangeShapeType="1"/>
          </p:cNvSpPr>
          <p:nvPr/>
        </p:nvSpPr>
        <p:spPr bwMode="auto">
          <a:xfrm>
            <a:off x="1317625" y="4060825"/>
            <a:ext cx="1588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64" name="Line 412"/>
          <p:cNvSpPr>
            <a:spLocks noChangeShapeType="1"/>
          </p:cNvSpPr>
          <p:nvPr/>
        </p:nvSpPr>
        <p:spPr bwMode="auto">
          <a:xfrm>
            <a:off x="1316038" y="4329113"/>
            <a:ext cx="158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65" name="Freeform 413"/>
          <p:cNvSpPr>
            <a:spLocks/>
          </p:cNvSpPr>
          <p:nvPr/>
        </p:nvSpPr>
        <p:spPr bwMode="auto">
          <a:xfrm>
            <a:off x="1293813" y="4316413"/>
            <a:ext cx="22225" cy="77787"/>
          </a:xfrm>
          <a:custGeom>
            <a:avLst/>
            <a:gdLst>
              <a:gd name="T0" fmla="*/ 2147483647 w 13"/>
              <a:gd name="T1" fmla="*/ 2147483647 h 49"/>
              <a:gd name="T2" fmla="*/ 2147483647 w 13"/>
              <a:gd name="T3" fmla="*/ 2147483647 h 49"/>
              <a:gd name="T4" fmla="*/ 2147483647 w 13"/>
              <a:gd name="T5" fmla="*/ 2147483647 h 49"/>
              <a:gd name="T6" fmla="*/ 2147483647 w 13"/>
              <a:gd name="T7" fmla="*/ 2147483647 h 49"/>
              <a:gd name="T8" fmla="*/ 2147483647 w 13"/>
              <a:gd name="T9" fmla="*/ 2147483647 h 49"/>
              <a:gd name="T10" fmla="*/ 2147483647 w 13"/>
              <a:gd name="T11" fmla="*/ 2147483647 h 49"/>
              <a:gd name="T12" fmla="*/ 2147483647 w 13"/>
              <a:gd name="T13" fmla="*/ 2147483647 h 49"/>
              <a:gd name="T14" fmla="*/ 2147483647 w 13"/>
              <a:gd name="T15" fmla="*/ 2147483647 h 49"/>
              <a:gd name="T16" fmla="*/ 2147483647 w 13"/>
              <a:gd name="T17" fmla="*/ 2147483647 h 49"/>
              <a:gd name="T18" fmla="*/ 2147483647 w 13"/>
              <a:gd name="T19" fmla="*/ 2147483647 h 49"/>
              <a:gd name="T20" fmla="*/ 2147483647 w 13"/>
              <a:gd name="T21" fmla="*/ 2147483647 h 49"/>
              <a:gd name="T22" fmla="*/ 2147483647 w 13"/>
              <a:gd name="T23" fmla="*/ 2147483647 h 49"/>
              <a:gd name="T24" fmla="*/ 0 w 13"/>
              <a:gd name="T25" fmla="*/ 0 h 49"/>
              <a:gd name="T26" fmla="*/ 0 w 13"/>
              <a:gd name="T27" fmla="*/ 2147483647 h 4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"/>
              <a:gd name="T43" fmla="*/ 0 h 49"/>
              <a:gd name="T44" fmla="*/ 13 w 13"/>
              <a:gd name="T45" fmla="*/ 49 h 4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" h="49">
                <a:moveTo>
                  <a:pt x="13" y="8"/>
                </a:moveTo>
                <a:lnTo>
                  <a:pt x="13" y="49"/>
                </a:lnTo>
                <a:lnTo>
                  <a:pt x="10" y="42"/>
                </a:lnTo>
                <a:lnTo>
                  <a:pt x="10" y="7"/>
                </a:lnTo>
                <a:lnTo>
                  <a:pt x="9" y="6"/>
                </a:lnTo>
                <a:lnTo>
                  <a:pt x="9" y="34"/>
                </a:lnTo>
                <a:lnTo>
                  <a:pt x="6" y="27"/>
                </a:lnTo>
                <a:lnTo>
                  <a:pt x="6" y="5"/>
                </a:lnTo>
                <a:lnTo>
                  <a:pt x="4" y="2"/>
                </a:lnTo>
                <a:lnTo>
                  <a:pt x="4" y="20"/>
                </a:lnTo>
                <a:lnTo>
                  <a:pt x="3" y="12"/>
                </a:lnTo>
                <a:lnTo>
                  <a:pt x="3" y="1"/>
                </a:lnTo>
                <a:lnTo>
                  <a:pt x="0" y="0"/>
                </a:lnTo>
                <a:lnTo>
                  <a:pt x="0" y="6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66" name="Line 414"/>
          <p:cNvSpPr>
            <a:spLocks noChangeShapeType="1"/>
          </p:cNvSpPr>
          <p:nvPr/>
        </p:nvSpPr>
        <p:spPr bwMode="auto">
          <a:xfrm>
            <a:off x="1293813" y="4311650"/>
            <a:ext cx="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67" name="Freeform 415"/>
          <p:cNvSpPr>
            <a:spLocks/>
          </p:cNvSpPr>
          <p:nvPr/>
        </p:nvSpPr>
        <p:spPr bwMode="auto">
          <a:xfrm>
            <a:off x="1293813" y="4311650"/>
            <a:ext cx="77787" cy="100013"/>
          </a:xfrm>
          <a:custGeom>
            <a:avLst/>
            <a:gdLst>
              <a:gd name="T0" fmla="*/ 0 w 49"/>
              <a:gd name="T1" fmla="*/ 0 h 63"/>
              <a:gd name="T2" fmla="*/ 2147483647 w 49"/>
              <a:gd name="T3" fmla="*/ 2147483647 h 63"/>
              <a:gd name="T4" fmla="*/ 2147483647 w 49"/>
              <a:gd name="T5" fmla="*/ 2147483647 h 63"/>
              <a:gd name="T6" fmla="*/ 0 w 49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49"/>
              <a:gd name="T13" fmla="*/ 0 h 63"/>
              <a:gd name="T14" fmla="*/ 49 w 49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" h="63">
                <a:moveTo>
                  <a:pt x="0" y="0"/>
                </a:moveTo>
                <a:lnTo>
                  <a:pt x="49" y="40"/>
                </a:lnTo>
                <a:lnTo>
                  <a:pt x="16" y="63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68" name="Line 416"/>
          <p:cNvSpPr>
            <a:spLocks noChangeShapeType="1"/>
          </p:cNvSpPr>
          <p:nvPr/>
        </p:nvSpPr>
        <p:spPr bwMode="auto">
          <a:xfrm>
            <a:off x="1316038" y="4329113"/>
            <a:ext cx="158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69" name="Freeform 417"/>
          <p:cNvSpPr>
            <a:spLocks/>
          </p:cNvSpPr>
          <p:nvPr/>
        </p:nvSpPr>
        <p:spPr bwMode="auto">
          <a:xfrm>
            <a:off x="1316038" y="4329113"/>
            <a:ext cx="3175" cy="77787"/>
          </a:xfrm>
          <a:custGeom>
            <a:avLst/>
            <a:gdLst>
              <a:gd name="T0" fmla="*/ 0 w 2"/>
              <a:gd name="T1" fmla="*/ 0 h 49"/>
              <a:gd name="T2" fmla="*/ 2147483647 w 2"/>
              <a:gd name="T3" fmla="*/ 2147483647 h 49"/>
              <a:gd name="T4" fmla="*/ 2147483647 w 2"/>
              <a:gd name="T5" fmla="*/ 2147483647 h 49"/>
              <a:gd name="T6" fmla="*/ 0 60000 65536"/>
              <a:gd name="T7" fmla="*/ 0 60000 65536"/>
              <a:gd name="T8" fmla="*/ 0 60000 65536"/>
              <a:gd name="T9" fmla="*/ 0 w 2"/>
              <a:gd name="T10" fmla="*/ 0 h 49"/>
              <a:gd name="T11" fmla="*/ 2 w 2"/>
              <a:gd name="T12" fmla="*/ 49 h 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9">
                <a:moveTo>
                  <a:pt x="0" y="0"/>
                </a:moveTo>
                <a:lnTo>
                  <a:pt x="2" y="3"/>
                </a:lnTo>
                <a:lnTo>
                  <a:pt x="2" y="49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70" name="Line 418"/>
          <p:cNvSpPr>
            <a:spLocks noChangeShapeType="1"/>
          </p:cNvSpPr>
          <p:nvPr/>
        </p:nvSpPr>
        <p:spPr bwMode="auto">
          <a:xfrm>
            <a:off x="1322388" y="441007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71" name="Freeform 419"/>
          <p:cNvSpPr>
            <a:spLocks/>
          </p:cNvSpPr>
          <p:nvPr/>
        </p:nvSpPr>
        <p:spPr bwMode="auto">
          <a:xfrm>
            <a:off x="1322388" y="4335463"/>
            <a:ext cx="47625" cy="74612"/>
          </a:xfrm>
          <a:custGeom>
            <a:avLst/>
            <a:gdLst>
              <a:gd name="T0" fmla="*/ 0 w 31"/>
              <a:gd name="T1" fmla="*/ 2147483647 h 47"/>
              <a:gd name="T2" fmla="*/ 0 w 31"/>
              <a:gd name="T3" fmla="*/ 0 h 47"/>
              <a:gd name="T4" fmla="*/ 2147483647 w 31"/>
              <a:gd name="T5" fmla="*/ 2147483647 h 47"/>
              <a:gd name="T6" fmla="*/ 2147483647 w 31"/>
              <a:gd name="T7" fmla="*/ 2147483647 h 47"/>
              <a:gd name="T8" fmla="*/ 2147483647 w 31"/>
              <a:gd name="T9" fmla="*/ 2147483647 h 47"/>
              <a:gd name="T10" fmla="*/ 2147483647 w 31"/>
              <a:gd name="T11" fmla="*/ 2147483647 h 47"/>
              <a:gd name="T12" fmla="*/ 2147483647 w 31"/>
              <a:gd name="T13" fmla="*/ 2147483647 h 47"/>
              <a:gd name="T14" fmla="*/ 2147483647 w 31"/>
              <a:gd name="T15" fmla="*/ 2147483647 h 47"/>
              <a:gd name="T16" fmla="*/ 2147483647 w 31"/>
              <a:gd name="T17" fmla="*/ 2147483647 h 47"/>
              <a:gd name="T18" fmla="*/ 2147483647 w 31"/>
              <a:gd name="T19" fmla="*/ 2147483647 h 47"/>
              <a:gd name="T20" fmla="*/ 2147483647 w 31"/>
              <a:gd name="T21" fmla="*/ 2147483647 h 47"/>
              <a:gd name="T22" fmla="*/ 2147483647 w 31"/>
              <a:gd name="T23" fmla="*/ 2147483647 h 47"/>
              <a:gd name="T24" fmla="*/ 2147483647 w 31"/>
              <a:gd name="T25" fmla="*/ 2147483647 h 47"/>
              <a:gd name="T26" fmla="*/ 2147483647 w 31"/>
              <a:gd name="T27" fmla="*/ 2147483647 h 47"/>
              <a:gd name="T28" fmla="*/ 2147483647 w 31"/>
              <a:gd name="T29" fmla="*/ 2147483647 h 47"/>
              <a:gd name="T30" fmla="*/ 2147483647 w 31"/>
              <a:gd name="T31" fmla="*/ 2147483647 h 47"/>
              <a:gd name="T32" fmla="*/ 2147483647 w 31"/>
              <a:gd name="T33" fmla="*/ 2147483647 h 47"/>
              <a:gd name="T34" fmla="*/ 2147483647 w 31"/>
              <a:gd name="T35" fmla="*/ 2147483647 h 47"/>
              <a:gd name="T36" fmla="*/ 2147483647 w 31"/>
              <a:gd name="T37" fmla="*/ 2147483647 h 47"/>
              <a:gd name="T38" fmla="*/ 2147483647 w 31"/>
              <a:gd name="T39" fmla="*/ 2147483647 h 47"/>
              <a:gd name="T40" fmla="*/ 2147483647 w 31"/>
              <a:gd name="T41" fmla="*/ 2147483647 h 47"/>
              <a:gd name="T42" fmla="*/ 2147483647 w 31"/>
              <a:gd name="T43" fmla="*/ 2147483647 h 47"/>
              <a:gd name="T44" fmla="*/ 2147483647 w 31"/>
              <a:gd name="T45" fmla="*/ 2147483647 h 47"/>
              <a:gd name="T46" fmla="*/ 2147483647 w 31"/>
              <a:gd name="T47" fmla="*/ 2147483647 h 47"/>
              <a:gd name="T48" fmla="*/ 2147483647 w 31"/>
              <a:gd name="T49" fmla="*/ 2147483647 h 47"/>
              <a:gd name="T50" fmla="*/ 2147483647 w 31"/>
              <a:gd name="T51" fmla="*/ 2147483647 h 47"/>
              <a:gd name="T52" fmla="*/ 2147483647 w 31"/>
              <a:gd name="T53" fmla="*/ 2147483647 h 47"/>
              <a:gd name="T54" fmla="*/ 2147483647 w 31"/>
              <a:gd name="T55" fmla="*/ 2147483647 h 47"/>
              <a:gd name="T56" fmla="*/ 2147483647 w 31"/>
              <a:gd name="T57" fmla="*/ 2147483647 h 47"/>
              <a:gd name="T58" fmla="*/ 2147483647 w 31"/>
              <a:gd name="T59" fmla="*/ 2147483647 h 47"/>
              <a:gd name="T60" fmla="*/ 2147483647 w 31"/>
              <a:gd name="T61" fmla="*/ 2147483647 h 47"/>
              <a:gd name="T62" fmla="*/ 2147483647 w 31"/>
              <a:gd name="T63" fmla="*/ 2147483647 h 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1"/>
              <a:gd name="T97" fmla="*/ 0 h 47"/>
              <a:gd name="T98" fmla="*/ 31 w 31"/>
              <a:gd name="T99" fmla="*/ 47 h 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1" h="47">
                <a:moveTo>
                  <a:pt x="0" y="47"/>
                </a:moveTo>
                <a:lnTo>
                  <a:pt x="0" y="0"/>
                </a:lnTo>
                <a:lnTo>
                  <a:pt x="3" y="1"/>
                </a:lnTo>
                <a:lnTo>
                  <a:pt x="3" y="46"/>
                </a:lnTo>
                <a:lnTo>
                  <a:pt x="5" y="45"/>
                </a:lnTo>
                <a:lnTo>
                  <a:pt x="5" y="4"/>
                </a:lnTo>
                <a:lnTo>
                  <a:pt x="7" y="5"/>
                </a:lnTo>
                <a:lnTo>
                  <a:pt x="7" y="43"/>
                </a:lnTo>
                <a:lnTo>
                  <a:pt x="9" y="42"/>
                </a:lnTo>
                <a:lnTo>
                  <a:pt x="9" y="6"/>
                </a:lnTo>
                <a:lnTo>
                  <a:pt x="11" y="8"/>
                </a:lnTo>
                <a:lnTo>
                  <a:pt x="11" y="40"/>
                </a:lnTo>
                <a:lnTo>
                  <a:pt x="13" y="38"/>
                </a:lnTo>
                <a:lnTo>
                  <a:pt x="13" y="10"/>
                </a:lnTo>
                <a:lnTo>
                  <a:pt x="15" y="11"/>
                </a:lnTo>
                <a:lnTo>
                  <a:pt x="15" y="37"/>
                </a:lnTo>
                <a:lnTo>
                  <a:pt x="16" y="36"/>
                </a:lnTo>
                <a:lnTo>
                  <a:pt x="16" y="12"/>
                </a:lnTo>
                <a:lnTo>
                  <a:pt x="19" y="15"/>
                </a:lnTo>
                <a:lnTo>
                  <a:pt x="19" y="35"/>
                </a:lnTo>
                <a:lnTo>
                  <a:pt x="21" y="33"/>
                </a:lnTo>
                <a:lnTo>
                  <a:pt x="21" y="16"/>
                </a:lnTo>
                <a:lnTo>
                  <a:pt x="23" y="17"/>
                </a:lnTo>
                <a:lnTo>
                  <a:pt x="23" y="32"/>
                </a:lnTo>
                <a:lnTo>
                  <a:pt x="25" y="31"/>
                </a:lnTo>
                <a:lnTo>
                  <a:pt x="25" y="19"/>
                </a:lnTo>
                <a:lnTo>
                  <a:pt x="28" y="21"/>
                </a:lnTo>
                <a:lnTo>
                  <a:pt x="28" y="30"/>
                </a:lnTo>
                <a:lnTo>
                  <a:pt x="29" y="29"/>
                </a:lnTo>
                <a:lnTo>
                  <a:pt x="29" y="22"/>
                </a:lnTo>
                <a:lnTo>
                  <a:pt x="31" y="24"/>
                </a:lnTo>
                <a:lnTo>
                  <a:pt x="31" y="27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72" name="Line 420"/>
          <p:cNvSpPr>
            <a:spLocks noChangeShapeType="1"/>
          </p:cNvSpPr>
          <p:nvPr/>
        </p:nvSpPr>
        <p:spPr bwMode="auto">
          <a:xfrm>
            <a:off x="1346200" y="4392613"/>
            <a:ext cx="31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73" name="Freeform 421"/>
          <p:cNvSpPr>
            <a:spLocks/>
          </p:cNvSpPr>
          <p:nvPr/>
        </p:nvSpPr>
        <p:spPr bwMode="auto">
          <a:xfrm>
            <a:off x="1346200" y="4392613"/>
            <a:ext cx="1905000" cy="268287"/>
          </a:xfrm>
          <a:custGeom>
            <a:avLst/>
            <a:gdLst>
              <a:gd name="T0" fmla="*/ 0 w 1200"/>
              <a:gd name="T1" fmla="*/ 0 h 169"/>
              <a:gd name="T2" fmla="*/ 2147483647 w 1200"/>
              <a:gd name="T3" fmla="*/ 2147483647 h 169"/>
              <a:gd name="T4" fmla="*/ 2147483647 w 1200"/>
              <a:gd name="T5" fmla="*/ 2147483647 h 169"/>
              <a:gd name="T6" fmla="*/ 0 60000 65536"/>
              <a:gd name="T7" fmla="*/ 0 60000 65536"/>
              <a:gd name="T8" fmla="*/ 0 60000 65536"/>
              <a:gd name="T9" fmla="*/ 0 w 1200"/>
              <a:gd name="T10" fmla="*/ 0 h 169"/>
              <a:gd name="T11" fmla="*/ 1200 w 1200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169">
                <a:moveTo>
                  <a:pt x="0" y="0"/>
                </a:moveTo>
                <a:lnTo>
                  <a:pt x="84" y="169"/>
                </a:lnTo>
                <a:lnTo>
                  <a:pt x="1200" y="16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74" name="Line 422"/>
          <p:cNvSpPr>
            <a:spLocks noChangeShapeType="1"/>
          </p:cNvSpPr>
          <p:nvPr/>
        </p:nvSpPr>
        <p:spPr bwMode="auto">
          <a:xfrm>
            <a:off x="3251200" y="251777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75" name="Freeform 423"/>
          <p:cNvSpPr>
            <a:spLocks/>
          </p:cNvSpPr>
          <p:nvPr/>
        </p:nvSpPr>
        <p:spPr bwMode="auto">
          <a:xfrm>
            <a:off x="3143250" y="2517775"/>
            <a:ext cx="107950" cy="30163"/>
          </a:xfrm>
          <a:custGeom>
            <a:avLst/>
            <a:gdLst>
              <a:gd name="T0" fmla="*/ 2147483647 w 68"/>
              <a:gd name="T1" fmla="*/ 0 h 19"/>
              <a:gd name="T2" fmla="*/ 0 w 68"/>
              <a:gd name="T3" fmla="*/ 0 h 19"/>
              <a:gd name="T4" fmla="*/ 0 w 68"/>
              <a:gd name="T5" fmla="*/ 2147483647 h 19"/>
              <a:gd name="T6" fmla="*/ 2147483647 w 68"/>
              <a:gd name="T7" fmla="*/ 2147483647 h 19"/>
              <a:gd name="T8" fmla="*/ 2147483647 w 68"/>
              <a:gd name="T9" fmla="*/ 2147483647 h 19"/>
              <a:gd name="T10" fmla="*/ 0 w 68"/>
              <a:gd name="T11" fmla="*/ 2147483647 h 19"/>
              <a:gd name="T12" fmla="*/ 0 w 68"/>
              <a:gd name="T13" fmla="*/ 2147483647 h 19"/>
              <a:gd name="T14" fmla="*/ 2147483647 w 68"/>
              <a:gd name="T15" fmla="*/ 2147483647 h 19"/>
              <a:gd name="T16" fmla="*/ 2147483647 w 68"/>
              <a:gd name="T17" fmla="*/ 2147483647 h 19"/>
              <a:gd name="T18" fmla="*/ 0 w 68"/>
              <a:gd name="T19" fmla="*/ 2147483647 h 19"/>
              <a:gd name="T20" fmla="*/ 0 w 68"/>
              <a:gd name="T21" fmla="*/ 2147483647 h 19"/>
              <a:gd name="T22" fmla="*/ 2147483647 w 68"/>
              <a:gd name="T23" fmla="*/ 2147483647 h 19"/>
              <a:gd name="T24" fmla="*/ 2147483647 w 68"/>
              <a:gd name="T25" fmla="*/ 2147483647 h 19"/>
              <a:gd name="T26" fmla="*/ 0 w 68"/>
              <a:gd name="T27" fmla="*/ 2147483647 h 19"/>
              <a:gd name="T28" fmla="*/ 0 w 68"/>
              <a:gd name="T29" fmla="*/ 2147483647 h 19"/>
              <a:gd name="T30" fmla="*/ 2147483647 w 68"/>
              <a:gd name="T31" fmla="*/ 2147483647 h 19"/>
              <a:gd name="T32" fmla="*/ 2147483647 w 68"/>
              <a:gd name="T33" fmla="*/ 2147483647 h 19"/>
              <a:gd name="T34" fmla="*/ 0 w 68"/>
              <a:gd name="T35" fmla="*/ 2147483647 h 19"/>
              <a:gd name="T36" fmla="*/ 0 w 68"/>
              <a:gd name="T37" fmla="*/ 2147483647 h 19"/>
              <a:gd name="T38" fmla="*/ 2147483647 w 68"/>
              <a:gd name="T39" fmla="*/ 2147483647 h 1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8"/>
              <a:gd name="T61" fmla="*/ 0 h 19"/>
              <a:gd name="T62" fmla="*/ 68 w 68"/>
              <a:gd name="T63" fmla="*/ 19 h 1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8" h="19">
                <a:moveTo>
                  <a:pt x="68" y="0"/>
                </a:moveTo>
                <a:lnTo>
                  <a:pt x="0" y="0"/>
                </a:lnTo>
                <a:lnTo>
                  <a:pt x="0" y="2"/>
                </a:lnTo>
                <a:lnTo>
                  <a:pt x="60" y="2"/>
                </a:lnTo>
                <a:lnTo>
                  <a:pt x="54" y="4"/>
                </a:lnTo>
                <a:lnTo>
                  <a:pt x="0" y="4"/>
                </a:lnTo>
                <a:lnTo>
                  <a:pt x="0" y="7"/>
                </a:lnTo>
                <a:lnTo>
                  <a:pt x="47" y="7"/>
                </a:lnTo>
                <a:lnTo>
                  <a:pt x="40" y="8"/>
                </a:lnTo>
                <a:lnTo>
                  <a:pt x="0" y="8"/>
                </a:lnTo>
                <a:lnTo>
                  <a:pt x="0" y="10"/>
                </a:lnTo>
                <a:lnTo>
                  <a:pt x="33" y="10"/>
                </a:lnTo>
                <a:lnTo>
                  <a:pt x="27" y="13"/>
                </a:lnTo>
                <a:lnTo>
                  <a:pt x="0" y="13"/>
                </a:lnTo>
                <a:lnTo>
                  <a:pt x="0" y="14"/>
                </a:lnTo>
                <a:lnTo>
                  <a:pt x="21" y="14"/>
                </a:lnTo>
                <a:lnTo>
                  <a:pt x="13" y="16"/>
                </a:lnTo>
                <a:lnTo>
                  <a:pt x="0" y="16"/>
                </a:lnTo>
                <a:lnTo>
                  <a:pt x="0" y="19"/>
                </a:lnTo>
                <a:lnTo>
                  <a:pt x="7" y="19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76" name="Line 424"/>
          <p:cNvSpPr>
            <a:spLocks noChangeShapeType="1"/>
          </p:cNvSpPr>
          <p:nvPr/>
        </p:nvSpPr>
        <p:spPr bwMode="auto">
          <a:xfrm>
            <a:off x="3143250" y="254952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77" name="Freeform 425"/>
          <p:cNvSpPr>
            <a:spLocks/>
          </p:cNvSpPr>
          <p:nvPr/>
        </p:nvSpPr>
        <p:spPr bwMode="auto">
          <a:xfrm>
            <a:off x="3143250" y="2487613"/>
            <a:ext cx="107950" cy="61912"/>
          </a:xfrm>
          <a:custGeom>
            <a:avLst/>
            <a:gdLst>
              <a:gd name="T0" fmla="*/ 0 w 68"/>
              <a:gd name="T1" fmla="*/ 2147483647 h 39"/>
              <a:gd name="T2" fmla="*/ 2147483647 w 68"/>
              <a:gd name="T3" fmla="*/ 2147483647 h 39"/>
              <a:gd name="T4" fmla="*/ 0 w 68"/>
              <a:gd name="T5" fmla="*/ 0 h 39"/>
              <a:gd name="T6" fmla="*/ 0 w 68"/>
              <a:gd name="T7" fmla="*/ 2147483647 h 3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39"/>
              <a:gd name="T14" fmla="*/ 68 w 68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39">
                <a:moveTo>
                  <a:pt x="0" y="39"/>
                </a:moveTo>
                <a:lnTo>
                  <a:pt x="68" y="19"/>
                </a:lnTo>
                <a:lnTo>
                  <a:pt x="0" y="0"/>
                </a:lnTo>
                <a:lnTo>
                  <a:pt x="0" y="39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78" name="Line 426"/>
          <p:cNvSpPr>
            <a:spLocks noChangeShapeType="1"/>
          </p:cNvSpPr>
          <p:nvPr/>
        </p:nvSpPr>
        <p:spPr bwMode="auto">
          <a:xfrm>
            <a:off x="3143250" y="251777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79" name="Line 427"/>
          <p:cNvSpPr>
            <a:spLocks noChangeShapeType="1"/>
          </p:cNvSpPr>
          <p:nvPr/>
        </p:nvSpPr>
        <p:spPr bwMode="auto">
          <a:xfrm flipH="1">
            <a:off x="3089275" y="2517775"/>
            <a:ext cx="539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80" name="Line 428"/>
          <p:cNvSpPr>
            <a:spLocks noChangeShapeType="1"/>
          </p:cNvSpPr>
          <p:nvPr/>
        </p:nvSpPr>
        <p:spPr bwMode="auto">
          <a:xfrm>
            <a:off x="3143250" y="251460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81" name="Line 429"/>
          <p:cNvSpPr>
            <a:spLocks noChangeShapeType="1"/>
          </p:cNvSpPr>
          <p:nvPr/>
        </p:nvSpPr>
        <p:spPr bwMode="auto">
          <a:xfrm>
            <a:off x="3143250" y="2514600"/>
            <a:ext cx="952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82" name="Line 430"/>
          <p:cNvSpPr>
            <a:spLocks noChangeShapeType="1"/>
          </p:cNvSpPr>
          <p:nvPr/>
        </p:nvSpPr>
        <p:spPr bwMode="auto">
          <a:xfrm>
            <a:off x="3228975" y="2509838"/>
            <a:ext cx="1588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83" name="Freeform 431"/>
          <p:cNvSpPr>
            <a:spLocks/>
          </p:cNvSpPr>
          <p:nvPr/>
        </p:nvSpPr>
        <p:spPr bwMode="auto">
          <a:xfrm>
            <a:off x="3143250" y="2509838"/>
            <a:ext cx="85725" cy="4762"/>
          </a:xfrm>
          <a:custGeom>
            <a:avLst/>
            <a:gdLst>
              <a:gd name="T0" fmla="*/ 2147483647 w 54"/>
              <a:gd name="T1" fmla="*/ 0 h 3"/>
              <a:gd name="T2" fmla="*/ 0 w 54"/>
              <a:gd name="T3" fmla="*/ 0 h 3"/>
              <a:gd name="T4" fmla="*/ 0 w 54"/>
              <a:gd name="T5" fmla="*/ 2147483647 h 3"/>
              <a:gd name="T6" fmla="*/ 0 60000 65536"/>
              <a:gd name="T7" fmla="*/ 0 60000 65536"/>
              <a:gd name="T8" fmla="*/ 0 60000 65536"/>
              <a:gd name="T9" fmla="*/ 0 w 54"/>
              <a:gd name="T10" fmla="*/ 0 h 3"/>
              <a:gd name="T11" fmla="*/ 54 w 54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">
                <a:moveTo>
                  <a:pt x="54" y="0"/>
                </a:moveTo>
                <a:lnTo>
                  <a:pt x="0" y="0"/>
                </a:lnTo>
                <a:lnTo>
                  <a:pt x="0" y="3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84" name="Line 432"/>
          <p:cNvSpPr>
            <a:spLocks noChangeShapeType="1"/>
          </p:cNvSpPr>
          <p:nvPr/>
        </p:nvSpPr>
        <p:spPr bwMode="auto">
          <a:xfrm>
            <a:off x="3143250" y="250825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85" name="Freeform 433"/>
          <p:cNvSpPr>
            <a:spLocks/>
          </p:cNvSpPr>
          <p:nvPr/>
        </p:nvSpPr>
        <p:spPr bwMode="auto">
          <a:xfrm>
            <a:off x="3143250" y="2508250"/>
            <a:ext cx="85725" cy="1588"/>
          </a:xfrm>
          <a:custGeom>
            <a:avLst/>
            <a:gdLst>
              <a:gd name="T0" fmla="*/ 0 w 54"/>
              <a:gd name="T1" fmla="*/ 0 h 1"/>
              <a:gd name="T2" fmla="*/ 2147483647 w 54"/>
              <a:gd name="T3" fmla="*/ 0 h 1"/>
              <a:gd name="T4" fmla="*/ 2147483647 w 54"/>
              <a:gd name="T5" fmla="*/ 2147483647 h 1"/>
              <a:gd name="T6" fmla="*/ 0 60000 65536"/>
              <a:gd name="T7" fmla="*/ 0 60000 65536"/>
              <a:gd name="T8" fmla="*/ 0 60000 65536"/>
              <a:gd name="T9" fmla="*/ 0 w 54"/>
              <a:gd name="T10" fmla="*/ 0 h 1"/>
              <a:gd name="T11" fmla="*/ 54 w 5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">
                <a:moveTo>
                  <a:pt x="0" y="0"/>
                </a:moveTo>
                <a:lnTo>
                  <a:pt x="47" y="0"/>
                </a:lnTo>
                <a:lnTo>
                  <a:pt x="54" y="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86" name="Line 434"/>
          <p:cNvSpPr>
            <a:spLocks noChangeShapeType="1"/>
          </p:cNvSpPr>
          <p:nvPr/>
        </p:nvSpPr>
        <p:spPr bwMode="auto">
          <a:xfrm>
            <a:off x="3206750" y="2506663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87" name="Freeform 435"/>
          <p:cNvSpPr>
            <a:spLocks/>
          </p:cNvSpPr>
          <p:nvPr/>
        </p:nvSpPr>
        <p:spPr bwMode="auto">
          <a:xfrm>
            <a:off x="3143250" y="2506663"/>
            <a:ext cx="63500" cy="1587"/>
          </a:xfrm>
          <a:custGeom>
            <a:avLst/>
            <a:gdLst>
              <a:gd name="T0" fmla="*/ 2147483647 w 40"/>
              <a:gd name="T1" fmla="*/ 0 h 1"/>
              <a:gd name="T2" fmla="*/ 0 w 40"/>
              <a:gd name="T3" fmla="*/ 0 h 1"/>
              <a:gd name="T4" fmla="*/ 0 w 40"/>
              <a:gd name="T5" fmla="*/ 2147483647 h 1"/>
              <a:gd name="T6" fmla="*/ 0 60000 65536"/>
              <a:gd name="T7" fmla="*/ 0 60000 65536"/>
              <a:gd name="T8" fmla="*/ 0 60000 65536"/>
              <a:gd name="T9" fmla="*/ 0 w 40"/>
              <a:gd name="T10" fmla="*/ 0 h 1"/>
              <a:gd name="T11" fmla="*/ 40 w 40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" h="1">
                <a:moveTo>
                  <a:pt x="40" y="0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88" name="Line 436"/>
          <p:cNvSpPr>
            <a:spLocks noChangeShapeType="1"/>
          </p:cNvSpPr>
          <p:nvPr/>
        </p:nvSpPr>
        <p:spPr bwMode="auto">
          <a:xfrm>
            <a:off x="3143250" y="2500313"/>
            <a:ext cx="1588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89" name="Freeform 437"/>
          <p:cNvSpPr>
            <a:spLocks/>
          </p:cNvSpPr>
          <p:nvPr/>
        </p:nvSpPr>
        <p:spPr bwMode="auto">
          <a:xfrm>
            <a:off x="3143250" y="2500313"/>
            <a:ext cx="63500" cy="6350"/>
          </a:xfrm>
          <a:custGeom>
            <a:avLst/>
            <a:gdLst>
              <a:gd name="T0" fmla="*/ 0 w 40"/>
              <a:gd name="T1" fmla="*/ 0 h 4"/>
              <a:gd name="T2" fmla="*/ 2147483647 w 40"/>
              <a:gd name="T3" fmla="*/ 0 h 4"/>
              <a:gd name="T4" fmla="*/ 2147483647 w 40"/>
              <a:gd name="T5" fmla="*/ 2147483647 h 4"/>
              <a:gd name="T6" fmla="*/ 0 60000 65536"/>
              <a:gd name="T7" fmla="*/ 0 60000 65536"/>
              <a:gd name="T8" fmla="*/ 0 60000 65536"/>
              <a:gd name="T9" fmla="*/ 0 w 40"/>
              <a:gd name="T10" fmla="*/ 0 h 4"/>
              <a:gd name="T11" fmla="*/ 40 w 40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" h="4">
                <a:moveTo>
                  <a:pt x="0" y="0"/>
                </a:moveTo>
                <a:lnTo>
                  <a:pt x="34" y="0"/>
                </a:lnTo>
                <a:lnTo>
                  <a:pt x="40" y="4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90" name="Line 438"/>
          <p:cNvSpPr>
            <a:spLocks noChangeShapeType="1"/>
          </p:cNvSpPr>
          <p:nvPr/>
        </p:nvSpPr>
        <p:spPr bwMode="auto">
          <a:xfrm>
            <a:off x="3187700" y="2498725"/>
            <a:ext cx="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91" name="Freeform 439"/>
          <p:cNvSpPr>
            <a:spLocks/>
          </p:cNvSpPr>
          <p:nvPr/>
        </p:nvSpPr>
        <p:spPr bwMode="auto">
          <a:xfrm>
            <a:off x="3143250" y="2498725"/>
            <a:ext cx="44450" cy="1588"/>
          </a:xfrm>
          <a:custGeom>
            <a:avLst/>
            <a:gdLst>
              <a:gd name="T0" fmla="*/ 2147483647 w 27"/>
              <a:gd name="T1" fmla="*/ 0 h 1"/>
              <a:gd name="T2" fmla="*/ 0 w 27"/>
              <a:gd name="T3" fmla="*/ 0 h 1"/>
              <a:gd name="T4" fmla="*/ 0 w 27"/>
              <a:gd name="T5" fmla="*/ 2147483647 h 1"/>
              <a:gd name="T6" fmla="*/ 0 60000 65536"/>
              <a:gd name="T7" fmla="*/ 0 60000 65536"/>
              <a:gd name="T8" fmla="*/ 0 60000 65536"/>
              <a:gd name="T9" fmla="*/ 0 w 27"/>
              <a:gd name="T10" fmla="*/ 0 h 1"/>
              <a:gd name="T11" fmla="*/ 27 w 2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1">
                <a:moveTo>
                  <a:pt x="27" y="0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92" name="Line 440"/>
          <p:cNvSpPr>
            <a:spLocks noChangeShapeType="1"/>
          </p:cNvSpPr>
          <p:nvPr/>
        </p:nvSpPr>
        <p:spPr bwMode="auto">
          <a:xfrm>
            <a:off x="3143250" y="2497138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93" name="Freeform 441"/>
          <p:cNvSpPr>
            <a:spLocks/>
          </p:cNvSpPr>
          <p:nvPr/>
        </p:nvSpPr>
        <p:spPr bwMode="auto">
          <a:xfrm>
            <a:off x="3143250" y="2497138"/>
            <a:ext cx="44450" cy="1587"/>
          </a:xfrm>
          <a:custGeom>
            <a:avLst/>
            <a:gdLst>
              <a:gd name="T0" fmla="*/ 0 w 27"/>
              <a:gd name="T1" fmla="*/ 0 h 1"/>
              <a:gd name="T2" fmla="*/ 2147483647 w 27"/>
              <a:gd name="T3" fmla="*/ 0 h 1"/>
              <a:gd name="T4" fmla="*/ 2147483647 w 27"/>
              <a:gd name="T5" fmla="*/ 2147483647 h 1"/>
              <a:gd name="T6" fmla="*/ 0 60000 65536"/>
              <a:gd name="T7" fmla="*/ 0 60000 65536"/>
              <a:gd name="T8" fmla="*/ 0 60000 65536"/>
              <a:gd name="T9" fmla="*/ 0 w 27"/>
              <a:gd name="T10" fmla="*/ 0 h 1"/>
              <a:gd name="T11" fmla="*/ 27 w 2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1">
                <a:moveTo>
                  <a:pt x="0" y="0"/>
                </a:moveTo>
                <a:lnTo>
                  <a:pt x="21" y="0"/>
                </a:lnTo>
                <a:lnTo>
                  <a:pt x="27" y="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94" name="Line 442"/>
          <p:cNvSpPr>
            <a:spLocks noChangeShapeType="1"/>
          </p:cNvSpPr>
          <p:nvPr/>
        </p:nvSpPr>
        <p:spPr bwMode="auto">
          <a:xfrm>
            <a:off x="3163888" y="249237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95" name="Freeform 443"/>
          <p:cNvSpPr>
            <a:spLocks/>
          </p:cNvSpPr>
          <p:nvPr/>
        </p:nvSpPr>
        <p:spPr bwMode="auto">
          <a:xfrm>
            <a:off x="3143250" y="2492375"/>
            <a:ext cx="20638" cy="4763"/>
          </a:xfrm>
          <a:custGeom>
            <a:avLst/>
            <a:gdLst>
              <a:gd name="T0" fmla="*/ 2147483647 w 13"/>
              <a:gd name="T1" fmla="*/ 0 h 3"/>
              <a:gd name="T2" fmla="*/ 0 w 13"/>
              <a:gd name="T3" fmla="*/ 0 h 3"/>
              <a:gd name="T4" fmla="*/ 0 w 13"/>
              <a:gd name="T5" fmla="*/ 2147483647 h 3"/>
              <a:gd name="T6" fmla="*/ 0 60000 65536"/>
              <a:gd name="T7" fmla="*/ 0 60000 65536"/>
              <a:gd name="T8" fmla="*/ 0 60000 65536"/>
              <a:gd name="T9" fmla="*/ 0 w 13"/>
              <a:gd name="T10" fmla="*/ 0 h 3"/>
              <a:gd name="T11" fmla="*/ 13 w 13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3">
                <a:moveTo>
                  <a:pt x="13" y="0"/>
                </a:moveTo>
                <a:lnTo>
                  <a:pt x="0" y="0"/>
                </a:lnTo>
                <a:lnTo>
                  <a:pt x="0" y="3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96" name="Line 444"/>
          <p:cNvSpPr>
            <a:spLocks noChangeShapeType="1"/>
          </p:cNvSpPr>
          <p:nvPr/>
        </p:nvSpPr>
        <p:spPr bwMode="auto">
          <a:xfrm>
            <a:off x="3143250" y="248920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97" name="Freeform 445"/>
          <p:cNvSpPr>
            <a:spLocks/>
          </p:cNvSpPr>
          <p:nvPr/>
        </p:nvSpPr>
        <p:spPr bwMode="auto">
          <a:xfrm>
            <a:off x="3143250" y="2489200"/>
            <a:ext cx="20638" cy="3175"/>
          </a:xfrm>
          <a:custGeom>
            <a:avLst/>
            <a:gdLst>
              <a:gd name="T0" fmla="*/ 0 w 13"/>
              <a:gd name="T1" fmla="*/ 0 h 2"/>
              <a:gd name="T2" fmla="*/ 2147483647 w 13"/>
              <a:gd name="T3" fmla="*/ 0 h 2"/>
              <a:gd name="T4" fmla="*/ 2147483647 w 13"/>
              <a:gd name="T5" fmla="*/ 2147483647 h 2"/>
              <a:gd name="T6" fmla="*/ 0 60000 65536"/>
              <a:gd name="T7" fmla="*/ 0 60000 65536"/>
              <a:gd name="T8" fmla="*/ 0 60000 65536"/>
              <a:gd name="T9" fmla="*/ 0 w 13"/>
              <a:gd name="T10" fmla="*/ 0 h 2"/>
              <a:gd name="T11" fmla="*/ 13 w 13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2">
                <a:moveTo>
                  <a:pt x="0" y="0"/>
                </a:moveTo>
                <a:lnTo>
                  <a:pt x="7" y="0"/>
                </a:lnTo>
                <a:lnTo>
                  <a:pt x="13" y="2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98" name="Line 446"/>
          <p:cNvSpPr>
            <a:spLocks noChangeShapeType="1"/>
          </p:cNvSpPr>
          <p:nvPr/>
        </p:nvSpPr>
        <p:spPr bwMode="auto">
          <a:xfrm>
            <a:off x="3463925" y="251777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3999" name="Freeform 447"/>
          <p:cNvSpPr>
            <a:spLocks/>
          </p:cNvSpPr>
          <p:nvPr/>
        </p:nvSpPr>
        <p:spPr bwMode="auto">
          <a:xfrm>
            <a:off x="3463925" y="2517775"/>
            <a:ext cx="150813" cy="30163"/>
          </a:xfrm>
          <a:custGeom>
            <a:avLst/>
            <a:gdLst>
              <a:gd name="T0" fmla="*/ 0 w 96"/>
              <a:gd name="T1" fmla="*/ 0 h 19"/>
              <a:gd name="T2" fmla="*/ 2147483647 w 96"/>
              <a:gd name="T3" fmla="*/ 0 h 19"/>
              <a:gd name="T4" fmla="*/ 2147483647 w 96"/>
              <a:gd name="T5" fmla="*/ 2147483647 h 19"/>
              <a:gd name="T6" fmla="*/ 2147483647 w 96"/>
              <a:gd name="T7" fmla="*/ 2147483647 h 19"/>
              <a:gd name="T8" fmla="*/ 2147483647 w 96"/>
              <a:gd name="T9" fmla="*/ 2147483647 h 19"/>
              <a:gd name="T10" fmla="*/ 2147483647 w 96"/>
              <a:gd name="T11" fmla="*/ 2147483647 h 19"/>
              <a:gd name="T12" fmla="*/ 2147483647 w 96"/>
              <a:gd name="T13" fmla="*/ 2147483647 h 19"/>
              <a:gd name="T14" fmla="*/ 2147483647 w 96"/>
              <a:gd name="T15" fmla="*/ 2147483647 h 19"/>
              <a:gd name="T16" fmla="*/ 2147483647 w 96"/>
              <a:gd name="T17" fmla="*/ 2147483647 h 19"/>
              <a:gd name="T18" fmla="*/ 2147483647 w 96"/>
              <a:gd name="T19" fmla="*/ 2147483647 h 19"/>
              <a:gd name="T20" fmla="*/ 2147483647 w 96"/>
              <a:gd name="T21" fmla="*/ 2147483647 h 19"/>
              <a:gd name="T22" fmla="*/ 2147483647 w 96"/>
              <a:gd name="T23" fmla="*/ 2147483647 h 19"/>
              <a:gd name="T24" fmla="*/ 2147483647 w 96"/>
              <a:gd name="T25" fmla="*/ 2147483647 h 19"/>
              <a:gd name="T26" fmla="*/ 2147483647 w 96"/>
              <a:gd name="T27" fmla="*/ 2147483647 h 19"/>
              <a:gd name="T28" fmla="*/ 2147483647 w 96"/>
              <a:gd name="T29" fmla="*/ 2147483647 h 19"/>
              <a:gd name="T30" fmla="*/ 2147483647 w 96"/>
              <a:gd name="T31" fmla="*/ 2147483647 h 19"/>
              <a:gd name="T32" fmla="*/ 2147483647 w 96"/>
              <a:gd name="T33" fmla="*/ 2147483647 h 19"/>
              <a:gd name="T34" fmla="*/ 2147483647 w 96"/>
              <a:gd name="T35" fmla="*/ 2147483647 h 19"/>
              <a:gd name="T36" fmla="*/ 2147483647 w 96"/>
              <a:gd name="T37" fmla="*/ 2147483647 h 19"/>
              <a:gd name="T38" fmla="*/ 2147483647 w 96"/>
              <a:gd name="T39" fmla="*/ 2147483647 h 1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6"/>
              <a:gd name="T61" fmla="*/ 0 h 19"/>
              <a:gd name="T62" fmla="*/ 96 w 96"/>
              <a:gd name="T63" fmla="*/ 19 h 1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6" h="19">
                <a:moveTo>
                  <a:pt x="0" y="0"/>
                </a:moveTo>
                <a:lnTo>
                  <a:pt x="34" y="0"/>
                </a:lnTo>
                <a:lnTo>
                  <a:pt x="34" y="2"/>
                </a:lnTo>
                <a:lnTo>
                  <a:pt x="96" y="2"/>
                </a:lnTo>
                <a:lnTo>
                  <a:pt x="88" y="4"/>
                </a:lnTo>
                <a:lnTo>
                  <a:pt x="34" y="4"/>
                </a:lnTo>
                <a:lnTo>
                  <a:pt x="34" y="7"/>
                </a:lnTo>
                <a:lnTo>
                  <a:pt x="82" y="7"/>
                </a:lnTo>
                <a:lnTo>
                  <a:pt x="75" y="8"/>
                </a:lnTo>
                <a:lnTo>
                  <a:pt x="34" y="8"/>
                </a:lnTo>
                <a:lnTo>
                  <a:pt x="34" y="10"/>
                </a:lnTo>
                <a:lnTo>
                  <a:pt x="68" y="10"/>
                </a:lnTo>
                <a:lnTo>
                  <a:pt x="61" y="13"/>
                </a:lnTo>
                <a:lnTo>
                  <a:pt x="34" y="13"/>
                </a:lnTo>
                <a:lnTo>
                  <a:pt x="34" y="14"/>
                </a:lnTo>
                <a:lnTo>
                  <a:pt x="55" y="14"/>
                </a:lnTo>
                <a:lnTo>
                  <a:pt x="47" y="16"/>
                </a:lnTo>
                <a:lnTo>
                  <a:pt x="34" y="16"/>
                </a:lnTo>
                <a:lnTo>
                  <a:pt x="34" y="19"/>
                </a:lnTo>
                <a:lnTo>
                  <a:pt x="41" y="19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00" name="Line 448"/>
          <p:cNvSpPr>
            <a:spLocks noChangeShapeType="1"/>
          </p:cNvSpPr>
          <p:nvPr/>
        </p:nvSpPr>
        <p:spPr bwMode="auto">
          <a:xfrm>
            <a:off x="3517900" y="254952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01" name="Freeform 449"/>
          <p:cNvSpPr>
            <a:spLocks/>
          </p:cNvSpPr>
          <p:nvPr/>
        </p:nvSpPr>
        <p:spPr bwMode="auto">
          <a:xfrm>
            <a:off x="3517900" y="2487613"/>
            <a:ext cx="107950" cy="61912"/>
          </a:xfrm>
          <a:custGeom>
            <a:avLst/>
            <a:gdLst>
              <a:gd name="T0" fmla="*/ 0 w 68"/>
              <a:gd name="T1" fmla="*/ 2147483647 h 39"/>
              <a:gd name="T2" fmla="*/ 0 w 68"/>
              <a:gd name="T3" fmla="*/ 0 h 39"/>
              <a:gd name="T4" fmla="*/ 2147483647 w 68"/>
              <a:gd name="T5" fmla="*/ 2147483647 h 39"/>
              <a:gd name="T6" fmla="*/ 0 w 68"/>
              <a:gd name="T7" fmla="*/ 2147483647 h 39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39"/>
              <a:gd name="T14" fmla="*/ 68 w 68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39">
                <a:moveTo>
                  <a:pt x="0" y="39"/>
                </a:moveTo>
                <a:lnTo>
                  <a:pt x="0" y="0"/>
                </a:lnTo>
                <a:lnTo>
                  <a:pt x="68" y="19"/>
                </a:lnTo>
                <a:lnTo>
                  <a:pt x="0" y="39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02" name="Line 450"/>
          <p:cNvSpPr>
            <a:spLocks noChangeShapeType="1"/>
          </p:cNvSpPr>
          <p:nvPr/>
        </p:nvSpPr>
        <p:spPr bwMode="auto">
          <a:xfrm>
            <a:off x="3517900" y="251777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03" name="Line 451"/>
          <p:cNvSpPr>
            <a:spLocks noChangeShapeType="1"/>
          </p:cNvSpPr>
          <p:nvPr/>
        </p:nvSpPr>
        <p:spPr bwMode="auto">
          <a:xfrm>
            <a:off x="3517900" y="2517775"/>
            <a:ext cx="1079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04" name="Line 452"/>
          <p:cNvSpPr>
            <a:spLocks noChangeShapeType="1"/>
          </p:cNvSpPr>
          <p:nvPr/>
        </p:nvSpPr>
        <p:spPr bwMode="auto">
          <a:xfrm>
            <a:off x="3614738" y="251460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05" name="Freeform 453"/>
          <p:cNvSpPr>
            <a:spLocks/>
          </p:cNvSpPr>
          <p:nvPr/>
        </p:nvSpPr>
        <p:spPr bwMode="auto">
          <a:xfrm>
            <a:off x="3517900" y="2489200"/>
            <a:ext cx="96838" cy="25400"/>
          </a:xfrm>
          <a:custGeom>
            <a:avLst/>
            <a:gdLst>
              <a:gd name="T0" fmla="*/ 2147483647 w 62"/>
              <a:gd name="T1" fmla="*/ 2147483647 h 16"/>
              <a:gd name="T2" fmla="*/ 0 w 62"/>
              <a:gd name="T3" fmla="*/ 2147483647 h 16"/>
              <a:gd name="T4" fmla="*/ 0 w 62"/>
              <a:gd name="T5" fmla="*/ 2147483647 h 16"/>
              <a:gd name="T6" fmla="*/ 2147483647 w 62"/>
              <a:gd name="T7" fmla="*/ 2147483647 h 16"/>
              <a:gd name="T8" fmla="*/ 2147483647 w 62"/>
              <a:gd name="T9" fmla="*/ 2147483647 h 16"/>
              <a:gd name="T10" fmla="*/ 0 w 62"/>
              <a:gd name="T11" fmla="*/ 2147483647 h 16"/>
              <a:gd name="T12" fmla="*/ 0 w 62"/>
              <a:gd name="T13" fmla="*/ 2147483647 h 16"/>
              <a:gd name="T14" fmla="*/ 2147483647 w 62"/>
              <a:gd name="T15" fmla="*/ 2147483647 h 16"/>
              <a:gd name="T16" fmla="*/ 2147483647 w 62"/>
              <a:gd name="T17" fmla="*/ 2147483647 h 16"/>
              <a:gd name="T18" fmla="*/ 0 w 62"/>
              <a:gd name="T19" fmla="*/ 2147483647 h 16"/>
              <a:gd name="T20" fmla="*/ 0 w 62"/>
              <a:gd name="T21" fmla="*/ 2147483647 h 16"/>
              <a:gd name="T22" fmla="*/ 2147483647 w 62"/>
              <a:gd name="T23" fmla="*/ 2147483647 h 16"/>
              <a:gd name="T24" fmla="*/ 2147483647 w 62"/>
              <a:gd name="T25" fmla="*/ 2147483647 h 16"/>
              <a:gd name="T26" fmla="*/ 0 w 62"/>
              <a:gd name="T27" fmla="*/ 2147483647 h 16"/>
              <a:gd name="T28" fmla="*/ 0 w 62"/>
              <a:gd name="T29" fmla="*/ 2147483647 h 16"/>
              <a:gd name="T30" fmla="*/ 2147483647 w 62"/>
              <a:gd name="T31" fmla="*/ 2147483647 h 16"/>
              <a:gd name="T32" fmla="*/ 2147483647 w 62"/>
              <a:gd name="T33" fmla="*/ 0 h 16"/>
              <a:gd name="T34" fmla="*/ 0 w 62"/>
              <a:gd name="T35" fmla="*/ 0 h 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2"/>
              <a:gd name="T55" fmla="*/ 0 h 16"/>
              <a:gd name="T56" fmla="*/ 62 w 62"/>
              <a:gd name="T57" fmla="*/ 16 h 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2" h="16">
                <a:moveTo>
                  <a:pt x="62" y="16"/>
                </a:moveTo>
                <a:lnTo>
                  <a:pt x="0" y="16"/>
                </a:lnTo>
                <a:lnTo>
                  <a:pt x="0" y="15"/>
                </a:lnTo>
                <a:lnTo>
                  <a:pt x="54" y="15"/>
                </a:lnTo>
                <a:lnTo>
                  <a:pt x="48" y="12"/>
                </a:lnTo>
                <a:lnTo>
                  <a:pt x="0" y="12"/>
                </a:lnTo>
                <a:lnTo>
                  <a:pt x="0" y="10"/>
                </a:lnTo>
                <a:lnTo>
                  <a:pt x="41" y="10"/>
                </a:lnTo>
                <a:lnTo>
                  <a:pt x="34" y="9"/>
                </a:lnTo>
                <a:lnTo>
                  <a:pt x="0" y="9"/>
                </a:lnTo>
                <a:lnTo>
                  <a:pt x="0" y="6"/>
                </a:lnTo>
                <a:lnTo>
                  <a:pt x="27" y="6"/>
                </a:lnTo>
                <a:lnTo>
                  <a:pt x="21" y="5"/>
                </a:lnTo>
                <a:lnTo>
                  <a:pt x="0" y="5"/>
                </a:lnTo>
                <a:lnTo>
                  <a:pt x="0" y="2"/>
                </a:lnTo>
                <a:lnTo>
                  <a:pt x="13" y="2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06" name="Line 454"/>
          <p:cNvSpPr>
            <a:spLocks noChangeShapeType="1"/>
          </p:cNvSpPr>
          <p:nvPr/>
        </p:nvSpPr>
        <p:spPr bwMode="auto">
          <a:xfrm>
            <a:off x="4160838" y="251777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07" name="Freeform 455"/>
          <p:cNvSpPr>
            <a:spLocks/>
          </p:cNvSpPr>
          <p:nvPr/>
        </p:nvSpPr>
        <p:spPr bwMode="auto">
          <a:xfrm>
            <a:off x="4160838" y="2517775"/>
            <a:ext cx="150812" cy="30163"/>
          </a:xfrm>
          <a:custGeom>
            <a:avLst/>
            <a:gdLst>
              <a:gd name="T0" fmla="*/ 0 w 95"/>
              <a:gd name="T1" fmla="*/ 0 h 19"/>
              <a:gd name="T2" fmla="*/ 2147483647 w 95"/>
              <a:gd name="T3" fmla="*/ 0 h 19"/>
              <a:gd name="T4" fmla="*/ 2147483647 w 95"/>
              <a:gd name="T5" fmla="*/ 2147483647 h 19"/>
              <a:gd name="T6" fmla="*/ 2147483647 w 95"/>
              <a:gd name="T7" fmla="*/ 2147483647 h 19"/>
              <a:gd name="T8" fmla="*/ 2147483647 w 95"/>
              <a:gd name="T9" fmla="*/ 2147483647 h 19"/>
              <a:gd name="T10" fmla="*/ 2147483647 w 95"/>
              <a:gd name="T11" fmla="*/ 2147483647 h 19"/>
              <a:gd name="T12" fmla="*/ 2147483647 w 95"/>
              <a:gd name="T13" fmla="*/ 2147483647 h 19"/>
              <a:gd name="T14" fmla="*/ 2147483647 w 95"/>
              <a:gd name="T15" fmla="*/ 2147483647 h 19"/>
              <a:gd name="T16" fmla="*/ 2147483647 w 95"/>
              <a:gd name="T17" fmla="*/ 2147483647 h 19"/>
              <a:gd name="T18" fmla="*/ 2147483647 w 95"/>
              <a:gd name="T19" fmla="*/ 2147483647 h 19"/>
              <a:gd name="T20" fmla="*/ 2147483647 w 95"/>
              <a:gd name="T21" fmla="*/ 2147483647 h 19"/>
              <a:gd name="T22" fmla="*/ 2147483647 w 95"/>
              <a:gd name="T23" fmla="*/ 2147483647 h 19"/>
              <a:gd name="T24" fmla="*/ 2147483647 w 95"/>
              <a:gd name="T25" fmla="*/ 2147483647 h 19"/>
              <a:gd name="T26" fmla="*/ 2147483647 w 95"/>
              <a:gd name="T27" fmla="*/ 2147483647 h 19"/>
              <a:gd name="T28" fmla="*/ 2147483647 w 95"/>
              <a:gd name="T29" fmla="*/ 2147483647 h 19"/>
              <a:gd name="T30" fmla="*/ 2147483647 w 95"/>
              <a:gd name="T31" fmla="*/ 2147483647 h 19"/>
              <a:gd name="T32" fmla="*/ 2147483647 w 95"/>
              <a:gd name="T33" fmla="*/ 2147483647 h 19"/>
              <a:gd name="T34" fmla="*/ 2147483647 w 95"/>
              <a:gd name="T35" fmla="*/ 2147483647 h 19"/>
              <a:gd name="T36" fmla="*/ 2147483647 w 95"/>
              <a:gd name="T37" fmla="*/ 2147483647 h 19"/>
              <a:gd name="T38" fmla="*/ 2147483647 w 95"/>
              <a:gd name="T39" fmla="*/ 2147483647 h 1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5"/>
              <a:gd name="T61" fmla="*/ 0 h 19"/>
              <a:gd name="T62" fmla="*/ 95 w 95"/>
              <a:gd name="T63" fmla="*/ 19 h 1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5" h="19">
                <a:moveTo>
                  <a:pt x="0" y="0"/>
                </a:moveTo>
                <a:lnTo>
                  <a:pt x="35" y="0"/>
                </a:lnTo>
                <a:lnTo>
                  <a:pt x="35" y="2"/>
                </a:lnTo>
                <a:lnTo>
                  <a:pt x="95" y="2"/>
                </a:lnTo>
                <a:lnTo>
                  <a:pt x="89" y="4"/>
                </a:lnTo>
                <a:lnTo>
                  <a:pt x="35" y="4"/>
                </a:lnTo>
                <a:lnTo>
                  <a:pt x="35" y="7"/>
                </a:lnTo>
                <a:lnTo>
                  <a:pt x="82" y="7"/>
                </a:lnTo>
                <a:lnTo>
                  <a:pt x="76" y="8"/>
                </a:lnTo>
                <a:lnTo>
                  <a:pt x="35" y="8"/>
                </a:lnTo>
                <a:lnTo>
                  <a:pt x="35" y="10"/>
                </a:lnTo>
                <a:lnTo>
                  <a:pt x="68" y="10"/>
                </a:lnTo>
                <a:lnTo>
                  <a:pt x="62" y="13"/>
                </a:lnTo>
                <a:lnTo>
                  <a:pt x="35" y="13"/>
                </a:lnTo>
                <a:lnTo>
                  <a:pt x="35" y="14"/>
                </a:lnTo>
                <a:lnTo>
                  <a:pt x="55" y="14"/>
                </a:lnTo>
                <a:lnTo>
                  <a:pt x="49" y="16"/>
                </a:lnTo>
                <a:lnTo>
                  <a:pt x="35" y="16"/>
                </a:lnTo>
                <a:lnTo>
                  <a:pt x="35" y="19"/>
                </a:lnTo>
                <a:lnTo>
                  <a:pt x="41" y="19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08" name="Line 456"/>
          <p:cNvSpPr>
            <a:spLocks noChangeShapeType="1"/>
          </p:cNvSpPr>
          <p:nvPr/>
        </p:nvSpPr>
        <p:spPr bwMode="auto">
          <a:xfrm>
            <a:off x="4216400" y="254952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09" name="Freeform 457"/>
          <p:cNvSpPr>
            <a:spLocks/>
          </p:cNvSpPr>
          <p:nvPr/>
        </p:nvSpPr>
        <p:spPr bwMode="auto">
          <a:xfrm>
            <a:off x="4216400" y="2487613"/>
            <a:ext cx="106363" cy="61912"/>
          </a:xfrm>
          <a:custGeom>
            <a:avLst/>
            <a:gdLst>
              <a:gd name="T0" fmla="*/ 0 w 67"/>
              <a:gd name="T1" fmla="*/ 2147483647 h 39"/>
              <a:gd name="T2" fmla="*/ 0 w 67"/>
              <a:gd name="T3" fmla="*/ 0 h 39"/>
              <a:gd name="T4" fmla="*/ 2147483647 w 67"/>
              <a:gd name="T5" fmla="*/ 2147483647 h 39"/>
              <a:gd name="T6" fmla="*/ 0 w 67"/>
              <a:gd name="T7" fmla="*/ 2147483647 h 39"/>
              <a:gd name="T8" fmla="*/ 0 60000 65536"/>
              <a:gd name="T9" fmla="*/ 0 60000 65536"/>
              <a:gd name="T10" fmla="*/ 0 60000 65536"/>
              <a:gd name="T11" fmla="*/ 0 60000 65536"/>
              <a:gd name="T12" fmla="*/ 0 w 67"/>
              <a:gd name="T13" fmla="*/ 0 h 39"/>
              <a:gd name="T14" fmla="*/ 67 w 67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" h="39">
                <a:moveTo>
                  <a:pt x="0" y="39"/>
                </a:moveTo>
                <a:lnTo>
                  <a:pt x="0" y="0"/>
                </a:lnTo>
                <a:lnTo>
                  <a:pt x="67" y="19"/>
                </a:lnTo>
                <a:lnTo>
                  <a:pt x="0" y="39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10" name="Line 458"/>
          <p:cNvSpPr>
            <a:spLocks noChangeShapeType="1"/>
          </p:cNvSpPr>
          <p:nvPr/>
        </p:nvSpPr>
        <p:spPr bwMode="auto">
          <a:xfrm>
            <a:off x="4216400" y="251777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11" name="Line 459"/>
          <p:cNvSpPr>
            <a:spLocks noChangeShapeType="1"/>
          </p:cNvSpPr>
          <p:nvPr/>
        </p:nvSpPr>
        <p:spPr bwMode="auto">
          <a:xfrm>
            <a:off x="4216400" y="2517775"/>
            <a:ext cx="106363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12" name="Line 460"/>
          <p:cNvSpPr>
            <a:spLocks noChangeShapeType="1"/>
          </p:cNvSpPr>
          <p:nvPr/>
        </p:nvSpPr>
        <p:spPr bwMode="auto">
          <a:xfrm>
            <a:off x="4311650" y="251460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13" name="Freeform 461"/>
          <p:cNvSpPr>
            <a:spLocks/>
          </p:cNvSpPr>
          <p:nvPr/>
        </p:nvSpPr>
        <p:spPr bwMode="auto">
          <a:xfrm>
            <a:off x="4216400" y="2489200"/>
            <a:ext cx="95250" cy="25400"/>
          </a:xfrm>
          <a:custGeom>
            <a:avLst/>
            <a:gdLst>
              <a:gd name="T0" fmla="*/ 2147483647 w 60"/>
              <a:gd name="T1" fmla="*/ 2147483647 h 16"/>
              <a:gd name="T2" fmla="*/ 0 w 60"/>
              <a:gd name="T3" fmla="*/ 2147483647 h 16"/>
              <a:gd name="T4" fmla="*/ 0 w 60"/>
              <a:gd name="T5" fmla="*/ 2147483647 h 16"/>
              <a:gd name="T6" fmla="*/ 2147483647 w 60"/>
              <a:gd name="T7" fmla="*/ 2147483647 h 16"/>
              <a:gd name="T8" fmla="*/ 2147483647 w 60"/>
              <a:gd name="T9" fmla="*/ 2147483647 h 16"/>
              <a:gd name="T10" fmla="*/ 0 w 60"/>
              <a:gd name="T11" fmla="*/ 2147483647 h 16"/>
              <a:gd name="T12" fmla="*/ 0 w 60"/>
              <a:gd name="T13" fmla="*/ 2147483647 h 16"/>
              <a:gd name="T14" fmla="*/ 2147483647 w 60"/>
              <a:gd name="T15" fmla="*/ 2147483647 h 16"/>
              <a:gd name="T16" fmla="*/ 2147483647 w 60"/>
              <a:gd name="T17" fmla="*/ 2147483647 h 16"/>
              <a:gd name="T18" fmla="*/ 0 w 60"/>
              <a:gd name="T19" fmla="*/ 2147483647 h 16"/>
              <a:gd name="T20" fmla="*/ 0 w 60"/>
              <a:gd name="T21" fmla="*/ 2147483647 h 16"/>
              <a:gd name="T22" fmla="*/ 2147483647 w 60"/>
              <a:gd name="T23" fmla="*/ 2147483647 h 16"/>
              <a:gd name="T24" fmla="*/ 2147483647 w 60"/>
              <a:gd name="T25" fmla="*/ 2147483647 h 16"/>
              <a:gd name="T26" fmla="*/ 0 w 60"/>
              <a:gd name="T27" fmla="*/ 2147483647 h 16"/>
              <a:gd name="T28" fmla="*/ 0 w 60"/>
              <a:gd name="T29" fmla="*/ 2147483647 h 16"/>
              <a:gd name="T30" fmla="*/ 2147483647 w 60"/>
              <a:gd name="T31" fmla="*/ 2147483647 h 16"/>
              <a:gd name="T32" fmla="*/ 2147483647 w 60"/>
              <a:gd name="T33" fmla="*/ 0 h 16"/>
              <a:gd name="T34" fmla="*/ 0 w 60"/>
              <a:gd name="T35" fmla="*/ 0 h 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0"/>
              <a:gd name="T55" fmla="*/ 0 h 16"/>
              <a:gd name="T56" fmla="*/ 60 w 60"/>
              <a:gd name="T57" fmla="*/ 16 h 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0" h="16">
                <a:moveTo>
                  <a:pt x="60" y="16"/>
                </a:moveTo>
                <a:lnTo>
                  <a:pt x="0" y="16"/>
                </a:lnTo>
                <a:lnTo>
                  <a:pt x="0" y="15"/>
                </a:lnTo>
                <a:lnTo>
                  <a:pt x="54" y="15"/>
                </a:lnTo>
                <a:lnTo>
                  <a:pt x="47" y="12"/>
                </a:lnTo>
                <a:lnTo>
                  <a:pt x="0" y="12"/>
                </a:lnTo>
                <a:lnTo>
                  <a:pt x="0" y="10"/>
                </a:lnTo>
                <a:lnTo>
                  <a:pt x="41" y="10"/>
                </a:lnTo>
                <a:lnTo>
                  <a:pt x="33" y="9"/>
                </a:lnTo>
                <a:lnTo>
                  <a:pt x="0" y="9"/>
                </a:lnTo>
                <a:lnTo>
                  <a:pt x="0" y="6"/>
                </a:lnTo>
                <a:lnTo>
                  <a:pt x="27" y="6"/>
                </a:lnTo>
                <a:lnTo>
                  <a:pt x="20" y="5"/>
                </a:lnTo>
                <a:lnTo>
                  <a:pt x="0" y="5"/>
                </a:lnTo>
                <a:lnTo>
                  <a:pt x="0" y="2"/>
                </a:lnTo>
                <a:lnTo>
                  <a:pt x="14" y="2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14" name="Line 462"/>
          <p:cNvSpPr>
            <a:spLocks noChangeShapeType="1"/>
          </p:cNvSpPr>
          <p:nvPr/>
        </p:nvSpPr>
        <p:spPr bwMode="auto">
          <a:xfrm>
            <a:off x="3251200" y="583882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15" name="Freeform 463"/>
          <p:cNvSpPr>
            <a:spLocks/>
          </p:cNvSpPr>
          <p:nvPr/>
        </p:nvSpPr>
        <p:spPr bwMode="auto">
          <a:xfrm>
            <a:off x="3143250" y="5838825"/>
            <a:ext cx="107950" cy="26988"/>
          </a:xfrm>
          <a:custGeom>
            <a:avLst/>
            <a:gdLst>
              <a:gd name="T0" fmla="*/ 2147483647 w 68"/>
              <a:gd name="T1" fmla="*/ 0 h 17"/>
              <a:gd name="T2" fmla="*/ 0 w 68"/>
              <a:gd name="T3" fmla="*/ 0 h 17"/>
              <a:gd name="T4" fmla="*/ 0 w 68"/>
              <a:gd name="T5" fmla="*/ 2147483647 h 17"/>
              <a:gd name="T6" fmla="*/ 2147483647 w 68"/>
              <a:gd name="T7" fmla="*/ 2147483647 h 17"/>
              <a:gd name="T8" fmla="*/ 2147483647 w 68"/>
              <a:gd name="T9" fmla="*/ 2147483647 h 17"/>
              <a:gd name="T10" fmla="*/ 0 w 68"/>
              <a:gd name="T11" fmla="*/ 2147483647 h 17"/>
              <a:gd name="T12" fmla="*/ 0 w 68"/>
              <a:gd name="T13" fmla="*/ 2147483647 h 17"/>
              <a:gd name="T14" fmla="*/ 2147483647 w 68"/>
              <a:gd name="T15" fmla="*/ 2147483647 h 17"/>
              <a:gd name="T16" fmla="*/ 2147483647 w 68"/>
              <a:gd name="T17" fmla="*/ 2147483647 h 17"/>
              <a:gd name="T18" fmla="*/ 0 w 68"/>
              <a:gd name="T19" fmla="*/ 2147483647 h 17"/>
              <a:gd name="T20" fmla="*/ 0 w 68"/>
              <a:gd name="T21" fmla="*/ 2147483647 h 17"/>
              <a:gd name="T22" fmla="*/ 2147483647 w 68"/>
              <a:gd name="T23" fmla="*/ 2147483647 h 17"/>
              <a:gd name="T24" fmla="*/ 2147483647 w 68"/>
              <a:gd name="T25" fmla="*/ 2147483647 h 17"/>
              <a:gd name="T26" fmla="*/ 0 w 68"/>
              <a:gd name="T27" fmla="*/ 2147483647 h 17"/>
              <a:gd name="T28" fmla="*/ 0 w 68"/>
              <a:gd name="T29" fmla="*/ 2147483647 h 17"/>
              <a:gd name="T30" fmla="*/ 2147483647 w 68"/>
              <a:gd name="T31" fmla="*/ 2147483647 h 17"/>
              <a:gd name="T32" fmla="*/ 2147483647 w 68"/>
              <a:gd name="T33" fmla="*/ 2147483647 h 17"/>
              <a:gd name="T34" fmla="*/ 0 w 68"/>
              <a:gd name="T35" fmla="*/ 2147483647 h 17"/>
              <a:gd name="T36" fmla="*/ 0 w 68"/>
              <a:gd name="T37" fmla="*/ 2147483647 h 17"/>
              <a:gd name="T38" fmla="*/ 2147483647 w 68"/>
              <a:gd name="T39" fmla="*/ 2147483647 h 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8"/>
              <a:gd name="T61" fmla="*/ 0 h 17"/>
              <a:gd name="T62" fmla="*/ 68 w 68"/>
              <a:gd name="T63" fmla="*/ 17 h 1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8" h="17">
                <a:moveTo>
                  <a:pt x="68" y="0"/>
                </a:moveTo>
                <a:lnTo>
                  <a:pt x="0" y="0"/>
                </a:lnTo>
                <a:lnTo>
                  <a:pt x="0" y="1"/>
                </a:lnTo>
                <a:lnTo>
                  <a:pt x="60" y="1"/>
                </a:lnTo>
                <a:lnTo>
                  <a:pt x="54" y="4"/>
                </a:lnTo>
                <a:lnTo>
                  <a:pt x="0" y="4"/>
                </a:lnTo>
                <a:lnTo>
                  <a:pt x="0" y="5"/>
                </a:lnTo>
                <a:lnTo>
                  <a:pt x="47" y="5"/>
                </a:lnTo>
                <a:lnTo>
                  <a:pt x="40" y="8"/>
                </a:lnTo>
                <a:lnTo>
                  <a:pt x="0" y="8"/>
                </a:lnTo>
                <a:lnTo>
                  <a:pt x="0" y="10"/>
                </a:lnTo>
                <a:lnTo>
                  <a:pt x="33" y="10"/>
                </a:lnTo>
                <a:lnTo>
                  <a:pt x="27" y="11"/>
                </a:lnTo>
                <a:lnTo>
                  <a:pt x="0" y="11"/>
                </a:lnTo>
                <a:lnTo>
                  <a:pt x="0" y="14"/>
                </a:lnTo>
                <a:lnTo>
                  <a:pt x="21" y="14"/>
                </a:lnTo>
                <a:lnTo>
                  <a:pt x="13" y="16"/>
                </a:lnTo>
                <a:lnTo>
                  <a:pt x="0" y="16"/>
                </a:lnTo>
                <a:lnTo>
                  <a:pt x="0" y="17"/>
                </a:lnTo>
                <a:lnTo>
                  <a:pt x="7" y="1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16" name="Line 464"/>
          <p:cNvSpPr>
            <a:spLocks noChangeShapeType="1"/>
          </p:cNvSpPr>
          <p:nvPr/>
        </p:nvSpPr>
        <p:spPr bwMode="auto">
          <a:xfrm>
            <a:off x="3143250" y="587057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17" name="Freeform 465"/>
          <p:cNvSpPr>
            <a:spLocks/>
          </p:cNvSpPr>
          <p:nvPr/>
        </p:nvSpPr>
        <p:spPr bwMode="auto">
          <a:xfrm>
            <a:off x="3143250" y="5805488"/>
            <a:ext cx="107950" cy="65087"/>
          </a:xfrm>
          <a:custGeom>
            <a:avLst/>
            <a:gdLst>
              <a:gd name="T0" fmla="*/ 0 w 68"/>
              <a:gd name="T1" fmla="*/ 2147483647 h 41"/>
              <a:gd name="T2" fmla="*/ 0 w 68"/>
              <a:gd name="T3" fmla="*/ 0 h 41"/>
              <a:gd name="T4" fmla="*/ 2147483647 w 68"/>
              <a:gd name="T5" fmla="*/ 2147483647 h 41"/>
              <a:gd name="T6" fmla="*/ 0 w 68"/>
              <a:gd name="T7" fmla="*/ 2147483647 h 41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41"/>
              <a:gd name="T14" fmla="*/ 68 w 68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41">
                <a:moveTo>
                  <a:pt x="0" y="41"/>
                </a:moveTo>
                <a:lnTo>
                  <a:pt x="0" y="0"/>
                </a:lnTo>
                <a:lnTo>
                  <a:pt x="68" y="20"/>
                </a:lnTo>
                <a:lnTo>
                  <a:pt x="0" y="4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18" name="Line 466"/>
          <p:cNvSpPr>
            <a:spLocks noChangeShapeType="1"/>
          </p:cNvSpPr>
          <p:nvPr/>
        </p:nvSpPr>
        <p:spPr bwMode="auto">
          <a:xfrm>
            <a:off x="3143250" y="583882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19" name="Line 467"/>
          <p:cNvSpPr>
            <a:spLocks noChangeShapeType="1"/>
          </p:cNvSpPr>
          <p:nvPr/>
        </p:nvSpPr>
        <p:spPr bwMode="auto">
          <a:xfrm flipH="1">
            <a:off x="3089275" y="5838825"/>
            <a:ext cx="539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20" name="Line 468"/>
          <p:cNvSpPr>
            <a:spLocks noChangeShapeType="1"/>
          </p:cNvSpPr>
          <p:nvPr/>
        </p:nvSpPr>
        <p:spPr bwMode="auto">
          <a:xfrm>
            <a:off x="3143250" y="583565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21" name="Line 469"/>
          <p:cNvSpPr>
            <a:spLocks noChangeShapeType="1"/>
          </p:cNvSpPr>
          <p:nvPr/>
        </p:nvSpPr>
        <p:spPr bwMode="auto">
          <a:xfrm>
            <a:off x="3143250" y="5835650"/>
            <a:ext cx="952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22" name="Line 470"/>
          <p:cNvSpPr>
            <a:spLocks noChangeShapeType="1"/>
          </p:cNvSpPr>
          <p:nvPr/>
        </p:nvSpPr>
        <p:spPr bwMode="auto">
          <a:xfrm>
            <a:off x="3228975" y="5830888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23" name="Freeform 471"/>
          <p:cNvSpPr>
            <a:spLocks/>
          </p:cNvSpPr>
          <p:nvPr/>
        </p:nvSpPr>
        <p:spPr bwMode="auto">
          <a:xfrm>
            <a:off x="3143250" y="5830888"/>
            <a:ext cx="85725" cy="4762"/>
          </a:xfrm>
          <a:custGeom>
            <a:avLst/>
            <a:gdLst>
              <a:gd name="T0" fmla="*/ 2147483647 w 54"/>
              <a:gd name="T1" fmla="*/ 0 h 3"/>
              <a:gd name="T2" fmla="*/ 0 w 54"/>
              <a:gd name="T3" fmla="*/ 0 h 3"/>
              <a:gd name="T4" fmla="*/ 0 w 54"/>
              <a:gd name="T5" fmla="*/ 2147483647 h 3"/>
              <a:gd name="T6" fmla="*/ 0 60000 65536"/>
              <a:gd name="T7" fmla="*/ 0 60000 65536"/>
              <a:gd name="T8" fmla="*/ 0 60000 65536"/>
              <a:gd name="T9" fmla="*/ 0 w 54"/>
              <a:gd name="T10" fmla="*/ 0 h 3"/>
              <a:gd name="T11" fmla="*/ 54 w 54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">
                <a:moveTo>
                  <a:pt x="54" y="0"/>
                </a:move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24" name="Line 472"/>
          <p:cNvSpPr>
            <a:spLocks noChangeShapeType="1"/>
          </p:cNvSpPr>
          <p:nvPr/>
        </p:nvSpPr>
        <p:spPr bwMode="auto">
          <a:xfrm>
            <a:off x="3143250" y="582930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25" name="Freeform 473"/>
          <p:cNvSpPr>
            <a:spLocks/>
          </p:cNvSpPr>
          <p:nvPr/>
        </p:nvSpPr>
        <p:spPr bwMode="auto">
          <a:xfrm>
            <a:off x="3143250" y="5829300"/>
            <a:ext cx="85725" cy="1588"/>
          </a:xfrm>
          <a:custGeom>
            <a:avLst/>
            <a:gdLst>
              <a:gd name="T0" fmla="*/ 0 w 54"/>
              <a:gd name="T1" fmla="*/ 0 h 1"/>
              <a:gd name="T2" fmla="*/ 2147483647 w 54"/>
              <a:gd name="T3" fmla="*/ 0 h 1"/>
              <a:gd name="T4" fmla="*/ 2147483647 w 54"/>
              <a:gd name="T5" fmla="*/ 2147483647 h 1"/>
              <a:gd name="T6" fmla="*/ 0 60000 65536"/>
              <a:gd name="T7" fmla="*/ 0 60000 65536"/>
              <a:gd name="T8" fmla="*/ 0 60000 65536"/>
              <a:gd name="T9" fmla="*/ 0 w 54"/>
              <a:gd name="T10" fmla="*/ 0 h 1"/>
              <a:gd name="T11" fmla="*/ 54 w 5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">
                <a:moveTo>
                  <a:pt x="0" y="0"/>
                </a:moveTo>
                <a:lnTo>
                  <a:pt x="47" y="0"/>
                </a:lnTo>
                <a:lnTo>
                  <a:pt x="54" y="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26" name="Line 474"/>
          <p:cNvSpPr>
            <a:spLocks noChangeShapeType="1"/>
          </p:cNvSpPr>
          <p:nvPr/>
        </p:nvSpPr>
        <p:spPr bwMode="auto">
          <a:xfrm>
            <a:off x="3206750" y="582612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27" name="Freeform 475"/>
          <p:cNvSpPr>
            <a:spLocks/>
          </p:cNvSpPr>
          <p:nvPr/>
        </p:nvSpPr>
        <p:spPr bwMode="auto">
          <a:xfrm>
            <a:off x="3143250" y="5826125"/>
            <a:ext cx="63500" cy="3175"/>
          </a:xfrm>
          <a:custGeom>
            <a:avLst/>
            <a:gdLst>
              <a:gd name="T0" fmla="*/ 2147483647 w 40"/>
              <a:gd name="T1" fmla="*/ 0 h 2"/>
              <a:gd name="T2" fmla="*/ 0 w 40"/>
              <a:gd name="T3" fmla="*/ 0 h 2"/>
              <a:gd name="T4" fmla="*/ 0 w 40"/>
              <a:gd name="T5" fmla="*/ 2147483647 h 2"/>
              <a:gd name="T6" fmla="*/ 0 60000 65536"/>
              <a:gd name="T7" fmla="*/ 0 60000 65536"/>
              <a:gd name="T8" fmla="*/ 0 60000 65536"/>
              <a:gd name="T9" fmla="*/ 0 w 40"/>
              <a:gd name="T10" fmla="*/ 0 h 2"/>
              <a:gd name="T11" fmla="*/ 40 w 40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" h="2">
                <a:moveTo>
                  <a:pt x="40" y="0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28" name="Line 476"/>
          <p:cNvSpPr>
            <a:spLocks noChangeShapeType="1"/>
          </p:cNvSpPr>
          <p:nvPr/>
        </p:nvSpPr>
        <p:spPr bwMode="auto">
          <a:xfrm>
            <a:off x="3143250" y="5821363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29" name="Freeform 477"/>
          <p:cNvSpPr>
            <a:spLocks/>
          </p:cNvSpPr>
          <p:nvPr/>
        </p:nvSpPr>
        <p:spPr bwMode="auto">
          <a:xfrm>
            <a:off x="3143250" y="5821363"/>
            <a:ext cx="63500" cy="4762"/>
          </a:xfrm>
          <a:custGeom>
            <a:avLst/>
            <a:gdLst>
              <a:gd name="T0" fmla="*/ 0 w 40"/>
              <a:gd name="T1" fmla="*/ 0 h 3"/>
              <a:gd name="T2" fmla="*/ 2147483647 w 40"/>
              <a:gd name="T3" fmla="*/ 0 h 3"/>
              <a:gd name="T4" fmla="*/ 2147483647 w 40"/>
              <a:gd name="T5" fmla="*/ 2147483647 h 3"/>
              <a:gd name="T6" fmla="*/ 0 60000 65536"/>
              <a:gd name="T7" fmla="*/ 0 60000 65536"/>
              <a:gd name="T8" fmla="*/ 0 60000 65536"/>
              <a:gd name="T9" fmla="*/ 0 w 40"/>
              <a:gd name="T10" fmla="*/ 0 h 3"/>
              <a:gd name="T11" fmla="*/ 40 w 40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" h="3">
                <a:moveTo>
                  <a:pt x="0" y="0"/>
                </a:moveTo>
                <a:lnTo>
                  <a:pt x="34" y="0"/>
                </a:lnTo>
                <a:lnTo>
                  <a:pt x="40" y="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30" name="Line 478"/>
          <p:cNvSpPr>
            <a:spLocks noChangeShapeType="1"/>
          </p:cNvSpPr>
          <p:nvPr/>
        </p:nvSpPr>
        <p:spPr bwMode="auto">
          <a:xfrm>
            <a:off x="3187700" y="5819775"/>
            <a:ext cx="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31" name="Freeform 479"/>
          <p:cNvSpPr>
            <a:spLocks/>
          </p:cNvSpPr>
          <p:nvPr/>
        </p:nvSpPr>
        <p:spPr bwMode="auto">
          <a:xfrm>
            <a:off x="3143250" y="5819775"/>
            <a:ext cx="44450" cy="1588"/>
          </a:xfrm>
          <a:custGeom>
            <a:avLst/>
            <a:gdLst>
              <a:gd name="T0" fmla="*/ 2147483647 w 27"/>
              <a:gd name="T1" fmla="*/ 0 h 1"/>
              <a:gd name="T2" fmla="*/ 0 w 27"/>
              <a:gd name="T3" fmla="*/ 0 h 1"/>
              <a:gd name="T4" fmla="*/ 0 w 27"/>
              <a:gd name="T5" fmla="*/ 2147483647 h 1"/>
              <a:gd name="T6" fmla="*/ 0 60000 65536"/>
              <a:gd name="T7" fmla="*/ 0 60000 65536"/>
              <a:gd name="T8" fmla="*/ 0 60000 65536"/>
              <a:gd name="T9" fmla="*/ 0 w 27"/>
              <a:gd name="T10" fmla="*/ 0 h 1"/>
              <a:gd name="T11" fmla="*/ 27 w 2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1">
                <a:moveTo>
                  <a:pt x="27" y="0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32" name="Line 480"/>
          <p:cNvSpPr>
            <a:spLocks noChangeShapeType="1"/>
          </p:cNvSpPr>
          <p:nvPr/>
        </p:nvSpPr>
        <p:spPr bwMode="auto">
          <a:xfrm>
            <a:off x="3143250" y="5815013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33" name="Freeform 481"/>
          <p:cNvSpPr>
            <a:spLocks/>
          </p:cNvSpPr>
          <p:nvPr/>
        </p:nvSpPr>
        <p:spPr bwMode="auto">
          <a:xfrm>
            <a:off x="3143250" y="5815013"/>
            <a:ext cx="44450" cy="4762"/>
          </a:xfrm>
          <a:custGeom>
            <a:avLst/>
            <a:gdLst>
              <a:gd name="T0" fmla="*/ 0 w 27"/>
              <a:gd name="T1" fmla="*/ 0 h 3"/>
              <a:gd name="T2" fmla="*/ 2147483647 w 27"/>
              <a:gd name="T3" fmla="*/ 0 h 3"/>
              <a:gd name="T4" fmla="*/ 2147483647 w 27"/>
              <a:gd name="T5" fmla="*/ 2147483647 h 3"/>
              <a:gd name="T6" fmla="*/ 0 60000 65536"/>
              <a:gd name="T7" fmla="*/ 0 60000 65536"/>
              <a:gd name="T8" fmla="*/ 0 60000 65536"/>
              <a:gd name="T9" fmla="*/ 0 w 27"/>
              <a:gd name="T10" fmla="*/ 0 h 3"/>
              <a:gd name="T11" fmla="*/ 27 w 2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3">
                <a:moveTo>
                  <a:pt x="0" y="0"/>
                </a:moveTo>
                <a:lnTo>
                  <a:pt x="21" y="0"/>
                </a:lnTo>
                <a:lnTo>
                  <a:pt x="27" y="3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34" name="Line 482"/>
          <p:cNvSpPr>
            <a:spLocks noChangeShapeType="1"/>
          </p:cNvSpPr>
          <p:nvPr/>
        </p:nvSpPr>
        <p:spPr bwMode="auto">
          <a:xfrm>
            <a:off x="3163888" y="581183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35" name="Freeform 483"/>
          <p:cNvSpPr>
            <a:spLocks/>
          </p:cNvSpPr>
          <p:nvPr/>
        </p:nvSpPr>
        <p:spPr bwMode="auto">
          <a:xfrm>
            <a:off x="3143250" y="5811838"/>
            <a:ext cx="20638" cy="3175"/>
          </a:xfrm>
          <a:custGeom>
            <a:avLst/>
            <a:gdLst>
              <a:gd name="T0" fmla="*/ 2147483647 w 13"/>
              <a:gd name="T1" fmla="*/ 0 h 2"/>
              <a:gd name="T2" fmla="*/ 0 w 13"/>
              <a:gd name="T3" fmla="*/ 0 h 2"/>
              <a:gd name="T4" fmla="*/ 0 w 13"/>
              <a:gd name="T5" fmla="*/ 2147483647 h 2"/>
              <a:gd name="T6" fmla="*/ 0 60000 65536"/>
              <a:gd name="T7" fmla="*/ 0 60000 65536"/>
              <a:gd name="T8" fmla="*/ 0 60000 65536"/>
              <a:gd name="T9" fmla="*/ 0 w 13"/>
              <a:gd name="T10" fmla="*/ 0 h 2"/>
              <a:gd name="T11" fmla="*/ 13 w 13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2">
                <a:moveTo>
                  <a:pt x="13" y="0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36" name="Line 484"/>
          <p:cNvSpPr>
            <a:spLocks noChangeShapeType="1"/>
          </p:cNvSpPr>
          <p:nvPr/>
        </p:nvSpPr>
        <p:spPr bwMode="auto">
          <a:xfrm>
            <a:off x="3143250" y="581025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37" name="Freeform 485"/>
          <p:cNvSpPr>
            <a:spLocks/>
          </p:cNvSpPr>
          <p:nvPr/>
        </p:nvSpPr>
        <p:spPr bwMode="auto">
          <a:xfrm>
            <a:off x="3143250" y="5810250"/>
            <a:ext cx="20638" cy="1588"/>
          </a:xfrm>
          <a:custGeom>
            <a:avLst/>
            <a:gdLst>
              <a:gd name="T0" fmla="*/ 0 w 13"/>
              <a:gd name="T1" fmla="*/ 0 h 1"/>
              <a:gd name="T2" fmla="*/ 2147483647 w 13"/>
              <a:gd name="T3" fmla="*/ 0 h 1"/>
              <a:gd name="T4" fmla="*/ 2147483647 w 13"/>
              <a:gd name="T5" fmla="*/ 2147483647 h 1"/>
              <a:gd name="T6" fmla="*/ 0 60000 65536"/>
              <a:gd name="T7" fmla="*/ 0 60000 65536"/>
              <a:gd name="T8" fmla="*/ 0 60000 65536"/>
              <a:gd name="T9" fmla="*/ 0 w 13"/>
              <a:gd name="T10" fmla="*/ 0 h 1"/>
              <a:gd name="T11" fmla="*/ 13 w 1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1">
                <a:moveTo>
                  <a:pt x="0" y="0"/>
                </a:moveTo>
                <a:lnTo>
                  <a:pt x="7" y="0"/>
                </a:lnTo>
                <a:lnTo>
                  <a:pt x="13" y="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38" name="Line 486"/>
          <p:cNvSpPr>
            <a:spLocks noChangeShapeType="1"/>
          </p:cNvSpPr>
          <p:nvPr/>
        </p:nvSpPr>
        <p:spPr bwMode="auto">
          <a:xfrm>
            <a:off x="2554288" y="583882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39" name="Freeform 487"/>
          <p:cNvSpPr>
            <a:spLocks/>
          </p:cNvSpPr>
          <p:nvPr/>
        </p:nvSpPr>
        <p:spPr bwMode="auto">
          <a:xfrm>
            <a:off x="2446338" y="5838825"/>
            <a:ext cx="107950" cy="26988"/>
          </a:xfrm>
          <a:custGeom>
            <a:avLst/>
            <a:gdLst>
              <a:gd name="T0" fmla="*/ 2147483647 w 68"/>
              <a:gd name="T1" fmla="*/ 0 h 17"/>
              <a:gd name="T2" fmla="*/ 0 w 68"/>
              <a:gd name="T3" fmla="*/ 0 h 17"/>
              <a:gd name="T4" fmla="*/ 0 w 68"/>
              <a:gd name="T5" fmla="*/ 2147483647 h 17"/>
              <a:gd name="T6" fmla="*/ 2147483647 w 68"/>
              <a:gd name="T7" fmla="*/ 2147483647 h 17"/>
              <a:gd name="T8" fmla="*/ 2147483647 w 68"/>
              <a:gd name="T9" fmla="*/ 2147483647 h 17"/>
              <a:gd name="T10" fmla="*/ 0 w 68"/>
              <a:gd name="T11" fmla="*/ 2147483647 h 17"/>
              <a:gd name="T12" fmla="*/ 0 w 68"/>
              <a:gd name="T13" fmla="*/ 2147483647 h 17"/>
              <a:gd name="T14" fmla="*/ 2147483647 w 68"/>
              <a:gd name="T15" fmla="*/ 2147483647 h 17"/>
              <a:gd name="T16" fmla="*/ 2147483647 w 68"/>
              <a:gd name="T17" fmla="*/ 2147483647 h 17"/>
              <a:gd name="T18" fmla="*/ 0 w 68"/>
              <a:gd name="T19" fmla="*/ 2147483647 h 17"/>
              <a:gd name="T20" fmla="*/ 0 w 68"/>
              <a:gd name="T21" fmla="*/ 2147483647 h 17"/>
              <a:gd name="T22" fmla="*/ 2147483647 w 68"/>
              <a:gd name="T23" fmla="*/ 2147483647 h 17"/>
              <a:gd name="T24" fmla="*/ 2147483647 w 68"/>
              <a:gd name="T25" fmla="*/ 2147483647 h 17"/>
              <a:gd name="T26" fmla="*/ 0 w 68"/>
              <a:gd name="T27" fmla="*/ 2147483647 h 17"/>
              <a:gd name="T28" fmla="*/ 0 w 68"/>
              <a:gd name="T29" fmla="*/ 2147483647 h 17"/>
              <a:gd name="T30" fmla="*/ 2147483647 w 68"/>
              <a:gd name="T31" fmla="*/ 2147483647 h 17"/>
              <a:gd name="T32" fmla="*/ 2147483647 w 68"/>
              <a:gd name="T33" fmla="*/ 2147483647 h 17"/>
              <a:gd name="T34" fmla="*/ 0 w 68"/>
              <a:gd name="T35" fmla="*/ 2147483647 h 17"/>
              <a:gd name="T36" fmla="*/ 0 w 68"/>
              <a:gd name="T37" fmla="*/ 2147483647 h 17"/>
              <a:gd name="T38" fmla="*/ 2147483647 w 68"/>
              <a:gd name="T39" fmla="*/ 2147483647 h 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8"/>
              <a:gd name="T61" fmla="*/ 0 h 17"/>
              <a:gd name="T62" fmla="*/ 68 w 68"/>
              <a:gd name="T63" fmla="*/ 17 h 1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8" h="17">
                <a:moveTo>
                  <a:pt x="68" y="0"/>
                </a:moveTo>
                <a:lnTo>
                  <a:pt x="0" y="0"/>
                </a:lnTo>
                <a:lnTo>
                  <a:pt x="0" y="1"/>
                </a:lnTo>
                <a:lnTo>
                  <a:pt x="60" y="1"/>
                </a:lnTo>
                <a:lnTo>
                  <a:pt x="54" y="4"/>
                </a:lnTo>
                <a:lnTo>
                  <a:pt x="0" y="4"/>
                </a:lnTo>
                <a:lnTo>
                  <a:pt x="0" y="5"/>
                </a:lnTo>
                <a:lnTo>
                  <a:pt x="47" y="5"/>
                </a:lnTo>
                <a:lnTo>
                  <a:pt x="41" y="8"/>
                </a:lnTo>
                <a:lnTo>
                  <a:pt x="0" y="8"/>
                </a:lnTo>
                <a:lnTo>
                  <a:pt x="0" y="10"/>
                </a:lnTo>
                <a:lnTo>
                  <a:pt x="33" y="10"/>
                </a:lnTo>
                <a:lnTo>
                  <a:pt x="27" y="11"/>
                </a:lnTo>
                <a:lnTo>
                  <a:pt x="0" y="11"/>
                </a:lnTo>
                <a:lnTo>
                  <a:pt x="0" y="14"/>
                </a:lnTo>
                <a:lnTo>
                  <a:pt x="20" y="14"/>
                </a:lnTo>
                <a:lnTo>
                  <a:pt x="13" y="16"/>
                </a:lnTo>
                <a:lnTo>
                  <a:pt x="0" y="16"/>
                </a:lnTo>
                <a:lnTo>
                  <a:pt x="0" y="17"/>
                </a:lnTo>
                <a:lnTo>
                  <a:pt x="6" y="17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40" name="Line 488"/>
          <p:cNvSpPr>
            <a:spLocks noChangeShapeType="1"/>
          </p:cNvSpPr>
          <p:nvPr/>
        </p:nvSpPr>
        <p:spPr bwMode="auto">
          <a:xfrm>
            <a:off x="2446338" y="587057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41" name="Freeform 489"/>
          <p:cNvSpPr>
            <a:spLocks/>
          </p:cNvSpPr>
          <p:nvPr/>
        </p:nvSpPr>
        <p:spPr bwMode="auto">
          <a:xfrm>
            <a:off x="2446338" y="5805488"/>
            <a:ext cx="107950" cy="65087"/>
          </a:xfrm>
          <a:custGeom>
            <a:avLst/>
            <a:gdLst>
              <a:gd name="T0" fmla="*/ 0 w 68"/>
              <a:gd name="T1" fmla="*/ 2147483647 h 41"/>
              <a:gd name="T2" fmla="*/ 0 w 68"/>
              <a:gd name="T3" fmla="*/ 0 h 41"/>
              <a:gd name="T4" fmla="*/ 2147483647 w 68"/>
              <a:gd name="T5" fmla="*/ 2147483647 h 41"/>
              <a:gd name="T6" fmla="*/ 0 w 68"/>
              <a:gd name="T7" fmla="*/ 2147483647 h 41"/>
              <a:gd name="T8" fmla="*/ 0 60000 65536"/>
              <a:gd name="T9" fmla="*/ 0 60000 65536"/>
              <a:gd name="T10" fmla="*/ 0 60000 65536"/>
              <a:gd name="T11" fmla="*/ 0 60000 65536"/>
              <a:gd name="T12" fmla="*/ 0 w 68"/>
              <a:gd name="T13" fmla="*/ 0 h 41"/>
              <a:gd name="T14" fmla="*/ 68 w 68"/>
              <a:gd name="T15" fmla="*/ 41 h 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" h="41">
                <a:moveTo>
                  <a:pt x="0" y="41"/>
                </a:moveTo>
                <a:lnTo>
                  <a:pt x="0" y="0"/>
                </a:lnTo>
                <a:lnTo>
                  <a:pt x="68" y="20"/>
                </a:lnTo>
                <a:lnTo>
                  <a:pt x="0" y="4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42" name="Line 490"/>
          <p:cNvSpPr>
            <a:spLocks noChangeShapeType="1"/>
          </p:cNvSpPr>
          <p:nvPr/>
        </p:nvSpPr>
        <p:spPr bwMode="auto">
          <a:xfrm>
            <a:off x="2446338" y="583882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43" name="Line 491"/>
          <p:cNvSpPr>
            <a:spLocks noChangeShapeType="1"/>
          </p:cNvSpPr>
          <p:nvPr/>
        </p:nvSpPr>
        <p:spPr bwMode="auto">
          <a:xfrm flipH="1">
            <a:off x="2392363" y="5838825"/>
            <a:ext cx="539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44" name="Line 492"/>
          <p:cNvSpPr>
            <a:spLocks noChangeShapeType="1"/>
          </p:cNvSpPr>
          <p:nvPr/>
        </p:nvSpPr>
        <p:spPr bwMode="auto">
          <a:xfrm>
            <a:off x="2446338" y="583565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45" name="Line 493"/>
          <p:cNvSpPr>
            <a:spLocks noChangeShapeType="1"/>
          </p:cNvSpPr>
          <p:nvPr/>
        </p:nvSpPr>
        <p:spPr bwMode="auto">
          <a:xfrm>
            <a:off x="2446338" y="5835650"/>
            <a:ext cx="9525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46" name="Line 494"/>
          <p:cNvSpPr>
            <a:spLocks noChangeShapeType="1"/>
          </p:cNvSpPr>
          <p:nvPr/>
        </p:nvSpPr>
        <p:spPr bwMode="auto">
          <a:xfrm>
            <a:off x="2532063" y="583088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47" name="Freeform 495"/>
          <p:cNvSpPr>
            <a:spLocks/>
          </p:cNvSpPr>
          <p:nvPr/>
        </p:nvSpPr>
        <p:spPr bwMode="auto">
          <a:xfrm>
            <a:off x="2446338" y="5830888"/>
            <a:ext cx="85725" cy="4762"/>
          </a:xfrm>
          <a:custGeom>
            <a:avLst/>
            <a:gdLst>
              <a:gd name="T0" fmla="*/ 2147483647 w 54"/>
              <a:gd name="T1" fmla="*/ 0 h 3"/>
              <a:gd name="T2" fmla="*/ 0 w 54"/>
              <a:gd name="T3" fmla="*/ 0 h 3"/>
              <a:gd name="T4" fmla="*/ 0 w 54"/>
              <a:gd name="T5" fmla="*/ 2147483647 h 3"/>
              <a:gd name="T6" fmla="*/ 0 60000 65536"/>
              <a:gd name="T7" fmla="*/ 0 60000 65536"/>
              <a:gd name="T8" fmla="*/ 0 60000 65536"/>
              <a:gd name="T9" fmla="*/ 0 w 54"/>
              <a:gd name="T10" fmla="*/ 0 h 3"/>
              <a:gd name="T11" fmla="*/ 54 w 54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3">
                <a:moveTo>
                  <a:pt x="54" y="0"/>
                </a:moveTo>
                <a:lnTo>
                  <a:pt x="0" y="0"/>
                </a:lnTo>
                <a:lnTo>
                  <a:pt x="0" y="3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48" name="Line 496"/>
          <p:cNvSpPr>
            <a:spLocks noChangeShapeType="1"/>
          </p:cNvSpPr>
          <p:nvPr/>
        </p:nvSpPr>
        <p:spPr bwMode="auto">
          <a:xfrm>
            <a:off x="2446338" y="582930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49" name="Freeform 497"/>
          <p:cNvSpPr>
            <a:spLocks/>
          </p:cNvSpPr>
          <p:nvPr/>
        </p:nvSpPr>
        <p:spPr bwMode="auto">
          <a:xfrm>
            <a:off x="2446338" y="5829300"/>
            <a:ext cx="85725" cy="1588"/>
          </a:xfrm>
          <a:custGeom>
            <a:avLst/>
            <a:gdLst>
              <a:gd name="T0" fmla="*/ 0 w 54"/>
              <a:gd name="T1" fmla="*/ 0 h 1"/>
              <a:gd name="T2" fmla="*/ 2147483647 w 54"/>
              <a:gd name="T3" fmla="*/ 0 h 1"/>
              <a:gd name="T4" fmla="*/ 2147483647 w 54"/>
              <a:gd name="T5" fmla="*/ 2147483647 h 1"/>
              <a:gd name="T6" fmla="*/ 0 60000 65536"/>
              <a:gd name="T7" fmla="*/ 0 60000 65536"/>
              <a:gd name="T8" fmla="*/ 0 60000 65536"/>
              <a:gd name="T9" fmla="*/ 0 w 54"/>
              <a:gd name="T10" fmla="*/ 0 h 1"/>
              <a:gd name="T11" fmla="*/ 54 w 54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">
                <a:moveTo>
                  <a:pt x="0" y="0"/>
                </a:moveTo>
                <a:lnTo>
                  <a:pt x="47" y="0"/>
                </a:lnTo>
                <a:lnTo>
                  <a:pt x="54" y="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50" name="Line 498"/>
          <p:cNvSpPr>
            <a:spLocks noChangeShapeType="1"/>
          </p:cNvSpPr>
          <p:nvPr/>
        </p:nvSpPr>
        <p:spPr bwMode="auto">
          <a:xfrm>
            <a:off x="2511425" y="582612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51" name="Freeform 499"/>
          <p:cNvSpPr>
            <a:spLocks/>
          </p:cNvSpPr>
          <p:nvPr/>
        </p:nvSpPr>
        <p:spPr bwMode="auto">
          <a:xfrm>
            <a:off x="2446338" y="5826125"/>
            <a:ext cx="65087" cy="3175"/>
          </a:xfrm>
          <a:custGeom>
            <a:avLst/>
            <a:gdLst>
              <a:gd name="T0" fmla="*/ 2147483647 w 41"/>
              <a:gd name="T1" fmla="*/ 0 h 2"/>
              <a:gd name="T2" fmla="*/ 0 w 41"/>
              <a:gd name="T3" fmla="*/ 0 h 2"/>
              <a:gd name="T4" fmla="*/ 0 w 41"/>
              <a:gd name="T5" fmla="*/ 2147483647 h 2"/>
              <a:gd name="T6" fmla="*/ 0 60000 65536"/>
              <a:gd name="T7" fmla="*/ 0 60000 65536"/>
              <a:gd name="T8" fmla="*/ 0 60000 65536"/>
              <a:gd name="T9" fmla="*/ 0 w 41"/>
              <a:gd name="T10" fmla="*/ 0 h 2"/>
              <a:gd name="T11" fmla="*/ 41 w 41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2">
                <a:moveTo>
                  <a:pt x="41" y="0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52" name="Line 500"/>
          <p:cNvSpPr>
            <a:spLocks noChangeShapeType="1"/>
          </p:cNvSpPr>
          <p:nvPr/>
        </p:nvSpPr>
        <p:spPr bwMode="auto">
          <a:xfrm>
            <a:off x="2446338" y="5821363"/>
            <a:ext cx="31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53" name="Freeform 501"/>
          <p:cNvSpPr>
            <a:spLocks/>
          </p:cNvSpPr>
          <p:nvPr/>
        </p:nvSpPr>
        <p:spPr bwMode="auto">
          <a:xfrm>
            <a:off x="2446338" y="5821363"/>
            <a:ext cx="65087" cy="4762"/>
          </a:xfrm>
          <a:custGeom>
            <a:avLst/>
            <a:gdLst>
              <a:gd name="T0" fmla="*/ 0 w 41"/>
              <a:gd name="T1" fmla="*/ 0 h 3"/>
              <a:gd name="T2" fmla="*/ 2147483647 w 41"/>
              <a:gd name="T3" fmla="*/ 0 h 3"/>
              <a:gd name="T4" fmla="*/ 2147483647 w 41"/>
              <a:gd name="T5" fmla="*/ 2147483647 h 3"/>
              <a:gd name="T6" fmla="*/ 0 60000 65536"/>
              <a:gd name="T7" fmla="*/ 0 60000 65536"/>
              <a:gd name="T8" fmla="*/ 0 60000 65536"/>
              <a:gd name="T9" fmla="*/ 0 w 41"/>
              <a:gd name="T10" fmla="*/ 0 h 3"/>
              <a:gd name="T11" fmla="*/ 41 w 41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" h="3">
                <a:moveTo>
                  <a:pt x="0" y="0"/>
                </a:moveTo>
                <a:lnTo>
                  <a:pt x="33" y="0"/>
                </a:lnTo>
                <a:lnTo>
                  <a:pt x="41" y="3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54" name="Line 502"/>
          <p:cNvSpPr>
            <a:spLocks noChangeShapeType="1"/>
          </p:cNvSpPr>
          <p:nvPr/>
        </p:nvSpPr>
        <p:spPr bwMode="auto">
          <a:xfrm>
            <a:off x="2487613" y="581977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55" name="Freeform 503"/>
          <p:cNvSpPr>
            <a:spLocks/>
          </p:cNvSpPr>
          <p:nvPr/>
        </p:nvSpPr>
        <p:spPr bwMode="auto">
          <a:xfrm>
            <a:off x="2446338" y="5819775"/>
            <a:ext cx="41275" cy="1588"/>
          </a:xfrm>
          <a:custGeom>
            <a:avLst/>
            <a:gdLst>
              <a:gd name="T0" fmla="*/ 2147483647 w 27"/>
              <a:gd name="T1" fmla="*/ 0 h 1"/>
              <a:gd name="T2" fmla="*/ 0 w 27"/>
              <a:gd name="T3" fmla="*/ 0 h 1"/>
              <a:gd name="T4" fmla="*/ 0 w 27"/>
              <a:gd name="T5" fmla="*/ 2147483647 h 1"/>
              <a:gd name="T6" fmla="*/ 0 60000 65536"/>
              <a:gd name="T7" fmla="*/ 0 60000 65536"/>
              <a:gd name="T8" fmla="*/ 0 60000 65536"/>
              <a:gd name="T9" fmla="*/ 0 w 27"/>
              <a:gd name="T10" fmla="*/ 0 h 1"/>
              <a:gd name="T11" fmla="*/ 27 w 27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1">
                <a:moveTo>
                  <a:pt x="27" y="0"/>
                </a:moveTo>
                <a:lnTo>
                  <a:pt x="0" y="0"/>
                </a:lnTo>
                <a:lnTo>
                  <a:pt x="0" y="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56" name="Line 504"/>
          <p:cNvSpPr>
            <a:spLocks noChangeShapeType="1"/>
          </p:cNvSpPr>
          <p:nvPr/>
        </p:nvSpPr>
        <p:spPr bwMode="auto">
          <a:xfrm>
            <a:off x="2446338" y="5815013"/>
            <a:ext cx="31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57" name="Freeform 505"/>
          <p:cNvSpPr>
            <a:spLocks/>
          </p:cNvSpPr>
          <p:nvPr/>
        </p:nvSpPr>
        <p:spPr bwMode="auto">
          <a:xfrm>
            <a:off x="2446338" y="5815013"/>
            <a:ext cx="41275" cy="4762"/>
          </a:xfrm>
          <a:custGeom>
            <a:avLst/>
            <a:gdLst>
              <a:gd name="T0" fmla="*/ 0 w 27"/>
              <a:gd name="T1" fmla="*/ 0 h 3"/>
              <a:gd name="T2" fmla="*/ 2147483647 w 27"/>
              <a:gd name="T3" fmla="*/ 0 h 3"/>
              <a:gd name="T4" fmla="*/ 2147483647 w 27"/>
              <a:gd name="T5" fmla="*/ 2147483647 h 3"/>
              <a:gd name="T6" fmla="*/ 0 60000 65536"/>
              <a:gd name="T7" fmla="*/ 0 60000 65536"/>
              <a:gd name="T8" fmla="*/ 0 60000 65536"/>
              <a:gd name="T9" fmla="*/ 0 w 27"/>
              <a:gd name="T10" fmla="*/ 0 h 3"/>
              <a:gd name="T11" fmla="*/ 27 w 27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" h="3">
                <a:moveTo>
                  <a:pt x="0" y="0"/>
                </a:moveTo>
                <a:lnTo>
                  <a:pt x="20" y="0"/>
                </a:lnTo>
                <a:lnTo>
                  <a:pt x="27" y="3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58" name="Line 506"/>
          <p:cNvSpPr>
            <a:spLocks noChangeShapeType="1"/>
          </p:cNvSpPr>
          <p:nvPr/>
        </p:nvSpPr>
        <p:spPr bwMode="auto">
          <a:xfrm>
            <a:off x="2466975" y="5811838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59" name="Freeform 507"/>
          <p:cNvSpPr>
            <a:spLocks/>
          </p:cNvSpPr>
          <p:nvPr/>
        </p:nvSpPr>
        <p:spPr bwMode="auto">
          <a:xfrm>
            <a:off x="2446338" y="5811838"/>
            <a:ext cx="20637" cy="3175"/>
          </a:xfrm>
          <a:custGeom>
            <a:avLst/>
            <a:gdLst>
              <a:gd name="T0" fmla="*/ 2147483647 w 13"/>
              <a:gd name="T1" fmla="*/ 0 h 2"/>
              <a:gd name="T2" fmla="*/ 0 w 13"/>
              <a:gd name="T3" fmla="*/ 0 h 2"/>
              <a:gd name="T4" fmla="*/ 0 w 13"/>
              <a:gd name="T5" fmla="*/ 2147483647 h 2"/>
              <a:gd name="T6" fmla="*/ 0 60000 65536"/>
              <a:gd name="T7" fmla="*/ 0 60000 65536"/>
              <a:gd name="T8" fmla="*/ 0 60000 65536"/>
              <a:gd name="T9" fmla="*/ 0 w 13"/>
              <a:gd name="T10" fmla="*/ 0 h 2"/>
              <a:gd name="T11" fmla="*/ 13 w 13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2">
                <a:moveTo>
                  <a:pt x="13" y="0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60" name="Line 508"/>
          <p:cNvSpPr>
            <a:spLocks noChangeShapeType="1"/>
          </p:cNvSpPr>
          <p:nvPr/>
        </p:nvSpPr>
        <p:spPr bwMode="auto">
          <a:xfrm>
            <a:off x="2446338" y="581025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61" name="Freeform 509"/>
          <p:cNvSpPr>
            <a:spLocks/>
          </p:cNvSpPr>
          <p:nvPr/>
        </p:nvSpPr>
        <p:spPr bwMode="auto">
          <a:xfrm>
            <a:off x="2446338" y="5810250"/>
            <a:ext cx="20637" cy="1588"/>
          </a:xfrm>
          <a:custGeom>
            <a:avLst/>
            <a:gdLst>
              <a:gd name="T0" fmla="*/ 0 w 13"/>
              <a:gd name="T1" fmla="*/ 0 h 1"/>
              <a:gd name="T2" fmla="*/ 2147483647 w 13"/>
              <a:gd name="T3" fmla="*/ 0 h 1"/>
              <a:gd name="T4" fmla="*/ 2147483647 w 13"/>
              <a:gd name="T5" fmla="*/ 2147483647 h 1"/>
              <a:gd name="T6" fmla="*/ 0 60000 65536"/>
              <a:gd name="T7" fmla="*/ 0 60000 65536"/>
              <a:gd name="T8" fmla="*/ 0 60000 65536"/>
              <a:gd name="T9" fmla="*/ 0 w 13"/>
              <a:gd name="T10" fmla="*/ 0 h 1"/>
              <a:gd name="T11" fmla="*/ 13 w 1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" h="1">
                <a:moveTo>
                  <a:pt x="0" y="0"/>
                </a:moveTo>
                <a:lnTo>
                  <a:pt x="7" y="0"/>
                </a:lnTo>
                <a:lnTo>
                  <a:pt x="13" y="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62" name="Line 510"/>
          <p:cNvSpPr>
            <a:spLocks noChangeShapeType="1"/>
          </p:cNvSpPr>
          <p:nvPr/>
        </p:nvSpPr>
        <p:spPr bwMode="auto">
          <a:xfrm>
            <a:off x="1104900" y="423227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63" name="Freeform 511"/>
          <p:cNvSpPr>
            <a:spLocks/>
          </p:cNvSpPr>
          <p:nvPr/>
        </p:nvSpPr>
        <p:spPr bwMode="auto">
          <a:xfrm>
            <a:off x="839788" y="4200525"/>
            <a:ext cx="265112" cy="65088"/>
          </a:xfrm>
          <a:custGeom>
            <a:avLst/>
            <a:gdLst>
              <a:gd name="T0" fmla="*/ 2147483647 w 168"/>
              <a:gd name="T1" fmla="*/ 2147483647 h 41"/>
              <a:gd name="T2" fmla="*/ 2147483647 w 168"/>
              <a:gd name="T3" fmla="*/ 2147483647 h 41"/>
              <a:gd name="T4" fmla="*/ 0 w 168"/>
              <a:gd name="T5" fmla="*/ 2147483647 h 41"/>
              <a:gd name="T6" fmla="*/ 2147483647 w 168"/>
              <a:gd name="T7" fmla="*/ 0 h 41"/>
              <a:gd name="T8" fmla="*/ 2147483647 w 168"/>
              <a:gd name="T9" fmla="*/ 2147483647 h 41"/>
              <a:gd name="T10" fmla="*/ 0 w 168"/>
              <a:gd name="T11" fmla="*/ 2147483647 h 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8"/>
              <a:gd name="T19" fmla="*/ 0 h 41"/>
              <a:gd name="T20" fmla="*/ 168 w 168"/>
              <a:gd name="T21" fmla="*/ 41 h 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8" h="41">
                <a:moveTo>
                  <a:pt x="168" y="20"/>
                </a:moveTo>
                <a:lnTo>
                  <a:pt x="67" y="20"/>
                </a:lnTo>
                <a:lnTo>
                  <a:pt x="0" y="20"/>
                </a:lnTo>
                <a:lnTo>
                  <a:pt x="67" y="0"/>
                </a:lnTo>
                <a:lnTo>
                  <a:pt x="67" y="41"/>
                </a:lnTo>
                <a:lnTo>
                  <a:pt x="0" y="2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64" name="Line 512"/>
          <p:cNvSpPr>
            <a:spLocks noChangeShapeType="1"/>
          </p:cNvSpPr>
          <p:nvPr/>
        </p:nvSpPr>
        <p:spPr bwMode="auto">
          <a:xfrm>
            <a:off x="847725" y="422910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65" name="Freeform 513"/>
          <p:cNvSpPr>
            <a:spLocks/>
          </p:cNvSpPr>
          <p:nvPr/>
        </p:nvSpPr>
        <p:spPr bwMode="auto">
          <a:xfrm>
            <a:off x="847725" y="4229100"/>
            <a:ext cx="96838" cy="31750"/>
          </a:xfrm>
          <a:custGeom>
            <a:avLst/>
            <a:gdLst>
              <a:gd name="T0" fmla="*/ 0 w 61"/>
              <a:gd name="T1" fmla="*/ 0 h 20"/>
              <a:gd name="T2" fmla="*/ 2147483647 w 61"/>
              <a:gd name="T3" fmla="*/ 0 h 20"/>
              <a:gd name="T4" fmla="*/ 2147483647 w 61"/>
              <a:gd name="T5" fmla="*/ 2147483647 h 20"/>
              <a:gd name="T6" fmla="*/ 2147483647 w 61"/>
              <a:gd name="T7" fmla="*/ 2147483647 h 20"/>
              <a:gd name="T8" fmla="*/ 2147483647 w 61"/>
              <a:gd name="T9" fmla="*/ 2147483647 h 20"/>
              <a:gd name="T10" fmla="*/ 2147483647 w 61"/>
              <a:gd name="T11" fmla="*/ 2147483647 h 20"/>
              <a:gd name="T12" fmla="*/ 2147483647 w 61"/>
              <a:gd name="T13" fmla="*/ 2147483647 h 20"/>
              <a:gd name="T14" fmla="*/ 2147483647 w 61"/>
              <a:gd name="T15" fmla="*/ 2147483647 h 20"/>
              <a:gd name="T16" fmla="*/ 2147483647 w 61"/>
              <a:gd name="T17" fmla="*/ 2147483647 h 20"/>
              <a:gd name="T18" fmla="*/ 2147483647 w 61"/>
              <a:gd name="T19" fmla="*/ 2147483647 h 20"/>
              <a:gd name="T20" fmla="*/ 2147483647 w 61"/>
              <a:gd name="T21" fmla="*/ 2147483647 h 20"/>
              <a:gd name="T22" fmla="*/ 2147483647 w 61"/>
              <a:gd name="T23" fmla="*/ 2147483647 h 20"/>
              <a:gd name="T24" fmla="*/ 2147483647 w 61"/>
              <a:gd name="T25" fmla="*/ 2147483647 h 20"/>
              <a:gd name="T26" fmla="*/ 2147483647 w 61"/>
              <a:gd name="T27" fmla="*/ 2147483647 h 20"/>
              <a:gd name="T28" fmla="*/ 2147483647 w 61"/>
              <a:gd name="T29" fmla="*/ 2147483647 h 20"/>
              <a:gd name="T30" fmla="*/ 2147483647 w 61"/>
              <a:gd name="T31" fmla="*/ 2147483647 h 20"/>
              <a:gd name="T32" fmla="*/ 2147483647 w 61"/>
              <a:gd name="T33" fmla="*/ 2147483647 h 20"/>
              <a:gd name="T34" fmla="*/ 2147483647 w 61"/>
              <a:gd name="T35" fmla="*/ 2147483647 h 20"/>
              <a:gd name="T36" fmla="*/ 2147483647 w 61"/>
              <a:gd name="T37" fmla="*/ 2147483647 h 20"/>
              <a:gd name="T38" fmla="*/ 2147483647 w 61"/>
              <a:gd name="T39" fmla="*/ 2147483647 h 2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1"/>
              <a:gd name="T61" fmla="*/ 0 h 20"/>
              <a:gd name="T62" fmla="*/ 61 w 61"/>
              <a:gd name="T63" fmla="*/ 20 h 2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1" h="20">
                <a:moveTo>
                  <a:pt x="0" y="0"/>
                </a:moveTo>
                <a:lnTo>
                  <a:pt x="61" y="0"/>
                </a:lnTo>
                <a:lnTo>
                  <a:pt x="61" y="2"/>
                </a:lnTo>
                <a:lnTo>
                  <a:pt x="61" y="4"/>
                </a:lnTo>
                <a:lnTo>
                  <a:pt x="61" y="7"/>
                </a:lnTo>
                <a:lnTo>
                  <a:pt x="7" y="7"/>
                </a:lnTo>
                <a:lnTo>
                  <a:pt x="14" y="8"/>
                </a:lnTo>
                <a:lnTo>
                  <a:pt x="61" y="8"/>
                </a:lnTo>
                <a:lnTo>
                  <a:pt x="61" y="10"/>
                </a:lnTo>
                <a:lnTo>
                  <a:pt x="20" y="10"/>
                </a:lnTo>
                <a:lnTo>
                  <a:pt x="28" y="13"/>
                </a:lnTo>
                <a:lnTo>
                  <a:pt x="61" y="13"/>
                </a:lnTo>
                <a:lnTo>
                  <a:pt x="61" y="14"/>
                </a:lnTo>
                <a:lnTo>
                  <a:pt x="34" y="14"/>
                </a:lnTo>
                <a:lnTo>
                  <a:pt x="41" y="16"/>
                </a:lnTo>
                <a:lnTo>
                  <a:pt x="61" y="16"/>
                </a:lnTo>
                <a:lnTo>
                  <a:pt x="61" y="19"/>
                </a:lnTo>
                <a:lnTo>
                  <a:pt x="47" y="19"/>
                </a:lnTo>
                <a:lnTo>
                  <a:pt x="55" y="20"/>
                </a:lnTo>
                <a:lnTo>
                  <a:pt x="61" y="2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66" name="Line 514"/>
          <p:cNvSpPr>
            <a:spLocks noChangeShapeType="1"/>
          </p:cNvSpPr>
          <p:nvPr/>
        </p:nvSpPr>
        <p:spPr bwMode="auto">
          <a:xfrm>
            <a:off x="944563" y="4235450"/>
            <a:ext cx="0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67" name="Line 515"/>
          <p:cNvSpPr>
            <a:spLocks noChangeShapeType="1"/>
          </p:cNvSpPr>
          <p:nvPr/>
        </p:nvSpPr>
        <p:spPr bwMode="auto">
          <a:xfrm flipH="1">
            <a:off x="847725" y="4235450"/>
            <a:ext cx="9683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68" name="Line 516"/>
          <p:cNvSpPr>
            <a:spLocks noChangeShapeType="1"/>
          </p:cNvSpPr>
          <p:nvPr/>
        </p:nvSpPr>
        <p:spPr bwMode="auto">
          <a:xfrm>
            <a:off x="847725" y="422910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69" name="Freeform 517"/>
          <p:cNvSpPr>
            <a:spLocks/>
          </p:cNvSpPr>
          <p:nvPr/>
        </p:nvSpPr>
        <p:spPr bwMode="auto">
          <a:xfrm>
            <a:off x="847725" y="4203700"/>
            <a:ext cx="96838" cy="25400"/>
          </a:xfrm>
          <a:custGeom>
            <a:avLst/>
            <a:gdLst>
              <a:gd name="T0" fmla="*/ 0 w 61"/>
              <a:gd name="T1" fmla="*/ 2147483647 h 16"/>
              <a:gd name="T2" fmla="*/ 2147483647 w 61"/>
              <a:gd name="T3" fmla="*/ 2147483647 h 16"/>
              <a:gd name="T4" fmla="*/ 2147483647 w 61"/>
              <a:gd name="T5" fmla="*/ 2147483647 h 16"/>
              <a:gd name="T6" fmla="*/ 2147483647 w 61"/>
              <a:gd name="T7" fmla="*/ 2147483647 h 16"/>
              <a:gd name="T8" fmla="*/ 2147483647 w 61"/>
              <a:gd name="T9" fmla="*/ 2147483647 h 16"/>
              <a:gd name="T10" fmla="*/ 2147483647 w 61"/>
              <a:gd name="T11" fmla="*/ 2147483647 h 16"/>
              <a:gd name="T12" fmla="*/ 2147483647 w 61"/>
              <a:gd name="T13" fmla="*/ 2147483647 h 16"/>
              <a:gd name="T14" fmla="*/ 2147483647 w 61"/>
              <a:gd name="T15" fmla="*/ 2147483647 h 16"/>
              <a:gd name="T16" fmla="*/ 2147483647 w 61"/>
              <a:gd name="T17" fmla="*/ 2147483647 h 16"/>
              <a:gd name="T18" fmla="*/ 2147483647 w 61"/>
              <a:gd name="T19" fmla="*/ 2147483647 h 16"/>
              <a:gd name="T20" fmla="*/ 2147483647 w 61"/>
              <a:gd name="T21" fmla="*/ 2147483647 h 16"/>
              <a:gd name="T22" fmla="*/ 2147483647 w 61"/>
              <a:gd name="T23" fmla="*/ 2147483647 h 16"/>
              <a:gd name="T24" fmla="*/ 2147483647 w 61"/>
              <a:gd name="T25" fmla="*/ 2147483647 h 16"/>
              <a:gd name="T26" fmla="*/ 2147483647 w 61"/>
              <a:gd name="T27" fmla="*/ 2147483647 h 16"/>
              <a:gd name="T28" fmla="*/ 2147483647 w 61"/>
              <a:gd name="T29" fmla="*/ 2147483647 h 16"/>
              <a:gd name="T30" fmla="*/ 2147483647 w 61"/>
              <a:gd name="T31" fmla="*/ 0 h 16"/>
              <a:gd name="T32" fmla="*/ 2147483647 w 61"/>
              <a:gd name="T33" fmla="*/ 0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6"/>
              <a:gd name="T53" fmla="*/ 61 w 61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6">
                <a:moveTo>
                  <a:pt x="0" y="16"/>
                </a:moveTo>
                <a:lnTo>
                  <a:pt x="7" y="14"/>
                </a:lnTo>
                <a:lnTo>
                  <a:pt x="61" y="14"/>
                </a:lnTo>
                <a:lnTo>
                  <a:pt x="61" y="13"/>
                </a:lnTo>
                <a:lnTo>
                  <a:pt x="14" y="13"/>
                </a:lnTo>
                <a:lnTo>
                  <a:pt x="20" y="10"/>
                </a:lnTo>
                <a:lnTo>
                  <a:pt x="61" y="10"/>
                </a:lnTo>
                <a:lnTo>
                  <a:pt x="61" y="8"/>
                </a:lnTo>
                <a:lnTo>
                  <a:pt x="28" y="8"/>
                </a:lnTo>
                <a:lnTo>
                  <a:pt x="34" y="6"/>
                </a:lnTo>
                <a:lnTo>
                  <a:pt x="61" y="6"/>
                </a:lnTo>
                <a:lnTo>
                  <a:pt x="61" y="4"/>
                </a:lnTo>
                <a:lnTo>
                  <a:pt x="41" y="4"/>
                </a:lnTo>
                <a:lnTo>
                  <a:pt x="47" y="1"/>
                </a:lnTo>
                <a:lnTo>
                  <a:pt x="61" y="1"/>
                </a:lnTo>
                <a:lnTo>
                  <a:pt x="61" y="0"/>
                </a:lnTo>
                <a:lnTo>
                  <a:pt x="55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2" name="Group 518"/>
          <p:cNvGrpSpPr>
            <a:grpSpLocks/>
          </p:cNvGrpSpPr>
          <p:nvPr/>
        </p:nvGrpSpPr>
        <p:grpSpPr bwMode="auto">
          <a:xfrm>
            <a:off x="2209800" y="6021388"/>
            <a:ext cx="1143000" cy="228600"/>
            <a:chOff x="1482" y="3781"/>
            <a:chExt cx="539" cy="83"/>
          </a:xfrm>
        </p:grpSpPr>
        <p:sp>
          <p:nvSpPr>
            <p:cNvPr id="24206" name="Line 519"/>
            <p:cNvSpPr>
              <a:spLocks noChangeShapeType="1"/>
            </p:cNvSpPr>
            <p:nvPr/>
          </p:nvSpPr>
          <p:spPr bwMode="auto">
            <a:xfrm>
              <a:off x="1979" y="3799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07" name="Freeform 520"/>
            <p:cNvSpPr>
              <a:spLocks/>
            </p:cNvSpPr>
            <p:nvPr/>
          </p:nvSpPr>
          <p:spPr bwMode="auto">
            <a:xfrm>
              <a:off x="1979" y="3799"/>
              <a:ext cx="42" cy="46"/>
            </a:xfrm>
            <a:custGeom>
              <a:avLst/>
              <a:gdLst>
                <a:gd name="T0" fmla="*/ 0 w 42"/>
                <a:gd name="T1" fmla="*/ 0 h 46"/>
                <a:gd name="T2" fmla="*/ 42 w 42"/>
                <a:gd name="T3" fmla="*/ 24 h 46"/>
                <a:gd name="T4" fmla="*/ 0 w 42"/>
                <a:gd name="T5" fmla="*/ 46 h 46"/>
                <a:gd name="T6" fmla="*/ 0 60000 65536"/>
                <a:gd name="T7" fmla="*/ 0 60000 65536"/>
                <a:gd name="T8" fmla="*/ 0 60000 65536"/>
                <a:gd name="T9" fmla="*/ 0 w 42"/>
                <a:gd name="T10" fmla="*/ 0 h 46"/>
                <a:gd name="T11" fmla="*/ 42 w 42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46">
                  <a:moveTo>
                    <a:pt x="0" y="0"/>
                  </a:moveTo>
                  <a:lnTo>
                    <a:pt x="42" y="24"/>
                  </a:lnTo>
                  <a:lnTo>
                    <a:pt x="0" y="4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08" name="Line 521"/>
            <p:cNvSpPr>
              <a:spLocks noChangeShapeType="1"/>
            </p:cNvSpPr>
            <p:nvPr/>
          </p:nvSpPr>
          <p:spPr bwMode="auto">
            <a:xfrm>
              <a:off x="1917" y="3845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09" name="Freeform 522"/>
            <p:cNvSpPr>
              <a:spLocks/>
            </p:cNvSpPr>
            <p:nvPr/>
          </p:nvSpPr>
          <p:spPr bwMode="auto">
            <a:xfrm>
              <a:off x="1887" y="3792"/>
              <a:ext cx="30" cy="53"/>
            </a:xfrm>
            <a:custGeom>
              <a:avLst/>
              <a:gdLst>
                <a:gd name="T0" fmla="*/ 30 w 30"/>
                <a:gd name="T1" fmla="*/ 53 h 53"/>
                <a:gd name="T2" fmla="*/ 0 w 30"/>
                <a:gd name="T3" fmla="*/ 53 h 53"/>
                <a:gd name="T4" fmla="*/ 0 w 30"/>
                <a:gd name="T5" fmla="*/ 0 h 53"/>
                <a:gd name="T6" fmla="*/ 0 60000 65536"/>
                <a:gd name="T7" fmla="*/ 0 60000 65536"/>
                <a:gd name="T8" fmla="*/ 0 60000 65536"/>
                <a:gd name="T9" fmla="*/ 0 w 30"/>
                <a:gd name="T10" fmla="*/ 0 h 53"/>
                <a:gd name="T11" fmla="*/ 30 w 30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" h="53">
                  <a:moveTo>
                    <a:pt x="30" y="53"/>
                  </a:moveTo>
                  <a:lnTo>
                    <a:pt x="0" y="53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10" name="Line 523"/>
            <p:cNvSpPr>
              <a:spLocks noChangeShapeType="1"/>
            </p:cNvSpPr>
            <p:nvPr/>
          </p:nvSpPr>
          <p:spPr bwMode="auto">
            <a:xfrm>
              <a:off x="1786" y="3795"/>
              <a:ext cx="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11" name="Freeform 524"/>
            <p:cNvSpPr>
              <a:spLocks/>
            </p:cNvSpPr>
            <p:nvPr/>
          </p:nvSpPr>
          <p:spPr bwMode="auto">
            <a:xfrm>
              <a:off x="1777" y="3795"/>
              <a:ext cx="17" cy="69"/>
            </a:xfrm>
            <a:custGeom>
              <a:avLst/>
              <a:gdLst>
                <a:gd name="T0" fmla="*/ 9 w 17"/>
                <a:gd name="T1" fmla="*/ 0 h 69"/>
                <a:gd name="T2" fmla="*/ 14 w 17"/>
                <a:gd name="T3" fmla="*/ 9 h 69"/>
                <a:gd name="T4" fmla="*/ 17 w 17"/>
                <a:gd name="T5" fmla="*/ 23 h 69"/>
                <a:gd name="T6" fmla="*/ 17 w 17"/>
                <a:gd name="T7" fmla="*/ 33 h 69"/>
                <a:gd name="T8" fmla="*/ 14 w 17"/>
                <a:gd name="T9" fmla="*/ 45 h 69"/>
                <a:gd name="T10" fmla="*/ 9 w 17"/>
                <a:gd name="T11" fmla="*/ 56 h 69"/>
                <a:gd name="T12" fmla="*/ 4 w 17"/>
                <a:gd name="T13" fmla="*/ 64 h 69"/>
                <a:gd name="T14" fmla="*/ 0 w 17"/>
                <a:gd name="T15" fmla="*/ 69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69"/>
                <a:gd name="T26" fmla="*/ 17 w 17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69">
                  <a:moveTo>
                    <a:pt x="9" y="0"/>
                  </a:moveTo>
                  <a:lnTo>
                    <a:pt x="14" y="9"/>
                  </a:lnTo>
                  <a:lnTo>
                    <a:pt x="17" y="23"/>
                  </a:lnTo>
                  <a:lnTo>
                    <a:pt x="17" y="33"/>
                  </a:lnTo>
                  <a:lnTo>
                    <a:pt x="14" y="45"/>
                  </a:lnTo>
                  <a:lnTo>
                    <a:pt x="9" y="56"/>
                  </a:lnTo>
                  <a:lnTo>
                    <a:pt x="4" y="64"/>
                  </a:lnTo>
                  <a:lnTo>
                    <a:pt x="0" y="6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12" name="Freeform 525"/>
            <p:cNvSpPr>
              <a:spLocks/>
            </p:cNvSpPr>
            <p:nvPr/>
          </p:nvSpPr>
          <p:spPr bwMode="auto">
            <a:xfrm>
              <a:off x="1812" y="3840"/>
              <a:ext cx="5" cy="14"/>
            </a:xfrm>
            <a:custGeom>
              <a:avLst/>
              <a:gdLst>
                <a:gd name="T0" fmla="*/ 3 w 5"/>
                <a:gd name="T1" fmla="*/ 14 h 14"/>
                <a:gd name="T2" fmla="*/ 5 w 5"/>
                <a:gd name="T3" fmla="*/ 9 h 14"/>
                <a:gd name="T4" fmla="*/ 5 w 5"/>
                <a:gd name="T5" fmla="*/ 3 h 14"/>
                <a:gd name="T6" fmla="*/ 3 w 5"/>
                <a:gd name="T7" fmla="*/ 5 h 14"/>
                <a:gd name="T8" fmla="*/ 0 w 5"/>
                <a:gd name="T9" fmla="*/ 3 h 14"/>
                <a:gd name="T10" fmla="*/ 3 w 5"/>
                <a:gd name="T11" fmla="*/ 0 h 14"/>
                <a:gd name="T12" fmla="*/ 5 w 5"/>
                <a:gd name="T13" fmla="*/ 3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4"/>
                <a:gd name="T23" fmla="*/ 5 w 5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4">
                  <a:moveTo>
                    <a:pt x="3" y="14"/>
                  </a:moveTo>
                  <a:lnTo>
                    <a:pt x="5" y="9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5" y="3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13" name="Line 526"/>
            <p:cNvSpPr>
              <a:spLocks noChangeShapeType="1"/>
            </p:cNvSpPr>
            <p:nvPr/>
          </p:nvSpPr>
          <p:spPr bwMode="auto">
            <a:xfrm>
              <a:off x="1753" y="3838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14" name="Freeform 527"/>
            <p:cNvSpPr>
              <a:spLocks/>
            </p:cNvSpPr>
            <p:nvPr/>
          </p:nvSpPr>
          <p:spPr bwMode="auto">
            <a:xfrm>
              <a:off x="1722" y="3792"/>
              <a:ext cx="36" cy="53"/>
            </a:xfrm>
            <a:custGeom>
              <a:avLst/>
              <a:gdLst>
                <a:gd name="T0" fmla="*/ 31 w 36"/>
                <a:gd name="T1" fmla="*/ 46 h 53"/>
                <a:gd name="T2" fmla="*/ 26 w 36"/>
                <a:gd name="T3" fmla="*/ 51 h 53"/>
                <a:gd name="T4" fmla="*/ 19 w 36"/>
                <a:gd name="T5" fmla="*/ 53 h 53"/>
                <a:gd name="T6" fmla="*/ 0 w 36"/>
                <a:gd name="T7" fmla="*/ 53 h 53"/>
                <a:gd name="T8" fmla="*/ 0 w 36"/>
                <a:gd name="T9" fmla="*/ 0 h 53"/>
                <a:gd name="T10" fmla="*/ 19 w 36"/>
                <a:gd name="T11" fmla="*/ 0 h 53"/>
                <a:gd name="T12" fmla="*/ 26 w 36"/>
                <a:gd name="T13" fmla="*/ 3 h 53"/>
                <a:gd name="T14" fmla="*/ 31 w 36"/>
                <a:gd name="T15" fmla="*/ 7 h 53"/>
                <a:gd name="T16" fmla="*/ 34 w 36"/>
                <a:gd name="T17" fmla="*/ 12 h 53"/>
                <a:gd name="T18" fmla="*/ 36 w 36"/>
                <a:gd name="T19" fmla="*/ 20 h 53"/>
                <a:gd name="T20" fmla="*/ 36 w 36"/>
                <a:gd name="T21" fmla="*/ 33 h 53"/>
                <a:gd name="T22" fmla="*/ 34 w 36"/>
                <a:gd name="T23" fmla="*/ 41 h 53"/>
                <a:gd name="T24" fmla="*/ 31 w 36"/>
                <a:gd name="T25" fmla="*/ 46 h 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3"/>
                <a:gd name="T41" fmla="*/ 36 w 36"/>
                <a:gd name="T42" fmla="*/ 53 h 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3">
                  <a:moveTo>
                    <a:pt x="31" y="46"/>
                  </a:moveTo>
                  <a:lnTo>
                    <a:pt x="26" y="51"/>
                  </a:lnTo>
                  <a:lnTo>
                    <a:pt x="19" y="53"/>
                  </a:lnTo>
                  <a:lnTo>
                    <a:pt x="0" y="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31" y="7"/>
                  </a:lnTo>
                  <a:lnTo>
                    <a:pt x="34" y="12"/>
                  </a:lnTo>
                  <a:lnTo>
                    <a:pt x="36" y="20"/>
                  </a:lnTo>
                  <a:lnTo>
                    <a:pt x="36" y="33"/>
                  </a:lnTo>
                  <a:lnTo>
                    <a:pt x="34" y="41"/>
                  </a:lnTo>
                  <a:lnTo>
                    <a:pt x="31" y="4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15" name="Line 528"/>
            <p:cNvSpPr>
              <a:spLocks noChangeShapeType="1"/>
            </p:cNvSpPr>
            <p:nvPr/>
          </p:nvSpPr>
          <p:spPr bwMode="auto">
            <a:xfrm>
              <a:off x="1689" y="3840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16" name="Freeform 529"/>
            <p:cNvSpPr>
              <a:spLocks/>
            </p:cNvSpPr>
            <p:nvPr/>
          </p:nvSpPr>
          <p:spPr bwMode="auto">
            <a:xfrm>
              <a:off x="1689" y="3840"/>
              <a:ext cx="15" cy="24"/>
            </a:xfrm>
            <a:custGeom>
              <a:avLst/>
              <a:gdLst>
                <a:gd name="T0" fmla="*/ 0 w 15"/>
                <a:gd name="T1" fmla="*/ 0 h 24"/>
                <a:gd name="T2" fmla="*/ 5 w 15"/>
                <a:gd name="T3" fmla="*/ 10 h 24"/>
                <a:gd name="T4" fmla="*/ 10 w 15"/>
                <a:gd name="T5" fmla="*/ 19 h 24"/>
                <a:gd name="T6" fmla="*/ 15 w 15"/>
                <a:gd name="T7" fmla="*/ 24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24"/>
                <a:gd name="T14" fmla="*/ 15 w 15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24">
                  <a:moveTo>
                    <a:pt x="0" y="0"/>
                  </a:moveTo>
                  <a:lnTo>
                    <a:pt x="5" y="10"/>
                  </a:lnTo>
                  <a:lnTo>
                    <a:pt x="10" y="19"/>
                  </a:lnTo>
                  <a:lnTo>
                    <a:pt x="15" y="2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17" name="Line 530"/>
            <p:cNvSpPr>
              <a:spLocks noChangeShapeType="1"/>
            </p:cNvSpPr>
            <p:nvPr/>
          </p:nvSpPr>
          <p:spPr bwMode="auto">
            <a:xfrm>
              <a:off x="1689" y="3840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18" name="Freeform 531"/>
            <p:cNvSpPr>
              <a:spLocks/>
            </p:cNvSpPr>
            <p:nvPr/>
          </p:nvSpPr>
          <p:spPr bwMode="auto">
            <a:xfrm>
              <a:off x="1686" y="3781"/>
              <a:ext cx="18" cy="59"/>
            </a:xfrm>
            <a:custGeom>
              <a:avLst/>
              <a:gdLst>
                <a:gd name="T0" fmla="*/ 3 w 18"/>
                <a:gd name="T1" fmla="*/ 59 h 59"/>
                <a:gd name="T2" fmla="*/ 0 w 18"/>
                <a:gd name="T3" fmla="*/ 47 h 59"/>
                <a:gd name="T4" fmla="*/ 0 w 18"/>
                <a:gd name="T5" fmla="*/ 36 h 59"/>
                <a:gd name="T6" fmla="*/ 3 w 18"/>
                <a:gd name="T7" fmla="*/ 23 h 59"/>
                <a:gd name="T8" fmla="*/ 8 w 18"/>
                <a:gd name="T9" fmla="*/ 14 h 59"/>
                <a:gd name="T10" fmla="*/ 13 w 18"/>
                <a:gd name="T11" fmla="*/ 6 h 59"/>
                <a:gd name="T12" fmla="*/ 18 w 18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59"/>
                <a:gd name="T23" fmla="*/ 18 w 18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59">
                  <a:moveTo>
                    <a:pt x="3" y="59"/>
                  </a:moveTo>
                  <a:lnTo>
                    <a:pt x="0" y="47"/>
                  </a:lnTo>
                  <a:lnTo>
                    <a:pt x="0" y="36"/>
                  </a:lnTo>
                  <a:lnTo>
                    <a:pt x="3" y="23"/>
                  </a:lnTo>
                  <a:lnTo>
                    <a:pt x="8" y="14"/>
                  </a:lnTo>
                  <a:lnTo>
                    <a:pt x="13" y="6"/>
                  </a:lnTo>
                  <a:lnTo>
                    <a:pt x="1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19" name="Line 532"/>
            <p:cNvSpPr>
              <a:spLocks noChangeShapeType="1"/>
            </p:cNvSpPr>
            <p:nvPr/>
          </p:nvSpPr>
          <p:spPr bwMode="auto">
            <a:xfrm>
              <a:off x="1777" y="3781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20" name="Freeform 533"/>
            <p:cNvSpPr>
              <a:spLocks/>
            </p:cNvSpPr>
            <p:nvPr/>
          </p:nvSpPr>
          <p:spPr bwMode="auto">
            <a:xfrm>
              <a:off x="1777" y="3781"/>
              <a:ext cx="9" cy="14"/>
            </a:xfrm>
            <a:custGeom>
              <a:avLst/>
              <a:gdLst>
                <a:gd name="T0" fmla="*/ 0 w 9"/>
                <a:gd name="T1" fmla="*/ 0 h 14"/>
                <a:gd name="T2" fmla="*/ 4 w 9"/>
                <a:gd name="T3" fmla="*/ 6 h 14"/>
                <a:gd name="T4" fmla="*/ 9 w 9"/>
                <a:gd name="T5" fmla="*/ 14 h 14"/>
                <a:gd name="T6" fmla="*/ 0 60000 65536"/>
                <a:gd name="T7" fmla="*/ 0 60000 65536"/>
                <a:gd name="T8" fmla="*/ 0 60000 65536"/>
                <a:gd name="T9" fmla="*/ 0 w 9"/>
                <a:gd name="T10" fmla="*/ 0 h 14"/>
                <a:gd name="T11" fmla="*/ 9 w 9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4">
                  <a:moveTo>
                    <a:pt x="0" y="0"/>
                  </a:moveTo>
                  <a:lnTo>
                    <a:pt x="4" y="6"/>
                  </a:lnTo>
                  <a:lnTo>
                    <a:pt x="9" y="1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21" name="Line 534"/>
            <p:cNvSpPr>
              <a:spLocks noChangeShapeType="1"/>
            </p:cNvSpPr>
            <p:nvPr/>
          </p:nvSpPr>
          <p:spPr bwMode="auto">
            <a:xfrm>
              <a:off x="1657" y="3824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22" name="Freeform 535"/>
            <p:cNvSpPr>
              <a:spLocks/>
            </p:cNvSpPr>
            <p:nvPr/>
          </p:nvSpPr>
          <p:spPr bwMode="auto">
            <a:xfrm>
              <a:off x="1634" y="3824"/>
              <a:ext cx="28" cy="39"/>
            </a:xfrm>
            <a:custGeom>
              <a:avLst/>
              <a:gdLst>
                <a:gd name="T0" fmla="*/ 23 w 28"/>
                <a:gd name="T1" fmla="*/ 0 h 39"/>
                <a:gd name="T2" fmla="*/ 24 w 28"/>
                <a:gd name="T3" fmla="*/ 1 h 39"/>
                <a:gd name="T4" fmla="*/ 26 w 28"/>
                <a:gd name="T5" fmla="*/ 6 h 39"/>
                <a:gd name="T6" fmla="*/ 26 w 28"/>
                <a:gd name="T7" fmla="*/ 10 h 39"/>
                <a:gd name="T8" fmla="*/ 24 w 28"/>
                <a:gd name="T9" fmla="*/ 14 h 39"/>
                <a:gd name="T10" fmla="*/ 20 w 28"/>
                <a:gd name="T11" fmla="*/ 20 h 39"/>
                <a:gd name="T12" fmla="*/ 0 w 28"/>
                <a:gd name="T13" fmla="*/ 39 h 39"/>
                <a:gd name="T14" fmla="*/ 28 w 28"/>
                <a:gd name="T15" fmla="*/ 39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9"/>
                <a:gd name="T26" fmla="*/ 28 w 28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9">
                  <a:moveTo>
                    <a:pt x="23" y="0"/>
                  </a:moveTo>
                  <a:lnTo>
                    <a:pt x="24" y="1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4" y="14"/>
                  </a:lnTo>
                  <a:lnTo>
                    <a:pt x="20" y="20"/>
                  </a:lnTo>
                  <a:lnTo>
                    <a:pt x="0" y="39"/>
                  </a:lnTo>
                  <a:lnTo>
                    <a:pt x="28" y="3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23" name="Line 536"/>
            <p:cNvSpPr>
              <a:spLocks noChangeShapeType="1"/>
            </p:cNvSpPr>
            <p:nvPr/>
          </p:nvSpPr>
          <p:spPr bwMode="auto">
            <a:xfrm>
              <a:off x="1615" y="3843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24" name="Freeform 537"/>
            <p:cNvSpPr>
              <a:spLocks/>
            </p:cNvSpPr>
            <p:nvPr/>
          </p:nvSpPr>
          <p:spPr bwMode="auto">
            <a:xfrm>
              <a:off x="1615" y="3833"/>
              <a:ext cx="7" cy="10"/>
            </a:xfrm>
            <a:custGeom>
              <a:avLst/>
              <a:gdLst>
                <a:gd name="T0" fmla="*/ 0 w 7"/>
                <a:gd name="T1" fmla="*/ 10 h 10"/>
                <a:gd name="T2" fmla="*/ 5 w 7"/>
                <a:gd name="T3" fmla="*/ 5 h 10"/>
                <a:gd name="T4" fmla="*/ 7 w 7"/>
                <a:gd name="T5" fmla="*/ 0 h 10"/>
                <a:gd name="T6" fmla="*/ 0 60000 65536"/>
                <a:gd name="T7" fmla="*/ 0 60000 65536"/>
                <a:gd name="T8" fmla="*/ 0 60000 65536"/>
                <a:gd name="T9" fmla="*/ 0 w 7"/>
                <a:gd name="T10" fmla="*/ 0 h 10"/>
                <a:gd name="T11" fmla="*/ 7 w 7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0">
                  <a:moveTo>
                    <a:pt x="0" y="10"/>
                  </a:moveTo>
                  <a:lnTo>
                    <a:pt x="5" y="5"/>
                  </a:lnTo>
                  <a:lnTo>
                    <a:pt x="7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25" name="Line 538"/>
            <p:cNvSpPr>
              <a:spLocks noChangeShapeType="1"/>
            </p:cNvSpPr>
            <p:nvPr/>
          </p:nvSpPr>
          <p:spPr bwMode="auto">
            <a:xfrm>
              <a:off x="1637" y="3832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26" name="Freeform 539"/>
            <p:cNvSpPr>
              <a:spLocks/>
            </p:cNvSpPr>
            <p:nvPr/>
          </p:nvSpPr>
          <p:spPr bwMode="auto">
            <a:xfrm>
              <a:off x="1637" y="3822"/>
              <a:ext cx="20" cy="10"/>
            </a:xfrm>
            <a:custGeom>
              <a:avLst/>
              <a:gdLst>
                <a:gd name="T0" fmla="*/ 0 w 20"/>
                <a:gd name="T1" fmla="*/ 10 h 10"/>
                <a:gd name="T2" fmla="*/ 0 w 20"/>
                <a:gd name="T3" fmla="*/ 8 h 10"/>
                <a:gd name="T4" fmla="*/ 1 w 20"/>
                <a:gd name="T5" fmla="*/ 3 h 10"/>
                <a:gd name="T6" fmla="*/ 4 w 20"/>
                <a:gd name="T7" fmla="*/ 2 h 10"/>
                <a:gd name="T8" fmla="*/ 7 w 20"/>
                <a:gd name="T9" fmla="*/ 0 h 10"/>
                <a:gd name="T10" fmla="*/ 16 w 20"/>
                <a:gd name="T11" fmla="*/ 0 h 10"/>
                <a:gd name="T12" fmla="*/ 20 w 20"/>
                <a:gd name="T13" fmla="*/ 2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10"/>
                <a:gd name="T23" fmla="*/ 20 w 20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10">
                  <a:moveTo>
                    <a:pt x="0" y="10"/>
                  </a:moveTo>
                  <a:lnTo>
                    <a:pt x="0" y="8"/>
                  </a:lnTo>
                  <a:lnTo>
                    <a:pt x="1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0" y="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27" name="Line 540"/>
            <p:cNvSpPr>
              <a:spLocks noChangeShapeType="1"/>
            </p:cNvSpPr>
            <p:nvPr/>
          </p:nvSpPr>
          <p:spPr bwMode="auto">
            <a:xfrm>
              <a:off x="1622" y="3804"/>
              <a:ext cx="1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28" name="Freeform 541"/>
            <p:cNvSpPr>
              <a:spLocks/>
            </p:cNvSpPr>
            <p:nvPr/>
          </p:nvSpPr>
          <p:spPr bwMode="auto">
            <a:xfrm>
              <a:off x="1584" y="3792"/>
              <a:ext cx="38" cy="53"/>
            </a:xfrm>
            <a:custGeom>
              <a:avLst/>
              <a:gdLst>
                <a:gd name="T0" fmla="*/ 38 w 38"/>
                <a:gd name="T1" fmla="*/ 12 h 53"/>
                <a:gd name="T2" fmla="*/ 36 w 38"/>
                <a:gd name="T3" fmla="*/ 7 h 53"/>
                <a:gd name="T4" fmla="*/ 29 w 38"/>
                <a:gd name="T5" fmla="*/ 3 h 53"/>
                <a:gd name="T6" fmla="*/ 24 w 38"/>
                <a:gd name="T7" fmla="*/ 0 h 53"/>
                <a:gd name="T8" fmla="*/ 15 w 38"/>
                <a:gd name="T9" fmla="*/ 0 h 53"/>
                <a:gd name="T10" fmla="*/ 10 w 38"/>
                <a:gd name="T11" fmla="*/ 3 h 53"/>
                <a:gd name="T12" fmla="*/ 5 w 38"/>
                <a:gd name="T13" fmla="*/ 7 h 53"/>
                <a:gd name="T14" fmla="*/ 2 w 38"/>
                <a:gd name="T15" fmla="*/ 12 h 53"/>
                <a:gd name="T16" fmla="*/ 0 w 38"/>
                <a:gd name="T17" fmla="*/ 20 h 53"/>
                <a:gd name="T18" fmla="*/ 0 w 38"/>
                <a:gd name="T19" fmla="*/ 33 h 53"/>
                <a:gd name="T20" fmla="*/ 2 w 38"/>
                <a:gd name="T21" fmla="*/ 41 h 53"/>
                <a:gd name="T22" fmla="*/ 5 w 38"/>
                <a:gd name="T23" fmla="*/ 46 h 53"/>
                <a:gd name="T24" fmla="*/ 10 w 38"/>
                <a:gd name="T25" fmla="*/ 51 h 53"/>
                <a:gd name="T26" fmla="*/ 15 w 38"/>
                <a:gd name="T27" fmla="*/ 53 h 53"/>
                <a:gd name="T28" fmla="*/ 24 w 38"/>
                <a:gd name="T29" fmla="*/ 53 h 53"/>
                <a:gd name="T30" fmla="*/ 29 w 38"/>
                <a:gd name="T31" fmla="*/ 51 h 5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"/>
                <a:gd name="T49" fmla="*/ 0 h 53"/>
                <a:gd name="T50" fmla="*/ 38 w 38"/>
                <a:gd name="T51" fmla="*/ 53 h 5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" h="53">
                  <a:moveTo>
                    <a:pt x="38" y="12"/>
                  </a:moveTo>
                  <a:lnTo>
                    <a:pt x="36" y="7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5" y="7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10" y="51"/>
                  </a:lnTo>
                  <a:lnTo>
                    <a:pt x="15" y="53"/>
                  </a:lnTo>
                  <a:lnTo>
                    <a:pt x="24" y="53"/>
                  </a:lnTo>
                  <a:lnTo>
                    <a:pt x="29" y="5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29" name="Line 542"/>
            <p:cNvSpPr>
              <a:spLocks noChangeShapeType="1"/>
            </p:cNvSpPr>
            <p:nvPr/>
          </p:nvSpPr>
          <p:spPr bwMode="auto">
            <a:xfrm>
              <a:off x="1524" y="3845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30" name="Freeform 543"/>
            <p:cNvSpPr>
              <a:spLocks/>
            </p:cNvSpPr>
            <p:nvPr/>
          </p:nvSpPr>
          <p:spPr bwMode="auto">
            <a:xfrm>
              <a:off x="1482" y="3799"/>
              <a:ext cx="42" cy="46"/>
            </a:xfrm>
            <a:custGeom>
              <a:avLst/>
              <a:gdLst>
                <a:gd name="T0" fmla="*/ 42 w 42"/>
                <a:gd name="T1" fmla="*/ 46 h 46"/>
                <a:gd name="T2" fmla="*/ 0 w 42"/>
                <a:gd name="T3" fmla="*/ 24 h 46"/>
                <a:gd name="T4" fmla="*/ 42 w 42"/>
                <a:gd name="T5" fmla="*/ 0 h 46"/>
                <a:gd name="T6" fmla="*/ 0 60000 65536"/>
                <a:gd name="T7" fmla="*/ 0 60000 65536"/>
                <a:gd name="T8" fmla="*/ 0 60000 65536"/>
                <a:gd name="T9" fmla="*/ 0 w 42"/>
                <a:gd name="T10" fmla="*/ 0 h 46"/>
                <a:gd name="T11" fmla="*/ 42 w 42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46">
                  <a:moveTo>
                    <a:pt x="42" y="46"/>
                  </a:moveTo>
                  <a:lnTo>
                    <a:pt x="0" y="24"/>
                  </a:lnTo>
                  <a:lnTo>
                    <a:pt x="42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31" name="Line 544"/>
            <p:cNvSpPr>
              <a:spLocks noChangeShapeType="1"/>
            </p:cNvSpPr>
            <p:nvPr/>
          </p:nvSpPr>
          <p:spPr bwMode="auto">
            <a:xfrm>
              <a:off x="1958" y="3843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32" name="Line 545"/>
            <p:cNvSpPr>
              <a:spLocks noChangeShapeType="1"/>
            </p:cNvSpPr>
            <p:nvPr/>
          </p:nvSpPr>
          <p:spPr bwMode="auto">
            <a:xfrm flipH="1">
              <a:off x="1938" y="3843"/>
              <a:ext cx="20" cy="2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33" name="Line 546"/>
            <p:cNvSpPr>
              <a:spLocks noChangeShapeType="1"/>
            </p:cNvSpPr>
            <p:nvPr/>
          </p:nvSpPr>
          <p:spPr bwMode="auto">
            <a:xfrm>
              <a:off x="1941" y="3832"/>
              <a:ext cx="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34" name="Freeform 547"/>
            <p:cNvSpPr>
              <a:spLocks/>
            </p:cNvSpPr>
            <p:nvPr/>
          </p:nvSpPr>
          <p:spPr bwMode="auto">
            <a:xfrm>
              <a:off x="1941" y="3822"/>
              <a:ext cx="22" cy="21"/>
            </a:xfrm>
            <a:custGeom>
              <a:avLst/>
              <a:gdLst>
                <a:gd name="T0" fmla="*/ 0 w 22"/>
                <a:gd name="T1" fmla="*/ 10 h 21"/>
                <a:gd name="T2" fmla="*/ 0 w 22"/>
                <a:gd name="T3" fmla="*/ 7 h 21"/>
                <a:gd name="T4" fmla="*/ 2 w 22"/>
                <a:gd name="T5" fmla="*/ 3 h 21"/>
                <a:gd name="T6" fmla="*/ 4 w 22"/>
                <a:gd name="T7" fmla="*/ 2 h 21"/>
                <a:gd name="T8" fmla="*/ 7 w 22"/>
                <a:gd name="T9" fmla="*/ 0 h 21"/>
                <a:gd name="T10" fmla="*/ 15 w 22"/>
                <a:gd name="T11" fmla="*/ 0 h 21"/>
                <a:gd name="T12" fmla="*/ 19 w 22"/>
                <a:gd name="T13" fmla="*/ 2 h 21"/>
                <a:gd name="T14" fmla="*/ 21 w 22"/>
                <a:gd name="T15" fmla="*/ 3 h 21"/>
                <a:gd name="T16" fmla="*/ 22 w 22"/>
                <a:gd name="T17" fmla="*/ 7 h 21"/>
                <a:gd name="T18" fmla="*/ 22 w 22"/>
                <a:gd name="T19" fmla="*/ 11 h 21"/>
                <a:gd name="T20" fmla="*/ 21 w 22"/>
                <a:gd name="T21" fmla="*/ 16 h 21"/>
                <a:gd name="T22" fmla="*/ 17 w 22"/>
                <a:gd name="T23" fmla="*/ 21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1"/>
                <a:gd name="T38" fmla="*/ 22 w 22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1">
                  <a:moveTo>
                    <a:pt x="0" y="10"/>
                  </a:moveTo>
                  <a:lnTo>
                    <a:pt x="0" y="7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1" y="3"/>
                  </a:lnTo>
                  <a:lnTo>
                    <a:pt x="22" y="7"/>
                  </a:lnTo>
                  <a:lnTo>
                    <a:pt x="22" y="11"/>
                  </a:lnTo>
                  <a:lnTo>
                    <a:pt x="21" y="16"/>
                  </a:lnTo>
                  <a:lnTo>
                    <a:pt x="17" y="2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548"/>
          <p:cNvGrpSpPr>
            <a:grpSpLocks/>
          </p:cNvGrpSpPr>
          <p:nvPr/>
        </p:nvGrpSpPr>
        <p:grpSpPr bwMode="auto">
          <a:xfrm>
            <a:off x="2286000" y="1905000"/>
            <a:ext cx="1295400" cy="228600"/>
            <a:chOff x="1776" y="1279"/>
            <a:chExt cx="539" cy="82"/>
          </a:xfrm>
        </p:grpSpPr>
        <p:sp>
          <p:nvSpPr>
            <p:cNvPr id="24176" name="Line 549"/>
            <p:cNvSpPr>
              <a:spLocks noChangeShapeType="1"/>
            </p:cNvSpPr>
            <p:nvPr/>
          </p:nvSpPr>
          <p:spPr bwMode="auto">
            <a:xfrm>
              <a:off x="1883" y="1334"/>
              <a:ext cx="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77" name="Freeform 550"/>
            <p:cNvSpPr>
              <a:spLocks/>
            </p:cNvSpPr>
            <p:nvPr/>
          </p:nvSpPr>
          <p:spPr bwMode="auto">
            <a:xfrm>
              <a:off x="1883" y="1329"/>
              <a:ext cx="33" cy="14"/>
            </a:xfrm>
            <a:custGeom>
              <a:avLst/>
              <a:gdLst>
                <a:gd name="T0" fmla="*/ 0 w 33"/>
                <a:gd name="T1" fmla="*/ 5 h 14"/>
                <a:gd name="T2" fmla="*/ 5 w 33"/>
                <a:gd name="T3" fmla="*/ 11 h 14"/>
                <a:gd name="T4" fmla="*/ 10 w 33"/>
                <a:gd name="T5" fmla="*/ 14 h 14"/>
                <a:gd name="T6" fmla="*/ 19 w 33"/>
                <a:gd name="T7" fmla="*/ 14 h 14"/>
                <a:gd name="T8" fmla="*/ 24 w 33"/>
                <a:gd name="T9" fmla="*/ 11 h 14"/>
                <a:gd name="T10" fmla="*/ 31 w 33"/>
                <a:gd name="T11" fmla="*/ 5 h 14"/>
                <a:gd name="T12" fmla="*/ 33 w 3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14"/>
                <a:gd name="T23" fmla="*/ 33 w 33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14">
                  <a:moveTo>
                    <a:pt x="0" y="5"/>
                  </a:moveTo>
                  <a:lnTo>
                    <a:pt x="5" y="11"/>
                  </a:lnTo>
                  <a:lnTo>
                    <a:pt x="10" y="14"/>
                  </a:lnTo>
                  <a:lnTo>
                    <a:pt x="19" y="14"/>
                  </a:lnTo>
                  <a:lnTo>
                    <a:pt x="24" y="11"/>
                  </a:lnTo>
                  <a:lnTo>
                    <a:pt x="31" y="5"/>
                  </a:lnTo>
                  <a:lnTo>
                    <a:pt x="33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78" name="Line 551"/>
            <p:cNvSpPr>
              <a:spLocks noChangeShapeType="1"/>
            </p:cNvSpPr>
            <p:nvPr/>
          </p:nvSpPr>
          <p:spPr bwMode="auto">
            <a:xfrm>
              <a:off x="1916" y="1301"/>
              <a:ext cx="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79" name="Freeform 552"/>
            <p:cNvSpPr>
              <a:spLocks/>
            </p:cNvSpPr>
            <p:nvPr/>
          </p:nvSpPr>
          <p:spPr bwMode="auto">
            <a:xfrm>
              <a:off x="1878" y="1288"/>
              <a:ext cx="38" cy="46"/>
            </a:xfrm>
            <a:custGeom>
              <a:avLst/>
              <a:gdLst>
                <a:gd name="T0" fmla="*/ 38 w 38"/>
                <a:gd name="T1" fmla="*/ 13 h 46"/>
                <a:gd name="T2" fmla="*/ 36 w 38"/>
                <a:gd name="T3" fmla="*/ 8 h 46"/>
                <a:gd name="T4" fmla="*/ 29 w 38"/>
                <a:gd name="T5" fmla="*/ 3 h 46"/>
                <a:gd name="T6" fmla="*/ 24 w 38"/>
                <a:gd name="T7" fmla="*/ 0 h 46"/>
                <a:gd name="T8" fmla="*/ 15 w 38"/>
                <a:gd name="T9" fmla="*/ 0 h 46"/>
                <a:gd name="T10" fmla="*/ 10 w 38"/>
                <a:gd name="T11" fmla="*/ 3 h 46"/>
                <a:gd name="T12" fmla="*/ 5 w 38"/>
                <a:gd name="T13" fmla="*/ 8 h 46"/>
                <a:gd name="T14" fmla="*/ 2 w 38"/>
                <a:gd name="T15" fmla="*/ 13 h 46"/>
                <a:gd name="T16" fmla="*/ 0 w 38"/>
                <a:gd name="T17" fmla="*/ 21 h 46"/>
                <a:gd name="T18" fmla="*/ 0 w 38"/>
                <a:gd name="T19" fmla="*/ 34 h 46"/>
                <a:gd name="T20" fmla="*/ 2 w 38"/>
                <a:gd name="T21" fmla="*/ 41 h 46"/>
                <a:gd name="T22" fmla="*/ 5 w 38"/>
                <a:gd name="T23" fmla="*/ 46 h 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46"/>
                <a:gd name="T38" fmla="*/ 38 w 38"/>
                <a:gd name="T39" fmla="*/ 46 h 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46">
                  <a:moveTo>
                    <a:pt x="38" y="13"/>
                  </a:moveTo>
                  <a:lnTo>
                    <a:pt x="36" y="8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10" y="3"/>
                  </a:lnTo>
                  <a:lnTo>
                    <a:pt x="5" y="8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34"/>
                  </a:lnTo>
                  <a:lnTo>
                    <a:pt x="2" y="41"/>
                  </a:lnTo>
                  <a:lnTo>
                    <a:pt x="5" y="4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80" name="Line 553"/>
            <p:cNvSpPr>
              <a:spLocks noChangeShapeType="1"/>
            </p:cNvSpPr>
            <p:nvPr/>
          </p:nvSpPr>
          <p:spPr bwMode="auto">
            <a:xfrm>
              <a:off x="1818" y="1343"/>
              <a:ext cx="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81" name="Freeform 554"/>
            <p:cNvSpPr>
              <a:spLocks/>
            </p:cNvSpPr>
            <p:nvPr/>
          </p:nvSpPr>
          <p:spPr bwMode="auto">
            <a:xfrm>
              <a:off x="1776" y="1296"/>
              <a:ext cx="42" cy="47"/>
            </a:xfrm>
            <a:custGeom>
              <a:avLst/>
              <a:gdLst>
                <a:gd name="T0" fmla="*/ 42 w 42"/>
                <a:gd name="T1" fmla="*/ 47 h 47"/>
                <a:gd name="T2" fmla="*/ 0 w 42"/>
                <a:gd name="T3" fmla="*/ 23 h 47"/>
                <a:gd name="T4" fmla="*/ 42 w 42"/>
                <a:gd name="T5" fmla="*/ 0 h 47"/>
                <a:gd name="T6" fmla="*/ 0 60000 65536"/>
                <a:gd name="T7" fmla="*/ 0 60000 65536"/>
                <a:gd name="T8" fmla="*/ 0 60000 65536"/>
                <a:gd name="T9" fmla="*/ 0 w 42"/>
                <a:gd name="T10" fmla="*/ 0 h 47"/>
                <a:gd name="T11" fmla="*/ 42 w 42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47">
                  <a:moveTo>
                    <a:pt x="42" y="47"/>
                  </a:moveTo>
                  <a:lnTo>
                    <a:pt x="0" y="23"/>
                  </a:lnTo>
                  <a:lnTo>
                    <a:pt x="42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82" name="Line 555"/>
            <p:cNvSpPr>
              <a:spLocks noChangeShapeType="1"/>
            </p:cNvSpPr>
            <p:nvPr/>
          </p:nvSpPr>
          <p:spPr bwMode="auto">
            <a:xfrm>
              <a:off x="1983" y="1301"/>
              <a:ext cx="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83" name="Freeform 556"/>
            <p:cNvSpPr>
              <a:spLocks/>
            </p:cNvSpPr>
            <p:nvPr/>
          </p:nvSpPr>
          <p:spPr bwMode="auto">
            <a:xfrm>
              <a:off x="1980" y="1301"/>
              <a:ext cx="18" cy="59"/>
            </a:xfrm>
            <a:custGeom>
              <a:avLst/>
              <a:gdLst>
                <a:gd name="T0" fmla="*/ 3 w 18"/>
                <a:gd name="T1" fmla="*/ 0 h 59"/>
                <a:gd name="T2" fmla="*/ 0 w 18"/>
                <a:gd name="T3" fmla="*/ 13 h 59"/>
                <a:gd name="T4" fmla="*/ 0 w 18"/>
                <a:gd name="T5" fmla="*/ 23 h 59"/>
                <a:gd name="T6" fmla="*/ 3 w 18"/>
                <a:gd name="T7" fmla="*/ 36 h 59"/>
                <a:gd name="T8" fmla="*/ 8 w 18"/>
                <a:gd name="T9" fmla="*/ 47 h 59"/>
                <a:gd name="T10" fmla="*/ 13 w 18"/>
                <a:gd name="T11" fmla="*/ 54 h 59"/>
                <a:gd name="T12" fmla="*/ 18 w 18"/>
                <a:gd name="T13" fmla="*/ 5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59"/>
                <a:gd name="T23" fmla="*/ 18 w 18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59">
                  <a:moveTo>
                    <a:pt x="3" y="0"/>
                  </a:moveTo>
                  <a:lnTo>
                    <a:pt x="0" y="13"/>
                  </a:lnTo>
                  <a:lnTo>
                    <a:pt x="0" y="23"/>
                  </a:lnTo>
                  <a:lnTo>
                    <a:pt x="3" y="36"/>
                  </a:lnTo>
                  <a:lnTo>
                    <a:pt x="8" y="47"/>
                  </a:lnTo>
                  <a:lnTo>
                    <a:pt x="13" y="54"/>
                  </a:lnTo>
                  <a:lnTo>
                    <a:pt x="18" y="59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84" name="Line 557"/>
            <p:cNvSpPr>
              <a:spLocks noChangeShapeType="1"/>
            </p:cNvSpPr>
            <p:nvPr/>
          </p:nvSpPr>
          <p:spPr bwMode="auto">
            <a:xfrm>
              <a:off x="2016" y="1343"/>
              <a:ext cx="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85" name="Freeform 558"/>
            <p:cNvSpPr>
              <a:spLocks/>
            </p:cNvSpPr>
            <p:nvPr/>
          </p:nvSpPr>
          <p:spPr bwMode="auto">
            <a:xfrm>
              <a:off x="2016" y="1288"/>
              <a:ext cx="36" cy="55"/>
            </a:xfrm>
            <a:custGeom>
              <a:avLst/>
              <a:gdLst>
                <a:gd name="T0" fmla="*/ 0 w 36"/>
                <a:gd name="T1" fmla="*/ 55 h 55"/>
                <a:gd name="T2" fmla="*/ 0 w 36"/>
                <a:gd name="T3" fmla="*/ 0 h 55"/>
                <a:gd name="T4" fmla="*/ 19 w 36"/>
                <a:gd name="T5" fmla="*/ 0 h 55"/>
                <a:gd name="T6" fmla="*/ 26 w 36"/>
                <a:gd name="T7" fmla="*/ 3 h 55"/>
                <a:gd name="T8" fmla="*/ 31 w 36"/>
                <a:gd name="T9" fmla="*/ 8 h 55"/>
                <a:gd name="T10" fmla="*/ 34 w 36"/>
                <a:gd name="T11" fmla="*/ 13 h 55"/>
                <a:gd name="T12" fmla="*/ 36 w 36"/>
                <a:gd name="T13" fmla="*/ 21 h 55"/>
                <a:gd name="T14" fmla="*/ 36 w 36"/>
                <a:gd name="T15" fmla="*/ 34 h 55"/>
                <a:gd name="T16" fmla="*/ 34 w 36"/>
                <a:gd name="T17" fmla="*/ 41 h 55"/>
                <a:gd name="T18" fmla="*/ 31 w 36"/>
                <a:gd name="T19" fmla="*/ 46 h 55"/>
                <a:gd name="T20" fmla="*/ 26 w 36"/>
                <a:gd name="T21" fmla="*/ 52 h 55"/>
                <a:gd name="T22" fmla="*/ 19 w 36"/>
                <a:gd name="T23" fmla="*/ 55 h 55"/>
                <a:gd name="T24" fmla="*/ 0 w 36"/>
                <a:gd name="T25" fmla="*/ 55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5"/>
                <a:gd name="T41" fmla="*/ 36 w 36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5">
                  <a:moveTo>
                    <a:pt x="0" y="55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26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36" y="21"/>
                  </a:lnTo>
                  <a:lnTo>
                    <a:pt x="36" y="34"/>
                  </a:lnTo>
                  <a:lnTo>
                    <a:pt x="34" y="41"/>
                  </a:lnTo>
                  <a:lnTo>
                    <a:pt x="31" y="46"/>
                  </a:lnTo>
                  <a:lnTo>
                    <a:pt x="26" y="52"/>
                  </a:lnTo>
                  <a:lnTo>
                    <a:pt x="19" y="55"/>
                  </a:lnTo>
                  <a:lnTo>
                    <a:pt x="0" y="5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86" name="Line 559"/>
            <p:cNvSpPr>
              <a:spLocks noChangeShapeType="1"/>
            </p:cNvSpPr>
            <p:nvPr/>
          </p:nvSpPr>
          <p:spPr bwMode="auto">
            <a:xfrm>
              <a:off x="2071" y="1360"/>
              <a:ext cx="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87" name="Freeform 560"/>
            <p:cNvSpPr>
              <a:spLocks/>
            </p:cNvSpPr>
            <p:nvPr/>
          </p:nvSpPr>
          <p:spPr bwMode="auto">
            <a:xfrm>
              <a:off x="2071" y="1279"/>
              <a:ext cx="17" cy="81"/>
            </a:xfrm>
            <a:custGeom>
              <a:avLst/>
              <a:gdLst>
                <a:gd name="T0" fmla="*/ 0 w 17"/>
                <a:gd name="T1" fmla="*/ 81 h 81"/>
                <a:gd name="T2" fmla="*/ 4 w 17"/>
                <a:gd name="T3" fmla="*/ 76 h 81"/>
                <a:gd name="T4" fmla="*/ 9 w 17"/>
                <a:gd name="T5" fmla="*/ 69 h 81"/>
                <a:gd name="T6" fmla="*/ 14 w 17"/>
                <a:gd name="T7" fmla="*/ 58 h 81"/>
                <a:gd name="T8" fmla="*/ 17 w 17"/>
                <a:gd name="T9" fmla="*/ 45 h 81"/>
                <a:gd name="T10" fmla="*/ 17 w 17"/>
                <a:gd name="T11" fmla="*/ 34 h 81"/>
                <a:gd name="T12" fmla="*/ 14 w 17"/>
                <a:gd name="T13" fmla="*/ 22 h 81"/>
                <a:gd name="T14" fmla="*/ 9 w 17"/>
                <a:gd name="T15" fmla="*/ 12 h 81"/>
                <a:gd name="T16" fmla="*/ 4 w 17"/>
                <a:gd name="T17" fmla="*/ 5 h 81"/>
                <a:gd name="T18" fmla="*/ 0 w 17"/>
                <a:gd name="T19" fmla="*/ 0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81"/>
                <a:gd name="T32" fmla="*/ 17 w 17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81">
                  <a:moveTo>
                    <a:pt x="0" y="81"/>
                  </a:moveTo>
                  <a:lnTo>
                    <a:pt x="4" y="76"/>
                  </a:lnTo>
                  <a:lnTo>
                    <a:pt x="9" y="69"/>
                  </a:lnTo>
                  <a:lnTo>
                    <a:pt x="14" y="58"/>
                  </a:lnTo>
                  <a:lnTo>
                    <a:pt x="17" y="45"/>
                  </a:lnTo>
                  <a:lnTo>
                    <a:pt x="17" y="34"/>
                  </a:lnTo>
                  <a:lnTo>
                    <a:pt x="14" y="22"/>
                  </a:lnTo>
                  <a:lnTo>
                    <a:pt x="9" y="12"/>
                  </a:lnTo>
                  <a:lnTo>
                    <a:pt x="4" y="5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88" name="Line 561"/>
            <p:cNvSpPr>
              <a:spLocks noChangeShapeType="1"/>
            </p:cNvSpPr>
            <p:nvPr/>
          </p:nvSpPr>
          <p:spPr bwMode="auto">
            <a:xfrm>
              <a:off x="1998" y="1279"/>
              <a:ext cx="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89" name="Freeform 562"/>
            <p:cNvSpPr>
              <a:spLocks/>
            </p:cNvSpPr>
            <p:nvPr/>
          </p:nvSpPr>
          <p:spPr bwMode="auto">
            <a:xfrm>
              <a:off x="1983" y="1279"/>
              <a:ext cx="15" cy="22"/>
            </a:xfrm>
            <a:custGeom>
              <a:avLst/>
              <a:gdLst>
                <a:gd name="T0" fmla="*/ 15 w 15"/>
                <a:gd name="T1" fmla="*/ 0 h 22"/>
                <a:gd name="T2" fmla="*/ 10 w 15"/>
                <a:gd name="T3" fmla="*/ 5 h 22"/>
                <a:gd name="T4" fmla="*/ 5 w 15"/>
                <a:gd name="T5" fmla="*/ 12 h 22"/>
                <a:gd name="T6" fmla="*/ 0 w 15"/>
                <a:gd name="T7" fmla="*/ 22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22"/>
                <a:gd name="T14" fmla="*/ 15 w 15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22">
                  <a:moveTo>
                    <a:pt x="15" y="0"/>
                  </a:moveTo>
                  <a:lnTo>
                    <a:pt x="10" y="5"/>
                  </a:lnTo>
                  <a:lnTo>
                    <a:pt x="5" y="12"/>
                  </a:lnTo>
                  <a:lnTo>
                    <a:pt x="0" y="2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90" name="Line 563"/>
            <p:cNvSpPr>
              <a:spLocks noChangeShapeType="1"/>
            </p:cNvSpPr>
            <p:nvPr/>
          </p:nvSpPr>
          <p:spPr bwMode="auto">
            <a:xfrm>
              <a:off x="2106" y="1339"/>
              <a:ext cx="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91" name="Freeform 564"/>
            <p:cNvSpPr>
              <a:spLocks/>
            </p:cNvSpPr>
            <p:nvPr/>
          </p:nvSpPr>
          <p:spPr bwMode="auto">
            <a:xfrm>
              <a:off x="2106" y="1338"/>
              <a:ext cx="5" cy="15"/>
            </a:xfrm>
            <a:custGeom>
              <a:avLst/>
              <a:gdLst>
                <a:gd name="T0" fmla="*/ 0 w 5"/>
                <a:gd name="T1" fmla="*/ 2 h 15"/>
                <a:gd name="T2" fmla="*/ 3 w 5"/>
                <a:gd name="T3" fmla="*/ 0 h 15"/>
                <a:gd name="T4" fmla="*/ 5 w 5"/>
                <a:gd name="T5" fmla="*/ 2 h 15"/>
                <a:gd name="T6" fmla="*/ 5 w 5"/>
                <a:gd name="T7" fmla="*/ 7 h 15"/>
                <a:gd name="T8" fmla="*/ 3 w 5"/>
                <a:gd name="T9" fmla="*/ 12 h 15"/>
                <a:gd name="T10" fmla="*/ 0 w 5"/>
                <a:gd name="T11" fmla="*/ 15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5"/>
                <a:gd name="T20" fmla="*/ 5 w 5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5">
                  <a:moveTo>
                    <a:pt x="0" y="2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5" y="7"/>
                  </a:lnTo>
                  <a:lnTo>
                    <a:pt x="3" y="12"/>
                  </a:lnTo>
                  <a:lnTo>
                    <a:pt x="0" y="1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92" name="Line 565"/>
            <p:cNvSpPr>
              <a:spLocks noChangeShapeType="1"/>
            </p:cNvSpPr>
            <p:nvPr/>
          </p:nvSpPr>
          <p:spPr bwMode="auto">
            <a:xfrm>
              <a:off x="2109" y="1343"/>
              <a:ext cx="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93" name="Line 566"/>
            <p:cNvSpPr>
              <a:spLocks noChangeShapeType="1"/>
            </p:cNvSpPr>
            <p:nvPr/>
          </p:nvSpPr>
          <p:spPr bwMode="auto">
            <a:xfrm flipH="1" flipV="1">
              <a:off x="2106" y="1339"/>
              <a:ext cx="3" cy="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94" name="Line 567"/>
            <p:cNvSpPr>
              <a:spLocks noChangeShapeType="1"/>
            </p:cNvSpPr>
            <p:nvPr/>
          </p:nvSpPr>
          <p:spPr bwMode="auto">
            <a:xfrm>
              <a:off x="2111" y="1339"/>
              <a:ext cx="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95" name="Line 568"/>
            <p:cNvSpPr>
              <a:spLocks noChangeShapeType="1"/>
            </p:cNvSpPr>
            <p:nvPr/>
          </p:nvSpPr>
          <p:spPr bwMode="auto">
            <a:xfrm flipH="1">
              <a:off x="2109" y="1339"/>
              <a:ext cx="2" cy="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96" name="Line 569"/>
            <p:cNvSpPr>
              <a:spLocks noChangeShapeType="1"/>
            </p:cNvSpPr>
            <p:nvPr/>
          </p:nvSpPr>
          <p:spPr bwMode="auto">
            <a:xfrm>
              <a:off x="2181" y="1343"/>
              <a:ext cx="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97" name="Line 570"/>
            <p:cNvSpPr>
              <a:spLocks noChangeShapeType="1"/>
            </p:cNvSpPr>
            <p:nvPr/>
          </p:nvSpPr>
          <p:spPr bwMode="auto">
            <a:xfrm>
              <a:off x="2181" y="1343"/>
              <a:ext cx="3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98" name="Line 571"/>
            <p:cNvSpPr>
              <a:spLocks noChangeShapeType="1"/>
            </p:cNvSpPr>
            <p:nvPr/>
          </p:nvSpPr>
          <p:spPr bwMode="auto">
            <a:xfrm>
              <a:off x="2181" y="1343"/>
              <a:ext cx="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99" name="Line 572"/>
            <p:cNvSpPr>
              <a:spLocks noChangeShapeType="1"/>
            </p:cNvSpPr>
            <p:nvPr/>
          </p:nvSpPr>
          <p:spPr bwMode="auto">
            <a:xfrm flipV="1">
              <a:off x="2181" y="1288"/>
              <a:ext cx="1" cy="5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00" name="Line 573"/>
            <p:cNvSpPr>
              <a:spLocks noChangeShapeType="1"/>
            </p:cNvSpPr>
            <p:nvPr/>
          </p:nvSpPr>
          <p:spPr bwMode="auto">
            <a:xfrm>
              <a:off x="2273" y="1296"/>
              <a:ext cx="2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01" name="Freeform 574"/>
            <p:cNvSpPr>
              <a:spLocks/>
            </p:cNvSpPr>
            <p:nvPr/>
          </p:nvSpPr>
          <p:spPr bwMode="auto">
            <a:xfrm>
              <a:off x="2273" y="1296"/>
              <a:ext cx="42" cy="47"/>
            </a:xfrm>
            <a:custGeom>
              <a:avLst/>
              <a:gdLst>
                <a:gd name="T0" fmla="*/ 0 w 42"/>
                <a:gd name="T1" fmla="*/ 0 h 47"/>
                <a:gd name="T2" fmla="*/ 42 w 42"/>
                <a:gd name="T3" fmla="*/ 23 h 47"/>
                <a:gd name="T4" fmla="*/ 0 w 42"/>
                <a:gd name="T5" fmla="*/ 47 h 47"/>
                <a:gd name="T6" fmla="*/ 0 60000 65536"/>
                <a:gd name="T7" fmla="*/ 0 60000 65536"/>
                <a:gd name="T8" fmla="*/ 0 60000 65536"/>
                <a:gd name="T9" fmla="*/ 0 w 42"/>
                <a:gd name="T10" fmla="*/ 0 h 47"/>
                <a:gd name="T11" fmla="*/ 42 w 42"/>
                <a:gd name="T12" fmla="*/ 47 h 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47">
                  <a:moveTo>
                    <a:pt x="0" y="0"/>
                  </a:moveTo>
                  <a:lnTo>
                    <a:pt x="42" y="23"/>
                  </a:lnTo>
                  <a:lnTo>
                    <a:pt x="0" y="47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02" name="Line 575"/>
            <p:cNvSpPr>
              <a:spLocks noChangeShapeType="1"/>
            </p:cNvSpPr>
            <p:nvPr/>
          </p:nvSpPr>
          <p:spPr bwMode="auto">
            <a:xfrm>
              <a:off x="2242" y="1359"/>
              <a:ext cx="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03" name="Freeform 576"/>
            <p:cNvSpPr>
              <a:spLocks/>
            </p:cNvSpPr>
            <p:nvPr/>
          </p:nvSpPr>
          <p:spPr bwMode="auto">
            <a:xfrm>
              <a:off x="2232" y="1319"/>
              <a:ext cx="10" cy="40"/>
            </a:xfrm>
            <a:custGeom>
              <a:avLst/>
              <a:gdLst>
                <a:gd name="T0" fmla="*/ 10 w 10"/>
                <a:gd name="T1" fmla="*/ 40 h 40"/>
                <a:gd name="T2" fmla="*/ 10 w 10"/>
                <a:gd name="T3" fmla="*/ 0 h 40"/>
                <a:gd name="T4" fmla="*/ 5 w 10"/>
                <a:gd name="T5" fmla="*/ 5 h 40"/>
                <a:gd name="T6" fmla="*/ 0 w 10"/>
                <a:gd name="T7" fmla="*/ 8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40"/>
                <a:gd name="T14" fmla="*/ 10 w 1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40">
                  <a:moveTo>
                    <a:pt x="10" y="4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8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04" name="Line 577"/>
            <p:cNvSpPr>
              <a:spLocks noChangeShapeType="1"/>
            </p:cNvSpPr>
            <p:nvPr/>
          </p:nvSpPr>
          <p:spPr bwMode="auto">
            <a:xfrm>
              <a:off x="1938" y="1359"/>
              <a:ext cx="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05" name="Freeform 578"/>
            <p:cNvSpPr>
              <a:spLocks/>
            </p:cNvSpPr>
            <p:nvPr/>
          </p:nvSpPr>
          <p:spPr bwMode="auto">
            <a:xfrm>
              <a:off x="1928" y="1319"/>
              <a:ext cx="10" cy="40"/>
            </a:xfrm>
            <a:custGeom>
              <a:avLst/>
              <a:gdLst>
                <a:gd name="T0" fmla="*/ 10 w 10"/>
                <a:gd name="T1" fmla="*/ 40 h 40"/>
                <a:gd name="T2" fmla="*/ 10 w 10"/>
                <a:gd name="T3" fmla="*/ 0 h 40"/>
                <a:gd name="T4" fmla="*/ 4 w 10"/>
                <a:gd name="T5" fmla="*/ 5 h 40"/>
                <a:gd name="T6" fmla="*/ 0 w 10"/>
                <a:gd name="T7" fmla="*/ 8 h 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40"/>
                <a:gd name="T14" fmla="*/ 10 w 10"/>
                <a:gd name="T15" fmla="*/ 40 h 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40">
                  <a:moveTo>
                    <a:pt x="10" y="40"/>
                  </a:moveTo>
                  <a:lnTo>
                    <a:pt x="10" y="0"/>
                  </a:lnTo>
                  <a:lnTo>
                    <a:pt x="4" y="5"/>
                  </a:lnTo>
                  <a:lnTo>
                    <a:pt x="0" y="8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072" name="Line 579"/>
          <p:cNvSpPr>
            <a:spLocks noChangeShapeType="1"/>
          </p:cNvSpPr>
          <p:nvPr/>
        </p:nvSpPr>
        <p:spPr bwMode="auto">
          <a:xfrm flipV="1">
            <a:off x="4430713" y="3054350"/>
            <a:ext cx="1587" cy="1587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73" name="Line 580"/>
          <p:cNvSpPr>
            <a:spLocks noChangeShapeType="1"/>
          </p:cNvSpPr>
          <p:nvPr/>
        </p:nvSpPr>
        <p:spPr bwMode="auto">
          <a:xfrm>
            <a:off x="4430713" y="284003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74" name="Freeform 581"/>
          <p:cNvSpPr>
            <a:spLocks/>
          </p:cNvSpPr>
          <p:nvPr/>
        </p:nvSpPr>
        <p:spPr bwMode="auto">
          <a:xfrm>
            <a:off x="4400550" y="2624138"/>
            <a:ext cx="30163" cy="215900"/>
          </a:xfrm>
          <a:custGeom>
            <a:avLst/>
            <a:gdLst>
              <a:gd name="T0" fmla="*/ 2147483647 w 19"/>
              <a:gd name="T1" fmla="*/ 2147483647 h 136"/>
              <a:gd name="T2" fmla="*/ 2147483647 w 19"/>
              <a:gd name="T3" fmla="*/ 0 h 136"/>
              <a:gd name="T4" fmla="*/ 2147483647 w 19"/>
              <a:gd name="T5" fmla="*/ 2147483647 h 136"/>
              <a:gd name="T6" fmla="*/ 2147483647 w 19"/>
              <a:gd name="T7" fmla="*/ 2147483647 h 136"/>
              <a:gd name="T8" fmla="*/ 2147483647 w 19"/>
              <a:gd name="T9" fmla="*/ 2147483647 h 136"/>
              <a:gd name="T10" fmla="*/ 2147483647 w 19"/>
              <a:gd name="T11" fmla="*/ 2147483647 h 136"/>
              <a:gd name="T12" fmla="*/ 2147483647 w 19"/>
              <a:gd name="T13" fmla="*/ 2147483647 h 136"/>
              <a:gd name="T14" fmla="*/ 2147483647 w 19"/>
              <a:gd name="T15" fmla="*/ 2147483647 h 136"/>
              <a:gd name="T16" fmla="*/ 2147483647 w 19"/>
              <a:gd name="T17" fmla="*/ 2147483647 h 136"/>
              <a:gd name="T18" fmla="*/ 2147483647 w 19"/>
              <a:gd name="T19" fmla="*/ 2147483647 h 136"/>
              <a:gd name="T20" fmla="*/ 2147483647 w 19"/>
              <a:gd name="T21" fmla="*/ 2147483647 h 136"/>
              <a:gd name="T22" fmla="*/ 2147483647 w 19"/>
              <a:gd name="T23" fmla="*/ 2147483647 h 136"/>
              <a:gd name="T24" fmla="*/ 2147483647 w 19"/>
              <a:gd name="T25" fmla="*/ 2147483647 h 136"/>
              <a:gd name="T26" fmla="*/ 2147483647 w 19"/>
              <a:gd name="T27" fmla="*/ 2147483647 h 136"/>
              <a:gd name="T28" fmla="*/ 2147483647 w 19"/>
              <a:gd name="T29" fmla="*/ 2147483647 h 136"/>
              <a:gd name="T30" fmla="*/ 2147483647 w 19"/>
              <a:gd name="T31" fmla="*/ 2147483647 h 136"/>
              <a:gd name="T32" fmla="*/ 2147483647 w 19"/>
              <a:gd name="T33" fmla="*/ 2147483647 h 136"/>
              <a:gd name="T34" fmla="*/ 2147483647 w 19"/>
              <a:gd name="T35" fmla="*/ 2147483647 h 136"/>
              <a:gd name="T36" fmla="*/ 2147483647 w 19"/>
              <a:gd name="T37" fmla="*/ 2147483647 h 136"/>
              <a:gd name="T38" fmla="*/ 0 w 19"/>
              <a:gd name="T39" fmla="*/ 2147483647 h 136"/>
              <a:gd name="T40" fmla="*/ 0 w 19"/>
              <a:gd name="T41" fmla="*/ 2147483647 h 1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"/>
              <a:gd name="T64" fmla="*/ 0 h 136"/>
              <a:gd name="T65" fmla="*/ 19 w 19"/>
              <a:gd name="T66" fmla="*/ 136 h 1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" h="136">
                <a:moveTo>
                  <a:pt x="19" y="136"/>
                </a:moveTo>
                <a:lnTo>
                  <a:pt x="19" y="0"/>
                </a:lnTo>
                <a:lnTo>
                  <a:pt x="19" y="68"/>
                </a:lnTo>
                <a:lnTo>
                  <a:pt x="16" y="68"/>
                </a:lnTo>
                <a:lnTo>
                  <a:pt x="16" y="8"/>
                </a:lnTo>
                <a:lnTo>
                  <a:pt x="15" y="14"/>
                </a:lnTo>
                <a:lnTo>
                  <a:pt x="15" y="68"/>
                </a:lnTo>
                <a:lnTo>
                  <a:pt x="12" y="68"/>
                </a:lnTo>
                <a:lnTo>
                  <a:pt x="12" y="21"/>
                </a:lnTo>
                <a:lnTo>
                  <a:pt x="10" y="27"/>
                </a:lnTo>
                <a:lnTo>
                  <a:pt x="10" y="68"/>
                </a:lnTo>
                <a:lnTo>
                  <a:pt x="9" y="68"/>
                </a:lnTo>
                <a:lnTo>
                  <a:pt x="9" y="35"/>
                </a:lnTo>
                <a:lnTo>
                  <a:pt x="6" y="41"/>
                </a:lnTo>
                <a:lnTo>
                  <a:pt x="6" y="68"/>
                </a:lnTo>
                <a:lnTo>
                  <a:pt x="4" y="68"/>
                </a:lnTo>
                <a:lnTo>
                  <a:pt x="4" y="48"/>
                </a:lnTo>
                <a:lnTo>
                  <a:pt x="3" y="55"/>
                </a:lnTo>
                <a:lnTo>
                  <a:pt x="3" y="68"/>
                </a:lnTo>
                <a:lnTo>
                  <a:pt x="0" y="68"/>
                </a:lnTo>
                <a:lnTo>
                  <a:pt x="0" y="62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75" name="Line 582"/>
          <p:cNvSpPr>
            <a:spLocks noChangeShapeType="1"/>
          </p:cNvSpPr>
          <p:nvPr/>
        </p:nvSpPr>
        <p:spPr bwMode="auto">
          <a:xfrm>
            <a:off x="4398963" y="273208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76" name="Freeform 583"/>
          <p:cNvSpPr>
            <a:spLocks/>
          </p:cNvSpPr>
          <p:nvPr/>
        </p:nvSpPr>
        <p:spPr bwMode="auto">
          <a:xfrm>
            <a:off x="4398963" y="2624138"/>
            <a:ext cx="63500" cy="107950"/>
          </a:xfrm>
          <a:custGeom>
            <a:avLst/>
            <a:gdLst>
              <a:gd name="T0" fmla="*/ 0 w 39"/>
              <a:gd name="T1" fmla="*/ 2147483647 h 68"/>
              <a:gd name="T2" fmla="*/ 2147483647 w 39"/>
              <a:gd name="T3" fmla="*/ 0 h 68"/>
              <a:gd name="T4" fmla="*/ 2147483647 w 39"/>
              <a:gd name="T5" fmla="*/ 2147483647 h 68"/>
              <a:gd name="T6" fmla="*/ 0 w 39"/>
              <a:gd name="T7" fmla="*/ 2147483647 h 68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68"/>
              <a:gd name="T14" fmla="*/ 39 w 39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68">
                <a:moveTo>
                  <a:pt x="0" y="68"/>
                </a:moveTo>
                <a:lnTo>
                  <a:pt x="20" y="0"/>
                </a:lnTo>
                <a:lnTo>
                  <a:pt x="39" y="68"/>
                </a:lnTo>
                <a:lnTo>
                  <a:pt x="0" y="68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77" name="Line 584"/>
          <p:cNvSpPr>
            <a:spLocks noChangeShapeType="1"/>
          </p:cNvSpPr>
          <p:nvPr/>
        </p:nvSpPr>
        <p:spPr bwMode="auto">
          <a:xfrm>
            <a:off x="4430713" y="273208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78" name="Freeform 585"/>
          <p:cNvSpPr>
            <a:spLocks/>
          </p:cNvSpPr>
          <p:nvPr/>
        </p:nvSpPr>
        <p:spPr bwMode="auto">
          <a:xfrm>
            <a:off x="4430713" y="2624138"/>
            <a:ext cx="4762" cy="107950"/>
          </a:xfrm>
          <a:custGeom>
            <a:avLst/>
            <a:gdLst>
              <a:gd name="T0" fmla="*/ 0 w 2"/>
              <a:gd name="T1" fmla="*/ 2147483647 h 68"/>
              <a:gd name="T2" fmla="*/ 0 w 2"/>
              <a:gd name="T3" fmla="*/ 2147483647 h 68"/>
              <a:gd name="T4" fmla="*/ 2147483647 w 2"/>
              <a:gd name="T5" fmla="*/ 2147483647 h 68"/>
              <a:gd name="T6" fmla="*/ 2147483647 w 2"/>
              <a:gd name="T7" fmla="*/ 2147483647 h 68"/>
              <a:gd name="T8" fmla="*/ 0 w 2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68"/>
              <a:gd name="T17" fmla="*/ 2 w 2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68">
                <a:moveTo>
                  <a:pt x="0" y="68"/>
                </a:moveTo>
                <a:lnTo>
                  <a:pt x="0" y="68"/>
                </a:lnTo>
                <a:lnTo>
                  <a:pt x="2" y="68"/>
                </a:lnTo>
                <a:lnTo>
                  <a:pt x="2" y="8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79" name="Line 586"/>
          <p:cNvSpPr>
            <a:spLocks noChangeShapeType="1"/>
          </p:cNvSpPr>
          <p:nvPr/>
        </p:nvSpPr>
        <p:spPr bwMode="auto">
          <a:xfrm>
            <a:off x="4435475" y="2647950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80" name="Freeform 587"/>
          <p:cNvSpPr>
            <a:spLocks/>
          </p:cNvSpPr>
          <p:nvPr/>
        </p:nvSpPr>
        <p:spPr bwMode="auto">
          <a:xfrm>
            <a:off x="4435475" y="2647950"/>
            <a:ext cx="0" cy="84138"/>
          </a:xfrm>
          <a:custGeom>
            <a:avLst/>
            <a:gdLst>
              <a:gd name="T0" fmla="*/ 0 w 1"/>
              <a:gd name="T1" fmla="*/ 0 h 53"/>
              <a:gd name="T2" fmla="*/ 0 w 1"/>
              <a:gd name="T3" fmla="*/ 2147483647 h 53"/>
              <a:gd name="T4" fmla="*/ 0 w 1"/>
              <a:gd name="T5" fmla="*/ 2147483647 h 53"/>
              <a:gd name="T6" fmla="*/ 0 60000 65536"/>
              <a:gd name="T7" fmla="*/ 0 60000 65536"/>
              <a:gd name="T8" fmla="*/ 0 60000 65536"/>
              <a:gd name="T9" fmla="*/ 0 w 1"/>
              <a:gd name="T10" fmla="*/ 0 h 53"/>
              <a:gd name="T11" fmla="*/ 0 w 1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53">
                <a:moveTo>
                  <a:pt x="1" y="0"/>
                </a:moveTo>
                <a:lnTo>
                  <a:pt x="1" y="53"/>
                </a:lnTo>
                <a:lnTo>
                  <a:pt x="0" y="53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81" name="Line 588"/>
          <p:cNvSpPr>
            <a:spLocks noChangeShapeType="1"/>
          </p:cNvSpPr>
          <p:nvPr/>
        </p:nvSpPr>
        <p:spPr bwMode="auto">
          <a:xfrm>
            <a:off x="4440238" y="273208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82" name="Freeform 589"/>
          <p:cNvSpPr>
            <a:spLocks/>
          </p:cNvSpPr>
          <p:nvPr/>
        </p:nvSpPr>
        <p:spPr bwMode="auto">
          <a:xfrm>
            <a:off x="4435475" y="2647950"/>
            <a:ext cx="4763" cy="84138"/>
          </a:xfrm>
          <a:custGeom>
            <a:avLst/>
            <a:gdLst>
              <a:gd name="T0" fmla="*/ 2147483647 w 3"/>
              <a:gd name="T1" fmla="*/ 2147483647 h 53"/>
              <a:gd name="T2" fmla="*/ 2147483647 w 3"/>
              <a:gd name="T3" fmla="*/ 2147483647 h 53"/>
              <a:gd name="T4" fmla="*/ 0 w 3"/>
              <a:gd name="T5" fmla="*/ 0 h 53"/>
              <a:gd name="T6" fmla="*/ 0 60000 65536"/>
              <a:gd name="T7" fmla="*/ 0 60000 65536"/>
              <a:gd name="T8" fmla="*/ 0 60000 65536"/>
              <a:gd name="T9" fmla="*/ 0 w 3"/>
              <a:gd name="T10" fmla="*/ 0 h 53"/>
              <a:gd name="T11" fmla="*/ 3 w 3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53">
                <a:moveTo>
                  <a:pt x="3" y="53"/>
                </a:moveTo>
                <a:lnTo>
                  <a:pt x="3" y="6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83" name="Line 590"/>
          <p:cNvSpPr>
            <a:spLocks noChangeShapeType="1"/>
          </p:cNvSpPr>
          <p:nvPr/>
        </p:nvSpPr>
        <p:spPr bwMode="auto">
          <a:xfrm>
            <a:off x="4443413" y="2667000"/>
            <a:ext cx="158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84" name="Freeform 591"/>
          <p:cNvSpPr>
            <a:spLocks/>
          </p:cNvSpPr>
          <p:nvPr/>
        </p:nvSpPr>
        <p:spPr bwMode="auto">
          <a:xfrm>
            <a:off x="4440238" y="2667000"/>
            <a:ext cx="3175" cy="65088"/>
          </a:xfrm>
          <a:custGeom>
            <a:avLst/>
            <a:gdLst>
              <a:gd name="T0" fmla="*/ 2147483647 w 2"/>
              <a:gd name="T1" fmla="*/ 0 h 41"/>
              <a:gd name="T2" fmla="*/ 2147483647 w 2"/>
              <a:gd name="T3" fmla="*/ 2147483647 h 41"/>
              <a:gd name="T4" fmla="*/ 0 w 2"/>
              <a:gd name="T5" fmla="*/ 2147483647 h 41"/>
              <a:gd name="T6" fmla="*/ 0 60000 65536"/>
              <a:gd name="T7" fmla="*/ 0 60000 65536"/>
              <a:gd name="T8" fmla="*/ 0 60000 65536"/>
              <a:gd name="T9" fmla="*/ 0 w 2"/>
              <a:gd name="T10" fmla="*/ 0 h 41"/>
              <a:gd name="T11" fmla="*/ 2 w 2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1">
                <a:moveTo>
                  <a:pt x="2" y="0"/>
                </a:moveTo>
                <a:lnTo>
                  <a:pt x="2" y="41"/>
                </a:lnTo>
                <a:lnTo>
                  <a:pt x="0" y="4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85" name="Line 592"/>
          <p:cNvSpPr>
            <a:spLocks noChangeShapeType="1"/>
          </p:cNvSpPr>
          <p:nvPr/>
        </p:nvSpPr>
        <p:spPr bwMode="auto">
          <a:xfrm>
            <a:off x="4446588" y="2732088"/>
            <a:ext cx="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86" name="Freeform 593"/>
          <p:cNvSpPr>
            <a:spLocks/>
          </p:cNvSpPr>
          <p:nvPr/>
        </p:nvSpPr>
        <p:spPr bwMode="auto">
          <a:xfrm>
            <a:off x="4443413" y="2667000"/>
            <a:ext cx="3175" cy="65088"/>
          </a:xfrm>
          <a:custGeom>
            <a:avLst/>
            <a:gdLst>
              <a:gd name="T0" fmla="*/ 2147483647 w 2"/>
              <a:gd name="T1" fmla="*/ 2147483647 h 41"/>
              <a:gd name="T2" fmla="*/ 2147483647 w 2"/>
              <a:gd name="T3" fmla="*/ 2147483647 h 41"/>
              <a:gd name="T4" fmla="*/ 0 w 2"/>
              <a:gd name="T5" fmla="*/ 0 h 41"/>
              <a:gd name="T6" fmla="*/ 0 60000 65536"/>
              <a:gd name="T7" fmla="*/ 0 60000 65536"/>
              <a:gd name="T8" fmla="*/ 0 60000 65536"/>
              <a:gd name="T9" fmla="*/ 0 w 2"/>
              <a:gd name="T10" fmla="*/ 0 h 41"/>
              <a:gd name="T11" fmla="*/ 2 w 2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1">
                <a:moveTo>
                  <a:pt x="2" y="41"/>
                </a:moveTo>
                <a:lnTo>
                  <a:pt x="2" y="8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87" name="Line 594"/>
          <p:cNvSpPr>
            <a:spLocks noChangeShapeType="1"/>
          </p:cNvSpPr>
          <p:nvPr/>
        </p:nvSpPr>
        <p:spPr bwMode="auto">
          <a:xfrm>
            <a:off x="4449763" y="26892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88" name="Freeform 595"/>
          <p:cNvSpPr>
            <a:spLocks/>
          </p:cNvSpPr>
          <p:nvPr/>
        </p:nvSpPr>
        <p:spPr bwMode="auto">
          <a:xfrm>
            <a:off x="4446588" y="2689225"/>
            <a:ext cx="3175" cy="42863"/>
          </a:xfrm>
          <a:custGeom>
            <a:avLst/>
            <a:gdLst>
              <a:gd name="T0" fmla="*/ 2147483647 w 2"/>
              <a:gd name="T1" fmla="*/ 0 h 27"/>
              <a:gd name="T2" fmla="*/ 2147483647 w 2"/>
              <a:gd name="T3" fmla="*/ 2147483647 h 27"/>
              <a:gd name="T4" fmla="*/ 0 w 2"/>
              <a:gd name="T5" fmla="*/ 2147483647 h 27"/>
              <a:gd name="T6" fmla="*/ 0 60000 65536"/>
              <a:gd name="T7" fmla="*/ 0 60000 65536"/>
              <a:gd name="T8" fmla="*/ 0 60000 65536"/>
              <a:gd name="T9" fmla="*/ 0 w 2"/>
              <a:gd name="T10" fmla="*/ 0 h 27"/>
              <a:gd name="T11" fmla="*/ 2 w 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7">
                <a:moveTo>
                  <a:pt x="2" y="0"/>
                </a:moveTo>
                <a:lnTo>
                  <a:pt x="2" y="27"/>
                </a:lnTo>
                <a:lnTo>
                  <a:pt x="0" y="27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89" name="Line 596"/>
          <p:cNvSpPr>
            <a:spLocks noChangeShapeType="1"/>
          </p:cNvSpPr>
          <p:nvPr/>
        </p:nvSpPr>
        <p:spPr bwMode="auto">
          <a:xfrm>
            <a:off x="4454525" y="2732088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90" name="Freeform 597"/>
          <p:cNvSpPr>
            <a:spLocks/>
          </p:cNvSpPr>
          <p:nvPr/>
        </p:nvSpPr>
        <p:spPr bwMode="auto">
          <a:xfrm>
            <a:off x="4449763" y="2689225"/>
            <a:ext cx="4762" cy="42863"/>
          </a:xfrm>
          <a:custGeom>
            <a:avLst/>
            <a:gdLst>
              <a:gd name="T0" fmla="*/ 2147483647 w 3"/>
              <a:gd name="T1" fmla="*/ 2147483647 h 27"/>
              <a:gd name="T2" fmla="*/ 2147483647 w 3"/>
              <a:gd name="T3" fmla="*/ 2147483647 h 27"/>
              <a:gd name="T4" fmla="*/ 0 w 3"/>
              <a:gd name="T5" fmla="*/ 0 h 27"/>
              <a:gd name="T6" fmla="*/ 0 60000 65536"/>
              <a:gd name="T7" fmla="*/ 0 60000 65536"/>
              <a:gd name="T8" fmla="*/ 0 60000 65536"/>
              <a:gd name="T9" fmla="*/ 0 w 3"/>
              <a:gd name="T10" fmla="*/ 0 h 27"/>
              <a:gd name="T11" fmla="*/ 3 w 3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7">
                <a:moveTo>
                  <a:pt x="3" y="27"/>
                </a:moveTo>
                <a:lnTo>
                  <a:pt x="3" y="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91" name="Line 598"/>
          <p:cNvSpPr>
            <a:spLocks noChangeShapeType="1"/>
          </p:cNvSpPr>
          <p:nvPr/>
        </p:nvSpPr>
        <p:spPr bwMode="auto">
          <a:xfrm>
            <a:off x="4456113" y="271145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92" name="Freeform 599"/>
          <p:cNvSpPr>
            <a:spLocks/>
          </p:cNvSpPr>
          <p:nvPr/>
        </p:nvSpPr>
        <p:spPr bwMode="auto">
          <a:xfrm>
            <a:off x="4454525" y="2711450"/>
            <a:ext cx="1588" cy="20638"/>
          </a:xfrm>
          <a:custGeom>
            <a:avLst/>
            <a:gdLst>
              <a:gd name="T0" fmla="*/ 2147483647 w 1"/>
              <a:gd name="T1" fmla="*/ 0 h 13"/>
              <a:gd name="T2" fmla="*/ 2147483647 w 1"/>
              <a:gd name="T3" fmla="*/ 2147483647 h 13"/>
              <a:gd name="T4" fmla="*/ 0 w 1"/>
              <a:gd name="T5" fmla="*/ 2147483647 h 13"/>
              <a:gd name="T6" fmla="*/ 0 60000 65536"/>
              <a:gd name="T7" fmla="*/ 0 60000 65536"/>
              <a:gd name="T8" fmla="*/ 0 60000 65536"/>
              <a:gd name="T9" fmla="*/ 0 w 1"/>
              <a:gd name="T10" fmla="*/ 0 h 13"/>
              <a:gd name="T11" fmla="*/ 1 w 1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3">
                <a:moveTo>
                  <a:pt x="1" y="0"/>
                </a:moveTo>
                <a:lnTo>
                  <a:pt x="1" y="13"/>
                </a:lnTo>
                <a:lnTo>
                  <a:pt x="0" y="13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93" name="Line 600"/>
          <p:cNvSpPr>
            <a:spLocks noChangeShapeType="1"/>
          </p:cNvSpPr>
          <p:nvPr/>
        </p:nvSpPr>
        <p:spPr bwMode="auto">
          <a:xfrm>
            <a:off x="4459288" y="2732088"/>
            <a:ext cx="31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94" name="Freeform 601"/>
          <p:cNvSpPr>
            <a:spLocks/>
          </p:cNvSpPr>
          <p:nvPr/>
        </p:nvSpPr>
        <p:spPr bwMode="auto">
          <a:xfrm>
            <a:off x="4456113" y="2711450"/>
            <a:ext cx="3175" cy="20638"/>
          </a:xfrm>
          <a:custGeom>
            <a:avLst/>
            <a:gdLst>
              <a:gd name="T0" fmla="*/ 2147483647 w 2"/>
              <a:gd name="T1" fmla="*/ 2147483647 h 13"/>
              <a:gd name="T2" fmla="*/ 2147483647 w 2"/>
              <a:gd name="T3" fmla="*/ 2147483647 h 13"/>
              <a:gd name="T4" fmla="*/ 0 w 2"/>
              <a:gd name="T5" fmla="*/ 0 h 13"/>
              <a:gd name="T6" fmla="*/ 0 60000 65536"/>
              <a:gd name="T7" fmla="*/ 0 60000 65536"/>
              <a:gd name="T8" fmla="*/ 0 60000 65536"/>
              <a:gd name="T9" fmla="*/ 0 w 2"/>
              <a:gd name="T10" fmla="*/ 0 h 13"/>
              <a:gd name="T11" fmla="*/ 2 w 2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3">
                <a:moveTo>
                  <a:pt x="2" y="13"/>
                </a:moveTo>
                <a:lnTo>
                  <a:pt x="2" y="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95" name="Line 602"/>
          <p:cNvSpPr>
            <a:spLocks noChangeShapeType="1"/>
          </p:cNvSpPr>
          <p:nvPr/>
        </p:nvSpPr>
        <p:spPr bwMode="auto">
          <a:xfrm>
            <a:off x="4440238" y="30861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96" name="Freeform 603"/>
          <p:cNvSpPr>
            <a:spLocks/>
          </p:cNvSpPr>
          <p:nvPr/>
        </p:nvSpPr>
        <p:spPr bwMode="auto">
          <a:xfrm>
            <a:off x="4440238" y="3086100"/>
            <a:ext cx="19050" cy="74613"/>
          </a:xfrm>
          <a:custGeom>
            <a:avLst/>
            <a:gdLst>
              <a:gd name="T0" fmla="*/ 0 w 12"/>
              <a:gd name="T1" fmla="*/ 0 h 47"/>
              <a:gd name="T2" fmla="*/ 0 w 12"/>
              <a:gd name="T3" fmla="*/ 2147483647 h 47"/>
              <a:gd name="T4" fmla="*/ 2147483647 w 12"/>
              <a:gd name="T5" fmla="*/ 2147483647 h 47"/>
              <a:gd name="T6" fmla="*/ 2147483647 w 12"/>
              <a:gd name="T7" fmla="*/ 2147483647 h 47"/>
              <a:gd name="T8" fmla="*/ 2147483647 w 12"/>
              <a:gd name="T9" fmla="*/ 2147483647 h 47"/>
              <a:gd name="T10" fmla="*/ 2147483647 w 12"/>
              <a:gd name="T11" fmla="*/ 2147483647 h 47"/>
              <a:gd name="T12" fmla="*/ 2147483647 w 12"/>
              <a:gd name="T13" fmla="*/ 2147483647 h 47"/>
              <a:gd name="T14" fmla="*/ 2147483647 w 12"/>
              <a:gd name="T15" fmla="*/ 2147483647 h 47"/>
              <a:gd name="T16" fmla="*/ 2147483647 w 12"/>
              <a:gd name="T17" fmla="*/ 2147483647 h 47"/>
              <a:gd name="T18" fmla="*/ 2147483647 w 12"/>
              <a:gd name="T19" fmla="*/ 2147483647 h 47"/>
              <a:gd name="T20" fmla="*/ 2147483647 w 12"/>
              <a:gd name="T21" fmla="*/ 2147483647 h 47"/>
              <a:gd name="T22" fmla="*/ 2147483647 w 12"/>
              <a:gd name="T23" fmla="*/ 2147483647 h 47"/>
              <a:gd name="T24" fmla="*/ 2147483647 w 12"/>
              <a:gd name="T25" fmla="*/ 2147483647 h 47"/>
              <a:gd name="T26" fmla="*/ 2147483647 w 12"/>
              <a:gd name="T27" fmla="*/ 2147483647 h 4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47"/>
              <a:gd name="T44" fmla="*/ 12 w 12"/>
              <a:gd name="T45" fmla="*/ 47 h 4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47">
                <a:moveTo>
                  <a:pt x="0" y="0"/>
                </a:moveTo>
                <a:lnTo>
                  <a:pt x="0" y="47"/>
                </a:lnTo>
                <a:lnTo>
                  <a:pt x="2" y="47"/>
                </a:lnTo>
                <a:lnTo>
                  <a:pt x="2" y="7"/>
                </a:lnTo>
                <a:lnTo>
                  <a:pt x="4" y="13"/>
                </a:lnTo>
                <a:lnTo>
                  <a:pt x="4" y="47"/>
                </a:lnTo>
                <a:lnTo>
                  <a:pt x="6" y="47"/>
                </a:lnTo>
                <a:lnTo>
                  <a:pt x="6" y="20"/>
                </a:lnTo>
                <a:lnTo>
                  <a:pt x="9" y="27"/>
                </a:lnTo>
                <a:lnTo>
                  <a:pt x="9" y="47"/>
                </a:lnTo>
                <a:lnTo>
                  <a:pt x="10" y="47"/>
                </a:lnTo>
                <a:lnTo>
                  <a:pt x="10" y="33"/>
                </a:lnTo>
                <a:lnTo>
                  <a:pt x="12" y="41"/>
                </a:lnTo>
                <a:lnTo>
                  <a:pt x="12" y="4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97" name="Freeform 604"/>
          <p:cNvSpPr>
            <a:spLocks/>
          </p:cNvSpPr>
          <p:nvPr/>
        </p:nvSpPr>
        <p:spPr bwMode="auto">
          <a:xfrm>
            <a:off x="4400550" y="3054350"/>
            <a:ext cx="34925" cy="106363"/>
          </a:xfrm>
          <a:custGeom>
            <a:avLst/>
            <a:gdLst>
              <a:gd name="T0" fmla="*/ 2147483647 w 22"/>
              <a:gd name="T1" fmla="*/ 2147483647 h 67"/>
              <a:gd name="T2" fmla="*/ 2147483647 w 22"/>
              <a:gd name="T3" fmla="*/ 2147483647 h 67"/>
              <a:gd name="T4" fmla="*/ 2147483647 w 22"/>
              <a:gd name="T5" fmla="*/ 2147483647 h 67"/>
              <a:gd name="T6" fmla="*/ 2147483647 w 22"/>
              <a:gd name="T7" fmla="*/ 0 h 67"/>
              <a:gd name="T8" fmla="*/ 2147483647 w 22"/>
              <a:gd name="T9" fmla="*/ 2147483647 h 67"/>
              <a:gd name="T10" fmla="*/ 2147483647 w 22"/>
              <a:gd name="T11" fmla="*/ 2147483647 h 67"/>
              <a:gd name="T12" fmla="*/ 2147483647 w 22"/>
              <a:gd name="T13" fmla="*/ 2147483647 h 67"/>
              <a:gd name="T14" fmla="*/ 2147483647 w 22"/>
              <a:gd name="T15" fmla="*/ 2147483647 h 67"/>
              <a:gd name="T16" fmla="*/ 2147483647 w 22"/>
              <a:gd name="T17" fmla="*/ 2147483647 h 67"/>
              <a:gd name="T18" fmla="*/ 2147483647 w 22"/>
              <a:gd name="T19" fmla="*/ 2147483647 h 67"/>
              <a:gd name="T20" fmla="*/ 2147483647 w 22"/>
              <a:gd name="T21" fmla="*/ 2147483647 h 67"/>
              <a:gd name="T22" fmla="*/ 2147483647 w 22"/>
              <a:gd name="T23" fmla="*/ 2147483647 h 67"/>
              <a:gd name="T24" fmla="*/ 2147483647 w 22"/>
              <a:gd name="T25" fmla="*/ 2147483647 h 67"/>
              <a:gd name="T26" fmla="*/ 2147483647 w 22"/>
              <a:gd name="T27" fmla="*/ 2147483647 h 67"/>
              <a:gd name="T28" fmla="*/ 2147483647 w 22"/>
              <a:gd name="T29" fmla="*/ 2147483647 h 67"/>
              <a:gd name="T30" fmla="*/ 2147483647 w 22"/>
              <a:gd name="T31" fmla="*/ 2147483647 h 67"/>
              <a:gd name="T32" fmla="*/ 2147483647 w 22"/>
              <a:gd name="T33" fmla="*/ 2147483647 h 67"/>
              <a:gd name="T34" fmla="*/ 2147483647 w 22"/>
              <a:gd name="T35" fmla="*/ 2147483647 h 67"/>
              <a:gd name="T36" fmla="*/ 2147483647 w 22"/>
              <a:gd name="T37" fmla="*/ 2147483647 h 67"/>
              <a:gd name="T38" fmla="*/ 2147483647 w 22"/>
              <a:gd name="T39" fmla="*/ 2147483647 h 67"/>
              <a:gd name="T40" fmla="*/ 2147483647 w 22"/>
              <a:gd name="T41" fmla="*/ 2147483647 h 67"/>
              <a:gd name="T42" fmla="*/ 0 w 22"/>
              <a:gd name="T43" fmla="*/ 2147483647 h 67"/>
              <a:gd name="T44" fmla="*/ 0 w 22"/>
              <a:gd name="T45" fmla="*/ 2147483647 h 6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2"/>
              <a:gd name="T70" fmla="*/ 0 h 67"/>
              <a:gd name="T71" fmla="*/ 22 w 22"/>
              <a:gd name="T72" fmla="*/ 67 h 6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2" h="67">
                <a:moveTo>
                  <a:pt x="22" y="67"/>
                </a:moveTo>
                <a:lnTo>
                  <a:pt x="21" y="67"/>
                </a:lnTo>
                <a:lnTo>
                  <a:pt x="21" y="6"/>
                </a:lnTo>
                <a:lnTo>
                  <a:pt x="19" y="0"/>
                </a:lnTo>
                <a:lnTo>
                  <a:pt x="19" y="67"/>
                </a:lnTo>
                <a:lnTo>
                  <a:pt x="16" y="67"/>
                </a:lnTo>
                <a:lnTo>
                  <a:pt x="16" y="6"/>
                </a:lnTo>
                <a:lnTo>
                  <a:pt x="15" y="14"/>
                </a:lnTo>
                <a:lnTo>
                  <a:pt x="15" y="67"/>
                </a:lnTo>
                <a:lnTo>
                  <a:pt x="12" y="67"/>
                </a:lnTo>
                <a:lnTo>
                  <a:pt x="12" y="20"/>
                </a:lnTo>
                <a:lnTo>
                  <a:pt x="10" y="27"/>
                </a:lnTo>
                <a:lnTo>
                  <a:pt x="10" y="67"/>
                </a:lnTo>
                <a:lnTo>
                  <a:pt x="9" y="67"/>
                </a:lnTo>
                <a:lnTo>
                  <a:pt x="9" y="33"/>
                </a:lnTo>
                <a:lnTo>
                  <a:pt x="6" y="40"/>
                </a:lnTo>
                <a:lnTo>
                  <a:pt x="6" y="67"/>
                </a:lnTo>
                <a:lnTo>
                  <a:pt x="4" y="67"/>
                </a:lnTo>
                <a:lnTo>
                  <a:pt x="4" y="47"/>
                </a:lnTo>
                <a:lnTo>
                  <a:pt x="3" y="53"/>
                </a:lnTo>
                <a:lnTo>
                  <a:pt x="3" y="67"/>
                </a:lnTo>
                <a:lnTo>
                  <a:pt x="0" y="67"/>
                </a:lnTo>
                <a:lnTo>
                  <a:pt x="0" y="6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98" name="Freeform 605"/>
          <p:cNvSpPr>
            <a:spLocks/>
          </p:cNvSpPr>
          <p:nvPr/>
        </p:nvSpPr>
        <p:spPr bwMode="auto">
          <a:xfrm>
            <a:off x="4398963" y="3054350"/>
            <a:ext cx="63500" cy="106363"/>
          </a:xfrm>
          <a:custGeom>
            <a:avLst/>
            <a:gdLst>
              <a:gd name="T0" fmla="*/ 0 w 39"/>
              <a:gd name="T1" fmla="*/ 2147483647 h 67"/>
              <a:gd name="T2" fmla="*/ 2147483647 w 39"/>
              <a:gd name="T3" fmla="*/ 0 h 67"/>
              <a:gd name="T4" fmla="*/ 2147483647 w 39"/>
              <a:gd name="T5" fmla="*/ 2147483647 h 67"/>
              <a:gd name="T6" fmla="*/ 0 w 39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67"/>
              <a:gd name="T14" fmla="*/ 39 w 39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67">
                <a:moveTo>
                  <a:pt x="0" y="67"/>
                </a:moveTo>
                <a:lnTo>
                  <a:pt x="20" y="0"/>
                </a:lnTo>
                <a:lnTo>
                  <a:pt x="39" y="67"/>
                </a:lnTo>
                <a:lnTo>
                  <a:pt x="0" y="6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099" name="Freeform 606"/>
          <p:cNvSpPr>
            <a:spLocks/>
          </p:cNvSpPr>
          <p:nvPr/>
        </p:nvSpPr>
        <p:spPr bwMode="auto">
          <a:xfrm>
            <a:off x="4435475" y="3076575"/>
            <a:ext cx="4763" cy="84138"/>
          </a:xfrm>
          <a:custGeom>
            <a:avLst/>
            <a:gdLst>
              <a:gd name="T0" fmla="*/ 0 w 3"/>
              <a:gd name="T1" fmla="*/ 2147483647 h 53"/>
              <a:gd name="T2" fmla="*/ 0 w 3"/>
              <a:gd name="T3" fmla="*/ 0 h 53"/>
              <a:gd name="T4" fmla="*/ 2147483647 w 3"/>
              <a:gd name="T5" fmla="*/ 2147483647 h 53"/>
              <a:gd name="T6" fmla="*/ 0 60000 65536"/>
              <a:gd name="T7" fmla="*/ 0 60000 65536"/>
              <a:gd name="T8" fmla="*/ 0 60000 65536"/>
              <a:gd name="T9" fmla="*/ 0 w 3"/>
              <a:gd name="T10" fmla="*/ 0 h 53"/>
              <a:gd name="T11" fmla="*/ 3 w 3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53">
                <a:moveTo>
                  <a:pt x="0" y="53"/>
                </a:moveTo>
                <a:lnTo>
                  <a:pt x="0" y="0"/>
                </a:lnTo>
                <a:lnTo>
                  <a:pt x="3" y="6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00" name="Line 607"/>
          <p:cNvSpPr>
            <a:spLocks noChangeShapeType="1"/>
          </p:cNvSpPr>
          <p:nvPr/>
        </p:nvSpPr>
        <p:spPr bwMode="auto">
          <a:xfrm>
            <a:off x="3367088" y="308610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01" name="Freeform 608"/>
          <p:cNvSpPr>
            <a:spLocks/>
          </p:cNvSpPr>
          <p:nvPr/>
        </p:nvSpPr>
        <p:spPr bwMode="auto">
          <a:xfrm>
            <a:off x="3328988" y="3054350"/>
            <a:ext cx="38100" cy="106363"/>
          </a:xfrm>
          <a:custGeom>
            <a:avLst/>
            <a:gdLst>
              <a:gd name="T0" fmla="*/ 2147483647 w 24"/>
              <a:gd name="T1" fmla="*/ 2147483647 h 67"/>
              <a:gd name="T2" fmla="*/ 2147483647 w 24"/>
              <a:gd name="T3" fmla="*/ 2147483647 h 67"/>
              <a:gd name="T4" fmla="*/ 2147483647 w 24"/>
              <a:gd name="T5" fmla="*/ 2147483647 h 67"/>
              <a:gd name="T6" fmla="*/ 2147483647 w 24"/>
              <a:gd name="T7" fmla="*/ 2147483647 h 67"/>
              <a:gd name="T8" fmla="*/ 2147483647 w 24"/>
              <a:gd name="T9" fmla="*/ 2147483647 h 67"/>
              <a:gd name="T10" fmla="*/ 2147483647 w 24"/>
              <a:gd name="T11" fmla="*/ 0 h 67"/>
              <a:gd name="T12" fmla="*/ 2147483647 w 24"/>
              <a:gd name="T13" fmla="*/ 2147483647 h 67"/>
              <a:gd name="T14" fmla="*/ 2147483647 w 24"/>
              <a:gd name="T15" fmla="*/ 2147483647 h 67"/>
              <a:gd name="T16" fmla="*/ 2147483647 w 24"/>
              <a:gd name="T17" fmla="*/ 2147483647 h 67"/>
              <a:gd name="T18" fmla="*/ 2147483647 w 24"/>
              <a:gd name="T19" fmla="*/ 2147483647 h 67"/>
              <a:gd name="T20" fmla="*/ 2147483647 w 24"/>
              <a:gd name="T21" fmla="*/ 2147483647 h 67"/>
              <a:gd name="T22" fmla="*/ 2147483647 w 24"/>
              <a:gd name="T23" fmla="*/ 2147483647 h 67"/>
              <a:gd name="T24" fmla="*/ 2147483647 w 24"/>
              <a:gd name="T25" fmla="*/ 2147483647 h 67"/>
              <a:gd name="T26" fmla="*/ 2147483647 w 24"/>
              <a:gd name="T27" fmla="*/ 2147483647 h 67"/>
              <a:gd name="T28" fmla="*/ 2147483647 w 24"/>
              <a:gd name="T29" fmla="*/ 2147483647 h 67"/>
              <a:gd name="T30" fmla="*/ 2147483647 w 24"/>
              <a:gd name="T31" fmla="*/ 2147483647 h 67"/>
              <a:gd name="T32" fmla="*/ 2147483647 w 24"/>
              <a:gd name="T33" fmla="*/ 2147483647 h 67"/>
              <a:gd name="T34" fmla="*/ 2147483647 w 24"/>
              <a:gd name="T35" fmla="*/ 2147483647 h 67"/>
              <a:gd name="T36" fmla="*/ 2147483647 w 24"/>
              <a:gd name="T37" fmla="*/ 2147483647 h 67"/>
              <a:gd name="T38" fmla="*/ 2147483647 w 24"/>
              <a:gd name="T39" fmla="*/ 2147483647 h 67"/>
              <a:gd name="T40" fmla="*/ 2147483647 w 24"/>
              <a:gd name="T41" fmla="*/ 2147483647 h 67"/>
              <a:gd name="T42" fmla="*/ 2147483647 w 24"/>
              <a:gd name="T43" fmla="*/ 2147483647 h 67"/>
              <a:gd name="T44" fmla="*/ 2147483647 w 24"/>
              <a:gd name="T45" fmla="*/ 2147483647 h 67"/>
              <a:gd name="T46" fmla="*/ 0 w 24"/>
              <a:gd name="T47" fmla="*/ 2147483647 h 67"/>
              <a:gd name="T48" fmla="*/ 0 w 24"/>
              <a:gd name="T49" fmla="*/ 2147483647 h 6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4"/>
              <a:gd name="T76" fmla="*/ 0 h 67"/>
              <a:gd name="T77" fmla="*/ 24 w 24"/>
              <a:gd name="T78" fmla="*/ 67 h 6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4" h="67">
                <a:moveTo>
                  <a:pt x="24" y="20"/>
                </a:moveTo>
                <a:lnTo>
                  <a:pt x="22" y="14"/>
                </a:lnTo>
                <a:lnTo>
                  <a:pt x="22" y="67"/>
                </a:lnTo>
                <a:lnTo>
                  <a:pt x="20" y="67"/>
                </a:lnTo>
                <a:lnTo>
                  <a:pt x="20" y="6"/>
                </a:lnTo>
                <a:lnTo>
                  <a:pt x="17" y="0"/>
                </a:lnTo>
                <a:lnTo>
                  <a:pt x="17" y="67"/>
                </a:lnTo>
                <a:lnTo>
                  <a:pt x="16" y="67"/>
                </a:lnTo>
                <a:lnTo>
                  <a:pt x="16" y="6"/>
                </a:lnTo>
                <a:lnTo>
                  <a:pt x="14" y="14"/>
                </a:lnTo>
                <a:lnTo>
                  <a:pt x="14" y="67"/>
                </a:lnTo>
                <a:lnTo>
                  <a:pt x="11" y="67"/>
                </a:lnTo>
                <a:lnTo>
                  <a:pt x="11" y="20"/>
                </a:lnTo>
                <a:lnTo>
                  <a:pt x="10" y="27"/>
                </a:lnTo>
                <a:lnTo>
                  <a:pt x="10" y="67"/>
                </a:lnTo>
                <a:lnTo>
                  <a:pt x="8" y="67"/>
                </a:lnTo>
                <a:lnTo>
                  <a:pt x="8" y="33"/>
                </a:lnTo>
                <a:lnTo>
                  <a:pt x="6" y="40"/>
                </a:lnTo>
                <a:lnTo>
                  <a:pt x="6" y="67"/>
                </a:lnTo>
                <a:lnTo>
                  <a:pt x="4" y="67"/>
                </a:lnTo>
                <a:lnTo>
                  <a:pt x="4" y="47"/>
                </a:lnTo>
                <a:lnTo>
                  <a:pt x="1" y="53"/>
                </a:lnTo>
                <a:lnTo>
                  <a:pt x="1" y="67"/>
                </a:lnTo>
                <a:lnTo>
                  <a:pt x="0" y="67"/>
                </a:lnTo>
                <a:lnTo>
                  <a:pt x="0" y="6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02" name="Freeform 609"/>
          <p:cNvSpPr>
            <a:spLocks/>
          </p:cNvSpPr>
          <p:nvPr/>
        </p:nvSpPr>
        <p:spPr bwMode="auto">
          <a:xfrm>
            <a:off x="3325813" y="3054350"/>
            <a:ext cx="63500" cy="106363"/>
          </a:xfrm>
          <a:custGeom>
            <a:avLst/>
            <a:gdLst>
              <a:gd name="T0" fmla="*/ 0 w 40"/>
              <a:gd name="T1" fmla="*/ 2147483647 h 67"/>
              <a:gd name="T2" fmla="*/ 2147483647 w 40"/>
              <a:gd name="T3" fmla="*/ 0 h 67"/>
              <a:gd name="T4" fmla="*/ 2147483647 w 40"/>
              <a:gd name="T5" fmla="*/ 2147483647 h 67"/>
              <a:gd name="T6" fmla="*/ 0 w 40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67"/>
              <a:gd name="T14" fmla="*/ 40 w 40"/>
              <a:gd name="T15" fmla="*/ 67 h 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67">
                <a:moveTo>
                  <a:pt x="0" y="67"/>
                </a:moveTo>
                <a:lnTo>
                  <a:pt x="21" y="0"/>
                </a:lnTo>
                <a:lnTo>
                  <a:pt x="40" y="67"/>
                </a:lnTo>
                <a:lnTo>
                  <a:pt x="0" y="6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03" name="Line 610"/>
          <p:cNvSpPr>
            <a:spLocks noChangeShapeType="1"/>
          </p:cNvSpPr>
          <p:nvPr/>
        </p:nvSpPr>
        <p:spPr bwMode="auto">
          <a:xfrm flipV="1">
            <a:off x="3367088" y="3086100"/>
            <a:ext cx="1587" cy="746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04" name="Line 611"/>
          <p:cNvSpPr>
            <a:spLocks noChangeShapeType="1"/>
          </p:cNvSpPr>
          <p:nvPr/>
        </p:nvSpPr>
        <p:spPr bwMode="auto">
          <a:xfrm>
            <a:off x="3370263" y="30956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05" name="Freeform 612"/>
          <p:cNvSpPr>
            <a:spLocks/>
          </p:cNvSpPr>
          <p:nvPr/>
        </p:nvSpPr>
        <p:spPr bwMode="auto">
          <a:xfrm>
            <a:off x="3367088" y="3095625"/>
            <a:ext cx="3175" cy="65088"/>
          </a:xfrm>
          <a:custGeom>
            <a:avLst/>
            <a:gdLst>
              <a:gd name="T0" fmla="*/ 2147483647 w 2"/>
              <a:gd name="T1" fmla="*/ 0 h 41"/>
              <a:gd name="T2" fmla="*/ 2147483647 w 2"/>
              <a:gd name="T3" fmla="*/ 2147483647 h 41"/>
              <a:gd name="T4" fmla="*/ 0 w 2"/>
              <a:gd name="T5" fmla="*/ 2147483647 h 41"/>
              <a:gd name="T6" fmla="*/ 0 60000 65536"/>
              <a:gd name="T7" fmla="*/ 0 60000 65536"/>
              <a:gd name="T8" fmla="*/ 0 60000 65536"/>
              <a:gd name="T9" fmla="*/ 0 w 2"/>
              <a:gd name="T10" fmla="*/ 0 h 41"/>
              <a:gd name="T11" fmla="*/ 2 w 2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1">
                <a:moveTo>
                  <a:pt x="2" y="0"/>
                </a:moveTo>
                <a:lnTo>
                  <a:pt x="2" y="41"/>
                </a:lnTo>
                <a:lnTo>
                  <a:pt x="0" y="4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06" name="Freeform 613"/>
          <p:cNvSpPr>
            <a:spLocks/>
          </p:cNvSpPr>
          <p:nvPr/>
        </p:nvSpPr>
        <p:spPr bwMode="auto">
          <a:xfrm>
            <a:off x="3370263" y="3095625"/>
            <a:ext cx="3175" cy="65088"/>
          </a:xfrm>
          <a:custGeom>
            <a:avLst/>
            <a:gdLst>
              <a:gd name="T0" fmla="*/ 2147483647 w 3"/>
              <a:gd name="T1" fmla="*/ 2147483647 h 41"/>
              <a:gd name="T2" fmla="*/ 2147483647 w 3"/>
              <a:gd name="T3" fmla="*/ 2147483647 h 41"/>
              <a:gd name="T4" fmla="*/ 0 w 3"/>
              <a:gd name="T5" fmla="*/ 0 h 41"/>
              <a:gd name="T6" fmla="*/ 0 60000 65536"/>
              <a:gd name="T7" fmla="*/ 0 60000 65536"/>
              <a:gd name="T8" fmla="*/ 0 60000 65536"/>
              <a:gd name="T9" fmla="*/ 0 w 3"/>
              <a:gd name="T10" fmla="*/ 0 h 41"/>
              <a:gd name="T11" fmla="*/ 3 w 3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41">
                <a:moveTo>
                  <a:pt x="3" y="41"/>
                </a:moveTo>
                <a:lnTo>
                  <a:pt x="3" y="7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07" name="Line 614"/>
          <p:cNvSpPr>
            <a:spLocks noChangeShapeType="1"/>
          </p:cNvSpPr>
          <p:nvPr/>
        </p:nvSpPr>
        <p:spPr bwMode="auto">
          <a:xfrm>
            <a:off x="3376613" y="311785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08" name="Freeform 615"/>
          <p:cNvSpPr>
            <a:spLocks/>
          </p:cNvSpPr>
          <p:nvPr/>
        </p:nvSpPr>
        <p:spPr bwMode="auto">
          <a:xfrm>
            <a:off x="3373438" y="3117850"/>
            <a:ext cx="3175" cy="42863"/>
          </a:xfrm>
          <a:custGeom>
            <a:avLst/>
            <a:gdLst>
              <a:gd name="T0" fmla="*/ 2147483647 w 1"/>
              <a:gd name="T1" fmla="*/ 0 h 27"/>
              <a:gd name="T2" fmla="*/ 2147483647 w 1"/>
              <a:gd name="T3" fmla="*/ 2147483647 h 27"/>
              <a:gd name="T4" fmla="*/ 0 w 1"/>
              <a:gd name="T5" fmla="*/ 2147483647 h 27"/>
              <a:gd name="T6" fmla="*/ 0 60000 65536"/>
              <a:gd name="T7" fmla="*/ 0 60000 65536"/>
              <a:gd name="T8" fmla="*/ 0 60000 65536"/>
              <a:gd name="T9" fmla="*/ 0 w 1"/>
              <a:gd name="T10" fmla="*/ 0 h 27"/>
              <a:gd name="T11" fmla="*/ 1 w 1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7">
                <a:moveTo>
                  <a:pt x="1" y="0"/>
                </a:moveTo>
                <a:lnTo>
                  <a:pt x="1" y="27"/>
                </a:lnTo>
                <a:lnTo>
                  <a:pt x="0" y="2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09" name="Freeform 616"/>
          <p:cNvSpPr>
            <a:spLocks/>
          </p:cNvSpPr>
          <p:nvPr/>
        </p:nvSpPr>
        <p:spPr bwMode="auto">
          <a:xfrm>
            <a:off x="3376613" y="3117850"/>
            <a:ext cx="3175" cy="42863"/>
          </a:xfrm>
          <a:custGeom>
            <a:avLst/>
            <a:gdLst>
              <a:gd name="T0" fmla="*/ 2147483647 w 2"/>
              <a:gd name="T1" fmla="*/ 2147483647 h 27"/>
              <a:gd name="T2" fmla="*/ 2147483647 w 2"/>
              <a:gd name="T3" fmla="*/ 2147483647 h 27"/>
              <a:gd name="T4" fmla="*/ 0 w 2"/>
              <a:gd name="T5" fmla="*/ 0 h 27"/>
              <a:gd name="T6" fmla="*/ 0 60000 65536"/>
              <a:gd name="T7" fmla="*/ 0 60000 65536"/>
              <a:gd name="T8" fmla="*/ 0 60000 65536"/>
              <a:gd name="T9" fmla="*/ 0 w 2"/>
              <a:gd name="T10" fmla="*/ 0 h 27"/>
              <a:gd name="T11" fmla="*/ 2 w 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7">
                <a:moveTo>
                  <a:pt x="2" y="27"/>
                </a:moveTo>
                <a:lnTo>
                  <a:pt x="2" y="7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10" name="Line 617"/>
          <p:cNvSpPr>
            <a:spLocks noChangeShapeType="1"/>
          </p:cNvSpPr>
          <p:nvPr/>
        </p:nvSpPr>
        <p:spPr bwMode="auto">
          <a:xfrm>
            <a:off x="3384550" y="3138488"/>
            <a:ext cx="1588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11" name="Freeform 618"/>
          <p:cNvSpPr>
            <a:spLocks/>
          </p:cNvSpPr>
          <p:nvPr/>
        </p:nvSpPr>
        <p:spPr bwMode="auto">
          <a:xfrm>
            <a:off x="3379788" y="3138488"/>
            <a:ext cx="4762" cy="22225"/>
          </a:xfrm>
          <a:custGeom>
            <a:avLst/>
            <a:gdLst>
              <a:gd name="T0" fmla="*/ 2147483647 w 3"/>
              <a:gd name="T1" fmla="*/ 0 h 14"/>
              <a:gd name="T2" fmla="*/ 2147483647 w 3"/>
              <a:gd name="T3" fmla="*/ 2147483647 h 14"/>
              <a:gd name="T4" fmla="*/ 0 w 3"/>
              <a:gd name="T5" fmla="*/ 2147483647 h 14"/>
              <a:gd name="T6" fmla="*/ 0 60000 65536"/>
              <a:gd name="T7" fmla="*/ 0 60000 65536"/>
              <a:gd name="T8" fmla="*/ 0 60000 65536"/>
              <a:gd name="T9" fmla="*/ 0 w 3"/>
              <a:gd name="T10" fmla="*/ 0 h 14"/>
              <a:gd name="T11" fmla="*/ 3 w 3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4">
                <a:moveTo>
                  <a:pt x="3" y="0"/>
                </a:moveTo>
                <a:lnTo>
                  <a:pt x="3" y="14"/>
                </a:lnTo>
                <a:lnTo>
                  <a:pt x="0" y="1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12" name="Freeform 619"/>
          <p:cNvSpPr>
            <a:spLocks/>
          </p:cNvSpPr>
          <p:nvPr/>
        </p:nvSpPr>
        <p:spPr bwMode="auto">
          <a:xfrm>
            <a:off x="3384550" y="3138488"/>
            <a:ext cx="1588" cy="22225"/>
          </a:xfrm>
          <a:custGeom>
            <a:avLst/>
            <a:gdLst>
              <a:gd name="T0" fmla="*/ 2147483647 w 1"/>
              <a:gd name="T1" fmla="*/ 2147483647 h 14"/>
              <a:gd name="T2" fmla="*/ 2147483647 w 1"/>
              <a:gd name="T3" fmla="*/ 2147483647 h 14"/>
              <a:gd name="T4" fmla="*/ 0 w 1"/>
              <a:gd name="T5" fmla="*/ 0 h 14"/>
              <a:gd name="T6" fmla="*/ 0 60000 65536"/>
              <a:gd name="T7" fmla="*/ 0 60000 65536"/>
              <a:gd name="T8" fmla="*/ 0 60000 65536"/>
              <a:gd name="T9" fmla="*/ 0 w 1"/>
              <a:gd name="T10" fmla="*/ 0 h 14"/>
              <a:gd name="T11" fmla="*/ 1 w 1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4">
                <a:moveTo>
                  <a:pt x="1" y="14"/>
                </a:moveTo>
                <a:lnTo>
                  <a:pt x="1" y="8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13" name="Line 620"/>
          <p:cNvSpPr>
            <a:spLocks noChangeShapeType="1"/>
          </p:cNvSpPr>
          <p:nvPr/>
        </p:nvSpPr>
        <p:spPr bwMode="auto">
          <a:xfrm flipV="1">
            <a:off x="3359150" y="3054350"/>
            <a:ext cx="3175" cy="1587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14" name="Line 621"/>
          <p:cNvSpPr>
            <a:spLocks noChangeShapeType="1"/>
          </p:cNvSpPr>
          <p:nvPr/>
        </p:nvSpPr>
        <p:spPr bwMode="auto">
          <a:xfrm>
            <a:off x="3359150" y="2840038"/>
            <a:ext cx="31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15" name="Freeform 622"/>
          <p:cNvSpPr>
            <a:spLocks/>
          </p:cNvSpPr>
          <p:nvPr/>
        </p:nvSpPr>
        <p:spPr bwMode="auto">
          <a:xfrm>
            <a:off x="3328988" y="2624138"/>
            <a:ext cx="30162" cy="215900"/>
          </a:xfrm>
          <a:custGeom>
            <a:avLst/>
            <a:gdLst>
              <a:gd name="T0" fmla="*/ 2147483647 w 19"/>
              <a:gd name="T1" fmla="*/ 2147483647 h 136"/>
              <a:gd name="T2" fmla="*/ 2147483647 w 19"/>
              <a:gd name="T3" fmla="*/ 0 h 136"/>
              <a:gd name="T4" fmla="*/ 2147483647 w 19"/>
              <a:gd name="T5" fmla="*/ 2147483647 h 136"/>
              <a:gd name="T6" fmla="*/ 2147483647 w 19"/>
              <a:gd name="T7" fmla="*/ 2147483647 h 136"/>
              <a:gd name="T8" fmla="*/ 2147483647 w 19"/>
              <a:gd name="T9" fmla="*/ 2147483647 h 136"/>
              <a:gd name="T10" fmla="*/ 2147483647 w 19"/>
              <a:gd name="T11" fmla="*/ 2147483647 h 136"/>
              <a:gd name="T12" fmla="*/ 2147483647 w 19"/>
              <a:gd name="T13" fmla="*/ 2147483647 h 136"/>
              <a:gd name="T14" fmla="*/ 2147483647 w 19"/>
              <a:gd name="T15" fmla="*/ 2147483647 h 136"/>
              <a:gd name="T16" fmla="*/ 2147483647 w 19"/>
              <a:gd name="T17" fmla="*/ 2147483647 h 136"/>
              <a:gd name="T18" fmla="*/ 2147483647 w 19"/>
              <a:gd name="T19" fmla="*/ 2147483647 h 136"/>
              <a:gd name="T20" fmla="*/ 2147483647 w 19"/>
              <a:gd name="T21" fmla="*/ 2147483647 h 136"/>
              <a:gd name="T22" fmla="*/ 2147483647 w 19"/>
              <a:gd name="T23" fmla="*/ 2147483647 h 136"/>
              <a:gd name="T24" fmla="*/ 2147483647 w 19"/>
              <a:gd name="T25" fmla="*/ 2147483647 h 136"/>
              <a:gd name="T26" fmla="*/ 2147483647 w 19"/>
              <a:gd name="T27" fmla="*/ 2147483647 h 136"/>
              <a:gd name="T28" fmla="*/ 2147483647 w 19"/>
              <a:gd name="T29" fmla="*/ 2147483647 h 136"/>
              <a:gd name="T30" fmla="*/ 2147483647 w 19"/>
              <a:gd name="T31" fmla="*/ 2147483647 h 136"/>
              <a:gd name="T32" fmla="*/ 2147483647 w 19"/>
              <a:gd name="T33" fmla="*/ 2147483647 h 136"/>
              <a:gd name="T34" fmla="*/ 2147483647 w 19"/>
              <a:gd name="T35" fmla="*/ 2147483647 h 136"/>
              <a:gd name="T36" fmla="*/ 2147483647 w 19"/>
              <a:gd name="T37" fmla="*/ 2147483647 h 136"/>
              <a:gd name="T38" fmla="*/ 0 w 19"/>
              <a:gd name="T39" fmla="*/ 2147483647 h 136"/>
              <a:gd name="T40" fmla="*/ 0 w 19"/>
              <a:gd name="T41" fmla="*/ 2147483647 h 1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9"/>
              <a:gd name="T64" fmla="*/ 0 h 136"/>
              <a:gd name="T65" fmla="*/ 19 w 19"/>
              <a:gd name="T66" fmla="*/ 136 h 1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9" h="136">
                <a:moveTo>
                  <a:pt x="19" y="136"/>
                </a:moveTo>
                <a:lnTo>
                  <a:pt x="19" y="0"/>
                </a:lnTo>
                <a:lnTo>
                  <a:pt x="19" y="68"/>
                </a:lnTo>
                <a:lnTo>
                  <a:pt x="16" y="68"/>
                </a:lnTo>
                <a:lnTo>
                  <a:pt x="16" y="8"/>
                </a:lnTo>
                <a:lnTo>
                  <a:pt x="14" y="14"/>
                </a:lnTo>
                <a:lnTo>
                  <a:pt x="14" y="68"/>
                </a:lnTo>
                <a:lnTo>
                  <a:pt x="12" y="68"/>
                </a:lnTo>
                <a:lnTo>
                  <a:pt x="12" y="21"/>
                </a:lnTo>
                <a:lnTo>
                  <a:pt x="10" y="27"/>
                </a:lnTo>
                <a:lnTo>
                  <a:pt x="10" y="68"/>
                </a:lnTo>
                <a:lnTo>
                  <a:pt x="8" y="68"/>
                </a:lnTo>
                <a:lnTo>
                  <a:pt x="8" y="35"/>
                </a:lnTo>
                <a:lnTo>
                  <a:pt x="6" y="41"/>
                </a:lnTo>
                <a:lnTo>
                  <a:pt x="6" y="68"/>
                </a:lnTo>
                <a:lnTo>
                  <a:pt x="4" y="68"/>
                </a:lnTo>
                <a:lnTo>
                  <a:pt x="4" y="48"/>
                </a:lnTo>
                <a:lnTo>
                  <a:pt x="1" y="55"/>
                </a:lnTo>
                <a:lnTo>
                  <a:pt x="1" y="68"/>
                </a:lnTo>
                <a:lnTo>
                  <a:pt x="0" y="68"/>
                </a:lnTo>
                <a:lnTo>
                  <a:pt x="0" y="62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16" name="Line 623"/>
          <p:cNvSpPr>
            <a:spLocks noChangeShapeType="1"/>
          </p:cNvSpPr>
          <p:nvPr/>
        </p:nvSpPr>
        <p:spPr bwMode="auto">
          <a:xfrm>
            <a:off x="3325813" y="273208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17" name="Freeform 624"/>
          <p:cNvSpPr>
            <a:spLocks/>
          </p:cNvSpPr>
          <p:nvPr/>
        </p:nvSpPr>
        <p:spPr bwMode="auto">
          <a:xfrm>
            <a:off x="3325813" y="2624138"/>
            <a:ext cx="63500" cy="107950"/>
          </a:xfrm>
          <a:custGeom>
            <a:avLst/>
            <a:gdLst>
              <a:gd name="T0" fmla="*/ 0 w 40"/>
              <a:gd name="T1" fmla="*/ 2147483647 h 68"/>
              <a:gd name="T2" fmla="*/ 2147483647 w 40"/>
              <a:gd name="T3" fmla="*/ 0 h 68"/>
              <a:gd name="T4" fmla="*/ 2147483647 w 40"/>
              <a:gd name="T5" fmla="*/ 2147483647 h 68"/>
              <a:gd name="T6" fmla="*/ 0 w 40"/>
              <a:gd name="T7" fmla="*/ 2147483647 h 68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68"/>
              <a:gd name="T14" fmla="*/ 40 w 40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68">
                <a:moveTo>
                  <a:pt x="0" y="68"/>
                </a:moveTo>
                <a:lnTo>
                  <a:pt x="21" y="0"/>
                </a:lnTo>
                <a:lnTo>
                  <a:pt x="40" y="68"/>
                </a:lnTo>
                <a:lnTo>
                  <a:pt x="0" y="68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18" name="Line 625"/>
          <p:cNvSpPr>
            <a:spLocks noChangeShapeType="1"/>
          </p:cNvSpPr>
          <p:nvPr/>
        </p:nvSpPr>
        <p:spPr bwMode="auto">
          <a:xfrm>
            <a:off x="3359150" y="2732088"/>
            <a:ext cx="31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19" name="Freeform 626"/>
          <p:cNvSpPr>
            <a:spLocks/>
          </p:cNvSpPr>
          <p:nvPr/>
        </p:nvSpPr>
        <p:spPr bwMode="auto">
          <a:xfrm>
            <a:off x="3359150" y="2624138"/>
            <a:ext cx="3175" cy="107950"/>
          </a:xfrm>
          <a:custGeom>
            <a:avLst/>
            <a:gdLst>
              <a:gd name="T0" fmla="*/ 0 w 1"/>
              <a:gd name="T1" fmla="*/ 2147483647 h 68"/>
              <a:gd name="T2" fmla="*/ 0 w 1"/>
              <a:gd name="T3" fmla="*/ 2147483647 h 68"/>
              <a:gd name="T4" fmla="*/ 2147483647 w 1"/>
              <a:gd name="T5" fmla="*/ 2147483647 h 68"/>
              <a:gd name="T6" fmla="*/ 2147483647 w 1"/>
              <a:gd name="T7" fmla="*/ 2147483647 h 68"/>
              <a:gd name="T8" fmla="*/ 0 w 1"/>
              <a:gd name="T9" fmla="*/ 0 h 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"/>
              <a:gd name="T16" fmla="*/ 0 h 68"/>
              <a:gd name="T17" fmla="*/ 1 w 1"/>
              <a:gd name="T18" fmla="*/ 68 h 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" h="68">
                <a:moveTo>
                  <a:pt x="0" y="68"/>
                </a:moveTo>
                <a:lnTo>
                  <a:pt x="0" y="68"/>
                </a:lnTo>
                <a:lnTo>
                  <a:pt x="1" y="68"/>
                </a:lnTo>
                <a:lnTo>
                  <a:pt x="1" y="8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20" name="Line 627"/>
          <p:cNvSpPr>
            <a:spLocks noChangeShapeType="1"/>
          </p:cNvSpPr>
          <p:nvPr/>
        </p:nvSpPr>
        <p:spPr bwMode="auto">
          <a:xfrm>
            <a:off x="3363913" y="2647950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21" name="Freeform 628"/>
          <p:cNvSpPr>
            <a:spLocks/>
          </p:cNvSpPr>
          <p:nvPr/>
        </p:nvSpPr>
        <p:spPr bwMode="auto">
          <a:xfrm>
            <a:off x="3362325" y="2647950"/>
            <a:ext cx="1588" cy="84138"/>
          </a:xfrm>
          <a:custGeom>
            <a:avLst/>
            <a:gdLst>
              <a:gd name="T0" fmla="*/ 1001132288 w 2"/>
              <a:gd name="T1" fmla="*/ 0 h 53"/>
              <a:gd name="T2" fmla="*/ 1001132288 w 2"/>
              <a:gd name="T3" fmla="*/ 2147483647 h 53"/>
              <a:gd name="T4" fmla="*/ 0 w 2"/>
              <a:gd name="T5" fmla="*/ 2147483647 h 53"/>
              <a:gd name="T6" fmla="*/ 0 60000 65536"/>
              <a:gd name="T7" fmla="*/ 0 60000 65536"/>
              <a:gd name="T8" fmla="*/ 0 60000 65536"/>
              <a:gd name="T9" fmla="*/ 0 w 2"/>
              <a:gd name="T10" fmla="*/ 0 h 53"/>
              <a:gd name="T11" fmla="*/ 2 w 2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53">
                <a:moveTo>
                  <a:pt x="2" y="0"/>
                </a:moveTo>
                <a:lnTo>
                  <a:pt x="2" y="53"/>
                </a:lnTo>
                <a:lnTo>
                  <a:pt x="0" y="53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22" name="Line 629"/>
          <p:cNvSpPr>
            <a:spLocks noChangeShapeType="1"/>
          </p:cNvSpPr>
          <p:nvPr/>
        </p:nvSpPr>
        <p:spPr bwMode="auto">
          <a:xfrm>
            <a:off x="3367088" y="273208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23" name="Freeform 630"/>
          <p:cNvSpPr>
            <a:spLocks/>
          </p:cNvSpPr>
          <p:nvPr/>
        </p:nvSpPr>
        <p:spPr bwMode="auto">
          <a:xfrm>
            <a:off x="3363913" y="2647950"/>
            <a:ext cx="3175" cy="84138"/>
          </a:xfrm>
          <a:custGeom>
            <a:avLst/>
            <a:gdLst>
              <a:gd name="T0" fmla="*/ 2147483647 w 2"/>
              <a:gd name="T1" fmla="*/ 2147483647 h 53"/>
              <a:gd name="T2" fmla="*/ 2147483647 w 2"/>
              <a:gd name="T3" fmla="*/ 2147483647 h 53"/>
              <a:gd name="T4" fmla="*/ 0 w 2"/>
              <a:gd name="T5" fmla="*/ 0 h 53"/>
              <a:gd name="T6" fmla="*/ 0 60000 65536"/>
              <a:gd name="T7" fmla="*/ 0 60000 65536"/>
              <a:gd name="T8" fmla="*/ 0 60000 65536"/>
              <a:gd name="T9" fmla="*/ 0 w 2"/>
              <a:gd name="T10" fmla="*/ 0 h 53"/>
              <a:gd name="T11" fmla="*/ 2 w 2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53">
                <a:moveTo>
                  <a:pt x="2" y="53"/>
                </a:moveTo>
                <a:lnTo>
                  <a:pt x="2" y="6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24" name="Line 631"/>
          <p:cNvSpPr>
            <a:spLocks noChangeShapeType="1"/>
          </p:cNvSpPr>
          <p:nvPr/>
        </p:nvSpPr>
        <p:spPr bwMode="auto">
          <a:xfrm>
            <a:off x="3370263" y="2667000"/>
            <a:ext cx="158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25" name="Freeform 632"/>
          <p:cNvSpPr>
            <a:spLocks/>
          </p:cNvSpPr>
          <p:nvPr/>
        </p:nvSpPr>
        <p:spPr bwMode="auto">
          <a:xfrm>
            <a:off x="3367088" y="2667000"/>
            <a:ext cx="3175" cy="65088"/>
          </a:xfrm>
          <a:custGeom>
            <a:avLst/>
            <a:gdLst>
              <a:gd name="T0" fmla="*/ 2147483647 w 2"/>
              <a:gd name="T1" fmla="*/ 0 h 41"/>
              <a:gd name="T2" fmla="*/ 2147483647 w 2"/>
              <a:gd name="T3" fmla="*/ 2147483647 h 41"/>
              <a:gd name="T4" fmla="*/ 0 w 2"/>
              <a:gd name="T5" fmla="*/ 2147483647 h 41"/>
              <a:gd name="T6" fmla="*/ 0 60000 65536"/>
              <a:gd name="T7" fmla="*/ 0 60000 65536"/>
              <a:gd name="T8" fmla="*/ 0 60000 65536"/>
              <a:gd name="T9" fmla="*/ 0 w 2"/>
              <a:gd name="T10" fmla="*/ 0 h 41"/>
              <a:gd name="T11" fmla="*/ 2 w 2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1">
                <a:moveTo>
                  <a:pt x="2" y="0"/>
                </a:moveTo>
                <a:lnTo>
                  <a:pt x="2" y="41"/>
                </a:lnTo>
                <a:lnTo>
                  <a:pt x="0" y="41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26" name="Line 633"/>
          <p:cNvSpPr>
            <a:spLocks noChangeShapeType="1"/>
          </p:cNvSpPr>
          <p:nvPr/>
        </p:nvSpPr>
        <p:spPr bwMode="auto">
          <a:xfrm>
            <a:off x="3373438" y="2732088"/>
            <a:ext cx="31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27" name="Freeform 634"/>
          <p:cNvSpPr>
            <a:spLocks/>
          </p:cNvSpPr>
          <p:nvPr/>
        </p:nvSpPr>
        <p:spPr bwMode="auto">
          <a:xfrm>
            <a:off x="3370263" y="2667000"/>
            <a:ext cx="3175" cy="65088"/>
          </a:xfrm>
          <a:custGeom>
            <a:avLst/>
            <a:gdLst>
              <a:gd name="T0" fmla="*/ 2147483647 w 3"/>
              <a:gd name="T1" fmla="*/ 2147483647 h 41"/>
              <a:gd name="T2" fmla="*/ 2147483647 w 3"/>
              <a:gd name="T3" fmla="*/ 2147483647 h 41"/>
              <a:gd name="T4" fmla="*/ 0 w 3"/>
              <a:gd name="T5" fmla="*/ 0 h 41"/>
              <a:gd name="T6" fmla="*/ 0 60000 65536"/>
              <a:gd name="T7" fmla="*/ 0 60000 65536"/>
              <a:gd name="T8" fmla="*/ 0 60000 65536"/>
              <a:gd name="T9" fmla="*/ 0 w 3"/>
              <a:gd name="T10" fmla="*/ 0 h 41"/>
              <a:gd name="T11" fmla="*/ 3 w 3"/>
              <a:gd name="T12" fmla="*/ 41 h 4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41">
                <a:moveTo>
                  <a:pt x="3" y="41"/>
                </a:moveTo>
                <a:lnTo>
                  <a:pt x="3" y="8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28" name="Line 635"/>
          <p:cNvSpPr>
            <a:spLocks noChangeShapeType="1"/>
          </p:cNvSpPr>
          <p:nvPr/>
        </p:nvSpPr>
        <p:spPr bwMode="auto">
          <a:xfrm>
            <a:off x="3376613" y="26892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29" name="Freeform 636"/>
          <p:cNvSpPr>
            <a:spLocks/>
          </p:cNvSpPr>
          <p:nvPr/>
        </p:nvSpPr>
        <p:spPr bwMode="auto">
          <a:xfrm>
            <a:off x="3373438" y="2689225"/>
            <a:ext cx="3175" cy="42863"/>
          </a:xfrm>
          <a:custGeom>
            <a:avLst/>
            <a:gdLst>
              <a:gd name="T0" fmla="*/ 2147483647 w 1"/>
              <a:gd name="T1" fmla="*/ 0 h 27"/>
              <a:gd name="T2" fmla="*/ 2147483647 w 1"/>
              <a:gd name="T3" fmla="*/ 2147483647 h 27"/>
              <a:gd name="T4" fmla="*/ 0 w 1"/>
              <a:gd name="T5" fmla="*/ 2147483647 h 27"/>
              <a:gd name="T6" fmla="*/ 0 60000 65536"/>
              <a:gd name="T7" fmla="*/ 0 60000 65536"/>
              <a:gd name="T8" fmla="*/ 0 60000 65536"/>
              <a:gd name="T9" fmla="*/ 0 w 1"/>
              <a:gd name="T10" fmla="*/ 0 h 27"/>
              <a:gd name="T11" fmla="*/ 1 w 1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7">
                <a:moveTo>
                  <a:pt x="1" y="0"/>
                </a:moveTo>
                <a:lnTo>
                  <a:pt x="1" y="27"/>
                </a:lnTo>
                <a:lnTo>
                  <a:pt x="0" y="27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30" name="Line 637"/>
          <p:cNvSpPr>
            <a:spLocks noChangeShapeType="1"/>
          </p:cNvSpPr>
          <p:nvPr/>
        </p:nvSpPr>
        <p:spPr bwMode="auto">
          <a:xfrm>
            <a:off x="3379788" y="273208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31" name="Freeform 638"/>
          <p:cNvSpPr>
            <a:spLocks/>
          </p:cNvSpPr>
          <p:nvPr/>
        </p:nvSpPr>
        <p:spPr bwMode="auto">
          <a:xfrm>
            <a:off x="3376613" y="2689225"/>
            <a:ext cx="3175" cy="42863"/>
          </a:xfrm>
          <a:custGeom>
            <a:avLst/>
            <a:gdLst>
              <a:gd name="T0" fmla="*/ 2147483647 w 2"/>
              <a:gd name="T1" fmla="*/ 2147483647 h 27"/>
              <a:gd name="T2" fmla="*/ 2147483647 w 2"/>
              <a:gd name="T3" fmla="*/ 2147483647 h 27"/>
              <a:gd name="T4" fmla="*/ 0 w 2"/>
              <a:gd name="T5" fmla="*/ 0 h 27"/>
              <a:gd name="T6" fmla="*/ 0 60000 65536"/>
              <a:gd name="T7" fmla="*/ 0 60000 65536"/>
              <a:gd name="T8" fmla="*/ 0 60000 65536"/>
              <a:gd name="T9" fmla="*/ 0 w 2"/>
              <a:gd name="T10" fmla="*/ 0 h 27"/>
              <a:gd name="T11" fmla="*/ 2 w 2"/>
              <a:gd name="T12" fmla="*/ 27 h 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7">
                <a:moveTo>
                  <a:pt x="2" y="27"/>
                </a:moveTo>
                <a:lnTo>
                  <a:pt x="2" y="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32" name="Line 639"/>
          <p:cNvSpPr>
            <a:spLocks noChangeShapeType="1"/>
          </p:cNvSpPr>
          <p:nvPr/>
        </p:nvSpPr>
        <p:spPr bwMode="auto">
          <a:xfrm>
            <a:off x="3384550" y="2711450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33" name="Freeform 640"/>
          <p:cNvSpPr>
            <a:spLocks/>
          </p:cNvSpPr>
          <p:nvPr/>
        </p:nvSpPr>
        <p:spPr bwMode="auto">
          <a:xfrm>
            <a:off x="3379788" y="2711450"/>
            <a:ext cx="4762" cy="20638"/>
          </a:xfrm>
          <a:custGeom>
            <a:avLst/>
            <a:gdLst>
              <a:gd name="T0" fmla="*/ 2147483647 w 3"/>
              <a:gd name="T1" fmla="*/ 0 h 13"/>
              <a:gd name="T2" fmla="*/ 2147483647 w 3"/>
              <a:gd name="T3" fmla="*/ 2147483647 h 13"/>
              <a:gd name="T4" fmla="*/ 0 w 3"/>
              <a:gd name="T5" fmla="*/ 2147483647 h 13"/>
              <a:gd name="T6" fmla="*/ 0 60000 65536"/>
              <a:gd name="T7" fmla="*/ 0 60000 65536"/>
              <a:gd name="T8" fmla="*/ 0 60000 65536"/>
              <a:gd name="T9" fmla="*/ 0 w 3"/>
              <a:gd name="T10" fmla="*/ 0 h 13"/>
              <a:gd name="T11" fmla="*/ 3 w 3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3">
                <a:moveTo>
                  <a:pt x="3" y="0"/>
                </a:moveTo>
                <a:lnTo>
                  <a:pt x="3" y="13"/>
                </a:lnTo>
                <a:lnTo>
                  <a:pt x="0" y="13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34" name="Line 641"/>
          <p:cNvSpPr>
            <a:spLocks noChangeShapeType="1"/>
          </p:cNvSpPr>
          <p:nvPr/>
        </p:nvSpPr>
        <p:spPr bwMode="auto">
          <a:xfrm>
            <a:off x="3386138" y="2732088"/>
            <a:ext cx="31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35" name="Freeform 642"/>
          <p:cNvSpPr>
            <a:spLocks/>
          </p:cNvSpPr>
          <p:nvPr/>
        </p:nvSpPr>
        <p:spPr bwMode="auto">
          <a:xfrm>
            <a:off x="3384550" y="2711450"/>
            <a:ext cx="1588" cy="20638"/>
          </a:xfrm>
          <a:custGeom>
            <a:avLst/>
            <a:gdLst>
              <a:gd name="T0" fmla="*/ 2147483647 w 1"/>
              <a:gd name="T1" fmla="*/ 2147483647 h 13"/>
              <a:gd name="T2" fmla="*/ 2147483647 w 1"/>
              <a:gd name="T3" fmla="*/ 2147483647 h 13"/>
              <a:gd name="T4" fmla="*/ 0 w 1"/>
              <a:gd name="T5" fmla="*/ 0 h 13"/>
              <a:gd name="T6" fmla="*/ 0 60000 65536"/>
              <a:gd name="T7" fmla="*/ 0 60000 65536"/>
              <a:gd name="T8" fmla="*/ 0 60000 65536"/>
              <a:gd name="T9" fmla="*/ 0 w 1"/>
              <a:gd name="T10" fmla="*/ 0 h 13"/>
              <a:gd name="T11" fmla="*/ 1 w 1"/>
              <a:gd name="T12" fmla="*/ 13 h 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3">
                <a:moveTo>
                  <a:pt x="1" y="13"/>
                </a:moveTo>
                <a:lnTo>
                  <a:pt x="1" y="7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36" name="Freeform 643"/>
          <p:cNvSpPr>
            <a:spLocks/>
          </p:cNvSpPr>
          <p:nvPr/>
        </p:nvSpPr>
        <p:spPr bwMode="auto">
          <a:xfrm>
            <a:off x="3325813" y="5141913"/>
            <a:ext cx="63500" cy="161925"/>
          </a:xfrm>
          <a:custGeom>
            <a:avLst/>
            <a:gdLst>
              <a:gd name="T0" fmla="*/ 2147483647 w 40"/>
              <a:gd name="T1" fmla="*/ 0 h 102"/>
              <a:gd name="T2" fmla="*/ 2147483647 w 40"/>
              <a:gd name="T3" fmla="*/ 2147483647 h 102"/>
              <a:gd name="T4" fmla="*/ 2147483647 w 40"/>
              <a:gd name="T5" fmla="*/ 2147483647 h 102"/>
              <a:gd name="T6" fmla="*/ 2147483647 w 40"/>
              <a:gd name="T7" fmla="*/ 2147483647 h 102"/>
              <a:gd name="T8" fmla="*/ 2147483647 w 40"/>
              <a:gd name="T9" fmla="*/ 2147483647 h 102"/>
              <a:gd name="T10" fmla="*/ 2147483647 w 40"/>
              <a:gd name="T11" fmla="*/ 2147483647 h 102"/>
              <a:gd name="T12" fmla="*/ 2147483647 w 40"/>
              <a:gd name="T13" fmla="*/ 2147483647 h 102"/>
              <a:gd name="T14" fmla="*/ 2147483647 w 40"/>
              <a:gd name="T15" fmla="*/ 2147483647 h 102"/>
              <a:gd name="T16" fmla="*/ 2147483647 w 40"/>
              <a:gd name="T17" fmla="*/ 2147483647 h 102"/>
              <a:gd name="T18" fmla="*/ 2147483647 w 40"/>
              <a:gd name="T19" fmla="*/ 2147483647 h 102"/>
              <a:gd name="T20" fmla="*/ 2147483647 w 40"/>
              <a:gd name="T21" fmla="*/ 2147483647 h 102"/>
              <a:gd name="T22" fmla="*/ 2147483647 w 40"/>
              <a:gd name="T23" fmla="*/ 2147483647 h 102"/>
              <a:gd name="T24" fmla="*/ 2147483647 w 40"/>
              <a:gd name="T25" fmla="*/ 2147483647 h 102"/>
              <a:gd name="T26" fmla="*/ 2147483647 w 40"/>
              <a:gd name="T27" fmla="*/ 2147483647 h 102"/>
              <a:gd name="T28" fmla="*/ 2147483647 w 40"/>
              <a:gd name="T29" fmla="*/ 2147483647 h 102"/>
              <a:gd name="T30" fmla="*/ 2147483647 w 40"/>
              <a:gd name="T31" fmla="*/ 2147483647 h 102"/>
              <a:gd name="T32" fmla="*/ 2147483647 w 40"/>
              <a:gd name="T33" fmla="*/ 2147483647 h 102"/>
              <a:gd name="T34" fmla="*/ 2147483647 w 40"/>
              <a:gd name="T35" fmla="*/ 2147483647 h 102"/>
              <a:gd name="T36" fmla="*/ 2147483647 w 40"/>
              <a:gd name="T37" fmla="*/ 2147483647 h 102"/>
              <a:gd name="T38" fmla="*/ 2147483647 w 40"/>
              <a:gd name="T39" fmla="*/ 2147483647 h 102"/>
              <a:gd name="T40" fmla="*/ 0 w 40"/>
              <a:gd name="T41" fmla="*/ 2147483647 h 102"/>
              <a:gd name="T42" fmla="*/ 2147483647 w 40"/>
              <a:gd name="T43" fmla="*/ 2147483647 h 102"/>
              <a:gd name="T44" fmla="*/ 2147483647 w 40"/>
              <a:gd name="T45" fmla="*/ 2147483647 h 102"/>
              <a:gd name="T46" fmla="*/ 0 w 40"/>
              <a:gd name="T47" fmla="*/ 2147483647 h 10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0"/>
              <a:gd name="T73" fmla="*/ 0 h 102"/>
              <a:gd name="T74" fmla="*/ 40 w 40"/>
              <a:gd name="T75" fmla="*/ 102 h 10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0" h="102">
                <a:moveTo>
                  <a:pt x="21" y="0"/>
                </a:moveTo>
                <a:lnTo>
                  <a:pt x="21" y="102"/>
                </a:lnTo>
                <a:lnTo>
                  <a:pt x="18" y="94"/>
                </a:lnTo>
                <a:lnTo>
                  <a:pt x="18" y="34"/>
                </a:lnTo>
                <a:lnTo>
                  <a:pt x="16" y="34"/>
                </a:lnTo>
                <a:lnTo>
                  <a:pt x="16" y="88"/>
                </a:lnTo>
                <a:lnTo>
                  <a:pt x="14" y="82"/>
                </a:lnTo>
                <a:lnTo>
                  <a:pt x="14" y="34"/>
                </a:lnTo>
                <a:lnTo>
                  <a:pt x="12" y="34"/>
                </a:lnTo>
                <a:lnTo>
                  <a:pt x="12" y="74"/>
                </a:lnTo>
                <a:lnTo>
                  <a:pt x="10" y="68"/>
                </a:lnTo>
                <a:lnTo>
                  <a:pt x="10" y="34"/>
                </a:lnTo>
                <a:lnTo>
                  <a:pt x="8" y="34"/>
                </a:lnTo>
                <a:lnTo>
                  <a:pt x="8" y="61"/>
                </a:lnTo>
                <a:lnTo>
                  <a:pt x="6" y="55"/>
                </a:lnTo>
                <a:lnTo>
                  <a:pt x="6" y="34"/>
                </a:lnTo>
                <a:lnTo>
                  <a:pt x="3" y="34"/>
                </a:lnTo>
                <a:lnTo>
                  <a:pt x="3" y="47"/>
                </a:lnTo>
                <a:lnTo>
                  <a:pt x="2" y="41"/>
                </a:lnTo>
                <a:lnTo>
                  <a:pt x="2" y="34"/>
                </a:lnTo>
                <a:lnTo>
                  <a:pt x="0" y="34"/>
                </a:lnTo>
                <a:lnTo>
                  <a:pt x="40" y="34"/>
                </a:lnTo>
                <a:lnTo>
                  <a:pt x="21" y="102"/>
                </a:lnTo>
                <a:lnTo>
                  <a:pt x="0" y="3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37" name="Freeform 644"/>
          <p:cNvSpPr>
            <a:spLocks/>
          </p:cNvSpPr>
          <p:nvPr/>
        </p:nvSpPr>
        <p:spPr bwMode="auto">
          <a:xfrm>
            <a:off x="3359150" y="5195888"/>
            <a:ext cx="3175" cy="107950"/>
          </a:xfrm>
          <a:custGeom>
            <a:avLst/>
            <a:gdLst>
              <a:gd name="T0" fmla="*/ 0 w 3175"/>
              <a:gd name="T1" fmla="*/ 0 h 68"/>
              <a:gd name="T2" fmla="*/ 0 w 3175"/>
              <a:gd name="T3" fmla="*/ 0 h 68"/>
              <a:gd name="T4" fmla="*/ 0 w 3175"/>
              <a:gd name="T5" fmla="*/ 2147483647 h 68"/>
              <a:gd name="T6" fmla="*/ 0 60000 65536"/>
              <a:gd name="T7" fmla="*/ 0 60000 65536"/>
              <a:gd name="T8" fmla="*/ 0 60000 65536"/>
              <a:gd name="T9" fmla="*/ 0 w 3175"/>
              <a:gd name="T10" fmla="*/ 0 h 68"/>
              <a:gd name="T11" fmla="*/ 3175 w 3175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5" h="68">
                <a:moveTo>
                  <a:pt x="0" y="0"/>
                </a:moveTo>
                <a:lnTo>
                  <a:pt x="0" y="0"/>
                </a:lnTo>
                <a:lnTo>
                  <a:pt x="0" y="6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38" name="Line 645"/>
          <p:cNvSpPr>
            <a:spLocks noChangeShapeType="1"/>
          </p:cNvSpPr>
          <p:nvPr/>
        </p:nvSpPr>
        <p:spPr bwMode="auto">
          <a:xfrm>
            <a:off x="3362325" y="5291138"/>
            <a:ext cx="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39" name="Freeform 646"/>
          <p:cNvSpPr>
            <a:spLocks/>
          </p:cNvSpPr>
          <p:nvPr/>
        </p:nvSpPr>
        <p:spPr bwMode="auto">
          <a:xfrm>
            <a:off x="3359150" y="5195888"/>
            <a:ext cx="3175" cy="95250"/>
          </a:xfrm>
          <a:custGeom>
            <a:avLst/>
            <a:gdLst>
              <a:gd name="T0" fmla="*/ 2147483647 w 1"/>
              <a:gd name="T1" fmla="*/ 2147483647 h 60"/>
              <a:gd name="T2" fmla="*/ 2147483647 w 1"/>
              <a:gd name="T3" fmla="*/ 0 h 60"/>
              <a:gd name="T4" fmla="*/ 0 w 1"/>
              <a:gd name="T5" fmla="*/ 0 h 60"/>
              <a:gd name="T6" fmla="*/ 0 60000 65536"/>
              <a:gd name="T7" fmla="*/ 0 60000 65536"/>
              <a:gd name="T8" fmla="*/ 0 60000 65536"/>
              <a:gd name="T9" fmla="*/ 0 w 1"/>
              <a:gd name="T10" fmla="*/ 0 h 60"/>
              <a:gd name="T11" fmla="*/ 1 w 1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0">
                <a:moveTo>
                  <a:pt x="1" y="60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40" name="Freeform 647"/>
          <p:cNvSpPr>
            <a:spLocks/>
          </p:cNvSpPr>
          <p:nvPr/>
        </p:nvSpPr>
        <p:spPr bwMode="auto">
          <a:xfrm>
            <a:off x="3362325" y="5195888"/>
            <a:ext cx="1588" cy="95250"/>
          </a:xfrm>
          <a:custGeom>
            <a:avLst/>
            <a:gdLst>
              <a:gd name="T0" fmla="*/ 1001132288 w 2"/>
              <a:gd name="T1" fmla="*/ 0 h 60"/>
              <a:gd name="T2" fmla="*/ 1001132288 w 2"/>
              <a:gd name="T3" fmla="*/ 2147483647 h 60"/>
              <a:gd name="T4" fmla="*/ 0 w 2"/>
              <a:gd name="T5" fmla="*/ 2147483647 h 60"/>
              <a:gd name="T6" fmla="*/ 0 60000 65536"/>
              <a:gd name="T7" fmla="*/ 0 60000 65536"/>
              <a:gd name="T8" fmla="*/ 0 60000 65536"/>
              <a:gd name="T9" fmla="*/ 0 w 2"/>
              <a:gd name="T10" fmla="*/ 0 h 60"/>
              <a:gd name="T11" fmla="*/ 2 w 2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60">
                <a:moveTo>
                  <a:pt x="2" y="0"/>
                </a:moveTo>
                <a:lnTo>
                  <a:pt x="2" y="54"/>
                </a:lnTo>
                <a:lnTo>
                  <a:pt x="0" y="6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41" name="Line 648"/>
          <p:cNvSpPr>
            <a:spLocks noChangeShapeType="1"/>
          </p:cNvSpPr>
          <p:nvPr/>
        </p:nvSpPr>
        <p:spPr bwMode="auto">
          <a:xfrm>
            <a:off x="3367088" y="5270500"/>
            <a:ext cx="158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42" name="Freeform 649"/>
          <p:cNvSpPr>
            <a:spLocks/>
          </p:cNvSpPr>
          <p:nvPr/>
        </p:nvSpPr>
        <p:spPr bwMode="auto">
          <a:xfrm>
            <a:off x="3363913" y="5195888"/>
            <a:ext cx="3175" cy="74612"/>
          </a:xfrm>
          <a:custGeom>
            <a:avLst/>
            <a:gdLst>
              <a:gd name="T0" fmla="*/ 2147483647 w 2"/>
              <a:gd name="T1" fmla="*/ 2147483647 h 47"/>
              <a:gd name="T2" fmla="*/ 2147483647 w 2"/>
              <a:gd name="T3" fmla="*/ 0 h 47"/>
              <a:gd name="T4" fmla="*/ 0 w 2"/>
              <a:gd name="T5" fmla="*/ 0 h 47"/>
              <a:gd name="T6" fmla="*/ 0 60000 65536"/>
              <a:gd name="T7" fmla="*/ 0 60000 65536"/>
              <a:gd name="T8" fmla="*/ 0 60000 65536"/>
              <a:gd name="T9" fmla="*/ 0 w 2"/>
              <a:gd name="T10" fmla="*/ 0 h 47"/>
              <a:gd name="T11" fmla="*/ 2 w 2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7">
                <a:moveTo>
                  <a:pt x="2" y="47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43" name="Freeform 650"/>
          <p:cNvSpPr>
            <a:spLocks/>
          </p:cNvSpPr>
          <p:nvPr/>
        </p:nvSpPr>
        <p:spPr bwMode="auto">
          <a:xfrm>
            <a:off x="3367088" y="5195888"/>
            <a:ext cx="3175" cy="74612"/>
          </a:xfrm>
          <a:custGeom>
            <a:avLst/>
            <a:gdLst>
              <a:gd name="T0" fmla="*/ 2147483647 w 2"/>
              <a:gd name="T1" fmla="*/ 0 h 47"/>
              <a:gd name="T2" fmla="*/ 2147483647 w 2"/>
              <a:gd name="T3" fmla="*/ 2147483647 h 47"/>
              <a:gd name="T4" fmla="*/ 0 w 2"/>
              <a:gd name="T5" fmla="*/ 2147483647 h 47"/>
              <a:gd name="T6" fmla="*/ 0 60000 65536"/>
              <a:gd name="T7" fmla="*/ 0 60000 65536"/>
              <a:gd name="T8" fmla="*/ 0 60000 65536"/>
              <a:gd name="T9" fmla="*/ 0 w 2"/>
              <a:gd name="T10" fmla="*/ 0 h 47"/>
              <a:gd name="T11" fmla="*/ 2 w 2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7">
                <a:moveTo>
                  <a:pt x="2" y="0"/>
                </a:moveTo>
                <a:lnTo>
                  <a:pt x="2" y="40"/>
                </a:lnTo>
                <a:lnTo>
                  <a:pt x="0" y="4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44" name="Line 651"/>
          <p:cNvSpPr>
            <a:spLocks noChangeShapeType="1"/>
          </p:cNvSpPr>
          <p:nvPr/>
        </p:nvSpPr>
        <p:spPr bwMode="auto">
          <a:xfrm>
            <a:off x="3373438" y="5249863"/>
            <a:ext cx="31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45" name="Freeform 652"/>
          <p:cNvSpPr>
            <a:spLocks/>
          </p:cNvSpPr>
          <p:nvPr/>
        </p:nvSpPr>
        <p:spPr bwMode="auto">
          <a:xfrm>
            <a:off x="3370263" y="5195888"/>
            <a:ext cx="3175" cy="53975"/>
          </a:xfrm>
          <a:custGeom>
            <a:avLst/>
            <a:gdLst>
              <a:gd name="T0" fmla="*/ 2147483647 w 3"/>
              <a:gd name="T1" fmla="*/ 2147483647 h 34"/>
              <a:gd name="T2" fmla="*/ 2147483647 w 3"/>
              <a:gd name="T3" fmla="*/ 0 h 34"/>
              <a:gd name="T4" fmla="*/ 0 w 3"/>
              <a:gd name="T5" fmla="*/ 0 h 34"/>
              <a:gd name="T6" fmla="*/ 0 60000 65536"/>
              <a:gd name="T7" fmla="*/ 0 60000 65536"/>
              <a:gd name="T8" fmla="*/ 0 60000 65536"/>
              <a:gd name="T9" fmla="*/ 0 w 3"/>
              <a:gd name="T10" fmla="*/ 0 h 34"/>
              <a:gd name="T11" fmla="*/ 3 w 3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34">
                <a:moveTo>
                  <a:pt x="3" y="34"/>
                </a:move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46" name="Freeform 653"/>
          <p:cNvSpPr>
            <a:spLocks/>
          </p:cNvSpPr>
          <p:nvPr/>
        </p:nvSpPr>
        <p:spPr bwMode="auto">
          <a:xfrm>
            <a:off x="3373438" y="5195888"/>
            <a:ext cx="3175" cy="53975"/>
          </a:xfrm>
          <a:custGeom>
            <a:avLst/>
            <a:gdLst>
              <a:gd name="T0" fmla="*/ 2147483647 w 1"/>
              <a:gd name="T1" fmla="*/ 0 h 34"/>
              <a:gd name="T2" fmla="*/ 2147483647 w 1"/>
              <a:gd name="T3" fmla="*/ 2147483647 h 34"/>
              <a:gd name="T4" fmla="*/ 0 w 1"/>
              <a:gd name="T5" fmla="*/ 2147483647 h 34"/>
              <a:gd name="T6" fmla="*/ 0 60000 65536"/>
              <a:gd name="T7" fmla="*/ 0 60000 65536"/>
              <a:gd name="T8" fmla="*/ 0 60000 65536"/>
              <a:gd name="T9" fmla="*/ 0 w 1"/>
              <a:gd name="T10" fmla="*/ 0 h 34"/>
              <a:gd name="T11" fmla="*/ 1 w 1"/>
              <a:gd name="T12" fmla="*/ 34 h 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4">
                <a:moveTo>
                  <a:pt x="1" y="0"/>
                </a:moveTo>
                <a:lnTo>
                  <a:pt x="1" y="27"/>
                </a:lnTo>
                <a:lnTo>
                  <a:pt x="0" y="34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47" name="Line 654"/>
          <p:cNvSpPr>
            <a:spLocks noChangeShapeType="1"/>
          </p:cNvSpPr>
          <p:nvPr/>
        </p:nvSpPr>
        <p:spPr bwMode="auto">
          <a:xfrm>
            <a:off x="3379788" y="5226050"/>
            <a:ext cx="1587" cy="3175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48" name="Freeform 655"/>
          <p:cNvSpPr>
            <a:spLocks/>
          </p:cNvSpPr>
          <p:nvPr/>
        </p:nvSpPr>
        <p:spPr bwMode="auto">
          <a:xfrm>
            <a:off x="3376613" y="5195888"/>
            <a:ext cx="3175" cy="30162"/>
          </a:xfrm>
          <a:custGeom>
            <a:avLst/>
            <a:gdLst>
              <a:gd name="T0" fmla="*/ 2147483647 w 2"/>
              <a:gd name="T1" fmla="*/ 2147483647 h 19"/>
              <a:gd name="T2" fmla="*/ 2147483647 w 2"/>
              <a:gd name="T3" fmla="*/ 0 h 19"/>
              <a:gd name="T4" fmla="*/ 0 w 2"/>
              <a:gd name="T5" fmla="*/ 0 h 19"/>
              <a:gd name="T6" fmla="*/ 0 60000 65536"/>
              <a:gd name="T7" fmla="*/ 0 60000 65536"/>
              <a:gd name="T8" fmla="*/ 0 60000 65536"/>
              <a:gd name="T9" fmla="*/ 0 w 2"/>
              <a:gd name="T10" fmla="*/ 0 h 19"/>
              <a:gd name="T11" fmla="*/ 2 w 2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9">
                <a:moveTo>
                  <a:pt x="2" y="19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49" name="Freeform 656"/>
          <p:cNvSpPr>
            <a:spLocks/>
          </p:cNvSpPr>
          <p:nvPr/>
        </p:nvSpPr>
        <p:spPr bwMode="auto">
          <a:xfrm>
            <a:off x="3379788" y="5195888"/>
            <a:ext cx="4762" cy="30162"/>
          </a:xfrm>
          <a:custGeom>
            <a:avLst/>
            <a:gdLst>
              <a:gd name="T0" fmla="*/ 2147483647 w 3"/>
              <a:gd name="T1" fmla="*/ 0 h 19"/>
              <a:gd name="T2" fmla="*/ 2147483647 w 3"/>
              <a:gd name="T3" fmla="*/ 2147483647 h 19"/>
              <a:gd name="T4" fmla="*/ 0 w 3"/>
              <a:gd name="T5" fmla="*/ 2147483647 h 19"/>
              <a:gd name="T6" fmla="*/ 0 60000 65536"/>
              <a:gd name="T7" fmla="*/ 0 60000 65536"/>
              <a:gd name="T8" fmla="*/ 0 60000 65536"/>
              <a:gd name="T9" fmla="*/ 0 w 3"/>
              <a:gd name="T10" fmla="*/ 0 h 19"/>
              <a:gd name="T11" fmla="*/ 3 w 3"/>
              <a:gd name="T12" fmla="*/ 19 h 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9">
                <a:moveTo>
                  <a:pt x="3" y="0"/>
                </a:moveTo>
                <a:lnTo>
                  <a:pt x="3" y="13"/>
                </a:lnTo>
                <a:lnTo>
                  <a:pt x="0" y="19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50" name="Line 657"/>
          <p:cNvSpPr>
            <a:spLocks noChangeShapeType="1"/>
          </p:cNvSpPr>
          <p:nvPr/>
        </p:nvSpPr>
        <p:spPr bwMode="auto">
          <a:xfrm>
            <a:off x="3359150" y="551497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51" name="Freeform 658"/>
          <p:cNvSpPr>
            <a:spLocks/>
          </p:cNvSpPr>
          <p:nvPr/>
        </p:nvSpPr>
        <p:spPr bwMode="auto">
          <a:xfrm>
            <a:off x="3325813" y="5514975"/>
            <a:ext cx="63500" cy="215900"/>
          </a:xfrm>
          <a:custGeom>
            <a:avLst/>
            <a:gdLst>
              <a:gd name="T0" fmla="*/ 2147483647 w 40"/>
              <a:gd name="T1" fmla="*/ 0 h 136"/>
              <a:gd name="T2" fmla="*/ 2147483647 w 40"/>
              <a:gd name="T3" fmla="*/ 2147483647 h 136"/>
              <a:gd name="T4" fmla="*/ 2147483647 w 40"/>
              <a:gd name="T5" fmla="*/ 2147483647 h 136"/>
              <a:gd name="T6" fmla="*/ 2147483647 w 40"/>
              <a:gd name="T7" fmla="*/ 2147483647 h 136"/>
              <a:gd name="T8" fmla="*/ 2147483647 w 40"/>
              <a:gd name="T9" fmla="*/ 2147483647 h 136"/>
              <a:gd name="T10" fmla="*/ 2147483647 w 40"/>
              <a:gd name="T11" fmla="*/ 2147483647 h 136"/>
              <a:gd name="T12" fmla="*/ 2147483647 w 40"/>
              <a:gd name="T13" fmla="*/ 2147483647 h 136"/>
              <a:gd name="T14" fmla="*/ 2147483647 w 40"/>
              <a:gd name="T15" fmla="*/ 2147483647 h 136"/>
              <a:gd name="T16" fmla="*/ 2147483647 w 40"/>
              <a:gd name="T17" fmla="*/ 2147483647 h 136"/>
              <a:gd name="T18" fmla="*/ 2147483647 w 40"/>
              <a:gd name="T19" fmla="*/ 2147483647 h 136"/>
              <a:gd name="T20" fmla="*/ 2147483647 w 40"/>
              <a:gd name="T21" fmla="*/ 2147483647 h 136"/>
              <a:gd name="T22" fmla="*/ 2147483647 w 40"/>
              <a:gd name="T23" fmla="*/ 2147483647 h 136"/>
              <a:gd name="T24" fmla="*/ 2147483647 w 40"/>
              <a:gd name="T25" fmla="*/ 2147483647 h 136"/>
              <a:gd name="T26" fmla="*/ 2147483647 w 40"/>
              <a:gd name="T27" fmla="*/ 2147483647 h 136"/>
              <a:gd name="T28" fmla="*/ 2147483647 w 40"/>
              <a:gd name="T29" fmla="*/ 2147483647 h 136"/>
              <a:gd name="T30" fmla="*/ 2147483647 w 40"/>
              <a:gd name="T31" fmla="*/ 2147483647 h 136"/>
              <a:gd name="T32" fmla="*/ 2147483647 w 40"/>
              <a:gd name="T33" fmla="*/ 2147483647 h 136"/>
              <a:gd name="T34" fmla="*/ 2147483647 w 40"/>
              <a:gd name="T35" fmla="*/ 2147483647 h 136"/>
              <a:gd name="T36" fmla="*/ 2147483647 w 40"/>
              <a:gd name="T37" fmla="*/ 2147483647 h 136"/>
              <a:gd name="T38" fmla="*/ 2147483647 w 40"/>
              <a:gd name="T39" fmla="*/ 2147483647 h 136"/>
              <a:gd name="T40" fmla="*/ 0 w 40"/>
              <a:gd name="T41" fmla="*/ 2147483647 h 136"/>
              <a:gd name="T42" fmla="*/ 2147483647 w 40"/>
              <a:gd name="T43" fmla="*/ 2147483647 h 136"/>
              <a:gd name="T44" fmla="*/ 2147483647 w 40"/>
              <a:gd name="T45" fmla="*/ 2147483647 h 136"/>
              <a:gd name="T46" fmla="*/ 0 w 40"/>
              <a:gd name="T47" fmla="*/ 2147483647 h 1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0"/>
              <a:gd name="T73" fmla="*/ 0 h 136"/>
              <a:gd name="T74" fmla="*/ 40 w 40"/>
              <a:gd name="T75" fmla="*/ 136 h 1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0" h="136">
                <a:moveTo>
                  <a:pt x="21" y="0"/>
                </a:moveTo>
                <a:lnTo>
                  <a:pt x="21" y="136"/>
                </a:lnTo>
                <a:lnTo>
                  <a:pt x="18" y="129"/>
                </a:lnTo>
                <a:lnTo>
                  <a:pt x="18" y="68"/>
                </a:lnTo>
                <a:lnTo>
                  <a:pt x="16" y="68"/>
                </a:lnTo>
                <a:lnTo>
                  <a:pt x="16" y="123"/>
                </a:lnTo>
                <a:lnTo>
                  <a:pt x="14" y="115"/>
                </a:lnTo>
                <a:lnTo>
                  <a:pt x="14" y="68"/>
                </a:lnTo>
                <a:lnTo>
                  <a:pt x="12" y="68"/>
                </a:lnTo>
                <a:lnTo>
                  <a:pt x="12" y="109"/>
                </a:lnTo>
                <a:lnTo>
                  <a:pt x="10" y="103"/>
                </a:lnTo>
                <a:lnTo>
                  <a:pt x="10" y="68"/>
                </a:lnTo>
                <a:lnTo>
                  <a:pt x="8" y="68"/>
                </a:lnTo>
                <a:lnTo>
                  <a:pt x="8" y="95"/>
                </a:lnTo>
                <a:lnTo>
                  <a:pt x="6" y="88"/>
                </a:lnTo>
                <a:lnTo>
                  <a:pt x="6" y="68"/>
                </a:lnTo>
                <a:lnTo>
                  <a:pt x="3" y="68"/>
                </a:lnTo>
                <a:lnTo>
                  <a:pt x="3" y="82"/>
                </a:lnTo>
                <a:lnTo>
                  <a:pt x="2" y="76"/>
                </a:lnTo>
                <a:lnTo>
                  <a:pt x="2" y="68"/>
                </a:lnTo>
                <a:lnTo>
                  <a:pt x="0" y="68"/>
                </a:lnTo>
                <a:lnTo>
                  <a:pt x="40" y="68"/>
                </a:lnTo>
                <a:lnTo>
                  <a:pt x="21" y="136"/>
                </a:lnTo>
                <a:lnTo>
                  <a:pt x="0" y="6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52" name="Line 659"/>
          <p:cNvSpPr>
            <a:spLocks noChangeShapeType="1"/>
          </p:cNvSpPr>
          <p:nvPr/>
        </p:nvSpPr>
        <p:spPr bwMode="auto">
          <a:xfrm>
            <a:off x="3359150" y="5622925"/>
            <a:ext cx="3175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53" name="Freeform 660"/>
          <p:cNvSpPr>
            <a:spLocks/>
          </p:cNvSpPr>
          <p:nvPr/>
        </p:nvSpPr>
        <p:spPr bwMode="auto">
          <a:xfrm>
            <a:off x="3359150" y="5622925"/>
            <a:ext cx="3175" cy="107950"/>
          </a:xfrm>
          <a:custGeom>
            <a:avLst/>
            <a:gdLst>
              <a:gd name="T0" fmla="*/ 0 w 3175"/>
              <a:gd name="T1" fmla="*/ 0 h 68"/>
              <a:gd name="T2" fmla="*/ 0 w 3175"/>
              <a:gd name="T3" fmla="*/ 0 h 68"/>
              <a:gd name="T4" fmla="*/ 0 w 3175"/>
              <a:gd name="T5" fmla="*/ 2147483647 h 68"/>
              <a:gd name="T6" fmla="*/ 0 60000 65536"/>
              <a:gd name="T7" fmla="*/ 0 60000 65536"/>
              <a:gd name="T8" fmla="*/ 0 60000 65536"/>
              <a:gd name="T9" fmla="*/ 0 w 3175"/>
              <a:gd name="T10" fmla="*/ 0 h 68"/>
              <a:gd name="T11" fmla="*/ 3175 w 3175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5" h="68">
                <a:moveTo>
                  <a:pt x="0" y="0"/>
                </a:moveTo>
                <a:lnTo>
                  <a:pt x="0" y="0"/>
                </a:lnTo>
                <a:lnTo>
                  <a:pt x="0" y="68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54" name="Line 661"/>
          <p:cNvSpPr>
            <a:spLocks noChangeShapeType="1"/>
          </p:cNvSpPr>
          <p:nvPr/>
        </p:nvSpPr>
        <p:spPr bwMode="auto">
          <a:xfrm>
            <a:off x="3362325" y="5719763"/>
            <a:ext cx="0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55" name="Freeform 662"/>
          <p:cNvSpPr>
            <a:spLocks/>
          </p:cNvSpPr>
          <p:nvPr/>
        </p:nvSpPr>
        <p:spPr bwMode="auto">
          <a:xfrm>
            <a:off x="3359150" y="5622925"/>
            <a:ext cx="3175" cy="96838"/>
          </a:xfrm>
          <a:custGeom>
            <a:avLst/>
            <a:gdLst>
              <a:gd name="T0" fmla="*/ 2147483647 w 1"/>
              <a:gd name="T1" fmla="*/ 2147483647 h 61"/>
              <a:gd name="T2" fmla="*/ 2147483647 w 1"/>
              <a:gd name="T3" fmla="*/ 0 h 61"/>
              <a:gd name="T4" fmla="*/ 0 w 1"/>
              <a:gd name="T5" fmla="*/ 0 h 61"/>
              <a:gd name="T6" fmla="*/ 0 60000 65536"/>
              <a:gd name="T7" fmla="*/ 0 60000 65536"/>
              <a:gd name="T8" fmla="*/ 0 60000 65536"/>
              <a:gd name="T9" fmla="*/ 0 w 1"/>
              <a:gd name="T10" fmla="*/ 0 h 61"/>
              <a:gd name="T11" fmla="*/ 1 w 1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1">
                <a:moveTo>
                  <a:pt x="1" y="61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56" name="Line 663"/>
          <p:cNvSpPr>
            <a:spLocks noChangeShapeType="1"/>
          </p:cNvSpPr>
          <p:nvPr/>
        </p:nvSpPr>
        <p:spPr bwMode="auto">
          <a:xfrm>
            <a:off x="3363913" y="56229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57" name="Freeform 664"/>
          <p:cNvSpPr>
            <a:spLocks/>
          </p:cNvSpPr>
          <p:nvPr/>
        </p:nvSpPr>
        <p:spPr bwMode="auto">
          <a:xfrm>
            <a:off x="3362325" y="5622925"/>
            <a:ext cx="1588" cy="96838"/>
          </a:xfrm>
          <a:custGeom>
            <a:avLst/>
            <a:gdLst>
              <a:gd name="T0" fmla="*/ 1001132288 w 2"/>
              <a:gd name="T1" fmla="*/ 0 h 61"/>
              <a:gd name="T2" fmla="*/ 1001132288 w 2"/>
              <a:gd name="T3" fmla="*/ 2147483647 h 61"/>
              <a:gd name="T4" fmla="*/ 0 w 2"/>
              <a:gd name="T5" fmla="*/ 2147483647 h 61"/>
              <a:gd name="T6" fmla="*/ 0 60000 65536"/>
              <a:gd name="T7" fmla="*/ 0 60000 65536"/>
              <a:gd name="T8" fmla="*/ 0 60000 65536"/>
              <a:gd name="T9" fmla="*/ 0 w 2"/>
              <a:gd name="T10" fmla="*/ 0 h 61"/>
              <a:gd name="T11" fmla="*/ 2 w 2"/>
              <a:gd name="T12" fmla="*/ 61 h 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61">
                <a:moveTo>
                  <a:pt x="2" y="0"/>
                </a:moveTo>
                <a:lnTo>
                  <a:pt x="2" y="55"/>
                </a:lnTo>
                <a:lnTo>
                  <a:pt x="0" y="61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58" name="Line 665"/>
          <p:cNvSpPr>
            <a:spLocks noChangeShapeType="1"/>
          </p:cNvSpPr>
          <p:nvPr/>
        </p:nvSpPr>
        <p:spPr bwMode="auto">
          <a:xfrm>
            <a:off x="3367088" y="5697538"/>
            <a:ext cx="1587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59" name="Freeform 666"/>
          <p:cNvSpPr>
            <a:spLocks/>
          </p:cNvSpPr>
          <p:nvPr/>
        </p:nvSpPr>
        <p:spPr bwMode="auto">
          <a:xfrm>
            <a:off x="3363913" y="5622925"/>
            <a:ext cx="3175" cy="74613"/>
          </a:xfrm>
          <a:custGeom>
            <a:avLst/>
            <a:gdLst>
              <a:gd name="T0" fmla="*/ 2147483647 w 2"/>
              <a:gd name="T1" fmla="*/ 2147483647 h 47"/>
              <a:gd name="T2" fmla="*/ 2147483647 w 2"/>
              <a:gd name="T3" fmla="*/ 0 h 47"/>
              <a:gd name="T4" fmla="*/ 0 w 2"/>
              <a:gd name="T5" fmla="*/ 0 h 47"/>
              <a:gd name="T6" fmla="*/ 0 60000 65536"/>
              <a:gd name="T7" fmla="*/ 0 60000 65536"/>
              <a:gd name="T8" fmla="*/ 0 60000 65536"/>
              <a:gd name="T9" fmla="*/ 0 w 2"/>
              <a:gd name="T10" fmla="*/ 0 h 47"/>
              <a:gd name="T11" fmla="*/ 2 w 2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7">
                <a:moveTo>
                  <a:pt x="2" y="47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60" name="Line 667"/>
          <p:cNvSpPr>
            <a:spLocks noChangeShapeType="1"/>
          </p:cNvSpPr>
          <p:nvPr/>
        </p:nvSpPr>
        <p:spPr bwMode="auto">
          <a:xfrm>
            <a:off x="3370263" y="56229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61" name="Freeform 668"/>
          <p:cNvSpPr>
            <a:spLocks/>
          </p:cNvSpPr>
          <p:nvPr/>
        </p:nvSpPr>
        <p:spPr bwMode="auto">
          <a:xfrm>
            <a:off x="3367088" y="5622925"/>
            <a:ext cx="3175" cy="74613"/>
          </a:xfrm>
          <a:custGeom>
            <a:avLst/>
            <a:gdLst>
              <a:gd name="T0" fmla="*/ 2147483647 w 2"/>
              <a:gd name="T1" fmla="*/ 0 h 47"/>
              <a:gd name="T2" fmla="*/ 2147483647 w 2"/>
              <a:gd name="T3" fmla="*/ 2147483647 h 47"/>
              <a:gd name="T4" fmla="*/ 0 w 2"/>
              <a:gd name="T5" fmla="*/ 2147483647 h 47"/>
              <a:gd name="T6" fmla="*/ 0 60000 65536"/>
              <a:gd name="T7" fmla="*/ 0 60000 65536"/>
              <a:gd name="T8" fmla="*/ 0 60000 65536"/>
              <a:gd name="T9" fmla="*/ 0 w 2"/>
              <a:gd name="T10" fmla="*/ 0 h 47"/>
              <a:gd name="T11" fmla="*/ 2 w 2"/>
              <a:gd name="T12" fmla="*/ 47 h 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47">
                <a:moveTo>
                  <a:pt x="2" y="0"/>
                </a:moveTo>
                <a:lnTo>
                  <a:pt x="2" y="41"/>
                </a:lnTo>
                <a:lnTo>
                  <a:pt x="0" y="47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62" name="Line 669"/>
          <p:cNvSpPr>
            <a:spLocks noChangeShapeType="1"/>
          </p:cNvSpPr>
          <p:nvPr/>
        </p:nvSpPr>
        <p:spPr bwMode="auto">
          <a:xfrm>
            <a:off x="3373438" y="5678488"/>
            <a:ext cx="3175" cy="158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63" name="Freeform 670"/>
          <p:cNvSpPr>
            <a:spLocks/>
          </p:cNvSpPr>
          <p:nvPr/>
        </p:nvSpPr>
        <p:spPr bwMode="auto">
          <a:xfrm>
            <a:off x="3370263" y="5622925"/>
            <a:ext cx="3175" cy="55563"/>
          </a:xfrm>
          <a:custGeom>
            <a:avLst/>
            <a:gdLst>
              <a:gd name="T0" fmla="*/ 2147483647 w 3"/>
              <a:gd name="T1" fmla="*/ 2147483647 h 35"/>
              <a:gd name="T2" fmla="*/ 2147483647 w 3"/>
              <a:gd name="T3" fmla="*/ 0 h 35"/>
              <a:gd name="T4" fmla="*/ 0 w 3"/>
              <a:gd name="T5" fmla="*/ 0 h 35"/>
              <a:gd name="T6" fmla="*/ 0 60000 65536"/>
              <a:gd name="T7" fmla="*/ 0 60000 65536"/>
              <a:gd name="T8" fmla="*/ 0 60000 65536"/>
              <a:gd name="T9" fmla="*/ 0 w 3"/>
              <a:gd name="T10" fmla="*/ 0 h 35"/>
              <a:gd name="T11" fmla="*/ 3 w 3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35">
                <a:moveTo>
                  <a:pt x="3" y="35"/>
                </a:move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64" name="Line 671"/>
          <p:cNvSpPr>
            <a:spLocks noChangeShapeType="1"/>
          </p:cNvSpPr>
          <p:nvPr/>
        </p:nvSpPr>
        <p:spPr bwMode="auto">
          <a:xfrm>
            <a:off x="3376613" y="562292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65" name="Freeform 672"/>
          <p:cNvSpPr>
            <a:spLocks/>
          </p:cNvSpPr>
          <p:nvPr/>
        </p:nvSpPr>
        <p:spPr bwMode="auto">
          <a:xfrm>
            <a:off x="3373438" y="5622925"/>
            <a:ext cx="3175" cy="55563"/>
          </a:xfrm>
          <a:custGeom>
            <a:avLst/>
            <a:gdLst>
              <a:gd name="T0" fmla="*/ 2147483647 w 1"/>
              <a:gd name="T1" fmla="*/ 0 h 35"/>
              <a:gd name="T2" fmla="*/ 2147483647 w 1"/>
              <a:gd name="T3" fmla="*/ 2147483647 h 35"/>
              <a:gd name="T4" fmla="*/ 0 w 1"/>
              <a:gd name="T5" fmla="*/ 2147483647 h 35"/>
              <a:gd name="T6" fmla="*/ 0 60000 65536"/>
              <a:gd name="T7" fmla="*/ 0 60000 65536"/>
              <a:gd name="T8" fmla="*/ 0 60000 65536"/>
              <a:gd name="T9" fmla="*/ 0 w 1"/>
              <a:gd name="T10" fmla="*/ 0 h 35"/>
              <a:gd name="T11" fmla="*/ 1 w 1"/>
              <a:gd name="T12" fmla="*/ 35 h 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5">
                <a:moveTo>
                  <a:pt x="1" y="0"/>
                </a:moveTo>
                <a:lnTo>
                  <a:pt x="1" y="27"/>
                </a:lnTo>
                <a:lnTo>
                  <a:pt x="0" y="35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66" name="Line 673"/>
          <p:cNvSpPr>
            <a:spLocks noChangeShapeType="1"/>
          </p:cNvSpPr>
          <p:nvPr/>
        </p:nvSpPr>
        <p:spPr bwMode="auto">
          <a:xfrm>
            <a:off x="3379788" y="5654675"/>
            <a:ext cx="1587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67" name="Freeform 674"/>
          <p:cNvSpPr>
            <a:spLocks/>
          </p:cNvSpPr>
          <p:nvPr/>
        </p:nvSpPr>
        <p:spPr bwMode="auto">
          <a:xfrm>
            <a:off x="3376613" y="5622925"/>
            <a:ext cx="3175" cy="31750"/>
          </a:xfrm>
          <a:custGeom>
            <a:avLst/>
            <a:gdLst>
              <a:gd name="T0" fmla="*/ 2147483647 w 2"/>
              <a:gd name="T1" fmla="*/ 2147483647 h 20"/>
              <a:gd name="T2" fmla="*/ 2147483647 w 2"/>
              <a:gd name="T3" fmla="*/ 0 h 20"/>
              <a:gd name="T4" fmla="*/ 0 w 2"/>
              <a:gd name="T5" fmla="*/ 0 h 20"/>
              <a:gd name="T6" fmla="*/ 0 60000 65536"/>
              <a:gd name="T7" fmla="*/ 0 60000 65536"/>
              <a:gd name="T8" fmla="*/ 0 60000 65536"/>
              <a:gd name="T9" fmla="*/ 0 w 2"/>
              <a:gd name="T10" fmla="*/ 0 h 20"/>
              <a:gd name="T11" fmla="*/ 2 w 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20">
                <a:moveTo>
                  <a:pt x="2" y="2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68" name="Line 675"/>
          <p:cNvSpPr>
            <a:spLocks noChangeShapeType="1"/>
          </p:cNvSpPr>
          <p:nvPr/>
        </p:nvSpPr>
        <p:spPr bwMode="auto">
          <a:xfrm>
            <a:off x="3384550" y="5622925"/>
            <a:ext cx="1588" cy="1588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69" name="Freeform 676"/>
          <p:cNvSpPr>
            <a:spLocks/>
          </p:cNvSpPr>
          <p:nvPr/>
        </p:nvSpPr>
        <p:spPr bwMode="auto">
          <a:xfrm>
            <a:off x="3379788" y="5622925"/>
            <a:ext cx="4762" cy="31750"/>
          </a:xfrm>
          <a:custGeom>
            <a:avLst/>
            <a:gdLst>
              <a:gd name="T0" fmla="*/ 2147483647 w 3"/>
              <a:gd name="T1" fmla="*/ 0 h 20"/>
              <a:gd name="T2" fmla="*/ 2147483647 w 3"/>
              <a:gd name="T3" fmla="*/ 2147483647 h 20"/>
              <a:gd name="T4" fmla="*/ 0 w 3"/>
              <a:gd name="T5" fmla="*/ 2147483647 h 20"/>
              <a:gd name="T6" fmla="*/ 0 60000 65536"/>
              <a:gd name="T7" fmla="*/ 0 60000 65536"/>
              <a:gd name="T8" fmla="*/ 0 60000 65536"/>
              <a:gd name="T9" fmla="*/ 0 w 3"/>
              <a:gd name="T10" fmla="*/ 0 h 20"/>
              <a:gd name="T11" fmla="*/ 3 w 3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20">
                <a:moveTo>
                  <a:pt x="3" y="0"/>
                </a:moveTo>
                <a:lnTo>
                  <a:pt x="3" y="14"/>
                </a:lnTo>
                <a:lnTo>
                  <a:pt x="0" y="2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70" name="Line 677"/>
          <p:cNvSpPr>
            <a:spLocks noChangeShapeType="1"/>
          </p:cNvSpPr>
          <p:nvPr/>
        </p:nvSpPr>
        <p:spPr bwMode="auto">
          <a:xfrm>
            <a:off x="3386138" y="5632450"/>
            <a:ext cx="3175" cy="476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71" name="Freeform 678"/>
          <p:cNvSpPr>
            <a:spLocks/>
          </p:cNvSpPr>
          <p:nvPr/>
        </p:nvSpPr>
        <p:spPr bwMode="auto">
          <a:xfrm>
            <a:off x="3384550" y="5622925"/>
            <a:ext cx="1588" cy="9525"/>
          </a:xfrm>
          <a:custGeom>
            <a:avLst/>
            <a:gdLst>
              <a:gd name="T0" fmla="*/ 2147483647 w 1"/>
              <a:gd name="T1" fmla="*/ 2147483647 h 6"/>
              <a:gd name="T2" fmla="*/ 2147483647 w 1"/>
              <a:gd name="T3" fmla="*/ 0 h 6"/>
              <a:gd name="T4" fmla="*/ 0 w 1"/>
              <a:gd name="T5" fmla="*/ 0 h 6"/>
              <a:gd name="T6" fmla="*/ 0 60000 65536"/>
              <a:gd name="T7" fmla="*/ 0 60000 65536"/>
              <a:gd name="T8" fmla="*/ 0 60000 65536"/>
              <a:gd name="T9" fmla="*/ 0 w 1"/>
              <a:gd name="T10" fmla="*/ 0 h 6"/>
              <a:gd name="T11" fmla="*/ 1 w 1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6">
                <a:moveTo>
                  <a:pt x="1" y="6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4172" name="Text Box 679"/>
          <p:cNvSpPr txBox="1">
            <a:spLocks noChangeArrowheads="1"/>
          </p:cNvSpPr>
          <p:nvPr/>
        </p:nvSpPr>
        <p:spPr bwMode="auto">
          <a:xfrm>
            <a:off x="4083050" y="3659188"/>
            <a:ext cx="1027113" cy="366712"/>
          </a:xfrm>
          <a:prstGeom prst="rect">
            <a:avLst/>
          </a:prstGeom>
          <a:solidFill>
            <a:srgbClr val="FFFFCD"/>
          </a:solidFill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en-US" sz="1800" u="none"/>
              <a:t>Clock </a:t>
            </a:r>
            <a:r>
              <a:rPr lang="en-US" sz="1800" u="none">
                <a:solidFill>
                  <a:schemeClr val="hlink"/>
                </a:solidFill>
              </a:rPr>
              <a:t>f</a:t>
            </a:r>
            <a:r>
              <a:rPr lang="en-US" sz="1800" u="none" baseline="-2500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24173" name="Text Box 680"/>
          <p:cNvSpPr txBox="1">
            <a:spLocks noChangeArrowheads="1"/>
          </p:cNvSpPr>
          <p:nvPr/>
        </p:nvSpPr>
        <p:spPr bwMode="auto">
          <a:xfrm>
            <a:off x="3978275" y="5259388"/>
            <a:ext cx="1828800" cy="366712"/>
          </a:xfrm>
          <a:prstGeom prst="rect">
            <a:avLst/>
          </a:prstGeom>
          <a:solidFill>
            <a:srgbClr val="FFFFCD"/>
          </a:solidFill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en-US" sz="1800" u="none"/>
              <a:t>Clock </a:t>
            </a:r>
            <a:r>
              <a:rPr lang="en-US" sz="1800" u="none">
                <a:solidFill>
                  <a:schemeClr val="hlink"/>
                </a:solidFill>
              </a:rPr>
              <a:t>f</a:t>
            </a:r>
            <a:r>
              <a:rPr lang="en-US" sz="1800" u="none" baseline="-25000">
                <a:solidFill>
                  <a:schemeClr val="hlink"/>
                </a:solidFill>
              </a:rPr>
              <a:t>2</a:t>
            </a:r>
            <a:r>
              <a:rPr lang="en-US" sz="1800" u="none"/>
              <a:t> </a:t>
            </a:r>
            <a:r>
              <a:rPr lang="en-US" sz="1800"/>
              <a:t>&lt;</a:t>
            </a:r>
            <a:r>
              <a:rPr lang="en-US" sz="1800" u="none"/>
              <a:t>   </a:t>
            </a:r>
            <a:r>
              <a:rPr lang="en-US" sz="1800" u="none">
                <a:solidFill>
                  <a:schemeClr val="hlink"/>
                </a:solidFill>
              </a:rPr>
              <a:t>f</a:t>
            </a:r>
            <a:r>
              <a:rPr lang="en-US" sz="1800" u="none" baseline="-25000">
                <a:solidFill>
                  <a:schemeClr val="hlink"/>
                </a:solidFill>
              </a:rPr>
              <a:t>1</a:t>
            </a:r>
            <a:r>
              <a:rPr lang="en-US" sz="1800" u="none"/>
              <a:t> /2</a:t>
            </a:r>
            <a:endParaRPr lang="en-US" sz="1800" u="none" baseline="-25000">
              <a:solidFill>
                <a:schemeClr val="hlink"/>
              </a:solidFill>
            </a:endParaRPr>
          </a:p>
        </p:txBody>
      </p:sp>
      <p:sp>
        <p:nvSpPr>
          <p:cNvPr id="24174" name="Rectangle 681"/>
          <p:cNvSpPr>
            <a:spLocks noChangeArrowheads="1"/>
          </p:cNvSpPr>
          <p:nvPr/>
        </p:nvSpPr>
        <p:spPr bwMode="auto">
          <a:xfrm>
            <a:off x="1514475" y="3208338"/>
            <a:ext cx="3200400" cy="228600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de-DE"/>
          </a:p>
        </p:txBody>
      </p:sp>
      <p:sp>
        <p:nvSpPr>
          <p:cNvPr id="24175" name="Rectangle 682"/>
          <p:cNvSpPr>
            <a:spLocks noChangeArrowheads="1"/>
          </p:cNvSpPr>
          <p:nvPr/>
        </p:nvSpPr>
        <p:spPr bwMode="auto">
          <a:xfrm>
            <a:off x="1589088" y="4905375"/>
            <a:ext cx="2058987" cy="228600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6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4" name="Text Box 2"/>
          <p:cNvSpPr txBox="1">
            <a:spLocks noChangeArrowheads="1"/>
          </p:cNvSpPr>
          <p:nvPr/>
        </p:nvSpPr>
        <p:spPr bwMode="auto">
          <a:xfrm>
            <a:off x="2209800" y="533400"/>
            <a:ext cx="6302375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>
              <a:defRPr/>
            </a:pPr>
            <a:r>
              <a:rPr lang="en-US" sz="4000" u="none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Running Key Generators</a:t>
            </a:r>
          </a:p>
          <a:p>
            <a:pPr algn="ctr" defTabSz="762000" eaLnBrk="0" hangingPunct="0">
              <a:defRPr/>
            </a:pPr>
            <a:r>
              <a:rPr lang="en-US" sz="2800" u="none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Non-linear Combination of LFSR Sequences</a:t>
            </a:r>
            <a:endParaRPr lang="en-US" sz="3600" u="none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66800" y="4648200"/>
            <a:ext cx="8458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90" tIns="46795" rIns="89990" bIns="46795" anchor="ctr">
            <a:spAutoFit/>
          </a:bodyPr>
          <a:lstStyle/>
          <a:p>
            <a:pPr defTabSz="762000" eaLnBrk="0" hangingPunct="0"/>
            <a:r>
              <a:rPr lang="en-US" sz="1800" u="none"/>
              <a:t>If gcd (L</a:t>
            </a:r>
            <a:r>
              <a:rPr lang="en-US" sz="1800" u="none" baseline="-25000"/>
              <a:t>i</a:t>
            </a:r>
            <a:r>
              <a:rPr lang="en-US" sz="1800" u="none"/>
              <a:t>, L</a:t>
            </a:r>
            <a:r>
              <a:rPr lang="en-US" sz="1800" u="none" baseline="-25000"/>
              <a:t>j</a:t>
            </a:r>
            <a:r>
              <a:rPr lang="en-US" sz="1800" u="none"/>
              <a:t>) = 1 and  C</a:t>
            </a:r>
            <a:r>
              <a:rPr lang="en-US" sz="1800" u="none" baseline="-25000"/>
              <a:t>1</a:t>
            </a:r>
            <a:r>
              <a:rPr lang="en-US" sz="1800" u="none"/>
              <a:t>(D) ... C</a:t>
            </a:r>
            <a:r>
              <a:rPr lang="en-US" sz="1800" u="none" baseline="-25000"/>
              <a:t>n</a:t>
            </a:r>
            <a:r>
              <a:rPr lang="en-US" sz="1800" u="none"/>
              <a:t>(D) are irreducible</a:t>
            </a:r>
          </a:p>
          <a:p>
            <a:pPr defTabSz="762000" eaLnBrk="0" hangingPunct="0"/>
            <a:r>
              <a:rPr lang="en-US" sz="1800" u="none"/>
              <a:t>then:   </a:t>
            </a:r>
            <a:r>
              <a:rPr lang="en-US" sz="1800" u="none">
                <a:solidFill>
                  <a:schemeClr val="hlink"/>
                </a:solidFill>
              </a:rPr>
              <a:t>L(S</a:t>
            </a:r>
            <a:r>
              <a:rPr lang="en-US" sz="1800" u="none" baseline="-25000">
                <a:solidFill>
                  <a:schemeClr val="hlink"/>
                </a:solidFill>
              </a:rPr>
              <a:t>0</a:t>
            </a:r>
            <a:r>
              <a:rPr lang="en-US" sz="1800" u="none">
                <a:solidFill>
                  <a:schemeClr val="hlink"/>
                </a:solidFill>
              </a:rPr>
              <a:t>, S</a:t>
            </a:r>
            <a:r>
              <a:rPr lang="en-US" sz="1800" u="none" baseline="-25000">
                <a:solidFill>
                  <a:schemeClr val="hlink"/>
                </a:solidFill>
              </a:rPr>
              <a:t>1</a:t>
            </a:r>
            <a:r>
              <a:rPr lang="en-US" sz="1800" u="none">
                <a:solidFill>
                  <a:schemeClr val="hlink"/>
                </a:solidFill>
              </a:rPr>
              <a:t>,...S</a:t>
            </a:r>
            <a:r>
              <a:rPr lang="en-US" sz="1800" u="none" baseline="-25000">
                <a:solidFill>
                  <a:schemeClr val="hlink"/>
                </a:solidFill>
              </a:rPr>
              <a:t>n</a:t>
            </a:r>
            <a:r>
              <a:rPr lang="en-US" sz="1800" u="none">
                <a:solidFill>
                  <a:schemeClr val="hlink"/>
                </a:solidFill>
              </a:rPr>
              <a:t>) = f</a:t>
            </a:r>
            <a:r>
              <a:rPr lang="en-US" sz="1800" u="none" baseline="-25000">
                <a:solidFill>
                  <a:schemeClr val="hlink"/>
                </a:solidFill>
              </a:rPr>
              <a:t>k </a:t>
            </a:r>
            <a:r>
              <a:rPr lang="en-US" sz="1800" u="none">
                <a:solidFill>
                  <a:schemeClr val="hlink"/>
                </a:solidFill>
              </a:rPr>
              <a:t>(L</a:t>
            </a:r>
            <a:r>
              <a:rPr lang="en-US" sz="1800" u="none" baseline="-25000">
                <a:solidFill>
                  <a:schemeClr val="hlink"/>
                </a:solidFill>
              </a:rPr>
              <a:t>1</a:t>
            </a:r>
            <a:r>
              <a:rPr lang="en-US" sz="1800" u="none">
                <a:solidFill>
                  <a:schemeClr val="hlink"/>
                </a:solidFill>
              </a:rPr>
              <a:t>, L</a:t>
            </a:r>
            <a:r>
              <a:rPr lang="en-US" sz="1800" u="none" baseline="-25000">
                <a:solidFill>
                  <a:schemeClr val="hlink"/>
                </a:solidFill>
              </a:rPr>
              <a:t>2</a:t>
            </a:r>
            <a:r>
              <a:rPr lang="en-US" sz="1800" u="none">
                <a:solidFill>
                  <a:schemeClr val="hlink"/>
                </a:solidFill>
              </a:rPr>
              <a:t>,...L</a:t>
            </a:r>
            <a:r>
              <a:rPr lang="en-US" sz="1800" u="none" baseline="-25000">
                <a:solidFill>
                  <a:schemeClr val="hlink"/>
                </a:solidFill>
              </a:rPr>
              <a:t>n</a:t>
            </a:r>
            <a:r>
              <a:rPr lang="en-US" sz="1800" u="none">
                <a:solidFill>
                  <a:schemeClr val="hlink"/>
                </a:solidFill>
              </a:rPr>
              <a:t>)</a:t>
            </a:r>
            <a:endParaRPr lang="en-US" sz="1800" u="none"/>
          </a:p>
          <a:p>
            <a:pPr defTabSz="762000" eaLnBrk="0" hangingPunct="0"/>
            <a:endParaRPr lang="en-US" sz="1800" u="none"/>
          </a:p>
          <a:p>
            <a:pPr defTabSz="762000" eaLnBrk="0" hangingPunct="0"/>
            <a:r>
              <a:rPr lang="en-US" sz="1800"/>
              <a:t>Example:</a:t>
            </a:r>
            <a:r>
              <a:rPr lang="en-US" sz="1800" u="none"/>
              <a:t> for    f</a:t>
            </a:r>
            <a:r>
              <a:rPr lang="en-US" sz="1800" u="none" baseline="-25000"/>
              <a:t>k</a:t>
            </a:r>
            <a:r>
              <a:rPr lang="en-US" sz="1800" u="none"/>
              <a:t>(x</a:t>
            </a:r>
            <a:r>
              <a:rPr lang="en-US" sz="1800" u="none" baseline="-25000"/>
              <a:t>1</a:t>
            </a:r>
            <a:r>
              <a:rPr lang="en-US" sz="1800" u="none"/>
              <a:t>, x</a:t>
            </a:r>
            <a:r>
              <a:rPr lang="en-US" sz="1800" u="none" baseline="-25000"/>
              <a:t>2</a:t>
            </a:r>
            <a:r>
              <a:rPr lang="en-US" sz="1800" u="none"/>
              <a:t>, x</a:t>
            </a:r>
            <a:r>
              <a:rPr lang="en-US" sz="1800" u="none" baseline="-25000"/>
              <a:t>3</a:t>
            </a:r>
            <a:r>
              <a:rPr lang="en-US" sz="1800" u="none"/>
              <a:t>) = </a:t>
            </a:r>
            <a:r>
              <a:rPr lang="en-US" sz="1800" u="none">
                <a:solidFill>
                  <a:srgbClr val="0238C0"/>
                </a:solidFill>
              </a:rPr>
              <a:t>x</a:t>
            </a:r>
            <a:r>
              <a:rPr lang="en-US" sz="1800" u="none" baseline="-25000">
                <a:solidFill>
                  <a:srgbClr val="0238C0"/>
                </a:solidFill>
              </a:rPr>
              <a:t>1</a:t>
            </a:r>
            <a:r>
              <a:rPr lang="en-US" sz="1800" u="none">
                <a:solidFill>
                  <a:srgbClr val="0238C0"/>
                </a:solidFill>
              </a:rPr>
              <a:t> +  x</a:t>
            </a:r>
            <a:r>
              <a:rPr lang="en-US" sz="1800" u="none" baseline="-25000">
                <a:solidFill>
                  <a:srgbClr val="0238C0"/>
                </a:solidFill>
              </a:rPr>
              <a:t>2</a:t>
            </a:r>
            <a:r>
              <a:rPr lang="en-US" sz="1800" u="none">
                <a:solidFill>
                  <a:srgbClr val="0238C0"/>
                </a:solidFill>
              </a:rPr>
              <a:t>x</a:t>
            </a:r>
            <a:r>
              <a:rPr lang="en-US" sz="1800" u="none" baseline="-25000">
                <a:solidFill>
                  <a:srgbClr val="0238C0"/>
                </a:solidFill>
              </a:rPr>
              <a:t>3</a:t>
            </a:r>
            <a:r>
              <a:rPr lang="en-US" sz="1800" u="none">
                <a:solidFill>
                  <a:srgbClr val="0238C0"/>
                </a:solidFill>
              </a:rPr>
              <a:t> +  x</a:t>
            </a:r>
            <a:r>
              <a:rPr lang="en-US" sz="1800" u="none" baseline="-25000">
                <a:solidFill>
                  <a:srgbClr val="0238C0"/>
                </a:solidFill>
              </a:rPr>
              <a:t>1</a:t>
            </a:r>
            <a:r>
              <a:rPr lang="en-US" sz="1800" u="none">
                <a:solidFill>
                  <a:srgbClr val="0238C0"/>
                </a:solidFill>
              </a:rPr>
              <a:t>x</a:t>
            </a:r>
            <a:r>
              <a:rPr lang="en-US" sz="1800" u="none" baseline="-25000">
                <a:solidFill>
                  <a:srgbClr val="0238C0"/>
                </a:solidFill>
              </a:rPr>
              <a:t>2</a:t>
            </a:r>
            <a:r>
              <a:rPr lang="en-US" sz="1800" u="none"/>
              <a:t> and   L</a:t>
            </a:r>
            <a:r>
              <a:rPr lang="en-US" sz="1800" u="none" baseline="-25000"/>
              <a:t>1</a:t>
            </a:r>
            <a:r>
              <a:rPr lang="en-US" sz="1800" u="none"/>
              <a:t> = 5,  L</a:t>
            </a:r>
            <a:r>
              <a:rPr lang="en-US" sz="1800" u="none" baseline="-25000"/>
              <a:t>2</a:t>
            </a:r>
            <a:r>
              <a:rPr lang="en-US" sz="1800" u="none"/>
              <a:t> = 7,  L</a:t>
            </a:r>
            <a:r>
              <a:rPr lang="en-US" sz="1800" u="none" baseline="-25000"/>
              <a:t>3</a:t>
            </a:r>
            <a:r>
              <a:rPr lang="en-US" sz="1800" u="none"/>
              <a:t> = 9</a:t>
            </a:r>
          </a:p>
          <a:p>
            <a:pPr defTabSz="762000" eaLnBrk="0" hangingPunct="0"/>
            <a:endParaRPr lang="en-US" sz="1800" u="none"/>
          </a:p>
          <a:p>
            <a:pPr defTabSz="762000" eaLnBrk="0" hangingPunct="0"/>
            <a:r>
              <a:rPr lang="en-US" sz="1800" u="none"/>
              <a:t>                          L(S</a:t>
            </a:r>
            <a:r>
              <a:rPr lang="en-US" sz="1800" u="none" baseline="-25000"/>
              <a:t>1</a:t>
            </a:r>
            <a:r>
              <a:rPr lang="en-US" sz="1800" u="none"/>
              <a:t>, S</a:t>
            </a:r>
            <a:r>
              <a:rPr lang="en-US" sz="1800" u="none" baseline="-25000"/>
              <a:t>2</a:t>
            </a:r>
            <a:r>
              <a:rPr lang="en-US" sz="1800" u="none"/>
              <a:t>, S</a:t>
            </a:r>
            <a:r>
              <a:rPr lang="en-US" sz="1800" u="none" baseline="-25000"/>
              <a:t>3</a:t>
            </a:r>
            <a:r>
              <a:rPr lang="en-US" sz="1800" u="none"/>
              <a:t>) = </a:t>
            </a:r>
            <a:r>
              <a:rPr lang="en-US" sz="1800" u="none">
                <a:solidFill>
                  <a:srgbClr val="0238C0"/>
                </a:solidFill>
              </a:rPr>
              <a:t>L</a:t>
            </a:r>
            <a:r>
              <a:rPr lang="en-US" sz="1800" u="none" baseline="-25000">
                <a:solidFill>
                  <a:srgbClr val="0238C0"/>
                </a:solidFill>
              </a:rPr>
              <a:t>1</a:t>
            </a:r>
            <a:r>
              <a:rPr lang="en-US" sz="1800" u="none">
                <a:solidFill>
                  <a:srgbClr val="0238C0"/>
                </a:solidFill>
              </a:rPr>
              <a:t> + L</a:t>
            </a:r>
            <a:r>
              <a:rPr lang="en-US" sz="1800" u="none" baseline="-25000">
                <a:solidFill>
                  <a:srgbClr val="0238C0"/>
                </a:solidFill>
              </a:rPr>
              <a:t>2</a:t>
            </a:r>
            <a:r>
              <a:rPr lang="en-US" sz="1800" u="none">
                <a:solidFill>
                  <a:srgbClr val="0238C0"/>
                </a:solidFill>
              </a:rPr>
              <a:t>L</a:t>
            </a:r>
            <a:r>
              <a:rPr lang="en-US" sz="1800" u="none" baseline="-25000">
                <a:solidFill>
                  <a:srgbClr val="0238C0"/>
                </a:solidFill>
              </a:rPr>
              <a:t>3</a:t>
            </a:r>
            <a:r>
              <a:rPr lang="en-US" sz="1800" u="none">
                <a:solidFill>
                  <a:srgbClr val="0238C0"/>
                </a:solidFill>
              </a:rPr>
              <a:t> + L</a:t>
            </a:r>
            <a:r>
              <a:rPr lang="en-US" sz="1800" u="none" baseline="-25000">
                <a:solidFill>
                  <a:srgbClr val="0238C0"/>
                </a:solidFill>
              </a:rPr>
              <a:t>1</a:t>
            </a:r>
            <a:r>
              <a:rPr lang="en-US" sz="1800" u="none">
                <a:solidFill>
                  <a:srgbClr val="0238C0"/>
                </a:solidFill>
              </a:rPr>
              <a:t>L</a:t>
            </a:r>
            <a:r>
              <a:rPr lang="en-US" sz="1800" u="none" baseline="-25000">
                <a:solidFill>
                  <a:srgbClr val="0238C0"/>
                </a:solidFill>
              </a:rPr>
              <a:t>2</a:t>
            </a:r>
            <a:r>
              <a:rPr lang="en-US" sz="1800" u="none"/>
              <a:t> = 5  +  7.9  +  5.7 = 103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2133600"/>
            <a:ext cx="6704013" cy="1954213"/>
            <a:chOff x="1104" y="1458"/>
            <a:chExt cx="3666" cy="990"/>
          </a:xfrm>
        </p:grpSpPr>
        <p:sp>
          <p:nvSpPr>
            <p:cNvPr id="24587" name="Oval 5"/>
            <p:cNvSpPr>
              <a:spLocks noChangeArrowheads="1"/>
            </p:cNvSpPr>
            <p:nvPr/>
          </p:nvSpPr>
          <p:spPr bwMode="auto">
            <a:xfrm>
              <a:off x="2883" y="1526"/>
              <a:ext cx="864" cy="816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endParaRPr lang="de-DE"/>
            </a:p>
          </p:txBody>
        </p:sp>
        <p:sp>
          <p:nvSpPr>
            <p:cNvPr id="24588" name="Line 6"/>
            <p:cNvSpPr>
              <a:spLocks noChangeShapeType="1"/>
            </p:cNvSpPr>
            <p:nvPr/>
          </p:nvSpPr>
          <p:spPr bwMode="auto">
            <a:xfrm flipH="1" flipV="1">
              <a:off x="2309" y="1775"/>
              <a:ext cx="563" cy="8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89" name="Rectangle 7"/>
            <p:cNvSpPr>
              <a:spLocks noChangeArrowheads="1"/>
            </p:cNvSpPr>
            <p:nvPr/>
          </p:nvSpPr>
          <p:spPr bwMode="auto">
            <a:xfrm>
              <a:off x="1829" y="1696"/>
              <a:ext cx="480" cy="11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4590" name="Rectangle 8"/>
            <p:cNvSpPr>
              <a:spLocks noChangeArrowheads="1"/>
            </p:cNvSpPr>
            <p:nvPr/>
          </p:nvSpPr>
          <p:spPr bwMode="auto">
            <a:xfrm>
              <a:off x="1829" y="1458"/>
              <a:ext cx="480" cy="11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4591" name="Line 9"/>
            <p:cNvSpPr>
              <a:spLocks noChangeShapeType="1"/>
            </p:cNvSpPr>
            <p:nvPr/>
          </p:nvSpPr>
          <p:spPr bwMode="auto">
            <a:xfrm>
              <a:off x="2309" y="1536"/>
              <a:ext cx="600" cy="2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92" name="Line 10"/>
            <p:cNvSpPr>
              <a:spLocks noChangeShapeType="1"/>
            </p:cNvSpPr>
            <p:nvPr/>
          </p:nvSpPr>
          <p:spPr bwMode="auto">
            <a:xfrm flipH="1">
              <a:off x="2309" y="2132"/>
              <a:ext cx="640" cy="2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93" name="Rectangle 11"/>
            <p:cNvSpPr>
              <a:spLocks noChangeArrowheads="1"/>
            </p:cNvSpPr>
            <p:nvPr/>
          </p:nvSpPr>
          <p:spPr bwMode="auto">
            <a:xfrm>
              <a:off x="1829" y="2330"/>
              <a:ext cx="480" cy="11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4594" name="Freeform 12"/>
            <p:cNvSpPr>
              <a:spLocks/>
            </p:cNvSpPr>
            <p:nvPr/>
          </p:nvSpPr>
          <p:spPr bwMode="auto">
            <a:xfrm>
              <a:off x="2582" y="2093"/>
              <a:ext cx="12" cy="9"/>
            </a:xfrm>
            <a:custGeom>
              <a:avLst/>
              <a:gdLst>
                <a:gd name="T0" fmla="*/ 0 w 12"/>
                <a:gd name="T1" fmla="*/ 6 h 9"/>
                <a:gd name="T2" fmla="*/ 7 w 12"/>
                <a:gd name="T3" fmla="*/ 0 h 9"/>
                <a:gd name="T4" fmla="*/ 6 w 12"/>
                <a:gd name="T5" fmla="*/ 9 h 9"/>
                <a:gd name="T6" fmla="*/ 8 w 12"/>
                <a:gd name="T7" fmla="*/ 9 h 9"/>
                <a:gd name="T8" fmla="*/ 7 w 12"/>
                <a:gd name="T9" fmla="*/ 0 h 9"/>
                <a:gd name="T10" fmla="*/ 12 w 12"/>
                <a:gd name="T11" fmla="*/ 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"/>
                <a:gd name="T20" fmla="*/ 12 w 1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">
                  <a:moveTo>
                    <a:pt x="0" y="6"/>
                  </a:moveTo>
                  <a:lnTo>
                    <a:pt x="7" y="0"/>
                  </a:lnTo>
                  <a:lnTo>
                    <a:pt x="6" y="9"/>
                  </a:lnTo>
                  <a:lnTo>
                    <a:pt x="8" y="9"/>
                  </a:lnTo>
                  <a:lnTo>
                    <a:pt x="7" y="0"/>
                  </a:lnTo>
                  <a:lnTo>
                    <a:pt x="12" y="8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95" name="Freeform 13"/>
            <p:cNvSpPr>
              <a:spLocks/>
            </p:cNvSpPr>
            <p:nvPr/>
          </p:nvSpPr>
          <p:spPr bwMode="auto">
            <a:xfrm>
              <a:off x="2589" y="2087"/>
              <a:ext cx="11" cy="12"/>
            </a:xfrm>
            <a:custGeom>
              <a:avLst/>
              <a:gdLst>
                <a:gd name="T0" fmla="*/ 8 w 11"/>
                <a:gd name="T1" fmla="*/ 12 h 12"/>
                <a:gd name="T2" fmla="*/ 0 w 11"/>
                <a:gd name="T3" fmla="*/ 6 h 12"/>
                <a:gd name="T4" fmla="*/ 11 w 11"/>
                <a:gd name="T5" fmla="*/ 7 h 12"/>
                <a:gd name="T6" fmla="*/ 11 w 11"/>
                <a:gd name="T7" fmla="*/ 3 h 12"/>
                <a:gd name="T8" fmla="*/ 0 w 11"/>
                <a:gd name="T9" fmla="*/ 6 h 12"/>
                <a:gd name="T10" fmla="*/ 9 w 1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8" y="12"/>
                  </a:moveTo>
                  <a:lnTo>
                    <a:pt x="0" y="6"/>
                  </a:lnTo>
                  <a:lnTo>
                    <a:pt x="11" y="7"/>
                  </a:lnTo>
                  <a:lnTo>
                    <a:pt x="11" y="3"/>
                  </a:ln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96" name="Freeform 14"/>
            <p:cNvSpPr>
              <a:spLocks/>
            </p:cNvSpPr>
            <p:nvPr/>
          </p:nvSpPr>
          <p:spPr bwMode="auto">
            <a:xfrm>
              <a:off x="2585" y="2082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4 w 12"/>
                <a:gd name="T3" fmla="*/ 11 h 11"/>
                <a:gd name="T4" fmla="*/ 5 w 12"/>
                <a:gd name="T5" fmla="*/ 0 h 11"/>
                <a:gd name="T6" fmla="*/ 3 w 12"/>
                <a:gd name="T7" fmla="*/ 0 h 11"/>
                <a:gd name="T8" fmla="*/ 4 w 12"/>
                <a:gd name="T9" fmla="*/ 11 h 11"/>
                <a:gd name="T10" fmla="*/ 0 w 12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1"/>
                <a:gd name="T20" fmla="*/ 12 w 12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1">
                  <a:moveTo>
                    <a:pt x="12" y="4"/>
                  </a:moveTo>
                  <a:lnTo>
                    <a:pt x="4" y="11"/>
                  </a:lnTo>
                  <a:lnTo>
                    <a:pt x="5" y="0"/>
                  </a:lnTo>
                  <a:lnTo>
                    <a:pt x="3" y="0"/>
                  </a:lnTo>
                  <a:lnTo>
                    <a:pt x="4" y="11"/>
                  </a:lnTo>
                  <a:lnTo>
                    <a:pt x="0" y="1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97" name="Freeform 15"/>
            <p:cNvSpPr>
              <a:spLocks/>
            </p:cNvSpPr>
            <p:nvPr/>
          </p:nvSpPr>
          <p:spPr bwMode="auto">
            <a:xfrm>
              <a:off x="2580" y="2086"/>
              <a:ext cx="9" cy="11"/>
            </a:xfrm>
            <a:custGeom>
              <a:avLst/>
              <a:gdLst>
                <a:gd name="T0" fmla="*/ 2 w 9"/>
                <a:gd name="T1" fmla="*/ 0 h 11"/>
                <a:gd name="T2" fmla="*/ 9 w 9"/>
                <a:gd name="T3" fmla="*/ 7 h 11"/>
                <a:gd name="T4" fmla="*/ 0 w 9"/>
                <a:gd name="T5" fmla="*/ 4 h 11"/>
                <a:gd name="T6" fmla="*/ 0 w 9"/>
                <a:gd name="T7" fmla="*/ 8 h 11"/>
                <a:gd name="T8" fmla="*/ 9 w 9"/>
                <a:gd name="T9" fmla="*/ 7 h 11"/>
                <a:gd name="T10" fmla="*/ 0 w 9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1"/>
                <a:gd name="T20" fmla="*/ 9 w 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1">
                  <a:moveTo>
                    <a:pt x="2" y="0"/>
                  </a:moveTo>
                  <a:lnTo>
                    <a:pt x="9" y="7"/>
                  </a:lnTo>
                  <a:lnTo>
                    <a:pt x="0" y="4"/>
                  </a:lnTo>
                  <a:lnTo>
                    <a:pt x="0" y="8"/>
                  </a:lnTo>
                  <a:lnTo>
                    <a:pt x="9" y="7"/>
                  </a:lnTo>
                  <a:lnTo>
                    <a:pt x="0" y="11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98" name="Freeform 16"/>
            <p:cNvSpPr>
              <a:spLocks/>
            </p:cNvSpPr>
            <p:nvPr/>
          </p:nvSpPr>
          <p:spPr bwMode="auto">
            <a:xfrm>
              <a:off x="2585" y="2093"/>
              <a:ext cx="13" cy="8"/>
            </a:xfrm>
            <a:custGeom>
              <a:avLst/>
              <a:gdLst>
                <a:gd name="T0" fmla="*/ 0 w 13"/>
                <a:gd name="T1" fmla="*/ 8 h 8"/>
                <a:gd name="T2" fmla="*/ 4 w 13"/>
                <a:gd name="T3" fmla="*/ 0 h 8"/>
                <a:gd name="T4" fmla="*/ 13 w 13"/>
                <a:gd name="T5" fmla="*/ 4 h 8"/>
                <a:gd name="T6" fmla="*/ 0 60000 65536"/>
                <a:gd name="T7" fmla="*/ 0 60000 65536"/>
                <a:gd name="T8" fmla="*/ 0 60000 65536"/>
                <a:gd name="T9" fmla="*/ 0 w 13"/>
                <a:gd name="T10" fmla="*/ 0 h 8"/>
                <a:gd name="T11" fmla="*/ 13 w 13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8">
                  <a:moveTo>
                    <a:pt x="0" y="8"/>
                  </a:moveTo>
                  <a:lnTo>
                    <a:pt x="4" y="0"/>
                  </a:lnTo>
                  <a:lnTo>
                    <a:pt x="13" y="4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99" name="Line 17"/>
            <p:cNvSpPr>
              <a:spLocks noChangeShapeType="1"/>
            </p:cNvSpPr>
            <p:nvPr/>
          </p:nvSpPr>
          <p:spPr bwMode="auto">
            <a:xfrm flipV="1">
              <a:off x="2589" y="2083"/>
              <a:ext cx="5" cy="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0" name="Line 18"/>
            <p:cNvSpPr>
              <a:spLocks noChangeShapeType="1"/>
            </p:cNvSpPr>
            <p:nvPr/>
          </p:nvSpPr>
          <p:spPr bwMode="auto">
            <a:xfrm flipH="1" flipV="1">
              <a:off x="2580" y="2087"/>
              <a:ext cx="9" cy="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1" name="Freeform 19"/>
            <p:cNvSpPr>
              <a:spLocks/>
            </p:cNvSpPr>
            <p:nvPr/>
          </p:nvSpPr>
          <p:spPr bwMode="auto">
            <a:xfrm>
              <a:off x="2582" y="2013"/>
              <a:ext cx="12" cy="9"/>
            </a:xfrm>
            <a:custGeom>
              <a:avLst/>
              <a:gdLst>
                <a:gd name="T0" fmla="*/ 0 w 12"/>
                <a:gd name="T1" fmla="*/ 7 h 9"/>
                <a:gd name="T2" fmla="*/ 7 w 12"/>
                <a:gd name="T3" fmla="*/ 0 h 9"/>
                <a:gd name="T4" fmla="*/ 6 w 12"/>
                <a:gd name="T5" fmla="*/ 9 h 9"/>
                <a:gd name="T6" fmla="*/ 8 w 12"/>
                <a:gd name="T7" fmla="*/ 9 h 9"/>
                <a:gd name="T8" fmla="*/ 7 w 12"/>
                <a:gd name="T9" fmla="*/ 0 h 9"/>
                <a:gd name="T10" fmla="*/ 12 w 12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"/>
                <a:gd name="T20" fmla="*/ 12 w 1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">
                  <a:moveTo>
                    <a:pt x="0" y="7"/>
                  </a:moveTo>
                  <a:lnTo>
                    <a:pt x="7" y="0"/>
                  </a:lnTo>
                  <a:lnTo>
                    <a:pt x="6" y="9"/>
                  </a:lnTo>
                  <a:lnTo>
                    <a:pt x="8" y="9"/>
                  </a:lnTo>
                  <a:lnTo>
                    <a:pt x="7" y="0"/>
                  </a:lnTo>
                  <a:lnTo>
                    <a:pt x="12" y="9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2" name="Freeform 20"/>
            <p:cNvSpPr>
              <a:spLocks/>
            </p:cNvSpPr>
            <p:nvPr/>
          </p:nvSpPr>
          <p:spPr bwMode="auto">
            <a:xfrm>
              <a:off x="2589" y="2009"/>
              <a:ext cx="11" cy="11"/>
            </a:xfrm>
            <a:custGeom>
              <a:avLst/>
              <a:gdLst>
                <a:gd name="T0" fmla="*/ 8 w 11"/>
                <a:gd name="T1" fmla="*/ 11 h 11"/>
                <a:gd name="T2" fmla="*/ 0 w 11"/>
                <a:gd name="T3" fmla="*/ 4 h 11"/>
                <a:gd name="T4" fmla="*/ 11 w 11"/>
                <a:gd name="T5" fmla="*/ 5 h 11"/>
                <a:gd name="T6" fmla="*/ 11 w 11"/>
                <a:gd name="T7" fmla="*/ 3 h 11"/>
                <a:gd name="T8" fmla="*/ 0 w 11"/>
                <a:gd name="T9" fmla="*/ 4 h 11"/>
                <a:gd name="T10" fmla="*/ 9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1"/>
                <a:gd name="T20" fmla="*/ 11 w 1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1">
                  <a:moveTo>
                    <a:pt x="8" y="11"/>
                  </a:moveTo>
                  <a:lnTo>
                    <a:pt x="0" y="4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3" name="Freeform 21"/>
            <p:cNvSpPr>
              <a:spLocks/>
            </p:cNvSpPr>
            <p:nvPr/>
          </p:nvSpPr>
          <p:spPr bwMode="auto">
            <a:xfrm>
              <a:off x="2585" y="2002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4 w 12"/>
                <a:gd name="T3" fmla="*/ 11 h 11"/>
                <a:gd name="T4" fmla="*/ 5 w 12"/>
                <a:gd name="T5" fmla="*/ 0 h 11"/>
                <a:gd name="T6" fmla="*/ 3 w 12"/>
                <a:gd name="T7" fmla="*/ 0 h 11"/>
                <a:gd name="T8" fmla="*/ 4 w 12"/>
                <a:gd name="T9" fmla="*/ 11 h 11"/>
                <a:gd name="T10" fmla="*/ 0 w 12"/>
                <a:gd name="T11" fmla="*/ 2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1"/>
                <a:gd name="T20" fmla="*/ 12 w 12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1">
                  <a:moveTo>
                    <a:pt x="12" y="4"/>
                  </a:moveTo>
                  <a:lnTo>
                    <a:pt x="4" y="11"/>
                  </a:lnTo>
                  <a:lnTo>
                    <a:pt x="5" y="0"/>
                  </a:lnTo>
                  <a:lnTo>
                    <a:pt x="3" y="0"/>
                  </a:lnTo>
                  <a:lnTo>
                    <a:pt x="4" y="11"/>
                  </a:lnTo>
                  <a:lnTo>
                    <a:pt x="0" y="2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4" name="Freeform 22"/>
            <p:cNvSpPr>
              <a:spLocks/>
            </p:cNvSpPr>
            <p:nvPr/>
          </p:nvSpPr>
          <p:spPr bwMode="auto">
            <a:xfrm>
              <a:off x="2580" y="2006"/>
              <a:ext cx="9" cy="11"/>
            </a:xfrm>
            <a:custGeom>
              <a:avLst/>
              <a:gdLst>
                <a:gd name="T0" fmla="*/ 2 w 9"/>
                <a:gd name="T1" fmla="*/ 0 h 11"/>
                <a:gd name="T2" fmla="*/ 9 w 9"/>
                <a:gd name="T3" fmla="*/ 7 h 11"/>
                <a:gd name="T4" fmla="*/ 0 w 9"/>
                <a:gd name="T5" fmla="*/ 6 h 11"/>
                <a:gd name="T6" fmla="*/ 0 w 9"/>
                <a:gd name="T7" fmla="*/ 8 h 11"/>
                <a:gd name="T8" fmla="*/ 9 w 9"/>
                <a:gd name="T9" fmla="*/ 7 h 11"/>
                <a:gd name="T10" fmla="*/ 0 w 9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1"/>
                <a:gd name="T20" fmla="*/ 9 w 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1">
                  <a:moveTo>
                    <a:pt x="2" y="0"/>
                  </a:moveTo>
                  <a:lnTo>
                    <a:pt x="9" y="7"/>
                  </a:lnTo>
                  <a:lnTo>
                    <a:pt x="0" y="6"/>
                  </a:lnTo>
                  <a:lnTo>
                    <a:pt x="0" y="8"/>
                  </a:lnTo>
                  <a:lnTo>
                    <a:pt x="9" y="7"/>
                  </a:lnTo>
                  <a:lnTo>
                    <a:pt x="0" y="11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5" name="Freeform 23"/>
            <p:cNvSpPr>
              <a:spLocks/>
            </p:cNvSpPr>
            <p:nvPr/>
          </p:nvSpPr>
          <p:spPr bwMode="auto">
            <a:xfrm>
              <a:off x="2585" y="2013"/>
              <a:ext cx="13" cy="9"/>
            </a:xfrm>
            <a:custGeom>
              <a:avLst/>
              <a:gdLst>
                <a:gd name="T0" fmla="*/ 0 w 13"/>
                <a:gd name="T1" fmla="*/ 9 h 9"/>
                <a:gd name="T2" fmla="*/ 4 w 13"/>
                <a:gd name="T3" fmla="*/ 0 h 9"/>
                <a:gd name="T4" fmla="*/ 13 w 13"/>
                <a:gd name="T5" fmla="*/ 4 h 9"/>
                <a:gd name="T6" fmla="*/ 0 60000 65536"/>
                <a:gd name="T7" fmla="*/ 0 60000 65536"/>
                <a:gd name="T8" fmla="*/ 0 60000 65536"/>
                <a:gd name="T9" fmla="*/ 0 w 13"/>
                <a:gd name="T10" fmla="*/ 0 h 9"/>
                <a:gd name="T11" fmla="*/ 13 w 13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9">
                  <a:moveTo>
                    <a:pt x="0" y="9"/>
                  </a:moveTo>
                  <a:lnTo>
                    <a:pt x="4" y="0"/>
                  </a:lnTo>
                  <a:lnTo>
                    <a:pt x="13" y="4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6" name="Line 24"/>
            <p:cNvSpPr>
              <a:spLocks noChangeShapeType="1"/>
            </p:cNvSpPr>
            <p:nvPr/>
          </p:nvSpPr>
          <p:spPr bwMode="auto">
            <a:xfrm flipV="1">
              <a:off x="2589" y="2004"/>
              <a:ext cx="5" cy="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7" name="Line 25"/>
            <p:cNvSpPr>
              <a:spLocks noChangeShapeType="1"/>
            </p:cNvSpPr>
            <p:nvPr/>
          </p:nvSpPr>
          <p:spPr bwMode="auto">
            <a:xfrm flipH="1" flipV="1">
              <a:off x="2580" y="2009"/>
              <a:ext cx="9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8" name="Freeform 26"/>
            <p:cNvSpPr>
              <a:spLocks/>
            </p:cNvSpPr>
            <p:nvPr/>
          </p:nvSpPr>
          <p:spPr bwMode="auto">
            <a:xfrm>
              <a:off x="2582" y="1933"/>
              <a:ext cx="12" cy="10"/>
            </a:xfrm>
            <a:custGeom>
              <a:avLst/>
              <a:gdLst>
                <a:gd name="T0" fmla="*/ 0 w 12"/>
                <a:gd name="T1" fmla="*/ 7 h 10"/>
                <a:gd name="T2" fmla="*/ 7 w 12"/>
                <a:gd name="T3" fmla="*/ 0 h 10"/>
                <a:gd name="T4" fmla="*/ 6 w 12"/>
                <a:gd name="T5" fmla="*/ 10 h 10"/>
                <a:gd name="T6" fmla="*/ 8 w 12"/>
                <a:gd name="T7" fmla="*/ 10 h 10"/>
                <a:gd name="T8" fmla="*/ 7 w 12"/>
                <a:gd name="T9" fmla="*/ 0 h 10"/>
                <a:gd name="T10" fmla="*/ 12 w 12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0"/>
                <a:gd name="T20" fmla="*/ 12 w 12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0">
                  <a:moveTo>
                    <a:pt x="0" y="7"/>
                  </a:moveTo>
                  <a:lnTo>
                    <a:pt x="7" y="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7" y="0"/>
                  </a:lnTo>
                  <a:lnTo>
                    <a:pt x="12" y="1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09" name="Freeform 27"/>
            <p:cNvSpPr>
              <a:spLocks/>
            </p:cNvSpPr>
            <p:nvPr/>
          </p:nvSpPr>
          <p:spPr bwMode="auto">
            <a:xfrm>
              <a:off x="2589" y="1929"/>
              <a:ext cx="11" cy="11"/>
            </a:xfrm>
            <a:custGeom>
              <a:avLst/>
              <a:gdLst>
                <a:gd name="T0" fmla="*/ 8 w 11"/>
                <a:gd name="T1" fmla="*/ 11 h 11"/>
                <a:gd name="T2" fmla="*/ 0 w 11"/>
                <a:gd name="T3" fmla="*/ 4 h 11"/>
                <a:gd name="T4" fmla="*/ 11 w 11"/>
                <a:gd name="T5" fmla="*/ 6 h 11"/>
                <a:gd name="T6" fmla="*/ 11 w 11"/>
                <a:gd name="T7" fmla="*/ 3 h 11"/>
                <a:gd name="T8" fmla="*/ 0 w 11"/>
                <a:gd name="T9" fmla="*/ 4 h 11"/>
                <a:gd name="T10" fmla="*/ 9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1"/>
                <a:gd name="T20" fmla="*/ 11 w 1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1">
                  <a:moveTo>
                    <a:pt x="8" y="11"/>
                  </a:moveTo>
                  <a:lnTo>
                    <a:pt x="0" y="4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0" name="Freeform 28"/>
            <p:cNvSpPr>
              <a:spLocks/>
            </p:cNvSpPr>
            <p:nvPr/>
          </p:nvSpPr>
          <p:spPr bwMode="auto">
            <a:xfrm>
              <a:off x="2585" y="1924"/>
              <a:ext cx="12" cy="9"/>
            </a:xfrm>
            <a:custGeom>
              <a:avLst/>
              <a:gdLst>
                <a:gd name="T0" fmla="*/ 12 w 12"/>
                <a:gd name="T1" fmla="*/ 3 h 9"/>
                <a:gd name="T2" fmla="*/ 4 w 12"/>
                <a:gd name="T3" fmla="*/ 9 h 9"/>
                <a:gd name="T4" fmla="*/ 5 w 12"/>
                <a:gd name="T5" fmla="*/ 0 h 9"/>
                <a:gd name="T6" fmla="*/ 3 w 12"/>
                <a:gd name="T7" fmla="*/ 0 h 9"/>
                <a:gd name="T8" fmla="*/ 4 w 12"/>
                <a:gd name="T9" fmla="*/ 9 h 9"/>
                <a:gd name="T10" fmla="*/ 0 w 12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"/>
                <a:gd name="T20" fmla="*/ 12 w 1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">
                  <a:moveTo>
                    <a:pt x="12" y="3"/>
                  </a:moveTo>
                  <a:lnTo>
                    <a:pt x="4" y="9"/>
                  </a:lnTo>
                  <a:lnTo>
                    <a:pt x="5" y="0"/>
                  </a:lnTo>
                  <a:lnTo>
                    <a:pt x="3" y="0"/>
                  </a:lnTo>
                  <a:lnTo>
                    <a:pt x="4" y="9"/>
                  </a:lnTo>
                  <a:lnTo>
                    <a:pt x="0" y="1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1" name="Freeform 29"/>
            <p:cNvSpPr>
              <a:spLocks/>
            </p:cNvSpPr>
            <p:nvPr/>
          </p:nvSpPr>
          <p:spPr bwMode="auto">
            <a:xfrm>
              <a:off x="2580" y="1927"/>
              <a:ext cx="9" cy="10"/>
            </a:xfrm>
            <a:custGeom>
              <a:avLst/>
              <a:gdLst>
                <a:gd name="T0" fmla="*/ 2 w 9"/>
                <a:gd name="T1" fmla="*/ 0 h 10"/>
                <a:gd name="T2" fmla="*/ 9 w 9"/>
                <a:gd name="T3" fmla="*/ 6 h 10"/>
                <a:gd name="T4" fmla="*/ 0 w 9"/>
                <a:gd name="T5" fmla="*/ 5 h 10"/>
                <a:gd name="T6" fmla="*/ 0 w 9"/>
                <a:gd name="T7" fmla="*/ 8 h 10"/>
                <a:gd name="T8" fmla="*/ 9 w 9"/>
                <a:gd name="T9" fmla="*/ 6 h 10"/>
                <a:gd name="T10" fmla="*/ 0 w 9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0"/>
                <a:gd name="T20" fmla="*/ 9 w 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0">
                  <a:moveTo>
                    <a:pt x="2" y="0"/>
                  </a:moveTo>
                  <a:lnTo>
                    <a:pt x="9" y="6"/>
                  </a:lnTo>
                  <a:lnTo>
                    <a:pt x="0" y="5"/>
                  </a:lnTo>
                  <a:lnTo>
                    <a:pt x="0" y="8"/>
                  </a:lnTo>
                  <a:lnTo>
                    <a:pt x="9" y="6"/>
                  </a:lnTo>
                  <a:lnTo>
                    <a:pt x="0" y="1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2" name="Freeform 30"/>
            <p:cNvSpPr>
              <a:spLocks/>
            </p:cNvSpPr>
            <p:nvPr/>
          </p:nvSpPr>
          <p:spPr bwMode="auto">
            <a:xfrm>
              <a:off x="2585" y="1933"/>
              <a:ext cx="13" cy="10"/>
            </a:xfrm>
            <a:custGeom>
              <a:avLst/>
              <a:gdLst>
                <a:gd name="T0" fmla="*/ 0 w 13"/>
                <a:gd name="T1" fmla="*/ 10 h 10"/>
                <a:gd name="T2" fmla="*/ 4 w 13"/>
                <a:gd name="T3" fmla="*/ 0 h 10"/>
                <a:gd name="T4" fmla="*/ 13 w 13"/>
                <a:gd name="T5" fmla="*/ 4 h 10"/>
                <a:gd name="T6" fmla="*/ 0 60000 65536"/>
                <a:gd name="T7" fmla="*/ 0 60000 65536"/>
                <a:gd name="T8" fmla="*/ 0 60000 65536"/>
                <a:gd name="T9" fmla="*/ 0 w 13"/>
                <a:gd name="T10" fmla="*/ 0 h 10"/>
                <a:gd name="T11" fmla="*/ 13 w 13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0">
                  <a:moveTo>
                    <a:pt x="0" y="10"/>
                  </a:moveTo>
                  <a:lnTo>
                    <a:pt x="4" y="0"/>
                  </a:lnTo>
                  <a:lnTo>
                    <a:pt x="13" y="4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3" name="Line 31"/>
            <p:cNvSpPr>
              <a:spLocks noChangeShapeType="1"/>
            </p:cNvSpPr>
            <p:nvPr/>
          </p:nvSpPr>
          <p:spPr bwMode="auto">
            <a:xfrm flipV="1">
              <a:off x="2589" y="1925"/>
              <a:ext cx="5" cy="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4" name="Line 32"/>
            <p:cNvSpPr>
              <a:spLocks noChangeShapeType="1"/>
            </p:cNvSpPr>
            <p:nvPr/>
          </p:nvSpPr>
          <p:spPr bwMode="auto">
            <a:xfrm flipH="1" flipV="1">
              <a:off x="2580" y="1929"/>
              <a:ext cx="9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5" name="Freeform 33"/>
            <p:cNvSpPr>
              <a:spLocks/>
            </p:cNvSpPr>
            <p:nvPr/>
          </p:nvSpPr>
          <p:spPr bwMode="auto">
            <a:xfrm>
              <a:off x="2064" y="1962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5 w 12"/>
                <a:gd name="T3" fmla="*/ 11 h 11"/>
                <a:gd name="T4" fmla="*/ 3 w 12"/>
                <a:gd name="T5" fmla="*/ 0 h 11"/>
                <a:gd name="T6" fmla="*/ 7 w 12"/>
                <a:gd name="T7" fmla="*/ 0 h 11"/>
                <a:gd name="T8" fmla="*/ 5 w 12"/>
                <a:gd name="T9" fmla="*/ 11 h 11"/>
                <a:gd name="T10" fmla="*/ 0 w 12"/>
                <a:gd name="T11" fmla="*/ 2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1"/>
                <a:gd name="T20" fmla="*/ 12 w 12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1">
                  <a:moveTo>
                    <a:pt x="12" y="4"/>
                  </a:moveTo>
                  <a:lnTo>
                    <a:pt x="5" y="11"/>
                  </a:lnTo>
                  <a:lnTo>
                    <a:pt x="3" y="0"/>
                  </a:lnTo>
                  <a:lnTo>
                    <a:pt x="7" y="0"/>
                  </a:lnTo>
                  <a:lnTo>
                    <a:pt x="5" y="11"/>
                  </a:lnTo>
                  <a:lnTo>
                    <a:pt x="0" y="2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6" name="Freeform 34"/>
            <p:cNvSpPr>
              <a:spLocks/>
            </p:cNvSpPr>
            <p:nvPr/>
          </p:nvSpPr>
          <p:spPr bwMode="auto">
            <a:xfrm>
              <a:off x="2059" y="1966"/>
              <a:ext cx="10" cy="11"/>
            </a:xfrm>
            <a:custGeom>
              <a:avLst/>
              <a:gdLst>
                <a:gd name="T0" fmla="*/ 2 w 10"/>
                <a:gd name="T1" fmla="*/ 0 h 11"/>
                <a:gd name="T2" fmla="*/ 10 w 10"/>
                <a:gd name="T3" fmla="*/ 7 h 11"/>
                <a:gd name="T4" fmla="*/ 0 w 10"/>
                <a:gd name="T5" fmla="*/ 6 h 11"/>
                <a:gd name="T6" fmla="*/ 0 w 10"/>
                <a:gd name="T7" fmla="*/ 8 h 11"/>
                <a:gd name="T8" fmla="*/ 10 w 10"/>
                <a:gd name="T9" fmla="*/ 7 h 11"/>
                <a:gd name="T10" fmla="*/ 1 w 10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1"/>
                <a:gd name="T20" fmla="*/ 10 w 1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1">
                  <a:moveTo>
                    <a:pt x="2" y="0"/>
                  </a:moveTo>
                  <a:lnTo>
                    <a:pt x="10" y="7"/>
                  </a:lnTo>
                  <a:lnTo>
                    <a:pt x="0" y="6"/>
                  </a:lnTo>
                  <a:lnTo>
                    <a:pt x="0" y="8"/>
                  </a:lnTo>
                  <a:lnTo>
                    <a:pt x="10" y="7"/>
                  </a:lnTo>
                  <a:lnTo>
                    <a:pt x="1" y="11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7" name="Freeform 35"/>
            <p:cNvSpPr>
              <a:spLocks/>
            </p:cNvSpPr>
            <p:nvPr/>
          </p:nvSpPr>
          <p:spPr bwMode="auto">
            <a:xfrm>
              <a:off x="2061" y="1973"/>
              <a:ext cx="12" cy="9"/>
            </a:xfrm>
            <a:custGeom>
              <a:avLst/>
              <a:gdLst>
                <a:gd name="T0" fmla="*/ 0 w 12"/>
                <a:gd name="T1" fmla="*/ 7 h 9"/>
                <a:gd name="T2" fmla="*/ 7 w 12"/>
                <a:gd name="T3" fmla="*/ 0 h 9"/>
                <a:gd name="T4" fmla="*/ 10 w 12"/>
                <a:gd name="T5" fmla="*/ 9 h 9"/>
                <a:gd name="T6" fmla="*/ 6 w 12"/>
                <a:gd name="T7" fmla="*/ 9 h 9"/>
                <a:gd name="T8" fmla="*/ 7 w 12"/>
                <a:gd name="T9" fmla="*/ 0 h 9"/>
                <a:gd name="T10" fmla="*/ 12 w 12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"/>
                <a:gd name="T20" fmla="*/ 12 w 1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">
                  <a:moveTo>
                    <a:pt x="0" y="7"/>
                  </a:moveTo>
                  <a:lnTo>
                    <a:pt x="7" y="0"/>
                  </a:lnTo>
                  <a:lnTo>
                    <a:pt x="10" y="9"/>
                  </a:lnTo>
                  <a:lnTo>
                    <a:pt x="6" y="9"/>
                  </a:lnTo>
                  <a:lnTo>
                    <a:pt x="7" y="0"/>
                  </a:lnTo>
                  <a:lnTo>
                    <a:pt x="12" y="9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8" name="Freeform 36"/>
            <p:cNvSpPr>
              <a:spLocks/>
            </p:cNvSpPr>
            <p:nvPr/>
          </p:nvSpPr>
          <p:spPr bwMode="auto">
            <a:xfrm>
              <a:off x="2068" y="1969"/>
              <a:ext cx="11" cy="11"/>
            </a:xfrm>
            <a:custGeom>
              <a:avLst/>
              <a:gdLst>
                <a:gd name="T0" fmla="*/ 8 w 11"/>
                <a:gd name="T1" fmla="*/ 11 h 11"/>
                <a:gd name="T2" fmla="*/ 0 w 11"/>
                <a:gd name="T3" fmla="*/ 4 h 11"/>
                <a:gd name="T4" fmla="*/ 11 w 11"/>
                <a:gd name="T5" fmla="*/ 5 h 11"/>
                <a:gd name="T6" fmla="*/ 11 w 11"/>
                <a:gd name="T7" fmla="*/ 3 h 11"/>
                <a:gd name="T8" fmla="*/ 0 w 11"/>
                <a:gd name="T9" fmla="*/ 4 h 11"/>
                <a:gd name="T10" fmla="*/ 9 w 1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1"/>
                <a:gd name="T20" fmla="*/ 11 w 1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1">
                  <a:moveTo>
                    <a:pt x="8" y="11"/>
                  </a:moveTo>
                  <a:lnTo>
                    <a:pt x="0" y="4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19" name="Freeform 37"/>
            <p:cNvSpPr>
              <a:spLocks/>
            </p:cNvSpPr>
            <p:nvPr/>
          </p:nvSpPr>
          <p:spPr bwMode="auto">
            <a:xfrm>
              <a:off x="2060" y="1964"/>
              <a:ext cx="13" cy="9"/>
            </a:xfrm>
            <a:custGeom>
              <a:avLst/>
              <a:gdLst>
                <a:gd name="T0" fmla="*/ 13 w 13"/>
                <a:gd name="T1" fmla="*/ 0 h 9"/>
                <a:gd name="T2" fmla="*/ 8 w 13"/>
                <a:gd name="T3" fmla="*/ 9 h 9"/>
                <a:gd name="T4" fmla="*/ 0 w 13"/>
                <a:gd name="T5" fmla="*/ 5 h 9"/>
                <a:gd name="T6" fmla="*/ 0 60000 65536"/>
                <a:gd name="T7" fmla="*/ 0 60000 65536"/>
                <a:gd name="T8" fmla="*/ 0 60000 65536"/>
                <a:gd name="T9" fmla="*/ 0 w 13"/>
                <a:gd name="T10" fmla="*/ 0 h 9"/>
                <a:gd name="T11" fmla="*/ 13 w 13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9">
                  <a:moveTo>
                    <a:pt x="13" y="0"/>
                  </a:moveTo>
                  <a:lnTo>
                    <a:pt x="8" y="9"/>
                  </a:lnTo>
                  <a:lnTo>
                    <a:pt x="0" y="5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20" name="Line 38"/>
            <p:cNvSpPr>
              <a:spLocks noChangeShapeType="1"/>
            </p:cNvSpPr>
            <p:nvPr/>
          </p:nvSpPr>
          <p:spPr bwMode="auto">
            <a:xfrm flipH="1">
              <a:off x="2064" y="1973"/>
              <a:ext cx="5" cy="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21" name="Line 39"/>
            <p:cNvSpPr>
              <a:spLocks noChangeShapeType="1"/>
            </p:cNvSpPr>
            <p:nvPr/>
          </p:nvSpPr>
          <p:spPr bwMode="auto">
            <a:xfrm>
              <a:off x="2068" y="1973"/>
              <a:ext cx="9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22" name="Freeform 40"/>
            <p:cNvSpPr>
              <a:spLocks/>
            </p:cNvSpPr>
            <p:nvPr/>
          </p:nvSpPr>
          <p:spPr bwMode="auto">
            <a:xfrm>
              <a:off x="2064" y="2042"/>
              <a:ext cx="12" cy="11"/>
            </a:xfrm>
            <a:custGeom>
              <a:avLst/>
              <a:gdLst>
                <a:gd name="T0" fmla="*/ 12 w 12"/>
                <a:gd name="T1" fmla="*/ 4 h 11"/>
                <a:gd name="T2" fmla="*/ 5 w 12"/>
                <a:gd name="T3" fmla="*/ 11 h 11"/>
                <a:gd name="T4" fmla="*/ 3 w 12"/>
                <a:gd name="T5" fmla="*/ 0 h 11"/>
                <a:gd name="T6" fmla="*/ 7 w 12"/>
                <a:gd name="T7" fmla="*/ 0 h 11"/>
                <a:gd name="T8" fmla="*/ 5 w 12"/>
                <a:gd name="T9" fmla="*/ 11 h 11"/>
                <a:gd name="T10" fmla="*/ 0 w 12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1"/>
                <a:gd name="T20" fmla="*/ 12 w 12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1">
                  <a:moveTo>
                    <a:pt x="12" y="4"/>
                  </a:moveTo>
                  <a:lnTo>
                    <a:pt x="5" y="11"/>
                  </a:lnTo>
                  <a:lnTo>
                    <a:pt x="3" y="0"/>
                  </a:lnTo>
                  <a:lnTo>
                    <a:pt x="7" y="0"/>
                  </a:lnTo>
                  <a:lnTo>
                    <a:pt x="5" y="11"/>
                  </a:lnTo>
                  <a:lnTo>
                    <a:pt x="0" y="1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23" name="Freeform 41"/>
            <p:cNvSpPr>
              <a:spLocks/>
            </p:cNvSpPr>
            <p:nvPr/>
          </p:nvSpPr>
          <p:spPr bwMode="auto">
            <a:xfrm>
              <a:off x="2059" y="2046"/>
              <a:ext cx="10" cy="11"/>
            </a:xfrm>
            <a:custGeom>
              <a:avLst/>
              <a:gdLst>
                <a:gd name="T0" fmla="*/ 2 w 10"/>
                <a:gd name="T1" fmla="*/ 0 h 11"/>
                <a:gd name="T2" fmla="*/ 10 w 10"/>
                <a:gd name="T3" fmla="*/ 7 h 11"/>
                <a:gd name="T4" fmla="*/ 0 w 10"/>
                <a:gd name="T5" fmla="*/ 5 h 11"/>
                <a:gd name="T6" fmla="*/ 0 w 10"/>
                <a:gd name="T7" fmla="*/ 8 h 11"/>
                <a:gd name="T8" fmla="*/ 10 w 10"/>
                <a:gd name="T9" fmla="*/ 7 h 11"/>
                <a:gd name="T10" fmla="*/ 1 w 10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1"/>
                <a:gd name="T20" fmla="*/ 10 w 1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1">
                  <a:moveTo>
                    <a:pt x="2" y="0"/>
                  </a:moveTo>
                  <a:lnTo>
                    <a:pt x="10" y="7"/>
                  </a:lnTo>
                  <a:lnTo>
                    <a:pt x="0" y="5"/>
                  </a:lnTo>
                  <a:lnTo>
                    <a:pt x="0" y="8"/>
                  </a:lnTo>
                  <a:lnTo>
                    <a:pt x="10" y="7"/>
                  </a:lnTo>
                  <a:lnTo>
                    <a:pt x="1" y="11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24" name="Freeform 42"/>
            <p:cNvSpPr>
              <a:spLocks/>
            </p:cNvSpPr>
            <p:nvPr/>
          </p:nvSpPr>
          <p:spPr bwMode="auto">
            <a:xfrm>
              <a:off x="2061" y="2053"/>
              <a:ext cx="12" cy="9"/>
            </a:xfrm>
            <a:custGeom>
              <a:avLst/>
              <a:gdLst>
                <a:gd name="T0" fmla="*/ 0 w 12"/>
                <a:gd name="T1" fmla="*/ 6 h 9"/>
                <a:gd name="T2" fmla="*/ 7 w 12"/>
                <a:gd name="T3" fmla="*/ 0 h 9"/>
                <a:gd name="T4" fmla="*/ 10 w 12"/>
                <a:gd name="T5" fmla="*/ 9 h 9"/>
                <a:gd name="T6" fmla="*/ 6 w 12"/>
                <a:gd name="T7" fmla="*/ 9 h 9"/>
                <a:gd name="T8" fmla="*/ 7 w 12"/>
                <a:gd name="T9" fmla="*/ 0 h 9"/>
                <a:gd name="T10" fmla="*/ 12 w 12"/>
                <a:gd name="T11" fmla="*/ 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9"/>
                <a:gd name="T20" fmla="*/ 12 w 12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9">
                  <a:moveTo>
                    <a:pt x="0" y="6"/>
                  </a:moveTo>
                  <a:lnTo>
                    <a:pt x="7" y="0"/>
                  </a:lnTo>
                  <a:lnTo>
                    <a:pt x="10" y="9"/>
                  </a:lnTo>
                  <a:lnTo>
                    <a:pt x="6" y="9"/>
                  </a:lnTo>
                  <a:lnTo>
                    <a:pt x="7" y="0"/>
                  </a:lnTo>
                  <a:lnTo>
                    <a:pt x="12" y="8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25" name="Freeform 43"/>
            <p:cNvSpPr>
              <a:spLocks/>
            </p:cNvSpPr>
            <p:nvPr/>
          </p:nvSpPr>
          <p:spPr bwMode="auto">
            <a:xfrm>
              <a:off x="2068" y="2047"/>
              <a:ext cx="11" cy="12"/>
            </a:xfrm>
            <a:custGeom>
              <a:avLst/>
              <a:gdLst>
                <a:gd name="T0" fmla="*/ 8 w 11"/>
                <a:gd name="T1" fmla="*/ 12 h 12"/>
                <a:gd name="T2" fmla="*/ 0 w 11"/>
                <a:gd name="T3" fmla="*/ 6 h 12"/>
                <a:gd name="T4" fmla="*/ 11 w 11"/>
                <a:gd name="T5" fmla="*/ 7 h 12"/>
                <a:gd name="T6" fmla="*/ 11 w 11"/>
                <a:gd name="T7" fmla="*/ 4 h 12"/>
                <a:gd name="T8" fmla="*/ 0 w 11"/>
                <a:gd name="T9" fmla="*/ 6 h 12"/>
                <a:gd name="T10" fmla="*/ 9 w 1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8" y="12"/>
                  </a:moveTo>
                  <a:lnTo>
                    <a:pt x="0" y="6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26" name="Freeform 44"/>
            <p:cNvSpPr>
              <a:spLocks/>
            </p:cNvSpPr>
            <p:nvPr/>
          </p:nvSpPr>
          <p:spPr bwMode="auto">
            <a:xfrm>
              <a:off x="2060" y="2043"/>
              <a:ext cx="13" cy="10"/>
            </a:xfrm>
            <a:custGeom>
              <a:avLst/>
              <a:gdLst>
                <a:gd name="T0" fmla="*/ 13 w 13"/>
                <a:gd name="T1" fmla="*/ 0 h 10"/>
                <a:gd name="T2" fmla="*/ 8 w 13"/>
                <a:gd name="T3" fmla="*/ 10 h 10"/>
                <a:gd name="T4" fmla="*/ 0 w 13"/>
                <a:gd name="T5" fmla="*/ 4 h 10"/>
                <a:gd name="T6" fmla="*/ 0 60000 65536"/>
                <a:gd name="T7" fmla="*/ 0 60000 65536"/>
                <a:gd name="T8" fmla="*/ 0 60000 65536"/>
                <a:gd name="T9" fmla="*/ 0 w 13"/>
                <a:gd name="T10" fmla="*/ 0 h 10"/>
                <a:gd name="T11" fmla="*/ 13 w 13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0">
                  <a:moveTo>
                    <a:pt x="13" y="0"/>
                  </a:moveTo>
                  <a:lnTo>
                    <a:pt x="8" y="10"/>
                  </a:lnTo>
                  <a:lnTo>
                    <a:pt x="0" y="4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27" name="Line 45"/>
            <p:cNvSpPr>
              <a:spLocks noChangeShapeType="1"/>
            </p:cNvSpPr>
            <p:nvPr/>
          </p:nvSpPr>
          <p:spPr bwMode="auto">
            <a:xfrm flipH="1">
              <a:off x="2064" y="2053"/>
              <a:ext cx="5" cy="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28" name="Line 46"/>
            <p:cNvSpPr>
              <a:spLocks noChangeShapeType="1"/>
            </p:cNvSpPr>
            <p:nvPr/>
          </p:nvSpPr>
          <p:spPr bwMode="auto">
            <a:xfrm>
              <a:off x="2068" y="2053"/>
              <a:ext cx="9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29" name="Freeform 47"/>
            <p:cNvSpPr>
              <a:spLocks/>
            </p:cNvSpPr>
            <p:nvPr/>
          </p:nvSpPr>
          <p:spPr bwMode="auto">
            <a:xfrm>
              <a:off x="2064" y="2122"/>
              <a:ext cx="12" cy="10"/>
            </a:xfrm>
            <a:custGeom>
              <a:avLst/>
              <a:gdLst>
                <a:gd name="T0" fmla="*/ 12 w 12"/>
                <a:gd name="T1" fmla="*/ 2 h 10"/>
                <a:gd name="T2" fmla="*/ 5 w 12"/>
                <a:gd name="T3" fmla="*/ 10 h 10"/>
                <a:gd name="T4" fmla="*/ 3 w 12"/>
                <a:gd name="T5" fmla="*/ 0 h 10"/>
                <a:gd name="T6" fmla="*/ 7 w 12"/>
                <a:gd name="T7" fmla="*/ 0 h 10"/>
                <a:gd name="T8" fmla="*/ 5 w 12"/>
                <a:gd name="T9" fmla="*/ 10 h 10"/>
                <a:gd name="T10" fmla="*/ 0 w 12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0"/>
                <a:gd name="T20" fmla="*/ 12 w 12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0">
                  <a:moveTo>
                    <a:pt x="12" y="2"/>
                  </a:moveTo>
                  <a:lnTo>
                    <a:pt x="5" y="10"/>
                  </a:lnTo>
                  <a:lnTo>
                    <a:pt x="3" y="0"/>
                  </a:lnTo>
                  <a:lnTo>
                    <a:pt x="7" y="0"/>
                  </a:lnTo>
                  <a:lnTo>
                    <a:pt x="5" y="10"/>
                  </a:lnTo>
                  <a:lnTo>
                    <a:pt x="0" y="1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0" name="Freeform 48"/>
            <p:cNvSpPr>
              <a:spLocks/>
            </p:cNvSpPr>
            <p:nvPr/>
          </p:nvSpPr>
          <p:spPr bwMode="auto">
            <a:xfrm>
              <a:off x="2059" y="2124"/>
              <a:ext cx="10" cy="12"/>
            </a:xfrm>
            <a:custGeom>
              <a:avLst/>
              <a:gdLst>
                <a:gd name="T0" fmla="*/ 2 w 10"/>
                <a:gd name="T1" fmla="*/ 0 h 12"/>
                <a:gd name="T2" fmla="*/ 10 w 10"/>
                <a:gd name="T3" fmla="*/ 8 h 12"/>
                <a:gd name="T4" fmla="*/ 0 w 10"/>
                <a:gd name="T5" fmla="*/ 6 h 12"/>
                <a:gd name="T6" fmla="*/ 0 w 10"/>
                <a:gd name="T7" fmla="*/ 8 h 12"/>
                <a:gd name="T8" fmla="*/ 10 w 10"/>
                <a:gd name="T9" fmla="*/ 8 h 12"/>
                <a:gd name="T10" fmla="*/ 1 w 10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2"/>
                <a:gd name="T20" fmla="*/ 10 w 1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2">
                  <a:moveTo>
                    <a:pt x="2" y="0"/>
                  </a:moveTo>
                  <a:lnTo>
                    <a:pt x="10" y="8"/>
                  </a:lnTo>
                  <a:lnTo>
                    <a:pt x="0" y="6"/>
                  </a:lnTo>
                  <a:lnTo>
                    <a:pt x="0" y="8"/>
                  </a:lnTo>
                  <a:lnTo>
                    <a:pt x="10" y="8"/>
                  </a:lnTo>
                  <a:lnTo>
                    <a:pt x="1" y="12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1" name="Freeform 49"/>
            <p:cNvSpPr>
              <a:spLocks/>
            </p:cNvSpPr>
            <p:nvPr/>
          </p:nvSpPr>
          <p:spPr bwMode="auto">
            <a:xfrm>
              <a:off x="2061" y="2132"/>
              <a:ext cx="12" cy="10"/>
            </a:xfrm>
            <a:custGeom>
              <a:avLst/>
              <a:gdLst>
                <a:gd name="T0" fmla="*/ 0 w 12"/>
                <a:gd name="T1" fmla="*/ 7 h 10"/>
                <a:gd name="T2" fmla="*/ 7 w 12"/>
                <a:gd name="T3" fmla="*/ 0 h 10"/>
                <a:gd name="T4" fmla="*/ 10 w 12"/>
                <a:gd name="T5" fmla="*/ 10 h 10"/>
                <a:gd name="T6" fmla="*/ 6 w 12"/>
                <a:gd name="T7" fmla="*/ 10 h 10"/>
                <a:gd name="T8" fmla="*/ 7 w 12"/>
                <a:gd name="T9" fmla="*/ 0 h 10"/>
                <a:gd name="T10" fmla="*/ 12 w 12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0"/>
                <a:gd name="T20" fmla="*/ 12 w 12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0">
                  <a:moveTo>
                    <a:pt x="0" y="7"/>
                  </a:moveTo>
                  <a:lnTo>
                    <a:pt x="7" y="0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7" y="0"/>
                  </a:lnTo>
                  <a:lnTo>
                    <a:pt x="12" y="8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2" name="Freeform 50"/>
            <p:cNvSpPr>
              <a:spLocks/>
            </p:cNvSpPr>
            <p:nvPr/>
          </p:nvSpPr>
          <p:spPr bwMode="auto">
            <a:xfrm>
              <a:off x="2068" y="2127"/>
              <a:ext cx="11" cy="12"/>
            </a:xfrm>
            <a:custGeom>
              <a:avLst/>
              <a:gdLst>
                <a:gd name="T0" fmla="*/ 8 w 11"/>
                <a:gd name="T1" fmla="*/ 12 h 12"/>
                <a:gd name="T2" fmla="*/ 0 w 11"/>
                <a:gd name="T3" fmla="*/ 5 h 12"/>
                <a:gd name="T4" fmla="*/ 11 w 11"/>
                <a:gd name="T5" fmla="*/ 5 h 12"/>
                <a:gd name="T6" fmla="*/ 11 w 11"/>
                <a:gd name="T7" fmla="*/ 3 h 12"/>
                <a:gd name="T8" fmla="*/ 0 w 11"/>
                <a:gd name="T9" fmla="*/ 5 h 12"/>
                <a:gd name="T10" fmla="*/ 9 w 1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1 w 1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8" y="12"/>
                  </a:moveTo>
                  <a:lnTo>
                    <a:pt x="0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0" y="5"/>
                  </a:lnTo>
                  <a:lnTo>
                    <a:pt x="9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3" name="Freeform 51"/>
            <p:cNvSpPr>
              <a:spLocks/>
            </p:cNvSpPr>
            <p:nvPr/>
          </p:nvSpPr>
          <p:spPr bwMode="auto">
            <a:xfrm>
              <a:off x="2060" y="2123"/>
              <a:ext cx="13" cy="9"/>
            </a:xfrm>
            <a:custGeom>
              <a:avLst/>
              <a:gdLst>
                <a:gd name="T0" fmla="*/ 13 w 13"/>
                <a:gd name="T1" fmla="*/ 0 h 9"/>
                <a:gd name="T2" fmla="*/ 8 w 13"/>
                <a:gd name="T3" fmla="*/ 9 h 9"/>
                <a:gd name="T4" fmla="*/ 0 w 13"/>
                <a:gd name="T5" fmla="*/ 4 h 9"/>
                <a:gd name="T6" fmla="*/ 0 60000 65536"/>
                <a:gd name="T7" fmla="*/ 0 60000 65536"/>
                <a:gd name="T8" fmla="*/ 0 60000 65536"/>
                <a:gd name="T9" fmla="*/ 0 w 13"/>
                <a:gd name="T10" fmla="*/ 0 h 9"/>
                <a:gd name="T11" fmla="*/ 13 w 13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9">
                  <a:moveTo>
                    <a:pt x="13" y="0"/>
                  </a:moveTo>
                  <a:lnTo>
                    <a:pt x="8" y="9"/>
                  </a:lnTo>
                  <a:lnTo>
                    <a:pt x="0" y="4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4" name="Line 52"/>
            <p:cNvSpPr>
              <a:spLocks noChangeShapeType="1"/>
            </p:cNvSpPr>
            <p:nvPr/>
          </p:nvSpPr>
          <p:spPr bwMode="auto">
            <a:xfrm flipH="1">
              <a:off x="2064" y="2132"/>
              <a:ext cx="5" cy="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5" name="Line 53"/>
            <p:cNvSpPr>
              <a:spLocks noChangeShapeType="1"/>
            </p:cNvSpPr>
            <p:nvPr/>
          </p:nvSpPr>
          <p:spPr bwMode="auto">
            <a:xfrm>
              <a:off x="2068" y="2132"/>
              <a:ext cx="9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6" name="Freeform 54"/>
            <p:cNvSpPr>
              <a:spLocks/>
            </p:cNvSpPr>
            <p:nvPr/>
          </p:nvSpPr>
          <p:spPr bwMode="auto">
            <a:xfrm>
              <a:off x="2072" y="2361"/>
              <a:ext cx="43" cy="33"/>
            </a:xfrm>
            <a:custGeom>
              <a:avLst/>
              <a:gdLst>
                <a:gd name="T0" fmla="*/ 0 w 43"/>
                <a:gd name="T1" fmla="*/ 0 h 33"/>
                <a:gd name="T2" fmla="*/ 32 w 43"/>
                <a:gd name="T3" fmla="*/ 0 h 33"/>
                <a:gd name="T4" fmla="*/ 43 w 43"/>
                <a:gd name="T5" fmla="*/ 12 h 33"/>
                <a:gd name="T6" fmla="*/ 43 w 43"/>
                <a:gd name="T7" fmla="*/ 21 h 33"/>
                <a:gd name="T8" fmla="*/ 32 w 43"/>
                <a:gd name="T9" fmla="*/ 33 h 33"/>
                <a:gd name="T10" fmla="*/ 0 w 43"/>
                <a:gd name="T11" fmla="*/ 33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33"/>
                <a:gd name="T20" fmla="*/ 43 w 43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33">
                  <a:moveTo>
                    <a:pt x="0" y="0"/>
                  </a:moveTo>
                  <a:lnTo>
                    <a:pt x="32" y="0"/>
                  </a:lnTo>
                  <a:lnTo>
                    <a:pt x="43" y="12"/>
                  </a:lnTo>
                  <a:lnTo>
                    <a:pt x="43" y="21"/>
                  </a:lnTo>
                  <a:lnTo>
                    <a:pt x="32" y="33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7" name="Line 55"/>
            <p:cNvSpPr>
              <a:spLocks noChangeShapeType="1"/>
            </p:cNvSpPr>
            <p:nvPr/>
          </p:nvSpPr>
          <p:spPr bwMode="auto">
            <a:xfrm>
              <a:off x="2083" y="2394"/>
              <a:ext cx="3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8" name="Line 56"/>
            <p:cNvSpPr>
              <a:spLocks noChangeShapeType="1"/>
            </p:cNvSpPr>
            <p:nvPr/>
          </p:nvSpPr>
          <p:spPr bwMode="auto">
            <a:xfrm flipV="1">
              <a:off x="2072" y="2361"/>
              <a:ext cx="1" cy="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39" name="Line 57"/>
            <p:cNvSpPr>
              <a:spLocks noChangeShapeType="1"/>
            </p:cNvSpPr>
            <p:nvPr/>
          </p:nvSpPr>
          <p:spPr bwMode="auto">
            <a:xfrm>
              <a:off x="2040" y="2361"/>
              <a:ext cx="11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0" name="Freeform 58"/>
            <p:cNvSpPr>
              <a:spLocks/>
            </p:cNvSpPr>
            <p:nvPr/>
          </p:nvSpPr>
          <p:spPr bwMode="auto">
            <a:xfrm>
              <a:off x="2008" y="2361"/>
              <a:ext cx="43" cy="63"/>
            </a:xfrm>
            <a:custGeom>
              <a:avLst/>
              <a:gdLst>
                <a:gd name="T0" fmla="*/ 32 w 43"/>
                <a:gd name="T1" fmla="*/ 0 h 63"/>
                <a:gd name="T2" fmla="*/ 11 w 43"/>
                <a:gd name="T3" fmla="*/ 0 h 63"/>
                <a:gd name="T4" fmla="*/ 0 w 43"/>
                <a:gd name="T5" fmla="*/ 12 h 63"/>
                <a:gd name="T6" fmla="*/ 43 w 43"/>
                <a:gd name="T7" fmla="*/ 54 h 63"/>
                <a:gd name="T8" fmla="*/ 32 w 43"/>
                <a:gd name="T9" fmla="*/ 63 h 63"/>
                <a:gd name="T10" fmla="*/ 11 w 43"/>
                <a:gd name="T11" fmla="*/ 63 h 63"/>
                <a:gd name="T12" fmla="*/ 0 w 43"/>
                <a:gd name="T13" fmla="*/ 54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63"/>
                <a:gd name="T23" fmla="*/ 43 w 43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63">
                  <a:moveTo>
                    <a:pt x="32" y="0"/>
                  </a:moveTo>
                  <a:lnTo>
                    <a:pt x="11" y="0"/>
                  </a:lnTo>
                  <a:lnTo>
                    <a:pt x="0" y="12"/>
                  </a:lnTo>
                  <a:lnTo>
                    <a:pt x="43" y="54"/>
                  </a:lnTo>
                  <a:lnTo>
                    <a:pt x="32" y="63"/>
                  </a:lnTo>
                  <a:lnTo>
                    <a:pt x="11" y="63"/>
                  </a:lnTo>
                  <a:lnTo>
                    <a:pt x="0" y="54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1" name="Line 59"/>
            <p:cNvSpPr>
              <a:spLocks noChangeShapeType="1"/>
            </p:cNvSpPr>
            <p:nvPr/>
          </p:nvSpPr>
          <p:spPr bwMode="auto">
            <a:xfrm flipH="1" flipV="1">
              <a:off x="1955" y="2394"/>
              <a:ext cx="32" cy="3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2" name="Freeform 60"/>
            <p:cNvSpPr>
              <a:spLocks/>
            </p:cNvSpPr>
            <p:nvPr/>
          </p:nvSpPr>
          <p:spPr bwMode="auto">
            <a:xfrm>
              <a:off x="1945" y="2361"/>
              <a:ext cx="42" cy="63"/>
            </a:xfrm>
            <a:custGeom>
              <a:avLst/>
              <a:gdLst>
                <a:gd name="T0" fmla="*/ 0 w 42"/>
                <a:gd name="T1" fmla="*/ 33 h 63"/>
                <a:gd name="T2" fmla="*/ 30 w 42"/>
                <a:gd name="T3" fmla="*/ 33 h 63"/>
                <a:gd name="T4" fmla="*/ 42 w 42"/>
                <a:gd name="T5" fmla="*/ 21 h 63"/>
                <a:gd name="T6" fmla="*/ 42 w 42"/>
                <a:gd name="T7" fmla="*/ 12 h 63"/>
                <a:gd name="T8" fmla="*/ 30 w 42"/>
                <a:gd name="T9" fmla="*/ 0 h 63"/>
                <a:gd name="T10" fmla="*/ 0 w 42"/>
                <a:gd name="T11" fmla="*/ 0 h 63"/>
                <a:gd name="T12" fmla="*/ 0 w 42"/>
                <a:gd name="T13" fmla="*/ 63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63"/>
                <a:gd name="T23" fmla="*/ 42 w 42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63">
                  <a:moveTo>
                    <a:pt x="0" y="33"/>
                  </a:moveTo>
                  <a:lnTo>
                    <a:pt x="30" y="33"/>
                  </a:lnTo>
                  <a:lnTo>
                    <a:pt x="42" y="21"/>
                  </a:lnTo>
                  <a:lnTo>
                    <a:pt x="42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63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3" name="Freeform 61"/>
            <p:cNvSpPr>
              <a:spLocks/>
            </p:cNvSpPr>
            <p:nvPr/>
          </p:nvSpPr>
          <p:spPr bwMode="auto">
            <a:xfrm>
              <a:off x="1879" y="2361"/>
              <a:ext cx="44" cy="63"/>
            </a:xfrm>
            <a:custGeom>
              <a:avLst/>
              <a:gdLst>
                <a:gd name="T0" fmla="*/ 44 w 44"/>
                <a:gd name="T1" fmla="*/ 63 h 63"/>
                <a:gd name="T2" fmla="*/ 0 w 44"/>
                <a:gd name="T3" fmla="*/ 63 h 63"/>
                <a:gd name="T4" fmla="*/ 0 w 44"/>
                <a:gd name="T5" fmla="*/ 0 h 63"/>
                <a:gd name="T6" fmla="*/ 0 60000 65536"/>
                <a:gd name="T7" fmla="*/ 0 60000 65536"/>
                <a:gd name="T8" fmla="*/ 0 60000 65536"/>
                <a:gd name="T9" fmla="*/ 0 w 44"/>
                <a:gd name="T10" fmla="*/ 0 h 63"/>
                <a:gd name="T11" fmla="*/ 44 w 44"/>
                <a:gd name="T12" fmla="*/ 63 h 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63">
                  <a:moveTo>
                    <a:pt x="44" y="63"/>
                  </a:moveTo>
                  <a:lnTo>
                    <a:pt x="0" y="63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4" name="Line 62"/>
            <p:cNvSpPr>
              <a:spLocks noChangeShapeType="1"/>
            </p:cNvSpPr>
            <p:nvPr/>
          </p:nvSpPr>
          <p:spPr bwMode="auto">
            <a:xfrm>
              <a:off x="2201" y="2382"/>
              <a:ext cx="1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5" name="Freeform 63"/>
            <p:cNvSpPr>
              <a:spLocks/>
            </p:cNvSpPr>
            <p:nvPr/>
          </p:nvSpPr>
          <p:spPr bwMode="auto">
            <a:xfrm>
              <a:off x="2201" y="2382"/>
              <a:ext cx="31" cy="42"/>
            </a:xfrm>
            <a:custGeom>
              <a:avLst/>
              <a:gdLst>
                <a:gd name="T0" fmla="*/ 31 w 31"/>
                <a:gd name="T1" fmla="*/ 42 h 42"/>
                <a:gd name="T2" fmla="*/ 31 w 31"/>
                <a:gd name="T3" fmla="*/ 12 h 42"/>
                <a:gd name="T4" fmla="*/ 20 w 31"/>
                <a:gd name="T5" fmla="*/ 0 h 42"/>
                <a:gd name="T6" fmla="*/ 11 w 31"/>
                <a:gd name="T7" fmla="*/ 0 h 42"/>
                <a:gd name="T8" fmla="*/ 0 w 31"/>
                <a:gd name="T9" fmla="*/ 12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2"/>
                <a:gd name="T17" fmla="*/ 31 w 31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2">
                  <a:moveTo>
                    <a:pt x="31" y="42"/>
                  </a:moveTo>
                  <a:lnTo>
                    <a:pt x="31" y="12"/>
                  </a:lnTo>
                  <a:lnTo>
                    <a:pt x="20" y="0"/>
                  </a:lnTo>
                  <a:lnTo>
                    <a:pt x="11" y="0"/>
                  </a:lnTo>
                  <a:lnTo>
                    <a:pt x="0" y="12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6" name="Line 64"/>
            <p:cNvSpPr>
              <a:spLocks noChangeShapeType="1"/>
            </p:cNvSpPr>
            <p:nvPr/>
          </p:nvSpPr>
          <p:spPr bwMode="auto">
            <a:xfrm flipV="1">
              <a:off x="2515" y="2184"/>
              <a:ext cx="42" cy="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7" name="Line 65"/>
            <p:cNvSpPr>
              <a:spLocks noChangeShapeType="1"/>
            </p:cNvSpPr>
            <p:nvPr/>
          </p:nvSpPr>
          <p:spPr bwMode="auto">
            <a:xfrm>
              <a:off x="2515" y="2184"/>
              <a:ext cx="42" cy="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8" name="Line 66"/>
            <p:cNvSpPr>
              <a:spLocks noChangeShapeType="1"/>
            </p:cNvSpPr>
            <p:nvPr/>
          </p:nvSpPr>
          <p:spPr bwMode="auto">
            <a:xfrm flipV="1">
              <a:off x="2602" y="1753"/>
              <a:ext cx="43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49" name="Line 67"/>
            <p:cNvSpPr>
              <a:spLocks noChangeShapeType="1"/>
            </p:cNvSpPr>
            <p:nvPr/>
          </p:nvSpPr>
          <p:spPr bwMode="auto">
            <a:xfrm>
              <a:off x="2602" y="1753"/>
              <a:ext cx="43" cy="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50" name="Line 68"/>
            <p:cNvSpPr>
              <a:spLocks noChangeShapeType="1"/>
            </p:cNvSpPr>
            <p:nvPr/>
          </p:nvSpPr>
          <p:spPr bwMode="auto">
            <a:xfrm flipV="1">
              <a:off x="2637" y="1589"/>
              <a:ext cx="42" cy="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51" name="Line 69"/>
            <p:cNvSpPr>
              <a:spLocks noChangeShapeType="1"/>
            </p:cNvSpPr>
            <p:nvPr/>
          </p:nvSpPr>
          <p:spPr bwMode="auto">
            <a:xfrm>
              <a:off x="2637" y="1589"/>
              <a:ext cx="42" cy="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52" name="Line 70"/>
            <p:cNvSpPr>
              <a:spLocks noChangeShapeType="1"/>
            </p:cNvSpPr>
            <p:nvPr/>
          </p:nvSpPr>
          <p:spPr bwMode="auto">
            <a:xfrm flipH="1">
              <a:off x="2233" y="1554"/>
              <a:ext cx="2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53" name="Freeform 71"/>
            <p:cNvSpPr>
              <a:spLocks/>
            </p:cNvSpPr>
            <p:nvPr/>
          </p:nvSpPr>
          <p:spPr bwMode="auto">
            <a:xfrm>
              <a:off x="2233" y="1490"/>
              <a:ext cx="11" cy="64"/>
            </a:xfrm>
            <a:custGeom>
              <a:avLst/>
              <a:gdLst>
                <a:gd name="T0" fmla="*/ 11 w 11"/>
                <a:gd name="T1" fmla="*/ 64 h 64"/>
                <a:gd name="T2" fmla="*/ 11 w 11"/>
                <a:gd name="T3" fmla="*/ 0 h 64"/>
                <a:gd name="T4" fmla="*/ 0 w 11"/>
                <a:gd name="T5" fmla="*/ 12 h 64"/>
                <a:gd name="T6" fmla="*/ 0 60000 65536"/>
                <a:gd name="T7" fmla="*/ 0 60000 65536"/>
                <a:gd name="T8" fmla="*/ 0 60000 65536"/>
                <a:gd name="T9" fmla="*/ 0 w 11"/>
                <a:gd name="T10" fmla="*/ 0 h 64"/>
                <a:gd name="T11" fmla="*/ 11 w 11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64">
                  <a:moveTo>
                    <a:pt x="11" y="64"/>
                  </a:moveTo>
                  <a:lnTo>
                    <a:pt x="11" y="0"/>
                  </a:lnTo>
                  <a:lnTo>
                    <a:pt x="0" y="12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54" name="Freeform 72"/>
            <p:cNvSpPr>
              <a:spLocks/>
            </p:cNvSpPr>
            <p:nvPr/>
          </p:nvSpPr>
          <p:spPr bwMode="auto">
            <a:xfrm>
              <a:off x="2104" y="1502"/>
              <a:ext cx="43" cy="20"/>
            </a:xfrm>
            <a:custGeom>
              <a:avLst/>
              <a:gdLst>
                <a:gd name="T0" fmla="*/ 43 w 43"/>
                <a:gd name="T1" fmla="*/ 0 h 20"/>
                <a:gd name="T2" fmla="*/ 43 w 43"/>
                <a:gd name="T3" fmla="*/ 10 h 20"/>
                <a:gd name="T4" fmla="*/ 32 w 43"/>
                <a:gd name="T5" fmla="*/ 20 h 20"/>
                <a:gd name="T6" fmla="*/ 0 w 43"/>
                <a:gd name="T7" fmla="*/ 2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20"/>
                <a:gd name="T14" fmla="*/ 43 w 4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20">
                  <a:moveTo>
                    <a:pt x="43" y="0"/>
                  </a:moveTo>
                  <a:lnTo>
                    <a:pt x="43" y="10"/>
                  </a:lnTo>
                  <a:lnTo>
                    <a:pt x="32" y="20"/>
                  </a:lnTo>
                  <a:lnTo>
                    <a:pt x="0" y="2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55" name="Line 73"/>
            <p:cNvSpPr>
              <a:spLocks noChangeShapeType="1"/>
            </p:cNvSpPr>
            <p:nvPr/>
          </p:nvSpPr>
          <p:spPr bwMode="auto">
            <a:xfrm>
              <a:off x="2115" y="1522"/>
              <a:ext cx="32" cy="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56" name="Freeform 74"/>
            <p:cNvSpPr>
              <a:spLocks/>
            </p:cNvSpPr>
            <p:nvPr/>
          </p:nvSpPr>
          <p:spPr bwMode="auto">
            <a:xfrm>
              <a:off x="2104" y="1490"/>
              <a:ext cx="43" cy="64"/>
            </a:xfrm>
            <a:custGeom>
              <a:avLst/>
              <a:gdLst>
                <a:gd name="T0" fmla="*/ 0 w 43"/>
                <a:gd name="T1" fmla="*/ 64 h 64"/>
                <a:gd name="T2" fmla="*/ 0 w 43"/>
                <a:gd name="T3" fmla="*/ 0 h 64"/>
                <a:gd name="T4" fmla="*/ 32 w 43"/>
                <a:gd name="T5" fmla="*/ 0 h 64"/>
                <a:gd name="T6" fmla="*/ 43 w 43"/>
                <a:gd name="T7" fmla="*/ 12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64"/>
                <a:gd name="T14" fmla="*/ 43 w 43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64">
                  <a:moveTo>
                    <a:pt x="0" y="64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3" y="12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57" name="Freeform 75"/>
            <p:cNvSpPr>
              <a:spLocks/>
            </p:cNvSpPr>
            <p:nvPr/>
          </p:nvSpPr>
          <p:spPr bwMode="auto">
            <a:xfrm>
              <a:off x="2040" y="1490"/>
              <a:ext cx="43" cy="64"/>
            </a:xfrm>
            <a:custGeom>
              <a:avLst/>
              <a:gdLst>
                <a:gd name="T0" fmla="*/ 43 w 43"/>
                <a:gd name="T1" fmla="*/ 12 h 64"/>
                <a:gd name="T2" fmla="*/ 32 w 43"/>
                <a:gd name="T3" fmla="*/ 0 h 64"/>
                <a:gd name="T4" fmla="*/ 11 w 43"/>
                <a:gd name="T5" fmla="*/ 0 h 64"/>
                <a:gd name="T6" fmla="*/ 0 w 43"/>
                <a:gd name="T7" fmla="*/ 12 h 64"/>
                <a:gd name="T8" fmla="*/ 43 w 43"/>
                <a:gd name="T9" fmla="*/ 53 h 64"/>
                <a:gd name="T10" fmla="*/ 32 w 43"/>
                <a:gd name="T11" fmla="*/ 64 h 64"/>
                <a:gd name="T12" fmla="*/ 11 w 43"/>
                <a:gd name="T13" fmla="*/ 64 h 64"/>
                <a:gd name="T14" fmla="*/ 0 w 43"/>
                <a:gd name="T15" fmla="*/ 53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64"/>
                <a:gd name="T26" fmla="*/ 43 w 43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64">
                  <a:moveTo>
                    <a:pt x="43" y="12"/>
                  </a:moveTo>
                  <a:lnTo>
                    <a:pt x="32" y="0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43" y="53"/>
                  </a:lnTo>
                  <a:lnTo>
                    <a:pt x="32" y="64"/>
                  </a:lnTo>
                  <a:lnTo>
                    <a:pt x="11" y="64"/>
                  </a:lnTo>
                  <a:lnTo>
                    <a:pt x="0" y="53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58" name="Line 76"/>
            <p:cNvSpPr>
              <a:spLocks noChangeShapeType="1"/>
            </p:cNvSpPr>
            <p:nvPr/>
          </p:nvSpPr>
          <p:spPr bwMode="auto">
            <a:xfrm flipH="1" flipV="1">
              <a:off x="1987" y="1522"/>
              <a:ext cx="32" cy="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59" name="Freeform 77"/>
            <p:cNvSpPr>
              <a:spLocks/>
            </p:cNvSpPr>
            <p:nvPr/>
          </p:nvSpPr>
          <p:spPr bwMode="auto">
            <a:xfrm>
              <a:off x="1976" y="1490"/>
              <a:ext cx="43" cy="64"/>
            </a:xfrm>
            <a:custGeom>
              <a:avLst/>
              <a:gdLst>
                <a:gd name="T0" fmla="*/ 0 w 43"/>
                <a:gd name="T1" fmla="*/ 32 h 64"/>
                <a:gd name="T2" fmla="*/ 32 w 43"/>
                <a:gd name="T3" fmla="*/ 32 h 64"/>
                <a:gd name="T4" fmla="*/ 43 w 43"/>
                <a:gd name="T5" fmla="*/ 21 h 64"/>
                <a:gd name="T6" fmla="*/ 43 w 43"/>
                <a:gd name="T7" fmla="*/ 12 h 64"/>
                <a:gd name="T8" fmla="*/ 32 w 43"/>
                <a:gd name="T9" fmla="*/ 0 h 64"/>
                <a:gd name="T10" fmla="*/ 0 w 43"/>
                <a:gd name="T11" fmla="*/ 0 h 64"/>
                <a:gd name="T12" fmla="*/ 0 w 43"/>
                <a:gd name="T13" fmla="*/ 64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64"/>
                <a:gd name="T23" fmla="*/ 43 w 43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64">
                  <a:moveTo>
                    <a:pt x="0" y="32"/>
                  </a:moveTo>
                  <a:lnTo>
                    <a:pt x="32" y="32"/>
                  </a:lnTo>
                  <a:lnTo>
                    <a:pt x="43" y="21"/>
                  </a:lnTo>
                  <a:lnTo>
                    <a:pt x="43" y="1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64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60" name="Freeform 78"/>
            <p:cNvSpPr>
              <a:spLocks/>
            </p:cNvSpPr>
            <p:nvPr/>
          </p:nvSpPr>
          <p:spPr bwMode="auto">
            <a:xfrm>
              <a:off x="1913" y="1490"/>
              <a:ext cx="42" cy="64"/>
            </a:xfrm>
            <a:custGeom>
              <a:avLst/>
              <a:gdLst>
                <a:gd name="T0" fmla="*/ 42 w 42"/>
                <a:gd name="T1" fmla="*/ 64 h 64"/>
                <a:gd name="T2" fmla="*/ 0 w 42"/>
                <a:gd name="T3" fmla="*/ 64 h 64"/>
                <a:gd name="T4" fmla="*/ 0 w 42"/>
                <a:gd name="T5" fmla="*/ 0 h 64"/>
                <a:gd name="T6" fmla="*/ 0 60000 65536"/>
                <a:gd name="T7" fmla="*/ 0 60000 65536"/>
                <a:gd name="T8" fmla="*/ 0 60000 65536"/>
                <a:gd name="T9" fmla="*/ 0 w 42"/>
                <a:gd name="T10" fmla="*/ 0 h 64"/>
                <a:gd name="T11" fmla="*/ 42 w 42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64">
                  <a:moveTo>
                    <a:pt x="42" y="64"/>
                  </a:move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61" name="Freeform 79"/>
            <p:cNvSpPr>
              <a:spLocks/>
            </p:cNvSpPr>
            <p:nvPr/>
          </p:nvSpPr>
          <p:spPr bwMode="auto">
            <a:xfrm>
              <a:off x="1886" y="1729"/>
              <a:ext cx="43" cy="64"/>
            </a:xfrm>
            <a:custGeom>
              <a:avLst/>
              <a:gdLst>
                <a:gd name="T0" fmla="*/ 0 w 43"/>
                <a:gd name="T1" fmla="*/ 0 h 64"/>
                <a:gd name="T2" fmla="*/ 0 w 43"/>
                <a:gd name="T3" fmla="*/ 64 h 64"/>
                <a:gd name="T4" fmla="*/ 43 w 43"/>
                <a:gd name="T5" fmla="*/ 64 h 64"/>
                <a:gd name="T6" fmla="*/ 0 60000 65536"/>
                <a:gd name="T7" fmla="*/ 0 60000 65536"/>
                <a:gd name="T8" fmla="*/ 0 60000 65536"/>
                <a:gd name="T9" fmla="*/ 0 w 43"/>
                <a:gd name="T10" fmla="*/ 0 h 64"/>
                <a:gd name="T11" fmla="*/ 43 w 43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64">
                  <a:moveTo>
                    <a:pt x="0" y="0"/>
                  </a:moveTo>
                  <a:lnTo>
                    <a:pt x="0" y="64"/>
                  </a:lnTo>
                  <a:lnTo>
                    <a:pt x="43" y="64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62" name="Freeform 80"/>
            <p:cNvSpPr>
              <a:spLocks/>
            </p:cNvSpPr>
            <p:nvPr/>
          </p:nvSpPr>
          <p:spPr bwMode="auto">
            <a:xfrm>
              <a:off x="1950" y="1729"/>
              <a:ext cx="42" cy="64"/>
            </a:xfrm>
            <a:custGeom>
              <a:avLst/>
              <a:gdLst>
                <a:gd name="T0" fmla="*/ 0 w 42"/>
                <a:gd name="T1" fmla="*/ 64 h 64"/>
                <a:gd name="T2" fmla="*/ 0 w 42"/>
                <a:gd name="T3" fmla="*/ 0 h 64"/>
                <a:gd name="T4" fmla="*/ 32 w 42"/>
                <a:gd name="T5" fmla="*/ 0 h 64"/>
                <a:gd name="T6" fmla="*/ 42 w 42"/>
                <a:gd name="T7" fmla="*/ 10 h 64"/>
                <a:gd name="T8" fmla="*/ 42 w 42"/>
                <a:gd name="T9" fmla="*/ 21 h 64"/>
                <a:gd name="T10" fmla="*/ 32 w 42"/>
                <a:gd name="T11" fmla="*/ 32 h 64"/>
                <a:gd name="T12" fmla="*/ 0 w 42"/>
                <a:gd name="T13" fmla="*/ 32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64"/>
                <a:gd name="T23" fmla="*/ 42 w 42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64">
                  <a:moveTo>
                    <a:pt x="0" y="64"/>
                  </a:moveTo>
                  <a:lnTo>
                    <a:pt x="0" y="0"/>
                  </a:lnTo>
                  <a:lnTo>
                    <a:pt x="32" y="0"/>
                  </a:lnTo>
                  <a:lnTo>
                    <a:pt x="42" y="10"/>
                  </a:lnTo>
                  <a:lnTo>
                    <a:pt x="42" y="21"/>
                  </a:lnTo>
                  <a:lnTo>
                    <a:pt x="32" y="32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63" name="Line 81"/>
            <p:cNvSpPr>
              <a:spLocks noChangeShapeType="1"/>
            </p:cNvSpPr>
            <p:nvPr/>
          </p:nvSpPr>
          <p:spPr bwMode="auto">
            <a:xfrm>
              <a:off x="1961" y="1761"/>
              <a:ext cx="31" cy="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64" name="Freeform 82"/>
            <p:cNvSpPr>
              <a:spLocks/>
            </p:cNvSpPr>
            <p:nvPr/>
          </p:nvSpPr>
          <p:spPr bwMode="auto">
            <a:xfrm>
              <a:off x="2015" y="1729"/>
              <a:ext cx="41" cy="64"/>
            </a:xfrm>
            <a:custGeom>
              <a:avLst/>
              <a:gdLst>
                <a:gd name="T0" fmla="*/ 11 w 41"/>
                <a:gd name="T1" fmla="*/ 64 h 64"/>
                <a:gd name="T2" fmla="*/ 31 w 41"/>
                <a:gd name="T3" fmla="*/ 64 h 64"/>
                <a:gd name="T4" fmla="*/ 41 w 41"/>
                <a:gd name="T5" fmla="*/ 52 h 64"/>
                <a:gd name="T6" fmla="*/ 0 w 41"/>
                <a:gd name="T7" fmla="*/ 10 h 64"/>
                <a:gd name="T8" fmla="*/ 11 w 41"/>
                <a:gd name="T9" fmla="*/ 0 h 64"/>
                <a:gd name="T10" fmla="*/ 31 w 41"/>
                <a:gd name="T11" fmla="*/ 0 h 64"/>
                <a:gd name="T12" fmla="*/ 41 w 41"/>
                <a:gd name="T13" fmla="*/ 1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64"/>
                <a:gd name="T23" fmla="*/ 41 w 41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64">
                  <a:moveTo>
                    <a:pt x="11" y="64"/>
                  </a:moveTo>
                  <a:lnTo>
                    <a:pt x="31" y="64"/>
                  </a:lnTo>
                  <a:lnTo>
                    <a:pt x="41" y="52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31" y="0"/>
                  </a:lnTo>
                  <a:lnTo>
                    <a:pt x="41" y="1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65" name="Freeform 83"/>
            <p:cNvSpPr>
              <a:spLocks/>
            </p:cNvSpPr>
            <p:nvPr/>
          </p:nvSpPr>
          <p:spPr bwMode="auto">
            <a:xfrm>
              <a:off x="2079" y="1729"/>
              <a:ext cx="42" cy="32"/>
            </a:xfrm>
            <a:custGeom>
              <a:avLst/>
              <a:gdLst>
                <a:gd name="T0" fmla="*/ 0 w 42"/>
                <a:gd name="T1" fmla="*/ 0 h 32"/>
                <a:gd name="T2" fmla="*/ 32 w 42"/>
                <a:gd name="T3" fmla="*/ 0 h 32"/>
                <a:gd name="T4" fmla="*/ 42 w 42"/>
                <a:gd name="T5" fmla="*/ 10 h 32"/>
                <a:gd name="T6" fmla="*/ 42 w 42"/>
                <a:gd name="T7" fmla="*/ 21 h 32"/>
                <a:gd name="T8" fmla="*/ 32 w 42"/>
                <a:gd name="T9" fmla="*/ 32 h 32"/>
                <a:gd name="T10" fmla="*/ 0 w 42"/>
                <a:gd name="T11" fmla="*/ 32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32"/>
                <a:gd name="T20" fmla="*/ 42 w 4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32">
                  <a:moveTo>
                    <a:pt x="0" y="0"/>
                  </a:moveTo>
                  <a:lnTo>
                    <a:pt x="32" y="0"/>
                  </a:lnTo>
                  <a:lnTo>
                    <a:pt x="42" y="10"/>
                  </a:lnTo>
                  <a:lnTo>
                    <a:pt x="42" y="21"/>
                  </a:lnTo>
                  <a:lnTo>
                    <a:pt x="32" y="32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66" name="Line 84"/>
            <p:cNvSpPr>
              <a:spLocks noChangeShapeType="1"/>
            </p:cNvSpPr>
            <p:nvPr/>
          </p:nvSpPr>
          <p:spPr bwMode="auto">
            <a:xfrm>
              <a:off x="2089" y="1761"/>
              <a:ext cx="32" cy="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67" name="Line 85"/>
            <p:cNvSpPr>
              <a:spLocks noChangeShapeType="1"/>
            </p:cNvSpPr>
            <p:nvPr/>
          </p:nvSpPr>
          <p:spPr bwMode="auto">
            <a:xfrm flipV="1">
              <a:off x="2079" y="1729"/>
              <a:ext cx="1" cy="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68" name="Line 86"/>
            <p:cNvSpPr>
              <a:spLocks noChangeShapeType="1"/>
            </p:cNvSpPr>
            <p:nvPr/>
          </p:nvSpPr>
          <p:spPr bwMode="auto">
            <a:xfrm>
              <a:off x="2015" y="1781"/>
              <a:ext cx="11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69" name="Line 87"/>
            <p:cNvSpPr>
              <a:spLocks noChangeShapeType="1"/>
            </p:cNvSpPr>
            <p:nvPr/>
          </p:nvSpPr>
          <p:spPr bwMode="auto">
            <a:xfrm>
              <a:off x="2206" y="1793"/>
              <a:ext cx="4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70" name="Freeform 88"/>
            <p:cNvSpPr>
              <a:spLocks/>
            </p:cNvSpPr>
            <p:nvPr/>
          </p:nvSpPr>
          <p:spPr bwMode="auto">
            <a:xfrm>
              <a:off x="2206" y="1750"/>
              <a:ext cx="43" cy="43"/>
            </a:xfrm>
            <a:custGeom>
              <a:avLst/>
              <a:gdLst>
                <a:gd name="T0" fmla="*/ 43 w 43"/>
                <a:gd name="T1" fmla="*/ 0 h 43"/>
                <a:gd name="T2" fmla="*/ 32 w 43"/>
                <a:gd name="T3" fmla="*/ 11 h 43"/>
                <a:gd name="T4" fmla="*/ 11 w 43"/>
                <a:gd name="T5" fmla="*/ 11 h 43"/>
                <a:gd name="T6" fmla="*/ 0 w 43"/>
                <a:gd name="T7" fmla="*/ 21 h 43"/>
                <a:gd name="T8" fmla="*/ 0 w 43"/>
                <a:gd name="T9" fmla="*/ 4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3"/>
                <a:gd name="T17" fmla="*/ 43 w 43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3">
                  <a:moveTo>
                    <a:pt x="43" y="0"/>
                  </a:moveTo>
                  <a:lnTo>
                    <a:pt x="32" y="11"/>
                  </a:lnTo>
                  <a:lnTo>
                    <a:pt x="11" y="11"/>
                  </a:lnTo>
                  <a:lnTo>
                    <a:pt x="0" y="21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71" name="Freeform 89"/>
            <p:cNvSpPr>
              <a:spLocks/>
            </p:cNvSpPr>
            <p:nvPr/>
          </p:nvSpPr>
          <p:spPr bwMode="auto">
            <a:xfrm>
              <a:off x="2206" y="1729"/>
              <a:ext cx="43" cy="21"/>
            </a:xfrm>
            <a:custGeom>
              <a:avLst/>
              <a:gdLst>
                <a:gd name="T0" fmla="*/ 0 w 43"/>
                <a:gd name="T1" fmla="*/ 10 h 21"/>
                <a:gd name="T2" fmla="*/ 11 w 43"/>
                <a:gd name="T3" fmla="*/ 0 h 21"/>
                <a:gd name="T4" fmla="*/ 32 w 43"/>
                <a:gd name="T5" fmla="*/ 0 h 21"/>
                <a:gd name="T6" fmla="*/ 43 w 43"/>
                <a:gd name="T7" fmla="*/ 10 h 21"/>
                <a:gd name="T8" fmla="*/ 43 w 43"/>
                <a:gd name="T9" fmla="*/ 2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1"/>
                <a:gd name="T17" fmla="*/ 43 w 43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1">
                  <a:moveTo>
                    <a:pt x="0" y="10"/>
                  </a:moveTo>
                  <a:lnTo>
                    <a:pt x="11" y="0"/>
                  </a:lnTo>
                  <a:lnTo>
                    <a:pt x="32" y="0"/>
                  </a:lnTo>
                  <a:lnTo>
                    <a:pt x="43" y="10"/>
                  </a:lnTo>
                  <a:lnTo>
                    <a:pt x="43" y="21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72" name="Line 90"/>
            <p:cNvSpPr>
              <a:spLocks noChangeShapeType="1"/>
            </p:cNvSpPr>
            <p:nvPr/>
          </p:nvSpPr>
          <p:spPr bwMode="auto">
            <a:xfrm flipH="1">
              <a:off x="1675" y="1522"/>
              <a:ext cx="32" cy="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73" name="Line 91"/>
            <p:cNvSpPr>
              <a:spLocks noChangeShapeType="1"/>
            </p:cNvSpPr>
            <p:nvPr/>
          </p:nvSpPr>
          <p:spPr bwMode="auto">
            <a:xfrm>
              <a:off x="1675" y="1490"/>
              <a:ext cx="32" cy="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74" name="Freeform 92"/>
            <p:cNvSpPr>
              <a:spLocks/>
            </p:cNvSpPr>
            <p:nvPr/>
          </p:nvSpPr>
          <p:spPr bwMode="auto">
            <a:xfrm>
              <a:off x="1547" y="1490"/>
              <a:ext cx="42" cy="64"/>
            </a:xfrm>
            <a:custGeom>
              <a:avLst/>
              <a:gdLst>
                <a:gd name="T0" fmla="*/ 42 w 42"/>
                <a:gd name="T1" fmla="*/ 64 h 64"/>
                <a:gd name="T2" fmla="*/ 0 w 42"/>
                <a:gd name="T3" fmla="*/ 64 h 64"/>
                <a:gd name="T4" fmla="*/ 0 w 42"/>
                <a:gd name="T5" fmla="*/ 0 h 64"/>
                <a:gd name="T6" fmla="*/ 0 60000 65536"/>
                <a:gd name="T7" fmla="*/ 0 60000 65536"/>
                <a:gd name="T8" fmla="*/ 0 60000 65536"/>
                <a:gd name="T9" fmla="*/ 0 w 42"/>
                <a:gd name="T10" fmla="*/ 0 h 64"/>
                <a:gd name="T11" fmla="*/ 42 w 42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64">
                  <a:moveTo>
                    <a:pt x="42" y="64"/>
                  </a:move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75" name="Freeform 93"/>
            <p:cNvSpPr>
              <a:spLocks/>
            </p:cNvSpPr>
            <p:nvPr/>
          </p:nvSpPr>
          <p:spPr bwMode="auto">
            <a:xfrm>
              <a:off x="1418" y="1490"/>
              <a:ext cx="22" cy="64"/>
            </a:xfrm>
            <a:custGeom>
              <a:avLst/>
              <a:gdLst>
                <a:gd name="T0" fmla="*/ 0 w 22"/>
                <a:gd name="T1" fmla="*/ 0 h 64"/>
                <a:gd name="T2" fmla="*/ 22 w 22"/>
                <a:gd name="T3" fmla="*/ 21 h 64"/>
                <a:gd name="T4" fmla="*/ 22 w 22"/>
                <a:gd name="T5" fmla="*/ 42 h 64"/>
                <a:gd name="T6" fmla="*/ 0 w 22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4"/>
                <a:gd name="T14" fmla="*/ 22 w 22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4">
                  <a:moveTo>
                    <a:pt x="0" y="0"/>
                  </a:moveTo>
                  <a:lnTo>
                    <a:pt x="22" y="21"/>
                  </a:lnTo>
                  <a:lnTo>
                    <a:pt x="22" y="42"/>
                  </a:lnTo>
                  <a:lnTo>
                    <a:pt x="0" y="6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76" name="Freeform 94"/>
            <p:cNvSpPr>
              <a:spLocks/>
            </p:cNvSpPr>
            <p:nvPr/>
          </p:nvSpPr>
          <p:spPr bwMode="auto">
            <a:xfrm>
              <a:off x="1355" y="1490"/>
              <a:ext cx="42" cy="53"/>
            </a:xfrm>
            <a:custGeom>
              <a:avLst/>
              <a:gdLst>
                <a:gd name="T0" fmla="*/ 42 w 42"/>
                <a:gd name="T1" fmla="*/ 53 h 53"/>
                <a:gd name="T2" fmla="*/ 42 w 42"/>
                <a:gd name="T3" fmla="*/ 12 h 53"/>
                <a:gd name="T4" fmla="*/ 32 w 42"/>
                <a:gd name="T5" fmla="*/ 0 h 53"/>
                <a:gd name="T6" fmla="*/ 0 w 42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53"/>
                <a:gd name="T14" fmla="*/ 42 w 42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53">
                  <a:moveTo>
                    <a:pt x="42" y="53"/>
                  </a:moveTo>
                  <a:lnTo>
                    <a:pt x="42" y="12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77" name="Line 95"/>
            <p:cNvSpPr>
              <a:spLocks noChangeShapeType="1"/>
            </p:cNvSpPr>
            <p:nvPr/>
          </p:nvSpPr>
          <p:spPr bwMode="auto">
            <a:xfrm>
              <a:off x="1364" y="1490"/>
              <a:ext cx="1" cy="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78" name="Freeform 96"/>
            <p:cNvSpPr>
              <a:spLocks/>
            </p:cNvSpPr>
            <p:nvPr/>
          </p:nvSpPr>
          <p:spPr bwMode="auto">
            <a:xfrm>
              <a:off x="1355" y="1543"/>
              <a:ext cx="42" cy="11"/>
            </a:xfrm>
            <a:custGeom>
              <a:avLst/>
              <a:gdLst>
                <a:gd name="T0" fmla="*/ 0 w 42"/>
                <a:gd name="T1" fmla="*/ 11 h 11"/>
                <a:gd name="T2" fmla="*/ 32 w 42"/>
                <a:gd name="T3" fmla="*/ 11 h 11"/>
                <a:gd name="T4" fmla="*/ 42 w 42"/>
                <a:gd name="T5" fmla="*/ 0 h 11"/>
                <a:gd name="T6" fmla="*/ 0 60000 65536"/>
                <a:gd name="T7" fmla="*/ 0 60000 65536"/>
                <a:gd name="T8" fmla="*/ 0 60000 65536"/>
                <a:gd name="T9" fmla="*/ 0 w 42"/>
                <a:gd name="T10" fmla="*/ 0 h 11"/>
                <a:gd name="T11" fmla="*/ 42 w 4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11">
                  <a:moveTo>
                    <a:pt x="0" y="11"/>
                  </a:moveTo>
                  <a:lnTo>
                    <a:pt x="32" y="11"/>
                  </a:lnTo>
                  <a:lnTo>
                    <a:pt x="42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79" name="Freeform 97"/>
            <p:cNvSpPr>
              <a:spLocks/>
            </p:cNvSpPr>
            <p:nvPr/>
          </p:nvSpPr>
          <p:spPr bwMode="auto">
            <a:xfrm>
              <a:off x="1450" y="1543"/>
              <a:ext cx="11" cy="21"/>
            </a:xfrm>
            <a:custGeom>
              <a:avLst/>
              <a:gdLst>
                <a:gd name="T0" fmla="*/ 11 w 11"/>
                <a:gd name="T1" fmla="*/ 0 h 21"/>
                <a:gd name="T2" fmla="*/ 11 w 11"/>
                <a:gd name="T3" fmla="*/ 11 h 21"/>
                <a:gd name="T4" fmla="*/ 0 w 11"/>
                <a:gd name="T5" fmla="*/ 21 h 21"/>
                <a:gd name="T6" fmla="*/ 0 60000 65536"/>
                <a:gd name="T7" fmla="*/ 0 60000 65536"/>
                <a:gd name="T8" fmla="*/ 0 60000 65536"/>
                <a:gd name="T9" fmla="*/ 0 w 11"/>
                <a:gd name="T10" fmla="*/ 0 h 21"/>
                <a:gd name="T11" fmla="*/ 11 w 11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21">
                  <a:moveTo>
                    <a:pt x="11" y="0"/>
                  </a:moveTo>
                  <a:lnTo>
                    <a:pt x="11" y="11"/>
                  </a:lnTo>
                  <a:lnTo>
                    <a:pt x="0" y="2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80" name="Freeform 98"/>
            <p:cNvSpPr>
              <a:spLocks/>
            </p:cNvSpPr>
            <p:nvPr/>
          </p:nvSpPr>
          <p:spPr bwMode="auto">
            <a:xfrm>
              <a:off x="1311" y="1490"/>
              <a:ext cx="22" cy="64"/>
            </a:xfrm>
            <a:custGeom>
              <a:avLst/>
              <a:gdLst>
                <a:gd name="T0" fmla="*/ 22 w 22"/>
                <a:gd name="T1" fmla="*/ 64 h 64"/>
                <a:gd name="T2" fmla="*/ 0 w 22"/>
                <a:gd name="T3" fmla="*/ 42 h 64"/>
                <a:gd name="T4" fmla="*/ 0 w 22"/>
                <a:gd name="T5" fmla="*/ 21 h 64"/>
                <a:gd name="T6" fmla="*/ 22 w 22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4"/>
                <a:gd name="T14" fmla="*/ 22 w 22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4">
                  <a:moveTo>
                    <a:pt x="22" y="64"/>
                  </a:moveTo>
                  <a:lnTo>
                    <a:pt x="0" y="42"/>
                  </a:lnTo>
                  <a:lnTo>
                    <a:pt x="0" y="21"/>
                  </a:lnTo>
                  <a:lnTo>
                    <a:pt x="22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81" name="Line 99"/>
            <p:cNvSpPr>
              <a:spLocks noChangeShapeType="1"/>
            </p:cNvSpPr>
            <p:nvPr/>
          </p:nvSpPr>
          <p:spPr bwMode="auto">
            <a:xfrm>
              <a:off x="1215" y="1490"/>
              <a:ext cx="11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82" name="Freeform 100"/>
            <p:cNvSpPr>
              <a:spLocks/>
            </p:cNvSpPr>
            <p:nvPr/>
          </p:nvSpPr>
          <p:spPr bwMode="auto">
            <a:xfrm>
              <a:off x="1183" y="1490"/>
              <a:ext cx="43" cy="64"/>
            </a:xfrm>
            <a:custGeom>
              <a:avLst/>
              <a:gdLst>
                <a:gd name="T0" fmla="*/ 32 w 43"/>
                <a:gd name="T1" fmla="*/ 0 h 64"/>
                <a:gd name="T2" fmla="*/ 11 w 43"/>
                <a:gd name="T3" fmla="*/ 0 h 64"/>
                <a:gd name="T4" fmla="*/ 0 w 43"/>
                <a:gd name="T5" fmla="*/ 12 h 64"/>
                <a:gd name="T6" fmla="*/ 0 w 43"/>
                <a:gd name="T7" fmla="*/ 53 h 64"/>
                <a:gd name="T8" fmla="*/ 11 w 43"/>
                <a:gd name="T9" fmla="*/ 64 h 64"/>
                <a:gd name="T10" fmla="*/ 32 w 43"/>
                <a:gd name="T11" fmla="*/ 64 h 64"/>
                <a:gd name="T12" fmla="*/ 43 w 43"/>
                <a:gd name="T13" fmla="*/ 53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64"/>
                <a:gd name="T23" fmla="*/ 43 w 43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64">
                  <a:moveTo>
                    <a:pt x="32" y="0"/>
                  </a:moveTo>
                  <a:lnTo>
                    <a:pt x="11" y="0"/>
                  </a:lnTo>
                  <a:lnTo>
                    <a:pt x="0" y="12"/>
                  </a:lnTo>
                  <a:lnTo>
                    <a:pt x="0" y="53"/>
                  </a:lnTo>
                  <a:lnTo>
                    <a:pt x="11" y="64"/>
                  </a:lnTo>
                  <a:lnTo>
                    <a:pt x="32" y="64"/>
                  </a:lnTo>
                  <a:lnTo>
                    <a:pt x="43" y="53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83" name="Freeform 101"/>
            <p:cNvSpPr>
              <a:spLocks/>
            </p:cNvSpPr>
            <p:nvPr/>
          </p:nvSpPr>
          <p:spPr bwMode="auto">
            <a:xfrm>
              <a:off x="1130" y="1490"/>
              <a:ext cx="32" cy="64"/>
            </a:xfrm>
            <a:custGeom>
              <a:avLst/>
              <a:gdLst>
                <a:gd name="T0" fmla="*/ 32 w 32"/>
                <a:gd name="T1" fmla="*/ 64 h 64"/>
                <a:gd name="T2" fmla="*/ 0 w 32"/>
                <a:gd name="T3" fmla="*/ 32 h 64"/>
                <a:gd name="T4" fmla="*/ 32 w 32"/>
                <a:gd name="T5" fmla="*/ 0 h 64"/>
                <a:gd name="T6" fmla="*/ 0 60000 65536"/>
                <a:gd name="T7" fmla="*/ 0 60000 65536"/>
                <a:gd name="T8" fmla="*/ 0 60000 65536"/>
                <a:gd name="T9" fmla="*/ 0 w 32"/>
                <a:gd name="T10" fmla="*/ 0 h 64"/>
                <a:gd name="T11" fmla="*/ 32 w 32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64">
                  <a:moveTo>
                    <a:pt x="32" y="64"/>
                  </a:moveTo>
                  <a:lnTo>
                    <a:pt x="0" y="32"/>
                  </a:lnTo>
                  <a:lnTo>
                    <a:pt x="32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84" name="Freeform 102"/>
            <p:cNvSpPr>
              <a:spLocks/>
            </p:cNvSpPr>
            <p:nvPr/>
          </p:nvSpPr>
          <p:spPr bwMode="auto">
            <a:xfrm>
              <a:off x="1177" y="1723"/>
              <a:ext cx="32" cy="11"/>
            </a:xfrm>
            <a:custGeom>
              <a:avLst/>
              <a:gdLst>
                <a:gd name="T0" fmla="*/ 0 w 32"/>
                <a:gd name="T1" fmla="*/ 0 h 11"/>
                <a:gd name="T2" fmla="*/ 21 w 32"/>
                <a:gd name="T3" fmla="*/ 0 h 11"/>
                <a:gd name="T4" fmla="*/ 32 w 32"/>
                <a:gd name="T5" fmla="*/ 11 h 11"/>
                <a:gd name="T6" fmla="*/ 0 60000 65536"/>
                <a:gd name="T7" fmla="*/ 0 60000 65536"/>
                <a:gd name="T8" fmla="*/ 0 60000 65536"/>
                <a:gd name="T9" fmla="*/ 0 w 32"/>
                <a:gd name="T10" fmla="*/ 0 h 11"/>
                <a:gd name="T11" fmla="*/ 32 w 32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11">
                  <a:moveTo>
                    <a:pt x="0" y="0"/>
                  </a:moveTo>
                  <a:lnTo>
                    <a:pt x="21" y="0"/>
                  </a:lnTo>
                  <a:lnTo>
                    <a:pt x="32" y="1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85" name="Freeform 103"/>
            <p:cNvSpPr>
              <a:spLocks/>
            </p:cNvSpPr>
            <p:nvPr/>
          </p:nvSpPr>
          <p:spPr bwMode="auto">
            <a:xfrm>
              <a:off x="1166" y="1723"/>
              <a:ext cx="43" cy="64"/>
            </a:xfrm>
            <a:custGeom>
              <a:avLst/>
              <a:gdLst>
                <a:gd name="T0" fmla="*/ 43 w 43"/>
                <a:gd name="T1" fmla="*/ 54 h 64"/>
                <a:gd name="T2" fmla="*/ 32 w 43"/>
                <a:gd name="T3" fmla="*/ 64 h 64"/>
                <a:gd name="T4" fmla="*/ 11 w 43"/>
                <a:gd name="T5" fmla="*/ 64 h 64"/>
                <a:gd name="T6" fmla="*/ 0 w 43"/>
                <a:gd name="T7" fmla="*/ 54 h 64"/>
                <a:gd name="T8" fmla="*/ 0 w 43"/>
                <a:gd name="T9" fmla="*/ 11 h 64"/>
                <a:gd name="T10" fmla="*/ 11 w 43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64"/>
                <a:gd name="T20" fmla="*/ 43 w 43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64">
                  <a:moveTo>
                    <a:pt x="43" y="54"/>
                  </a:moveTo>
                  <a:lnTo>
                    <a:pt x="32" y="64"/>
                  </a:lnTo>
                  <a:lnTo>
                    <a:pt x="11" y="64"/>
                  </a:lnTo>
                  <a:lnTo>
                    <a:pt x="0" y="54"/>
                  </a:lnTo>
                  <a:lnTo>
                    <a:pt x="0" y="11"/>
                  </a:lnTo>
                  <a:lnTo>
                    <a:pt x="11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86" name="Freeform 104"/>
            <p:cNvSpPr>
              <a:spLocks/>
            </p:cNvSpPr>
            <p:nvPr/>
          </p:nvSpPr>
          <p:spPr bwMode="auto">
            <a:xfrm>
              <a:off x="1113" y="1723"/>
              <a:ext cx="32" cy="64"/>
            </a:xfrm>
            <a:custGeom>
              <a:avLst/>
              <a:gdLst>
                <a:gd name="T0" fmla="*/ 32 w 32"/>
                <a:gd name="T1" fmla="*/ 0 h 64"/>
                <a:gd name="T2" fmla="*/ 0 w 32"/>
                <a:gd name="T3" fmla="*/ 32 h 64"/>
                <a:gd name="T4" fmla="*/ 32 w 32"/>
                <a:gd name="T5" fmla="*/ 64 h 64"/>
                <a:gd name="T6" fmla="*/ 0 60000 65536"/>
                <a:gd name="T7" fmla="*/ 0 60000 65536"/>
                <a:gd name="T8" fmla="*/ 0 60000 65536"/>
                <a:gd name="T9" fmla="*/ 0 w 32"/>
                <a:gd name="T10" fmla="*/ 0 h 64"/>
                <a:gd name="T11" fmla="*/ 32 w 32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64">
                  <a:moveTo>
                    <a:pt x="32" y="0"/>
                  </a:moveTo>
                  <a:lnTo>
                    <a:pt x="0" y="32"/>
                  </a:lnTo>
                  <a:lnTo>
                    <a:pt x="32" y="6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87" name="Line 105"/>
            <p:cNvSpPr>
              <a:spLocks noChangeShapeType="1"/>
            </p:cNvSpPr>
            <p:nvPr/>
          </p:nvSpPr>
          <p:spPr bwMode="auto">
            <a:xfrm>
              <a:off x="1295" y="1766"/>
              <a:ext cx="20" cy="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88" name="Freeform 106"/>
            <p:cNvSpPr>
              <a:spLocks/>
            </p:cNvSpPr>
            <p:nvPr/>
          </p:nvSpPr>
          <p:spPr bwMode="auto">
            <a:xfrm>
              <a:off x="1337" y="1723"/>
              <a:ext cx="42" cy="64"/>
            </a:xfrm>
            <a:custGeom>
              <a:avLst/>
              <a:gdLst>
                <a:gd name="T0" fmla="*/ 0 w 42"/>
                <a:gd name="T1" fmla="*/ 64 h 64"/>
                <a:gd name="T2" fmla="*/ 32 w 42"/>
                <a:gd name="T3" fmla="*/ 64 h 64"/>
                <a:gd name="T4" fmla="*/ 42 w 42"/>
                <a:gd name="T5" fmla="*/ 54 h 64"/>
                <a:gd name="T6" fmla="*/ 42 w 42"/>
                <a:gd name="T7" fmla="*/ 11 h 64"/>
                <a:gd name="T8" fmla="*/ 32 w 42"/>
                <a:gd name="T9" fmla="*/ 0 h 64"/>
                <a:gd name="T10" fmla="*/ 0 w 42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64"/>
                <a:gd name="T20" fmla="*/ 42 w 42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64">
                  <a:moveTo>
                    <a:pt x="0" y="64"/>
                  </a:moveTo>
                  <a:lnTo>
                    <a:pt x="32" y="64"/>
                  </a:lnTo>
                  <a:lnTo>
                    <a:pt x="42" y="54"/>
                  </a:lnTo>
                  <a:lnTo>
                    <a:pt x="42" y="11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89" name="Line 107"/>
            <p:cNvSpPr>
              <a:spLocks noChangeShapeType="1"/>
            </p:cNvSpPr>
            <p:nvPr/>
          </p:nvSpPr>
          <p:spPr bwMode="auto">
            <a:xfrm>
              <a:off x="1348" y="1723"/>
              <a:ext cx="1" cy="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90" name="Freeform 108"/>
            <p:cNvSpPr>
              <a:spLocks/>
            </p:cNvSpPr>
            <p:nvPr/>
          </p:nvSpPr>
          <p:spPr bwMode="auto">
            <a:xfrm>
              <a:off x="1401" y="1723"/>
              <a:ext cx="21" cy="64"/>
            </a:xfrm>
            <a:custGeom>
              <a:avLst/>
              <a:gdLst>
                <a:gd name="T0" fmla="*/ 0 w 21"/>
                <a:gd name="T1" fmla="*/ 64 h 64"/>
                <a:gd name="T2" fmla="*/ 21 w 21"/>
                <a:gd name="T3" fmla="*/ 43 h 64"/>
                <a:gd name="T4" fmla="*/ 21 w 21"/>
                <a:gd name="T5" fmla="*/ 22 h 64"/>
                <a:gd name="T6" fmla="*/ 0 w 21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4"/>
                <a:gd name="T14" fmla="*/ 21 w 21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4">
                  <a:moveTo>
                    <a:pt x="0" y="64"/>
                  </a:moveTo>
                  <a:lnTo>
                    <a:pt x="21" y="43"/>
                  </a:lnTo>
                  <a:lnTo>
                    <a:pt x="21" y="22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91" name="Freeform 109"/>
            <p:cNvSpPr>
              <a:spLocks/>
            </p:cNvSpPr>
            <p:nvPr/>
          </p:nvSpPr>
          <p:spPr bwMode="auto">
            <a:xfrm>
              <a:off x="1295" y="1723"/>
              <a:ext cx="20" cy="43"/>
            </a:xfrm>
            <a:custGeom>
              <a:avLst/>
              <a:gdLst>
                <a:gd name="T0" fmla="*/ 20 w 20"/>
                <a:gd name="T1" fmla="*/ 0 h 43"/>
                <a:gd name="T2" fmla="*/ 0 w 20"/>
                <a:gd name="T3" fmla="*/ 22 h 43"/>
                <a:gd name="T4" fmla="*/ 0 w 20"/>
                <a:gd name="T5" fmla="*/ 43 h 43"/>
                <a:gd name="T6" fmla="*/ 0 60000 65536"/>
                <a:gd name="T7" fmla="*/ 0 60000 65536"/>
                <a:gd name="T8" fmla="*/ 0 60000 65536"/>
                <a:gd name="T9" fmla="*/ 0 w 20"/>
                <a:gd name="T10" fmla="*/ 0 h 43"/>
                <a:gd name="T11" fmla="*/ 20 w 20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43">
                  <a:moveTo>
                    <a:pt x="20" y="0"/>
                  </a:moveTo>
                  <a:lnTo>
                    <a:pt x="0" y="22"/>
                  </a:lnTo>
                  <a:lnTo>
                    <a:pt x="0" y="43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92" name="Freeform 110"/>
            <p:cNvSpPr>
              <a:spLocks/>
            </p:cNvSpPr>
            <p:nvPr/>
          </p:nvSpPr>
          <p:spPr bwMode="auto">
            <a:xfrm>
              <a:off x="1228" y="1767"/>
              <a:ext cx="38" cy="36"/>
            </a:xfrm>
            <a:custGeom>
              <a:avLst/>
              <a:gdLst>
                <a:gd name="T0" fmla="*/ 38 w 38"/>
                <a:gd name="T1" fmla="*/ 0 h 36"/>
                <a:gd name="T2" fmla="*/ 27 w 38"/>
                <a:gd name="T3" fmla="*/ 10 h 36"/>
                <a:gd name="T4" fmla="*/ 8 w 38"/>
                <a:gd name="T5" fmla="*/ 10 h 36"/>
                <a:gd name="T6" fmla="*/ 0 w 38"/>
                <a:gd name="T7" fmla="*/ 19 h 36"/>
                <a:gd name="T8" fmla="*/ 0 w 38"/>
                <a:gd name="T9" fmla="*/ 36 h 36"/>
                <a:gd name="T10" fmla="*/ 38 w 38"/>
                <a:gd name="T11" fmla="*/ 3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36"/>
                <a:gd name="T20" fmla="*/ 38 w 38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36">
                  <a:moveTo>
                    <a:pt x="38" y="0"/>
                  </a:moveTo>
                  <a:lnTo>
                    <a:pt x="27" y="10"/>
                  </a:lnTo>
                  <a:lnTo>
                    <a:pt x="8" y="10"/>
                  </a:lnTo>
                  <a:lnTo>
                    <a:pt x="0" y="19"/>
                  </a:lnTo>
                  <a:lnTo>
                    <a:pt x="0" y="36"/>
                  </a:lnTo>
                  <a:lnTo>
                    <a:pt x="38" y="3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93" name="Freeform 111"/>
            <p:cNvSpPr>
              <a:spLocks/>
            </p:cNvSpPr>
            <p:nvPr/>
          </p:nvSpPr>
          <p:spPr bwMode="auto">
            <a:xfrm>
              <a:off x="1228" y="1749"/>
              <a:ext cx="38" cy="18"/>
            </a:xfrm>
            <a:custGeom>
              <a:avLst/>
              <a:gdLst>
                <a:gd name="T0" fmla="*/ 38 w 38"/>
                <a:gd name="T1" fmla="*/ 18 h 18"/>
                <a:gd name="T2" fmla="*/ 38 w 38"/>
                <a:gd name="T3" fmla="*/ 9 h 18"/>
                <a:gd name="T4" fmla="*/ 27 w 38"/>
                <a:gd name="T5" fmla="*/ 0 h 18"/>
                <a:gd name="T6" fmla="*/ 8 w 38"/>
                <a:gd name="T7" fmla="*/ 0 h 18"/>
                <a:gd name="T8" fmla="*/ 0 w 38"/>
                <a:gd name="T9" fmla="*/ 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8"/>
                <a:gd name="T17" fmla="*/ 38 w 3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8">
                  <a:moveTo>
                    <a:pt x="38" y="18"/>
                  </a:moveTo>
                  <a:lnTo>
                    <a:pt x="38" y="9"/>
                  </a:lnTo>
                  <a:lnTo>
                    <a:pt x="27" y="0"/>
                  </a:lnTo>
                  <a:lnTo>
                    <a:pt x="8" y="0"/>
                  </a:lnTo>
                  <a:lnTo>
                    <a:pt x="0" y="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94" name="Line 112"/>
            <p:cNvSpPr>
              <a:spLocks noChangeShapeType="1"/>
            </p:cNvSpPr>
            <p:nvPr/>
          </p:nvSpPr>
          <p:spPr bwMode="auto">
            <a:xfrm>
              <a:off x="1236" y="1571"/>
              <a:ext cx="1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95" name="Freeform 113"/>
            <p:cNvSpPr>
              <a:spLocks/>
            </p:cNvSpPr>
            <p:nvPr/>
          </p:nvSpPr>
          <p:spPr bwMode="auto">
            <a:xfrm>
              <a:off x="1236" y="1515"/>
              <a:ext cx="10" cy="57"/>
            </a:xfrm>
            <a:custGeom>
              <a:avLst/>
              <a:gdLst>
                <a:gd name="T0" fmla="*/ 10 w 10"/>
                <a:gd name="T1" fmla="*/ 57 h 57"/>
                <a:gd name="T2" fmla="*/ 10 w 10"/>
                <a:gd name="T3" fmla="*/ 0 h 57"/>
                <a:gd name="T4" fmla="*/ 0 w 10"/>
                <a:gd name="T5" fmla="*/ 9 h 57"/>
                <a:gd name="T6" fmla="*/ 0 60000 65536"/>
                <a:gd name="T7" fmla="*/ 0 60000 65536"/>
                <a:gd name="T8" fmla="*/ 0 60000 65536"/>
                <a:gd name="T9" fmla="*/ 0 w 10"/>
                <a:gd name="T10" fmla="*/ 0 h 57"/>
                <a:gd name="T11" fmla="*/ 10 w 10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7">
                  <a:moveTo>
                    <a:pt x="10" y="57"/>
                  </a:moveTo>
                  <a:lnTo>
                    <a:pt x="10" y="0"/>
                  </a:lnTo>
                  <a:lnTo>
                    <a:pt x="0" y="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96" name="Freeform 114"/>
            <p:cNvSpPr>
              <a:spLocks/>
            </p:cNvSpPr>
            <p:nvPr/>
          </p:nvSpPr>
          <p:spPr bwMode="auto">
            <a:xfrm>
              <a:off x="1610" y="1515"/>
              <a:ext cx="10" cy="57"/>
            </a:xfrm>
            <a:custGeom>
              <a:avLst/>
              <a:gdLst>
                <a:gd name="T0" fmla="*/ 0 w 10"/>
                <a:gd name="T1" fmla="*/ 9 h 57"/>
                <a:gd name="T2" fmla="*/ 10 w 10"/>
                <a:gd name="T3" fmla="*/ 0 h 57"/>
                <a:gd name="T4" fmla="*/ 10 w 10"/>
                <a:gd name="T5" fmla="*/ 57 h 57"/>
                <a:gd name="T6" fmla="*/ 0 60000 65536"/>
                <a:gd name="T7" fmla="*/ 0 60000 65536"/>
                <a:gd name="T8" fmla="*/ 0 60000 65536"/>
                <a:gd name="T9" fmla="*/ 0 w 10"/>
                <a:gd name="T10" fmla="*/ 0 h 57"/>
                <a:gd name="T11" fmla="*/ 10 w 10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7">
                  <a:moveTo>
                    <a:pt x="0" y="9"/>
                  </a:moveTo>
                  <a:lnTo>
                    <a:pt x="10" y="0"/>
                  </a:lnTo>
                  <a:lnTo>
                    <a:pt x="10" y="5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97" name="Line 115"/>
            <p:cNvSpPr>
              <a:spLocks noChangeShapeType="1"/>
            </p:cNvSpPr>
            <p:nvPr/>
          </p:nvSpPr>
          <p:spPr bwMode="auto">
            <a:xfrm flipH="1">
              <a:off x="1610" y="1571"/>
              <a:ext cx="20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98" name="Freeform 116"/>
            <p:cNvSpPr>
              <a:spLocks/>
            </p:cNvSpPr>
            <p:nvPr/>
          </p:nvSpPr>
          <p:spPr bwMode="auto">
            <a:xfrm>
              <a:off x="1594" y="1749"/>
              <a:ext cx="37" cy="55"/>
            </a:xfrm>
            <a:custGeom>
              <a:avLst/>
              <a:gdLst>
                <a:gd name="T0" fmla="*/ 8 w 37"/>
                <a:gd name="T1" fmla="*/ 0 h 55"/>
                <a:gd name="T2" fmla="*/ 26 w 37"/>
                <a:gd name="T3" fmla="*/ 0 h 55"/>
                <a:gd name="T4" fmla="*/ 37 w 37"/>
                <a:gd name="T5" fmla="*/ 8 h 55"/>
                <a:gd name="T6" fmla="*/ 37 w 37"/>
                <a:gd name="T7" fmla="*/ 18 h 55"/>
                <a:gd name="T8" fmla="*/ 26 w 37"/>
                <a:gd name="T9" fmla="*/ 28 h 55"/>
                <a:gd name="T10" fmla="*/ 8 w 37"/>
                <a:gd name="T11" fmla="*/ 28 h 55"/>
                <a:gd name="T12" fmla="*/ 0 w 37"/>
                <a:gd name="T13" fmla="*/ 37 h 55"/>
                <a:gd name="T14" fmla="*/ 0 w 37"/>
                <a:gd name="T15" fmla="*/ 55 h 55"/>
                <a:gd name="T16" fmla="*/ 37 w 37"/>
                <a:gd name="T17" fmla="*/ 55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55"/>
                <a:gd name="T29" fmla="*/ 37 w 37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55">
                  <a:moveTo>
                    <a:pt x="8" y="0"/>
                  </a:moveTo>
                  <a:lnTo>
                    <a:pt x="26" y="0"/>
                  </a:lnTo>
                  <a:lnTo>
                    <a:pt x="37" y="8"/>
                  </a:lnTo>
                  <a:lnTo>
                    <a:pt x="37" y="18"/>
                  </a:lnTo>
                  <a:lnTo>
                    <a:pt x="26" y="28"/>
                  </a:lnTo>
                  <a:lnTo>
                    <a:pt x="8" y="28"/>
                  </a:lnTo>
                  <a:lnTo>
                    <a:pt x="0" y="37"/>
                  </a:lnTo>
                  <a:lnTo>
                    <a:pt x="0" y="55"/>
                  </a:lnTo>
                  <a:lnTo>
                    <a:pt x="37" y="55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99" name="Freeform 117"/>
            <p:cNvSpPr>
              <a:spLocks/>
            </p:cNvSpPr>
            <p:nvPr/>
          </p:nvSpPr>
          <p:spPr bwMode="auto">
            <a:xfrm>
              <a:off x="1658" y="1723"/>
              <a:ext cx="32" cy="64"/>
            </a:xfrm>
            <a:custGeom>
              <a:avLst/>
              <a:gdLst>
                <a:gd name="T0" fmla="*/ 0 w 32"/>
                <a:gd name="T1" fmla="*/ 64 h 64"/>
                <a:gd name="T2" fmla="*/ 32 w 32"/>
                <a:gd name="T3" fmla="*/ 32 h 64"/>
                <a:gd name="T4" fmla="*/ 0 w 32"/>
                <a:gd name="T5" fmla="*/ 0 h 64"/>
                <a:gd name="T6" fmla="*/ 0 60000 65536"/>
                <a:gd name="T7" fmla="*/ 0 60000 65536"/>
                <a:gd name="T8" fmla="*/ 0 60000 65536"/>
                <a:gd name="T9" fmla="*/ 0 w 32"/>
                <a:gd name="T10" fmla="*/ 0 h 64"/>
                <a:gd name="T11" fmla="*/ 32 w 32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64">
                  <a:moveTo>
                    <a:pt x="0" y="64"/>
                  </a:moveTo>
                  <a:lnTo>
                    <a:pt x="32" y="32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00" name="Line 118"/>
            <p:cNvSpPr>
              <a:spLocks noChangeShapeType="1"/>
            </p:cNvSpPr>
            <p:nvPr/>
          </p:nvSpPr>
          <p:spPr bwMode="auto">
            <a:xfrm flipH="1">
              <a:off x="1594" y="1749"/>
              <a:ext cx="8" cy="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01" name="Freeform 119"/>
            <p:cNvSpPr>
              <a:spLocks/>
            </p:cNvSpPr>
            <p:nvPr/>
          </p:nvSpPr>
          <p:spPr bwMode="auto">
            <a:xfrm>
              <a:off x="1529" y="1723"/>
              <a:ext cx="42" cy="64"/>
            </a:xfrm>
            <a:custGeom>
              <a:avLst/>
              <a:gdLst>
                <a:gd name="T0" fmla="*/ 42 w 42"/>
                <a:gd name="T1" fmla="*/ 64 h 64"/>
                <a:gd name="T2" fmla="*/ 0 w 42"/>
                <a:gd name="T3" fmla="*/ 64 h 64"/>
                <a:gd name="T4" fmla="*/ 0 w 42"/>
                <a:gd name="T5" fmla="*/ 0 h 64"/>
                <a:gd name="T6" fmla="*/ 0 60000 65536"/>
                <a:gd name="T7" fmla="*/ 0 60000 65536"/>
                <a:gd name="T8" fmla="*/ 0 60000 65536"/>
                <a:gd name="T9" fmla="*/ 0 w 42"/>
                <a:gd name="T10" fmla="*/ 0 h 64"/>
                <a:gd name="T11" fmla="*/ 42 w 42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64">
                  <a:moveTo>
                    <a:pt x="42" y="64"/>
                  </a:move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02" name="Freeform 120"/>
            <p:cNvSpPr>
              <a:spLocks/>
            </p:cNvSpPr>
            <p:nvPr/>
          </p:nvSpPr>
          <p:spPr bwMode="auto">
            <a:xfrm>
              <a:off x="1433" y="1777"/>
              <a:ext cx="11" cy="19"/>
            </a:xfrm>
            <a:custGeom>
              <a:avLst/>
              <a:gdLst>
                <a:gd name="T0" fmla="*/ 11 w 11"/>
                <a:gd name="T1" fmla="*/ 0 h 19"/>
                <a:gd name="T2" fmla="*/ 11 w 11"/>
                <a:gd name="T3" fmla="*/ 10 h 19"/>
                <a:gd name="T4" fmla="*/ 0 w 11"/>
                <a:gd name="T5" fmla="*/ 19 h 19"/>
                <a:gd name="T6" fmla="*/ 0 60000 65536"/>
                <a:gd name="T7" fmla="*/ 0 60000 65536"/>
                <a:gd name="T8" fmla="*/ 0 60000 65536"/>
                <a:gd name="T9" fmla="*/ 0 w 11"/>
                <a:gd name="T10" fmla="*/ 0 h 19"/>
                <a:gd name="T11" fmla="*/ 11 w 11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9">
                  <a:moveTo>
                    <a:pt x="11" y="0"/>
                  </a:moveTo>
                  <a:lnTo>
                    <a:pt x="11" y="10"/>
                  </a:lnTo>
                  <a:lnTo>
                    <a:pt x="0" y="1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03" name="Freeform 121"/>
            <p:cNvSpPr>
              <a:spLocks/>
            </p:cNvSpPr>
            <p:nvPr/>
          </p:nvSpPr>
          <p:spPr bwMode="auto">
            <a:xfrm>
              <a:off x="1392" y="2353"/>
              <a:ext cx="21" cy="64"/>
            </a:xfrm>
            <a:custGeom>
              <a:avLst/>
              <a:gdLst>
                <a:gd name="T0" fmla="*/ 0 w 21"/>
                <a:gd name="T1" fmla="*/ 0 h 64"/>
                <a:gd name="T2" fmla="*/ 21 w 21"/>
                <a:gd name="T3" fmla="*/ 21 h 64"/>
                <a:gd name="T4" fmla="*/ 21 w 21"/>
                <a:gd name="T5" fmla="*/ 42 h 64"/>
                <a:gd name="T6" fmla="*/ 0 w 21"/>
                <a:gd name="T7" fmla="*/ 64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4"/>
                <a:gd name="T14" fmla="*/ 21 w 21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4">
                  <a:moveTo>
                    <a:pt x="0" y="0"/>
                  </a:moveTo>
                  <a:lnTo>
                    <a:pt x="21" y="21"/>
                  </a:lnTo>
                  <a:lnTo>
                    <a:pt x="21" y="42"/>
                  </a:lnTo>
                  <a:lnTo>
                    <a:pt x="0" y="6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04" name="Freeform 122"/>
            <p:cNvSpPr>
              <a:spLocks/>
            </p:cNvSpPr>
            <p:nvPr/>
          </p:nvSpPr>
          <p:spPr bwMode="auto">
            <a:xfrm>
              <a:off x="1328" y="2353"/>
              <a:ext cx="43" cy="53"/>
            </a:xfrm>
            <a:custGeom>
              <a:avLst/>
              <a:gdLst>
                <a:gd name="T0" fmla="*/ 43 w 43"/>
                <a:gd name="T1" fmla="*/ 53 h 53"/>
                <a:gd name="T2" fmla="*/ 43 w 43"/>
                <a:gd name="T3" fmla="*/ 10 h 53"/>
                <a:gd name="T4" fmla="*/ 32 w 43"/>
                <a:gd name="T5" fmla="*/ 0 h 53"/>
                <a:gd name="T6" fmla="*/ 0 w 43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53"/>
                <a:gd name="T14" fmla="*/ 43 w 43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53">
                  <a:moveTo>
                    <a:pt x="43" y="53"/>
                  </a:moveTo>
                  <a:lnTo>
                    <a:pt x="43" y="10"/>
                  </a:lnTo>
                  <a:lnTo>
                    <a:pt x="32" y="0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05" name="Line 123"/>
            <p:cNvSpPr>
              <a:spLocks noChangeShapeType="1"/>
            </p:cNvSpPr>
            <p:nvPr/>
          </p:nvSpPr>
          <p:spPr bwMode="auto">
            <a:xfrm>
              <a:off x="1339" y="2353"/>
              <a:ext cx="1" cy="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06" name="Freeform 124"/>
            <p:cNvSpPr>
              <a:spLocks/>
            </p:cNvSpPr>
            <p:nvPr/>
          </p:nvSpPr>
          <p:spPr bwMode="auto">
            <a:xfrm>
              <a:off x="1328" y="2406"/>
              <a:ext cx="43" cy="11"/>
            </a:xfrm>
            <a:custGeom>
              <a:avLst/>
              <a:gdLst>
                <a:gd name="T0" fmla="*/ 0 w 43"/>
                <a:gd name="T1" fmla="*/ 11 h 11"/>
                <a:gd name="T2" fmla="*/ 32 w 43"/>
                <a:gd name="T3" fmla="*/ 11 h 11"/>
                <a:gd name="T4" fmla="*/ 43 w 43"/>
                <a:gd name="T5" fmla="*/ 0 h 11"/>
                <a:gd name="T6" fmla="*/ 0 60000 65536"/>
                <a:gd name="T7" fmla="*/ 0 60000 65536"/>
                <a:gd name="T8" fmla="*/ 0 60000 65536"/>
                <a:gd name="T9" fmla="*/ 0 w 43"/>
                <a:gd name="T10" fmla="*/ 0 h 11"/>
                <a:gd name="T11" fmla="*/ 43 w 4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" h="11">
                  <a:moveTo>
                    <a:pt x="0" y="11"/>
                  </a:moveTo>
                  <a:lnTo>
                    <a:pt x="32" y="11"/>
                  </a:lnTo>
                  <a:lnTo>
                    <a:pt x="43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07" name="Freeform 125"/>
            <p:cNvSpPr>
              <a:spLocks/>
            </p:cNvSpPr>
            <p:nvPr/>
          </p:nvSpPr>
          <p:spPr bwMode="auto">
            <a:xfrm>
              <a:off x="1424" y="2406"/>
              <a:ext cx="10" cy="21"/>
            </a:xfrm>
            <a:custGeom>
              <a:avLst/>
              <a:gdLst>
                <a:gd name="T0" fmla="*/ 10 w 10"/>
                <a:gd name="T1" fmla="*/ 0 h 21"/>
                <a:gd name="T2" fmla="*/ 10 w 10"/>
                <a:gd name="T3" fmla="*/ 11 h 21"/>
                <a:gd name="T4" fmla="*/ 0 w 10"/>
                <a:gd name="T5" fmla="*/ 21 h 21"/>
                <a:gd name="T6" fmla="*/ 0 60000 65536"/>
                <a:gd name="T7" fmla="*/ 0 60000 65536"/>
                <a:gd name="T8" fmla="*/ 0 60000 65536"/>
                <a:gd name="T9" fmla="*/ 0 w 10"/>
                <a:gd name="T10" fmla="*/ 0 h 21"/>
                <a:gd name="T11" fmla="*/ 10 w 10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1">
                  <a:moveTo>
                    <a:pt x="10" y="0"/>
                  </a:moveTo>
                  <a:lnTo>
                    <a:pt x="10" y="11"/>
                  </a:lnTo>
                  <a:lnTo>
                    <a:pt x="0" y="2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08" name="Line 126"/>
            <p:cNvSpPr>
              <a:spLocks noChangeShapeType="1"/>
            </p:cNvSpPr>
            <p:nvPr/>
          </p:nvSpPr>
          <p:spPr bwMode="auto">
            <a:xfrm>
              <a:off x="1521" y="2417"/>
              <a:ext cx="4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09" name="Freeform 127"/>
            <p:cNvSpPr>
              <a:spLocks/>
            </p:cNvSpPr>
            <p:nvPr/>
          </p:nvSpPr>
          <p:spPr bwMode="auto">
            <a:xfrm>
              <a:off x="1575" y="2397"/>
              <a:ext cx="28" cy="37"/>
            </a:xfrm>
            <a:custGeom>
              <a:avLst/>
              <a:gdLst>
                <a:gd name="T0" fmla="*/ 0 w 28"/>
                <a:gd name="T1" fmla="*/ 9 h 37"/>
                <a:gd name="T2" fmla="*/ 10 w 28"/>
                <a:gd name="T3" fmla="*/ 0 h 37"/>
                <a:gd name="T4" fmla="*/ 19 w 28"/>
                <a:gd name="T5" fmla="*/ 0 h 37"/>
                <a:gd name="T6" fmla="*/ 28 w 28"/>
                <a:gd name="T7" fmla="*/ 9 h 37"/>
                <a:gd name="T8" fmla="*/ 28 w 28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7"/>
                <a:gd name="T17" fmla="*/ 28 w 2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7">
                  <a:moveTo>
                    <a:pt x="0" y="9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8" y="9"/>
                  </a:lnTo>
                  <a:lnTo>
                    <a:pt x="28" y="3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10" name="Line 128"/>
            <p:cNvSpPr>
              <a:spLocks noChangeShapeType="1"/>
            </p:cNvSpPr>
            <p:nvPr/>
          </p:nvSpPr>
          <p:spPr bwMode="auto">
            <a:xfrm flipV="1">
              <a:off x="1575" y="2397"/>
              <a:ext cx="1" cy="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11" name="Line 129"/>
            <p:cNvSpPr>
              <a:spLocks noChangeShapeType="1"/>
            </p:cNvSpPr>
            <p:nvPr/>
          </p:nvSpPr>
          <p:spPr bwMode="auto">
            <a:xfrm flipV="1">
              <a:off x="1521" y="2353"/>
              <a:ext cx="1" cy="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12" name="Freeform 130"/>
            <p:cNvSpPr>
              <a:spLocks/>
            </p:cNvSpPr>
            <p:nvPr/>
          </p:nvSpPr>
          <p:spPr bwMode="auto">
            <a:xfrm>
              <a:off x="1648" y="2353"/>
              <a:ext cx="32" cy="64"/>
            </a:xfrm>
            <a:custGeom>
              <a:avLst/>
              <a:gdLst>
                <a:gd name="T0" fmla="*/ 0 w 32"/>
                <a:gd name="T1" fmla="*/ 0 h 64"/>
                <a:gd name="T2" fmla="*/ 32 w 32"/>
                <a:gd name="T3" fmla="*/ 32 h 64"/>
                <a:gd name="T4" fmla="*/ 0 w 32"/>
                <a:gd name="T5" fmla="*/ 64 h 64"/>
                <a:gd name="T6" fmla="*/ 0 60000 65536"/>
                <a:gd name="T7" fmla="*/ 0 60000 65536"/>
                <a:gd name="T8" fmla="*/ 0 60000 65536"/>
                <a:gd name="T9" fmla="*/ 0 w 32"/>
                <a:gd name="T10" fmla="*/ 0 h 64"/>
                <a:gd name="T11" fmla="*/ 32 w 32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64">
                  <a:moveTo>
                    <a:pt x="0" y="0"/>
                  </a:moveTo>
                  <a:lnTo>
                    <a:pt x="32" y="32"/>
                  </a:lnTo>
                  <a:lnTo>
                    <a:pt x="0" y="6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13" name="Freeform 131"/>
            <p:cNvSpPr>
              <a:spLocks/>
            </p:cNvSpPr>
            <p:nvPr/>
          </p:nvSpPr>
          <p:spPr bwMode="auto">
            <a:xfrm>
              <a:off x="1284" y="2353"/>
              <a:ext cx="23" cy="64"/>
            </a:xfrm>
            <a:custGeom>
              <a:avLst/>
              <a:gdLst>
                <a:gd name="T0" fmla="*/ 23 w 23"/>
                <a:gd name="T1" fmla="*/ 64 h 64"/>
                <a:gd name="T2" fmla="*/ 0 w 23"/>
                <a:gd name="T3" fmla="*/ 42 h 64"/>
                <a:gd name="T4" fmla="*/ 0 w 23"/>
                <a:gd name="T5" fmla="*/ 21 h 64"/>
                <a:gd name="T6" fmla="*/ 23 w 23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4"/>
                <a:gd name="T14" fmla="*/ 23 w 23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4">
                  <a:moveTo>
                    <a:pt x="23" y="64"/>
                  </a:moveTo>
                  <a:lnTo>
                    <a:pt x="0" y="42"/>
                  </a:lnTo>
                  <a:lnTo>
                    <a:pt x="0" y="21"/>
                  </a:lnTo>
                  <a:lnTo>
                    <a:pt x="23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14" name="Line 132"/>
            <p:cNvSpPr>
              <a:spLocks noChangeShapeType="1"/>
            </p:cNvSpPr>
            <p:nvPr/>
          </p:nvSpPr>
          <p:spPr bwMode="auto">
            <a:xfrm>
              <a:off x="1189" y="2353"/>
              <a:ext cx="10" cy="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15" name="Freeform 133"/>
            <p:cNvSpPr>
              <a:spLocks/>
            </p:cNvSpPr>
            <p:nvPr/>
          </p:nvSpPr>
          <p:spPr bwMode="auto">
            <a:xfrm>
              <a:off x="1157" y="2353"/>
              <a:ext cx="42" cy="64"/>
            </a:xfrm>
            <a:custGeom>
              <a:avLst/>
              <a:gdLst>
                <a:gd name="T0" fmla="*/ 32 w 42"/>
                <a:gd name="T1" fmla="*/ 0 h 64"/>
                <a:gd name="T2" fmla="*/ 12 w 42"/>
                <a:gd name="T3" fmla="*/ 0 h 64"/>
                <a:gd name="T4" fmla="*/ 0 w 42"/>
                <a:gd name="T5" fmla="*/ 10 h 64"/>
                <a:gd name="T6" fmla="*/ 0 w 42"/>
                <a:gd name="T7" fmla="*/ 53 h 64"/>
                <a:gd name="T8" fmla="*/ 12 w 42"/>
                <a:gd name="T9" fmla="*/ 64 h 64"/>
                <a:gd name="T10" fmla="*/ 32 w 42"/>
                <a:gd name="T11" fmla="*/ 64 h 64"/>
                <a:gd name="T12" fmla="*/ 42 w 42"/>
                <a:gd name="T13" fmla="*/ 53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64"/>
                <a:gd name="T23" fmla="*/ 42 w 42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64">
                  <a:moveTo>
                    <a:pt x="32" y="0"/>
                  </a:moveTo>
                  <a:lnTo>
                    <a:pt x="12" y="0"/>
                  </a:lnTo>
                  <a:lnTo>
                    <a:pt x="0" y="10"/>
                  </a:lnTo>
                  <a:lnTo>
                    <a:pt x="0" y="53"/>
                  </a:lnTo>
                  <a:lnTo>
                    <a:pt x="12" y="64"/>
                  </a:lnTo>
                  <a:lnTo>
                    <a:pt x="32" y="64"/>
                  </a:lnTo>
                  <a:lnTo>
                    <a:pt x="42" y="53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16" name="Freeform 134"/>
            <p:cNvSpPr>
              <a:spLocks/>
            </p:cNvSpPr>
            <p:nvPr/>
          </p:nvSpPr>
          <p:spPr bwMode="auto">
            <a:xfrm>
              <a:off x="1210" y="2397"/>
              <a:ext cx="28" cy="37"/>
            </a:xfrm>
            <a:custGeom>
              <a:avLst/>
              <a:gdLst>
                <a:gd name="T0" fmla="*/ 0 w 28"/>
                <a:gd name="T1" fmla="*/ 9 h 37"/>
                <a:gd name="T2" fmla="*/ 9 w 28"/>
                <a:gd name="T3" fmla="*/ 0 h 37"/>
                <a:gd name="T4" fmla="*/ 18 w 28"/>
                <a:gd name="T5" fmla="*/ 0 h 37"/>
                <a:gd name="T6" fmla="*/ 28 w 28"/>
                <a:gd name="T7" fmla="*/ 9 h 37"/>
                <a:gd name="T8" fmla="*/ 28 w 28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7"/>
                <a:gd name="T17" fmla="*/ 28 w 2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7">
                  <a:moveTo>
                    <a:pt x="0" y="9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8" y="9"/>
                  </a:lnTo>
                  <a:lnTo>
                    <a:pt x="28" y="3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17" name="Line 135"/>
            <p:cNvSpPr>
              <a:spLocks noChangeShapeType="1"/>
            </p:cNvSpPr>
            <p:nvPr/>
          </p:nvSpPr>
          <p:spPr bwMode="auto">
            <a:xfrm flipV="1">
              <a:off x="1210" y="2397"/>
              <a:ext cx="1" cy="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18" name="Freeform 136"/>
            <p:cNvSpPr>
              <a:spLocks/>
            </p:cNvSpPr>
            <p:nvPr/>
          </p:nvSpPr>
          <p:spPr bwMode="auto">
            <a:xfrm>
              <a:off x="1104" y="2353"/>
              <a:ext cx="31" cy="64"/>
            </a:xfrm>
            <a:custGeom>
              <a:avLst/>
              <a:gdLst>
                <a:gd name="T0" fmla="*/ 31 w 31"/>
                <a:gd name="T1" fmla="*/ 64 h 64"/>
                <a:gd name="T2" fmla="*/ 0 w 31"/>
                <a:gd name="T3" fmla="*/ 32 h 64"/>
                <a:gd name="T4" fmla="*/ 31 w 31"/>
                <a:gd name="T5" fmla="*/ 0 h 64"/>
                <a:gd name="T6" fmla="*/ 0 60000 65536"/>
                <a:gd name="T7" fmla="*/ 0 60000 65536"/>
                <a:gd name="T8" fmla="*/ 0 60000 65536"/>
                <a:gd name="T9" fmla="*/ 0 w 31"/>
                <a:gd name="T10" fmla="*/ 0 h 64"/>
                <a:gd name="T11" fmla="*/ 31 w 31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" h="64">
                  <a:moveTo>
                    <a:pt x="31" y="64"/>
                  </a:moveTo>
                  <a:lnTo>
                    <a:pt x="0" y="32"/>
                  </a:lnTo>
                  <a:lnTo>
                    <a:pt x="31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19" name="Line 137"/>
            <p:cNvSpPr>
              <a:spLocks noChangeShapeType="1"/>
            </p:cNvSpPr>
            <p:nvPr/>
          </p:nvSpPr>
          <p:spPr bwMode="auto">
            <a:xfrm flipV="1">
              <a:off x="2558" y="2215"/>
              <a:ext cx="1" cy="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20" name="Freeform 138"/>
            <p:cNvSpPr>
              <a:spLocks/>
            </p:cNvSpPr>
            <p:nvPr/>
          </p:nvSpPr>
          <p:spPr bwMode="auto">
            <a:xfrm>
              <a:off x="2568" y="2215"/>
              <a:ext cx="18" cy="37"/>
            </a:xfrm>
            <a:custGeom>
              <a:avLst/>
              <a:gdLst>
                <a:gd name="T0" fmla="*/ 0 w 18"/>
                <a:gd name="T1" fmla="*/ 0 h 37"/>
                <a:gd name="T2" fmla="*/ 9 w 18"/>
                <a:gd name="T3" fmla="*/ 0 h 37"/>
                <a:gd name="T4" fmla="*/ 18 w 18"/>
                <a:gd name="T5" fmla="*/ 10 h 37"/>
                <a:gd name="T6" fmla="*/ 18 w 18"/>
                <a:gd name="T7" fmla="*/ 37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37"/>
                <a:gd name="T14" fmla="*/ 18 w 18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37">
                  <a:moveTo>
                    <a:pt x="0" y="0"/>
                  </a:moveTo>
                  <a:lnTo>
                    <a:pt x="9" y="0"/>
                  </a:lnTo>
                  <a:lnTo>
                    <a:pt x="18" y="10"/>
                  </a:lnTo>
                  <a:lnTo>
                    <a:pt x="18" y="37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21" name="Line 139"/>
            <p:cNvSpPr>
              <a:spLocks noChangeShapeType="1"/>
            </p:cNvSpPr>
            <p:nvPr/>
          </p:nvSpPr>
          <p:spPr bwMode="auto">
            <a:xfrm flipV="1">
              <a:off x="2558" y="2215"/>
              <a:ext cx="10" cy="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22" name="Line 140"/>
            <p:cNvSpPr>
              <a:spLocks noChangeShapeType="1"/>
            </p:cNvSpPr>
            <p:nvPr/>
          </p:nvSpPr>
          <p:spPr bwMode="auto">
            <a:xfrm>
              <a:off x="2654" y="1820"/>
              <a:ext cx="3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23" name="Freeform 141"/>
            <p:cNvSpPr>
              <a:spLocks/>
            </p:cNvSpPr>
            <p:nvPr/>
          </p:nvSpPr>
          <p:spPr bwMode="auto">
            <a:xfrm>
              <a:off x="2654" y="1785"/>
              <a:ext cx="37" cy="35"/>
            </a:xfrm>
            <a:custGeom>
              <a:avLst/>
              <a:gdLst>
                <a:gd name="T0" fmla="*/ 37 w 37"/>
                <a:gd name="T1" fmla="*/ 0 h 35"/>
                <a:gd name="T2" fmla="*/ 28 w 37"/>
                <a:gd name="T3" fmla="*/ 9 h 35"/>
                <a:gd name="T4" fmla="*/ 9 w 37"/>
                <a:gd name="T5" fmla="*/ 9 h 35"/>
                <a:gd name="T6" fmla="*/ 0 w 37"/>
                <a:gd name="T7" fmla="*/ 18 h 35"/>
                <a:gd name="T8" fmla="*/ 0 w 37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35"/>
                <a:gd name="T17" fmla="*/ 37 w 3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35">
                  <a:moveTo>
                    <a:pt x="37" y="0"/>
                  </a:moveTo>
                  <a:lnTo>
                    <a:pt x="28" y="9"/>
                  </a:lnTo>
                  <a:lnTo>
                    <a:pt x="9" y="9"/>
                  </a:lnTo>
                  <a:lnTo>
                    <a:pt x="0" y="18"/>
                  </a:lnTo>
                  <a:lnTo>
                    <a:pt x="0" y="35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24" name="Freeform 142"/>
            <p:cNvSpPr>
              <a:spLocks/>
            </p:cNvSpPr>
            <p:nvPr/>
          </p:nvSpPr>
          <p:spPr bwMode="auto">
            <a:xfrm>
              <a:off x="2654" y="1766"/>
              <a:ext cx="37" cy="19"/>
            </a:xfrm>
            <a:custGeom>
              <a:avLst/>
              <a:gdLst>
                <a:gd name="T0" fmla="*/ 0 w 37"/>
                <a:gd name="T1" fmla="*/ 9 h 19"/>
                <a:gd name="T2" fmla="*/ 9 w 37"/>
                <a:gd name="T3" fmla="*/ 0 h 19"/>
                <a:gd name="T4" fmla="*/ 28 w 37"/>
                <a:gd name="T5" fmla="*/ 0 h 19"/>
                <a:gd name="T6" fmla="*/ 37 w 37"/>
                <a:gd name="T7" fmla="*/ 9 h 19"/>
                <a:gd name="T8" fmla="*/ 37 w 37"/>
                <a:gd name="T9" fmla="*/ 1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9"/>
                <a:gd name="T17" fmla="*/ 37 w 3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9">
                  <a:moveTo>
                    <a:pt x="0" y="9"/>
                  </a:moveTo>
                  <a:lnTo>
                    <a:pt x="9" y="0"/>
                  </a:lnTo>
                  <a:lnTo>
                    <a:pt x="28" y="0"/>
                  </a:lnTo>
                  <a:lnTo>
                    <a:pt x="37" y="9"/>
                  </a:lnTo>
                  <a:lnTo>
                    <a:pt x="37" y="19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25" name="Line 143"/>
            <p:cNvSpPr>
              <a:spLocks noChangeShapeType="1"/>
            </p:cNvSpPr>
            <p:nvPr/>
          </p:nvSpPr>
          <p:spPr bwMode="auto">
            <a:xfrm>
              <a:off x="2698" y="1657"/>
              <a:ext cx="1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26" name="Freeform 144"/>
            <p:cNvSpPr>
              <a:spLocks/>
            </p:cNvSpPr>
            <p:nvPr/>
          </p:nvSpPr>
          <p:spPr bwMode="auto">
            <a:xfrm>
              <a:off x="2698" y="1601"/>
              <a:ext cx="9" cy="56"/>
            </a:xfrm>
            <a:custGeom>
              <a:avLst/>
              <a:gdLst>
                <a:gd name="T0" fmla="*/ 9 w 9"/>
                <a:gd name="T1" fmla="*/ 56 h 56"/>
                <a:gd name="T2" fmla="*/ 9 w 9"/>
                <a:gd name="T3" fmla="*/ 0 h 56"/>
                <a:gd name="T4" fmla="*/ 0 w 9"/>
                <a:gd name="T5" fmla="*/ 10 h 56"/>
                <a:gd name="T6" fmla="*/ 0 60000 65536"/>
                <a:gd name="T7" fmla="*/ 0 60000 65536"/>
                <a:gd name="T8" fmla="*/ 0 60000 65536"/>
                <a:gd name="T9" fmla="*/ 0 w 9"/>
                <a:gd name="T10" fmla="*/ 0 h 56"/>
                <a:gd name="T11" fmla="*/ 9 w 9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56">
                  <a:moveTo>
                    <a:pt x="9" y="56"/>
                  </a:moveTo>
                  <a:lnTo>
                    <a:pt x="9" y="0"/>
                  </a:lnTo>
                  <a:lnTo>
                    <a:pt x="0" y="1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27" name="Line 145"/>
            <p:cNvSpPr>
              <a:spLocks noChangeShapeType="1"/>
            </p:cNvSpPr>
            <p:nvPr/>
          </p:nvSpPr>
          <p:spPr bwMode="auto">
            <a:xfrm>
              <a:off x="2841" y="1747"/>
              <a:ext cx="20" cy="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28" name="Freeform 146"/>
            <p:cNvSpPr>
              <a:spLocks/>
            </p:cNvSpPr>
            <p:nvPr/>
          </p:nvSpPr>
          <p:spPr bwMode="auto">
            <a:xfrm>
              <a:off x="2851" y="1751"/>
              <a:ext cx="57" cy="30"/>
            </a:xfrm>
            <a:custGeom>
              <a:avLst/>
              <a:gdLst>
                <a:gd name="T0" fmla="*/ 12 w 57"/>
                <a:gd name="T1" fmla="*/ 0 h 30"/>
                <a:gd name="T2" fmla="*/ 38 w 57"/>
                <a:gd name="T3" fmla="*/ 0 h 30"/>
                <a:gd name="T4" fmla="*/ 41 w 57"/>
                <a:gd name="T5" fmla="*/ 3 h 30"/>
                <a:gd name="T6" fmla="*/ 10 w 57"/>
                <a:gd name="T7" fmla="*/ 3 h 30"/>
                <a:gd name="T8" fmla="*/ 9 w 57"/>
                <a:gd name="T9" fmla="*/ 7 h 30"/>
                <a:gd name="T10" fmla="*/ 45 w 57"/>
                <a:gd name="T11" fmla="*/ 7 h 30"/>
                <a:gd name="T12" fmla="*/ 46 w 57"/>
                <a:gd name="T13" fmla="*/ 10 h 30"/>
                <a:gd name="T14" fmla="*/ 8 w 57"/>
                <a:gd name="T15" fmla="*/ 10 h 30"/>
                <a:gd name="T16" fmla="*/ 6 w 57"/>
                <a:gd name="T17" fmla="*/ 12 h 30"/>
                <a:gd name="T18" fmla="*/ 49 w 57"/>
                <a:gd name="T19" fmla="*/ 12 h 30"/>
                <a:gd name="T20" fmla="*/ 51 w 57"/>
                <a:gd name="T21" fmla="*/ 16 h 30"/>
                <a:gd name="T22" fmla="*/ 5 w 57"/>
                <a:gd name="T23" fmla="*/ 16 h 30"/>
                <a:gd name="T24" fmla="*/ 4 w 57"/>
                <a:gd name="T25" fmla="*/ 20 h 30"/>
                <a:gd name="T26" fmla="*/ 54 w 57"/>
                <a:gd name="T27" fmla="*/ 20 h 30"/>
                <a:gd name="T28" fmla="*/ 57 w 57"/>
                <a:gd name="T29" fmla="*/ 23 h 30"/>
                <a:gd name="T30" fmla="*/ 2 w 57"/>
                <a:gd name="T31" fmla="*/ 23 h 30"/>
                <a:gd name="T32" fmla="*/ 1 w 57"/>
                <a:gd name="T33" fmla="*/ 27 h 30"/>
                <a:gd name="T34" fmla="*/ 46 w 57"/>
                <a:gd name="T35" fmla="*/ 27 h 30"/>
                <a:gd name="T36" fmla="*/ 22 w 57"/>
                <a:gd name="T37" fmla="*/ 30 h 30"/>
                <a:gd name="T38" fmla="*/ 0 w 57"/>
                <a:gd name="T39" fmla="*/ 30 h 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7"/>
                <a:gd name="T61" fmla="*/ 0 h 30"/>
                <a:gd name="T62" fmla="*/ 57 w 57"/>
                <a:gd name="T63" fmla="*/ 30 h 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7" h="30">
                  <a:moveTo>
                    <a:pt x="12" y="0"/>
                  </a:moveTo>
                  <a:lnTo>
                    <a:pt x="38" y="0"/>
                  </a:lnTo>
                  <a:lnTo>
                    <a:pt x="41" y="3"/>
                  </a:lnTo>
                  <a:lnTo>
                    <a:pt x="10" y="3"/>
                  </a:lnTo>
                  <a:lnTo>
                    <a:pt x="9" y="7"/>
                  </a:lnTo>
                  <a:lnTo>
                    <a:pt x="45" y="7"/>
                  </a:lnTo>
                  <a:lnTo>
                    <a:pt x="46" y="10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49" y="12"/>
                  </a:lnTo>
                  <a:lnTo>
                    <a:pt x="51" y="16"/>
                  </a:lnTo>
                  <a:lnTo>
                    <a:pt x="5" y="16"/>
                  </a:lnTo>
                  <a:lnTo>
                    <a:pt x="4" y="20"/>
                  </a:lnTo>
                  <a:lnTo>
                    <a:pt x="54" y="20"/>
                  </a:lnTo>
                  <a:lnTo>
                    <a:pt x="57" y="23"/>
                  </a:lnTo>
                  <a:lnTo>
                    <a:pt x="2" y="23"/>
                  </a:lnTo>
                  <a:lnTo>
                    <a:pt x="1" y="27"/>
                  </a:lnTo>
                  <a:lnTo>
                    <a:pt x="46" y="27"/>
                  </a:lnTo>
                  <a:lnTo>
                    <a:pt x="22" y="30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29" name="Freeform 147"/>
            <p:cNvSpPr>
              <a:spLocks/>
            </p:cNvSpPr>
            <p:nvPr/>
          </p:nvSpPr>
          <p:spPr bwMode="auto">
            <a:xfrm>
              <a:off x="2863" y="1731"/>
              <a:ext cx="24" cy="20"/>
            </a:xfrm>
            <a:custGeom>
              <a:avLst/>
              <a:gdLst>
                <a:gd name="T0" fmla="*/ 0 w 24"/>
                <a:gd name="T1" fmla="*/ 20 h 20"/>
                <a:gd name="T2" fmla="*/ 1 w 24"/>
                <a:gd name="T3" fmla="*/ 16 h 20"/>
                <a:gd name="T4" fmla="*/ 24 w 24"/>
                <a:gd name="T5" fmla="*/ 16 h 20"/>
                <a:gd name="T6" fmla="*/ 22 w 24"/>
                <a:gd name="T7" fmla="*/ 14 h 20"/>
                <a:gd name="T8" fmla="*/ 2 w 24"/>
                <a:gd name="T9" fmla="*/ 14 h 20"/>
                <a:gd name="T10" fmla="*/ 4 w 24"/>
                <a:gd name="T11" fmla="*/ 10 h 20"/>
                <a:gd name="T12" fmla="*/ 20 w 24"/>
                <a:gd name="T13" fmla="*/ 10 h 20"/>
                <a:gd name="T14" fmla="*/ 17 w 24"/>
                <a:gd name="T15" fmla="*/ 7 h 20"/>
                <a:gd name="T16" fmla="*/ 5 w 24"/>
                <a:gd name="T17" fmla="*/ 7 h 20"/>
                <a:gd name="T18" fmla="*/ 6 w 24"/>
                <a:gd name="T19" fmla="*/ 3 h 20"/>
                <a:gd name="T20" fmla="*/ 14 w 24"/>
                <a:gd name="T21" fmla="*/ 3 h 20"/>
                <a:gd name="T22" fmla="*/ 12 w 24"/>
                <a:gd name="T23" fmla="*/ 0 h 20"/>
                <a:gd name="T24" fmla="*/ 8 w 24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20"/>
                <a:gd name="T41" fmla="*/ 24 w 24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20">
                  <a:moveTo>
                    <a:pt x="0" y="20"/>
                  </a:moveTo>
                  <a:lnTo>
                    <a:pt x="1" y="16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20" y="10"/>
                  </a:lnTo>
                  <a:lnTo>
                    <a:pt x="17" y="7"/>
                  </a:lnTo>
                  <a:lnTo>
                    <a:pt x="5" y="7"/>
                  </a:lnTo>
                  <a:lnTo>
                    <a:pt x="6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8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30" name="Freeform 148"/>
            <p:cNvSpPr>
              <a:spLocks/>
            </p:cNvSpPr>
            <p:nvPr/>
          </p:nvSpPr>
          <p:spPr bwMode="auto">
            <a:xfrm>
              <a:off x="2849" y="1729"/>
              <a:ext cx="60" cy="54"/>
            </a:xfrm>
            <a:custGeom>
              <a:avLst/>
              <a:gdLst>
                <a:gd name="T0" fmla="*/ 23 w 60"/>
                <a:gd name="T1" fmla="*/ 0 h 54"/>
                <a:gd name="T2" fmla="*/ 60 w 60"/>
                <a:gd name="T3" fmla="*/ 46 h 54"/>
                <a:gd name="T4" fmla="*/ 0 w 60"/>
                <a:gd name="T5" fmla="*/ 54 h 54"/>
                <a:gd name="T6" fmla="*/ 23 w 60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54"/>
                <a:gd name="T14" fmla="*/ 60 w 60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54">
                  <a:moveTo>
                    <a:pt x="23" y="0"/>
                  </a:moveTo>
                  <a:lnTo>
                    <a:pt x="60" y="46"/>
                  </a:lnTo>
                  <a:lnTo>
                    <a:pt x="0" y="5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31" name="Freeform 149"/>
            <p:cNvSpPr>
              <a:spLocks/>
            </p:cNvSpPr>
            <p:nvPr/>
          </p:nvSpPr>
          <p:spPr bwMode="auto">
            <a:xfrm>
              <a:off x="2821" y="1830"/>
              <a:ext cx="50" cy="55"/>
            </a:xfrm>
            <a:custGeom>
              <a:avLst/>
              <a:gdLst>
                <a:gd name="T0" fmla="*/ 50 w 50"/>
                <a:gd name="T1" fmla="*/ 33 h 55"/>
                <a:gd name="T2" fmla="*/ 46 w 50"/>
                <a:gd name="T3" fmla="*/ 30 h 55"/>
                <a:gd name="T4" fmla="*/ 46 w 50"/>
                <a:gd name="T5" fmla="*/ 38 h 55"/>
                <a:gd name="T6" fmla="*/ 43 w 50"/>
                <a:gd name="T7" fmla="*/ 40 h 55"/>
                <a:gd name="T8" fmla="*/ 43 w 50"/>
                <a:gd name="T9" fmla="*/ 28 h 55"/>
                <a:gd name="T10" fmla="*/ 39 w 50"/>
                <a:gd name="T11" fmla="*/ 25 h 55"/>
                <a:gd name="T12" fmla="*/ 39 w 50"/>
                <a:gd name="T13" fmla="*/ 41 h 55"/>
                <a:gd name="T14" fmla="*/ 36 w 50"/>
                <a:gd name="T15" fmla="*/ 42 h 55"/>
                <a:gd name="T16" fmla="*/ 36 w 50"/>
                <a:gd name="T17" fmla="*/ 22 h 55"/>
                <a:gd name="T18" fmla="*/ 32 w 50"/>
                <a:gd name="T19" fmla="*/ 20 h 55"/>
                <a:gd name="T20" fmla="*/ 32 w 50"/>
                <a:gd name="T21" fmla="*/ 44 h 55"/>
                <a:gd name="T22" fmla="*/ 30 w 50"/>
                <a:gd name="T23" fmla="*/ 45 h 55"/>
                <a:gd name="T24" fmla="*/ 30 w 50"/>
                <a:gd name="T25" fmla="*/ 17 h 55"/>
                <a:gd name="T26" fmla="*/ 27 w 50"/>
                <a:gd name="T27" fmla="*/ 14 h 55"/>
                <a:gd name="T28" fmla="*/ 27 w 50"/>
                <a:gd name="T29" fmla="*/ 45 h 55"/>
                <a:gd name="T30" fmla="*/ 23 w 50"/>
                <a:gd name="T31" fmla="*/ 46 h 55"/>
                <a:gd name="T32" fmla="*/ 23 w 50"/>
                <a:gd name="T33" fmla="*/ 12 h 55"/>
                <a:gd name="T34" fmla="*/ 20 w 50"/>
                <a:gd name="T35" fmla="*/ 9 h 55"/>
                <a:gd name="T36" fmla="*/ 20 w 50"/>
                <a:gd name="T37" fmla="*/ 47 h 55"/>
                <a:gd name="T38" fmla="*/ 16 w 50"/>
                <a:gd name="T39" fmla="*/ 50 h 55"/>
                <a:gd name="T40" fmla="*/ 16 w 50"/>
                <a:gd name="T41" fmla="*/ 6 h 55"/>
                <a:gd name="T42" fmla="*/ 14 w 50"/>
                <a:gd name="T43" fmla="*/ 4 h 55"/>
                <a:gd name="T44" fmla="*/ 14 w 50"/>
                <a:gd name="T45" fmla="*/ 50 h 55"/>
                <a:gd name="T46" fmla="*/ 10 w 50"/>
                <a:gd name="T47" fmla="*/ 51 h 55"/>
                <a:gd name="T48" fmla="*/ 10 w 50"/>
                <a:gd name="T49" fmla="*/ 1 h 55"/>
                <a:gd name="T50" fmla="*/ 7 w 50"/>
                <a:gd name="T51" fmla="*/ 0 h 55"/>
                <a:gd name="T52" fmla="*/ 7 w 50"/>
                <a:gd name="T53" fmla="*/ 53 h 55"/>
                <a:gd name="T54" fmla="*/ 3 w 50"/>
                <a:gd name="T55" fmla="*/ 54 h 55"/>
                <a:gd name="T56" fmla="*/ 3 w 50"/>
                <a:gd name="T57" fmla="*/ 13 h 55"/>
                <a:gd name="T58" fmla="*/ 0 w 50"/>
                <a:gd name="T59" fmla="*/ 34 h 55"/>
                <a:gd name="T60" fmla="*/ 0 w 50"/>
                <a:gd name="T61" fmla="*/ 55 h 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0"/>
                <a:gd name="T94" fmla="*/ 0 h 55"/>
                <a:gd name="T95" fmla="*/ 50 w 50"/>
                <a:gd name="T96" fmla="*/ 55 h 5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0" h="55">
                  <a:moveTo>
                    <a:pt x="50" y="33"/>
                  </a:moveTo>
                  <a:lnTo>
                    <a:pt x="46" y="30"/>
                  </a:lnTo>
                  <a:lnTo>
                    <a:pt x="46" y="38"/>
                  </a:lnTo>
                  <a:lnTo>
                    <a:pt x="43" y="40"/>
                  </a:lnTo>
                  <a:lnTo>
                    <a:pt x="43" y="28"/>
                  </a:lnTo>
                  <a:lnTo>
                    <a:pt x="39" y="25"/>
                  </a:lnTo>
                  <a:lnTo>
                    <a:pt x="39" y="41"/>
                  </a:lnTo>
                  <a:lnTo>
                    <a:pt x="36" y="42"/>
                  </a:lnTo>
                  <a:lnTo>
                    <a:pt x="36" y="22"/>
                  </a:lnTo>
                  <a:lnTo>
                    <a:pt x="32" y="20"/>
                  </a:lnTo>
                  <a:lnTo>
                    <a:pt x="32" y="44"/>
                  </a:lnTo>
                  <a:lnTo>
                    <a:pt x="30" y="45"/>
                  </a:lnTo>
                  <a:lnTo>
                    <a:pt x="30" y="17"/>
                  </a:lnTo>
                  <a:lnTo>
                    <a:pt x="27" y="1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3" y="12"/>
                  </a:lnTo>
                  <a:lnTo>
                    <a:pt x="20" y="9"/>
                  </a:lnTo>
                  <a:lnTo>
                    <a:pt x="20" y="47"/>
                  </a:lnTo>
                  <a:lnTo>
                    <a:pt x="16" y="5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4" y="50"/>
                  </a:lnTo>
                  <a:lnTo>
                    <a:pt x="10" y="5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7" y="53"/>
                  </a:lnTo>
                  <a:lnTo>
                    <a:pt x="3" y="54"/>
                  </a:lnTo>
                  <a:lnTo>
                    <a:pt x="3" y="13"/>
                  </a:lnTo>
                  <a:lnTo>
                    <a:pt x="0" y="34"/>
                  </a:lnTo>
                  <a:lnTo>
                    <a:pt x="0" y="55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32" name="Freeform 150"/>
            <p:cNvSpPr>
              <a:spLocks/>
            </p:cNvSpPr>
            <p:nvPr/>
          </p:nvSpPr>
          <p:spPr bwMode="auto">
            <a:xfrm>
              <a:off x="2817" y="1828"/>
              <a:ext cx="56" cy="59"/>
            </a:xfrm>
            <a:custGeom>
              <a:avLst/>
              <a:gdLst>
                <a:gd name="T0" fmla="*/ 0 w 56"/>
                <a:gd name="T1" fmla="*/ 59 h 59"/>
                <a:gd name="T2" fmla="*/ 10 w 56"/>
                <a:gd name="T3" fmla="*/ 0 h 59"/>
                <a:gd name="T4" fmla="*/ 56 w 56"/>
                <a:gd name="T5" fmla="*/ 38 h 59"/>
                <a:gd name="T6" fmla="*/ 0 w 56"/>
                <a:gd name="T7" fmla="*/ 59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59"/>
                <a:gd name="T14" fmla="*/ 56 w 56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59">
                  <a:moveTo>
                    <a:pt x="0" y="59"/>
                  </a:moveTo>
                  <a:lnTo>
                    <a:pt x="10" y="0"/>
                  </a:lnTo>
                  <a:lnTo>
                    <a:pt x="56" y="38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33" name="Line 151"/>
            <p:cNvSpPr>
              <a:spLocks noChangeShapeType="1"/>
            </p:cNvSpPr>
            <p:nvPr/>
          </p:nvSpPr>
          <p:spPr bwMode="auto">
            <a:xfrm flipH="1" flipV="1">
              <a:off x="2808" y="1855"/>
              <a:ext cx="15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34" name="Line 152"/>
            <p:cNvSpPr>
              <a:spLocks noChangeShapeType="1"/>
            </p:cNvSpPr>
            <p:nvPr/>
          </p:nvSpPr>
          <p:spPr bwMode="auto">
            <a:xfrm>
              <a:off x="2871" y="1863"/>
              <a:ext cx="1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35" name="Freeform 153"/>
            <p:cNvSpPr>
              <a:spLocks/>
            </p:cNvSpPr>
            <p:nvPr/>
          </p:nvSpPr>
          <p:spPr bwMode="auto">
            <a:xfrm>
              <a:off x="3082" y="1896"/>
              <a:ext cx="11" cy="64"/>
            </a:xfrm>
            <a:custGeom>
              <a:avLst/>
              <a:gdLst>
                <a:gd name="T0" fmla="*/ 11 w 11"/>
                <a:gd name="T1" fmla="*/ 0 h 64"/>
                <a:gd name="T2" fmla="*/ 0 w 11"/>
                <a:gd name="T3" fmla="*/ 11 h 64"/>
                <a:gd name="T4" fmla="*/ 0 w 11"/>
                <a:gd name="T5" fmla="*/ 64 h 64"/>
                <a:gd name="T6" fmla="*/ 0 60000 65536"/>
                <a:gd name="T7" fmla="*/ 0 60000 65536"/>
                <a:gd name="T8" fmla="*/ 0 60000 65536"/>
                <a:gd name="T9" fmla="*/ 0 w 11"/>
                <a:gd name="T10" fmla="*/ 0 h 64"/>
                <a:gd name="T11" fmla="*/ 11 w 11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64">
                  <a:moveTo>
                    <a:pt x="11" y="0"/>
                  </a:moveTo>
                  <a:lnTo>
                    <a:pt x="0" y="11"/>
                  </a:lnTo>
                  <a:lnTo>
                    <a:pt x="0" y="64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36" name="Line 154"/>
            <p:cNvSpPr>
              <a:spLocks noChangeShapeType="1"/>
            </p:cNvSpPr>
            <p:nvPr/>
          </p:nvSpPr>
          <p:spPr bwMode="auto">
            <a:xfrm>
              <a:off x="3072" y="1927"/>
              <a:ext cx="3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37" name="Line 155"/>
            <p:cNvSpPr>
              <a:spLocks noChangeShapeType="1"/>
            </p:cNvSpPr>
            <p:nvPr/>
          </p:nvSpPr>
          <p:spPr bwMode="auto">
            <a:xfrm>
              <a:off x="3133" y="1929"/>
              <a:ext cx="1" cy="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38" name="Freeform 156"/>
            <p:cNvSpPr>
              <a:spLocks/>
            </p:cNvSpPr>
            <p:nvPr/>
          </p:nvSpPr>
          <p:spPr bwMode="auto">
            <a:xfrm>
              <a:off x="3133" y="1948"/>
              <a:ext cx="37" cy="18"/>
            </a:xfrm>
            <a:custGeom>
              <a:avLst/>
              <a:gdLst>
                <a:gd name="T0" fmla="*/ 0 w 37"/>
                <a:gd name="T1" fmla="*/ 18 h 18"/>
                <a:gd name="T2" fmla="*/ 18 w 37"/>
                <a:gd name="T3" fmla="*/ 18 h 18"/>
                <a:gd name="T4" fmla="*/ 37 w 37"/>
                <a:gd name="T5" fmla="*/ 0 h 18"/>
                <a:gd name="T6" fmla="*/ 0 60000 65536"/>
                <a:gd name="T7" fmla="*/ 0 60000 65536"/>
                <a:gd name="T8" fmla="*/ 0 60000 65536"/>
                <a:gd name="T9" fmla="*/ 0 w 37"/>
                <a:gd name="T10" fmla="*/ 0 h 18"/>
                <a:gd name="T11" fmla="*/ 37 w 37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18">
                  <a:moveTo>
                    <a:pt x="0" y="18"/>
                  </a:moveTo>
                  <a:lnTo>
                    <a:pt x="18" y="18"/>
                  </a:lnTo>
                  <a:lnTo>
                    <a:pt x="37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39" name="Line 157"/>
            <p:cNvSpPr>
              <a:spLocks noChangeShapeType="1"/>
            </p:cNvSpPr>
            <p:nvPr/>
          </p:nvSpPr>
          <p:spPr bwMode="auto">
            <a:xfrm>
              <a:off x="3151" y="1966"/>
              <a:ext cx="19" cy="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40" name="Line 158"/>
            <p:cNvSpPr>
              <a:spLocks noChangeShapeType="1"/>
            </p:cNvSpPr>
            <p:nvPr/>
          </p:nvSpPr>
          <p:spPr bwMode="auto">
            <a:xfrm>
              <a:off x="3199" y="1939"/>
              <a:ext cx="23" cy="2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41" name="Line 159"/>
            <p:cNvSpPr>
              <a:spLocks noChangeShapeType="1"/>
            </p:cNvSpPr>
            <p:nvPr/>
          </p:nvSpPr>
          <p:spPr bwMode="auto">
            <a:xfrm flipV="1">
              <a:off x="3243" y="1917"/>
              <a:ext cx="43" cy="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42" name="Line 160"/>
            <p:cNvSpPr>
              <a:spLocks noChangeShapeType="1"/>
            </p:cNvSpPr>
            <p:nvPr/>
          </p:nvSpPr>
          <p:spPr bwMode="auto">
            <a:xfrm>
              <a:off x="3316" y="1921"/>
              <a:ext cx="1" cy="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43" name="Line 161"/>
            <p:cNvSpPr>
              <a:spLocks noChangeShapeType="1"/>
            </p:cNvSpPr>
            <p:nvPr/>
          </p:nvSpPr>
          <p:spPr bwMode="auto">
            <a:xfrm>
              <a:off x="3307" y="1976"/>
              <a:ext cx="1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44" name="Line 162"/>
            <p:cNvSpPr>
              <a:spLocks noChangeShapeType="1"/>
            </p:cNvSpPr>
            <p:nvPr/>
          </p:nvSpPr>
          <p:spPr bwMode="auto">
            <a:xfrm flipH="1" flipV="1">
              <a:off x="3243" y="1917"/>
              <a:ext cx="43" cy="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45" name="Freeform 163"/>
            <p:cNvSpPr>
              <a:spLocks/>
            </p:cNvSpPr>
            <p:nvPr/>
          </p:nvSpPr>
          <p:spPr bwMode="auto">
            <a:xfrm>
              <a:off x="3199" y="1896"/>
              <a:ext cx="23" cy="43"/>
            </a:xfrm>
            <a:custGeom>
              <a:avLst/>
              <a:gdLst>
                <a:gd name="T0" fmla="*/ 23 w 23"/>
                <a:gd name="T1" fmla="*/ 0 h 43"/>
                <a:gd name="T2" fmla="*/ 0 w 23"/>
                <a:gd name="T3" fmla="*/ 21 h 43"/>
                <a:gd name="T4" fmla="*/ 0 w 23"/>
                <a:gd name="T5" fmla="*/ 43 h 43"/>
                <a:gd name="T6" fmla="*/ 0 60000 65536"/>
                <a:gd name="T7" fmla="*/ 0 60000 65536"/>
                <a:gd name="T8" fmla="*/ 0 60000 65536"/>
                <a:gd name="T9" fmla="*/ 0 w 23"/>
                <a:gd name="T10" fmla="*/ 0 h 43"/>
                <a:gd name="T11" fmla="*/ 23 w 23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" h="43">
                  <a:moveTo>
                    <a:pt x="23" y="0"/>
                  </a:moveTo>
                  <a:lnTo>
                    <a:pt x="0" y="21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46" name="Line 164"/>
            <p:cNvSpPr>
              <a:spLocks noChangeShapeType="1"/>
            </p:cNvSpPr>
            <p:nvPr/>
          </p:nvSpPr>
          <p:spPr bwMode="auto">
            <a:xfrm flipV="1">
              <a:off x="3307" y="1921"/>
              <a:ext cx="9" cy="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47" name="Line 165"/>
            <p:cNvSpPr>
              <a:spLocks noChangeShapeType="1"/>
            </p:cNvSpPr>
            <p:nvPr/>
          </p:nvSpPr>
          <p:spPr bwMode="auto">
            <a:xfrm>
              <a:off x="3371" y="1949"/>
              <a:ext cx="1" cy="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48" name="Line 166"/>
            <p:cNvSpPr>
              <a:spLocks noChangeShapeType="1"/>
            </p:cNvSpPr>
            <p:nvPr/>
          </p:nvSpPr>
          <p:spPr bwMode="auto">
            <a:xfrm flipV="1">
              <a:off x="3392" y="1949"/>
              <a:ext cx="1" cy="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49" name="Line 167"/>
            <p:cNvSpPr>
              <a:spLocks noChangeShapeType="1"/>
            </p:cNvSpPr>
            <p:nvPr/>
          </p:nvSpPr>
          <p:spPr bwMode="auto">
            <a:xfrm>
              <a:off x="3413" y="1949"/>
              <a:ext cx="1" cy="1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50" name="Line 168"/>
            <p:cNvSpPr>
              <a:spLocks noChangeShapeType="1"/>
            </p:cNvSpPr>
            <p:nvPr/>
          </p:nvSpPr>
          <p:spPr bwMode="auto">
            <a:xfrm flipV="1">
              <a:off x="3436" y="1917"/>
              <a:ext cx="41" cy="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51" name="Line 169"/>
            <p:cNvSpPr>
              <a:spLocks noChangeShapeType="1"/>
            </p:cNvSpPr>
            <p:nvPr/>
          </p:nvSpPr>
          <p:spPr bwMode="auto">
            <a:xfrm>
              <a:off x="3436" y="1917"/>
              <a:ext cx="41" cy="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52" name="Freeform 170"/>
            <p:cNvSpPr>
              <a:spLocks/>
            </p:cNvSpPr>
            <p:nvPr/>
          </p:nvSpPr>
          <p:spPr bwMode="auto">
            <a:xfrm>
              <a:off x="3498" y="1940"/>
              <a:ext cx="28" cy="37"/>
            </a:xfrm>
            <a:custGeom>
              <a:avLst/>
              <a:gdLst>
                <a:gd name="T0" fmla="*/ 0 w 28"/>
                <a:gd name="T1" fmla="*/ 9 h 37"/>
                <a:gd name="T2" fmla="*/ 9 w 28"/>
                <a:gd name="T3" fmla="*/ 0 h 37"/>
                <a:gd name="T4" fmla="*/ 19 w 28"/>
                <a:gd name="T5" fmla="*/ 0 h 37"/>
                <a:gd name="T6" fmla="*/ 28 w 28"/>
                <a:gd name="T7" fmla="*/ 9 h 37"/>
                <a:gd name="T8" fmla="*/ 28 w 28"/>
                <a:gd name="T9" fmla="*/ 3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37"/>
                <a:gd name="T17" fmla="*/ 28 w 2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37">
                  <a:moveTo>
                    <a:pt x="0" y="9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28" y="9"/>
                  </a:lnTo>
                  <a:lnTo>
                    <a:pt x="28" y="37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53" name="Line 171"/>
            <p:cNvSpPr>
              <a:spLocks noChangeShapeType="1"/>
            </p:cNvSpPr>
            <p:nvPr/>
          </p:nvSpPr>
          <p:spPr bwMode="auto">
            <a:xfrm flipV="1">
              <a:off x="3498" y="1940"/>
              <a:ext cx="1" cy="3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54" name="Freeform 172"/>
            <p:cNvSpPr>
              <a:spLocks/>
            </p:cNvSpPr>
            <p:nvPr/>
          </p:nvSpPr>
          <p:spPr bwMode="auto">
            <a:xfrm>
              <a:off x="3563" y="1896"/>
              <a:ext cx="22" cy="64"/>
            </a:xfrm>
            <a:custGeom>
              <a:avLst/>
              <a:gdLst>
                <a:gd name="T0" fmla="*/ 0 w 22"/>
                <a:gd name="T1" fmla="*/ 64 h 64"/>
                <a:gd name="T2" fmla="*/ 22 w 22"/>
                <a:gd name="T3" fmla="*/ 43 h 64"/>
                <a:gd name="T4" fmla="*/ 22 w 22"/>
                <a:gd name="T5" fmla="*/ 21 h 64"/>
                <a:gd name="T6" fmla="*/ 0 w 22"/>
                <a:gd name="T7" fmla="*/ 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64"/>
                <a:gd name="T14" fmla="*/ 22 w 22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64">
                  <a:moveTo>
                    <a:pt x="0" y="64"/>
                  </a:moveTo>
                  <a:lnTo>
                    <a:pt x="22" y="43"/>
                  </a:lnTo>
                  <a:lnTo>
                    <a:pt x="22" y="2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55" name="Freeform 173"/>
            <p:cNvSpPr>
              <a:spLocks/>
            </p:cNvSpPr>
            <p:nvPr/>
          </p:nvSpPr>
          <p:spPr bwMode="auto">
            <a:xfrm>
              <a:off x="3093" y="1896"/>
              <a:ext cx="21" cy="11"/>
            </a:xfrm>
            <a:custGeom>
              <a:avLst/>
              <a:gdLst>
                <a:gd name="T0" fmla="*/ 21 w 21"/>
                <a:gd name="T1" fmla="*/ 11 h 11"/>
                <a:gd name="T2" fmla="*/ 11 w 21"/>
                <a:gd name="T3" fmla="*/ 0 h 11"/>
                <a:gd name="T4" fmla="*/ 0 w 21"/>
                <a:gd name="T5" fmla="*/ 0 h 11"/>
                <a:gd name="T6" fmla="*/ 0 60000 65536"/>
                <a:gd name="T7" fmla="*/ 0 60000 65536"/>
                <a:gd name="T8" fmla="*/ 0 60000 65536"/>
                <a:gd name="T9" fmla="*/ 0 w 21"/>
                <a:gd name="T10" fmla="*/ 0 h 11"/>
                <a:gd name="T11" fmla="*/ 21 w 21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1">
                  <a:moveTo>
                    <a:pt x="21" y="11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56" name="Freeform 174"/>
            <p:cNvSpPr>
              <a:spLocks/>
            </p:cNvSpPr>
            <p:nvPr/>
          </p:nvSpPr>
          <p:spPr bwMode="auto">
            <a:xfrm>
              <a:off x="2885" y="2124"/>
              <a:ext cx="60" cy="56"/>
            </a:xfrm>
            <a:custGeom>
              <a:avLst/>
              <a:gdLst>
                <a:gd name="T0" fmla="*/ 60 w 60"/>
                <a:gd name="T1" fmla="*/ 12 h 56"/>
                <a:gd name="T2" fmla="*/ 21 w 60"/>
                <a:gd name="T3" fmla="*/ 56 h 56"/>
                <a:gd name="T4" fmla="*/ 0 w 60"/>
                <a:gd name="T5" fmla="*/ 0 h 56"/>
                <a:gd name="T6" fmla="*/ 60 w 60"/>
                <a:gd name="T7" fmla="*/ 12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56"/>
                <a:gd name="T14" fmla="*/ 60 w 60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56">
                  <a:moveTo>
                    <a:pt x="60" y="12"/>
                  </a:moveTo>
                  <a:lnTo>
                    <a:pt x="21" y="56"/>
                  </a:lnTo>
                  <a:lnTo>
                    <a:pt x="0" y="0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57" name="Freeform 175"/>
            <p:cNvSpPr>
              <a:spLocks/>
            </p:cNvSpPr>
            <p:nvPr/>
          </p:nvSpPr>
          <p:spPr bwMode="auto">
            <a:xfrm>
              <a:off x="2889" y="2138"/>
              <a:ext cx="53" cy="38"/>
            </a:xfrm>
            <a:custGeom>
              <a:avLst/>
              <a:gdLst>
                <a:gd name="T0" fmla="*/ 53 w 53"/>
                <a:gd name="T1" fmla="*/ 0 h 38"/>
                <a:gd name="T2" fmla="*/ 0 w 53"/>
                <a:gd name="T3" fmla="*/ 0 h 38"/>
                <a:gd name="T4" fmla="*/ 2 w 53"/>
                <a:gd name="T5" fmla="*/ 2 h 38"/>
                <a:gd name="T6" fmla="*/ 51 w 53"/>
                <a:gd name="T7" fmla="*/ 2 h 38"/>
                <a:gd name="T8" fmla="*/ 48 w 53"/>
                <a:gd name="T9" fmla="*/ 6 h 38"/>
                <a:gd name="T10" fmla="*/ 3 w 53"/>
                <a:gd name="T11" fmla="*/ 6 h 38"/>
                <a:gd name="T12" fmla="*/ 4 w 53"/>
                <a:gd name="T13" fmla="*/ 9 h 38"/>
                <a:gd name="T14" fmla="*/ 45 w 53"/>
                <a:gd name="T15" fmla="*/ 9 h 38"/>
                <a:gd name="T16" fmla="*/ 43 w 53"/>
                <a:gd name="T17" fmla="*/ 13 h 38"/>
                <a:gd name="T18" fmla="*/ 5 w 53"/>
                <a:gd name="T19" fmla="*/ 13 h 38"/>
                <a:gd name="T20" fmla="*/ 7 w 53"/>
                <a:gd name="T21" fmla="*/ 16 h 38"/>
                <a:gd name="T22" fmla="*/ 40 w 53"/>
                <a:gd name="T23" fmla="*/ 16 h 38"/>
                <a:gd name="T24" fmla="*/ 36 w 53"/>
                <a:gd name="T25" fmla="*/ 20 h 38"/>
                <a:gd name="T26" fmla="*/ 8 w 53"/>
                <a:gd name="T27" fmla="*/ 20 h 38"/>
                <a:gd name="T28" fmla="*/ 9 w 53"/>
                <a:gd name="T29" fmla="*/ 22 h 38"/>
                <a:gd name="T30" fmla="*/ 33 w 53"/>
                <a:gd name="T31" fmla="*/ 22 h 38"/>
                <a:gd name="T32" fmla="*/ 31 w 53"/>
                <a:gd name="T33" fmla="*/ 25 h 38"/>
                <a:gd name="T34" fmla="*/ 11 w 53"/>
                <a:gd name="T35" fmla="*/ 25 h 38"/>
                <a:gd name="T36" fmla="*/ 11 w 53"/>
                <a:gd name="T37" fmla="*/ 29 h 38"/>
                <a:gd name="T38" fmla="*/ 28 w 53"/>
                <a:gd name="T39" fmla="*/ 29 h 38"/>
                <a:gd name="T40" fmla="*/ 25 w 53"/>
                <a:gd name="T41" fmla="*/ 32 h 38"/>
                <a:gd name="T42" fmla="*/ 12 w 53"/>
                <a:gd name="T43" fmla="*/ 32 h 38"/>
                <a:gd name="T44" fmla="*/ 13 w 53"/>
                <a:gd name="T45" fmla="*/ 36 h 38"/>
                <a:gd name="T46" fmla="*/ 23 w 53"/>
                <a:gd name="T47" fmla="*/ 36 h 38"/>
                <a:gd name="T48" fmla="*/ 20 w 53"/>
                <a:gd name="T49" fmla="*/ 38 h 38"/>
                <a:gd name="T50" fmla="*/ 15 w 53"/>
                <a:gd name="T51" fmla="*/ 38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3"/>
                <a:gd name="T79" fmla="*/ 0 h 38"/>
                <a:gd name="T80" fmla="*/ 53 w 53"/>
                <a:gd name="T81" fmla="*/ 38 h 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3" h="38">
                  <a:moveTo>
                    <a:pt x="53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1" y="2"/>
                  </a:lnTo>
                  <a:lnTo>
                    <a:pt x="48" y="6"/>
                  </a:lnTo>
                  <a:lnTo>
                    <a:pt x="3" y="6"/>
                  </a:lnTo>
                  <a:lnTo>
                    <a:pt x="4" y="9"/>
                  </a:lnTo>
                  <a:lnTo>
                    <a:pt x="45" y="9"/>
                  </a:lnTo>
                  <a:lnTo>
                    <a:pt x="43" y="13"/>
                  </a:lnTo>
                  <a:lnTo>
                    <a:pt x="5" y="13"/>
                  </a:lnTo>
                  <a:lnTo>
                    <a:pt x="7" y="16"/>
                  </a:lnTo>
                  <a:lnTo>
                    <a:pt x="40" y="16"/>
                  </a:lnTo>
                  <a:lnTo>
                    <a:pt x="36" y="20"/>
                  </a:lnTo>
                  <a:lnTo>
                    <a:pt x="8" y="20"/>
                  </a:lnTo>
                  <a:lnTo>
                    <a:pt x="9" y="22"/>
                  </a:lnTo>
                  <a:lnTo>
                    <a:pt x="33" y="22"/>
                  </a:lnTo>
                  <a:lnTo>
                    <a:pt x="31" y="25"/>
                  </a:lnTo>
                  <a:lnTo>
                    <a:pt x="11" y="25"/>
                  </a:lnTo>
                  <a:lnTo>
                    <a:pt x="11" y="29"/>
                  </a:lnTo>
                  <a:lnTo>
                    <a:pt x="28" y="29"/>
                  </a:lnTo>
                  <a:lnTo>
                    <a:pt x="25" y="32"/>
                  </a:lnTo>
                  <a:lnTo>
                    <a:pt x="12" y="32"/>
                  </a:lnTo>
                  <a:lnTo>
                    <a:pt x="13" y="36"/>
                  </a:lnTo>
                  <a:lnTo>
                    <a:pt x="23" y="36"/>
                  </a:lnTo>
                  <a:lnTo>
                    <a:pt x="20" y="38"/>
                  </a:lnTo>
                  <a:lnTo>
                    <a:pt x="15" y="38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58" name="Line 176"/>
            <p:cNvSpPr>
              <a:spLocks noChangeShapeType="1"/>
            </p:cNvSpPr>
            <p:nvPr/>
          </p:nvSpPr>
          <p:spPr bwMode="auto">
            <a:xfrm flipH="1">
              <a:off x="2873" y="2152"/>
              <a:ext cx="23" cy="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59" name="Line 177"/>
            <p:cNvSpPr>
              <a:spLocks noChangeShapeType="1"/>
            </p:cNvSpPr>
            <p:nvPr/>
          </p:nvSpPr>
          <p:spPr bwMode="auto">
            <a:xfrm>
              <a:off x="2888" y="2135"/>
              <a:ext cx="5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60" name="Freeform 178"/>
            <p:cNvSpPr>
              <a:spLocks/>
            </p:cNvSpPr>
            <p:nvPr/>
          </p:nvSpPr>
          <p:spPr bwMode="auto">
            <a:xfrm>
              <a:off x="2888" y="2131"/>
              <a:ext cx="33" cy="4"/>
            </a:xfrm>
            <a:custGeom>
              <a:avLst/>
              <a:gdLst>
                <a:gd name="T0" fmla="*/ 33 w 33"/>
                <a:gd name="T1" fmla="*/ 0 h 4"/>
                <a:gd name="T2" fmla="*/ 0 w 33"/>
                <a:gd name="T3" fmla="*/ 0 h 4"/>
                <a:gd name="T4" fmla="*/ 0 w 33"/>
                <a:gd name="T5" fmla="*/ 4 h 4"/>
                <a:gd name="T6" fmla="*/ 0 60000 65536"/>
                <a:gd name="T7" fmla="*/ 0 60000 65536"/>
                <a:gd name="T8" fmla="*/ 0 60000 65536"/>
                <a:gd name="T9" fmla="*/ 0 w 33"/>
                <a:gd name="T10" fmla="*/ 0 h 4"/>
                <a:gd name="T11" fmla="*/ 33 w 33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4">
                  <a:moveTo>
                    <a:pt x="33" y="0"/>
                  </a:moveTo>
                  <a:lnTo>
                    <a:pt x="0" y="0"/>
                  </a:lnTo>
                  <a:lnTo>
                    <a:pt x="0" y="4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61" name="Freeform 179"/>
            <p:cNvSpPr>
              <a:spLocks/>
            </p:cNvSpPr>
            <p:nvPr/>
          </p:nvSpPr>
          <p:spPr bwMode="auto">
            <a:xfrm>
              <a:off x="2887" y="2128"/>
              <a:ext cx="34" cy="3"/>
            </a:xfrm>
            <a:custGeom>
              <a:avLst/>
              <a:gdLst>
                <a:gd name="T0" fmla="*/ 0 w 34"/>
                <a:gd name="T1" fmla="*/ 0 h 3"/>
                <a:gd name="T2" fmla="*/ 15 w 34"/>
                <a:gd name="T3" fmla="*/ 0 h 3"/>
                <a:gd name="T4" fmla="*/ 34 w 34"/>
                <a:gd name="T5" fmla="*/ 3 h 3"/>
                <a:gd name="T6" fmla="*/ 0 60000 65536"/>
                <a:gd name="T7" fmla="*/ 0 60000 65536"/>
                <a:gd name="T8" fmla="*/ 0 60000 65536"/>
                <a:gd name="T9" fmla="*/ 0 w 34"/>
                <a:gd name="T10" fmla="*/ 0 h 3"/>
                <a:gd name="T11" fmla="*/ 34 w 34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" h="3">
                  <a:moveTo>
                    <a:pt x="0" y="0"/>
                  </a:moveTo>
                  <a:lnTo>
                    <a:pt x="15" y="0"/>
                  </a:lnTo>
                  <a:lnTo>
                    <a:pt x="34" y="3"/>
                  </a:lnTo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62" name="Freeform 180"/>
            <p:cNvSpPr>
              <a:spLocks/>
            </p:cNvSpPr>
            <p:nvPr/>
          </p:nvSpPr>
          <p:spPr bwMode="auto">
            <a:xfrm>
              <a:off x="3915" y="1730"/>
              <a:ext cx="44" cy="63"/>
            </a:xfrm>
            <a:custGeom>
              <a:avLst/>
              <a:gdLst>
                <a:gd name="T0" fmla="*/ 10 w 44"/>
                <a:gd name="T1" fmla="*/ 63 h 63"/>
                <a:gd name="T2" fmla="*/ 33 w 44"/>
                <a:gd name="T3" fmla="*/ 63 h 63"/>
                <a:gd name="T4" fmla="*/ 44 w 44"/>
                <a:gd name="T5" fmla="*/ 53 h 63"/>
                <a:gd name="T6" fmla="*/ 0 w 44"/>
                <a:gd name="T7" fmla="*/ 10 h 63"/>
                <a:gd name="T8" fmla="*/ 10 w 44"/>
                <a:gd name="T9" fmla="*/ 0 h 63"/>
                <a:gd name="T10" fmla="*/ 33 w 44"/>
                <a:gd name="T11" fmla="*/ 0 h 63"/>
                <a:gd name="T12" fmla="*/ 44 w 44"/>
                <a:gd name="T13" fmla="*/ 1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63"/>
                <a:gd name="T23" fmla="*/ 44 w 44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63">
                  <a:moveTo>
                    <a:pt x="10" y="63"/>
                  </a:moveTo>
                  <a:lnTo>
                    <a:pt x="33" y="63"/>
                  </a:lnTo>
                  <a:lnTo>
                    <a:pt x="44" y="53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33" y="0"/>
                  </a:lnTo>
                  <a:lnTo>
                    <a:pt x="44" y="1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63" name="Line 181"/>
            <p:cNvSpPr>
              <a:spLocks noChangeShapeType="1"/>
            </p:cNvSpPr>
            <p:nvPr/>
          </p:nvSpPr>
          <p:spPr bwMode="auto">
            <a:xfrm>
              <a:off x="3915" y="1783"/>
              <a:ext cx="10" cy="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64" name="Line 182"/>
            <p:cNvSpPr>
              <a:spLocks noChangeShapeType="1"/>
            </p:cNvSpPr>
            <p:nvPr/>
          </p:nvSpPr>
          <p:spPr bwMode="auto">
            <a:xfrm>
              <a:off x="4044" y="1772"/>
              <a:ext cx="4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65" name="Line 183"/>
            <p:cNvSpPr>
              <a:spLocks noChangeShapeType="1"/>
            </p:cNvSpPr>
            <p:nvPr/>
          </p:nvSpPr>
          <p:spPr bwMode="auto">
            <a:xfrm flipH="1">
              <a:off x="4044" y="1751"/>
              <a:ext cx="4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66" name="Freeform 184"/>
            <p:cNvSpPr>
              <a:spLocks/>
            </p:cNvSpPr>
            <p:nvPr/>
          </p:nvSpPr>
          <p:spPr bwMode="auto">
            <a:xfrm>
              <a:off x="4171" y="1751"/>
              <a:ext cx="44" cy="11"/>
            </a:xfrm>
            <a:custGeom>
              <a:avLst/>
              <a:gdLst>
                <a:gd name="T0" fmla="*/ 0 w 44"/>
                <a:gd name="T1" fmla="*/ 11 h 11"/>
                <a:gd name="T2" fmla="*/ 11 w 44"/>
                <a:gd name="T3" fmla="*/ 0 h 11"/>
                <a:gd name="T4" fmla="*/ 44 w 44"/>
                <a:gd name="T5" fmla="*/ 0 h 11"/>
                <a:gd name="T6" fmla="*/ 0 60000 65536"/>
                <a:gd name="T7" fmla="*/ 0 60000 65536"/>
                <a:gd name="T8" fmla="*/ 0 60000 65536"/>
                <a:gd name="T9" fmla="*/ 0 w 44"/>
                <a:gd name="T10" fmla="*/ 0 h 11"/>
                <a:gd name="T11" fmla="*/ 44 w 44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11">
                  <a:moveTo>
                    <a:pt x="0" y="11"/>
                  </a:moveTo>
                  <a:lnTo>
                    <a:pt x="11" y="0"/>
                  </a:lnTo>
                  <a:lnTo>
                    <a:pt x="4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67" name="Freeform 185"/>
            <p:cNvSpPr>
              <a:spLocks/>
            </p:cNvSpPr>
            <p:nvPr/>
          </p:nvSpPr>
          <p:spPr bwMode="auto">
            <a:xfrm>
              <a:off x="4171" y="1762"/>
              <a:ext cx="44" cy="21"/>
            </a:xfrm>
            <a:custGeom>
              <a:avLst/>
              <a:gdLst>
                <a:gd name="T0" fmla="*/ 44 w 44"/>
                <a:gd name="T1" fmla="*/ 21 h 21"/>
                <a:gd name="T2" fmla="*/ 33 w 44"/>
                <a:gd name="T3" fmla="*/ 10 h 21"/>
                <a:gd name="T4" fmla="*/ 11 w 44"/>
                <a:gd name="T5" fmla="*/ 10 h 21"/>
                <a:gd name="T6" fmla="*/ 0 w 44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21"/>
                <a:gd name="T14" fmla="*/ 44 w 44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21">
                  <a:moveTo>
                    <a:pt x="44" y="21"/>
                  </a:moveTo>
                  <a:lnTo>
                    <a:pt x="33" y="10"/>
                  </a:lnTo>
                  <a:lnTo>
                    <a:pt x="11" y="10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68" name="Freeform 186"/>
            <p:cNvSpPr>
              <a:spLocks/>
            </p:cNvSpPr>
            <p:nvPr/>
          </p:nvSpPr>
          <p:spPr bwMode="auto">
            <a:xfrm>
              <a:off x="4171" y="1783"/>
              <a:ext cx="44" cy="10"/>
            </a:xfrm>
            <a:custGeom>
              <a:avLst/>
              <a:gdLst>
                <a:gd name="T0" fmla="*/ 0 w 44"/>
                <a:gd name="T1" fmla="*/ 10 h 10"/>
                <a:gd name="T2" fmla="*/ 33 w 44"/>
                <a:gd name="T3" fmla="*/ 10 h 10"/>
                <a:gd name="T4" fmla="*/ 44 w 44"/>
                <a:gd name="T5" fmla="*/ 0 h 10"/>
                <a:gd name="T6" fmla="*/ 0 60000 65536"/>
                <a:gd name="T7" fmla="*/ 0 60000 65536"/>
                <a:gd name="T8" fmla="*/ 0 60000 65536"/>
                <a:gd name="T9" fmla="*/ 0 w 44"/>
                <a:gd name="T10" fmla="*/ 0 h 10"/>
                <a:gd name="T11" fmla="*/ 44 w 44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10">
                  <a:moveTo>
                    <a:pt x="0" y="10"/>
                  </a:moveTo>
                  <a:lnTo>
                    <a:pt x="33" y="10"/>
                  </a:lnTo>
                  <a:lnTo>
                    <a:pt x="4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69" name="Freeform 187"/>
            <p:cNvSpPr>
              <a:spLocks/>
            </p:cNvSpPr>
            <p:nvPr/>
          </p:nvSpPr>
          <p:spPr bwMode="auto">
            <a:xfrm>
              <a:off x="4238" y="1764"/>
              <a:ext cx="28" cy="55"/>
            </a:xfrm>
            <a:custGeom>
              <a:avLst/>
              <a:gdLst>
                <a:gd name="T0" fmla="*/ 0 w 28"/>
                <a:gd name="T1" fmla="*/ 10 h 55"/>
                <a:gd name="T2" fmla="*/ 9 w 28"/>
                <a:gd name="T3" fmla="*/ 0 h 55"/>
                <a:gd name="T4" fmla="*/ 18 w 28"/>
                <a:gd name="T5" fmla="*/ 0 h 55"/>
                <a:gd name="T6" fmla="*/ 28 w 28"/>
                <a:gd name="T7" fmla="*/ 10 h 55"/>
                <a:gd name="T8" fmla="*/ 28 w 28"/>
                <a:gd name="T9" fmla="*/ 45 h 55"/>
                <a:gd name="T10" fmla="*/ 18 w 28"/>
                <a:gd name="T11" fmla="*/ 55 h 55"/>
                <a:gd name="T12" fmla="*/ 9 w 28"/>
                <a:gd name="T13" fmla="*/ 55 h 55"/>
                <a:gd name="T14" fmla="*/ 0 w 28"/>
                <a:gd name="T15" fmla="*/ 45 h 55"/>
                <a:gd name="T16" fmla="*/ 0 w 28"/>
                <a:gd name="T17" fmla="*/ 10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55"/>
                <a:gd name="T29" fmla="*/ 28 w 28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55">
                  <a:moveTo>
                    <a:pt x="0" y="1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8" y="10"/>
                  </a:lnTo>
                  <a:lnTo>
                    <a:pt x="28" y="45"/>
                  </a:lnTo>
                  <a:lnTo>
                    <a:pt x="18" y="55"/>
                  </a:lnTo>
                  <a:lnTo>
                    <a:pt x="9" y="55"/>
                  </a:lnTo>
                  <a:lnTo>
                    <a:pt x="0" y="45"/>
                  </a:lnTo>
                  <a:lnTo>
                    <a:pt x="0" y="10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70" name="Freeform 188"/>
            <p:cNvSpPr>
              <a:spLocks/>
            </p:cNvSpPr>
            <p:nvPr/>
          </p:nvSpPr>
          <p:spPr bwMode="auto">
            <a:xfrm>
              <a:off x="4289" y="1783"/>
              <a:ext cx="11" cy="21"/>
            </a:xfrm>
            <a:custGeom>
              <a:avLst/>
              <a:gdLst>
                <a:gd name="T0" fmla="*/ 11 w 11"/>
                <a:gd name="T1" fmla="*/ 0 h 21"/>
                <a:gd name="T2" fmla="*/ 11 w 11"/>
                <a:gd name="T3" fmla="*/ 10 h 21"/>
                <a:gd name="T4" fmla="*/ 0 w 11"/>
                <a:gd name="T5" fmla="*/ 21 h 21"/>
                <a:gd name="T6" fmla="*/ 0 60000 65536"/>
                <a:gd name="T7" fmla="*/ 0 60000 65536"/>
                <a:gd name="T8" fmla="*/ 0 60000 65536"/>
                <a:gd name="T9" fmla="*/ 0 w 11"/>
                <a:gd name="T10" fmla="*/ 0 h 21"/>
                <a:gd name="T11" fmla="*/ 11 w 11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21">
                  <a:moveTo>
                    <a:pt x="11" y="0"/>
                  </a:moveTo>
                  <a:lnTo>
                    <a:pt x="11" y="10"/>
                  </a:lnTo>
                  <a:lnTo>
                    <a:pt x="0" y="2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71" name="Freeform 189"/>
            <p:cNvSpPr>
              <a:spLocks/>
            </p:cNvSpPr>
            <p:nvPr/>
          </p:nvSpPr>
          <p:spPr bwMode="auto">
            <a:xfrm>
              <a:off x="4385" y="1751"/>
              <a:ext cx="43" cy="42"/>
            </a:xfrm>
            <a:custGeom>
              <a:avLst/>
              <a:gdLst>
                <a:gd name="T0" fmla="*/ 0 w 43"/>
                <a:gd name="T1" fmla="*/ 42 h 42"/>
                <a:gd name="T2" fmla="*/ 32 w 43"/>
                <a:gd name="T3" fmla="*/ 42 h 42"/>
                <a:gd name="T4" fmla="*/ 43 w 43"/>
                <a:gd name="T5" fmla="*/ 32 h 42"/>
                <a:gd name="T6" fmla="*/ 32 w 43"/>
                <a:gd name="T7" fmla="*/ 21 h 42"/>
                <a:gd name="T8" fmla="*/ 11 w 43"/>
                <a:gd name="T9" fmla="*/ 21 h 42"/>
                <a:gd name="T10" fmla="*/ 0 w 43"/>
                <a:gd name="T11" fmla="*/ 11 h 42"/>
                <a:gd name="T12" fmla="*/ 11 w 43"/>
                <a:gd name="T13" fmla="*/ 0 h 42"/>
                <a:gd name="T14" fmla="*/ 43 w 43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42"/>
                <a:gd name="T26" fmla="*/ 43 w 43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42">
                  <a:moveTo>
                    <a:pt x="0" y="42"/>
                  </a:moveTo>
                  <a:lnTo>
                    <a:pt x="32" y="42"/>
                  </a:lnTo>
                  <a:lnTo>
                    <a:pt x="43" y="32"/>
                  </a:lnTo>
                  <a:lnTo>
                    <a:pt x="32" y="21"/>
                  </a:lnTo>
                  <a:lnTo>
                    <a:pt x="11" y="21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43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72" name="Freeform 190"/>
            <p:cNvSpPr>
              <a:spLocks/>
            </p:cNvSpPr>
            <p:nvPr/>
          </p:nvSpPr>
          <p:spPr bwMode="auto">
            <a:xfrm>
              <a:off x="4446" y="1764"/>
              <a:ext cx="10" cy="55"/>
            </a:xfrm>
            <a:custGeom>
              <a:avLst/>
              <a:gdLst>
                <a:gd name="T0" fmla="*/ 0 w 10"/>
                <a:gd name="T1" fmla="*/ 10 h 55"/>
                <a:gd name="T2" fmla="*/ 10 w 10"/>
                <a:gd name="T3" fmla="*/ 0 h 55"/>
                <a:gd name="T4" fmla="*/ 10 w 10"/>
                <a:gd name="T5" fmla="*/ 55 h 55"/>
                <a:gd name="T6" fmla="*/ 0 60000 65536"/>
                <a:gd name="T7" fmla="*/ 0 60000 65536"/>
                <a:gd name="T8" fmla="*/ 0 60000 65536"/>
                <a:gd name="T9" fmla="*/ 0 w 10"/>
                <a:gd name="T10" fmla="*/ 0 h 55"/>
                <a:gd name="T11" fmla="*/ 10 w 10"/>
                <a:gd name="T12" fmla="*/ 55 h 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55">
                  <a:moveTo>
                    <a:pt x="0" y="10"/>
                  </a:moveTo>
                  <a:lnTo>
                    <a:pt x="10" y="0"/>
                  </a:lnTo>
                  <a:lnTo>
                    <a:pt x="10" y="55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73" name="Line 191"/>
            <p:cNvSpPr>
              <a:spLocks noChangeShapeType="1"/>
            </p:cNvSpPr>
            <p:nvPr/>
          </p:nvSpPr>
          <p:spPr bwMode="auto">
            <a:xfrm flipH="1">
              <a:off x="4446" y="1819"/>
              <a:ext cx="1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74" name="Freeform 192"/>
            <p:cNvSpPr>
              <a:spLocks/>
            </p:cNvSpPr>
            <p:nvPr/>
          </p:nvSpPr>
          <p:spPr bwMode="auto">
            <a:xfrm>
              <a:off x="4503" y="1783"/>
              <a:ext cx="10" cy="21"/>
            </a:xfrm>
            <a:custGeom>
              <a:avLst/>
              <a:gdLst>
                <a:gd name="T0" fmla="*/ 0 w 10"/>
                <a:gd name="T1" fmla="*/ 21 h 21"/>
                <a:gd name="T2" fmla="*/ 10 w 10"/>
                <a:gd name="T3" fmla="*/ 10 h 21"/>
                <a:gd name="T4" fmla="*/ 10 w 10"/>
                <a:gd name="T5" fmla="*/ 0 h 21"/>
                <a:gd name="T6" fmla="*/ 0 60000 65536"/>
                <a:gd name="T7" fmla="*/ 0 60000 65536"/>
                <a:gd name="T8" fmla="*/ 0 60000 65536"/>
                <a:gd name="T9" fmla="*/ 0 w 10"/>
                <a:gd name="T10" fmla="*/ 0 h 21"/>
                <a:gd name="T11" fmla="*/ 10 w 10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21">
                  <a:moveTo>
                    <a:pt x="0" y="21"/>
                  </a:moveTo>
                  <a:lnTo>
                    <a:pt x="10" y="10"/>
                  </a:lnTo>
                  <a:lnTo>
                    <a:pt x="1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75" name="Freeform 193"/>
            <p:cNvSpPr>
              <a:spLocks/>
            </p:cNvSpPr>
            <p:nvPr/>
          </p:nvSpPr>
          <p:spPr bwMode="auto">
            <a:xfrm>
              <a:off x="4599" y="1751"/>
              <a:ext cx="43" cy="42"/>
            </a:xfrm>
            <a:custGeom>
              <a:avLst/>
              <a:gdLst>
                <a:gd name="T0" fmla="*/ 0 w 43"/>
                <a:gd name="T1" fmla="*/ 42 h 42"/>
                <a:gd name="T2" fmla="*/ 32 w 43"/>
                <a:gd name="T3" fmla="*/ 42 h 42"/>
                <a:gd name="T4" fmla="*/ 43 w 43"/>
                <a:gd name="T5" fmla="*/ 32 h 42"/>
                <a:gd name="T6" fmla="*/ 32 w 43"/>
                <a:gd name="T7" fmla="*/ 21 h 42"/>
                <a:gd name="T8" fmla="*/ 11 w 43"/>
                <a:gd name="T9" fmla="*/ 21 h 42"/>
                <a:gd name="T10" fmla="*/ 0 w 43"/>
                <a:gd name="T11" fmla="*/ 11 h 42"/>
                <a:gd name="T12" fmla="*/ 11 w 43"/>
                <a:gd name="T13" fmla="*/ 0 h 42"/>
                <a:gd name="T14" fmla="*/ 43 w 43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42"/>
                <a:gd name="T26" fmla="*/ 43 w 43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42">
                  <a:moveTo>
                    <a:pt x="0" y="42"/>
                  </a:moveTo>
                  <a:lnTo>
                    <a:pt x="32" y="42"/>
                  </a:lnTo>
                  <a:lnTo>
                    <a:pt x="43" y="32"/>
                  </a:lnTo>
                  <a:lnTo>
                    <a:pt x="32" y="21"/>
                  </a:lnTo>
                  <a:lnTo>
                    <a:pt x="11" y="21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43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76" name="Freeform 194"/>
            <p:cNvSpPr>
              <a:spLocks/>
            </p:cNvSpPr>
            <p:nvPr/>
          </p:nvSpPr>
          <p:spPr bwMode="auto">
            <a:xfrm>
              <a:off x="4655" y="1764"/>
              <a:ext cx="37" cy="55"/>
            </a:xfrm>
            <a:custGeom>
              <a:avLst/>
              <a:gdLst>
                <a:gd name="T0" fmla="*/ 0 w 37"/>
                <a:gd name="T1" fmla="*/ 10 h 55"/>
                <a:gd name="T2" fmla="*/ 9 w 37"/>
                <a:gd name="T3" fmla="*/ 0 h 55"/>
                <a:gd name="T4" fmla="*/ 28 w 37"/>
                <a:gd name="T5" fmla="*/ 0 h 55"/>
                <a:gd name="T6" fmla="*/ 37 w 37"/>
                <a:gd name="T7" fmla="*/ 10 h 55"/>
                <a:gd name="T8" fmla="*/ 37 w 37"/>
                <a:gd name="T9" fmla="*/ 19 h 55"/>
                <a:gd name="T10" fmla="*/ 28 w 37"/>
                <a:gd name="T11" fmla="*/ 28 h 55"/>
                <a:gd name="T12" fmla="*/ 9 w 37"/>
                <a:gd name="T13" fmla="*/ 28 h 55"/>
                <a:gd name="T14" fmla="*/ 0 w 37"/>
                <a:gd name="T15" fmla="*/ 37 h 55"/>
                <a:gd name="T16" fmla="*/ 0 w 37"/>
                <a:gd name="T17" fmla="*/ 55 h 55"/>
                <a:gd name="T18" fmla="*/ 37 w 37"/>
                <a:gd name="T19" fmla="*/ 55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55"/>
                <a:gd name="T32" fmla="*/ 37 w 37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55">
                  <a:moveTo>
                    <a:pt x="0" y="10"/>
                  </a:moveTo>
                  <a:lnTo>
                    <a:pt x="9" y="0"/>
                  </a:lnTo>
                  <a:lnTo>
                    <a:pt x="28" y="0"/>
                  </a:lnTo>
                  <a:lnTo>
                    <a:pt x="37" y="10"/>
                  </a:lnTo>
                  <a:lnTo>
                    <a:pt x="37" y="19"/>
                  </a:lnTo>
                  <a:lnTo>
                    <a:pt x="28" y="28"/>
                  </a:lnTo>
                  <a:lnTo>
                    <a:pt x="9" y="28"/>
                  </a:lnTo>
                  <a:lnTo>
                    <a:pt x="0" y="37"/>
                  </a:lnTo>
                  <a:lnTo>
                    <a:pt x="0" y="55"/>
                  </a:lnTo>
                  <a:lnTo>
                    <a:pt x="37" y="55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77" name="Line 195"/>
            <p:cNvSpPr>
              <a:spLocks noChangeShapeType="1"/>
            </p:cNvSpPr>
            <p:nvPr/>
          </p:nvSpPr>
          <p:spPr bwMode="auto">
            <a:xfrm flipV="1">
              <a:off x="4727" y="1783"/>
              <a:ext cx="1" cy="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78" name="Line 196"/>
            <p:cNvSpPr>
              <a:spLocks noChangeShapeType="1"/>
            </p:cNvSpPr>
            <p:nvPr/>
          </p:nvSpPr>
          <p:spPr bwMode="auto">
            <a:xfrm>
              <a:off x="4748" y="1783"/>
              <a:ext cx="1" cy="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79" name="Line 197"/>
            <p:cNvSpPr>
              <a:spLocks noChangeShapeType="1"/>
            </p:cNvSpPr>
            <p:nvPr/>
          </p:nvSpPr>
          <p:spPr bwMode="auto">
            <a:xfrm flipV="1">
              <a:off x="4769" y="1783"/>
              <a:ext cx="1" cy="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80" name="Line 198"/>
            <p:cNvSpPr>
              <a:spLocks noChangeShapeType="1"/>
            </p:cNvSpPr>
            <p:nvPr/>
          </p:nvSpPr>
          <p:spPr bwMode="auto">
            <a:xfrm>
              <a:off x="3741" y="1922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10C33BD6-FC9B-44A9-878D-1E3344955CFB}"/>
              </a:ext>
            </a:extLst>
          </p:cNvPr>
          <p:cNvGrpSpPr/>
          <p:nvPr/>
        </p:nvGrpSpPr>
        <p:grpSpPr>
          <a:xfrm>
            <a:off x="5943600" y="3276600"/>
            <a:ext cx="3859213" cy="1019175"/>
            <a:chOff x="5943600" y="3276600"/>
            <a:chExt cx="3859213" cy="1019175"/>
          </a:xfrm>
        </p:grpSpPr>
        <p:sp>
          <p:nvSpPr>
            <p:cNvPr id="24582" name="Text Box 200"/>
            <p:cNvSpPr txBox="1">
              <a:spLocks noChangeArrowheads="1"/>
            </p:cNvSpPr>
            <p:nvPr/>
          </p:nvSpPr>
          <p:spPr bwMode="auto">
            <a:xfrm>
              <a:off x="8877300" y="3733800"/>
              <a:ext cx="423863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 eaLnBrk="0" hangingPunct="0"/>
              <a:r>
                <a:rPr lang="en-US" u="none"/>
                <a:t>2</a:t>
              </a:r>
              <a:r>
                <a:rPr lang="en-US" u="none" baseline="30000"/>
                <a:t>n</a:t>
              </a:r>
            </a:p>
          </p:txBody>
        </p:sp>
        <p:sp>
          <p:nvSpPr>
            <p:cNvPr id="24581" name="Text Box 199"/>
            <p:cNvSpPr txBox="1">
              <a:spLocks noChangeArrowheads="1"/>
            </p:cNvSpPr>
            <p:nvPr/>
          </p:nvSpPr>
          <p:spPr bwMode="auto">
            <a:xfrm>
              <a:off x="7239000" y="3276600"/>
              <a:ext cx="2563813" cy="1019175"/>
            </a:xfrm>
            <a:prstGeom prst="rect">
              <a:avLst/>
            </a:prstGeom>
            <a:noFill/>
            <a:ln w="12700">
              <a:solidFill>
                <a:srgbClr val="1515F5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defTabSz="762000" eaLnBrk="0" hangingPunct="0"/>
              <a:r>
                <a:rPr lang="en-US" u="none" dirty="0"/>
                <a:t>Number of possible</a:t>
              </a:r>
            </a:p>
            <a:p>
              <a:pPr defTabSz="762000" eaLnBrk="0" hangingPunct="0"/>
              <a:endParaRPr lang="en-US" u="none" dirty="0"/>
            </a:p>
            <a:p>
              <a:pPr defTabSz="762000" eaLnBrk="0" hangingPunct="0"/>
              <a:r>
                <a:rPr lang="en-US" u="none" dirty="0"/>
                <a:t> functions = 2</a:t>
              </a:r>
            </a:p>
          </p:txBody>
        </p:sp>
        <p:sp>
          <p:nvSpPr>
            <p:cNvPr id="24583" name="Line 201"/>
            <p:cNvSpPr>
              <a:spLocks noChangeShapeType="1"/>
            </p:cNvSpPr>
            <p:nvPr/>
          </p:nvSpPr>
          <p:spPr bwMode="auto">
            <a:xfrm flipH="1" flipV="1">
              <a:off x="5943600" y="3429000"/>
              <a:ext cx="1371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24584" name="Text Box 202"/>
          <p:cNvSpPr txBox="1">
            <a:spLocks noChangeArrowheads="1"/>
          </p:cNvSpPr>
          <p:nvPr/>
        </p:nvSpPr>
        <p:spPr bwMode="auto">
          <a:xfrm>
            <a:off x="2819400" y="2057400"/>
            <a:ext cx="914400" cy="317500"/>
          </a:xfrm>
          <a:prstGeom prst="rect">
            <a:avLst/>
          </a:prstGeom>
          <a:solidFill>
            <a:srgbClr val="FFEBEB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US" sz="1400" u="none"/>
              <a:t>LFSR 1</a:t>
            </a:r>
          </a:p>
        </p:txBody>
      </p:sp>
      <p:sp>
        <p:nvSpPr>
          <p:cNvPr id="24585" name="Text Box 203"/>
          <p:cNvSpPr txBox="1">
            <a:spLocks noChangeArrowheads="1"/>
          </p:cNvSpPr>
          <p:nvPr/>
        </p:nvSpPr>
        <p:spPr bwMode="auto">
          <a:xfrm>
            <a:off x="2819400" y="2578100"/>
            <a:ext cx="914400" cy="317500"/>
          </a:xfrm>
          <a:prstGeom prst="rect">
            <a:avLst/>
          </a:prstGeom>
          <a:solidFill>
            <a:srgbClr val="FFEBEB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US" sz="1400" u="none"/>
              <a:t>LFSR 2</a:t>
            </a:r>
          </a:p>
        </p:txBody>
      </p:sp>
      <p:sp>
        <p:nvSpPr>
          <p:cNvPr id="24586" name="Text Box 204"/>
          <p:cNvSpPr txBox="1">
            <a:spLocks noChangeArrowheads="1"/>
          </p:cNvSpPr>
          <p:nvPr/>
        </p:nvSpPr>
        <p:spPr bwMode="auto">
          <a:xfrm>
            <a:off x="2819400" y="3797300"/>
            <a:ext cx="914400" cy="317500"/>
          </a:xfrm>
          <a:prstGeom prst="rect">
            <a:avLst/>
          </a:prstGeom>
          <a:solidFill>
            <a:srgbClr val="FFEBEB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 eaLnBrk="0" hangingPunct="0">
              <a:spcBef>
                <a:spcPct val="50000"/>
              </a:spcBef>
            </a:pPr>
            <a:r>
              <a:rPr lang="en-US" sz="1400" u="none"/>
              <a:t>LFSR n</a:t>
            </a:r>
          </a:p>
        </p:txBody>
      </p:sp>
    </p:spTree>
    <p:extLst>
      <p:ext uri="{BB962C8B-B14F-4D97-AF65-F5344CB8AC3E}">
        <p14:creationId xmlns:p14="http://schemas.microsoft.com/office/powerpoint/2010/main" val="34057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3"/>
          <p:cNvSpPr>
            <a:spLocks noChangeArrowheads="1"/>
          </p:cNvSpPr>
          <p:nvPr/>
        </p:nvSpPr>
        <p:spPr bwMode="auto">
          <a:xfrm>
            <a:off x="5683250" y="2482850"/>
            <a:ext cx="2955176" cy="603004"/>
          </a:xfrm>
          <a:prstGeom prst="rect">
            <a:avLst/>
          </a:prstGeom>
          <a:solidFill>
            <a:srgbClr val="FFEBEB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de-DE"/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5689600" y="1421549"/>
            <a:ext cx="4342485" cy="926364"/>
          </a:xfrm>
          <a:prstGeom prst="rect">
            <a:avLst/>
          </a:prstGeom>
          <a:solidFill>
            <a:srgbClr val="FFEBEB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de-DE"/>
          </a:p>
        </p:txBody>
      </p:sp>
      <p:sp>
        <p:nvSpPr>
          <p:cNvPr id="1473544" name="Text Box 8"/>
          <p:cNvSpPr txBox="1">
            <a:spLocks noChangeArrowheads="1"/>
          </p:cNvSpPr>
          <p:nvPr/>
        </p:nvSpPr>
        <p:spPr bwMode="auto">
          <a:xfrm>
            <a:off x="429541" y="287858"/>
            <a:ext cx="9602544" cy="101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>
              <a:defRPr/>
            </a:pPr>
            <a:r>
              <a:rPr lang="en-US" sz="36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A Template for Designing a Running Key Generators</a:t>
            </a:r>
          </a:p>
          <a:p>
            <a:pPr algn="ctr" defTabSz="762000" eaLnBrk="0" hangingPunct="0">
              <a:defRPr/>
            </a:pPr>
            <a:r>
              <a:rPr lang="en-US" sz="2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Non-linear Combination of LFSR Sequences</a:t>
            </a:r>
            <a:endParaRPr lang="en-US" sz="32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="" xmlns:a16="http://schemas.microsoft.com/office/drawing/2014/main" id="{6BB47800-11B2-4D00-8087-CC76B43FA3FF}"/>
              </a:ext>
            </a:extLst>
          </p:cNvPr>
          <p:cNvGrpSpPr/>
          <p:nvPr/>
        </p:nvGrpSpPr>
        <p:grpSpPr>
          <a:xfrm>
            <a:off x="1608137" y="1614582"/>
            <a:ext cx="3576638" cy="713725"/>
            <a:chOff x="1685925" y="1825625"/>
            <a:chExt cx="3576638" cy="713725"/>
          </a:xfrm>
        </p:grpSpPr>
        <p:sp>
          <p:nvSpPr>
            <p:cNvPr id="5130" name="Rectangle 5"/>
            <p:cNvSpPr>
              <a:spLocks noChangeArrowheads="1"/>
            </p:cNvSpPr>
            <p:nvPr/>
          </p:nvSpPr>
          <p:spPr bwMode="auto">
            <a:xfrm>
              <a:off x="4438650" y="2206625"/>
              <a:ext cx="533400" cy="303213"/>
            </a:xfrm>
            <a:prstGeom prst="rect">
              <a:avLst/>
            </a:prstGeom>
            <a:solidFill>
              <a:srgbClr val="FFFFCD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endParaRPr lang="de-DE"/>
            </a:p>
          </p:txBody>
        </p:sp>
        <p:sp>
          <p:nvSpPr>
            <p:cNvPr id="5131" name="Rectangle 6"/>
            <p:cNvSpPr>
              <a:spLocks noChangeArrowheads="1"/>
            </p:cNvSpPr>
            <p:nvPr/>
          </p:nvSpPr>
          <p:spPr bwMode="auto">
            <a:xfrm>
              <a:off x="1685925" y="2216150"/>
              <a:ext cx="533400" cy="304800"/>
            </a:xfrm>
            <a:prstGeom prst="rect">
              <a:avLst/>
            </a:prstGeom>
            <a:solidFill>
              <a:srgbClr val="FFFFCD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endParaRPr lang="de-DE"/>
            </a:p>
          </p:txBody>
        </p:sp>
        <p:sp>
          <p:nvSpPr>
            <p:cNvPr id="5136" name="Freeform 11"/>
            <p:cNvSpPr>
              <a:spLocks/>
            </p:cNvSpPr>
            <p:nvPr/>
          </p:nvSpPr>
          <p:spPr bwMode="auto">
            <a:xfrm>
              <a:off x="4578350" y="1825625"/>
              <a:ext cx="276225" cy="274638"/>
            </a:xfrm>
            <a:custGeom>
              <a:avLst/>
              <a:gdLst>
                <a:gd name="T0" fmla="*/ 2147483647 w 174"/>
                <a:gd name="T1" fmla="*/ 2147483647 h 173"/>
                <a:gd name="T2" fmla="*/ 2147483647 w 174"/>
                <a:gd name="T3" fmla="*/ 2147483647 h 173"/>
                <a:gd name="T4" fmla="*/ 2147483647 w 174"/>
                <a:gd name="T5" fmla="*/ 2147483647 h 173"/>
                <a:gd name="T6" fmla="*/ 2147483647 w 174"/>
                <a:gd name="T7" fmla="*/ 2147483647 h 173"/>
                <a:gd name="T8" fmla="*/ 2147483647 w 174"/>
                <a:gd name="T9" fmla="*/ 2147483647 h 173"/>
                <a:gd name="T10" fmla="*/ 2147483647 w 174"/>
                <a:gd name="T11" fmla="*/ 2147483647 h 173"/>
                <a:gd name="T12" fmla="*/ 2147483647 w 174"/>
                <a:gd name="T13" fmla="*/ 2147483647 h 173"/>
                <a:gd name="T14" fmla="*/ 2147483647 w 174"/>
                <a:gd name="T15" fmla="*/ 2147483647 h 173"/>
                <a:gd name="T16" fmla="*/ 2147483647 w 174"/>
                <a:gd name="T17" fmla="*/ 2147483647 h 173"/>
                <a:gd name="T18" fmla="*/ 2147483647 w 174"/>
                <a:gd name="T19" fmla="*/ 2147483647 h 173"/>
                <a:gd name="T20" fmla="*/ 2147483647 w 174"/>
                <a:gd name="T21" fmla="*/ 2147483647 h 173"/>
                <a:gd name="T22" fmla="*/ 2147483647 w 174"/>
                <a:gd name="T23" fmla="*/ 2147483647 h 173"/>
                <a:gd name="T24" fmla="*/ 2147483647 w 174"/>
                <a:gd name="T25" fmla="*/ 2147483647 h 173"/>
                <a:gd name="T26" fmla="*/ 2147483647 w 174"/>
                <a:gd name="T27" fmla="*/ 2147483647 h 173"/>
                <a:gd name="T28" fmla="*/ 2147483647 w 174"/>
                <a:gd name="T29" fmla="*/ 2147483647 h 173"/>
                <a:gd name="T30" fmla="*/ 2147483647 w 174"/>
                <a:gd name="T31" fmla="*/ 2147483647 h 173"/>
                <a:gd name="T32" fmla="*/ 2147483647 w 174"/>
                <a:gd name="T33" fmla="*/ 2147483647 h 173"/>
                <a:gd name="T34" fmla="*/ 2147483647 w 174"/>
                <a:gd name="T35" fmla="*/ 2147483647 h 173"/>
                <a:gd name="T36" fmla="*/ 2147483647 w 174"/>
                <a:gd name="T37" fmla="*/ 2147483647 h 173"/>
                <a:gd name="T38" fmla="*/ 2147483647 w 174"/>
                <a:gd name="T39" fmla="*/ 2147483647 h 173"/>
                <a:gd name="T40" fmla="*/ 2147483647 w 174"/>
                <a:gd name="T41" fmla="*/ 2147483647 h 173"/>
                <a:gd name="T42" fmla="*/ 2147483647 w 174"/>
                <a:gd name="T43" fmla="*/ 2147483647 h 173"/>
                <a:gd name="T44" fmla="*/ 2147483647 w 174"/>
                <a:gd name="T45" fmla="*/ 2147483647 h 173"/>
                <a:gd name="T46" fmla="*/ 2147483647 w 174"/>
                <a:gd name="T47" fmla="*/ 2147483647 h 173"/>
                <a:gd name="T48" fmla="*/ 2147483647 w 174"/>
                <a:gd name="T49" fmla="*/ 2147483647 h 173"/>
                <a:gd name="T50" fmla="*/ 2147483647 w 174"/>
                <a:gd name="T51" fmla="*/ 2147483647 h 173"/>
                <a:gd name="T52" fmla="*/ 2147483647 w 174"/>
                <a:gd name="T53" fmla="*/ 2147483647 h 173"/>
                <a:gd name="T54" fmla="*/ 2147483647 w 174"/>
                <a:gd name="T55" fmla="*/ 2147483647 h 173"/>
                <a:gd name="T56" fmla="*/ 2147483647 w 174"/>
                <a:gd name="T57" fmla="*/ 2147483647 h 173"/>
                <a:gd name="T58" fmla="*/ 2147483647 w 174"/>
                <a:gd name="T59" fmla="*/ 2147483647 h 173"/>
                <a:gd name="T60" fmla="*/ 2147483647 w 174"/>
                <a:gd name="T61" fmla="*/ 2147483647 h 173"/>
                <a:gd name="T62" fmla="*/ 2147483647 w 174"/>
                <a:gd name="T63" fmla="*/ 2147483647 h 173"/>
                <a:gd name="T64" fmla="*/ 2147483647 w 174"/>
                <a:gd name="T65" fmla="*/ 0 h 173"/>
                <a:gd name="T66" fmla="*/ 2147483647 w 174"/>
                <a:gd name="T67" fmla="*/ 0 h 173"/>
                <a:gd name="T68" fmla="*/ 2147483647 w 174"/>
                <a:gd name="T69" fmla="*/ 0 h 173"/>
                <a:gd name="T70" fmla="*/ 2147483647 w 174"/>
                <a:gd name="T71" fmla="*/ 2147483647 h 173"/>
                <a:gd name="T72" fmla="*/ 2147483647 w 174"/>
                <a:gd name="T73" fmla="*/ 2147483647 h 173"/>
                <a:gd name="T74" fmla="*/ 2147483647 w 174"/>
                <a:gd name="T75" fmla="*/ 2147483647 h 173"/>
                <a:gd name="T76" fmla="*/ 2147483647 w 174"/>
                <a:gd name="T77" fmla="*/ 2147483647 h 173"/>
                <a:gd name="T78" fmla="*/ 2147483647 w 174"/>
                <a:gd name="T79" fmla="*/ 2147483647 h 173"/>
                <a:gd name="T80" fmla="*/ 2147483647 w 174"/>
                <a:gd name="T81" fmla="*/ 2147483647 h 173"/>
                <a:gd name="T82" fmla="*/ 2147483647 w 174"/>
                <a:gd name="T83" fmla="*/ 2147483647 h 173"/>
                <a:gd name="T84" fmla="*/ 2147483647 w 174"/>
                <a:gd name="T85" fmla="*/ 2147483647 h 173"/>
                <a:gd name="T86" fmla="*/ 2147483647 w 174"/>
                <a:gd name="T87" fmla="*/ 2147483647 h 173"/>
                <a:gd name="T88" fmla="*/ 2147483647 w 174"/>
                <a:gd name="T89" fmla="*/ 2147483647 h 173"/>
                <a:gd name="T90" fmla="*/ 2147483647 w 174"/>
                <a:gd name="T91" fmla="*/ 2147483647 h 173"/>
                <a:gd name="T92" fmla="*/ 0 w 174"/>
                <a:gd name="T93" fmla="*/ 2147483647 h 173"/>
                <a:gd name="T94" fmla="*/ 2147483647 w 174"/>
                <a:gd name="T95" fmla="*/ 2147483647 h 173"/>
                <a:gd name="T96" fmla="*/ 2147483647 w 174"/>
                <a:gd name="T97" fmla="*/ 2147483647 h 173"/>
                <a:gd name="T98" fmla="*/ 2147483647 w 174"/>
                <a:gd name="T99" fmla="*/ 2147483647 h 173"/>
                <a:gd name="T100" fmla="*/ 2147483647 w 174"/>
                <a:gd name="T101" fmla="*/ 2147483647 h 173"/>
                <a:gd name="T102" fmla="*/ 2147483647 w 174"/>
                <a:gd name="T103" fmla="*/ 2147483647 h 173"/>
                <a:gd name="T104" fmla="*/ 2147483647 w 174"/>
                <a:gd name="T105" fmla="*/ 2147483647 h 1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4"/>
                <a:gd name="T160" fmla="*/ 0 h 173"/>
                <a:gd name="T161" fmla="*/ 174 w 174"/>
                <a:gd name="T162" fmla="*/ 173 h 1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4" h="173">
                  <a:moveTo>
                    <a:pt x="22" y="144"/>
                  </a:moveTo>
                  <a:lnTo>
                    <a:pt x="29" y="151"/>
                  </a:lnTo>
                  <a:lnTo>
                    <a:pt x="38" y="158"/>
                  </a:lnTo>
                  <a:lnTo>
                    <a:pt x="46" y="163"/>
                  </a:lnTo>
                  <a:lnTo>
                    <a:pt x="56" y="168"/>
                  </a:lnTo>
                  <a:lnTo>
                    <a:pt x="66" y="170"/>
                  </a:lnTo>
                  <a:lnTo>
                    <a:pt x="76" y="173"/>
                  </a:lnTo>
                  <a:lnTo>
                    <a:pt x="88" y="173"/>
                  </a:lnTo>
                  <a:lnTo>
                    <a:pt x="98" y="173"/>
                  </a:lnTo>
                  <a:lnTo>
                    <a:pt x="108" y="170"/>
                  </a:lnTo>
                  <a:lnTo>
                    <a:pt x="118" y="168"/>
                  </a:lnTo>
                  <a:lnTo>
                    <a:pt x="128" y="163"/>
                  </a:lnTo>
                  <a:lnTo>
                    <a:pt x="136" y="158"/>
                  </a:lnTo>
                  <a:lnTo>
                    <a:pt x="144" y="151"/>
                  </a:lnTo>
                  <a:lnTo>
                    <a:pt x="151" y="144"/>
                  </a:lnTo>
                  <a:lnTo>
                    <a:pt x="159" y="135"/>
                  </a:lnTo>
                  <a:lnTo>
                    <a:pt x="164" y="126"/>
                  </a:lnTo>
                  <a:lnTo>
                    <a:pt x="168" y="118"/>
                  </a:lnTo>
                  <a:lnTo>
                    <a:pt x="171" y="107"/>
                  </a:lnTo>
                  <a:lnTo>
                    <a:pt x="173" y="98"/>
                  </a:lnTo>
                  <a:lnTo>
                    <a:pt x="174" y="87"/>
                  </a:lnTo>
                  <a:lnTo>
                    <a:pt x="173" y="77"/>
                  </a:lnTo>
                  <a:lnTo>
                    <a:pt x="171" y="65"/>
                  </a:lnTo>
                  <a:lnTo>
                    <a:pt x="168" y="57"/>
                  </a:lnTo>
                  <a:lnTo>
                    <a:pt x="164" y="47"/>
                  </a:lnTo>
                  <a:lnTo>
                    <a:pt x="159" y="38"/>
                  </a:lnTo>
                  <a:lnTo>
                    <a:pt x="151" y="29"/>
                  </a:lnTo>
                  <a:lnTo>
                    <a:pt x="144" y="22"/>
                  </a:lnTo>
                  <a:lnTo>
                    <a:pt x="136" y="15"/>
                  </a:lnTo>
                  <a:lnTo>
                    <a:pt x="128" y="10"/>
                  </a:lnTo>
                  <a:lnTo>
                    <a:pt x="118" y="7"/>
                  </a:lnTo>
                  <a:lnTo>
                    <a:pt x="108" y="3"/>
                  </a:lnTo>
                  <a:lnTo>
                    <a:pt x="98" y="0"/>
                  </a:lnTo>
                  <a:lnTo>
                    <a:pt x="88" y="0"/>
                  </a:lnTo>
                  <a:lnTo>
                    <a:pt x="76" y="0"/>
                  </a:lnTo>
                  <a:lnTo>
                    <a:pt x="66" y="3"/>
                  </a:lnTo>
                  <a:lnTo>
                    <a:pt x="56" y="7"/>
                  </a:lnTo>
                  <a:lnTo>
                    <a:pt x="46" y="10"/>
                  </a:lnTo>
                  <a:lnTo>
                    <a:pt x="38" y="15"/>
                  </a:lnTo>
                  <a:lnTo>
                    <a:pt x="29" y="22"/>
                  </a:lnTo>
                  <a:lnTo>
                    <a:pt x="22" y="29"/>
                  </a:lnTo>
                  <a:lnTo>
                    <a:pt x="17" y="38"/>
                  </a:lnTo>
                  <a:lnTo>
                    <a:pt x="10" y="47"/>
                  </a:lnTo>
                  <a:lnTo>
                    <a:pt x="7" y="57"/>
                  </a:lnTo>
                  <a:lnTo>
                    <a:pt x="3" y="65"/>
                  </a:lnTo>
                  <a:lnTo>
                    <a:pt x="2" y="77"/>
                  </a:lnTo>
                  <a:lnTo>
                    <a:pt x="0" y="87"/>
                  </a:lnTo>
                  <a:lnTo>
                    <a:pt x="2" y="98"/>
                  </a:lnTo>
                  <a:lnTo>
                    <a:pt x="3" y="107"/>
                  </a:lnTo>
                  <a:lnTo>
                    <a:pt x="7" y="118"/>
                  </a:lnTo>
                  <a:lnTo>
                    <a:pt x="10" y="126"/>
                  </a:lnTo>
                  <a:lnTo>
                    <a:pt x="17" y="135"/>
                  </a:lnTo>
                  <a:lnTo>
                    <a:pt x="22" y="144"/>
                  </a:lnTo>
                  <a:close/>
                </a:path>
              </a:pathLst>
            </a:custGeom>
            <a:solidFill>
              <a:schemeClr val="folHlink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8" name="Freeform 13"/>
            <p:cNvSpPr>
              <a:spLocks/>
            </p:cNvSpPr>
            <p:nvPr/>
          </p:nvSpPr>
          <p:spPr bwMode="auto">
            <a:xfrm>
              <a:off x="4441825" y="1979613"/>
              <a:ext cx="87313" cy="20637"/>
            </a:xfrm>
            <a:custGeom>
              <a:avLst/>
              <a:gdLst>
                <a:gd name="T0" fmla="*/ 2147483647 w 54"/>
                <a:gd name="T1" fmla="*/ 0 h 13"/>
                <a:gd name="T2" fmla="*/ 2147483647 w 54"/>
                <a:gd name="T3" fmla="*/ 2147483647 h 13"/>
                <a:gd name="T4" fmla="*/ 0 w 54"/>
                <a:gd name="T5" fmla="*/ 2147483647 h 13"/>
                <a:gd name="T6" fmla="*/ 0 w 54"/>
                <a:gd name="T7" fmla="*/ 2147483647 h 13"/>
                <a:gd name="T8" fmla="*/ 2147483647 w 54"/>
                <a:gd name="T9" fmla="*/ 2147483647 h 13"/>
                <a:gd name="T10" fmla="*/ 2147483647 w 54"/>
                <a:gd name="T11" fmla="*/ 2147483647 h 13"/>
                <a:gd name="T12" fmla="*/ 0 w 54"/>
                <a:gd name="T13" fmla="*/ 2147483647 h 13"/>
                <a:gd name="T14" fmla="*/ 0 w 54"/>
                <a:gd name="T15" fmla="*/ 2147483647 h 13"/>
                <a:gd name="T16" fmla="*/ 2147483647 w 54"/>
                <a:gd name="T17" fmla="*/ 2147483647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3"/>
                <a:gd name="T29" fmla="*/ 54 w 54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3">
                  <a:moveTo>
                    <a:pt x="54" y="0"/>
                  </a:moveTo>
                  <a:lnTo>
                    <a:pt x="4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33" y="6"/>
                  </a:lnTo>
                  <a:lnTo>
                    <a:pt x="21" y="10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1" y="13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9" name="Freeform 14"/>
            <p:cNvSpPr>
              <a:spLocks/>
            </p:cNvSpPr>
            <p:nvPr/>
          </p:nvSpPr>
          <p:spPr bwMode="auto">
            <a:xfrm>
              <a:off x="4441825" y="1920875"/>
              <a:ext cx="136525" cy="84138"/>
            </a:xfrm>
            <a:custGeom>
              <a:avLst/>
              <a:gdLst>
                <a:gd name="T0" fmla="*/ 0 w 86"/>
                <a:gd name="T1" fmla="*/ 2147483647 h 53"/>
                <a:gd name="T2" fmla="*/ 0 w 86"/>
                <a:gd name="T3" fmla="*/ 0 h 53"/>
                <a:gd name="T4" fmla="*/ 2147483647 w 86"/>
                <a:gd name="T5" fmla="*/ 2147483647 h 53"/>
                <a:gd name="T6" fmla="*/ 0 w 86"/>
                <a:gd name="T7" fmla="*/ 2147483647 h 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53"/>
                <a:gd name="T14" fmla="*/ 86 w 86"/>
                <a:gd name="T15" fmla="*/ 53 h 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53">
                  <a:moveTo>
                    <a:pt x="0" y="53"/>
                  </a:moveTo>
                  <a:lnTo>
                    <a:pt x="0" y="0"/>
                  </a:lnTo>
                  <a:lnTo>
                    <a:pt x="86" y="27"/>
                  </a:lnTo>
                  <a:lnTo>
                    <a:pt x="0" y="53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40" name="Line 15"/>
            <p:cNvSpPr>
              <a:spLocks noChangeShapeType="1"/>
            </p:cNvSpPr>
            <p:nvPr/>
          </p:nvSpPr>
          <p:spPr bwMode="auto">
            <a:xfrm>
              <a:off x="4441825" y="1979613"/>
              <a:ext cx="87313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41" name="Freeform 16"/>
            <p:cNvSpPr>
              <a:spLocks/>
            </p:cNvSpPr>
            <p:nvPr/>
          </p:nvSpPr>
          <p:spPr bwMode="auto">
            <a:xfrm>
              <a:off x="4441825" y="1974850"/>
              <a:ext cx="103188" cy="4763"/>
            </a:xfrm>
            <a:custGeom>
              <a:avLst/>
              <a:gdLst>
                <a:gd name="T0" fmla="*/ 2147483647 w 65"/>
                <a:gd name="T1" fmla="*/ 0 h 3"/>
                <a:gd name="T2" fmla="*/ 0 w 65"/>
                <a:gd name="T3" fmla="*/ 0 h 3"/>
                <a:gd name="T4" fmla="*/ 0 w 65"/>
                <a:gd name="T5" fmla="*/ 2147483647 h 3"/>
                <a:gd name="T6" fmla="*/ 0 60000 65536"/>
                <a:gd name="T7" fmla="*/ 0 60000 65536"/>
                <a:gd name="T8" fmla="*/ 0 60000 65536"/>
                <a:gd name="T9" fmla="*/ 0 w 65"/>
                <a:gd name="T10" fmla="*/ 0 h 3"/>
                <a:gd name="T11" fmla="*/ 65 w 6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" h="3">
                  <a:moveTo>
                    <a:pt x="65" y="0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42" name="Freeform 17"/>
            <p:cNvSpPr>
              <a:spLocks/>
            </p:cNvSpPr>
            <p:nvPr/>
          </p:nvSpPr>
          <p:spPr bwMode="auto">
            <a:xfrm>
              <a:off x="4441825" y="1968500"/>
              <a:ext cx="119063" cy="6350"/>
            </a:xfrm>
            <a:custGeom>
              <a:avLst/>
              <a:gdLst>
                <a:gd name="T0" fmla="*/ 0 w 75"/>
                <a:gd name="T1" fmla="*/ 0 h 4"/>
                <a:gd name="T2" fmla="*/ 2147483647 w 75"/>
                <a:gd name="T3" fmla="*/ 0 h 4"/>
                <a:gd name="T4" fmla="*/ 2147483647 w 75"/>
                <a:gd name="T5" fmla="*/ 2147483647 h 4"/>
                <a:gd name="T6" fmla="*/ 0 60000 65536"/>
                <a:gd name="T7" fmla="*/ 0 60000 65536"/>
                <a:gd name="T8" fmla="*/ 0 60000 65536"/>
                <a:gd name="T9" fmla="*/ 0 w 75"/>
                <a:gd name="T10" fmla="*/ 0 h 4"/>
                <a:gd name="T11" fmla="*/ 75 w 75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4">
                  <a:moveTo>
                    <a:pt x="0" y="0"/>
                  </a:moveTo>
                  <a:lnTo>
                    <a:pt x="75" y="0"/>
                  </a:lnTo>
                  <a:lnTo>
                    <a:pt x="65" y="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43" name="Freeform 18"/>
            <p:cNvSpPr>
              <a:spLocks/>
            </p:cNvSpPr>
            <p:nvPr/>
          </p:nvSpPr>
          <p:spPr bwMode="auto">
            <a:xfrm>
              <a:off x="4441825" y="1952625"/>
              <a:ext cx="119063" cy="6350"/>
            </a:xfrm>
            <a:custGeom>
              <a:avLst/>
              <a:gdLst>
                <a:gd name="T0" fmla="*/ 2147483647 w 75"/>
                <a:gd name="T1" fmla="*/ 0 h 4"/>
                <a:gd name="T2" fmla="*/ 0 w 75"/>
                <a:gd name="T3" fmla="*/ 0 h 4"/>
                <a:gd name="T4" fmla="*/ 0 w 75"/>
                <a:gd name="T5" fmla="*/ 2147483647 h 4"/>
                <a:gd name="T6" fmla="*/ 2147483647 w 75"/>
                <a:gd name="T7" fmla="*/ 2147483647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4"/>
                <a:gd name="T14" fmla="*/ 75 w 7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4">
                  <a:moveTo>
                    <a:pt x="65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5" y="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44" name="Freeform 19"/>
            <p:cNvSpPr>
              <a:spLocks/>
            </p:cNvSpPr>
            <p:nvPr/>
          </p:nvSpPr>
          <p:spPr bwMode="auto">
            <a:xfrm>
              <a:off x="4441825" y="1927225"/>
              <a:ext cx="103188" cy="25400"/>
            </a:xfrm>
            <a:custGeom>
              <a:avLst/>
              <a:gdLst>
                <a:gd name="T0" fmla="*/ 2147483647 w 65"/>
                <a:gd name="T1" fmla="*/ 2147483647 h 16"/>
                <a:gd name="T2" fmla="*/ 2147483647 w 65"/>
                <a:gd name="T3" fmla="*/ 2147483647 h 16"/>
                <a:gd name="T4" fmla="*/ 0 w 65"/>
                <a:gd name="T5" fmla="*/ 2147483647 h 16"/>
                <a:gd name="T6" fmla="*/ 0 w 65"/>
                <a:gd name="T7" fmla="*/ 2147483647 h 16"/>
                <a:gd name="T8" fmla="*/ 2147483647 w 65"/>
                <a:gd name="T9" fmla="*/ 2147483647 h 16"/>
                <a:gd name="T10" fmla="*/ 2147483647 w 65"/>
                <a:gd name="T11" fmla="*/ 2147483647 h 16"/>
                <a:gd name="T12" fmla="*/ 0 w 65"/>
                <a:gd name="T13" fmla="*/ 2147483647 h 16"/>
                <a:gd name="T14" fmla="*/ 0 w 65"/>
                <a:gd name="T15" fmla="*/ 2147483647 h 16"/>
                <a:gd name="T16" fmla="*/ 2147483647 w 65"/>
                <a:gd name="T17" fmla="*/ 2147483647 h 16"/>
                <a:gd name="T18" fmla="*/ 2147483647 w 65"/>
                <a:gd name="T19" fmla="*/ 0 h 16"/>
                <a:gd name="T20" fmla="*/ 0 w 65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"/>
                <a:gd name="T34" fmla="*/ 0 h 16"/>
                <a:gd name="T35" fmla="*/ 65 w 65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" h="16">
                  <a:moveTo>
                    <a:pt x="65" y="16"/>
                  </a:moveTo>
                  <a:lnTo>
                    <a:pt x="54" y="13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44" y="10"/>
                  </a:lnTo>
                  <a:lnTo>
                    <a:pt x="33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45" name="Freeform 20"/>
            <p:cNvSpPr>
              <a:spLocks/>
            </p:cNvSpPr>
            <p:nvPr/>
          </p:nvSpPr>
          <p:spPr bwMode="auto">
            <a:xfrm>
              <a:off x="1973263" y="1963738"/>
              <a:ext cx="2468562" cy="274637"/>
            </a:xfrm>
            <a:custGeom>
              <a:avLst/>
              <a:gdLst>
                <a:gd name="T0" fmla="*/ 2147483647 w 1555"/>
                <a:gd name="T1" fmla="*/ 0 h 173"/>
                <a:gd name="T2" fmla="*/ 2147483647 w 1555"/>
                <a:gd name="T3" fmla="*/ 2147483647 h 173"/>
                <a:gd name="T4" fmla="*/ 2147483647 w 1555"/>
                <a:gd name="T5" fmla="*/ 0 h 173"/>
                <a:gd name="T6" fmla="*/ 0 w 1555"/>
                <a:gd name="T7" fmla="*/ 0 h 173"/>
                <a:gd name="T8" fmla="*/ 0 w 1555"/>
                <a:gd name="T9" fmla="*/ 2147483647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5"/>
                <a:gd name="T16" fmla="*/ 0 h 173"/>
                <a:gd name="T17" fmla="*/ 1555 w 1555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5" h="173">
                  <a:moveTo>
                    <a:pt x="1555" y="0"/>
                  </a:moveTo>
                  <a:lnTo>
                    <a:pt x="1555" y="3"/>
                  </a:lnTo>
                  <a:lnTo>
                    <a:pt x="1555" y="0"/>
                  </a:lnTo>
                  <a:lnTo>
                    <a:pt x="0" y="0"/>
                  </a:lnTo>
                  <a:lnTo>
                    <a:pt x="0" y="173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1" name="Line 46"/>
            <p:cNvSpPr>
              <a:spLocks noChangeShapeType="1"/>
            </p:cNvSpPr>
            <p:nvPr/>
          </p:nvSpPr>
          <p:spPr bwMode="auto">
            <a:xfrm>
              <a:off x="4441825" y="1963738"/>
              <a:ext cx="136525" cy="15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2" name="Freeform 47"/>
            <p:cNvSpPr>
              <a:spLocks/>
            </p:cNvSpPr>
            <p:nvPr/>
          </p:nvSpPr>
          <p:spPr bwMode="auto">
            <a:xfrm>
              <a:off x="4854575" y="1963738"/>
              <a:ext cx="407988" cy="450850"/>
            </a:xfrm>
            <a:custGeom>
              <a:avLst/>
              <a:gdLst>
                <a:gd name="T0" fmla="*/ 0 w 258"/>
                <a:gd name="T1" fmla="*/ 0 h 284"/>
                <a:gd name="T2" fmla="*/ 2147483647 w 258"/>
                <a:gd name="T3" fmla="*/ 0 h 284"/>
                <a:gd name="T4" fmla="*/ 2147483647 w 258"/>
                <a:gd name="T5" fmla="*/ 2147483647 h 284"/>
                <a:gd name="T6" fmla="*/ 2147483647 w 258"/>
                <a:gd name="T7" fmla="*/ 2147483647 h 284"/>
                <a:gd name="T8" fmla="*/ 2147483647 w 258"/>
                <a:gd name="T9" fmla="*/ 2147483647 h 284"/>
                <a:gd name="T10" fmla="*/ 2147483647 w 258"/>
                <a:gd name="T11" fmla="*/ 2147483647 h 284"/>
                <a:gd name="T12" fmla="*/ 2147483647 w 258"/>
                <a:gd name="T13" fmla="*/ 2147483647 h 284"/>
                <a:gd name="T14" fmla="*/ 2147483647 w 258"/>
                <a:gd name="T15" fmla="*/ 2147483647 h 2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8"/>
                <a:gd name="T25" fmla="*/ 0 h 284"/>
                <a:gd name="T26" fmla="*/ 258 w 258"/>
                <a:gd name="T27" fmla="*/ 284 h 2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8" h="284">
                  <a:moveTo>
                    <a:pt x="0" y="0"/>
                  </a:moveTo>
                  <a:lnTo>
                    <a:pt x="258" y="0"/>
                  </a:lnTo>
                  <a:lnTo>
                    <a:pt x="258" y="258"/>
                  </a:lnTo>
                  <a:lnTo>
                    <a:pt x="172" y="258"/>
                  </a:lnTo>
                  <a:lnTo>
                    <a:pt x="86" y="258"/>
                  </a:lnTo>
                  <a:lnTo>
                    <a:pt x="172" y="233"/>
                  </a:lnTo>
                  <a:lnTo>
                    <a:pt x="172" y="284"/>
                  </a:lnTo>
                  <a:lnTo>
                    <a:pt x="86" y="25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3" name="Freeform 48"/>
            <p:cNvSpPr>
              <a:spLocks/>
            </p:cNvSpPr>
            <p:nvPr/>
          </p:nvSpPr>
          <p:spPr bwMode="auto">
            <a:xfrm>
              <a:off x="5008563" y="2368550"/>
              <a:ext cx="119062" cy="44450"/>
            </a:xfrm>
            <a:custGeom>
              <a:avLst/>
              <a:gdLst>
                <a:gd name="T0" fmla="*/ 0 w 75"/>
                <a:gd name="T1" fmla="*/ 0 h 27"/>
                <a:gd name="T2" fmla="*/ 2147483647 w 75"/>
                <a:gd name="T3" fmla="*/ 0 h 27"/>
                <a:gd name="T4" fmla="*/ 2147483647 w 75"/>
                <a:gd name="T5" fmla="*/ 2147483647 h 27"/>
                <a:gd name="T6" fmla="*/ 2147483647 w 75"/>
                <a:gd name="T7" fmla="*/ 2147483647 h 27"/>
                <a:gd name="T8" fmla="*/ 2147483647 w 75"/>
                <a:gd name="T9" fmla="*/ 2147483647 h 27"/>
                <a:gd name="T10" fmla="*/ 2147483647 w 75"/>
                <a:gd name="T11" fmla="*/ 2147483647 h 27"/>
                <a:gd name="T12" fmla="*/ 2147483647 w 75"/>
                <a:gd name="T13" fmla="*/ 2147483647 h 27"/>
                <a:gd name="T14" fmla="*/ 2147483647 w 75"/>
                <a:gd name="T15" fmla="*/ 2147483647 h 27"/>
                <a:gd name="T16" fmla="*/ 2147483647 w 75"/>
                <a:gd name="T17" fmla="*/ 2147483647 h 27"/>
                <a:gd name="T18" fmla="*/ 2147483647 w 75"/>
                <a:gd name="T19" fmla="*/ 2147483647 h 27"/>
                <a:gd name="T20" fmla="*/ 2147483647 w 75"/>
                <a:gd name="T21" fmla="*/ 2147483647 h 27"/>
                <a:gd name="T22" fmla="*/ 2147483647 w 75"/>
                <a:gd name="T23" fmla="*/ 2147483647 h 27"/>
                <a:gd name="T24" fmla="*/ 2147483647 w 75"/>
                <a:gd name="T25" fmla="*/ 2147483647 h 27"/>
                <a:gd name="T26" fmla="*/ 2147483647 w 75"/>
                <a:gd name="T27" fmla="*/ 2147483647 h 27"/>
                <a:gd name="T28" fmla="*/ 2147483647 w 75"/>
                <a:gd name="T29" fmla="*/ 2147483647 h 27"/>
                <a:gd name="T30" fmla="*/ 2147483647 w 75"/>
                <a:gd name="T31" fmla="*/ 2147483647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27"/>
                <a:gd name="T50" fmla="*/ 75 w 75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27">
                  <a:moveTo>
                    <a:pt x="0" y="0"/>
                  </a:moveTo>
                  <a:lnTo>
                    <a:pt x="75" y="0"/>
                  </a:lnTo>
                  <a:lnTo>
                    <a:pt x="75" y="3"/>
                  </a:lnTo>
                  <a:lnTo>
                    <a:pt x="75" y="7"/>
                  </a:lnTo>
                  <a:lnTo>
                    <a:pt x="75" y="10"/>
                  </a:lnTo>
                  <a:lnTo>
                    <a:pt x="10" y="10"/>
                  </a:lnTo>
                  <a:lnTo>
                    <a:pt x="21" y="13"/>
                  </a:lnTo>
                  <a:lnTo>
                    <a:pt x="75" y="13"/>
                  </a:lnTo>
                  <a:lnTo>
                    <a:pt x="75" y="17"/>
                  </a:lnTo>
                  <a:lnTo>
                    <a:pt x="31" y="17"/>
                  </a:lnTo>
                  <a:lnTo>
                    <a:pt x="43" y="19"/>
                  </a:lnTo>
                  <a:lnTo>
                    <a:pt x="75" y="19"/>
                  </a:lnTo>
                  <a:lnTo>
                    <a:pt x="75" y="23"/>
                  </a:lnTo>
                  <a:lnTo>
                    <a:pt x="54" y="23"/>
                  </a:lnTo>
                  <a:lnTo>
                    <a:pt x="64" y="27"/>
                  </a:lnTo>
                  <a:lnTo>
                    <a:pt x="75" y="2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4" name="Line 49"/>
            <p:cNvSpPr>
              <a:spLocks noChangeShapeType="1"/>
            </p:cNvSpPr>
            <p:nvPr/>
          </p:nvSpPr>
          <p:spPr bwMode="auto">
            <a:xfrm flipH="1">
              <a:off x="5008563" y="2378075"/>
              <a:ext cx="119062" cy="31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75" name="Freeform 50"/>
            <p:cNvSpPr>
              <a:spLocks/>
            </p:cNvSpPr>
            <p:nvPr/>
          </p:nvSpPr>
          <p:spPr bwMode="auto">
            <a:xfrm>
              <a:off x="5008563" y="2336800"/>
              <a:ext cx="119062" cy="31750"/>
            </a:xfrm>
            <a:custGeom>
              <a:avLst/>
              <a:gdLst>
                <a:gd name="T0" fmla="*/ 0 w 75"/>
                <a:gd name="T1" fmla="*/ 2147483647 h 20"/>
                <a:gd name="T2" fmla="*/ 2147483647 w 75"/>
                <a:gd name="T3" fmla="*/ 2147483647 h 20"/>
                <a:gd name="T4" fmla="*/ 2147483647 w 75"/>
                <a:gd name="T5" fmla="*/ 2147483647 h 20"/>
                <a:gd name="T6" fmla="*/ 2147483647 w 75"/>
                <a:gd name="T7" fmla="*/ 2147483647 h 20"/>
                <a:gd name="T8" fmla="*/ 2147483647 w 75"/>
                <a:gd name="T9" fmla="*/ 2147483647 h 20"/>
                <a:gd name="T10" fmla="*/ 2147483647 w 75"/>
                <a:gd name="T11" fmla="*/ 2147483647 h 20"/>
                <a:gd name="T12" fmla="*/ 2147483647 w 75"/>
                <a:gd name="T13" fmla="*/ 2147483647 h 20"/>
                <a:gd name="T14" fmla="*/ 2147483647 w 75"/>
                <a:gd name="T15" fmla="*/ 2147483647 h 20"/>
                <a:gd name="T16" fmla="*/ 2147483647 w 75"/>
                <a:gd name="T17" fmla="*/ 2147483647 h 20"/>
                <a:gd name="T18" fmla="*/ 2147483647 w 75"/>
                <a:gd name="T19" fmla="*/ 2147483647 h 20"/>
                <a:gd name="T20" fmla="*/ 2147483647 w 75"/>
                <a:gd name="T21" fmla="*/ 2147483647 h 20"/>
                <a:gd name="T22" fmla="*/ 2147483647 w 75"/>
                <a:gd name="T23" fmla="*/ 0 h 20"/>
                <a:gd name="T24" fmla="*/ 2147483647 w 75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"/>
                <a:gd name="T40" fmla="*/ 0 h 20"/>
                <a:gd name="T41" fmla="*/ 75 w 75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" h="20">
                  <a:moveTo>
                    <a:pt x="0" y="20"/>
                  </a:moveTo>
                  <a:lnTo>
                    <a:pt x="10" y="17"/>
                  </a:lnTo>
                  <a:lnTo>
                    <a:pt x="75" y="17"/>
                  </a:lnTo>
                  <a:lnTo>
                    <a:pt x="75" y="14"/>
                  </a:lnTo>
                  <a:lnTo>
                    <a:pt x="21" y="14"/>
                  </a:lnTo>
                  <a:lnTo>
                    <a:pt x="31" y="10"/>
                  </a:lnTo>
                  <a:lnTo>
                    <a:pt x="75" y="10"/>
                  </a:lnTo>
                  <a:lnTo>
                    <a:pt x="75" y="7"/>
                  </a:lnTo>
                  <a:lnTo>
                    <a:pt x="43" y="7"/>
                  </a:lnTo>
                  <a:lnTo>
                    <a:pt x="54" y="4"/>
                  </a:lnTo>
                  <a:lnTo>
                    <a:pt x="75" y="4"/>
                  </a:lnTo>
                  <a:lnTo>
                    <a:pt x="75" y="0"/>
                  </a:lnTo>
                  <a:lnTo>
                    <a:pt x="6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2" name="Group 76"/>
            <p:cNvGrpSpPr>
              <a:grpSpLocks/>
            </p:cNvGrpSpPr>
            <p:nvPr/>
          </p:nvGrpSpPr>
          <p:grpSpPr bwMode="auto">
            <a:xfrm>
              <a:off x="1700213" y="2255187"/>
              <a:ext cx="3298825" cy="284163"/>
              <a:chOff x="1068" y="1708"/>
              <a:chExt cx="2078" cy="179"/>
            </a:xfrm>
          </p:grpSpPr>
          <p:sp>
            <p:nvSpPr>
              <p:cNvPr id="5235" name="Freeform 77"/>
              <p:cNvSpPr>
                <a:spLocks/>
              </p:cNvSpPr>
              <p:nvPr/>
            </p:nvSpPr>
            <p:spPr bwMode="auto">
              <a:xfrm>
                <a:off x="1071" y="1708"/>
                <a:ext cx="2075" cy="179"/>
              </a:xfrm>
              <a:custGeom>
                <a:avLst/>
                <a:gdLst>
                  <a:gd name="T0" fmla="*/ 346 w 2075"/>
                  <a:gd name="T1" fmla="*/ 0 h 179"/>
                  <a:gd name="T2" fmla="*/ 0 w 2075"/>
                  <a:gd name="T3" fmla="*/ 0 h 179"/>
                  <a:gd name="T4" fmla="*/ 0 w 2075"/>
                  <a:gd name="T5" fmla="*/ 4 h 179"/>
                  <a:gd name="T6" fmla="*/ 346 w 2075"/>
                  <a:gd name="T7" fmla="*/ 4 h 179"/>
                  <a:gd name="T8" fmla="*/ 691 w 2075"/>
                  <a:gd name="T9" fmla="*/ 4 h 179"/>
                  <a:gd name="T10" fmla="*/ 1037 w 2075"/>
                  <a:gd name="T11" fmla="*/ 4 h 179"/>
                  <a:gd name="T12" fmla="*/ 1382 w 2075"/>
                  <a:gd name="T13" fmla="*/ 4 h 179"/>
                  <a:gd name="T14" fmla="*/ 1727 w 2075"/>
                  <a:gd name="T15" fmla="*/ 4 h 179"/>
                  <a:gd name="T16" fmla="*/ 2073 w 2075"/>
                  <a:gd name="T17" fmla="*/ 4 h 179"/>
                  <a:gd name="T18" fmla="*/ 2073 w 2075"/>
                  <a:gd name="T19" fmla="*/ 175 h 179"/>
                  <a:gd name="T20" fmla="*/ 2075 w 2075"/>
                  <a:gd name="T21" fmla="*/ 179 h 179"/>
                  <a:gd name="T22" fmla="*/ 2070 w 2075"/>
                  <a:gd name="T23" fmla="*/ 172 h 179"/>
                  <a:gd name="T24" fmla="*/ 2070 w 2075"/>
                  <a:gd name="T25" fmla="*/ 6 h 179"/>
                  <a:gd name="T26" fmla="*/ 2075 w 2075"/>
                  <a:gd name="T27" fmla="*/ 0 h 179"/>
                  <a:gd name="T28" fmla="*/ 1727 w 2075"/>
                  <a:gd name="T29" fmla="*/ 0 h 179"/>
                  <a:gd name="T30" fmla="*/ 1727 w 2075"/>
                  <a:gd name="T31" fmla="*/ 4 h 179"/>
                  <a:gd name="T32" fmla="*/ 1726 w 2075"/>
                  <a:gd name="T33" fmla="*/ 3 h 179"/>
                  <a:gd name="T34" fmla="*/ 1726 w 2075"/>
                  <a:gd name="T35" fmla="*/ 176 h 179"/>
                  <a:gd name="T36" fmla="*/ 2073 w 2075"/>
                  <a:gd name="T37" fmla="*/ 176 h 1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5"/>
                  <a:gd name="T58" fmla="*/ 0 h 179"/>
                  <a:gd name="T59" fmla="*/ 2075 w 2075"/>
                  <a:gd name="T60" fmla="*/ 179 h 1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5" h="179">
                    <a:moveTo>
                      <a:pt x="346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46" y="4"/>
                    </a:lnTo>
                    <a:lnTo>
                      <a:pt x="691" y="4"/>
                    </a:lnTo>
                    <a:lnTo>
                      <a:pt x="1037" y="4"/>
                    </a:lnTo>
                    <a:lnTo>
                      <a:pt x="1382" y="4"/>
                    </a:lnTo>
                    <a:lnTo>
                      <a:pt x="1727" y="4"/>
                    </a:lnTo>
                    <a:lnTo>
                      <a:pt x="2073" y="4"/>
                    </a:lnTo>
                    <a:lnTo>
                      <a:pt x="2073" y="175"/>
                    </a:lnTo>
                    <a:lnTo>
                      <a:pt x="2075" y="179"/>
                    </a:lnTo>
                    <a:lnTo>
                      <a:pt x="2070" y="172"/>
                    </a:lnTo>
                    <a:lnTo>
                      <a:pt x="2070" y="6"/>
                    </a:lnTo>
                    <a:lnTo>
                      <a:pt x="2075" y="0"/>
                    </a:lnTo>
                    <a:lnTo>
                      <a:pt x="1727" y="0"/>
                    </a:lnTo>
                    <a:lnTo>
                      <a:pt x="1727" y="4"/>
                    </a:lnTo>
                    <a:lnTo>
                      <a:pt x="1726" y="3"/>
                    </a:lnTo>
                    <a:lnTo>
                      <a:pt x="1726" y="176"/>
                    </a:lnTo>
                    <a:lnTo>
                      <a:pt x="2073" y="176"/>
                    </a:lnTo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6" name="Freeform 78"/>
              <p:cNvSpPr>
                <a:spLocks/>
              </p:cNvSpPr>
              <p:nvPr/>
            </p:nvSpPr>
            <p:spPr bwMode="auto">
              <a:xfrm>
                <a:off x="2796" y="1708"/>
                <a:ext cx="350" cy="179"/>
              </a:xfrm>
              <a:custGeom>
                <a:avLst/>
                <a:gdLst>
                  <a:gd name="T0" fmla="*/ 350 w 350"/>
                  <a:gd name="T1" fmla="*/ 179 h 179"/>
                  <a:gd name="T2" fmla="*/ 0 w 350"/>
                  <a:gd name="T3" fmla="*/ 179 h 179"/>
                  <a:gd name="T4" fmla="*/ 5 w 350"/>
                  <a:gd name="T5" fmla="*/ 172 h 179"/>
                  <a:gd name="T6" fmla="*/ 345 w 350"/>
                  <a:gd name="T7" fmla="*/ 172 h 179"/>
                  <a:gd name="T8" fmla="*/ 350 w 350"/>
                  <a:gd name="T9" fmla="*/ 179 h 179"/>
                  <a:gd name="T10" fmla="*/ 350 w 350"/>
                  <a:gd name="T11" fmla="*/ 0 h 179"/>
                  <a:gd name="T12" fmla="*/ 350 w 350"/>
                  <a:gd name="T13" fmla="*/ 179 h 1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0"/>
                  <a:gd name="T22" fmla="*/ 0 h 179"/>
                  <a:gd name="T23" fmla="*/ 350 w 350"/>
                  <a:gd name="T24" fmla="*/ 179 h 1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0" h="179">
                    <a:moveTo>
                      <a:pt x="350" y="179"/>
                    </a:moveTo>
                    <a:lnTo>
                      <a:pt x="0" y="179"/>
                    </a:lnTo>
                    <a:lnTo>
                      <a:pt x="5" y="172"/>
                    </a:lnTo>
                    <a:lnTo>
                      <a:pt x="345" y="172"/>
                    </a:lnTo>
                    <a:lnTo>
                      <a:pt x="350" y="179"/>
                    </a:lnTo>
                    <a:lnTo>
                      <a:pt x="350" y="0"/>
                    </a:lnTo>
                    <a:lnTo>
                      <a:pt x="350" y="179"/>
                    </a:lnTo>
                    <a:close/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7" name="Freeform 79"/>
              <p:cNvSpPr>
                <a:spLocks/>
              </p:cNvSpPr>
              <p:nvPr/>
            </p:nvSpPr>
            <p:spPr bwMode="auto">
              <a:xfrm>
                <a:off x="2796" y="1711"/>
                <a:ext cx="345" cy="176"/>
              </a:xfrm>
              <a:custGeom>
                <a:avLst/>
                <a:gdLst>
                  <a:gd name="T0" fmla="*/ 345 w 345"/>
                  <a:gd name="T1" fmla="*/ 169 h 176"/>
                  <a:gd name="T2" fmla="*/ 5 w 345"/>
                  <a:gd name="T3" fmla="*/ 169 h 176"/>
                  <a:gd name="T4" fmla="*/ 1 w 345"/>
                  <a:gd name="T5" fmla="*/ 173 h 176"/>
                  <a:gd name="T6" fmla="*/ 5 w 345"/>
                  <a:gd name="T7" fmla="*/ 169 h 176"/>
                  <a:gd name="T8" fmla="*/ 0 w 345"/>
                  <a:gd name="T9" fmla="*/ 176 h 176"/>
                  <a:gd name="T10" fmla="*/ 0 w 345"/>
                  <a:gd name="T11" fmla="*/ 0 h 176"/>
                  <a:gd name="T12" fmla="*/ 5 w 345"/>
                  <a:gd name="T13" fmla="*/ 0 h 176"/>
                  <a:gd name="T14" fmla="*/ 5 w 345"/>
                  <a:gd name="T15" fmla="*/ 169 h 176"/>
                  <a:gd name="T16" fmla="*/ 5 w 345"/>
                  <a:gd name="T17" fmla="*/ 0 h 176"/>
                  <a:gd name="T18" fmla="*/ 5 w 345"/>
                  <a:gd name="T19" fmla="*/ 176 h 176"/>
                  <a:gd name="T20" fmla="*/ 1 w 345"/>
                  <a:gd name="T21" fmla="*/ 172 h 176"/>
                  <a:gd name="T22" fmla="*/ 1 w 345"/>
                  <a:gd name="T23" fmla="*/ 0 h 176"/>
                  <a:gd name="T24" fmla="*/ 0 w 345"/>
                  <a:gd name="T25" fmla="*/ 0 h 176"/>
                  <a:gd name="T26" fmla="*/ 5 w 345"/>
                  <a:gd name="T27" fmla="*/ 0 h 176"/>
                  <a:gd name="T28" fmla="*/ 5 w 345"/>
                  <a:gd name="T29" fmla="*/ 176 h 176"/>
                  <a:gd name="T30" fmla="*/ 0 w 345"/>
                  <a:gd name="T31" fmla="*/ 169 h 176"/>
                  <a:gd name="T32" fmla="*/ 0 w 345"/>
                  <a:gd name="T33" fmla="*/ 0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5"/>
                  <a:gd name="T52" fmla="*/ 0 h 176"/>
                  <a:gd name="T53" fmla="*/ 345 w 345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5" h="176">
                    <a:moveTo>
                      <a:pt x="345" y="169"/>
                    </a:moveTo>
                    <a:lnTo>
                      <a:pt x="5" y="169"/>
                    </a:lnTo>
                    <a:lnTo>
                      <a:pt x="1" y="173"/>
                    </a:lnTo>
                    <a:lnTo>
                      <a:pt x="5" y="169"/>
                    </a:lnTo>
                    <a:lnTo>
                      <a:pt x="0" y="17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69"/>
                    </a:lnTo>
                    <a:lnTo>
                      <a:pt x="5" y="0"/>
                    </a:lnTo>
                    <a:lnTo>
                      <a:pt x="5" y="176"/>
                    </a:lnTo>
                    <a:lnTo>
                      <a:pt x="1" y="17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76"/>
                    </a:lnTo>
                    <a:lnTo>
                      <a:pt x="0" y="1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8" name="Freeform 80"/>
              <p:cNvSpPr>
                <a:spLocks/>
              </p:cNvSpPr>
              <p:nvPr/>
            </p:nvSpPr>
            <p:spPr bwMode="auto">
              <a:xfrm>
                <a:off x="2453" y="1708"/>
                <a:ext cx="346" cy="176"/>
              </a:xfrm>
              <a:custGeom>
                <a:avLst/>
                <a:gdLst>
                  <a:gd name="T0" fmla="*/ 345 w 346"/>
                  <a:gd name="T1" fmla="*/ 0 h 176"/>
                  <a:gd name="T2" fmla="*/ 0 w 346"/>
                  <a:gd name="T3" fmla="*/ 0 h 176"/>
                  <a:gd name="T4" fmla="*/ 0 w 346"/>
                  <a:gd name="T5" fmla="*/ 4 h 176"/>
                  <a:gd name="T6" fmla="*/ 0 w 346"/>
                  <a:gd name="T7" fmla="*/ 4 h 176"/>
                  <a:gd name="T8" fmla="*/ 0 w 346"/>
                  <a:gd name="T9" fmla="*/ 176 h 176"/>
                  <a:gd name="T10" fmla="*/ 346 w 346"/>
                  <a:gd name="T11" fmla="*/ 176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6"/>
                  <a:gd name="T19" fmla="*/ 0 h 176"/>
                  <a:gd name="T20" fmla="*/ 346 w 346"/>
                  <a:gd name="T21" fmla="*/ 176 h 1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6" h="176">
                    <a:moveTo>
                      <a:pt x="345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176"/>
                    </a:lnTo>
                    <a:lnTo>
                      <a:pt x="346" y="176"/>
                    </a:lnTo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39" name="Freeform 81"/>
              <p:cNvSpPr>
                <a:spLocks/>
              </p:cNvSpPr>
              <p:nvPr/>
            </p:nvSpPr>
            <p:spPr bwMode="auto">
              <a:xfrm>
                <a:off x="2450" y="1880"/>
                <a:ext cx="351" cy="7"/>
              </a:xfrm>
              <a:custGeom>
                <a:avLst/>
                <a:gdLst>
                  <a:gd name="T0" fmla="*/ 351 w 351"/>
                  <a:gd name="T1" fmla="*/ 7 h 7"/>
                  <a:gd name="T2" fmla="*/ 0 w 351"/>
                  <a:gd name="T3" fmla="*/ 7 h 7"/>
                  <a:gd name="T4" fmla="*/ 5 w 351"/>
                  <a:gd name="T5" fmla="*/ 0 h 7"/>
                  <a:gd name="T6" fmla="*/ 346 w 351"/>
                  <a:gd name="T7" fmla="*/ 0 h 7"/>
                  <a:gd name="T8" fmla="*/ 351 w 35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1"/>
                  <a:gd name="T16" fmla="*/ 0 h 7"/>
                  <a:gd name="T17" fmla="*/ 351 w 35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1" h="7">
                    <a:moveTo>
                      <a:pt x="351" y="7"/>
                    </a:moveTo>
                    <a:lnTo>
                      <a:pt x="0" y="7"/>
                    </a:lnTo>
                    <a:lnTo>
                      <a:pt x="5" y="0"/>
                    </a:lnTo>
                    <a:lnTo>
                      <a:pt x="346" y="0"/>
                    </a:lnTo>
                    <a:lnTo>
                      <a:pt x="351" y="7"/>
                    </a:lnTo>
                    <a:close/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40" name="Freeform 82"/>
              <p:cNvSpPr>
                <a:spLocks/>
              </p:cNvSpPr>
              <p:nvPr/>
            </p:nvSpPr>
            <p:spPr bwMode="auto">
              <a:xfrm>
                <a:off x="2450" y="1711"/>
                <a:ext cx="346" cy="176"/>
              </a:xfrm>
              <a:custGeom>
                <a:avLst/>
                <a:gdLst>
                  <a:gd name="T0" fmla="*/ 346 w 346"/>
                  <a:gd name="T1" fmla="*/ 169 h 176"/>
                  <a:gd name="T2" fmla="*/ 5 w 346"/>
                  <a:gd name="T3" fmla="*/ 169 h 176"/>
                  <a:gd name="T4" fmla="*/ 3 w 346"/>
                  <a:gd name="T5" fmla="*/ 173 h 176"/>
                  <a:gd name="T6" fmla="*/ 5 w 346"/>
                  <a:gd name="T7" fmla="*/ 169 h 176"/>
                  <a:gd name="T8" fmla="*/ 0 w 346"/>
                  <a:gd name="T9" fmla="*/ 176 h 176"/>
                  <a:gd name="T10" fmla="*/ 0 w 346"/>
                  <a:gd name="T11" fmla="*/ 0 h 176"/>
                  <a:gd name="T12" fmla="*/ 5 w 346"/>
                  <a:gd name="T13" fmla="*/ 0 h 176"/>
                  <a:gd name="T14" fmla="*/ 5 w 346"/>
                  <a:gd name="T15" fmla="*/ 169 h 176"/>
                  <a:gd name="T16" fmla="*/ 5 w 346"/>
                  <a:gd name="T17" fmla="*/ 0 h 176"/>
                  <a:gd name="T18" fmla="*/ 5 w 346"/>
                  <a:gd name="T19" fmla="*/ 176 h 176"/>
                  <a:gd name="T20" fmla="*/ 3 w 346"/>
                  <a:gd name="T21" fmla="*/ 172 h 176"/>
                  <a:gd name="T22" fmla="*/ 3 w 346"/>
                  <a:gd name="T23" fmla="*/ 0 h 176"/>
                  <a:gd name="T24" fmla="*/ 0 w 346"/>
                  <a:gd name="T25" fmla="*/ 0 h 176"/>
                  <a:gd name="T26" fmla="*/ 5 w 346"/>
                  <a:gd name="T27" fmla="*/ 0 h 176"/>
                  <a:gd name="T28" fmla="*/ 5 w 346"/>
                  <a:gd name="T29" fmla="*/ 176 h 176"/>
                  <a:gd name="T30" fmla="*/ 0 w 346"/>
                  <a:gd name="T31" fmla="*/ 169 h 176"/>
                  <a:gd name="T32" fmla="*/ 0 w 346"/>
                  <a:gd name="T33" fmla="*/ 0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6"/>
                  <a:gd name="T52" fmla="*/ 0 h 176"/>
                  <a:gd name="T53" fmla="*/ 346 w 346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6" h="176">
                    <a:moveTo>
                      <a:pt x="346" y="169"/>
                    </a:moveTo>
                    <a:lnTo>
                      <a:pt x="5" y="169"/>
                    </a:lnTo>
                    <a:lnTo>
                      <a:pt x="3" y="173"/>
                    </a:lnTo>
                    <a:lnTo>
                      <a:pt x="5" y="169"/>
                    </a:lnTo>
                    <a:lnTo>
                      <a:pt x="0" y="17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69"/>
                    </a:lnTo>
                    <a:lnTo>
                      <a:pt x="5" y="0"/>
                    </a:lnTo>
                    <a:lnTo>
                      <a:pt x="5" y="176"/>
                    </a:lnTo>
                    <a:lnTo>
                      <a:pt x="3" y="17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76"/>
                    </a:lnTo>
                    <a:lnTo>
                      <a:pt x="0" y="1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41" name="Freeform 83"/>
              <p:cNvSpPr>
                <a:spLocks/>
              </p:cNvSpPr>
              <p:nvPr/>
            </p:nvSpPr>
            <p:spPr bwMode="auto">
              <a:xfrm>
                <a:off x="2107" y="1708"/>
                <a:ext cx="347" cy="176"/>
              </a:xfrm>
              <a:custGeom>
                <a:avLst/>
                <a:gdLst>
                  <a:gd name="T0" fmla="*/ 346 w 347"/>
                  <a:gd name="T1" fmla="*/ 0 h 176"/>
                  <a:gd name="T2" fmla="*/ 1 w 347"/>
                  <a:gd name="T3" fmla="*/ 0 h 176"/>
                  <a:gd name="T4" fmla="*/ 1 w 347"/>
                  <a:gd name="T5" fmla="*/ 4 h 176"/>
                  <a:gd name="T6" fmla="*/ 0 w 347"/>
                  <a:gd name="T7" fmla="*/ 4 h 176"/>
                  <a:gd name="T8" fmla="*/ 0 w 347"/>
                  <a:gd name="T9" fmla="*/ 176 h 176"/>
                  <a:gd name="T10" fmla="*/ 347 w 347"/>
                  <a:gd name="T11" fmla="*/ 176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7"/>
                  <a:gd name="T19" fmla="*/ 0 h 176"/>
                  <a:gd name="T20" fmla="*/ 347 w 347"/>
                  <a:gd name="T21" fmla="*/ 176 h 1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7" h="176">
                    <a:moveTo>
                      <a:pt x="346" y="0"/>
                    </a:moveTo>
                    <a:lnTo>
                      <a:pt x="1" y="0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176"/>
                    </a:lnTo>
                    <a:lnTo>
                      <a:pt x="347" y="176"/>
                    </a:lnTo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42" name="Freeform 84"/>
              <p:cNvSpPr>
                <a:spLocks/>
              </p:cNvSpPr>
              <p:nvPr/>
            </p:nvSpPr>
            <p:spPr bwMode="auto">
              <a:xfrm>
                <a:off x="2104" y="1880"/>
                <a:ext cx="351" cy="7"/>
              </a:xfrm>
              <a:custGeom>
                <a:avLst/>
                <a:gdLst>
                  <a:gd name="T0" fmla="*/ 351 w 351"/>
                  <a:gd name="T1" fmla="*/ 7 h 7"/>
                  <a:gd name="T2" fmla="*/ 0 w 351"/>
                  <a:gd name="T3" fmla="*/ 7 h 7"/>
                  <a:gd name="T4" fmla="*/ 7 w 351"/>
                  <a:gd name="T5" fmla="*/ 0 h 7"/>
                  <a:gd name="T6" fmla="*/ 346 w 351"/>
                  <a:gd name="T7" fmla="*/ 0 h 7"/>
                  <a:gd name="T8" fmla="*/ 351 w 35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1"/>
                  <a:gd name="T16" fmla="*/ 0 h 7"/>
                  <a:gd name="T17" fmla="*/ 351 w 35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1" h="7">
                    <a:moveTo>
                      <a:pt x="351" y="7"/>
                    </a:moveTo>
                    <a:lnTo>
                      <a:pt x="0" y="7"/>
                    </a:lnTo>
                    <a:lnTo>
                      <a:pt x="7" y="0"/>
                    </a:lnTo>
                    <a:lnTo>
                      <a:pt x="346" y="0"/>
                    </a:lnTo>
                    <a:lnTo>
                      <a:pt x="351" y="7"/>
                    </a:lnTo>
                    <a:close/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43" name="Freeform 85"/>
              <p:cNvSpPr>
                <a:spLocks/>
              </p:cNvSpPr>
              <p:nvPr/>
            </p:nvSpPr>
            <p:spPr bwMode="auto">
              <a:xfrm>
                <a:off x="2104" y="1711"/>
                <a:ext cx="346" cy="176"/>
              </a:xfrm>
              <a:custGeom>
                <a:avLst/>
                <a:gdLst>
                  <a:gd name="T0" fmla="*/ 346 w 346"/>
                  <a:gd name="T1" fmla="*/ 169 h 176"/>
                  <a:gd name="T2" fmla="*/ 7 w 346"/>
                  <a:gd name="T3" fmla="*/ 169 h 176"/>
                  <a:gd name="T4" fmla="*/ 3 w 346"/>
                  <a:gd name="T5" fmla="*/ 173 h 176"/>
                  <a:gd name="T6" fmla="*/ 7 w 346"/>
                  <a:gd name="T7" fmla="*/ 169 h 176"/>
                  <a:gd name="T8" fmla="*/ 0 w 346"/>
                  <a:gd name="T9" fmla="*/ 176 h 176"/>
                  <a:gd name="T10" fmla="*/ 0 w 346"/>
                  <a:gd name="T11" fmla="*/ 0 h 176"/>
                  <a:gd name="T12" fmla="*/ 7 w 346"/>
                  <a:gd name="T13" fmla="*/ 0 h 176"/>
                  <a:gd name="T14" fmla="*/ 7 w 346"/>
                  <a:gd name="T15" fmla="*/ 169 h 176"/>
                  <a:gd name="T16" fmla="*/ 7 w 346"/>
                  <a:gd name="T17" fmla="*/ 0 h 176"/>
                  <a:gd name="T18" fmla="*/ 7 w 346"/>
                  <a:gd name="T19" fmla="*/ 176 h 176"/>
                  <a:gd name="T20" fmla="*/ 3 w 346"/>
                  <a:gd name="T21" fmla="*/ 172 h 176"/>
                  <a:gd name="T22" fmla="*/ 3 w 346"/>
                  <a:gd name="T23" fmla="*/ 0 h 176"/>
                  <a:gd name="T24" fmla="*/ 0 w 346"/>
                  <a:gd name="T25" fmla="*/ 0 h 176"/>
                  <a:gd name="T26" fmla="*/ 7 w 346"/>
                  <a:gd name="T27" fmla="*/ 0 h 176"/>
                  <a:gd name="T28" fmla="*/ 7 w 346"/>
                  <a:gd name="T29" fmla="*/ 176 h 176"/>
                  <a:gd name="T30" fmla="*/ 0 w 346"/>
                  <a:gd name="T31" fmla="*/ 169 h 176"/>
                  <a:gd name="T32" fmla="*/ 0 w 346"/>
                  <a:gd name="T33" fmla="*/ 0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6"/>
                  <a:gd name="T52" fmla="*/ 0 h 176"/>
                  <a:gd name="T53" fmla="*/ 346 w 346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6" h="176">
                    <a:moveTo>
                      <a:pt x="346" y="169"/>
                    </a:moveTo>
                    <a:lnTo>
                      <a:pt x="7" y="169"/>
                    </a:lnTo>
                    <a:lnTo>
                      <a:pt x="3" y="173"/>
                    </a:lnTo>
                    <a:lnTo>
                      <a:pt x="7" y="169"/>
                    </a:lnTo>
                    <a:lnTo>
                      <a:pt x="0" y="176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69"/>
                    </a:lnTo>
                    <a:lnTo>
                      <a:pt x="7" y="0"/>
                    </a:lnTo>
                    <a:lnTo>
                      <a:pt x="7" y="176"/>
                    </a:lnTo>
                    <a:lnTo>
                      <a:pt x="3" y="17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76"/>
                    </a:lnTo>
                    <a:lnTo>
                      <a:pt x="0" y="1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44" name="Freeform 86"/>
              <p:cNvSpPr>
                <a:spLocks/>
              </p:cNvSpPr>
              <p:nvPr/>
            </p:nvSpPr>
            <p:spPr bwMode="auto">
              <a:xfrm>
                <a:off x="1761" y="1708"/>
                <a:ext cx="347" cy="176"/>
              </a:xfrm>
              <a:custGeom>
                <a:avLst/>
                <a:gdLst>
                  <a:gd name="T0" fmla="*/ 346 w 347"/>
                  <a:gd name="T1" fmla="*/ 0 h 176"/>
                  <a:gd name="T2" fmla="*/ 1 w 347"/>
                  <a:gd name="T3" fmla="*/ 0 h 176"/>
                  <a:gd name="T4" fmla="*/ 1 w 347"/>
                  <a:gd name="T5" fmla="*/ 4 h 176"/>
                  <a:gd name="T6" fmla="*/ 0 w 347"/>
                  <a:gd name="T7" fmla="*/ 4 h 176"/>
                  <a:gd name="T8" fmla="*/ 0 w 347"/>
                  <a:gd name="T9" fmla="*/ 176 h 176"/>
                  <a:gd name="T10" fmla="*/ 347 w 347"/>
                  <a:gd name="T11" fmla="*/ 176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7"/>
                  <a:gd name="T19" fmla="*/ 0 h 176"/>
                  <a:gd name="T20" fmla="*/ 347 w 347"/>
                  <a:gd name="T21" fmla="*/ 176 h 1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7" h="176">
                    <a:moveTo>
                      <a:pt x="346" y="0"/>
                    </a:moveTo>
                    <a:lnTo>
                      <a:pt x="1" y="0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176"/>
                    </a:lnTo>
                    <a:lnTo>
                      <a:pt x="347" y="176"/>
                    </a:lnTo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45" name="Freeform 87"/>
              <p:cNvSpPr>
                <a:spLocks/>
              </p:cNvSpPr>
              <p:nvPr/>
            </p:nvSpPr>
            <p:spPr bwMode="auto">
              <a:xfrm>
                <a:off x="1759" y="1880"/>
                <a:ext cx="352" cy="7"/>
              </a:xfrm>
              <a:custGeom>
                <a:avLst/>
                <a:gdLst>
                  <a:gd name="T0" fmla="*/ 352 w 352"/>
                  <a:gd name="T1" fmla="*/ 7 h 7"/>
                  <a:gd name="T2" fmla="*/ 0 w 352"/>
                  <a:gd name="T3" fmla="*/ 7 h 7"/>
                  <a:gd name="T4" fmla="*/ 6 w 352"/>
                  <a:gd name="T5" fmla="*/ 0 h 7"/>
                  <a:gd name="T6" fmla="*/ 345 w 352"/>
                  <a:gd name="T7" fmla="*/ 0 h 7"/>
                  <a:gd name="T8" fmla="*/ 352 w 352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2"/>
                  <a:gd name="T16" fmla="*/ 0 h 7"/>
                  <a:gd name="T17" fmla="*/ 352 w 352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2" h="7">
                    <a:moveTo>
                      <a:pt x="352" y="7"/>
                    </a:moveTo>
                    <a:lnTo>
                      <a:pt x="0" y="7"/>
                    </a:lnTo>
                    <a:lnTo>
                      <a:pt x="6" y="0"/>
                    </a:lnTo>
                    <a:lnTo>
                      <a:pt x="345" y="0"/>
                    </a:lnTo>
                    <a:lnTo>
                      <a:pt x="352" y="7"/>
                    </a:lnTo>
                    <a:close/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46" name="Freeform 88"/>
              <p:cNvSpPr>
                <a:spLocks/>
              </p:cNvSpPr>
              <p:nvPr/>
            </p:nvSpPr>
            <p:spPr bwMode="auto">
              <a:xfrm>
                <a:off x="1759" y="1711"/>
                <a:ext cx="345" cy="176"/>
              </a:xfrm>
              <a:custGeom>
                <a:avLst/>
                <a:gdLst>
                  <a:gd name="T0" fmla="*/ 345 w 345"/>
                  <a:gd name="T1" fmla="*/ 169 h 176"/>
                  <a:gd name="T2" fmla="*/ 5 w 345"/>
                  <a:gd name="T3" fmla="*/ 169 h 176"/>
                  <a:gd name="T4" fmla="*/ 2 w 345"/>
                  <a:gd name="T5" fmla="*/ 173 h 176"/>
                  <a:gd name="T6" fmla="*/ 5 w 345"/>
                  <a:gd name="T7" fmla="*/ 169 h 176"/>
                  <a:gd name="T8" fmla="*/ 0 w 345"/>
                  <a:gd name="T9" fmla="*/ 176 h 176"/>
                  <a:gd name="T10" fmla="*/ 0 w 345"/>
                  <a:gd name="T11" fmla="*/ 0 h 176"/>
                  <a:gd name="T12" fmla="*/ 5 w 345"/>
                  <a:gd name="T13" fmla="*/ 0 h 176"/>
                  <a:gd name="T14" fmla="*/ 5 w 345"/>
                  <a:gd name="T15" fmla="*/ 169 h 176"/>
                  <a:gd name="T16" fmla="*/ 5 w 345"/>
                  <a:gd name="T17" fmla="*/ 0 h 176"/>
                  <a:gd name="T18" fmla="*/ 5 w 345"/>
                  <a:gd name="T19" fmla="*/ 176 h 176"/>
                  <a:gd name="T20" fmla="*/ 2 w 345"/>
                  <a:gd name="T21" fmla="*/ 172 h 176"/>
                  <a:gd name="T22" fmla="*/ 2 w 345"/>
                  <a:gd name="T23" fmla="*/ 0 h 176"/>
                  <a:gd name="T24" fmla="*/ 0 w 345"/>
                  <a:gd name="T25" fmla="*/ 0 h 176"/>
                  <a:gd name="T26" fmla="*/ 5 w 345"/>
                  <a:gd name="T27" fmla="*/ 0 h 176"/>
                  <a:gd name="T28" fmla="*/ 5 w 345"/>
                  <a:gd name="T29" fmla="*/ 176 h 176"/>
                  <a:gd name="T30" fmla="*/ 0 w 345"/>
                  <a:gd name="T31" fmla="*/ 169 h 176"/>
                  <a:gd name="T32" fmla="*/ 0 w 345"/>
                  <a:gd name="T33" fmla="*/ 0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5"/>
                  <a:gd name="T52" fmla="*/ 0 h 176"/>
                  <a:gd name="T53" fmla="*/ 345 w 345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5" h="176">
                    <a:moveTo>
                      <a:pt x="345" y="169"/>
                    </a:moveTo>
                    <a:lnTo>
                      <a:pt x="5" y="169"/>
                    </a:lnTo>
                    <a:lnTo>
                      <a:pt x="2" y="173"/>
                    </a:lnTo>
                    <a:lnTo>
                      <a:pt x="5" y="169"/>
                    </a:lnTo>
                    <a:lnTo>
                      <a:pt x="0" y="17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69"/>
                    </a:lnTo>
                    <a:lnTo>
                      <a:pt x="5" y="0"/>
                    </a:lnTo>
                    <a:lnTo>
                      <a:pt x="5" y="176"/>
                    </a:lnTo>
                    <a:lnTo>
                      <a:pt x="2" y="17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76"/>
                    </a:lnTo>
                    <a:lnTo>
                      <a:pt x="0" y="1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47" name="Freeform 89"/>
              <p:cNvSpPr>
                <a:spLocks/>
              </p:cNvSpPr>
              <p:nvPr/>
            </p:nvSpPr>
            <p:spPr bwMode="auto">
              <a:xfrm>
                <a:off x="1415" y="1708"/>
                <a:ext cx="347" cy="176"/>
              </a:xfrm>
              <a:custGeom>
                <a:avLst/>
                <a:gdLst>
                  <a:gd name="T0" fmla="*/ 347 w 347"/>
                  <a:gd name="T1" fmla="*/ 0 h 176"/>
                  <a:gd name="T2" fmla="*/ 2 w 347"/>
                  <a:gd name="T3" fmla="*/ 0 h 176"/>
                  <a:gd name="T4" fmla="*/ 2 w 347"/>
                  <a:gd name="T5" fmla="*/ 4 h 176"/>
                  <a:gd name="T6" fmla="*/ 0 w 347"/>
                  <a:gd name="T7" fmla="*/ 4 h 176"/>
                  <a:gd name="T8" fmla="*/ 0 w 347"/>
                  <a:gd name="T9" fmla="*/ 176 h 176"/>
                  <a:gd name="T10" fmla="*/ 347 w 347"/>
                  <a:gd name="T11" fmla="*/ 176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7"/>
                  <a:gd name="T19" fmla="*/ 0 h 176"/>
                  <a:gd name="T20" fmla="*/ 347 w 347"/>
                  <a:gd name="T21" fmla="*/ 176 h 1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7" h="176">
                    <a:moveTo>
                      <a:pt x="347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76"/>
                    </a:lnTo>
                    <a:lnTo>
                      <a:pt x="347" y="176"/>
                    </a:lnTo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48" name="Freeform 90"/>
              <p:cNvSpPr>
                <a:spLocks/>
              </p:cNvSpPr>
              <p:nvPr/>
            </p:nvSpPr>
            <p:spPr bwMode="auto">
              <a:xfrm>
                <a:off x="1414" y="1880"/>
                <a:ext cx="350" cy="7"/>
              </a:xfrm>
              <a:custGeom>
                <a:avLst/>
                <a:gdLst>
                  <a:gd name="T0" fmla="*/ 350 w 350"/>
                  <a:gd name="T1" fmla="*/ 7 h 7"/>
                  <a:gd name="T2" fmla="*/ 0 w 350"/>
                  <a:gd name="T3" fmla="*/ 7 h 7"/>
                  <a:gd name="T4" fmla="*/ 5 w 350"/>
                  <a:gd name="T5" fmla="*/ 0 h 7"/>
                  <a:gd name="T6" fmla="*/ 345 w 350"/>
                  <a:gd name="T7" fmla="*/ 0 h 7"/>
                  <a:gd name="T8" fmla="*/ 350 w 350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0"/>
                  <a:gd name="T16" fmla="*/ 0 h 7"/>
                  <a:gd name="T17" fmla="*/ 350 w 35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0" h="7">
                    <a:moveTo>
                      <a:pt x="350" y="7"/>
                    </a:moveTo>
                    <a:lnTo>
                      <a:pt x="0" y="7"/>
                    </a:lnTo>
                    <a:lnTo>
                      <a:pt x="5" y="0"/>
                    </a:lnTo>
                    <a:lnTo>
                      <a:pt x="345" y="0"/>
                    </a:lnTo>
                    <a:lnTo>
                      <a:pt x="350" y="7"/>
                    </a:lnTo>
                    <a:close/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49" name="Freeform 91"/>
              <p:cNvSpPr>
                <a:spLocks/>
              </p:cNvSpPr>
              <p:nvPr/>
            </p:nvSpPr>
            <p:spPr bwMode="auto">
              <a:xfrm>
                <a:off x="1414" y="1711"/>
                <a:ext cx="345" cy="176"/>
              </a:xfrm>
              <a:custGeom>
                <a:avLst/>
                <a:gdLst>
                  <a:gd name="T0" fmla="*/ 345 w 345"/>
                  <a:gd name="T1" fmla="*/ 169 h 176"/>
                  <a:gd name="T2" fmla="*/ 5 w 345"/>
                  <a:gd name="T3" fmla="*/ 169 h 176"/>
                  <a:gd name="T4" fmla="*/ 1 w 345"/>
                  <a:gd name="T5" fmla="*/ 173 h 176"/>
                  <a:gd name="T6" fmla="*/ 5 w 345"/>
                  <a:gd name="T7" fmla="*/ 169 h 176"/>
                  <a:gd name="T8" fmla="*/ 0 w 345"/>
                  <a:gd name="T9" fmla="*/ 176 h 176"/>
                  <a:gd name="T10" fmla="*/ 0 w 345"/>
                  <a:gd name="T11" fmla="*/ 0 h 176"/>
                  <a:gd name="T12" fmla="*/ 5 w 345"/>
                  <a:gd name="T13" fmla="*/ 0 h 176"/>
                  <a:gd name="T14" fmla="*/ 5 w 345"/>
                  <a:gd name="T15" fmla="*/ 169 h 176"/>
                  <a:gd name="T16" fmla="*/ 5 w 345"/>
                  <a:gd name="T17" fmla="*/ 0 h 176"/>
                  <a:gd name="T18" fmla="*/ 5 w 345"/>
                  <a:gd name="T19" fmla="*/ 176 h 176"/>
                  <a:gd name="T20" fmla="*/ 1 w 345"/>
                  <a:gd name="T21" fmla="*/ 172 h 176"/>
                  <a:gd name="T22" fmla="*/ 1 w 345"/>
                  <a:gd name="T23" fmla="*/ 0 h 176"/>
                  <a:gd name="T24" fmla="*/ 0 w 345"/>
                  <a:gd name="T25" fmla="*/ 0 h 176"/>
                  <a:gd name="T26" fmla="*/ 5 w 345"/>
                  <a:gd name="T27" fmla="*/ 0 h 176"/>
                  <a:gd name="T28" fmla="*/ 5 w 345"/>
                  <a:gd name="T29" fmla="*/ 176 h 176"/>
                  <a:gd name="T30" fmla="*/ 0 w 345"/>
                  <a:gd name="T31" fmla="*/ 169 h 176"/>
                  <a:gd name="T32" fmla="*/ 0 w 345"/>
                  <a:gd name="T33" fmla="*/ 0 h 1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5"/>
                  <a:gd name="T52" fmla="*/ 0 h 176"/>
                  <a:gd name="T53" fmla="*/ 345 w 345"/>
                  <a:gd name="T54" fmla="*/ 176 h 1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5" h="176">
                    <a:moveTo>
                      <a:pt x="345" y="169"/>
                    </a:moveTo>
                    <a:lnTo>
                      <a:pt x="5" y="169"/>
                    </a:lnTo>
                    <a:lnTo>
                      <a:pt x="1" y="173"/>
                    </a:lnTo>
                    <a:lnTo>
                      <a:pt x="5" y="169"/>
                    </a:lnTo>
                    <a:lnTo>
                      <a:pt x="0" y="17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69"/>
                    </a:lnTo>
                    <a:lnTo>
                      <a:pt x="5" y="0"/>
                    </a:lnTo>
                    <a:lnTo>
                      <a:pt x="5" y="176"/>
                    </a:lnTo>
                    <a:lnTo>
                      <a:pt x="1" y="17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76"/>
                    </a:lnTo>
                    <a:lnTo>
                      <a:pt x="0" y="1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50" name="Freeform 92"/>
              <p:cNvSpPr>
                <a:spLocks/>
              </p:cNvSpPr>
              <p:nvPr/>
            </p:nvSpPr>
            <p:spPr bwMode="auto">
              <a:xfrm>
                <a:off x="1071" y="1708"/>
                <a:ext cx="691" cy="6"/>
              </a:xfrm>
              <a:custGeom>
                <a:avLst/>
                <a:gdLst>
                  <a:gd name="T0" fmla="*/ 346 w 691"/>
                  <a:gd name="T1" fmla="*/ 0 h 6"/>
                  <a:gd name="T2" fmla="*/ 346 w 691"/>
                  <a:gd name="T3" fmla="*/ 6 h 6"/>
                  <a:gd name="T4" fmla="*/ 0 w 691"/>
                  <a:gd name="T5" fmla="*/ 6 h 6"/>
                  <a:gd name="T6" fmla="*/ 0 w 691"/>
                  <a:gd name="T7" fmla="*/ 0 h 6"/>
                  <a:gd name="T8" fmla="*/ 346 w 691"/>
                  <a:gd name="T9" fmla="*/ 0 h 6"/>
                  <a:gd name="T10" fmla="*/ 691 w 691"/>
                  <a:gd name="T11" fmla="*/ 0 h 6"/>
                  <a:gd name="T12" fmla="*/ 691 w 691"/>
                  <a:gd name="T13" fmla="*/ 6 h 6"/>
                  <a:gd name="T14" fmla="*/ 346 w 691"/>
                  <a:gd name="T15" fmla="*/ 6 h 6"/>
                  <a:gd name="T16" fmla="*/ 346 w 691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91"/>
                  <a:gd name="T28" fmla="*/ 0 h 6"/>
                  <a:gd name="T29" fmla="*/ 691 w 691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91" h="6">
                    <a:moveTo>
                      <a:pt x="346" y="0"/>
                    </a:moveTo>
                    <a:lnTo>
                      <a:pt x="34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46" y="0"/>
                    </a:lnTo>
                    <a:lnTo>
                      <a:pt x="691" y="0"/>
                    </a:lnTo>
                    <a:lnTo>
                      <a:pt x="691" y="6"/>
                    </a:lnTo>
                    <a:lnTo>
                      <a:pt x="346" y="6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51" name="Freeform 93"/>
              <p:cNvSpPr>
                <a:spLocks/>
              </p:cNvSpPr>
              <p:nvPr/>
            </p:nvSpPr>
            <p:spPr bwMode="auto">
              <a:xfrm>
                <a:off x="1071" y="1880"/>
                <a:ext cx="346" cy="4"/>
              </a:xfrm>
              <a:custGeom>
                <a:avLst/>
                <a:gdLst>
                  <a:gd name="T0" fmla="*/ 343 w 346"/>
                  <a:gd name="T1" fmla="*/ 0 h 4"/>
                  <a:gd name="T2" fmla="*/ 2 w 346"/>
                  <a:gd name="T3" fmla="*/ 0 h 4"/>
                  <a:gd name="T4" fmla="*/ 0 w 346"/>
                  <a:gd name="T5" fmla="*/ 4 h 4"/>
                  <a:gd name="T6" fmla="*/ 346 w 346"/>
                  <a:gd name="T7" fmla="*/ 4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6"/>
                  <a:gd name="T13" fmla="*/ 0 h 4"/>
                  <a:gd name="T14" fmla="*/ 346 w 346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6" h="4">
                    <a:moveTo>
                      <a:pt x="343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346" y="4"/>
                    </a:lnTo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52" name="Freeform 94"/>
              <p:cNvSpPr>
                <a:spLocks/>
              </p:cNvSpPr>
              <p:nvPr/>
            </p:nvSpPr>
            <p:spPr bwMode="auto">
              <a:xfrm>
                <a:off x="1068" y="1880"/>
                <a:ext cx="351" cy="7"/>
              </a:xfrm>
              <a:custGeom>
                <a:avLst/>
                <a:gdLst>
                  <a:gd name="T0" fmla="*/ 351 w 351"/>
                  <a:gd name="T1" fmla="*/ 7 h 7"/>
                  <a:gd name="T2" fmla="*/ 0 w 351"/>
                  <a:gd name="T3" fmla="*/ 7 h 7"/>
                  <a:gd name="T4" fmla="*/ 5 w 351"/>
                  <a:gd name="T5" fmla="*/ 0 h 7"/>
                  <a:gd name="T6" fmla="*/ 346 w 351"/>
                  <a:gd name="T7" fmla="*/ 0 h 7"/>
                  <a:gd name="T8" fmla="*/ 351 w 351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1"/>
                  <a:gd name="T16" fmla="*/ 0 h 7"/>
                  <a:gd name="T17" fmla="*/ 351 w 351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1" h="7">
                    <a:moveTo>
                      <a:pt x="351" y="7"/>
                    </a:moveTo>
                    <a:lnTo>
                      <a:pt x="0" y="7"/>
                    </a:lnTo>
                    <a:lnTo>
                      <a:pt x="5" y="0"/>
                    </a:lnTo>
                    <a:lnTo>
                      <a:pt x="346" y="0"/>
                    </a:lnTo>
                    <a:lnTo>
                      <a:pt x="351" y="7"/>
                    </a:lnTo>
                    <a:close/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53" name="Freeform 95"/>
              <p:cNvSpPr>
                <a:spLocks/>
              </p:cNvSpPr>
              <p:nvPr/>
            </p:nvSpPr>
            <p:spPr bwMode="auto">
              <a:xfrm>
                <a:off x="1068" y="1711"/>
                <a:ext cx="5" cy="176"/>
              </a:xfrm>
              <a:custGeom>
                <a:avLst/>
                <a:gdLst>
                  <a:gd name="T0" fmla="*/ 5 w 5"/>
                  <a:gd name="T1" fmla="*/ 169 h 176"/>
                  <a:gd name="T2" fmla="*/ 3 w 5"/>
                  <a:gd name="T3" fmla="*/ 173 h 176"/>
                  <a:gd name="T4" fmla="*/ 3 w 5"/>
                  <a:gd name="T5" fmla="*/ 0 h 176"/>
                  <a:gd name="T6" fmla="*/ 0 w 5"/>
                  <a:gd name="T7" fmla="*/ 0 h 176"/>
                  <a:gd name="T8" fmla="*/ 5 w 5"/>
                  <a:gd name="T9" fmla="*/ 0 h 176"/>
                  <a:gd name="T10" fmla="*/ 5 w 5"/>
                  <a:gd name="T11" fmla="*/ 169 h 176"/>
                  <a:gd name="T12" fmla="*/ 0 w 5"/>
                  <a:gd name="T13" fmla="*/ 176 h 176"/>
                  <a:gd name="T14" fmla="*/ 0 w 5"/>
                  <a:gd name="T15" fmla="*/ 0 h 17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176"/>
                  <a:gd name="T26" fmla="*/ 5 w 5"/>
                  <a:gd name="T27" fmla="*/ 176 h 17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176">
                    <a:moveTo>
                      <a:pt x="5" y="169"/>
                    </a:moveTo>
                    <a:lnTo>
                      <a:pt x="3" y="17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69"/>
                    </a:lnTo>
                    <a:lnTo>
                      <a:pt x="0" y="17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54" name="Line 96"/>
              <p:cNvSpPr>
                <a:spLocks noChangeShapeType="1"/>
              </p:cNvSpPr>
              <p:nvPr/>
            </p:nvSpPr>
            <p:spPr bwMode="auto">
              <a:xfrm>
                <a:off x="1073" y="1711"/>
                <a:ext cx="1" cy="1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55" name="Rectangle 97"/>
              <p:cNvSpPr>
                <a:spLocks noChangeArrowheads="1"/>
              </p:cNvSpPr>
              <p:nvPr/>
            </p:nvSpPr>
            <p:spPr bwMode="auto">
              <a:xfrm>
                <a:off x="1762" y="1708"/>
                <a:ext cx="346" cy="6"/>
              </a:xfrm>
              <a:prstGeom prst="rect">
                <a:avLst/>
              </a:prstGeom>
              <a:solidFill>
                <a:srgbClr val="FFFFCD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5256" name="Rectangle 98"/>
              <p:cNvSpPr>
                <a:spLocks noChangeArrowheads="1"/>
              </p:cNvSpPr>
              <p:nvPr/>
            </p:nvSpPr>
            <p:spPr bwMode="auto">
              <a:xfrm>
                <a:off x="2107" y="1708"/>
                <a:ext cx="346" cy="6"/>
              </a:xfrm>
              <a:prstGeom prst="rect">
                <a:avLst/>
              </a:prstGeom>
              <a:solidFill>
                <a:srgbClr val="FFFFCD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5257" name="Rectangle 99"/>
              <p:cNvSpPr>
                <a:spLocks noChangeArrowheads="1"/>
              </p:cNvSpPr>
              <p:nvPr/>
            </p:nvSpPr>
            <p:spPr bwMode="auto">
              <a:xfrm>
                <a:off x="2453" y="1708"/>
                <a:ext cx="345" cy="6"/>
              </a:xfrm>
              <a:prstGeom prst="rect">
                <a:avLst/>
              </a:prstGeom>
              <a:solidFill>
                <a:srgbClr val="FFFFCD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5258" name="Freeform 100"/>
              <p:cNvSpPr>
                <a:spLocks/>
              </p:cNvSpPr>
              <p:nvPr/>
            </p:nvSpPr>
            <p:spPr bwMode="auto">
              <a:xfrm>
                <a:off x="2798" y="1708"/>
                <a:ext cx="348" cy="6"/>
              </a:xfrm>
              <a:custGeom>
                <a:avLst/>
                <a:gdLst>
                  <a:gd name="T0" fmla="*/ 0 w 348"/>
                  <a:gd name="T1" fmla="*/ 6 h 6"/>
                  <a:gd name="T2" fmla="*/ 0 w 348"/>
                  <a:gd name="T3" fmla="*/ 0 h 6"/>
                  <a:gd name="T4" fmla="*/ 348 w 348"/>
                  <a:gd name="T5" fmla="*/ 0 h 6"/>
                  <a:gd name="T6" fmla="*/ 343 w 348"/>
                  <a:gd name="T7" fmla="*/ 6 h 6"/>
                  <a:gd name="T8" fmla="*/ 0 w 348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8"/>
                  <a:gd name="T16" fmla="*/ 0 h 6"/>
                  <a:gd name="T17" fmla="*/ 348 w 348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8" h="6">
                    <a:moveTo>
                      <a:pt x="0" y="6"/>
                    </a:moveTo>
                    <a:lnTo>
                      <a:pt x="0" y="0"/>
                    </a:lnTo>
                    <a:lnTo>
                      <a:pt x="348" y="0"/>
                    </a:lnTo>
                    <a:lnTo>
                      <a:pt x="34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59" name="Line 101"/>
              <p:cNvSpPr>
                <a:spLocks noChangeShapeType="1"/>
              </p:cNvSpPr>
              <p:nvPr/>
            </p:nvSpPr>
            <p:spPr bwMode="auto">
              <a:xfrm flipH="1" flipV="1">
                <a:off x="2237" y="1781"/>
                <a:ext cx="41" cy="5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0" name="Line 102"/>
              <p:cNvSpPr>
                <a:spLocks noChangeShapeType="1"/>
              </p:cNvSpPr>
              <p:nvPr/>
            </p:nvSpPr>
            <p:spPr bwMode="auto">
              <a:xfrm flipH="1">
                <a:off x="2237" y="1781"/>
                <a:ext cx="41" cy="5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1" name="Line 103"/>
              <p:cNvSpPr>
                <a:spLocks noChangeShapeType="1"/>
              </p:cNvSpPr>
              <p:nvPr/>
            </p:nvSpPr>
            <p:spPr bwMode="auto">
              <a:xfrm flipH="1" flipV="1">
                <a:off x="1892" y="1781"/>
                <a:ext cx="40" cy="5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2" name="Line 104"/>
              <p:cNvSpPr>
                <a:spLocks noChangeShapeType="1"/>
              </p:cNvSpPr>
              <p:nvPr/>
            </p:nvSpPr>
            <p:spPr bwMode="auto">
              <a:xfrm flipH="1">
                <a:off x="1892" y="1781"/>
                <a:ext cx="40" cy="5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3" name="Line 105"/>
              <p:cNvSpPr>
                <a:spLocks noChangeShapeType="1"/>
              </p:cNvSpPr>
              <p:nvPr/>
            </p:nvSpPr>
            <p:spPr bwMode="auto">
              <a:xfrm flipH="1" flipV="1">
                <a:off x="1545" y="1781"/>
                <a:ext cx="41" cy="5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4" name="Line 106"/>
              <p:cNvSpPr>
                <a:spLocks noChangeShapeType="1"/>
              </p:cNvSpPr>
              <p:nvPr/>
            </p:nvSpPr>
            <p:spPr bwMode="auto">
              <a:xfrm flipH="1">
                <a:off x="1545" y="1781"/>
                <a:ext cx="41" cy="5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5" name="Line 107"/>
              <p:cNvSpPr>
                <a:spLocks noChangeShapeType="1"/>
              </p:cNvSpPr>
              <p:nvPr/>
            </p:nvSpPr>
            <p:spPr bwMode="auto">
              <a:xfrm flipH="1" flipV="1">
                <a:off x="1201" y="1781"/>
                <a:ext cx="40" cy="5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6" name="Line 108"/>
              <p:cNvSpPr>
                <a:spLocks noChangeShapeType="1"/>
              </p:cNvSpPr>
              <p:nvPr/>
            </p:nvSpPr>
            <p:spPr bwMode="auto">
              <a:xfrm flipH="1">
                <a:off x="1201" y="1781"/>
                <a:ext cx="40" cy="5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7" name="Freeform 109"/>
              <p:cNvSpPr>
                <a:spLocks/>
              </p:cNvSpPr>
              <p:nvPr/>
            </p:nvSpPr>
            <p:spPr bwMode="auto">
              <a:xfrm>
                <a:off x="1264" y="1802"/>
                <a:ext cx="15" cy="60"/>
              </a:xfrm>
              <a:custGeom>
                <a:avLst/>
                <a:gdLst>
                  <a:gd name="T0" fmla="*/ 15 w 15"/>
                  <a:gd name="T1" fmla="*/ 60 h 60"/>
                  <a:gd name="T2" fmla="*/ 15 w 15"/>
                  <a:gd name="T3" fmla="*/ 0 h 60"/>
                  <a:gd name="T4" fmla="*/ 7 w 15"/>
                  <a:gd name="T5" fmla="*/ 9 h 60"/>
                  <a:gd name="T6" fmla="*/ 0 w 15"/>
                  <a:gd name="T7" fmla="*/ 11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60"/>
                  <a:gd name="T14" fmla="*/ 15 w 15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60">
                    <a:moveTo>
                      <a:pt x="15" y="60"/>
                    </a:moveTo>
                    <a:lnTo>
                      <a:pt x="15" y="0"/>
                    </a:lnTo>
                    <a:lnTo>
                      <a:pt x="7" y="9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8" name="Freeform 110"/>
              <p:cNvSpPr>
                <a:spLocks/>
              </p:cNvSpPr>
              <p:nvPr/>
            </p:nvSpPr>
            <p:spPr bwMode="auto">
              <a:xfrm>
                <a:off x="1611" y="1802"/>
                <a:ext cx="40" cy="60"/>
              </a:xfrm>
              <a:custGeom>
                <a:avLst/>
                <a:gdLst>
                  <a:gd name="T0" fmla="*/ 3 w 40"/>
                  <a:gd name="T1" fmla="*/ 11 h 60"/>
                  <a:gd name="T2" fmla="*/ 5 w 40"/>
                  <a:gd name="T3" fmla="*/ 6 h 60"/>
                  <a:gd name="T4" fmla="*/ 8 w 40"/>
                  <a:gd name="T5" fmla="*/ 2 h 60"/>
                  <a:gd name="T6" fmla="*/ 14 w 40"/>
                  <a:gd name="T7" fmla="*/ 0 h 60"/>
                  <a:gd name="T8" fmla="*/ 25 w 40"/>
                  <a:gd name="T9" fmla="*/ 0 h 60"/>
                  <a:gd name="T10" fmla="*/ 32 w 40"/>
                  <a:gd name="T11" fmla="*/ 2 h 60"/>
                  <a:gd name="T12" fmla="*/ 34 w 40"/>
                  <a:gd name="T13" fmla="*/ 6 h 60"/>
                  <a:gd name="T14" fmla="*/ 38 w 40"/>
                  <a:gd name="T15" fmla="*/ 11 h 60"/>
                  <a:gd name="T16" fmla="*/ 38 w 40"/>
                  <a:gd name="T17" fmla="*/ 17 h 60"/>
                  <a:gd name="T18" fmla="*/ 34 w 40"/>
                  <a:gd name="T19" fmla="*/ 22 h 60"/>
                  <a:gd name="T20" fmla="*/ 29 w 40"/>
                  <a:gd name="T21" fmla="*/ 31 h 60"/>
                  <a:gd name="T22" fmla="*/ 0 w 40"/>
                  <a:gd name="T23" fmla="*/ 60 h 60"/>
                  <a:gd name="T24" fmla="*/ 40 w 40"/>
                  <a:gd name="T25" fmla="*/ 6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60"/>
                  <a:gd name="T41" fmla="*/ 40 w 40"/>
                  <a:gd name="T42" fmla="*/ 60 h 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60">
                    <a:moveTo>
                      <a:pt x="3" y="11"/>
                    </a:moveTo>
                    <a:lnTo>
                      <a:pt x="5" y="6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25" y="0"/>
                    </a:lnTo>
                    <a:lnTo>
                      <a:pt x="32" y="2"/>
                    </a:lnTo>
                    <a:lnTo>
                      <a:pt x="34" y="6"/>
                    </a:lnTo>
                    <a:lnTo>
                      <a:pt x="38" y="11"/>
                    </a:lnTo>
                    <a:lnTo>
                      <a:pt x="38" y="17"/>
                    </a:lnTo>
                    <a:lnTo>
                      <a:pt x="34" y="22"/>
                    </a:lnTo>
                    <a:lnTo>
                      <a:pt x="29" y="31"/>
                    </a:lnTo>
                    <a:lnTo>
                      <a:pt x="0" y="60"/>
                    </a:lnTo>
                    <a:lnTo>
                      <a:pt x="40" y="60"/>
                    </a:lnTo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69" name="Line 111"/>
              <p:cNvSpPr>
                <a:spLocks noChangeShapeType="1"/>
              </p:cNvSpPr>
              <p:nvPr/>
            </p:nvSpPr>
            <p:spPr bwMode="auto">
              <a:xfrm flipV="1">
                <a:off x="1614" y="1813"/>
                <a:ext cx="1" cy="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70" name="Freeform 112"/>
              <p:cNvSpPr>
                <a:spLocks/>
              </p:cNvSpPr>
              <p:nvPr/>
            </p:nvSpPr>
            <p:spPr bwMode="auto">
              <a:xfrm>
                <a:off x="1956" y="1802"/>
                <a:ext cx="41" cy="60"/>
              </a:xfrm>
              <a:custGeom>
                <a:avLst/>
                <a:gdLst>
                  <a:gd name="T0" fmla="*/ 6 w 41"/>
                  <a:gd name="T1" fmla="*/ 0 h 60"/>
                  <a:gd name="T2" fmla="*/ 37 w 41"/>
                  <a:gd name="T3" fmla="*/ 0 h 60"/>
                  <a:gd name="T4" fmla="*/ 20 w 41"/>
                  <a:gd name="T5" fmla="*/ 22 h 60"/>
                  <a:gd name="T6" fmla="*/ 29 w 41"/>
                  <a:gd name="T7" fmla="*/ 22 h 60"/>
                  <a:gd name="T8" fmla="*/ 35 w 41"/>
                  <a:gd name="T9" fmla="*/ 25 h 60"/>
                  <a:gd name="T10" fmla="*/ 37 w 41"/>
                  <a:gd name="T11" fmla="*/ 29 h 60"/>
                  <a:gd name="T12" fmla="*/ 41 w 41"/>
                  <a:gd name="T13" fmla="*/ 37 h 60"/>
                  <a:gd name="T14" fmla="*/ 41 w 41"/>
                  <a:gd name="T15" fmla="*/ 42 h 60"/>
                  <a:gd name="T16" fmla="*/ 37 w 41"/>
                  <a:gd name="T17" fmla="*/ 51 h 60"/>
                  <a:gd name="T18" fmla="*/ 32 w 41"/>
                  <a:gd name="T19" fmla="*/ 57 h 60"/>
                  <a:gd name="T20" fmla="*/ 24 w 41"/>
                  <a:gd name="T21" fmla="*/ 60 h 60"/>
                  <a:gd name="T22" fmla="*/ 15 w 41"/>
                  <a:gd name="T23" fmla="*/ 60 h 60"/>
                  <a:gd name="T24" fmla="*/ 6 w 41"/>
                  <a:gd name="T25" fmla="*/ 57 h 60"/>
                  <a:gd name="T26" fmla="*/ 2 w 41"/>
                  <a:gd name="T27" fmla="*/ 55 h 60"/>
                  <a:gd name="T28" fmla="*/ 0 w 41"/>
                  <a:gd name="T29" fmla="*/ 48 h 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"/>
                  <a:gd name="T46" fmla="*/ 0 h 60"/>
                  <a:gd name="T47" fmla="*/ 41 w 41"/>
                  <a:gd name="T48" fmla="*/ 60 h 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" h="60">
                    <a:moveTo>
                      <a:pt x="6" y="0"/>
                    </a:moveTo>
                    <a:lnTo>
                      <a:pt x="37" y="0"/>
                    </a:lnTo>
                    <a:lnTo>
                      <a:pt x="20" y="22"/>
                    </a:lnTo>
                    <a:lnTo>
                      <a:pt x="29" y="22"/>
                    </a:lnTo>
                    <a:lnTo>
                      <a:pt x="35" y="25"/>
                    </a:lnTo>
                    <a:lnTo>
                      <a:pt x="37" y="29"/>
                    </a:lnTo>
                    <a:lnTo>
                      <a:pt x="41" y="37"/>
                    </a:lnTo>
                    <a:lnTo>
                      <a:pt x="41" y="42"/>
                    </a:lnTo>
                    <a:lnTo>
                      <a:pt x="37" y="51"/>
                    </a:lnTo>
                    <a:lnTo>
                      <a:pt x="32" y="57"/>
                    </a:lnTo>
                    <a:lnTo>
                      <a:pt x="24" y="60"/>
                    </a:lnTo>
                    <a:lnTo>
                      <a:pt x="15" y="60"/>
                    </a:lnTo>
                    <a:lnTo>
                      <a:pt x="6" y="57"/>
                    </a:lnTo>
                    <a:lnTo>
                      <a:pt x="2" y="55"/>
                    </a:lnTo>
                    <a:lnTo>
                      <a:pt x="0" y="48"/>
                    </a:lnTo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71" name="Line 113"/>
              <p:cNvSpPr>
                <a:spLocks noChangeShapeType="1"/>
              </p:cNvSpPr>
              <p:nvPr/>
            </p:nvSpPr>
            <p:spPr bwMode="auto">
              <a:xfrm>
                <a:off x="2302" y="1842"/>
                <a:ext cx="43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72" name="Freeform 114"/>
              <p:cNvSpPr>
                <a:spLocks/>
              </p:cNvSpPr>
              <p:nvPr/>
            </p:nvSpPr>
            <p:spPr bwMode="auto">
              <a:xfrm>
                <a:off x="2302" y="1802"/>
                <a:ext cx="28" cy="60"/>
              </a:xfrm>
              <a:custGeom>
                <a:avLst/>
                <a:gdLst>
                  <a:gd name="T0" fmla="*/ 28 w 28"/>
                  <a:gd name="T1" fmla="*/ 60 h 60"/>
                  <a:gd name="T2" fmla="*/ 28 w 28"/>
                  <a:gd name="T3" fmla="*/ 0 h 60"/>
                  <a:gd name="T4" fmla="*/ 0 w 28"/>
                  <a:gd name="T5" fmla="*/ 40 h 60"/>
                  <a:gd name="T6" fmla="*/ 0 60000 65536"/>
                  <a:gd name="T7" fmla="*/ 0 60000 65536"/>
                  <a:gd name="T8" fmla="*/ 0 60000 65536"/>
                  <a:gd name="T9" fmla="*/ 0 w 28"/>
                  <a:gd name="T10" fmla="*/ 0 h 60"/>
                  <a:gd name="T11" fmla="*/ 28 w 28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" h="60">
                    <a:moveTo>
                      <a:pt x="28" y="60"/>
                    </a:moveTo>
                    <a:lnTo>
                      <a:pt x="28" y="0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73" name="Line 115"/>
              <p:cNvSpPr>
                <a:spLocks noChangeShapeType="1"/>
              </p:cNvSpPr>
              <p:nvPr/>
            </p:nvSpPr>
            <p:spPr bwMode="auto">
              <a:xfrm flipV="1">
                <a:off x="2582" y="1781"/>
                <a:ext cx="40" cy="5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74" name="Line 116"/>
              <p:cNvSpPr>
                <a:spLocks noChangeShapeType="1"/>
              </p:cNvSpPr>
              <p:nvPr/>
            </p:nvSpPr>
            <p:spPr bwMode="auto">
              <a:xfrm>
                <a:off x="2582" y="1781"/>
                <a:ext cx="40" cy="5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75" name="Freeform 117"/>
              <p:cNvSpPr>
                <a:spLocks/>
              </p:cNvSpPr>
              <p:nvPr/>
            </p:nvSpPr>
            <p:spPr bwMode="auto">
              <a:xfrm>
                <a:off x="2647" y="1802"/>
                <a:ext cx="40" cy="60"/>
              </a:xfrm>
              <a:custGeom>
                <a:avLst/>
                <a:gdLst>
                  <a:gd name="T0" fmla="*/ 0 w 40"/>
                  <a:gd name="T1" fmla="*/ 48 h 60"/>
                  <a:gd name="T2" fmla="*/ 3 w 40"/>
                  <a:gd name="T3" fmla="*/ 55 h 60"/>
                  <a:gd name="T4" fmla="*/ 6 w 40"/>
                  <a:gd name="T5" fmla="*/ 57 h 60"/>
                  <a:gd name="T6" fmla="*/ 15 w 40"/>
                  <a:gd name="T7" fmla="*/ 60 h 60"/>
                  <a:gd name="T8" fmla="*/ 23 w 40"/>
                  <a:gd name="T9" fmla="*/ 60 h 60"/>
                  <a:gd name="T10" fmla="*/ 31 w 40"/>
                  <a:gd name="T11" fmla="*/ 57 h 60"/>
                  <a:gd name="T12" fmla="*/ 38 w 40"/>
                  <a:gd name="T13" fmla="*/ 51 h 60"/>
                  <a:gd name="T14" fmla="*/ 40 w 40"/>
                  <a:gd name="T15" fmla="*/ 42 h 60"/>
                  <a:gd name="T16" fmla="*/ 40 w 40"/>
                  <a:gd name="T17" fmla="*/ 37 h 60"/>
                  <a:gd name="T18" fmla="*/ 38 w 40"/>
                  <a:gd name="T19" fmla="*/ 29 h 60"/>
                  <a:gd name="T20" fmla="*/ 31 w 40"/>
                  <a:gd name="T21" fmla="*/ 22 h 60"/>
                  <a:gd name="T22" fmla="*/ 23 w 40"/>
                  <a:gd name="T23" fmla="*/ 20 h 60"/>
                  <a:gd name="T24" fmla="*/ 15 w 40"/>
                  <a:gd name="T25" fmla="*/ 20 h 60"/>
                  <a:gd name="T26" fmla="*/ 6 w 40"/>
                  <a:gd name="T27" fmla="*/ 22 h 60"/>
                  <a:gd name="T28" fmla="*/ 3 w 40"/>
                  <a:gd name="T29" fmla="*/ 25 h 60"/>
                  <a:gd name="T30" fmla="*/ 6 w 40"/>
                  <a:gd name="T31" fmla="*/ 0 h 60"/>
                  <a:gd name="T32" fmla="*/ 34 w 40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60"/>
                  <a:gd name="T53" fmla="*/ 40 w 40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60">
                    <a:moveTo>
                      <a:pt x="0" y="48"/>
                    </a:moveTo>
                    <a:lnTo>
                      <a:pt x="3" y="55"/>
                    </a:lnTo>
                    <a:lnTo>
                      <a:pt x="6" y="57"/>
                    </a:lnTo>
                    <a:lnTo>
                      <a:pt x="15" y="60"/>
                    </a:lnTo>
                    <a:lnTo>
                      <a:pt x="23" y="60"/>
                    </a:lnTo>
                    <a:lnTo>
                      <a:pt x="31" y="57"/>
                    </a:lnTo>
                    <a:lnTo>
                      <a:pt x="38" y="51"/>
                    </a:lnTo>
                    <a:lnTo>
                      <a:pt x="40" y="42"/>
                    </a:lnTo>
                    <a:lnTo>
                      <a:pt x="40" y="37"/>
                    </a:lnTo>
                    <a:lnTo>
                      <a:pt x="38" y="29"/>
                    </a:lnTo>
                    <a:lnTo>
                      <a:pt x="31" y="22"/>
                    </a:lnTo>
                    <a:lnTo>
                      <a:pt x="23" y="20"/>
                    </a:lnTo>
                    <a:lnTo>
                      <a:pt x="15" y="20"/>
                    </a:lnTo>
                    <a:lnTo>
                      <a:pt x="6" y="22"/>
                    </a:lnTo>
                    <a:lnTo>
                      <a:pt x="3" y="25"/>
                    </a:lnTo>
                    <a:lnTo>
                      <a:pt x="6" y="0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76" name="Line 118"/>
              <p:cNvSpPr>
                <a:spLocks noChangeShapeType="1"/>
              </p:cNvSpPr>
              <p:nvPr/>
            </p:nvSpPr>
            <p:spPr bwMode="auto">
              <a:xfrm>
                <a:off x="2928" y="1781"/>
                <a:ext cx="40" cy="5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77" name="Freeform 119"/>
              <p:cNvSpPr>
                <a:spLocks/>
              </p:cNvSpPr>
              <p:nvPr/>
            </p:nvSpPr>
            <p:spPr bwMode="auto">
              <a:xfrm>
                <a:off x="2993" y="1802"/>
                <a:ext cx="37" cy="60"/>
              </a:xfrm>
              <a:custGeom>
                <a:avLst/>
                <a:gdLst>
                  <a:gd name="T0" fmla="*/ 0 w 37"/>
                  <a:gd name="T1" fmla="*/ 40 h 60"/>
                  <a:gd name="T2" fmla="*/ 2 w 37"/>
                  <a:gd name="T3" fmla="*/ 51 h 60"/>
                  <a:gd name="T4" fmla="*/ 9 w 37"/>
                  <a:gd name="T5" fmla="*/ 57 h 60"/>
                  <a:gd name="T6" fmla="*/ 17 w 37"/>
                  <a:gd name="T7" fmla="*/ 60 h 60"/>
                  <a:gd name="T8" fmla="*/ 20 w 37"/>
                  <a:gd name="T9" fmla="*/ 60 h 60"/>
                  <a:gd name="T10" fmla="*/ 29 w 37"/>
                  <a:gd name="T11" fmla="*/ 57 h 60"/>
                  <a:gd name="T12" fmla="*/ 35 w 37"/>
                  <a:gd name="T13" fmla="*/ 51 h 60"/>
                  <a:gd name="T14" fmla="*/ 37 w 37"/>
                  <a:gd name="T15" fmla="*/ 42 h 60"/>
                  <a:gd name="T16" fmla="*/ 37 w 37"/>
                  <a:gd name="T17" fmla="*/ 40 h 60"/>
                  <a:gd name="T18" fmla="*/ 35 w 37"/>
                  <a:gd name="T19" fmla="*/ 31 h 60"/>
                  <a:gd name="T20" fmla="*/ 29 w 37"/>
                  <a:gd name="T21" fmla="*/ 25 h 60"/>
                  <a:gd name="T22" fmla="*/ 20 w 37"/>
                  <a:gd name="T23" fmla="*/ 22 h 60"/>
                  <a:gd name="T24" fmla="*/ 17 w 37"/>
                  <a:gd name="T25" fmla="*/ 22 h 60"/>
                  <a:gd name="T26" fmla="*/ 9 w 37"/>
                  <a:gd name="T27" fmla="*/ 25 h 60"/>
                  <a:gd name="T28" fmla="*/ 2 w 37"/>
                  <a:gd name="T29" fmla="*/ 31 h 60"/>
                  <a:gd name="T30" fmla="*/ 0 w 37"/>
                  <a:gd name="T31" fmla="*/ 40 h 60"/>
                  <a:gd name="T32" fmla="*/ 0 w 37"/>
                  <a:gd name="T33" fmla="*/ 25 h 60"/>
                  <a:gd name="T34" fmla="*/ 2 w 37"/>
                  <a:gd name="T35" fmla="*/ 11 h 60"/>
                  <a:gd name="T36" fmla="*/ 9 w 37"/>
                  <a:gd name="T37" fmla="*/ 2 h 60"/>
                  <a:gd name="T38" fmla="*/ 17 w 37"/>
                  <a:gd name="T39" fmla="*/ 0 h 60"/>
                  <a:gd name="T40" fmla="*/ 22 w 37"/>
                  <a:gd name="T41" fmla="*/ 0 h 60"/>
                  <a:gd name="T42" fmla="*/ 31 w 37"/>
                  <a:gd name="T43" fmla="*/ 2 h 60"/>
                  <a:gd name="T44" fmla="*/ 35 w 37"/>
                  <a:gd name="T45" fmla="*/ 9 h 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"/>
                  <a:gd name="T70" fmla="*/ 0 h 60"/>
                  <a:gd name="T71" fmla="*/ 37 w 37"/>
                  <a:gd name="T72" fmla="*/ 60 h 6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" h="60">
                    <a:moveTo>
                      <a:pt x="0" y="40"/>
                    </a:moveTo>
                    <a:lnTo>
                      <a:pt x="2" y="51"/>
                    </a:lnTo>
                    <a:lnTo>
                      <a:pt x="9" y="57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9" y="57"/>
                    </a:lnTo>
                    <a:lnTo>
                      <a:pt x="35" y="51"/>
                    </a:lnTo>
                    <a:lnTo>
                      <a:pt x="37" y="42"/>
                    </a:lnTo>
                    <a:lnTo>
                      <a:pt x="37" y="40"/>
                    </a:lnTo>
                    <a:lnTo>
                      <a:pt x="35" y="31"/>
                    </a:lnTo>
                    <a:lnTo>
                      <a:pt x="29" y="25"/>
                    </a:lnTo>
                    <a:lnTo>
                      <a:pt x="20" y="22"/>
                    </a:lnTo>
                    <a:lnTo>
                      <a:pt x="17" y="22"/>
                    </a:lnTo>
                    <a:lnTo>
                      <a:pt x="9" y="25"/>
                    </a:lnTo>
                    <a:lnTo>
                      <a:pt x="2" y="31"/>
                    </a:lnTo>
                    <a:lnTo>
                      <a:pt x="0" y="40"/>
                    </a:lnTo>
                    <a:lnTo>
                      <a:pt x="0" y="25"/>
                    </a:lnTo>
                    <a:lnTo>
                      <a:pt x="2" y="11"/>
                    </a:lnTo>
                    <a:lnTo>
                      <a:pt x="9" y="2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31" y="2"/>
                    </a:lnTo>
                    <a:lnTo>
                      <a:pt x="35" y="9"/>
                    </a:lnTo>
                  </a:path>
                </a:pathLst>
              </a:custGeom>
              <a:solidFill>
                <a:srgbClr val="FFFFCD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78" name="Line 120"/>
              <p:cNvSpPr>
                <a:spLocks noChangeShapeType="1"/>
              </p:cNvSpPr>
              <p:nvPr/>
            </p:nvSpPr>
            <p:spPr bwMode="auto">
              <a:xfrm flipH="1">
                <a:off x="2928" y="1781"/>
                <a:ext cx="40" cy="5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202" name="Freeform 121"/>
            <p:cNvSpPr>
              <a:spLocks/>
            </p:cNvSpPr>
            <p:nvPr/>
          </p:nvSpPr>
          <p:spPr bwMode="auto">
            <a:xfrm>
              <a:off x="4649788" y="1895475"/>
              <a:ext cx="134937" cy="136525"/>
            </a:xfrm>
            <a:custGeom>
              <a:avLst/>
              <a:gdLst>
                <a:gd name="T0" fmla="*/ 2147483647 w 86"/>
                <a:gd name="T1" fmla="*/ 2147483647 h 86"/>
                <a:gd name="T2" fmla="*/ 2147483647 w 86"/>
                <a:gd name="T3" fmla="*/ 2147483647 h 86"/>
                <a:gd name="T4" fmla="*/ 2147483647 w 86"/>
                <a:gd name="T5" fmla="*/ 0 h 86"/>
                <a:gd name="T6" fmla="*/ 2147483647 w 86"/>
                <a:gd name="T7" fmla="*/ 0 h 86"/>
                <a:gd name="T8" fmla="*/ 2147483647 w 86"/>
                <a:gd name="T9" fmla="*/ 2147483647 h 86"/>
                <a:gd name="T10" fmla="*/ 2147483647 w 86"/>
                <a:gd name="T11" fmla="*/ 2147483647 h 86"/>
                <a:gd name="T12" fmla="*/ 2147483647 w 86"/>
                <a:gd name="T13" fmla="*/ 0 h 86"/>
                <a:gd name="T14" fmla="*/ 2147483647 w 86"/>
                <a:gd name="T15" fmla="*/ 0 h 86"/>
                <a:gd name="T16" fmla="*/ 2147483647 w 86"/>
                <a:gd name="T17" fmla="*/ 2147483647 h 86"/>
                <a:gd name="T18" fmla="*/ 2147483647 w 86"/>
                <a:gd name="T19" fmla="*/ 2147483647 h 86"/>
                <a:gd name="T20" fmla="*/ 2147483647 w 86"/>
                <a:gd name="T21" fmla="*/ 0 h 86"/>
                <a:gd name="T22" fmla="*/ 2147483647 w 86"/>
                <a:gd name="T23" fmla="*/ 2147483647 h 86"/>
                <a:gd name="T24" fmla="*/ 2147483647 w 86"/>
                <a:gd name="T25" fmla="*/ 2147483647 h 86"/>
                <a:gd name="T26" fmla="*/ 2147483647 w 86"/>
                <a:gd name="T27" fmla="*/ 2147483647 h 86"/>
                <a:gd name="T28" fmla="*/ 2147483647 w 86"/>
                <a:gd name="T29" fmla="*/ 2147483647 h 86"/>
                <a:gd name="T30" fmla="*/ 2147483647 w 86"/>
                <a:gd name="T31" fmla="*/ 2147483647 h 86"/>
                <a:gd name="T32" fmla="*/ 2147483647 w 86"/>
                <a:gd name="T33" fmla="*/ 2147483647 h 86"/>
                <a:gd name="T34" fmla="*/ 2147483647 w 86"/>
                <a:gd name="T35" fmla="*/ 2147483647 h 86"/>
                <a:gd name="T36" fmla="*/ 2147483647 w 86"/>
                <a:gd name="T37" fmla="*/ 2147483647 h 86"/>
                <a:gd name="T38" fmla="*/ 0 w 86"/>
                <a:gd name="T39" fmla="*/ 2147483647 h 86"/>
                <a:gd name="T40" fmla="*/ 0 w 86"/>
                <a:gd name="T41" fmla="*/ 2147483647 h 86"/>
                <a:gd name="T42" fmla="*/ 2147483647 w 86"/>
                <a:gd name="T43" fmla="*/ 2147483647 h 86"/>
                <a:gd name="T44" fmla="*/ 2147483647 w 86"/>
                <a:gd name="T45" fmla="*/ 2147483647 h 86"/>
                <a:gd name="T46" fmla="*/ 2147483647 w 86"/>
                <a:gd name="T47" fmla="*/ 2147483647 h 86"/>
                <a:gd name="T48" fmla="*/ 2147483647 w 86"/>
                <a:gd name="T49" fmla="*/ 2147483647 h 86"/>
                <a:gd name="T50" fmla="*/ 2147483647 w 86"/>
                <a:gd name="T51" fmla="*/ 2147483647 h 86"/>
                <a:gd name="T52" fmla="*/ 2147483647 w 86"/>
                <a:gd name="T53" fmla="*/ 2147483647 h 86"/>
                <a:gd name="T54" fmla="*/ 0 w 86"/>
                <a:gd name="T55" fmla="*/ 2147483647 h 86"/>
                <a:gd name="T56" fmla="*/ 0 w 86"/>
                <a:gd name="T57" fmla="*/ 2147483647 h 86"/>
                <a:gd name="T58" fmla="*/ 2147483647 w 86"/>
                <a:gd name="T59" fmla="*/ 2147483647 h 86"/>
                <a:gd name="T60" fmla="*/ 2147483647 w 86"/>
                <a:gd name="T61" fmla="*/ 2147483647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86"/>
                <a:gd name="T95" fmla="*/ 86 w 86"/>
                <a:gd name="T96" fmla="*/ 86 h 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86">
                  <a:moveTo>
                    <a:pt x="45" y="86"/>
                  </a:moveTo>
                  <a:lnTo>
                    <a:pt x="41" y="86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43"/>
                  </a:lnTo>
                  <a:lnTo>
                    <a:pt x="41" y="43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43"/>
                  </a:lnTo>
                  <a:lnTo>
                    <a:pt x="41" y="43"/>
                  </a:lnTo>
                  <a:lnTo>
                    <a:pt x="41" y="0"/>
                  </a:lnTo>
                  <a:lnTo>
                    <a:pt x="41" y="86"/>
                  </a:lnTo>
                  <a:lnTo>
                    <a:pt x="41" y="40"/>
                  </a:lnTo>
                  <a:lnTo>
                    <a:pt x="45" y="44"/>
                  </a:lnTo>
                  <a:lnTo>
                    <a:pt x="45" y="86"/>
                  </a:lnTo>
                  <a:lnTo>
                    <a:pt x="41" y="86"/>
                  </a:lnTo>
                  <a:lnTo>
                    <a:pt x="41" y="40"/>
                  </a:lnTo>
                  <a:lnTo>
                    <a:pt x="45" y="44"/>
                  </a:lnTo>
                  <a:lnTo>
                    <a:pt x="86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45" y="44"/>
                  </a:lnTo>
                  <a:lnTo>
                    <a:pt x="41" y="40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86" y="40"/>
                  </a:lnTo>
                  <a:lnTo>
                    <a:pt x="41" y="4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03" name="Freeform 122"/>
            <p:cNvSpPr>
              <a:spLocks/>
            </p:cNvSpPr>
            <p:nvPr/>
          </p:nvSpPr>
          <p:spPr bwMode="auto">
            <a:xfrm>
              <a:off x="4713288" y="1895475"/>
              <a:ext cx="6350" cy="136525"/>
            </a:xfrm>
            <a:custGeom>
              <a:avLst/>
              <a:gdLst>
                <a:gd name="T0" fmla="*/ 2147483647 w 4"/>
                <a:gd name="T1" fmla="*/ 2147483647 h 86"/>
                <a:gd name="T2" fmla="*/ 2147483647 w 4"/>
                <a:gd name="T3" fmla="*/ 2147483647 h 86"/>
                <a:gd name="T4" fmla="*/ 0 w 4"/>
                <a:gd name="T5" fmla="*/ 2147483647 h 86"/>
                <a:gd name="T6" fmla="*/ 2147483647 w 4"/>
                <a:gd name="T7" fmla="*/ 2147483647 h 86"/>
                <a:gd name="T8" fmla="*/ 2147483647 w 4"/>
                <a:gd name="T9" fmla="*/ 0 h 86"/>
                <a:gd name="T10" fmla="*/ 2147483647 w 4"/>
                <a:gd name="T11" fmla="*/ 2147483647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86"/>
                <a:gd name="T20" fmla="*/ 4 w 4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86">
                  <a:moveTo>
                    <a:pt x="4" y="44"/>
                  </a:moveTo>
                  <a:lnTo>
                    <a:pt x="4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4" y="0"/>
                  </a:lnTo>
                  <a:lnTo>
                    <a:pt x="4" y="8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16" name="Freeform 135"/>
            <p:cNvSpPr>
              <a:spLocks/>
            </p:cNvSpPr>
            <p:nvPr/>
          </p:nvSpPr>
          <p:spPr bwMode="auto">
            <a:xfrm>
              <a:off x="4676775" y="2100263"/>
              <a:ext cx="80963" cy="138112"/>
            </a:xfrm>
            <a:custGeom>
              <a:avLst/>
              <a:gdLst>
                <a:gd name="T0" fmla="*/ 2147483647 w 52"/>
                <a:gd name="T1" fmla="*/ 2147483647 h 87"/>
                <a:gd name="T2" fmla="*/ 2147483647 w 52"/>
                <a:gd name="T3" fmla="*/ 0 h 87"/>
                <a:gd name="T4" fmla="*/ 2147483647 w 52"/>
                <a:gd name="T5" fmla="*/ 2147483647 h 87"/>
                <a:gd name="T6" fmla="*/ 0 w 52"/>
                <a:gd name="T7" fmla="*/ 2147483647 h 87"/>
                <a:gd name="T8" fmla="*/ 2147483647 w 52"/>
                <a:gd name="T9" fmla="*/ 0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87"/>
                <a:gd name="T17" fmla="*/ 52 w 52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87">
                  <a:moveTo>
                    <a:pt x="27" y="87"/>
                  </a:moveTo>
                  <a:lnTo>
                    <a:pt x="27" y="0"/>
                  </a:lnTo>
                  <a:lnTo>
                    <a:pt x="52" y="52"/>
                  </a:lnTo>
                  <a:lnTo>
                    <a:pt x="0" y="52"/>
                  </a:lnTo>
                  <a:lnTo>
                    <a:pt x="27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17" name="Freeform 136"/>
            <p:cNvSpPr>
              <a:spLocks/>
            </p:cNvSpPr>
            <p:nvPr/>
          </p:nvSpPr>
          <p:spPr bwMode="auto">
            <a:xfrm>
              <a:off x="4676775" y="2109788"/>
              <a:ext cx="80963" cy="73025"/>
            </a:xfrm>
            <a:custGeom>
              <a:avLst/>
              <a:gdLst>
                <a:gd name="T0" fmla="*/ 2147483647 w 52"/>
                <a:gd name="T1" fmla="*/ 0 h 46"/>
                <a:gd name="T2" fmla="*/ 2147483647 w 52"/>
                <a:gd name="T3" fmla="*/ 0 h 46"/>
                <a:gd name="T4" fmla="*/ 2147483647 w 52"/>
                <a:gd name="T5" fmla="*/ 2147483647 h 46"/>
                <a:gd name="T6" fmla="*/ 2147483647 w 52"/>
                <a:gd name="T7" fmla="*/ 2147483647 h 46"/>
                <a:gd name="T8" fmla="*/ 2147483647 w 52"/>
                <a:gd name="T9" fmla="*/ 2147483647 h 46"/>
                <a:gd name="T10" fmla="*/ 2147483647 w 52"/>
                <a:gd name="T11" fmla="*/ 2147483647 h 46"/>
                <a:gd name="T12" fmla="*/ 2147483647 w 52"/>
                <a:gd name="T13" fmla="*/ 2147483647 h 46"/>
                <a:gd name="T14" fmla="*/ 2147483647 w 52"/>
                <a:gd name="T15" fmla="*/ 2147483647 h 46"/>
                <a:gd name="T16" fmla="*/ 2147483647 w 52"/>
                <a:gd name="T17" fmla="*/ 2147483647 h 46"/>
                <a:gd name="T18" fmla="*/ 2147483647 w 52"/>
                <a:gd name="T19" fmla="*/ 2147483647 h 46"/>
                <a:gd name="T20" fmla="*/ 2147483647 w 52"/>
                <a:gd name="T21" fmla="*/ 2147483647 h 46"/>
                <a:gd name="T22" fmla="*/ 2147483647 w 52"/>
                <a:gd name="T23" fmla="*/ 2147483647 h 46"/>
                <a:gd name="T24" fmla="*/ 2147483647 w 52"/>
                <a:gd name="T25" fmla="*/ 2147483647 h 46"/>
                <a:gd name="T26" fmla="*/ 2147483647 w 52"/>
                <a:gd name="T27" fmla="*/ 2147483647 h 46"/>
                <a:gd name="T28" fmla="*/ 2147483647 w 52"/>
                <a:gd name="T29" fmla="*/ 2147483647 h 46"/>
                <a:gd name="T30" fmla="*/ 2147483647 w 52"/>
                <a:gd name="T31" fmla="*/ 2147483647 h 46"/>
                <a:gd name="T32" fmla="*/ 2147483647 w 52"/>
                <a:gd name="T33" fmla="*/ 2147483647 h 46"/>
                <a:gd name="T34" fmla="*/ 2147483647 w 52"/>
                <a:gd name="T35" fmla="*/ 2147483647 h 46"/>
                <a:gd name="T36" fmla="*/ 2147483647 w 52"/>
                <a:gd name="T37" fmla="*/ 2147483647 h 46"/>
                <a:gd name="T38" fmla="*/ 2147483647 w 52"/>
                <a:gd name="T39" fmla="*/ 2147483647 h 46"/>
                <a:gd name="T40" fmla="*/ 2147483647 w 52"/>
                <a:gd name="T41" fmla="*/ 2147483647 h 46"/>
                <a:gd name="T42" fmla="*/ 2147483647 w 52"/>
                <a:gd name="T43" fmla="*/ 2147483647 h 46"/>
                <a:gd name="T44" fmla="*/ 2147483647 w 52"/>
                <a:gd name="T45" fmla="*/ 2147483647 h 46"/>
                <a:gd name="T46" fmla="*/ 2147483647 w 52"/>
                <a:gd name="T47" fmla="*/ 2147483647 h 46"/>
                <a:gd name="T48" fmla="*/ 2147483647 w 52"/>
                <a:gd name="T49" fmla="*/ 2147483647 h 46"/>
                <a:gd name="T50" fmla="*/ 2147483647 w 52"/>
                <a:gd name="T51" fmla="*/ 2147483647 h 46"/>
                <a:gd name="T52" fmla="*/ 2147483647 w 52"/>
                <a:gd name="T53" fmla="*/ 2147483647 h 46"/>
                <a:gd name="T54" fmla="*/ 2147483647 w 52"/>
                <a:gd name="T55" fmla="*/ 2147483647 h 46"/>
                <a:gd name="T56" fmla="*/ 2147483647 w 52"/>
                <a:gd name="T57" fmla="*/ 2147483647 h 46"/>
                <a:gd name="T58" fmla="*/ 0 w 52"/>
                <a:gd name="T59" fmla="*/ 2147483647 h 4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46"/>
                <a:gd name="T92" fmla="*/ 52 w 52"/>
                <a:gd name="T93" fmla="*/ 46 h 4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46">
                  <a:moveTo>
                    <a:pt x="29" y="0"/>
                  </a:moveTo>
                  <a:lnTo>
                    <a:pt x="23" y="0"/>
                  </a:lnTo>
                  <a:lnTo>
                    <a:pt x="22" y="4"/>
                  </a:lnTo>
                  <a:lnTo>
                    <a:pt x="30" y="4"/>
                  </a:lnTo>
                  <a:lnTo>
                    <a:pt x="33" y="7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34" y="10"/>
                  </a:lnTo>
                  <a:lnTo>
                    <a:pt x="35" y="14"/>
                  </a:lnTo>
                  <a:lnTo>
                    <a:pt x="17" y="14"/>
                  </a:lnTo>
                  <a:lnTo>
                    <a:pt x="14" y="16"/>
                  </a:lnTo>
                  <a:lnTo>
                    <a:pt x="38" y="16"/>
                  </a:lnTo>
                  <a:lnTo>
                    <a:pt x="39" y="20"/>
                  </a:lnTo>
                  <a:lnTo>
                    <a:pt x="13" y="20"/>
                  </a:lnTo>
                  <a:lnTo>
                    <a:pt x="12" y="24"/>
                  </a:lnTo>
                  <a:lnTo>
                    <a:pt x="40" y="24"/>
                  </a:lnTo>
                  <a:lnTo>
                    <a:pt x="43" y="26"/>
                  </a:lnTo>
                  <a:lnTo>
                    <a:pt x="10" y="26"/>
                  </a:lnTo>
                  <a:lnTo>
                    <a:pt x="8" y="30"/>
                  </a:lnTo>
                  <a:lnTo>
                    <a:pt x="44" y="30"/>
                  </a:lnTo>
                  <a:lnTo>
                    <a:pt x="45" y="32"/>
                  </a:lnTo>
                  <a:lnTo>
                    <a:pt x="7" y="32"/>
                  </a:lnTo>
                  <a:lnTo>
                    <a:pt x="5" y="36"/>
                  </a:lnTo>
                  <a:lnTo>
                    <a:pt x="48" y="36"/>
                  </a:lnTo>
                  <a:lnTo>
                    <a:pt x="49" y="40"/>
                  </a:lnTo>
                  <a:lnTo>
                    <a:pt x="3" y="40"/>
                  </a:lnTo>
                  <a:lnTo>
                    <a:pt x="2" y="42"/>
                  </a:lnTo>
                  <a:lnTo>
                    <a:pt x="50" y="42"/>
                  </a:lnTo>
                  <a:lnTo>
                    <a:pt x="52" y="46"/>
                  </a:lnTo>
                  <a:lnTo>
                    <a:pt x="0" y="4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5123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395702"/>
              </p:ext>
            </p:extLst>
          </p:nvPr>
        </p:nvGraphicFramePr>
        <p:xfrm>
          <a:off x="6675383" y="5276524"/>
          <a:ext cx="1549548" cy="528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7" name="Formel" r:id="rId4" imgW="1295280" imgH="457200" progId="Equation.3">
                  <p:embed/>
                </p:oleObj>
              </mc:Choice>
              <mc:Fallback>
                <p:oleObj name="Formel" r:id="rId4" imgW="1295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383" y="5276524"/>
                        <a:ext cx="1549548" cy="528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0" name="Text Box 141"/>
          <p:cNvSpPr txBox="1">
            <a:spLocks noChangeArrowheads="1"/>
          </p:cNvSpPr>
          <p:nvPr/>
        </p:nvSpPr>
        <p:spPr bwMode="auto">
          <a:xfrm>
            <a:off x="5755603" y="3266762"/>
            <a:ext cx="2982184" cy="5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defTabSz="762000" eaLnBrk="0" hangingPunct="0"/>
            <a:r>
              <a:rPr lang="en-US" sz="1400" u="none" dirty="0">
                <a:solidFill>
                  <a:schemeClr val="hlink"/>
                </a:solidFill>
              </a:rPr>
              <a:t>NLO= m= 3=L/2</a:t>
            </a:r>
          </a:p>
          <a:p>
            <a:pPr defTabSz="762000" eaLnBrk="0" hangingPunct="0"/>
            <a:r>
              <a:rPr lang="en-US" sz="1400" u="none" dirty="0">
                <a:solidFill>
                  <a:schemeClr val="hlink"/>
                </a:solidFill>
              </a:rPr>
              <a:t>Largest product of adjacent cells</a:t>
            </a:r>
          </a:p>
        </p:txBody>
      </p:sp>
      <p:sp>
        <p:nvSpPr>
          <p:cNvPr id="5222" name="Text Box 143"/>
          <p:cNvSpPr txBox="1">
            <a:spLocks noChangeArrowheads="1"/>
          </p:cNvSpPr>
          <p:nvPr/>
        </p:nvSpPr>
        <p:spPr bwMode="auto">
          <a:xfrm>
            <a:off x="5758066" y="2481906"/>
            <a:ext cx="2773794" cy="58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defTabSz="762000" eaLnBrk="0" hangingPunct="0"/>
            <a:r>
              <a:rPr lang="en-US" sz="1600" u="none" dirty="0"/>
              <a:t>Non-linear function </a:t>
            </a:r>
            <a:r>
              <a:rPr lang="en-US" sz="1600" u="none" dirty="0">
                <a:solidFill>
                  <a:schemeClr val="hlink"/>
                </a:solidFill>
              </a:rPr>
              <a:t>F</a:t>
            </a:r>
            <a:r>
              <a:rPr lang="en-US" sz="1600" u="none" dirty="0"/>
              <a:t>  with</a:t>
            </a:r>
          </a:p>
          <a:p>
            <a:pPr defTabSz="762000" eaLnBrk="0" hangingPunct="0"/>
            <a:r>
              <a:rPr lang="en-US" sz="1600" u="none" dirty="0"/>
              <a:t> non-linear order NLO=m</a:t>
            </a:r>
          </a:p>
        </p:txBody>
      </p:sp>
      <p:sp>
        <p:nvSpPr>
          <p:cNvPr id="5223" name="Line 144"/>
          <p:cNvSpPr>
            <a:spLocks noChangeShapeType="1"/>
          </p:cNvSpPr>
          <p:nvPr/>
        </p:nvSpPr>
        <p:spPr bwMode="auto">
          <a:xfrm flipV="1">
            <a:off x="5298683" y="3448136"/>
            <a:ext cx="516441" cy="154694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225" name="Line 146"/>
          <p:cNvSpPr>
            <a:spLocks noChangeShapeType="1"/>
          </p:cNvSpPr>
          <p:nvPr/>
        </p:nvSpPr>
        <p:spPr bwMode="auto">
          <a:xfrm flipH="1">
            <a:off x="5192737" y="2172045"/>
            <a:ext cx="500062" cy="809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226" name="Line 147"/>
          <p:cNvSpPr>
            <a:spLocks noChangeShapeType="1"/>
          </p:cNvSpPr>
          <p:nvPr/>
        </p:nvSpPr>
        <p:spPr bwMode="auto">
          <a:xfrm flipH="1">
            <a:off x="5184775" y="2811463"/>
            <a:ext cx="504825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5227" name="Text Box 150"/>
          <p:cNvSpPr txBox="1">
            <a:spLocks noChangeArrowheads="1"/>
          </p:cNvSpPr>
          <p:nvPr/>
        </p:nvSpPr>
        <p:spPr bwMode="auto">
          <a:xfrm>
            <a:off x="3336419" y="3514366"/>
            <a:ext cx="2376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en-US" sz="1600" u="none" dirty="0"/>
              <a:t>F =  x</a:t>
            </a:r>
            <a:r>
              <a:rPr lang="en-US" sz="1600" u="none" baseline="-25000" dirty="0"/>
              <a:t>1</a:t>
            </a:r>
            <a:r>
              <a:rPr lang="en-US" sz="1600" u="none" dirty="0"/>
              <a:t>.x</a:t>
            </a:r>
            <a:r>
              <a:rPr lang="en-US" sz="1600" u="none" baseline="-25000" dirty="0"/>
              <a:t>2</a:t>
            </a:r>
            <a:r>
              <a:rPr lang="en-US" sz="1600" u="none" dirty="0"/>
              <a:t> + x</a:t>
            </a:r>
            <a:r>
              <a:rPr lang="en-US" sz="1600" u="none" baseline="-25000" dirty="0"/>
              <a:t>3</a:t>
            </a:r>
            <a:r>
              <a:rPr lang="en-US" sz="1600" u="none" dirty="0"/>
              <a:t> + </a:t>
            </a:r>
            <a:r>
              <a:rPr lang="en-US" sz="1600" u="none" dirty="0">
                <a:solidFill>
                  <a:schemeClr val="hlink"/>
                </a:solidFill>
              </a:rPr>
              <a:t>x</a:t>
            </a:r>
            <a:r>
              <a:rPr lang="en-US" sz="1600" u="none" baseline="-25000" dirty="0">
                <a:solidFill>
                  <a:schemeClr val="hlink"/>
                </a:solidFill>
              </a:rPr>
              <a:t>4</a:t>
            </a:r>
            <a:r>
              <a:rPr lang="en-US" sz="1600" u="none" dirty="0">
                <a:solidFill>
                  <a:schemeClr val="hlink"/>
                </a:solidFill>
              </a:rPr>
              <a:t>.x</a:t>
            </a:r>
            <a:r>
              <a:rPr lang="en-US" sz="1600" u="none" baseline="-25000" dirty="0">
                <a:solidFill>
                  <a:schemeClr val="hlink"/>
                </a:solidFill>
              </a:rPr>
              <a:t>5</a:t>
            </a:r>
            <a:r>
              <a:rPr lang="en-US" sz="1600" u="none" dirty="0">
                <a:solidFill>
                  <a:schemeClr val="hlink"/>
                </a:solidFill>
              </a:rPr>
              <a:t>.x</a:t>
            </a:r>
            <a:r>
              <a:rPr lang="en-US" sz="1600" u="none" baseline="-25000" dirty="0">
                <a:solidFill>
                  <a:schemeClr val="hlink"/>
                </a:solidFill>
              </a:rPr>
              <a:t>6</a:t>
            </a:r>
            <a:endParaRPr lang="en-US" sz="1600" u="none" dirty="0"/>
          </a:p>
        </p:txBody>
      </p:sp>
      <p:sp>
        <p:nvSpPr>
          <p:cNvPr id="5229" name="Text Box 152"/>
          <p:cNvSpPr txBox="1">
            <a:spLocks noChangeArrowheads="1"/>
          </p:cNvSpPr>
          <p:nvPr/>
        </p:nvSpPr>
        <p:spPr bwMode="auto">
          <a:xfrm>
            <a:off x="449784" y="4851314"/>
            <a:ext cx="5481285" cy="16487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457200" indent="-457200" eaLnBrk="0" hangingPunct="0">
              <a:spcAft>
                <a:spcPts val="600"/>
              </a:spcAft>
            </a:pPr>
            <a:r>
              <a:rPr lang="en-US" sz="1600" dirty="0"/>
              <a:t>Design steps: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1600" u="none" dirty="0"/>
              <a:t>Select a primitive polynomial of degree L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1600" u="none" dirty="0"/>
              <a:t>Select a function F with a nonlinear order m=L/2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1600" u="none" dirty="0"/>
              <a:t>Select some low order terms in F </a:t>
            </a:r>
            <a:r>
              <a:rPr lang="en-US" sz="1000" u="none" dirty="0"/>
              <a:t>(for good 1/0 distribution)</a:t>
            </a:r>
          </a:p>
          <a:p>
            <a:pPr marL="457200" indent="-457200" eaLnBrk="0" hangingPunct="0">
              <a:buFontTx/>
              <a:buAutoNum type="arabicPeriod"/>
            </a:pPr>
            <a:r>
              <a:rPr lang="en-US" sz="1600" u="none" dirty="0"/>
              <a:t>Compute effective linear complexity L(</a:t>
            </a:r>
            <a:r>
              <a:rPr lang="en-US" sz="1600" dirty="0"/>
              <a:t>S</a:t>
            </a:r>
            <a:r>
              <a:rPr lang="en-US" sz="1600" u="none" dirty="0"/>
              <a:t>)</a:t>
            </a:r>
          </a:p>
          <a:p>
            <a:pPr marL="457200" indent="-457200" eaLnBrk="0" hangingPunct="0">
              <a:buFontTx/>
              <a:buAutoNum type="arabicPeriod"/>
            </a:pPr>
            <a:endParaRPr lang="en-US" sz="1600" u="none" dirty="0"/>
          </a:p>
        </p:txBody>
      </p:sp>
      <p:sp>
        <p:nvSpPr>
          <p:cNvPr id="5232" name="Text Box 141"/>
          <p:cNvSpPr txBox="1">
            <a:spLocks noChangeArrowheads="1"/>
          </p:cNvSpPr>
          <p:nvPr/>
        </p:nvSpPr>
        <p:spPr bwMode="auto">
          <a:xfrm>
            <a:off x="5211742" y="3062206"/>
            <a:ext cx="89217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en-US" sz="1400" u="none" dirty="0">
                <a:solidFill>
                  <a:schemeClr val="hlink"/>
                </a:solidFill>
              </a:rPr>
              <a:t>order =1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="" xmlns:a16="http://schemas.microsoft.com/office/drawing/2014/main" id="{90349906-3F5E-453D-8E9E-A5630A3F0CEE}"/>
              </a:ext>
            </a:extLst>
          </p:cNvPr>
          <p:cNvGrpSpPr/>
          <p:nvPr/>
        </p:nvGrpSpPr>
        <p:grpSpPr>
          <a:xfrm>
            <a:off x="431801" y="3208092"/>
            <a:ext cx="9686946" cy="1385289"/>
            <a:chOff x="431801" y="3208092"/>
            <a:chExt cx="9686946" cy="1385289"/>
          </a:xfrm>
        </p:grpSpPr>
        <p:sp>
          <p:nvSpPr>
            <p:cNvPr id="5127" name="Rectangle 2"/>
            <p:cNvSpPr>
              <a:spLocks noChangeArrowheads="1"/>
            </p:cNvSpPr>
            <p:nvPr/>
          </p:nvSpPr>
          <p:spPr bwMode="auto">
            <a:xfrm>
              <a:off x="455524" y="4030802"/>
              <a:ext cx="5903912" cy="406400"/>
            </a:xfrm>
            <a:prstGeom prst="rect">
              <a:avLst/>
            </a:prstGeom>
            <a:solidFill>
              <a:srgbClr val="FFEBEB"/>
            </a:solidFill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endParaRPr lang="de-DE"/>
            </a:p>
          </p:txBody>
        </p:sp>
        <p:sp>
          <p:nvSpPr>
            <p:cNvPr id="5134" name="Text Box 9"/>
            <p:cNvSpPr txBox="1">
              <a:spLocks noChangeArrowheads="1"/>
            </p:cNvSpPr>
            <p:nvPr/>
          </p:nvSpPr>
          <p:spPr bwMode="auto">
            <a:xfrm>
              <a:off x="431801" y="4087428"/>
              <a:ext cx="619283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990" tIns="46795" rIns="89990" bIns="46795" anchor="ctr">
              <a:spAutoFit/>
            </a:bodyPr>
            <a:lstStyle/>
            <a:p>
              <a:pPr defTabSz="762000" eaLnBrk="0" hangingPunct="0"/>
              <a:r>
                <a:rPr lang="en-US" sz="1600" u="none" dirty="0"/>
                <a:t>If  C</a:t>
              </a:r>
              <a:r>
                <a:rPr lang="en-US" sz="1600" u="none" baseline="-25000" dirty="0"/>
                <a:t> </a:t>
              </a:r>
              <a:r>
                <a:rPr lang="en-US" sz="1600" u="none" dirty="0"/>
                <a:t>(D)  is </a:t>
              </a:r>
              <a:r>
                <a:rPr lang="en-US" sz="1600" u="none" dirty="0">
                  <a:solidFill>
                    <a:schemeClr val="hlink"/>
                  </a:solidFill>
                </a:rPr>
                <a:t>primitive</a:t>
              </a:r>
              <a:r>
                <a:rPr lang="en-US" sz="1600" u="none" dirty="0"/>
                <a:t>  then  the resulting linear complexity is: </a:t>
              </a:r>
            </a:p>
          </p:txBody>
        </p:sp>
        <p:graphicFrame>
          <p:nvGraphicFramePr>
            <p:cNvPr id="5122" name="Object 1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7396709"/>
                </p:ext>
              </p:extLst>
            </p:nvPr>
          </p:nvGraphicFramePr>
          <p:xfrm>
            <a:off x="6567136" y="3961556"/>
            <a:ext cx="2087562" cy="63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08" name="Formel" r:id="rId6" imgW="1371600" imgH="457200" progId="Equation.3">
                    <p:embed/>
                  </p:oleObj>
                </mc:Choice>
                <mc:Fallback>
                  <p:oleObj name="Formel" r:id="rId6" imgW="1371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7136" y="3961556"/>
                          <a:ext cx="2087562" cy="631825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prstDash val="dash"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4" name="Object 1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4446539"/>
                </p:ext>
              </p:extLst>
            </p:nvPr>
          </p:nvGraphicFramePr>
          <p:xfrm>
            <a:off x="8780484" y="3208092"/>
            <a:ext cx="1338263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909" name="Formel" r:id="rId8" imgW="1218960" imgH="457200" progId="Equation.3">
                    <p:embed/>
                  </p:oleObj>
                </mc:Choice>
                <mc:Fallback>
                  <p:oleObj name="Formel" r:id="rId8" imgW="121896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80484" y="3208092"/>
                          <a:ext cx="1338263" cy="48418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prstDash val="dash"/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234" name="Gerade Verbindung mit Pfeil 158"/>
            <p:cNvCxnSpPr>
              <a:cxnSpLocks noChangeShapeType="1"/>
            </p:cNvCxnSpPr>
            <p:nvPr/>
          </p:nvCxnSpPr>
          <p:spPr bwMode="auto">
            <a:xfrm flipH="1">
              <a:off x="7885112" y="3692279"/>
              <a:ext cx="876244" cy="366947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arrow" w="med" len="med"/>
              <a:tailEnd type="none" w="med" len="med"/>
            </a:ln>
          </p:spPr>
        </p:cxnSp>
      </p:grpSp>
      <p:graphicFrame>
        <p:nvGraphicFramePr>
          <p:cNvPr id="5125" name="Object 1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706016"/>
              </p:ext>
            </p:extLst>
          </p:nvPr>
        </p:nvGraphicFramePr>
        <p:xfrm>
          <a:off x="5582444" y="4639686"/>
          <a:ext cx="46593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0" name="Formel" r:id="rId10" imgW="3454200" imgH="457200" progId="Equation.3">
                  <p:embed/>
                </p:oleObj>
              </mc:Choice>
              <mc:Fallback>
                <p:oleObj name="Formel" r:id="rId10" imgW="345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444" y="4639686"/>
                        <a:ext cx="4659312" cy="596900"/>
                      </a:xfrm>
                      <a:prstGeom prst="rect">
                        <a:avLst/>
                      </a:prstGeom>
                      <a:solidFill>
                        <a:srgbClr val="FFFFEF"/>
                      </a:solidFill>
                      <a:ln w="9525">
                        <a:solidFill>
                          <a:srgbClr val="000000"/>
                        </a:solidFill>
                        <a:prstDash val="dash"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159"/>
          <p:cNvGraphicFramePr>
            <a:graphicFrameLocks noChangeAspect="1"/>
          </p:cNvGraphicFramePr>
          <p:nvPr/>
        </p:nvGraphicFramePr>
        <p:xfrm>
          <a:off x="6048375" y="5402263"/>
          <a:ext cx="8509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1" name="Formel" r:id="rId12" imgW="558720" imgH="228600" progId="Equation.3">
                  <p:embed/>
                </p:oleObj>
              </mc:Choice>
              <mc:Fallback>
                <p:oleObj name="Formel" r:id="rId12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75" y="5402263"/>
                        <a:ext cx="8509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" name="Text Box 143">
            <a:extLst>
              <a:ext uri="{FF2B5EF4-FFF2-40B4-BE49-F238E27FC236}">
                <a16:creationId xmlns="" xmlns:a16="http://schemas.microsoft.com/office/drawing/2014/main" id="{0C50C9EE-9571-4C70-B2CD-FFB0FA3B7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1" y="1390086"/>
            <a:ext cx="4507729" cy="114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defTabSz="762000" eaLnBrk="0" hangingPunct="0"/>
            <a:r>
              <a:rPr lang="en-US" sz="1600" u="none" dirty="0"/>
              <a:t>LFSR with </a:t>
            </a:r>
            <a:r>
              <a:rPr lang="en-US" sz="1600" u="none" dirty="0">
                <a:solidFill>
                  <a:schemeClr val="hlink"/>
                </a:solidFill>
              </a:rPr>
              <a:t>primitive</a:t>
            </a:r>
            <a:r>
              <a:rPr lang="en-US" sz="1600" u="none" dirty="0"/>
              <a:t> connection polynomial</a:t>
            </a:r>
          </a:p>
          <a:p>
            <a:pPr defTabSz="762000" eaLnBrk="0" hangingPunct="0"/>
            <a:r>
              <a:rPr lang="en-US" sz="1600" u="none" dirty="0"/>
              <a:t>Of length L. </a:t>
            </a:r>
            <a:br>
              <a:rPr lang="en-US" sz="1600" u="none" dirty="0"/>
            </a:br>
            <a:r>
              <a:rPr lang="en-US" sz="1600" u="none" dirty="0"/>
              <a:t>PN sequence: period </a:t>
            </a:r>
            <a:r>
              <a:rPr lang="en-US" sz="1800" u="none" dirty="0"/>
              <a:t>2</a:t>
            </a:r>
            <a:r>
              <a:rPr lang="en-US" sz="1800" u="none" baseline="30000" dirty="0"/>
              <a:t>L</a:t>
            </a:r>
            <a:r>
              <a:rPr lang="en-US" sz="1800" u="none" dirty="0"/>
              <a:t>-1 = 2</a:t>
            </a:r>
            <a:r>
              <a:rPr lang="en-US" sz="1800" u="none" baseline="30000" dirty="0"/>
              <a:t>6</a:t>
            </a:r>
            <a:r>
              <a:rPr lang="en-US" sz="1800" u="none" dirty="0"/>
              <a:t>-1=63 </a:t>
            </a:r>
            <a:endParaRPr lang="en-US" sz="1600" u="none" dirty="0"/>
          </a:p>
          <a:p>
            <a:pPr defTabSz="762000" eaLnBrk="0" hangingPunct="0"/>
            <a:endParaRPr lang="en-US" sz="1600" u="none" dirty="0"/>
          </a:p>
        </p:txBody>
      </p:sp>
      <p:grpSp>
        <p:nvGrpSpPr>
          <p:cNvPr id="25" name="Gruppieren 24">
            <a:extLst>
              <a:ext uri="{FF2B5EF4-FFF2-40B4-BE49-F238E27FC236}">
                <a16:creationId xmlns="" xmlns:a16="http://schemas.microsoft.com/office/drawing/2014/main" id="{7A87131E-9143-4417-851D-F94821827C0F}"/>
              </a:ext>
            </a:extLst>
          </p:cNvPr>
          <p:cNvGrpSpPr/>
          <p:nvPr/>
        </p:nvGrpSpPr>
        <p:grpSpPr>
          <a:xfrm>
            <a:off x="765613" y="2322274"/>
            <a:ext cx="4352487" cy="1590168"/>
            <a:chOff x="765613" y="2322274"/>
            <a:chExt cx="4352487" cy="1590168"/>
          </a:xfrm>
        </p:grpSpPr>
        <p:sp>
          <p:nvSpPr>
            <p:cNvPr id="5132" name="Rectangle 7"/>
            <p:cNvSpPr>
              <a:spLocks noChangeArrowheads="1"/>
            </p:cNvSpPr>
            <p:nvPr/>
          </p:nvSpPr>
          <p:spPr bwMode="auto">
            <a:xfrm>
              <a:off x="1696860" y="2535194"/>
              <a:ext cx="3421240" cy="98519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89990" tIns="46795" rIns="89990" bIns="46795" anchor="ctr"/>
            <a:lstStyle/>
            <a:p>
              <a:pPr algn="ctr" defTabSz="762000" eaLnBrk="0" hangingPunct="0"/>
              <a:endParaRPr lang="en-US" sz="1200" u="none"/>
            </a:p>
          </p:txBody>
        </p:sp>
        <p:sp>
          <p:nvSpPr>
            <p:cNvPr id="5135" name="Freeform 10"/>
            <p:cNvSpPr>
              <a:spLocks/>
            </p:cNvSpPr>
            <p:nvPr/>
          </p:nvSpPr>
          <p:spPr bwMode="auto">
            <a:xfrm>
              <a:off x="2114550" y="2784475"/>
              <a:ext cx="271463" cy="274638"/>
            </a:xfrm>
            <a:custGeom>
              <a:avLst/>
              <a:gdLst>
                <a:gd name="T0" fmla="*/ 2147483647 w 172"/>
                <a:gd name="T1" fmla="*/ 0 h 173"/>
                <a:gd name="T2" fmla="*/ 2147483647 w 172"/>
                <a:gd name="T3" fmla="*/ 0 h 173"/>
                <a:gd name="T4" fmla="*/ 2147483647 w 172"/>
                <a:gd name="T5" fmla="*/ 2147483647 h 173"/>
                <a:gd name="T6" fmla="*/ 2147483647 w 172"/>
                <a:gd name="T7" fmla="*/ 2147483647 h 173"/>
                <a:gd name="T8" fmla="*/ 2147483647 w 172"/>
                <a:gd name="T9" fmla="*/ 2147483647 h 173"/>
                <a:gd name="T10" fmla="*/ 2147483647 w 172"/>
                <a:gd name="T11" fmla="*/ 2147483647 h 173"/>
                <a:gd name="T12" fmla="*/ 2147483647 w 172"/>
                <a:gd name="T13" fmla="*/ 2147483647 h 173"/>
                <a:gd name="T14" fmla="*/ 2147483647 w 172"/>
                <a:gd name="T15" fmla="*/ 2147483647 h 173"/>
                <a:gd name="T16" fmla="*/ 2147483647 w 172"/>
                <a:gd name="T17" fmla="*/ 2147483647 h 173"/>
                <a:gd name="T18" fmla="*/ 2147483647 w 172"/>
                <a:gd name="T19" fmla="*/ 2147483647 h 173"/>
                <a:gd name="T20" fmla="*/ 2147483647 w 172"/>
                <a:gd name="T21" fmla="*/ 2147483647 h 173"/>
                <a:gd name="T22" fmla="*/ 2147483647 w 172"/>
                <a:gd name="T23" fmla="*/ 2147483647 h 173"/>
                <a:gd name="T24" fmla="*/ 0 w 172"/>
                <a:gd name="T25" fmla="*/ 2147483647 h 173"/>
                <a:gd name="T26" fmla="*/ 0 w 172"/>
                <a:gd name="T27" fmla="*/ 2147483647 h 173"/>
                <a:gd name="T28" fmla="*/ 0 w 172"/>
                <a:gd name="T29" fmla="*/ 2147483647 h 173"/>
                <a:gd name="T30" fmla="*/ 2147483647 w 172"/>
                <a:gd name="T31" fmla="*/ 2147483647 h 173"/>
                <a:gd name="T32" fmla="*/ 2147483647 w 172"/>
                <a:gd name="T33" fmla="*/ 2147483647 h 173"/>
                <a:gd name="T34" fmla="*/ 2147483647 w 172"/>
                <a:gd name="T35" fmla="*/ 2147483647 h 173"/>
                <a:gd name="T36" fmla="*/ 2147483647 w 172"/>
                <a:gd name="T37" fmla="*/ 2147483647 h 173"/>
                <a:gd name="T38" fmla="*/ 2147483647 w 172"/>
                <a:gd name="T39" fmla="*/ 2147483647 h 173"/>
                <a:gd name="T40" fmla="*/ 2147483647 w 172"/>
                <a:gd name="T41" fmla="*/ 2147483647 h 173"/>
                <a:gd name="T42" fmla="*/ 2147483647 w 172"/>
                <a:gd name="T43" fmla="*/ 2147483647 h 173"/>
                <a:gd name="T44" fmla="*/ 2147483647 w 172"/>
                <a:gd name="T45" fmla="*/ 2147483647 h 173"/>
                <a:gd name="T46" fmla="*/ 2147483647 w 172"/>
                <a:gd name="T47" fmla="*/ 2147483647 h 173"/>
                <a:gd name="T48" fmla="*/ 2147483647 w 172"/>
                <a:gd name="T49" fmla="*/ 2147483647 h 173"/>
                <a:gd name="T50" fmla="*/ 2147483647 w 172"/>
                <a:gd name="T51" fmla="*/ 2147483647 h 173"/>
                <a:gd name="T52" fmla="*/ 2147483647 w 172"/>
                <a:gd name="T53" fmla="*/ 2147483647 h 173"/>
                <a:gd name="T54" fmla="*/ 2147483647 w 172"/>
                <a:gd name="T55" fmla="*/ 2147483647 h 173"/>
                <a:gd name="T56" fmla="*/ 2147483647 w 172"/>
                <a:gd name="T57" fmla="*/ 2147483647 h 173"/>
                <a:gd name="T58" fmla="*/ 2147483647 w 172"/>
                <a:gd name="T59" fmla="*/ 2147483647 h 173"/>
                <a:gd name="T60" fmla="*/ 2147483647 w 172"/>
                <a:gd name="T61" fmla="*/ 2147483647 h 173"/>
                <a:gd name="T62" fmla="*/ 2147483647 w 172"/>
                <a:gd name="T63" fmla="*/ 2147483647 h 173"/>
                <a:gd name="T64" fmla="*/ 2147483647 w 172"/>
                <a:gd name="T65" fmla="*/ 2147483647 h 173"/>
                <a:gd name="T66" fmla="*/ 2147483647 w 172"/>
                <a:gd name="T67" fmla="*/ 2147483647 h 173"/>
                <a:gd name="T68" fmla="*/ 2147483647 w 172"/>
                <a:gd name="T69" fmla="*/ 2147483647 h 173"/>
                <a:gd name="T70" fmla="*/ 2147483647 w 172"/>
                <a:gd name="T71" fmla="*/ 2147483647 h 173"/>
                <a:gd name="T72" fmla="*/ 2147483647 w 172"/>
                <a:gd name="T73" fmla="*/ 2147483647 h 173"/>
                <a:gd name="T74" fmla="*/ 2147483647 w 172"/>
                <a:gd name="T75" fmla="*/ 2147483647 h 173"/>
                <a:gd name="T76" fmla="*/ 2147483647 w 172"/>
                <a:gd name="T77" fmla="*/ 2147483647 h 173"/>
                <a:gd name="T78" fmla="*/ 2147483647 w 172"/>
                <a:gd name="T79" fmla="*/ 2147483647 h 173"/>
                <a:gd name="T80" fmla="*/ 2147483647 w 172"/>
                <a:gd name="T81" fmla="*/ 2147483647 h 173"/>
                <a:gd name="T82" fmla="*/ 2147483647 w 172"/>
                <a:gd name="T83" fmla="*/ 2147483647 h 173"/>
                <a:gd name="T84" fmla="*/ 2147483647 w 172"/>
                <a:gd name="T85" fmla="*/ 2147483647 h 173"/>
                <a:gd name="T86" fmla="*/ 2147483647 w 172"/>
                <a:gd name="T87" fmla="*/ 2147483647 h 173"/>
                <a:gd name="T88" fmla="*/ 2147483647 w 172"/>
                <a:gd name="T89" fmla="*/ 2147483647 h 173"/>
                <a:gd name="T90" fmla="*/ 2147483647 w 172"/>
                <a:gd name="T91" fmla="*/ 2147483647 h 173"/>
                <a:gd name="T92" fmla="*/ 2147483647 w 172"/>
                <a:gd name="T93" fmla="*/ 2147483647 h 173"/>
                <a:gd name="T94" fmla="*/ 2147483647 w 172"/>
                <a:gd name="T95" fmla="*/ 2147483647 h 173"/>
                <a:gd name="T96" fmla="*/ 2147483647 w 172"/>
                <a:gd name="T97" fmla="*/ 2147483647 h 173"/>
                <a:gd name="T98" fmla="*/ 2147483647 w 172"/>
                <a:gd name="T99" fmla="*/ 2147483647 h 173"/>
                <a:gd name="T100" fmla="*/ 2147483647 w 172"/>
                <a:gd name="T101" fmla="*/ 2147483647 h 173"/>
                <a:gd name="T102" fmla="*/ 2147483647 w 172"/>
                <a:gd name="T103" fmla="*/ 0 h 173"/>
                <a:gd name="T104" fmla="*/ 2147483647 w 172"/>
                <a:gd name="T105" fmla="*/ 0 h 1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2"/>
                <a:gd name="T160" fmla="*/ 0 h 173"/>
                <a:gd name="T161" fmla="*/ 172 w 172"/>
                <a:gd name="T162" fmla="*/ 173 h 1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2" h="173">
                  <a:moveTo>
                    <a:pt x="86" y="0"/>
                  </a:moveTo>
                  <a:lnTo>
                    <a:pt x="74" y="0"/>
                  </a:lnTo>
                  <a:lnTo>
                    <a:pt x="64" y="3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6" y="15"/>
                  </a:lnTo>
                  <a:lnTo>
                    <a:pt x="28" y="22"/>
                  </a:lnTo>
                  <a:lnTo>
                    <a:pt x="21" y="29"/>
                  </a:lnTo>
                  <a:lnTo>
                    <a:pt x="15" y="38"/>
                  </a:lnTo>
                  <a:lnTo>
                    <a:pt x="8" y="47"/>
                  </a:lnTo>
                  <a:lnTo>
                    <a:pt x="5" y="55"/>
                  </a:lnTo>
                  <a:lnTo>
                    <a:pt x="2" y="65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2" y="108"/>
                  </a:lnTo>
                  <a:lnTo>
                    <a:pt x="5" y="118"/>
                  </a:lnTo>
                  <a:lnTo>
                    <a:pt x="8" y="126"/>
                  </a:lnTo>
                  <a:lnTo>
                    <a:pt x="15" y="135"/>
                  </a:lnTo>
                  <a:lnTo>
                    <a:pt x="21" y="144"/>
                  </a:lnTo>
                  <a:lnTo>
                    <a:pt x="28" y="151"/>
                  </a:lnTo>
                  <a:lnTo>
                    <a:pt x="36" y="158"/>
                  </a:lnTo>
                  <a:lnTo>
                    <a:pt x="46" y="163"/>
                  </a:lnTo>
                  <a:lnTo>
                    <a:pt x="54" y="166"/>
                  </a:lnTo>
                  <a:lnTo>
                    <a:pt x="64" y="170"/>
                  </a:lnTo>
                  <a:lnTo>
                    <a:pt x="74" y="173"/>
                  </a:lnTo>
                  <a:lnTo>
                    <a:pt x="86" y="173"/>
                  </a:lnTo>
                  <a:lnTo>
                    <a:pt x="96" y="173"/>
                  </a:lnTo>
                  <a:lnTo>
                    <a:pt x="106" y="170"/>
                  </a:lnTo>
                  <a:lnTo>
                    <a:pt x="116" y="166"/>
                  </a:lnTo>
                  <a:lnTo>
                    <a:pt x="126" y="163"/>
                  </a:lnTo>
                  <a:lnTo>
                    <a:pt x="134" y="158"/>
                  </a:lnTo>
                  <a:lnTo>
                    <a:pt x="143" y="151"/>
                  </a:lnTo>
                  <a:lnTo>
                    <a:pt x="149" y="144"/>
                  </a:lnTo>
                  <a:lnTo>
                    <a:pt x="157" y="135"/>
                  </a:lnTo>
                  <a:lnTo>
                    <a:pt x="162" y="126"/>
                  </a:lnTo>
                  <a:lnTo>
                    <a:pt x="166" y="118"/>
                  </a:lnTo>
                  <a:lnTo>
                    <a:pt x="169" y="108"/>
                  </a:lnTo>
                  <a:lnTo>
                    <a:pt x="172" y="96"/>
                  </a:lnTo>
                  <a:lnTo>
                    <a:pt x="172" y="86"/>
                  </a:lnTo>
                  <a:lnTo>
                    <a:pt x="172" y="76"/>
                  </a:lnTo>
                  <a:lnTo>
                    <a:pt x="169" y="65"/>
                  </a:lnTo>
                  <a:lnTo>
                    <a:pt x="166" y="55"/>
                  </a:lnTo>
                  <a:lnTo>
                    <a:pt x="162" y="47"/>
                  </a:lnTo>
                  <a:lnTo>
                    <a:pt x="157" y="38"/>
                  </a:lnTo>
                  <a:lnTo>
                    <a:pt x="149" y="29"/>
                  </a:lnTo>
                  <a:lnTo>
                    <a:pt x="143" y="22"/>
                  </a:lnTo>
                  <a:lnTo>
                    <a:pt x="134" y="15"/>
                  </a:lnTo>
                  <a:lnTo>
                    <a:pt x="126" y="10"/>
                  </a:lnTo>
                  <a:lnTo>
                    <a:pt x="116" y="5"/>
                  </a:lnTo>
                  <a:lnTo>
                    <a:pt x="106" y="3"/>
                  </a:lnTo>
                  <a:lnTo>
                    <a:pt x="96" y="0"/>
                  </a:lnTo>
                  <a:lnTo>
                    <a:pt x="86" y="0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37" name="Freeform 12"/>
            <p:cNvSpPr>
              <a:spLocks/>
            </p:cNvSpPr>
            <p:nvPr/>
          </p:nvSpPr>
          <p:spPr bwMode="auto">
            <a:xfrm>
              <a:off x="4305300" y="2784475"/>
              <a:ext cx="273050" cy="274638"/>
            </a:xfrm>
            <a:custGeom>
              <a:avLst/>
              <a:gdLst>
                <a:gd name="T0" fmla="*/ 2147483647 w 172"/>
                <a:gd name="T1" fmla="*/ 2147483647 h 173"/>
                <a:gd name="T2" fmla="*/ 2147483647 w 172"/>
                <a:gd name="T3" fmla="*/ 2147483647 h 173"/>
                <a:gd name="T4" fmla="*/ 2147483647 w 172"/>
                <a:gd name="T5" fmla="*/ 2147483647 h 173"/>
                <a:gd name="T6" fmla="*/ 2147483647 w 172"/>
                <a:gd name="T7" fmla="*/ 2147483647 h 173"/>
                <a:gd name="T8" fmla="*/ 2147483647 w 172"/>
                <a:gd name="T9" fmla="*/ 2147483647 h 173"/>
                <a:gd name="T10" fmla="*/ 2147483647 w 172"/>
                <a:gd name="T11" fmla="*/ 0 h 173"/>
                <a:gd name="T12" fmla="*/ 2147483647 w 172"/>
                <a:gd name="T13" fmla="*/ 0 h 173"/>
                <a:gd name="T14" fmla="*/ 2147483647 w 172"/>
                <a:gd name="T15" fmla="*/ 0 h 173"/>
                <a:gd name="T16" fmla="*/ 2147483647 w 172"/>
                <a:gd name="T17" fmla="*/ 2147483647 h 173"/>
                <a:gd name="T18" fmla="*/ 2147483647 w 172"/>
                <a:gd name="T19" fmla="*/ 2147483647 h 173"/>
                <a:gd name="T20" fmla="*/ 2147483647 w 172"/>
                <a:gd name="T21" fmla="*/ 2147483647 h 173"/>
                <a:gd name="T22" fmla="*/ 2147483647 w 172"/>
                <a:gd name="T23" fmla="*/ 2147483647 h 173"/>
                <a:gd name="T24" fmla="*/ 2147483647 w 172"/>
                <a:gd name="T25" fmla="*/ 2147483647 h 173"/>
                <a:gd name="T26" fmla="*/ 2147483647 w 172"/>
                <a:gd name="T27" fmla="*/ 2147483647 h 173"/>
                <a:gd name="T28" fmla="*/ 2147483647 w 172"/>
                <a:gd name="T29" fmla="*/ 2147483647 h 173"/>
                <a:gd name="T30" fmla="*/ 2147483647 w 172"/>
                <a:gd name="T31" fmla="*/ 2147483647 h 173"/>
                <a:gd name="T32" fmla="*/ 2147483647 w 172"/>
                <a:gd name="T33" fmla="*/ 2147483647 h 173"/>
                <a:gd name="T34" fmla="*/ 2147483647 w 172"/>
                <a:gd name="T35" fmla="*/ 2147483647 h 173"/>
                <a:gd name="T36" fmla="*/ 0 w 172"/>
                <a:gd name="T37" fmla="*/ 2147483647 h 173"/>
                <a:gd name="T38" fmla="*/ 0 w 172"/>
                <a:gd name="T39" fmla="*/ 2147483647 h 173"/>
                <a:gd name="T40" fmla="*/ 0 w 172"/>
                <a:gd name="T41" fmla="*/ 2147483647 h 173"/>
                <a:gd name="T42" fmla="*/ 2147483647 w 172"/>
                <a:gd name="T43" fmla="*/ 2147483647 h 173"/>
                <a:gd name="T44" fmla="*/ 2147483647 w 172"/>
                <a:gd name="T45" fmla="*/ 2147483647 h 173"/>
                <a:gd name="T46" fmla="*/ 2147483647 w 172"/>
                <a:gd name="T47" fmla="*/ 2147483647 h 173"/>
                <a:gd name="T48" fmla="*/ 2147483647 w 172"/>
                <a:gd name="T49" fmla="*/ 2147483647 h 173"/>
                <a:gd name="T50" fmla="*/ 2147483647 w 172"/>
                <a:gd name="T51" fmla="*/ 2147483647 h 173"/>
                <a:gd name="T52" fmla="*/ 2147483647 w 172"/>
                <a:gd name="T53" fmla="*/ 2147483647 h 173"/>
                <a:gd name="T54" fmla="*/ 2147483647 w 172"/>
                <a:gd name="T55" fmla="*/ 2147483647 h 173"/>
                <a:gd name="T56" fmla="*/ 2147483647 w 172"/>
                <a:gd name="T57" fmla="*/ 2147483647 h 173"/>
                <a:gd name="T58" fmla="*/ 2147483647 w 172"/>
                <a:gd name="T59" fmla="*/ 2147483647 h 173"/>
                <a:gd name="T60" fmla="*/ 2147483647 w 172"/>
                <a:gd name="T61" fmla="*/ 2147483647 h 173"/>
                <a:gd name="T62" fmla="*/ 2147483647 w 172"/>
                <a:gd name="T63" fmla="*/ 2147483647 h 173"/>
                <a:gd name="T64" fmla="*/ 2147483647 w 172"/>
                <a:gd name="T65" fmla="*/ 2147483647 h 173"/>
                <a:gd name="T66" fmla="*/ 2147483647 w 172"/>
                <a:gd name="T67" fmla="*/ 2147483647 h 173"/>
                <a:gd name="T68" fmla="*/ 2147483647 w 172"/>
                <a:gd name="T69" fmla="*/ 2147483647 h 173"/>
                <a:gd name="T70" fmla="*/ 2147483647 w 172"/>
                <a:gd name="T71" fmla="*/ 2147483647 h 173"/>
                <a:gd name="T72" fmla="*/ 2147483647 w 172"/>
                <a:gd name="T73" fmla="*/ 2147483647 h 173"/>
                <a:gd name="T74" fmla="*/ 2147483647 w 172"/>
                <a:gd name="T75" fmla="*/ 2147483647 h 173"/>
                <a:gd name="T76" fmla="*/ 2147483647 w 172"/>
                <a:gd name="T77" fmla="*/ 2147483647 h 173"/>
                <a:gd name="T78" fmla="*/ 2147483647 w 172"/>
                <a:gd name="T79" fmla="*/ 2147483647 h 173"/>
                <a:gd name="T80" fmla="*/ 2147483647 w 172"/>
                <a:gd name="T81" fmla="*/ 2147483647 h 173"/>
                <a:gd name="T82" fmla="*/ 2147483647 w 172"/>
                <a:gd name="T83" fmla="*/ 2147483647 h 173"/>
                <a:gd name="T84" fmla="*/ 2147483647 w 172"/>
                <a:gd name="T85" fmla="*/ 2147483647 h 173"/>
                <a:gd name="T86" fmla="*/ 2147483647 w 172"/>
                <a:gd name="T87" fmla="*/ 2147483647 h 173"/>
                <a:gd name="T88" fmla="*/ 2147483647 w 172"/>
                <a:gd name="T89" fmla="*/ 2147483647 h 173"/>
                <a:gd name="T90" fmla="*/ 2147483647 w 172"/>
                <a:gd name="T91" fmla="*/ 2147483647 h 173"/>
                <a:gd name="T92" fmla="*/ 2147483647 w 172"/>
                <a:gd name="T93" fmla="*/ 2147483647 h 173"/>
                <a:gd name="T94" fmla="*/ 2147483647 w 172"/>
                <a:gd name="T95" fmla="*/ 2147483647 h 173"/>
                <a:gd name="T96" fmla="*/ 2147483647 w 172"/>
                <a:gd name="T97" fmla="*/ 2147483647 h 173"/>
                <a:gd name="T98" fmla="*/ 2147483647 w 172"/>
                <a:gd name="T99" fmla="*/ 2147483647 h 173"/>
                <a:gd name="T100" fmla="*/ 2147483647 w 172"/>
                <a:gd name="T101" fmla="*/ 2147483647 h 173"/>
                <a:gd name="T102" fmla="*/ 2147483647 w 172"/>
                <a:gd name="T103" fmla="*/ 2147483647 h 173"/>
                <a:gd name="T104" fmla="*/ 2147483647 w 172"/>
                <a:gd name="T105" fmla="*/ 2147483647 h 1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2"/>
                <a:gd name="T160" fmla="*/ 0 h 173"/>
                <a:gd name="T161" fmla="*/ 172 w 172"/>
                <a:gd name="T162" fmla="*/ 173 h 1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2" h="173">
                  <a:moveTo>
                    <a:pt x="144" y="22"/>
                  </a:moveTo>
                  <a:lnTo>
                    <a:pt x="135" y="15"/>
                  </a:lnTo>
                  <a:lnTo>
                    <a:pt x="126" y="10"/>
                  </a:lnTo>
                  <a:lnTo>
                    <a:pt x="117" y="5"/>
                  </a:lnTo>
                  <a:lnTo>
                    <a:pt x="107" y="3"/>
                  </a:lnTo>
                  <a:lnTo>
                    <a:pt x="97" y="0"/>
                  </a:lnTo>
                  <a:lnTo>
                    <a:pt x="86" y="0"/>
                  </a:lnTo>
                  <a:lnTo>
                    <a:pt x="76" y="0"/>
                  </a:lnTo>
                  <a:lnTo>
                    <a:pt x="66" y="3"/>
                  </a:lnTo>
                  <a:lnTo>
                    <a:pt x="56" y="5"/>
                  </a:lnTo>
                  <a:lnTo>
                    <a:pt x="46" y="10"/>
                  </a:lnTo>
                  <a:lnTo>
                    <a:pt x="38" y="15"/>
                  </a:lnTo>
                  <a:lnTo>
                    <a:pt x="29" y="22"/>
                  </a:lnTo>
                  <a:lnTo>
                    <a:pt x="21" y="29"/>
                  </a:lnTo>
                  <a:lnTo>
                    <a:pt x="15" y="38"/>
                  </a:lnTo>
                  <a:lnTo>
                    <a:pt x="10" y="47"/>
                  </a:lnTo>
                  <a:lnTo>
                    <a:pt x="5" y="55"/>
                  </a:lnTo>
                  <a:lnTo>
                    <a:pt x="3" y="65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96"/>
                  </a:lnTo>
                  <a:lnTo>
                    <a:pt x="3" y="108"/>
                  </a:lnTo>
                  <a:lnTo>
                    <a:pt x="5" y="118"/>
                  </a:lnTo>
                  <a:lnTo>
                    <a:pt x="10" y="126"/>
                  </a:lnTo>
                  <a:lnTo>
                    <a:pt x="15" y="135"/>
                  </a:lnTo>
                  <a:lnTo>
                    <a:pt x="21" y="144"/>
                  </a:lnTo>
                  <a:lnTo>
                    <a:pt x="29" y="151"/>
                  </a:lnTo>
                  <a:lnTo>
                    <a:pt x="38" y="158"/>
                  </a:lnTo>
                  <a:lnTo>
                    <a:pt x="46" y="163"/>
                  </a:lnTo>
                  <a:lnTo>
                    <a:pt x="56" y="166"/>
                  </a:lnTo>
                  <a:lnTo>
                    <a:pt x="66" y="170"/>
                  </a:lnTo>
                  <a:lnTo>
                    <a:pt x="76" y="173"/>
                  </a:lnTo>
                  <a:lnTo>
                    <a:pt x="86" y="173"/>
                  </a:lnTo>
                  <a:lnTo>
                    <a:pt x="97" y="173"/>
                  </a:lnTo>
                  <a:lnTo>
                    <a:pt x="107" y="170"/>
                  </a:lnTo>
                  <a:lnTo>
                    <a:pt x="117" y="166"/>
                  </a:lnTo>
                  <a:lnTo>
                    <a:pt x="126" y="163"/>
                  </a:lnTo>
                  <a:lnTo>
                    <a:pt x="135" y="158"/>
                  </a:lnTo>
                  <a:lnTo>
                    <a:pt x="144" y="151"/>
                  </a:lnTo>
                  <a:lnTo>
                    <a:pt x="151" y="144"/>
                  </a:lnTo>
                  <a:lnTo>
                    <a:pt x="157" y="135"/>
                  </a:lnTo>
                  <a:lnTo>
                    <a:pt x="164" y="126"/>
                  </a:lnTo>
                  <a:lnTo>
                    <a:pt x="167" y="118"/>
                  </a:lnTo>
                  <a:lnTo>
                    <a:pt x="170" y="108"/>
                  </a:lnTo>
                  <a:lnTo>
                    <a:pt x="172" y="96"/>
                  </a:lnTo>
                  <a:lnTo>
                    <a:pt x="172" y="86"/>
                  </a:lnTo>
                  <a:lnTo>
                    <a:pt x="172" y="76"/>
                  </a:lnTo>
                  <a:lnTo>
                    <a:pt x="170" y="65"/>
                  </a:lnTo>
                  <a:lnTo>
                    <a:pt x="167" y="55"/>
                  </a:lnTo>
                  <a:lnTo>
                    <a:pt x="164" y="47"/>
                  </a:lnTo>
                  <a:lnTo>
                    <a:pt x="157" y="38"/>
                  </a:lnTo>
                  <a:lnTo>
                    <a:pt x="151" y="29"/>
                  </a:lnTo>
                  <a:lnTo>
                    <a:pt x="144" y="22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62" name="Freeform 37"/>
            <p:cNvSpPr>
              <a:spLocks/>
            </p:cNvSpPr>
            <p:nvPr/>
          </p:nvSpPr>
          <p:spPr bwMode="auto">
            <a:xfrm>
              <a:off x="2660650" y="3197225"/>
              <a:ext cx="273050" cy="273050"/>
            </a:xfrm>
            <a:custGeom>
              <a:avLst/>
              <a:gdLst>
                <a:gd name="T0" fmla="*/ 2147483647 w 172"/>
                <a:gd name="T1" fmla="*/ 2147483647 h 172"/>
                <a:gd name="T2" fmla="*/ 2147483647 w 172"/>
                <a:gd name="T3" fmla="*/ 2147483647 h 172"/>
                <a:gd name="T4" fmla="*/ 2147483647 w 172"/>
                <a:gd name="T5" fmla="*/ 2147483647 h 172"/>
                <a:gd name="T6" fmla="*/ 2147483647 w 172"/>
                <a:gd name="T7" fmla="*/ 2147483647 h 172"/>
                <a:gd name="T8" fmla="*/ 2147483647 w 172"/>
                <a:gd name="T9" fmla="*/ 2147483647 h 172"/>
                <a:gd name="T10" fmla="*/ 2147483647 w 172"/>
                <a:gd name="T11" fmla="*/ 2147483647 h 172"/>
                <a:gd name="T12" fmla="*/ 2147483647 w 172"/>
                <a:gd name="T13" fmla="*/ 2147483647 h 172"/>
                <a:gd name="T14" fmla="*/ 2147483647 w 172"/>
                <a:gd name="T15" fmla="*/ 0 h 172"/>
                <a:gd name="T16" fmla="*/ 2147483647 w 172"/>
                <a:gd name="T17" fmla="*/ 2147483647 h 172"/>
                <a:gd name="T18" fmla="*/ 2147483647 w 172"/>
                <a:gd name="T19" fmla="*/ 2147483647 h 172"/>
                <a:gd name="T20" fmla="*/ 2147483647 w 172"/>
                <a:gd name="T21" fmla="*/ 2147483647 h 172"/>
                <a:gd name="T22" fmla="*/ 2147483647 w 172"/>
                <a:gd name="T23" fmla="*/ 2147483647 h 172"/>
                <a:gd name="T24" fmla="*/ 2147483647 w 172"/>
                <a:gd name="T25" fmla="*/ 2147483647 h 172"/>
                <a:gd name="T26" fmla="*/ 2147483647 w 172"/>
                <a:gd name="T27" fmla="*/ 2147483647 h 172"/>
                <a:gd name="T28" fmla="*/ 2147483647 w 172"/>
                <a:gd name="T29" fmla="*/ 2147483647 h 172"/>
                <a:gd name="T30" fmla="*/ 2147483647 w 172"/>
                <a:gd name="T31" fmla="*/ 2147483647 h 172"/>
                <a:gd name="T32" fmla="*/ 2147483647 w 172"/>
                <a:gd name="T33" fmla="*/ 2147483647 h 172"/>
                <a:gd name="T34" fmla="*/ 2147483647 w 172"/>
                <a:gd name="T35" fmla="*/ 2147483647 h 172"/>
                <a:gd name="T36" fmla="*/ 2147483647 w 172"/>
                <a:gd name="T37" fmla="*/ 2147483647 h 172"/>
                <a:gd name="T38" fmla="*/ 0 w 172"/>
                <a:gd name="T39" fmla="*/ 2147483647 h 172"/>
                <a:gd name="T40" fmla="*/ 0 w 172"/>
                <a:gd name="T41" fmla="*/ 2147483647 h 172"/>
                <a:gd name="T42" fmla="*/ 0 w 172"/>
                <a:gd name="T43" fmla="*/ 2147483647 h 172"/>
                <a:gd name="T44" fmla="*/ 2147483647 w 172"/>
                <a:gd name="T45" fmla="*/ 2147483647 h 172"/>
                <a:gd name="T46" fmla="*/ 2147483647 w 172"/>
                <a:gd name="T47" fmla="*/ 2147483647 h 172"/>
                <a:gd name="T48" fmla="*/ 2147483647 w 172"/>
                <a:gd name="T49" fmla="*/ 2147483647 h 172"/>
                <a:gd name="T50" fmla="*/ 2147483647 w 172"/>
                <a:gd name="T51" fmla="*/ 2147483647 h 172"/>
                <a:gd name="T52" fmla="*/ 2147483647 w 172"/>
                <a:gd name="T53" fmla="*/ 2147483647 h 172"/>
                <a:gd name="T54" fmla="*/ 2147483647 w 172"/>
                <a:gd name="T55" fmla="*/ 2147483647 h 172"/>
                <a:gd name="T56" fmla="*/ 2147483647 w 172"/>
                <a:gd name="T57" fmla="*/ 2147483647 h 172"/>
                <a:gd name="T58" fmla="*/ 2147483647 w 172"/>
                <a:gd name="T59" fmla="*/ 2147483647 h 172"/>
                <a:gd name="T60" fmla="*/ 2147483647 w 172"/>
                <a:gd name="T61" fmla="*/ 2147483647 h 172"/>
                <a:gd name="T62" fmla="*/ 2147483647 w 172"/>
                <a:gd name="T63" fmla="*/ 2147483647 h 172"/>
                <a:gd name="T64" fmla="*/ 2147483647 w 172"/>
                <a:gd name="T65" fmla="*/ 2147483647 h 172"/>
                <a:gd name="T66" fmla="*/ 2147483647 w 172"/>
                <a:gd name="T67" fmla="*/ 2147483647 h 172"/>
                <a:gd name="T68" fmla="*/ 2147483647 w 172"/>
                <a:gd name="T69" fmla="*/ 2147483647 h 172"/>
                <a:gd name="T70" fmla="*/ 2147483647 w 172"/>
                <a:gd name="T71" fmla="*/ 2147483647 h 172"/>
                <a:gd name="T72" fmla="*/ 2147483647 w 172"/>
                <a:gd name="T73" fmla="*/ 2147483647 h 172"/>
                <a:gd name="T74" fmla="*/ 2147483647 w 172"/>
                <a:gd name="T75" fmla="*/ 2147483647 h 172"/>
                <a:gd name="T76" fmla="*/ 2147483647 w 172"/>
                <a:gd name="T77" fmla="*/ 2147483647 h 172"/>
                <a:gd name="T78" fmla="*/ 2147483647 w 172"/>
                <a:gd name="T79" fmla="*/ 2147483647 h 172"/>
                <a:gd name="T80" fmla="*/ 2147483647 w 172"/>
                <a:gd name="T81" fmla="*/ 2147483647 h 172"/>
                <a:gd name="T82" fmla="*/ 2147483647 w 172"/>
                <a:gd name="T83" fmla="*/ 2147483647 h 172"/>
                <a:gd name="T84" fmla="*/ 2147483647 w 172"/>
                <a:gd name="T85" fmla="*/ 2147483647 h 172"/>
                <a:gd name="T86" fmla="*/ 2147483647 w 172"/>
                <a:gd name="T87" fmla="*/ 2147483647 h 172"/>
                <a:gd name="T88" fmla="*/ 2147483647 w 172"/>
                <a:gd name="T89" fmla="*/ 2147483647 h 172"/>
                <a:gd name="T90" fmla="*/ 2147483647 w 172"/>
                <a:gd name="T91" fmla="*/ 2147483647 h 172"/>
                <a:gd name="T92" fmla="*/ 2147483647 w 172"/>
                <a:gd name="T93" fmla="*/ 2147483647 h 172"/>
                <a:gd name="T94" fmla="*/ 2147483647 w 172"/>
                <a:gd name="T95" fmla="*/ 2147483647 h 172"/>
                <a:gd name="T96" fmla="*/ 2147483647 w 172"/>
                <a:gd name="T97" fmla="*/ 2147483647 h 172"/>
                <a:gd name="T98" fmla="*/ 2147483647 w 172"/>
                <a:gd name="T99" fmla="*/ 2147483647 h 172"/>
                <a:gd name="T100" fmla="*/ 2147483647 w 172"/>
                <a:gd name="T101" fmla="*/ 2147483647 h 172"/>
                <a:gd name="T102" fmla="*/ 2147483647 w 172"/>
                <a:gd name="T103" fmla="*/ 2147483647 h 172"/>
                <a:gd name="T104" fmla="*/ 2147483647 w 172"/>
                <a:gd name="T105" fmla="*/ 2147483647 h 1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2"/>
                <a:gd name="T160" fmla="*/ 0 h 172"/>
                <a:gd name="T161" fmla="*/ 172 w 172"/>
                <a:gd name="T162" fmla="*/ 172 h 1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2" h="172">
                  <a:moveTo>
                    <a:pt x="151" y="30"/>
                  </a:moveTo>
                  <a:lnTo>
                    <a:pt x="144" y="22"/>
                  </a:lnTo>
                  <a:lnTo>
                    <a:pt x="135" y="15"/>
                  </a:lnTo>
                  <a:lnTo>
                    <a:pt x="126" y="10"/>
                  </a:lnTo>
                  <a:lnTo>
                    <a:pt x="116" y="6"/>
                  </a:lnTo>
                  <a:lnTo>
                    <a:pt x="106" y="2"/>
                  </a:lnTo>
                  <a:lnTo>
                    <a:pt x="96" y="1"/>
                  </a:lnTo>
                  <a:lnTo>
                    <a:pt x="86" y="0"/>
                  </a:lnTo>
                  <a:lnTo>
                    <a:pt x="75" y="1"/>
                  </a:lnTo>
                  <a:lnTo>
                    <a:pt x="65" y="2"/>
                  </a:lnTo>
                  <a:lnTo>
                    <a:pt x="55" y="6"/>
                  </a:lnTo>
                  <a:lnTo>
                    <a:pt x="45" y="10"/>
                  </a:lnTo>
                  <a:lnTo>
                    <a:pt x="36" y="15"/>
                  </a:lnTo>
                  <a:lnTo>
                    <a:pt x="29" y="22"/>
                  </a:lnTo>
                  <a:lnTo>
                    <a:pt x="21" y="30"/>
                  </a:lnTo>
                  <a:lnTo>
                    <a:pt x="15" y="37"/>
                  </a:lnTo>
                  <a:lnTo>
                    <a:pt x="9" y="46"/>
                  </a:lnTo>
                  <a:lnTo>
                    <a:pt x="5" y="56"/>
                  </a:lnTo>
                  <a:lnTo>
                    <a:pt x="2" y="66"/>
                  </a:lnTo>
                  <a:lnTo>
                    <a:pt x="0" y="76"/>
                  </a:lnTo>
                  <a:lnTo>
                    <a:pt x="0" y="86"/>
                  </a:lnTo>
                  <a:lnTo>
                    <a:pt x="0" y="97"/>
                  </a:lnTo>
                  <a:lnTo>
                    <a:pt x="2" y="107"/>
                  </a:lnTo>
                  <a:lnTo>
                    <a:pt x="5" y="117"/>
                  </a:lnTo>
                  <a:lnTo>
                    <a:pt x="9" y="127"/>
                  </a:lnTo>
                  <a:lnTo>
                    <a:pt x="15" y="136"/>
                  </a:lnTo>
                  <a:lnTo>
                    <a:pt x="21" y="143"/>
                  </a:lnTo>
                  <a:lnTo>
                    <a:pt x="29" y="151"/>
                  </a:lnTo>
                  <a:lnTo>
                    <a:pt x="36" y="157"/>
                  </a:lnTo>
                  <a:lnTo>
                    <a:pt x="45" y="162"/>
                  </a:lnTo>
                  <a:lnTo>
                    <a:pt x="55" y="167"/>
                  </a:lnTo>
                  <a:lnTo>
                    <a:pt x="65" y="171"/>
                  </a:lnTo>
                  <a:lnTo>
                    <a:pt x="75" y="172"/>
                  </a:lnTo>
                  <a:lnTo>
                    <a:pt x="86" y="172"/>
                  </a:lnTo>
                  <a:lnTo>
                    <a:pt x="96" y="172"/>
                  </a:lnTo>
                  <a:lnTo>
                    <a:pt x="106" y="171"/>
                  </a:lnTo>
                  <a:lnTo>
                    <a:pt x="116" y="167"/>
                  </a:lnTo>
                  <a:lnTo>
                    <a:pt x="126" y="162"/>
                  </a:lnTo>
                  <a:lnTo>
                    <a:pt x="135" y="157"/>
                  </a:lnTo>
                  <a:lnTo>
                    <a:pt x="144" y="151"/>
                  </a:lnTo>
                  <a:lnTo>
                    <a:pt x="151" y="143"/>
                  </a:lnTo>
                  <a:lnTo>
                    <a:pt x="158" y="136"/>
                  </a:lnTo>
                  <a:lnTo>
                    <a:pt x="162" y="127"/>
                  </a:lnTo>
                  <a:lnTo>
                    <a:pt x="166" y="117"/>
                  </a:lnTo>
                  <a:lnTo>
                    <a:pt x="170" y="107"/>
                  </a:lnTo>
                  <a:lnTo>
                    <a:pt x="171" y="97"/>
                  </a:lnTo>
                  <a:lnTo>
                    <a:pt x="172" y="86"/>
                  </a:lnTo>
                  <a:lnTo>
                    <a:pt x="171" y="76"/>
                  </a:lnTo>
                  <a:lnTo>
                    <a:pt x="170" y="66"/>
                  </a:lnTo>
                  <a:lnTo>
                    <a:pt x="166" y="56"/>
                  </a:lnTo>
                  <a:lnTo>
                    <a:pt x="162" y="46"/>
                  </a:lnTo>
                  <a:lnTo>
                    <a:pt x="158" y="37"/>
                  </a:lnTo>
                  <a:lnTo>
                    <a:pt x="151" y="30"/>
                  </a:lnTo>
                  <a:close/>
                </a:path>
              </a:pathLst>
            </a:custGeom>
            <a:solidFill>
              <a:srgbClr val="FFFF00"/>
            </a:solidFill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04" name="Freeform 123"/>
            <p:cNvSpPr>
              <a:spLocks/>
            </p:cNvSpPr>
            <p:nvPr/>
          </p:nvSpPr>
          <p:spPr bwMode="auto">
            <a:xfrm>
              <a:off x="4441825" y="2909888"/>
              <a:ext cx="14288" cy="11112"/>
            </a:xfrm>
            <a:custGeom>
              <a:avLst/>
              <a:gdLst>
                <a:gd name="T0" fmla="*/ 2147483647 w 9"/>
                <a:gd name="T1" fmla="*/ 2147483647 h 7"/>
                <a:gd name="T2" fmla="*/ 0 w 9"/>
                <a:gd name="T3" fmla="*/ 2147483647 h 7"/>
                <a:gd name="T4" fmla="*/ 2147483647 w 9"/>
                <a:gd name="T5" fmla="*/ 2147483647 h 7"/>
                <a:gd name="T6" fmla="*/ 0 w 9"/>
                <a:gd name="T7" fmla="*/ 2147483647 h 7"/>
                <a:gd name="T8" fmla="*/ 2147483647 w 9"/>
                <a:gd name="T9" fmla="*/ 2147483647 h 7"/>
                <a:gd name="T10" fmla="*/ 2147483647 w 9"/>
                <a:gd name="T11" fmla="*/ 2147483647 h 7"/>
                <a:gd name="T12" fmla="*/ 2147483647 w 9"/>
                <a:gd name="T13" fmla="*/ 2147483647 h 7"/>
                <a:gd name="T14" fmla="*/ 2147483647 w 9"/>
                <a:gd name="T15" fmla="*/ 0 h 7"/>
                <a:gd name="T16" fmla="*/ 0 w 9"/>
                <a:gd name="T17" fmla="*/ 2147483647 h 7"/>
                <a:gd name="T18" fmla="*/ 2147483647 w 9"/>
                <a:gd name="T19" fmla="*/ 214748364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7"/>
                <a:gd name="T32" fmla="*/ 9 w 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7">
                  <a:moveTo>
                    <a:pt x="6" y="1"/>
                  </a:moveTo>
                  <a:lnTo>
                    <a:pt x="0" y="7"/>
                  </a:lnTo>
                  <a:lnTo>
                    <a:pt x="8" y="4"/>
                  </a:lnTo>
                  <a:lnTo>
                    <a:pt x="0" y="7"/>
                  </a:lnTo>
                  <a:lnTo>
                    <a:pt x="9" y="7"/>
                  </a:lnTo>
                  <a:lnTo>
                    <a:pt x="8" y="4"/>
                  </a:lnTo>
                  <a:lnTo>
                    <a:pt x="6" y="1"/>
                  </a:lnTo>
                  <a:lnTo>
                    <a:pt x="4" y="0"/>
                  </a:lnTo>
                  <a:lnTo>
                    <a:pt x="0" y="7"/>
                  </a:lnTo>
                  <a:lnTo>
                    <a:pt x="6" y="1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05" name="Freeform 124"/>
            <p:cNvSpPr>
              <a:spLocks/>
            </p:cNvSpPr>
            <p:nvPr/>
          </p:nvSpPr>
          <p:spPr bwMode="auto">
            <a:xfrm>
              <a:off x="4441825" y="2906713"/>
              <a:ext cx="4763" cy="14287"/>
            </a:xfrm>
            <a:custGeom>
              <a:avLst/>
              <a:gdLst>
                <a:gd name="T0" fmla="*/ 2147483647 w 4"/>
                <a:gd name="T1" fmla="*/ 2147483647 h 8"/>
                <a:gd name="T2" fmla="*/ 0 w 4"/>
                <a:gd name="T3" fmla="*/ 0 h 8"/>
                <a:gd name="T4" fmla="*/ 0 w 4"/>
                <a:gd name="T5" fmla="*/ 2147483647 h 8"/>
                <a:gd name="T6" fmla="*/ 2147483647 w 4"/>
                <a:gd name="T7" fmla="*/ 214748364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4" y="1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06" name="Freeform 125"/>
            <p:cNvSpPr>
              <a:spLocks/>
            </p:cNvSpPr>
            <p:nvPr/>
          </p:nvSpPr>
          <p:spPr bwMode="auto">
            <a:xfrm>
              <a:off x="4427538" y="2906713"/>
              <a:ext cx="28575" cy="28575"/>
            </a:xfrm>
            <a:custGeom>
              <a:avLst/>
              <a:gdLst>
                <a:gd name="T0" fmla="*/ 2147483647 w 18"/>
                <a:gd name="T1" fmla="*/ 0 h 17"/>
                <a:gd name="T2" fmla="*/ 2147483647 w 18"/>
                <a:gd name="T3" fmla="*/ 2147483647 h 17"/>
                <a:gd name="T4" fmla="*/ 2147483647 w 18"/>
                <a:gd name="T5" fmla="*/ 0 h 17"/>
                <a:gd name="T6" fmla="*/ 2147483647 w 18"/>
                <a:gd name="T7" fmla="*/ 2147483647 h 17"/>
                <a:gd name="T8" fmla="*/ 2147483647 w 18"/>
                <a:gd name="T9" fmla="*/ 2147483647 h 17"/>
                <a:gd name="T10" fmla="*/ 2147483647 w 18"/>
                <a:gd name="T11" fmla="*/ 2147483647 h 17"/>
                <a:gd name="T12" fmla="*/ 2147483647 w 18"/>
                <a:gd name="T13" fmla="*/ 2147483647 h 17"/>
                <a:gd name="T14" fmla="*/ 2147483647 w 18"/>
                <a:gd name="T15" fmla="*/ 2147483647 h 17"/>
                <a:gd name="T16" fmla="*/ 2147483647 w 18"/>
                <a:gd name="T17" fmla="*/ 2147483647 h 17"/>
                <a:gd name="T18" fmla="*/ 2147483647 w 18"/>
                <a:gd name="T19" fmla="*/ 2147483647 h 17"/>
                <a:gd name="T20" fmla="*/ 2147483647 w 18"/>
                <a:gd name="T21" fmla="*/ 2147483647 h 17"/>
                <a:gd name="T22" fmla="*/ 2147483647 w 18"/>
                <a:gd name="T23" fmla="*/ 2147483647 h 17"/>
                <a:gd name="T24" fmla="*/ 0 w 18"/>
                <a:gd name="T25" fmla="*/ 2147483647 h 17"/>
                <a:gd name="T26" fmla="*/ 2147483647 w 18"/>
                <a:gd name="T27" fmla="*/ 2147483647 h 17"/>
                <a:gd name="T28" fmla="*/ 0 w 18"/>
                <a:gd name="T29" fmla="*/ 2147483647 h 17"/>
                <a:gd name="T30" fmla="*/ 2147483647 w 18"/>
                <a:gd name="T31" fmla="*/ 2147483647 h 17"/>
                <a:gd name="T32" fmla="*/ 2147483647 w 18"/>
                <a:gd name="T33" fmla="*/ 2147483647 h 17"/>
                <a:gd name="T34" fmla="*/ 0 w 18"/>
                <a:gd name="T35" fmla="*/ 2147483647 h 17"/>
                <a:gd name="T36" fmla="*/ 2147483647 w 18"/>
                <a:gd name="T37" fmla="*/ 2147483647 h 17"/>
                <a:gd name="T38" fmla="*/ 2147483647 w 18"/>
                <a:gd name="T39" fmla="*/ 2147483647 h 17"/>
                <a:gd name="T40" fmla="*/ 2147483647 w 18"/>
                <a:gd name="T41" fmla="*/ 2147483647 h 17"/>
                <a:gd name="T42" fmla="*/ 2147483647 w 18"/>
                <a:gd name="T43" fmla="*/ 2147483647 h 17"/>
                <a:gd name="T44" fmla="*/ 2147483647 w 18"/>
                <a:gd name="T45" fmla="*/ 2147483647 h 17"/>
                <a:gd name="T46" fmla="*/ 2147483647 w 18"/>
                <a:gd name="T47" fmla="*/ 2147483647 h 17"/>
                <a:gd name="T48" fmla="*/ 2147483647 w 18"/>
                <a:gd name="T49" fmla="*/ 2147483647 h 17"/>
                <a:gd name="T50" fmla="*/ 2147483647 w 18"/>
                <a:gd name="T51" fmla="*/ 2147483647 h 17"/>
                <a:gd name="T52" fmla="*/ 2147483647 w 18"/>
                <a:gd name="T53" fmla="*/ 2147483647 h 17"/>
                <a:gd name="T54" fmla="*/ 2147483647 w 18"/>
                <a:gd name="T55" fmla="*/ 2147483647 h 17"/>
                <a:gd name="T56" fmla="*/ 2147483647 w 18"/>
                <a:gd name="T57" fmla="*/ 2147483647 h 17"/>
                <a:gd name="T58" fmla="*/ 2147483647 w 18"/>
                <a:gd name="T59" fmla="*/ 2147483647 h 17"/>
                <a:gd name="T60" fmla="*/ 2147483647 w 18"/>
                <a:gd name="T61" fmla="*/ 2147483647 h 17"/>
                <a:gd name="T62" fmla="*/ 2147483647 w 18"/>
                <a:gd name="T63" fmla="*/ 2147483647 h 17"/>
                <a:gd name="T64" fmla="*/ 2147483647 w 18"/>
                <a:gd name="T65" fmla="*/ 2147483647 h 17"/>
                <a:gd name="T66" fmla="*/ 2147483647 w 18"/>
                <a:gd name="T67" fmla="*/ 2147483647 h 17"/>
                <a:gd name="T68" fmla="*/ 2147483647 w 18"/>
                <a:gd name="T69" fmla="*/ 2147483647 h 17"/>
                <a:gd name="T70" fmla="*/ 2147483647 w 18"/>
                <a:gd name="T71" fmla="*/ 2147483647 h 17"/>
                <a:gd name="T72" fmla="*/ 2147483647 w 18"/>
                <a:gd name="T73" fmla="*/ 2147483647 h 17"/>
                <a:gd name="T74" fmla="*/ 2147483647 w 18"/>
                <a:gd name="T75" fmla="*/ 2147483647 h 17"/>
                <a:gd name="T76" fmla="*/ 2147483647 w 18"/>
                <a:gd name="T77" fmla="*/ 2147483647 h 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"/>
                <a:gd name="T118" fmla="*/ 0 h 17"/>
                <a:gd name="T119" fmla="*/ 18 w 18"/>
                <a:gd name="T120" fmla="*/ 17 h 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" h="17">
                  <a:moveTo>
                    <a:pt x="9" y="0"/>
                  </a:moveTo>
                  <a:lnTo>
                    <a:pt x="9" y="8"/>
                  </a:lnTo>
                  <a:lnTo>
                    <a:pt x="9" y="0"/>
                  </a:lnTo>
                  <a:lnTo>
                    <a:pt x="5" y="1"/>
                  </a:lnTo>
                  <a:lnTo>
                    <a:pt x="9" y="8"/>
                  </a:lnTo>
                  <a:lnTo>
                    <a:pt x="5" y="1"/>
                  </a:lnTo>
                  <a:lnTo>
                    <a:pt x="3" y="2"/>
                  </a:lnTo>
                  <a:lnTo>
                    <a:pt x="9" y="8"/>
                  </a:lnTo>
                  <a:lnTo>
                    <a:pt x="3" y="2"/>
                  </a:lnTo>
                  <a:lnTo>
                    <a:pt x="2" y="5"/>
                  </a:lnTo>
                  <a:lnTo>
                    <a:pt x="9" y="8"/>
                  </a:lnTo>
                  <a:lnTo>
                    <a:pt x="2" y="5"/>
                  </a:lnTo>
                  <a:lnTo>
                    <a:pt x="0" y="8"/>
                  </a:lnTo>
                  <a:lnTo>
                    <a:pt x="9" y="8"/>
                  </a:lnTo>
                  <a:lnTo>
                    <a:pt x="0" y="8"/>
                  </a:lnTo>
                  <a:lnTo>
                    <a:pt x="2" y="11"/>
                  </a:lnTo>
                  <a:lnTo>
                    <a:pt x="9" y="8"/>
                  </a:lnTo>
                  <a:lnTo>
                    <a:pt x="0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2" y="11"/>
                  </a:lnTo>
                  <a:lnTo>
                    <a:pt x="3" y="15"/>
                  </a:lnTo>
                  <a:lnTo>
                    <a:pt x="9" y="8"/>
                  </a:lnTo>
                  <a:lnTo>
                    <a:pt x="3" y="15"/>
                  </a:lnTo>
                  <a:lnTo>
                    <a:pt x="5" y="16"/>
                  </a:lnTo>
                  <a:lnTo>
                    <a:pt x="9" y="8"/>
                  </a:lnTo>
                  <a:lnTo>
                    <a:pt x="9" y="17"/>
                  </a:lnTo>
                  <a:lnTo>
                    <a:pt x="9" y="8"/>
                  </a:lnTo>
                  <a:lnTo>
                    <a:pt x="5" y="16"/>
                  </a:lnTo>
                  <a:lnTo>
                    <a:pt x="9" y="17"/>
                  </a:lnTo>
                  <a:lnTo>
                    <a:pt x="9" y="8"/>
                  </a:lnTo>
                  <a:lnTo>
                    <a:pt x="9" y="17"/>
                  </a:lnTo>
                  <a:lnTo>
                    <a:pt x="13" y="16"/>
                  </a:lnTo>
                  <a:lnTo>
                    <a:pt x="9" y="8"/>
                  </a:lnTo>
                  <a:lnTo>
                    <a:pt x="13" y="16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15"/>
                  </a:lnTo>
                  <a:lnTo>
                    <a:pt x="18" y="1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07" name="Freeform 126"/>
            <p:cNvSpPr>
              <a:spLocks/>
            </p:cNvSpPr>
            <p:nvPr/>
          </p:nvSpPr>
          <p:spPr bwMode="auto">
            <a:xfrm>
              <a:off x="4441825" y="2906713"/>
              <a:ext cx="14288" cy="19050"/>
            </a:xfrm>
            <a:custGeom>
              <a:avLst/>
              <a:gdLst>
                <a:gd name="T0" fmla="*/ 2147483647 w 9"/>
                <a:gd name="T1" fmla="*/ 2147483647 h 11"/>
                <a:gd name="T2" fmla="*/ 0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0 w 9"/>
                <a:gd name="T9" fmla="*/ 2147483647 h 11"/>
                <a:gd name="T10" fmla="*/ 0 w 9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1"/>
                <a:gd name="T20" fmla="*/ 9 w 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1">
                  <a:moveTo>
                    <a:pt x="8" y="11"/>
                  </a:moveTo>
                  <a:lnTo>
                    <a:pt x="0" y="8"/>
                  </a:lnTo>
                  <a:lnTo>
                    <a:pt x="8" y="11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08" name="Freeform 127"/>
            <p:cNvSpPr>
              <a:spLocks/>
            </p:cNvSpPr>
            <p:nvPr/>
          </p:nvSpPr>
          <p:spPr bwMode="auto">
            <a:xfrm>
              <a:off x="4441825" y="2921000"/>
              <a:ext cx="14288" cy="1588"/>
            </a:xfrm>
            <a:custGeom>
              <a:avLst/>
              <a:gdLst>
                <a:gd name="T0" fmla="*/ 0 w 9"/>
                <a:gd name="T1" fmla="*/ 0 h 1588"/>
                <a:gd name="T2" fmla="*/ 2147483647 w 9"/>
                <a:gd name="T3" fmla="*/ 0 h 1588"/>
                <a:gd name="T4" fmla="*/ 2147483647 w 9"/>
                <a:gd name="T5" fmla="*/ 0 h 1588"/>
                <a:gd name="T6" fmla="*/ 0 60000 65536"/>
                <a:gd name="T7" fmla="*/ 0 60000 65536"/>
                <a:gd name="T8" fmla="*/ 0 60000 65536"/>
                <a:gd name="T9" fmla="*/ 0 w 9"/>
                <a:gd name="T10" fmla="*/ 0 h 1588"/>
                <a:gd name="T11" fmla="*/ 9 w 9"/>
                <a:gd name="T12" fmla="*/ 1588 h 15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588">
                  <a:moveTo>
                    <a:pt x="0" y="0"/>
                  </a:moveTo>
                  <a:lnTo>
                    <a:pt x="9" y="0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09" name="Freeform 128"/>
            <p:cNvSpPr>
              <a:spLocks/>
            </p:cNvSpPr>
            <p:nvPr/>
          </p:nvSpPr>
          <p:spPr bwMode="auto">
            <a:xfrm>
              <a:off x="2728913" y="3265488"/>
              <a:ext cx="136525" cy="136525"/>
            </a:xfrm>
            <a:custGeom>
              <a:avLst/>
              <a:gdLst>
                <a:gd name="T0" fmla="*/ 2147483647 w 86"/>
                <a:gd name="T1" fmla="*/ 2147483647 h 86"/>
                <a:gd name="T2" fmla="*/ 2147483647 w 86"/>
                <a:gd name="T3" fmla="*/ 2147483647 h 86"/>
                <a:gd name="T4" fmla="*/ 2147483647 w 86"/>
                <a:gd name="T5" fmla="*/ 0 h 86"/>
                <a:gd name="T6" fmla="*/ 2147483647 w 86"/>
                <a:gd name="T7" fmla="*/ 0 h 86"/>
                <a:gd name="T8" fmla="*/ 2147483647 w 86"/>
                <a:gd name="T9" fmla="*/ 2147483647 h 86"/>
                <a:gd name="T10" fmla="*/ 2147483647 w 86"/>
                <a:gd name="T11" fmla="*/ 2147483647 h 86"/>
                <a:gd name="T12" fmla="*/ 2147483647 w 86"/>
                <a:gd name="T13" fmla="*/ 0 h 86"/>
                <a:gd name="T14" fmla="*/ 2147483647 w 86"/>
                <a:gd name="T15" fmla="*/ 0 h 86"/>
                <a:gd name="T16" fmla="*/ 2147483647 w 86"/>
                <a:gd name="T17" fmla="*/ 2147483647 h 86"/>
                <a:gd name="T18" fmla="*/ 2147483647 w 86"/>
                <a:gd name="T19" fmla="*/ 2147483647 h 86"/>
                <a:gd name="T20" fmla="*/ 2147483647 w 86"/>
                <a:gd name="T21" fmla="*/ 0 h 86"/>
                <a:gd name="T22" fmla="*/ 2147483647 w 86"/>
                <a:gd name="T23" fmla="*/ 2147483647 h 86"/>
                <a:gd name="T24" fmla="*/ 2147483647 w 86"/>
                <a:gd name="T25" fmla="*/ 2147483647 h 86"/>
                <a:gd name="T26" fmla="*/ 2147483647 w 86"/>
                <a:gd name="T27" fmla="*/ 2147483647 h 86"/>
                <a:gd name="T28" fmla="*/ 2147483647 w 86"/>
                <a:gd name="T29" fmla="*/ 2147483647 h 86"/>
                <a:gd name="T30" fmla="*/ 2147483647 w 86"/>
                <a:gd name="T31" fmla="*/ 2147483647 h 86"/>
                <a:gd name="T32" fmla="*/ 2147483647 w 86"/>
                <a:gd name="T33" fmla="*/ 2147483647 h 86"/>
                <a:gd name="T34" fmla="*/ 2147483647 w 86"/>
                <a:gd name="T35" fmla="*/ 2147483647 h 86"/>
                <a:gd name="T36" fmla="*/ 2147483647 w 86"/>
                <a:gd name="T37" fmla="*/ 2147483647 h 86"/>
                <a:gd name="T38" fmla="*/ 2147483647 w 86"/>
                <a:gd name="T39" fmla="*/ 2147483647 h 86"/>
                <a:gd name="T40" fmla="*/ 2147483647 w 86"/>
                <a:gd name="T41" fmla="*/ 2147483647 h 86"/>
                <a:gd name="T42" fmla="*/ 2147483647 w 86"/>
                <a:gd name="T43" fmla="*/ 2147483647 h 86"/>
                <a:gd name="T44" fmla="*/ 2147483647 w 86"/>
                <a:gd name="T45" fmla="*/ 2147483647 h 86"/>
                <a:gd name="T46" fmla="*/ 0 w 86"/>
                <a:gd name="T47" fmla="*/ 2147483647 h 86"/>
                <a:gd name="T48" fmla="*/ 0 w 86"/>
                <a:gd name="T49" fmla="*/ 2147483647 h 86"/>
                <a:gd name="T50" fmla="*/ 2147483647 w 86"/>
                <a:gd name="T51" fmla="*/ 2147483647 h 86"/>
                <a:gd name="T52" fmla="*/ 2147483647 w 86"/>
                <a:gd name="T53" fmla="*/ 2147483647 h 86"/>
                <a:gd name="T54" fmla="*/ 0 w 86"/>
                <a:gd name="T55" fmla="*/ 2147483647 h 86"/>
                <a:gd name="T56" fmla="*/ 0 w 86"/>
                <a:gd name="T57" fmla="*/ 2147483647 h 86"/>
                <a:gd name="T58" fmla="*/ 2147483647 w 86"/>
                <a:gd name="T59" fmla="*/ 2147483647 h 86"/>
                <a:gd name="T60" fmla="*/ 2147483647 w 86"/>
                <a:gd name="T61" fmla="*/ 2147483647 h 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86"/>
                <a:gd name="T95" fmla="*/ 86 w 86"/>
                <a:gd name="T96" fmla="*/ 86 h 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86">
                  <a:moveTo>
                    <a:pt x="45" y="86"/>
                  </a:moveTo>
                  <a:lnTo>
                    <a:pt x="41" y="86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43"/>
                  </a:lnTo>
                  <a:lnTo>
                    <a:pt x="41" y="43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45" y="43"/>
                  </a:lnTo>
                  <a:lnTo>
                    <a:pt x="41" y="43"/>
                  </a:lnTo>
                  <a:lnTo>
                    <a:pt x="41" y="0"/>
                  </a:lnTo>
                  <a:lnTo>
                    <a:pt x="41" y="86"/>
                  </a:lnTo>
                  <a:lnTo>
                    <a:pt x="41" y="41"/>
                  </a:lnTo>
                  <a:lnTo>
                    <a:pt x="45" y="45"/>
                  </a:lnTo>
                  <a:lnTo>
                    <a:pt x="45" y="86"/>
                  </a:lnTo>
                  <a:lnTo>
                    <a:pt x="41" y="86"/>
                  </a:lnTo>
                  <a:lnTo>
                    <a:pt x="41" y="41"/>
                  </a:lnTo>
                  <a:lnTo>
                    <a:pt x="45" y="45"/>
                  </a:lnTo>
                  <a:lnTo>
                    <a:pt x="86" y="45"/>
                  </a:lnTo>
                  <a:lnTo>
                    <a:pt x="45" y="45"/>
                  </a:lnTo>
                  <a:lnTo>
                    <a:pt x="41" y="41"/>
                  </a:lnTo>
                  <a:lnTo>
                    <a:pt x="86" y="41"/>
                  </a:lnTo>
                  <a:lnTo>
                    <a:pt x="86" y="4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86" y="41"/>
                  </a:lnTo>
                  <a:lnTo>
                    <a:pt x="86" y="45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86" y="41"/>
                  </a:lnTo>
                  <a:lnTo>
                    <a:pt x="41" y="4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10" name="Freeform 129"/>
            <p:cNvSpPr>
              <a:spLocks/>
            </p:cNvSpPr>
            <p:nvPr/>
          </p:nvSpPr>
          <p:spPr bwMode="auto">
            <a:xfrm>
              <a:off x="2794000" y="3265488"/>
              <a:ext cx="6350" cy="136525"/>
            </a:xfrm>
            <a:custGeom>
              <a:avLst/>
              <a:gdLst>
                <a:gd name="T0" fmla="*/ 2147483647 w 4"/>
                <a:gd name="T1" fmla="*/ 2147483647 h 86"/>
                <a:gd name="T2" fmla="*/ 2147483647 w 4"/>
                <a:gd name="T3" fmla="*/ 2147483647 h 86"/>
                <a:gd name="T4" fmla="*/ 0 w 4"/>
                <a:gd name="T5" fmla="*/ 2147483647 h 86"/>
                <a:gd name="T6" fmla="*/ 2147483647 w 4"/>
                <a:gd name="T7" fmla="*/ 2147483647 h 86"/>
                <a:gd name="T8" fmla="*/ 2147483647 w 4"/>
                <a:gd name="T9" fmla="*/ 0 h 86"/>
                <a:gd name="T10" fmla="*/ 2147483647 w 4"/>
                <a:gd name="T11" fmla="*/ 2147483647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86"/>
                <a:gd name="T20" fmla="*/ 4 w 4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86">
                  <a:moveTo>
                    <a:pt x="4" y="45"/>
                  </a:moveTo>
                  <a:lnTo>
                    <a:pt x="4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4" y="0"/>
                  </a:lnTo>
                  <a:lnTo>
                    <a:pt x="4" y="8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11" name="Freeform 130"/>
            <p:cNvSpPr>
              <a:spLocks/>
            </p:cNvSpPr>
            <p:nvPr/>
          </p:nvSpPr>
          <p:spPr bwMode="auto">
            <a:xfrm>
              <a:off x="2235200" y="2906713"/>
              <a:ext cx="26988" cy="28575"/>
            </a:xfrm>
            <a:custGeom>
              <a:avLst/>
              <a:gdLst>
                <a:gd name="T0" fmla="*/ 2147483647 w 17"/>
                <a:gd name="T1" fmla="*/ 2147483647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2147483647 h 17"/>
                <a:gd name="T8" fmla="*/ 2147483647 w 17"/>
                <a:gd name="T9" fmla="*/ 2147483647 h 17"/>
                <a:gd name="T10" fmla="*/ 2147483647 w 17"/>
                <a:gd name="T11" fmla="*/ 2147483647 h 17"/>
                <a:gd name="T12" fmla="*/ 2147483647 w 17"/>
                <a:gd name="T13" fmla="*/ 2147483647 h 17"/>
                <a:gd name="T14" fmla="*/ 2147483647 w 17"/>
                <a:gd name="T15" fmla="*/ 2147483647 h 17"/>
                <a:gd name="T16" fmla="*/ 2147483647 w 17"/>
                <a:gd name="T17" fmla="*/ 2147483647 h 17"/>
                <a:gd name="T18" fmla="*/ 2147483647 w 17"/>
                <a:gd name="T19" fmla="*/ 2147483647 h 17"/>
                <a:gd name="T20" fmla="*/ 0 w 17"/>
                <a:gd name="T21" fmla="*/ 2147483647 h 17"/>
                <a:gd name="T22" fmla="*/ 2147483647 w 17"/>
                <a:gd name="T23" fmla="*/ 2147483647 h 17"/>
                <a:gd name="T24" fmla="*/ 0 w 17"/>
                <a:gd name="T25" fmla="*/ 2147483647 h 17"/>
                <a:gd name="T26" fmla="*/ 2147483647 w 17"/>
                <a:gd name="T27" fmla="*/ 2147483647 h 17"/>
                <a:gd name="T28" fmla="*/ 0 w 17"/>
                <a:gd name="T29" fmla="*/ 2147483647 h 17"/>
                <a:gd name="T30" fmla="*/ 2147483647 w 17"/>
                <a:gd name="T31" fmla="*/ 2147483647 h 17"/>
                <a:gd name="T32" fmla="*/ 2147483647 w 17"/>
                <a:gd name="T33" fmla="*/ 2147483647 h 17"/>
                <a:gd name="T34" fmla="*/ 2147483647 w 17"/>
                <a:gd name="T35" fmla="*/ 2147483647 h 17"/>
                <a:gd name="T36" fmla="*/ 2147483647 w 17"/>
                <a:gd name="T37" fmla="*/ 2147483647 h 17"/>
                <a:gd name="T38" fmla="*/ 2147483647 w 17"/>
                <a:gd name="T39" fmla="*/ 2147483647 h 17"/>
                <a:gd name="T40" fmla="*/ 2147483647 w 17"/>
                <a:gd name="T41" fmla="*/ 0 h 17"/>
                <a:gd name="T42" fmla="*/ 2147483647 w 17"/>
                <a:gd name="T43" fmla="*/ 2147483647 h 17"/>
                <a:gd name="T44" fmla="*/ 2147483647 w 17"/>
                <a:gd name="T45" fmla="*/ 2147483647 h 17"/>
                <a:gd name="T46" fmla="*/ 2147483647 w 17"/>
                <a:gd name="T47" fmla="*/ 2147483647 h 17"/>
                <a:gd name="T48" fmla="*/ 2147483647 w 17"/>
                <a:gd name="T49" fmla="*/ 2147483647 h 17"/>
                <a:gd name="T50" fmla="*/ 2147483647 w 17"/>
                <a:gd name="T51" fmla="*/ 2147483647 h 17"/>
                <a:gd name="T52" fmla="*/ 2147483647 w 17"/>
                <a:gd name="T53" fmla="*/ 2147483647 h 17"/>
                <a:gd name="T54" fmla="*/ 2147483647 w 17"/>
                <a:gd name="T55" fmla="*/ 2147483647 h 17"/>
                <a:gd name="T56" fmla="*/ 2147483647 w 17"/>
                <a:gd name="T57" fmla="*/ 2147483647 h 17"/>
                <a:gd name="T58" fmla="*/ 2147483647 w 17"/>
                <a:gd name="T59" fmla="*/ 2147483647 h 17"/>
                <a:gd name="T60" fmla="*/ 2147483647 w 17"/>
                <a:gd name="T61" fmla="*/ 2147483647 h 17"/>
                <a:gd name="T62" fmla="*/ 2147483647 w 17"/>
                <a:gd name="T63" fmla="*/ 2147483647 h 17"/>
                <a:gd name="T64" fmla="*/ 2147483647 w 17"/>
                <a:gd name="T65" fmla="*/ 2147483647 h 17"/>
                <a:gd name="T66" fmla="*/ 2147483647 w 17"/>
                <a:gd name="T67" fmla="*/ 2147483647 h 17"/>
                <a:gd name="T68" fmla="*/ 2147483647 w 17"/>
                <a:gd name="T69" fmla="*/ 2147483647 h 17"/>
                <a:gd name="T70" fmla="*/ 2147483647 w 17"/>
                <a:gd name="T71" fmla="*/ 2147483647 h 17"/>
                <a:gd name="T72" fmla="*/ 0 w 17"/>
                <a:gd name="T73" fmla="*/ 2147483647 h 17"/>
                <a:gd name="T74" fmla="*/ 0 w 17"/>
                <a:gd name="T75" fmla="*/ 2147483647 h 17"/>
                <a:gd name="T76" fmla="*/ 2147483647 w 17"/>
                <a:gd name="T77" fmla="*/ 2147483647 h 17"/>
                <a:gd name="T78" fmla="*/ 2147483647 w 17"/>
                <a:gd name="T79" fmla="*/ 2147483647 h 17"/>
                <a:gd name="T80" fmla="*/ 2147483647 w 17"/>
                <a:gd name="T81" fmla="*/ 2147483647 h 17"/>
                <a:gd name="T82" fmla="*/ 2147483647 w 17"/>
                <a:gd name="T83" fmla="*/ 2147483647 h 17"/>
                <a:gd name="T84" fmla="*/ 2147483647 w 17"/>
                <a:gd name="T85" fmla="*/ 2147483647 h 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"/>
                <a:gd name="T130" fmla="*/ 0 h 17"/>
                <a:gd name="T131" fmla="*/ 17 w 17"/>
                <a:gd name="T132" fmla="*/ 17 h 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" h="17">
                  <a:moveTo>
                    <a:pt x="15" y="15"/>
                  </a:moveTo>
                  <a:lnTo>
                    <a:pt x="9" y="8"/>
                  </a:lnTo>
                  <a:lnTo>
                    <a:pt x="12" y="16"/>
                  </a:lnTo>
                  <a:lnTo>
                    <a:pt x="9" y="8"/>
                  </a:lnTo>
                  <a:lnTo>
                    <a:pt x="9" y="17"/>
                  </a:lnTo>
                  <a:lnTo>
                    <a:pt x="9" y="8"/>
                  </a:lnTo>
                  <a:lnTo>
                    <a:pt x="5" y="16"/>
                  </a:lnTo>
                  <a:lnTo>
                    <a:pt x="9" y="8"/>
                  </a:lnTo>
                  <a:lnTo>
                    <a:pt x="2" y="15"/>
                  </a:lnTo>
                  <a:lnTo>
                    <a:pt x="9" y="8"/>
                  </a:lnTo>
                  <a:lnTo>
                    <a:pt x="0" y="11"/>
                  </a:lnTo>
                  <a:lnTo>
                    <a:pt x="9" y="8"/>
                  </a:lnTo>
                  <a:lnTo>
                    <a:pt x="0" y="8"/>
                  </a:lnTo>
                  <a:lnTo>
                    <a:pt x="9" y="8"/>
                  </a:lnTo>
                  <a:lnTo>
                    <a:pt x="0" y="5"/>
                  </a:lnTo>
                  <a:lnTo>
                    <a:pt x="9" y="8"/>
                  </a:lnTo>
                  <a:lnTo>
                    <a:pt x="2" y="2"/>
                  </a:lnTo>
                  <a:lnTo>
                    <a:pt x="9" y="8"/>
                  </a:lnTo>
                  <a:lnTo>
                    <a:pt x="5" y="1"/>
                  </a:lnTo>
                  <a:lnTo>
                    <a:pt x="9" y="8"/>
                  </a:lnTo>
                  <a:lnTo>
                    <a:pt x="9" y="0"/>
                  </a:lnTo>
                  <a:lnTo>
                    <a:pt x="9" y="8"/>
                  </a:lnTo>
                  <a:lnTo>
                    <a:pt x="12" y="1"/>
                  </a:lnTo>
                  <a:lnTo>
                    <a:pt x="9" y="8"/>
                  </a:lnTo>
                  <a:lnTo>
                    <a:pt x="15" y="2"/>
                  </a:lnTo>
                  <a:lnTo>
                    <a:pt x="9" y="8"/>
                  </a:lnTo>
                  <a:lnTo>
                    <a:pt x="16" y="5"/>
                  </a:lnTo>
                  <a:lnTo>
                    <a:pt x="9" y="8"/>
                  </a:lnTo>
                  <a:lnTo>
                    <a:pt x="17" y="8"/>
                  </a:lnTo>
                  <a:lnTo>
                    <a:pt x="9" y="8"/>
                  </a:lnTo>
                  <a:lnTo>
                    <a:pt x="16" y="11"/>
                  </a:lnTo>
                  <a:lnTo>
                    <a:pt x="9" y="8"/>
                  </a:lnTo>
                  <a:lnTo>
                    <a:pt x="15" y="15"/>
                  </a:lnTo>
                  <a:lnTo>
                    <a:pt x="16" y="11"/>
                  </a:lnTo>
                  <a:lnTo>
                    <a:pt x="17" y="8"/>
                  </a:lnTo>
                  <a:lnTo>
                    <a:pt x="9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5" y="16"/>
                  </a:lnTo>
                  <a:lnTo>
                    <a:pt x="9" y="17"/>
                  </a:lnTo>
                  <a:lnTo>
                    <a:pt x="12" y="16"/>
                  </a:lnTo>
                  <a:lnTo>
                    <a:pt x="15" y="15"/>
                  </a:lnTo>
                  <a:close/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12" name="Freeform 131"/>
            <p:cNvSpPr>
              <a:spLocks/>
            </p:cNvSpPr>
            <p:nvPr/>
          </p:nvSpPr>
          <p:spPr bwMode="auto">
            <a:xfrm>
              <a:off x="2249488" y="2921000"/>
              <a:ext cx="1587" cy="14288"/>
            </a:xfrm>
            <a:custGeom>
              <a:avLst/>
              <a:gdLst>
                <a:gd name="T0" fmla="*/ 0 w 1587"/>
                <a:gd name="T1" fmla="*/ 2147483647 h 9"/>
                <a:gd name="T2" fmla="*/ 0 w 1587"/>
                <a:gd name="T3" fmla="*/ 2147483647 h 9"/>
                <a:gd name="T4" fmla="*/ 0 w 1587"/>
                <a:gd name="T5" fmla="*/ 0 h 9"/>
                <a:gd name="T6" fmla="*/ 0 w 1587"/>
                <a:gd name="T7" fmla="*/ 2147483647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87"/>
                <a:gd name="T13" fmla="*/ 0 h 9"/>
                <a:gd name="T14" fmla="*/ 1587 w 158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87" h="9">
                  <a:moveTo>
                    <a:pt x="0" y="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13" name="Freeform 132"/>
            <p:cNvSpPr>
              <a:spLocks/>
            </p:cNvSpPr>
            <p:nvPr/>
          </p:nvSpPr>
          <p:spPr bwMode="auto">
            <a:xfrm>
              <a:off x="2235200" y="2906713"/>
              <a:ext cx="14288" cy="14287"/>
            </a:xfrm>
            <a:custGeom>
              <a:avLst/>
              <a:gdLst>
                <a:gd name="T0" fmla="*/ 2147483647 w 9"/>
                <a:gd name="T1" fmla="*/ 2147483647 h 8"/>
                <a:gd name="T2" fmla="*/ 2147483647 w 9"/>
                <a:gd name="T3" fmla="*/ 0 h 8"/>
                <a:gd name="T4" fmla="*/ 2147483647 w 9"/>
                <a:gd name="T5" fmla="*/ 2147483647 h 8"/>
                <a:gd name="T6" fmla="*/ 2147483647 w 9"/>
                <a:gd name="T7" fmla="*/ 2147483647 h 8"/>
                <a:gd name="T8" fmla="*/ 0 w 9"/>
                <a:gd name="T9" fmla="*/ 2147483647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9" y="8"/>
                  </a:moveTo>
                  <a:lnTo>
                    <a:pt x="9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14" name="Freeform 133"/>
            <p:cNvSpPr>
              <a:spLocks/>
            </p:cNvSpPr>
            <p:nvPr/>
          </p:nvSpPr>
          <p:spPr bwMode="auto">
            <a:xfrm>
              <a:off x="2235200" y="2916238"/>
              <a:ext cx="26988" cy="4762"/>
            </a:xfrm>
            <a:custGeom>
              <a:avLst/>
              <a:gdLst>
                <a:gd name="T0" fmla="*/ 0 w 16"/>
                <a:gd name="T1" fmla="*/ 0 h 3"/>
                <a:gd name="T2" fmla="*/ 0 w 16"/>
                <a:gd name="T3" fmla="*/ 2147483647 h 3"/>
                <a:gd name="T4" fmla="*/ 2147483647 w 16"/>
                <a:gd name="T5" fmla="*/ 2147483647 h 3"/>
                <a:gd name="T6" fmla="*/ 2147483647 w 16"/>
                <a:gd name="T7" fmla="*/ 2147483647 h 3"/>
                <a:gd name="T8" fmla="*/ 2147483647 w 16"/>
                <a:gd name="T9" fmla="*/ 2147483647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3"/>
                <a:gd name="T17" fmla="*/ 16 w 1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3">
                  <a:moveTo>
                    <a:pt x="0" y="0"/>
                  </a:moveTo>
                  <a:lnTo>
                    <a:pt x="0" y="3"/>
                  </a:lnTo>
                  <a:lnTo>
                    <a:pt x="7" y="3"/>
                  </a:lnTo>
                  <a:lnTo>
                    <a:pt x="9" y="3"/>
                  </a:lnTo>
                  <a:lnTo>
                    <a:pt x="16" y="3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15" name="Freeform 134"/>
            <p:cNvSpPr>
              <a:spLocks/>
            </p:cNvSpPr>
            <p:nvPr/>
          </p:nvSpPr>
          <p:spPr bwMode="auto">
            <a:xfrm>
              <a:off x="2249488" y="2906713"/>
              <a:ext cx="12700" cy="14287"/>
            </a:xfrm>
            <a:custGeom>
              <a:avLst/>
              <a:gdLst>
                <a:gd name="T0" fmla="*/ 2147483647 w 8"/>
                <a:gd name="T1" fmla="*/ 2147483647 h 8"/>
                <a:gd name="T2" fmla="*/ 2147483647 w 8"/>
                <a:gd name="T3" fmla="*/ 2147483647 h 8"/>
                <a:gd name="T4" fmla="*/ 2147483647 w 8"/>
                <a:gd name="T5" fmla="*/ 2147483647 h 8"/>
                <a:gd name="T6" fmla="*/ 2147483647 w 8"/>
                <a:gd name="T7" fmla="*/ 2147483647 h 8"/>
                <a:gd name="T8" fmla="*/ 2147483647 w 8"/>
                <a:gd name="T9" fmla="*/ 2147483647 h 8"/>
                <a:gd name="T10" fmla="*/ 0 w 8"/>
                <a:gd name="T11" fmla="*/ 0 h 8"/>
                <a:gd name="T12" fmla="*/ 0 w 8"/>
                <a:gd name="T13" fmla="*/ 0 h 8"/>
                <a:gd name="T14" fmla="*/ 0 w 8"/>
                <a:gd name="T15" fmla="*/ 2147483647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8"/>
                <a:gd name="T26" fmla="*/ 8 w 8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8">
                  <a:moveTo>
                    <a:pt x="7" y="8"/>
                  </a:moveTo>
                  <a:lnTo>
                    <a:pt x="8" y="8"/>
                  </a:lnTo>
                  <a:lnTo>
                    <a:pt x="7" y="5"/>
                  </a:lnTo>
                  <a:lnTo>
                    <a:pt x="6" y="2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18" name="Text Box 139"/>
            <p:cNvSpPr txBox="1">
              <a:spLocks noChangeArrowheads="1"/>
            </p:cNvSpPr>
            <p:nvPr/>
          </p:nvSpPr>
          <p:spPr bwMode="auto">
            <a:xfrm>
              <a:off x="4764474" y="2685726"/>
              <a:ext cx="333375" cy="3968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2000" eaLnBrk="0" hangingPunct="0"/>
              <a:r>
                <a:rPr lang="en-US" u="none">
                  <a:solidFill>
                    <a:schemeClr val="hlink"/>
                  </a:solidFill>
                </a:rPr>
                <a:t>F</a:t>
              </a:r>
            </a:p>
          </p:txBody>
        </p:sp>
        <p:sp>
          <p:nvSpPr>
            <p:cNvPr id="159" name="Text Box 150"/>
            <p:cNvSpPr txBox="1">
              <a:spLocks noChangeArrowheads="1"/>
            </p:cNvSpPr>
            <p:nvPr/>
          </p:nvSpPr>
          <p:spPr bwMode="auto">
            <a:xfrm>
              <a:off x="765613" y="3448606"/>
              <a:ext cx="386923" cy="463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2000" eaLnBrk="0" hangingPunct="0"/>
              <a:r>
                <a:rPr lang="en-US" sz="2400" u="none" dirty="0"/>
                <a:t>S</a:t>
              </a:r>
            </a:p>
          </p:txBody>
        </p:sp>
        <p:sp>
          <p:nvSpPr>
            <p:cNvPr id="3" name="Freihandform: Form 2">
              <a:extLst>
                <a:ext uri="{FF2B5EF4-FFF2-40B4-BE49-F238E27FC236}">
                  <a16:creationId xmlns="" xmlns:a16="http://schemas.microsoft.com/office/drawing/2014/main" id="{5AE4F746-513C-469A-9A51-711951C1F74D}"/>
                </a:ext>
              </a:extLst>
            </p:cNvPr>
            <p:cNvSpPr/>
            <p:nvPr/>
          </p:nvSpPr>
          <p:spPr bwMode="auto">
            <a:xfrm>
              <a:off x="3579460" y="2341943"/>
              <a:ext cx="695360" cy="587307"/>
            </a:xfrm>
            <a:custGeom>
              <a:avLst/>
              <a:gdLst>
                <a:gd name="connsiteX0" fmla="*/ 0 w 617220"/>
                <a:gd name="connsiteY0" fmla="*/ 0 h 414650"/>
                <a:gd name="connsiteX1" fmla="*/ 171450 w 617220"/>
                <a:gd name="connsiteY1" fmla="*/ 354330 h 414650"/>
                <a:gd name="connsiteX2" fmla="*/ 617220 w 617220"/>
                <a:gd name="connsiteY2" fmla="*/ 411480 h 41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7220" h="414650">
                  <a:moveTo>
                    <a:pt x="0" y="0"/>
                  </a:moveTo>
                  <a:cubicBezTo>
                    <a:pt x="34290" y="142875"/>
                    <a:pt x="68580" y="285750"/>
                    <a:pt x="171450" y="354330"/>
                  </a:cubicBezTo>
                  <a:cubicBezTo>
                    <a:pt x="274320" y="422910"/>
                    <a:pt x="445770" y="417195"/>
                    <a:pt x="617220" y="41148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="" xmlns:a16="http://schemas.microsoft.com/office/drawing/2014/main" id="{69EDD357-1ECA-4D40-B154-692C63AD26E3}"/>
                </a:ext>
              </a:extLst>
            </p:cNvPr>
            <p:cNvSpPr/>
            <p:nvPr/>
          </p:nvSpPr>
          <p:spPr bwMode="auto">
            <a:xfrm>
              <a:off x="4560570" y="2322274"/>
              <a:ext cx="81280" cy="535226"/>
            </a:xfrm>
            <a:custGeom>
              <a:avLst/>
              <a:gdLst>
                <a:gd name="connsiteX0" fmla="*/ 137160 w 150358"/>
                <a:gd name="connsiteY0" fmla="*/ 0 h 320040"/>
                <a:gd name="connsiteX1" fmla="*/ 137160 w 150358"/>
                <a:gd name="connsiteY1" fmla="*/ 205740 h 320040"/>
                <a:gd name="connsiteX2" fmla="*/ 0 w 150358"/>
                <a:gd name="connsiteY2" fmla="*/ 32004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358" h="320040">
                  <a:moveTo>
                    <a:pt x="137160" y="0"/>
                  </a:moveTo>
                  <a:cubicBezTo>
                    <a:pt x="148590" y="76200"/>
                    <a:pt x="160020" y="152400"/>
                    <a:pt x="137160" y="205740"/>
                  </a:cubicBezTo>
                  <a:cubicBezTo>
                    <a:pt x="114300" y="259080"/>
                    <a:pt x="57150" y="289560"/>
                    <a:pt x="0" y="32004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="" xmlns:a16="http://schemas.microsoft.com/office/drawing/2014/main" id="{05EEE432-41C0-469A-9962-948B57AEDA86}"/>
                </a:ext>
              </a:extLst>
            </p:cNvPr>
            <p:cNvSpPr/>
            <p:nvPr/>
          </p:nvSpPr>
          <p:spPr bwMode="auto">
            <a:xfrm>
              <a:off x="2903863" y="2357159"/>
              <a:ext cx="350116" cy="908607"/>
            </a:xfrm>
            <a:custGeom>
              <a:avLst/>
              <a:gdLst>
                <a:gd name="connsiteX0" fmla="*/ 91440 w 174344"/>
                <a:gd name="connsiteY0" fmla="*/ 0 h 765810"/>
                <a:gd name="connsiteX1" fmla="*/ 171450 w 174344"/>
                <a:gd name="connsiteY1" fmla="*/ 445770 h 765810"/>
                <a:gd name="connsiteX2" fmla="*/ 0 w 174344"/>
                <a:gd name="connsiteY2" fmla="*/ 765810 h 76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344" h="765810">
                  <a:moveTo>
                    <a:pt x="91440" y="0"/>
                  </a:moveTo>
                  <a:cubicBezTo>
                    <a:pt x="139065" y="159067"/>
                    <a:pt x="186690" y="318135"/>
                    <a:pt x="171450" y="445770"/>
                  </a:cubicBezTo>
                  <a:cubicBezTo>
                    <a:pt x="156210" y="573405"/>
                    <a:pt x="78105" y="669607"/>
                    <a:pt x="0" y="76581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="" xmlns:a16="http://schemas.microsoft.com/office/drawing/2014/main" id="{22B016D1-6A38-4AA4-AF13-08E02878BFF3}"/>
                </a:ext>
              </a:extLst>
            </p:cNvPr>
            <p:cNvSpPr/>
            <p:nvPr/>
          </p:nvSpPr>
          <p:spPr bwMode="auto">
            <a:xfrm>
              <a:off x="2400300" y="2360058"/>
              <a:ext cx="120513" cy="520302"/>
            </a:xfrm>
            <a:custGeom>
              <a:avLst/>
              <a:gdLst>
                <a:gd name="connsiteX0" fmla="*/ 114300 w 187457"/>
                <a:gd name="connsiteY0" fmla="*/ 0 h 354330"/>
                <a:gd name="connsiteX1" fmla="*/ 182880 w 187457"/>
                <a:gd name="connsiteY1" fmla="*/ 228600 h 354330"/>
                <a:gd name="connsiteX2" fmla="*/ 0 w 187457"/>
                <a:gd name="connsiteY2" fmla="*/ 354330 h 35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457" h="354330">
                  <a:moveTo>
                    <a:pt x="114300" y="0"/>
                  </a:moveTo>
                  <a:cubicBezTo>
                    <a:pt x="158115" y="84772"/>
                    <a:pt x="201930" y="169545"/>
                    <a:pt x="182880" y="228600"/>
                  </a:cubicBezTo>
                  <a:cubicBezTo>
                    <a:pt x="163830" y="287655"/>
                    <a:pt x="81915" y="320992"/>
                    <a:pt x="0" y="35433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="" xmlns:a16="http://schemas.microsoft.com/office/drawing/2014/main" id="{3876C7A0-074A-4A85-8EEB-A6E25344ED42}"/>
                </a:ext>
              </a:extLst>
            </p:cNvPr>
            <p:cNvSpPr/>
            <p:nvPr/>
          </p:nvSpPr>
          <p:spPr bwMode="auto">
            <a:xfrm>
              <a:off x="1965188" y="2333719"/>
              <a:ext cx="115072" cy="558071"/>
            </a:xfrm>
            <a:custGeom>
              <a:avLst/>
              <a:gdLst>
                <a:gd name="connsiteX0" fmla="*/ 4099 w 129829"/>
                <a:gd name="connsiteY0" fmla="*/ 0 h 365760"/>
                <a:gd name="connsiteX1" fmla="*/ 15529 w 129829"/>
                <a:gd name="connsiteY1" fmla="*/ 194310 h 365760"/>
                <a:gd name="connsiteX2" fmla="*/ 129829 w 129829"/>
                <a:gd name="connsiteY2" fmla="*/ 365760 h 36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829" h="365760">
                  <a:moveTo>
                    <a:pt x="4099" y="0"/>
                  </a:moveTo>
                  <a:cubicBezTo>
                    <a:pt x="-664" y="66675"/>
                    <a:pt x="-5426" y="133350"/>
                    <a:pt x="15529" y="194310"/>
                  </a:cubicBezTo>
                  <a:cubicBezTo>
                    <a:pt x="36484" y="255270"/>
                    <a:pt x="83156" y="310515"/>
                    <a:pt x="129829" y="36576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="" xmlns:a16="http://schemas.microsoft.com/office/drawing/2014/main" id="{A3A26046-5FFC-4C82-93BF-CB9B99752370}"/>
                </a:ext>
              </a:extLst>
            </p:cNvPr>
            <p:cNvSpPr/>
            <p:nvPr/>
          </p:nvSpPr>
          <p:spPr bwMode="auto">
            <a:xfrm>
              <a:off x="4084175" y="2336100"/>
              <a:ext cx="226682" cy="463132"/>
            </a:xfrm>
            <a:custGeom>
              <a:avLst/>
              <a:gdLst>
                <a:gd name="connsiteX0" fmla="*/ 5259 w 222429"/>
                <a:gd name="connsiteY0" fmla="*/ 0 h 308610"/>
                <a:gd name="connsiteX1" fmla="*/ 28119 w 222429"/>
                <a:gd name="connsiteY1" fmla="*/ 228600 h 308610"/>
                <a:gd name="connsiteX2" fmla="*/ 222429 w 222429"/>
                <a:gd name="connsiteY2" fmla="*/ 308610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429" h="308610">
                  <a:moveTo>
                    <a:pt x="5259" y="0"/>
                  </a:moveTo>
                  <a:cubicBezTo>
                    <a:pt x="-1409" y="88582"/>
                    <a:pt x="-8076" y="177165"/>
                    <a:pt x="28119" y="228600"/>
                  </a:cubicBezTo>
                  <a:cubicBezTo>
                    <a:pt x="64314" y="280035"/>
                    <a:pt x="143371" y="294322"/>
                    <a:pt x="222429" y="30861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="" xmlns:a16="http://schemas.microsoft.com/office/drawing/2014/main" id="{25DF53CD-D586-4E5F-8ECD-2BE44B044C58}"/>
                </a:ext>
              </a:extLst>
            </p:cNvPr>
            <p:cNvSpPr/>
            <p:nvPr/>
          </p:nvSpPr>
          <p:spPr bwMode="auto">
            <a:xfrm>
              <a:off x="2913658" y="3075126"/>
              <a:ext cx="1521958" cy="342900"/>
            </a:xfrm>
            <a:custGeom>
              <a:avLst/>
              <a:gdLst>
                <a:gd name="connsiteX0" fmla="*/ 1508760 w 1521958"/>
                <a:gd name="connsiteY0" fmla="*/ 0 h 342900"/>
                <a:gd name="connsiteX1" fmla="*/ 1303020 w 1521958"/>
                <a:gd name="connsiteY1" fmla="*/ 262890 h 342900"/>
                <a:gd name="connsiteX2" fmla="*/ 0 w 1521958"/>
                <a:gd name="connsiteY2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1958" h="342900">
                  <a:moveTo>
                    <a:pt x="1508760" y="0"/>
                  </a:moveTo>
                  <a:cubicBezTo>
                    <a:pt x="1531620" y="102870"/>
                    <a:pt x="1554480" y="205740"/>
                    <a:pt x="1303020" y="262890"/>
                  </a:cubicBezTo>
                  <a:cubicBezTo>
                    <a:pt x="1051560" y="320040"/>
                    <a:pt x="525780" y="331470"/>
                    <a:pt x="0" y="34290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="" xmlns:a16="http://schemas.microsoft.com/office/drawing/2014/main" id="{C35641EE-4C83-4F9C-B521-E7C6D6588A67}"/>
                </a:ext>
              </a:extLst>
            </p:cNvPr>
            <p:cNvSpPr/>
            <p:nvPr/>
          </p:nvSpPr>
          <p:spPr bwMode="auto">
            <a:xfrm>
              <a:off x="2208192" y="3051810"/>
              <a:ext cx="454998" cy="297180"/>
            </a:xfrm>
            <a:custGeom>
              <a:avLst/>
              <a:gdLst>
                <a:gd name="connsiteX0" fmla="*/ 32088 w 454998"/>
                <a:gd name="connsiteY0" fmla="*/ 0 h 297180"/>
                <a:gd name="connsiteX1" fmla="*/ 43518 w 454998"/>
                <a:gd name="connsiteY1" fmla="*/ 205740 h 297180"/>
                <a:gd name="connsiteX2" fmla="*/ 454998 w 454998"/>
                <a:gd name="connsiteY2" fmla="*/ 29718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998" h="297180">
                  <a:moveTo>
                    <a:pt x="32088" y="0"/>
                  </a:moveTo>
                  <a:cubicBezTo>
                    <a:pt x="2560" y="78105"/>
                    <a:pt x="-26967" y="156210"/>
                    <a:pt x="43518" y="205740"/>
                  </a:cubicBezTo>
                  <a:cubicBezTo>
                    <a:pt x="114003" y="255270"/>
                    <a:pt x="284500" y="276225"/>
                    <a:pt x="454998" y="29718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="" xmlns:a16="http://schemas.microsoft.com/office/drawing/2014/main" id="{40E9B33F-E538-4348-814B-BE329D2C84E6}"/>
                </a:ext>
              </a:extLst>
            </p:cNvPr>
            <p:cNvSpPr/>
            <p:nvPr/>
          </p:nvSpPr>
          <p:spPr bwMode="auto">
            <a:xfrm>
              <a:off x="1152536" y="3474720"/>
              <a:ext cx="1649253" cy="255107"/>
            </a:xfrm>
            <a:custGeom>
              <a:avLst/>
              <a:gdLst>
                <a:gd name="connsiteX0" fmla="*/ 1223010 w 1224449"/>
                <a:gd name="connsiteY0" fmla="*/ 0 h 184613"/>
                <a:gd name="connsiteX1" fmla="*/ 1028700 w 1224449"/>
                <a:gd name="connsiteY1" fmla="*/ 171450 h 184613"/>
                <a:gd name="connsiteX2" fmla="*/ 0 w 1224449"/>
                <a:gd name="connsiteY2" fmla="*/ 160020 h 18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4449" h="184613">
                  <a:moveTo>
                    <a:pt x="1223010" y="0"/>
                  </a:moveTo>
                  <a:cubicBezTo>
                    <a:pt x="1227772" y="72390"/>
                    <a:pt x="1232535" y="144780"/>
                    <a:pt x="1028700" y="171450"/>
                  </a:cubicBezTo>
                  <a:cubicBezTo>
                    <a:pt x="824865" y="198120"/>
                    <a:pt x="412432" y="179070"/>
                    <a:pt x="0" y="16002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4" name="Gruppieren 23">
              <a:extLst>
                <a:ext uri="{FF2B5EF4-FFF2-40B4-BE49-F238E27FC236}">
                  <a16:creationId xmlns="" xmlns:a16="http://schemas.microsoft.com/office/drawing/2014/main" id="{08F99E73-4EC4-48AD-85B6-199DB7FC60DE}"/>
                </a:ext>
              </a:extLst>
            </p:cNvPr>
            <p:cNvGrpSpPr/>
            <p:nvPr/>
          </p:nvGrpSpPr>
          <p:grpSpPr>
            <a:xfrm>
              <a:off x="2113151" y="2686941"/>
              <a:ext cx="2983299" cy="784549"/>
              <a:chOff x="2113151" y="2686941"/>
              <a:chExt cx="2983299" cy="784549"/>
            </a:xfrm>
          </p:grpSpPr>
          <p:sp>
            <p:nvSpPr>
              <p:cNvPr id="184" name="Freeform 10">
                <a:extLst>
                  <a:ext uri="{FF2B5EF4-FFF2-40B4-BE49-F238E27FC236}">
                    <a16:creationId xmlns="" xmlns:a16="http://schemas.microsoft.com/office/drawing/2014/main" id="{68A5F392-ABB5-44DD-B218-5B445769A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3151" y="2785690"/>
                <a:ext cx="271463" cy="274638"/>
              </a:xfrm>
              <a:custGeom>
                <a:avLst/>
                <a:gdLst>
                  <a:gd name="T0" fmla="*/ 2147483647 w 172"/>
                  <a:gd name="T1" fmla="*/ 0 h 173"/>
                  <a:gd name="T2" fmla="*/ 2147483647 w 172"/>
                  <a:gd name="T3" fmla="*/ 0 h 173"/>
                  <a:gd name="T4" fmla="*/ 2147483647 w 172"/>
                  <a:gd name="T5" fmla="*/ 2147483647 h 173"/>
                  <a:gd name="T6" fmla="*/ 2147483647 w 172"/>
                  <a:gd name="T7" fmla="*/ 2147483647 h 173"/>
                  <a:gd name="T8" fmla="*/ 2147483647 w 172"/>
                  <a:gd name="T9" fmla="*/ 2147483647 h 173"/>
                  <a:gd name="T10" fmla="*/ 2147483647 w 172"/>
                  <a:gd name="T11" fmla="*/ 2147483647 h 173"/>
                  <a:gd name="T12" fmla="*/ 2147483647 w 172"/>
                  <a:gd name="T13" fmla="*/ 2147483647 h 173"/>
                  <a:gd name="T14" fmla="*/ 2147483647 w 172"/>
                  <a:gd name="T15" fmla="*/ 2147483647 h 173"/>
                  <a:gd name="T16" fmla="*/ 2147483647 w 172"/>
                  <a:gd name="T17" fmla="*/ 2147483647 h 173"/>
                  <a:gd name="T18" fmla="*/ 2147483647 w 172"/>
                  <a:gd name="T19" fmla="*/ 2147483647 h 173"/>
                  <a:gd name="T20" fmla="*/ 2147483647 w 172"/>
                  <a:gd name="T21" fmla="*/ 2147483647 h 173"/>
                  <a:gd name="T22" fmla="*/ 2147483647 w 172"/>
                  <a:gd name="T23" fmla="*/ 2147483647 h 173"/>
                  <a:gd name="T24" fmla="*/ 0 w 172"/>
                  <a:gd name="T25" fmla="*/ 2147483647 h 173"/>
                  <a:gd name="T26" fmla="*/ 0 w 172"/>
                  <a:gd name="T27" fmla="*/ 2147483647 h 173"/>
                  <a:gd name="T28" fmla="*/ 0 w 172"/>
                  <a:gd name="T29" fmla="*/ 2147483647 h 173"/>
                  <a:gd name="T30" fmla="*/ 2147483647 w 172"/>
                  <a:gd name="T31" fmla="*/ 2147483647 h 173"/>
                  <a:gd name="T32" fmla="*/ 2147483647 w 172"/>
                  <a:gd name="T33" fmla="*/ 2147483647 h 173"/>
                  <a:gd name="T34" fmla="*/ 2147483647 w 172"/>
                  <a:gd name="T35" fmla="*/ 2147483647 h 173"/>
                  <a:gd name="T36" fmla="*/ 2147483647 w 172"/>
                  <a:gd name="T37" fmla="*/ 2147483647 h 173"/>
                  <a:gd name="T38" fmla="*/ 2147483647 w 172"/>
                  <a:gd name="T39" fmla="*/ 2147483647 h 173"/>
                  <a:gd name="T40" fmla="*/ 2147483647 w 172"/>
                  <a:gd name="T41" fmla="*/ 2147483647 h 173"/>
                  <a:gd name="T42" fmla="*/ 2147483647 w 172"/>
                  <a:gd name="T43" fmla="*/ 2147483647 h 173"/>
                  <a:gd name="T44" fmla="*/ 2147483647 w 172"/>
                  <a:gd name="T45" fmla="*/ 2147483647 h 173"/>
                  <a:gd name="T46" fmla="*/ 2147483647 w 172"/>
                  <a:gd name="T47" fmla="*/ 2147483647 h 173"/>
                  <a:gd name="T48" fmla="*/ 2147483647 w 172"/>
                  <a:gd name="T49" fmla="*/ 2147483647 h 173"/>
                  <a:gd name="T50" fmla="*/ 2147483647 w 172"/>
                  <a:gd name="T51" fmla="*/ 2147483647 h 173"/>
                  <a:gd name="T52" fmla="*/ 2147483647 w 172"/>
                  <a:gd name="T53" fmla="*/ 2147483647 h 173"/>
                  <a:gd name="T54" fmla="*/ 2147483647 w 172"/>
                  <a:gd name="T55" fmla="*/ 2147483647 h 173"/>
                  <a:gd name="T56" fmla="*/ 2147483647 w 172"/>
                  <a:gd name="T57" fmla="*/ 2147483647 h 173"/>
                  <a:gd name="T58" fmla="*/ 2147483647 w 172"/>
                  <a:gd name="T59" fmla="*/ 2147483647 h 173"/>
                  <a:gd name="T60" fmla="*/ 2147483647 w 172"/>
                  <a:gd name="T61" fmla="*/ 2147483647 h 173"/>
                  <a:gd name="T62" fmla="*/ 2147483647 w 172"/>
                  <a:gd name="T63" fmla="*/ 2147483647 h 173"/>
                  <a:gd name="T64" fmla="*/ 2147483647 w 172"/>
                  <a:gd name="T65" fmla="*/ 2147483647 h 173"/>
                  <a:gd name="T66" fmla="*/ 2147483647 w 172"/>
                  <a:gd name="T67" fmla="*/ 2147483647 h 173"/>
                  <a:gd name="T68" fmla="*/ 2147483647 w 172"/>
                  <a:gd name="T69" fmla="*/ 2147483647 h 173"/>
                  <a:gd name="T70" fmla="*/ 2147483647 w 172"/>
                  <a:gd name="T71" fmla="*/ 2147483647 h 173"/>
                  <a:gd name="T72" fmla="*/ 2147483647 w 172"/>
                  <a:gd name="T73" fmla="*/ 2147483647 h 173"/>
                  <a:gd name="T74" fmla="*/ 2147483647 w 172"/>
                  <a:gd name="T75" fmla="*/ 2147483647 h 173"/>
                  <a:gd name="T76" fmla="*/ 2147483647 w 172"/>
                  <a:gd name="T77" fmla="*/ 2147483647 h 173"/>
                  <a:gd name="T78" fmla="*/ 2147483647 w 172"/>
                  <a:gd name="T79" fmla="*/ 2147483647 h 173"/>
                  <a:gd name="T80" fmla="*/ 2147483647 w 172"/>
                  <a:gd name="T81" fmla="*/ 2147483647 h 173"/>
                  <a:gd name="T82" fmla="*/ 2147483647 w 172"/>
                  <a:gd name="T83" fmla="*/ 2147483647 h 173"/>
                  <a:gd name="T84" fmla="*/ 2147483647 w 172"/>
                  <a:gd name="T85" fmla="*/ 2147483647 h 173"/>
                  <a:gd name="T86" fmla="*/ 2147483647 w 172"/>
                  <a:gd name="T87" fmla="*/ 2147483647 h 173"/>
                  <a:gd name="T88" fmla="*/ 2147483647 w 172"/>
                  <a:gd name="T89" fmla="*/ 2147483647 h 173"/>
                  <a:gd name="T90" fmla="*/ 2147483647 w 172"/>
                  <a:gd name="T91" fmla="*/ 2147483647 h 173"/>
                  <a:gd name="T92" fmla="*/ 2147483647 w 172"/>
                  <a:gd name="T93" fmla="*/ 2147483647 h 173"/>
                  <a:gd name="T94" fmla="*/ 2147483647 w 172"/>
                  <a:gd name="T95" fmla="*/ 2147483647 h 173"/>
                  <a:gd name="T96" fmla="*/ 2147483647 w 172"/>
                  <a:gd name="T97" fmla="*/ 2147483647 h 173"/>
                  <a:gd name="T98" fmla="*/ 2147483647 w 172"/>
                  <a:gd name="T99" fmla="*/ 2147483647 h 173"/>
                  <a:gd name="T100" fmla="*/ 2147483647 w 172"/>
                  <a:gd name="T101" fmla="*/ 2147483647 h 173"/>
                  <a:gd name="T102" fmla="*/ 2147483647 w 172"/>
                  <a:gd name="T103" fmla="*/ 0 h 173"/>
                  <a:gd name="T104" fmla="*/ 2147483647 w 172"/>
                  <a:gd name="T105" fmla="*/ 0 h 17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2"/>
                  <a:gd name="T160" fmla="*/ 0 h 173"/>
                  <a:gd name="T161" fmla="*/ 172 w 172"/>
                  <a:gd name="T162" fmla="*/ 173 h 17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2" h="173">
                    <a:moveTo>
                      <a:pt x="86" y="0"/>
                    </a:moveTo>
                    <a:lnTo>
                      <a:pt x="74" y="0"/>
                    </a:lnTo>
                    <a:lnTo>
                      <a:pt x="64" y="3"/>
                    </a:lnTo>
                    <a:lnTo>
                      <a:pt x="54" y="5"/>
                    </a:lnTo>
                    <a:lnTo>
                      <a:pt x="46" y="10"/>
                    </a:lnTo>
                    <a:lnTo>
                      <a:pt x="36" y="15"/>
                    </a:lnTo>
                    <a:lnTo>
                      <a:pt x="28" y="22"/>
                    </a:lnTo>
                    <a:lnTo>
                      <a:pt x="21" y="29"/>
                    </a:lnTo>
                    <a:lnTo>
                      <a:pt x="15" y="38"/>
                    </a:lnTo>
                    <a:lnTo>
                      <a:pt x="8" y="47"/>
                    </a:lnTo>
                    <a:lnTo>
                      <a:pt x="5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6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5" y="118"/>
                    </a:lnTo>
                    <a:lnTo>
                      <a:pt x="8" y="126"/>
                    </a:lnTo>
                    <a:lnTo>
                      <a:pt x="15" y="135"/>
                    </a:lnTo>
                    <a:lnTo>
                      <a:pt x="21" y="144"/>
                    </a:lnTo>
                    <a:lnTo>
                      <a:pt x="28" y="151"/>
                    </a:lnTo>
                    <a:lnTo>
                      <a:pt x="36" y="158"/>
                    </a:lnTo>
                    <a:lnTo>
                      <a:pt x="46" y="163"/>
                    </a:lnTo>
                    <a:lnTo>
                      <a:pt x="54" y="166"/>
                    </a:lnTo>
                    <a:lnTo>
                      <a:pt x="64" y="170"/>
                    </a:lnTo>
                    <a:lnTo>
                      <a:pt x="74" y="173"/>
                    </a:lnTo>
                    <a:lnTo>
                      <a:pt x="86" y="173"/>
                    </a:lnTo>
                    <a:lnTo>
                      <a:pt x="96" y="173"/>
                    </a:lnTo>
                    <a:lnTo>
                      <a:pt x="106" y="170"/>
                    </a:lnTo>
                    <a:lnTo>
                      <a:pt x="116" y="166"/>
                    </a:lnTo>
                    <a:lnTo>
                      <a:pt x="126" y="163"/>
                    </a:lnTo>
                    <a:lnTo>
                      <a:pt x="134" y="158"/>
                    </a:lnTo>
                    <a:lnTo>
                      <a:pt x="143" y="151"/>
                    </a:lnTo>
                    <a:lnTo>
                      <a:pt x="149" y="144"/>
                    </a:lnTo>
                    <a:lnTo>
                      <a:pt x="157" y="135"/>
                    </a:lnTo>
                    <a:lnTo>
                      <a:pt x="162" y="126"/>
                    </a:lnTo>
                    <a:lnTo>
                      <a:pt x="166" y="118"/>
                    </a:lnTo>
                    <a:lnTo>
                      <a:pt x="169" y="108"/>
                    </a:lnTo>
                    <a:lnTo>
                      <a:pt x="172" y="96"/>
                    </a:lnTo>
                    <a:lnTo>
                      <a:pt x="172" y="86"/>
                    </a:lnTo>
                    <a:lnTo>
                      <a:pt x="172" y="76"/>
                    </a:lnTo>
                    <a:lnTo>
                      <a:pt x="169" y="65"/>
                    </a:lnTo>
                    <a:lnTo>
                      <a:pt x="166" y="55"/>
                    </a:lnTo>
                    <a:lnTo>
                      <a:pt x="162" y="47"/>
                    </a:lnTo>
                    <a:lnTo>
                      <a:pt x="157" y="38"/>
                    </a:lnTo>
                    <a:lnTo>
                      <a:pt x="149" y="29"/>
                    </a:lnTo>
                    <a:lnTo>
                      <a:pt x="143" y="22"/>
                    </a:lnTo>
                    <a:lnTo>
                      <a:pt x="134" y="15"/>
                    </a:lnTo>
                    <a:lnTo>
                      <a:pt x="126" y="10"/>
                    </a:lnTo>
                    <a:lnTo>
                      <a:pt x="116" y="5"/>
                    </a:lnTo>
                    <a:lnTo>
                      <a:pt x="106" y="3"/>
                    </a:lnTo>
                    <a:lnTo>
                      <a:pt x="96" y="0"/>
                    </a:lnTo>
                    <a:lnTo>
                      <a:pt x="86" y="0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5" name="Freeform 12">
                <a:extLst>
                  <a:ext uri="{FF2B5EF4-FFF2-40B4-BE49-F238E27FC236}">
                    <a16:creationId xmlns="" xmlns:a16="http://schemas.microsoft.com/office/drawing/2014/main" id="{09868F1C-3C8B-4C52-B6A5-83CFF33A7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901" y="2785690"/>
                <a:ext cx="273050" cy="274638"/>
              </a:xfrm>
              <a:custGeom>
                <a:avLst/>
                <a:gdLst>
                  <a:gd name="T0" fmla="*/ 2147483647 w 172"/>
                  <a:gd name="T1" fmla="*/ 2147483647 h 173"/>
                  <a:gd name="T2" fmla="*/ 2147483647 w 172"/>
                  <a:gd name="T3" fmla="*/ 2147483647 h 173"/>
                  <a:gd name="T4" fmla="*/ 2147483647 w 172"/>
                  <a:gd name="T5" fmla="*/ 2147483647 h 173"/>
                  <a:gd name="T6" fmla="*/ 2147483647 w 172"/>
                  <a:gd name="T7" fmla="*/ 2147483647 h 173"/>
                  <a:gd name="T8" fmla="*/ 2147483647 w 172"/>
                  <a:gd name="T9" fmla="*/ 2147483647 h 173"/>
                  <a:gd name="T10" fmla="*/ 2147483647 w 172"/>
                  <a:gd name="T11" fmla="*/ 0 h 173"/>
                  <a:gd name="T12" fmla="*/ 2147483647 w 172"/>
                  <a:gd name="T13" fmla="*/ 0 h 173"/>
                  <a:gd name="T14" fmla="*/ 2147483647 w 172"/>
                  <a:gd name="T15" fmla="*/ 0 h 173"/>
                  <a:gd name="T16" fmla="*/ 2147483647 w 172"/>
                  <a:gd name="T17" fmla="*/ 2147483647 h 173"/>
                  <a:gd name="T18" fmla="*/ 2147483647 w 172"/>
                  <a:gd name="T19" fmla="*/ 2147483647 h 173"/>
                  <a:gd name="T20" fmla="*/ 2147483647 w 172"/>
                  <a:gd name="T21" fmla="*/ 2147483647 h 173"/>
                  <a:gd name="T22" fmla="*/ 2147483647 w 172"/>
                  <a:gd name="T23" fmla="*/ 2147483647 h 173"/>
                  <a:gd name="T24" fmla="*/ 2147483647 w 172"/>
                  <a:gd name="T25" fmla="*/ 2147483647 h 173"/>
                  <a:gd name="T26" fmla="*/ 2147483647 w 172"/>
                  <a:gd name="T27" fmla="*/ 2147483647 h 173"/>
                  <a:gd name="T28" fmla="*/ 2147483647 w 172"/>
                  <a:gd name="T29" fmla="*/ 2147483647 h 173"/>
                  <a:gd name="T30" fmla="*/ 2147483647 w 172"/>
                  <a:gd name="T31" fmla="*/ 2147483647 h 173"/>
                  <a:gd name="T32" fmla="*/ 2147483647 w 172"/>
                  <a:gd name="T33" fmla="*/ 2147483647 h 173"/>
                  <a:gd name="T34" fmla="*/ 2147483647 w 172"/>
                  <a:gd name="T35" fmla="*/ 2147483647 h 173"/>
                  <a:gd name="T36" fmla="*/ 0 w 172"/>
                  <a:gd name="T37" fmla="*/ 2147483647 h 173"/>
                  <a:gd name="T38" fmla="*/ 0 w 172"/>
                  <a:gd name="T39" fmla="*/ 2147483647 h 173"/>
                  <a:gd name="T40" fmla="*/ 0 w 172"/>
                  <a:gd name="T41" fmla="*/ 2147483647 h 173"/>
                  <a:gd name="T42" fmla="*/ 2147483647 w 172"/>
                  <a:gd name="T43" fmla="*/ 2147483647 h 173"/>
                  <a:gd name="T44" fmla="*/ 2147483647 w 172"/>
                  <a:gd name="T45" fmla="*/ 2147483647 h 173"/>
                  <a:gd name="T46" fmla="*/ 2147483647 w 172"/>
                  <a:gd name="T47" fmla="*/ 2147483647 h 173"/>
                  <a:gd name="T48" fmla="*/ 2147483647 w 172"/>
                  <a:gd name="T49" fmla="*/ 2147483647 h 173"/>
                  <a:gd name="T50" fmla="*/ 2147483647 w 172"/>
                  <a:gd name="T51" fmla="*/ 2147483647 h 173"/>
                  <a:gd name="T52" fmla="*/ 2147483647 w 172"/>
                  <a:gd name="T53" fmla="*/ 2147483647 h 173"/>
                  <a:gd name="T54" fmla="*/ 2147483647 w 172"/>
                  <a:gd name="T55" fmla="*/ 2147483647 h 173"/>
                  <a:gd name="T56" fmla="*/ 2147483647 w 172"/>
                  <a:gd name="T57" fmla="*/ 2147483647 h 173"/>
                  <a:gd name="T58" fmla="*/ 2147483647 w 172"/>
                  <a:gd name="T59" fmla="*/ 2147483647 h 173"/>
                  <a:gd name="T60" fmla="*/ 2147483647 w 172"/>
                  <a:gd name="T61" fmla="*/ 2147483647 h 173"/>
                  <a:gd name="T62" fmla="*/ 2147483647 w 172"/>
                  <a:gd name="T63" fmla="*/ 2147483647 h 173"/>
                  <a:gd name="T64" fmla="*/ 2147483647 w 172"/>
                  <a:gd name="T65" fmla="*/ 2147483647 h 173"/>
                  <a:gd name="T66" fmla="*/ 2147483647 w 172"/>
                  <a:gd name="T67" fmla="*/ 2147483647 h 173"/>
                  <a:gd name="T68" fmla="*/ 2147483647 w 172"/>
                  <a:gd name="T69" fmla="*/ 2147483647 h 173"/>
                  <a:gd name="T70" fmla="*/ 2147483647 w 172"/>
                  <a:gd name="T71" fmla="*/ 2147483647 h 173"/>
                  <a:gd name="T72" fmla="*/ 2147483647 w 172"/>
                  <a:gd name="T73" fmla="*/ 2147483647 h 173"/>
                  <a:gd name="T74" fmla="*/ 2147483647 w 172"/>
                  <a:gd name="T75" fmla="*/ 2147483647 h 173"/>
                  <a:gd name="T76" fmla="*/ 2147483647 w 172"/>
                  <a:gd name="T77" fmla="*/ 2147483647 h 173"/>
                  <a:gd name="T78" fmla="*/ 2147483647 w 172"/>
                  <a:gd name="T79" fmla="*/ 2147483647 h 173"/>
                  <a:gd name="T80" fmla="*/ 2147483647 w 172"/>
                  <a:gd name="T81" fmla="*/ 2147483647 h 173"/>
                  <a:gd name="T82" fmla="*/ 2147483647 w 172"/>
                  <a:gd name="T83" fmla="*/ 2147483647 h 173"/>
                  <a:gd name="T84" fmla="*/ 2147483647 w 172"/>
                  <a:gd name="T85" fmla="*/ 2147483647 h 173"/>
                  <a:gd name="T86" fmla="*/ 2147483647 w 172"/>
                  <a:gd name="T87" fmla="*/ 2147483647 h 173"/>
                  <a:gd name="T88" fmla="*/ 2147483647 w 172"/>
                  <a:gd name="T89" fmla="*/ 2147483647 h 173"/>
                  <a:gd name="T90" fmla="*/ 2147483647 w 172"/>
                  <a:gd name="T91" fmla="*/ 2147483647 h 173"/>
                  <a:gd name="T92" fmla="*/ 2147483647 w 172"/>
                  <a:gd name="T93" fmla="*/ 2147483647 h 173"/>
                  <a:gd name="T94" fmla="*/ 2147483647 w 172"/>
                  <a:gd name="T95" fmla="*/ 2147483647 h 173"/>
                  <a:gd name="T96" fmla="*/ 2147483647 w 172"/>
                  <a:gd name="T97" fmla="*/ 2147483647 h 173"/>
                  <a:gd name="T98" fmla="*/ 2147483647 w 172"/>
                  <a:gd name="T99" fmla="*/ 2147483647 h 173"/>
                  <a:gd name="T100" fmla="*/ 2147483647 w 172"/>
                  <a:gd name="T101" fmla="*/ 2147483647 h 173"/>
                  <a:gd name="T102" fmla="*/ 2147483647 w 172"/>
                  <a:gd name="T103" fmla="*/ 2147483647 h 173"/>
                  <a:gd name="T104" fmla="*/ 2147483647 w 172"/>
                  <a:gd name="T105" fmla="*/ 2147483647 h 17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2"/>
                  <a:gd name="T160" fmla="*/ 0 h 173"/>
                  <a:gd name="T161" fmla="*/ 172 w 172"/>
                  <a:gd name="T162" fmla="*/ 173 h 17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2" h="173">
                    <a:moveTo>
                      <a:pt x="144" y="22"/>
                    </a:moveTo>
                    <a:lnTo>
                      <a:pt x="135" y="15"/>
                    </a:lnTo>
                    <a:lnTo>
                      <a:pt x="126" y="10"/>
                    </a:lnTo>
                    <a:lnTo>
                      <a:pt x="117" y="5"/>
                    </a:lnTo>
                    <a:lnTo>
                      <a:pt x="107" y="3"/>
                    </a:lnTo>
                    <a:lnTo>
                      <a:pt x="97" y="0"/>
                    </a:lnTo>
                    <a:lnTo>
                      <a:pt x="86" y="0"/>
                    </a:lnTo>
                    <a:lnTo>
                      <a:pt x="76" y="0"/>
                    </a:lnTo>
                    <a:lnTo>
                      <a:pt x="66" y="3"/>
                    </a:lnTo>
                    <a:lnTo>
                      <a:pt x="56" y="5"/>
                    </a:lnTo>
                    <a:lnTo>
                      <a:pt x="46" y="10"/>
                    </a:lnTo>
                    <a:lnTo>
                      <a:pt x="38" y="15"/>
                    </a:lnTo>
                    <a:lnTo>
                      <a:pt x="29" y="22"/>
                    </a:lnTo>
                    <a:lnTo>
                      <a:pt x="21" y="29"/>
                    </a:lnTo>
                    <a:lnTo>
                      <a:pt x="15" y="38"/>
                    </a:lnTo>
                    <a:lnTo>
                      <a:pt x="10" y="47"/>
                    </a:lnTo>
                    <a:lnTo>
                      <a:pt x="5" y="55"/>
                    </a:lnTo>
                    <a:lnTo>
                      <a:pt x="3" y="65"/>
                    </a:lnTo>
                    <a:lnTo>
                      <a:pt x="0" y="76"/>
                    </a:lnTo>
                    <a:lnTo>
                      <a:pt x="0" y="86"/>
                    </a:lnTo>
                    <a:lnTo>
                      <a:pt x="0" y="96"/>
                    </a:lnTo>
                    <a:lnTo>
                      <a:pt x="3" y="108"/>
                    </a:lnTo>
                    <a:lnTo>
                      <a:pt x="5" y="118"/>
                    </a:lnTo>
                    <a:lnTo>
                      <a:pt x="10" y="126"/>
                    </a:lnTo>
                    <a:lnTo>
                      <a:pt x="15" y="135"/>
                    </a:lnTo>
                    <a:lnTo>
                      <a:pt x="21" y="144"/>
                    </a:lnTo>
                    <a:lnTo>
                      <a:pt x="29" y="151"/>
                    </a:lnTo>
                    <a:lnTo>
                      <a:pt x="38" y="158"/>
                    </a:lnTo>
                    <a:lnTo>
                      <a:pt x="46" y="163"/>
                    </a:lnTo>
                    <a:lnTo>
                      <a:pt x="56" y="166"/>
                    </a:lnTo>
                    <a:lnTo>
                      <a:pt x="66" y="170"/>
                    </a:lnTo>
                    <a:lnTo>
                      <a:pt x="76" y="173"/>
                    </a:lnTo>
                    <a:lnTo>
                      <a:pt x="86" y="173"/>
                    </a:lnTo>
                    <a:lnTo>
                      <a:pt x="97" y="173"/>
                    </a:lnTo>
                    <a:lnTo>
                      <a:pt x="107" y="170"/>
                    </a:lnTo>
                    <a:lnTo>
                      <a:pt x="117" y="166"/>
                    </a:lnTo>
                    <a:lnTo>
                      <a:pt x="126" y="163"/>
                    </a:lnTo>
                    <a:lnTo>
                      <a:pt x="135" y="158"/>
                    </a:lnTo>
                    <a:lnTo>
                      <a:pt x="144" y="151"/>
                    </a:lnTo>
                    <a:lnTo>
                      <a:pt x="151" y="144"/>
                    </a:lnTo>
                    <a:lnTo>
                      <a:pt x="157" y="135"/>
                    </a:lnTo>
                    <a:lnTo>
                      <a:pt x="164" y="126"/>
                    </a:lnTo>
                    <a:lnTo>
                      <a:pt x="167" y="118"/>
                    </a:lnTo>
                    <a:lnTo>
                      <a:pt x="170" y="108"/>
                    </a:lnTo>
                    <a:lnTo>
                      <a:pt x="172" y="96"/>
                    </a:lnTo>
                    <a:lnTo>
                      <a:pt x="172" y="86"/>
                    </a:lnTo>
                    <a:lnTo>
                      <a:pt x="172" y="76"/>
                    </a:lnTo>
                    <a:lnTo>
                      <a:pt x="170" y="65"/>
                    </a:lnTo>
                    <a:lnTo>
                      <a:pt x="167" y="55"/>
                    </a:lnTo>
                    <a:lnTo>
                      <a:pt x="164" y="47"/>
                    </a:lnTo>
                    <a:lnTo>
                      <a:pt x="157" y="38"/>
                    </a:lnTo>
                    <a:lnTo>
                      <a:pt x="151" y="29"/>
                    </a:lnTo>
                    <a:lnTo>
                      <a:pt x="144" y="22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6" name="Freeform 37">
                <a:extLst>
                  <a:ext uri="{FF2B5EF4-FFF2-40B4-BE49-F238E27FC236}">
                    <a16:creationId xmlns="" xmlns:a16="http://schemas.microsoft.com/office/drawing/2014/main" id="{DFA2871A-9C2D-46B4-94DE-8965A113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251" y="3198440"/>
                <a:ext cx="273050" cy="273050"/>
              </a:xfrm>
              <a:custGeom>
                <a:avLst/>
                <a:gdLst>
                  <a:gd name="T0" fmla="*/ 2147483647 w 172"/>
                  <a:gd name="T1" fmla="*/ 2147483647 h 172"/>
                  <a:gd name="T2" fmla="*/ 2147483647 w 172"/>
                  <a:gd name="T3" fmla="*/ 2147483647 h 172"/>
                  <a:gd name="T4" fmla="*/ 2147483647 w 172"/>
                  <a:gd name="T5" fmla="*/ 2147483647 h 172"/>
                  <a:gd name="T6" fmla="*/ 2147483647 w 172"/>
                  <a:gd name="T7" fmla="*/ 2147483647 h 172"/>
                  <a:gd name="T8" fmla="*/ 2147483647 w 172"/>
                  <a:gd name="T9" fmla="*/ 2147483647 h 172"/>
                  <a:gd name="T10" fmla="*/ 2147483647 w 172"/>
                  <a:gd name="T11" fmla="*/ 2147483647 h 172"/>
                  <a:gd name="T12" fmla="*/ 2147483647 w 172"/>
                  <a:gd name="T13" fmla="*/ 2147483647 h 172"/>
                  <a:gd name="T14" fmla="*/ 2147483647 w 172"/>
                  <a:gd name="T15" fmla="*/ 0 h 172"/>
                  <a:gd name="T16" fmla="*/ 2147483647 w 172"/>
                  <a:gd name="T17" fmla="*/ 2147483647 h 172"/>
                  <a:gd name="T18" fmla="*/ 2147483647 w 172"/>
                  <a:gd name="T19" fmla="*/ 2147483647 h 172"/>
                  <a:gd name="T20" fmla="*/ 2147483647 w 172"/>
                  <a:gd name="T21" fmla="*/ 2147483647 h 172"/>
                  <a:gd name="T22" fmla="*/ 2147483647 w 172"/>
                  <a:gd name="T23" fmla="*/ 2147483647 h 172"/>
                  <a:gd name="T24" fmla="*/ 2147483647 w 172"/>
                  <a:gd name="T25" fmla="*/ 2147483647 h 172"/>
                  <a:gd name="T26" fmla="*/ 2147483647 w 172"/>
                  <a:gd name="T27" fmla="*/ 2147483647 h 172"/>
                  <a:gd name="T28" fmla="*/ 2147483647 w 172"/>
                  <a:gd name="T29" fmla="*/ 2147483647 h 172"/>
                  <a:gd name="T30" fmla="*/ 2147483647 w 172"/>
                  <a:gd name="T31" fmla="*/ 2147483647 h 172"/>
                  <a:gd name="T32" fmla="*/ 2147483647 w 172"/>
                  <a:gd name="T33" fmla="*/ 2147483647 h 172"/>
                  <a:gd name="T34" fmla="*/ 2147483647 w 172"/>
                  <a:gd name="T35" fmla="*/ 2147483647 h 172"/>
                  <a:gd name="T36" fmla="*/ 2147483647 w 172"/>
                  <a:gd name="T37" fmla="*/ 2147483647 h 172"/>
                  <a:gd name="T38" fmla="*/ 0 w 172"/>
                  <a:gd name="T39" fmla="*/ 2147483647 h 172"/>
                  <a:gd name="T40" fmla="*/ 0 w 172"/>
                  <a:gd name="T41" fmla="*/ 2147483647 h 172"/>
                  <a:gd name="T42" fmla="*/ 0 w 172"/>
                  <a:gd name="T43" fmla="*/ 2147483647 h 172"/>
                  <a:gd name="T44" fmla="*/ 2147483647 w 172"/>
                  <a:gd name="T45" fmla="*/ 2147483647 h 172"/>
                  <a:gd name="T46" fmla="*/ 2147483647 w 172"/>
                  <a:gd name="T47" fmla="*/ 2147483647 h 172"/>
                  <a:gd name="T48" fmla="*/ 2147483647 w 172"/>
                  <a:gd name="T49" fmla="*/ 2147483647 h 172"/>
                  <a:gd name="T50" fmla="*/ 2147483647 w 172"/>
                  <a:gd name="T51" fmla="*/ 2147483647 h 172"/>
                  <a:gd name="T52" fmla="*/ 2147483647 w 172"/>
                  <a:gd name="T53" fmla="*/ 2147483647 h 172"/>
                  <a:gd name="T54" fmla="*/ 2147483647 w 172"/>
                  <a:gd name="T55" fmla="*/ 2147483647 h 172"/>
                  <a:gd name="T56" fmla="*/ 2147483647 w 172"/>
                  <a:gd name="T57" fmla="*/ 2147483647 h 172"/>
                  <a:gd name="T58" fmla="*/ 2147483647 w 172"/>
                  <a:gd name="T59" fmla="*/ 2147483647 h 172"/>
                  <a:gd name="T60" fmla="*/ 2147483647 w 172"/>
                  <a:gd name="T61" fmla="*/ 2147483647 h 172"/>
                  <a:gd name="T62" fmla="*/ 2147483647 w 172"/>
                  <a:gd name="T63" fmla="*/ 2147483647 h 172"/>
                  <a:gd name="T64" fmla="*/ 2147483647 w 172"/>
                  <a:gd name="T65" fmla="*/ 2147483647 h 172"/>
                  <a:gd name="T66" fmla="*/ 2147483647 w 172"/>
                  <a:gd name="T67" fmla="*/ 2147483647 h 172"/>
                  <a:gd name="T68" fmla="*/ 2147483647 w 172"/>
                  <a:gd name="T69" fmla="*/ 2147483647 h 172"/>
                  <a:gd name="T70" fmla="*/ 2147483647 w 172"/>
                  <a:gd name="T71" fmla="*/ 2147483647 h 172"/>
                  <a:gd name="T72" fmla="*/ 2147483647 w 172"/>
                  <a:gd name="T73" fmla="*/ 2147483647 h 172"/>
                  <a:gd name="T74" fmla="*/ 2147483647 w 172"/>
                  <a:gd name="T75" fmla="*/ 2147483647 h 172"/>
                  <a:gd name="T76" fmla="*/ 2147483647 w 172"/>
                  <a:gd name="T77" fmla="*/ 2147483647 h 172"/>
                  <a:gd name="T78" fmla="*/ 2147483647 w 172"/>
                  <a:gd name="T79" fmla="*/ 2147483647 h 172"/>
                  <a:gd name="T80" fmla="*/ 2147483647 w 172"/>
                  <a:gd name="T81" fmla="*/ 2147483647 h 172"/>
                  <a:gd name="T82" fmla="*/ 2147483647 w 172"/>
                  <a:gd name="T83" fmla="*/ 2147483647 h 172"/>
                  <a:gd name="T84" fmla="*/ 2147483647 w 172"/>
                  <a:gd name="T85" fmla="*/ 2147483647 h 172"/>
                  <a:gd name="T86" fmla="*/ 2147483647 w 172"/>
                  <a:gd name="T87" fmla="*/ 2147483647 h 172"/>
                  <a:gd name="T88" fmla="*/ 2147483647 w 172"/>
                  <a:gd name="T89" fmla="*/ 2147483647 h 172"/>
                  <a:gd name="T90" fmla="*/ 2147483647 w 172"/>
                  <a:gd name="T91" fmla="*/ 2147483647 h 172"/>
                  <a:gd name="T92" fmla="*/ 2147483647 w 172"/>
                  <a:gd name="T93" fmla="*/ 2147483647 h 172"/>
                  <a:gd name="T94" fmla="*/ 2147483647 w 172"/>
                  <a:gd name="T95" fmla="*/ 2147483647 h 172"/>
                  <a:gd name="T96" fmla="*/ 2147483647 w 172"/>
                  <a:gd name="T97" fmla="*/ 2147483647 h 172"/>
                  <a:gd name="T98" fmla="*/ 2147483647 w 172"/>
                  <a:gd name="T99" fmla="*/ 2147483647 h 172"/>
                  <a:gd name="T100" fmla="*/ 2147483647 w 172"/>
                  <a:gd name="T101" fmla="*/ 2147483647 h 172"/>
                  <a:gd name="T102" fmla="*/ 2147483647 w 172"/>
                  <a:gd name="T103" fmla="*/ 2147483647 h 172"/>
                  <a:gd name="T104" fmla="*/ 2147483647 w 172"/>
                  <a:gd name="T105" fmla="*/ 2147483647 h 17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2"/>
                  <a:gd name="T160" fmla="*/ 0 h 172"/>
                  <a:gd name="T161" fmla="*/ 172 w 172"/>
                  <a:gd name="T162" fmla="*/ 172 h 17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2" h="172">
                    <a:moveTo>
                      <a:pt x="151" y="30"/>
                    </a:moveTo>
                    <a:lnTo>
                      <a:pt x="144" y="22"/>
                    </a:lnTo>
                    <a:lnTo>
                      <a:pt x="135" y="15"/>
                    </a:lnTo>
                    <a:lnTo>
                      <a:pt x="126" y="10"/>
                    </a:lnTo>
                    <a:lnTo>
                      <a:pt x="116" y="6"/>
                    </a:lnTo>
                    <a:lnTo>
                      <a:pt x="106" y="2"/>
                    </a:lnTo>
                    <a:lnTo>
                      <a:pt x="96" y="1"/>
                    </a:lnTo>
                    <a:lnTo>
                      <a:pt x="86" y="0"/>
                    </a:lnTo>
                    <a:lnTo>
                      <a:pt x="75" y="1"/>
                    </a:lnTo>
                    <a:lnTo>
                      <a:pt x="65" y="2"/>
                    </a:lnTo>
                    <a:lnTo>
                      <a:pt x="55" y="6"/>
                    </a:lnTo>
                    <a:lnTo>
                      <a:pt x="45" y="10"/>
                    </a:lnTo>
                    <a:lnTo>
                      <a:pt x="36" y="15"/>
                    </a:lnTo>
                    <a:lnTo>
                      <a:pt x="29" y="22"/>
                    </a:lnTo>
                    <a:lnTo>
                      <a:pt x="21" y="30"/>
                    </a:lnTo>
                    <a:lnTo>
                      <a:pt x="15" y="37"/>
                    </a:lnTo>
                    <a:lnTo>
                      <a:pt x="9" y="46"/>
                    </a:lnTo>
                    <a:lnTo>
                      <a:pt x="5" y="56"/>
                    </a:lnTo>
                    <a:lnTo>
                      <a:pt x="2" y="66"/>
                    </a:lnTo>
                    <a:lnTo>
                      <a:pt x="0" y="76"/>
                    </a:lnTo>
                    <a:lnTo>
                      <a:pt x="0" y="86"/>
                    </a:lnTo>
                    <a:lnTo>
                      <a:pt x="0" y="97"/>
                    </a:lnTo>
                    <a:lnTo>
                      <a:pt x="2" y="107"/>
                    </a:lnTo>
                    <a:lnTo>
                      <a:pt x="5" y="117"/>
                    </a:lnTo>
                    <a:lnTo>
                      <a:pt x="9" y="127"/>
                    </a:lnTo>
                    <a:lnTo>
                      <a:pt x="15" y="136"/>
                    </a:lnTo>
                    <a:lnTo>
                      <a:pt x="21" y="143"/>
                    </a:lnTo>
                    <a:lnTo>
                      <a:pt x="29" y="151"/>
                    </a:lnTo>
                    <a:lnTo>
                      <a:pt x="36" y="157"/>
                    </a:lnTo>
                    <a:lnTo>
                      <a:pt x="45" y="162"/>
                    </a:lnTo>
                    <a:lnTo>
                      <a:pt x="55" y="167"/>
                    </a:lnTo>
                    <a:lnTo>
                      <a:pt x="65" y="171"/>
                    </a:lnTo>
                    <a:lnTo>
                      <a:pt x="75" y="172"/>
                    </a:lnTo>
                    <a:lnTo>
                      <a:pt x="86" y="172"/>
                    </a:lnTo>
                    <a:lnTo>
                      <a:pt x="96" y="172"/>
                    </a:lnTo>
                    <a:lnTo>
                      <a:pt x="106" y="171"/>
                    </a:lnTo>
                    <a:lnTo>
                      <a:pt x="116" y="167"/>
                    </a:lnTo>
                    <a:lnTo>
                      <a:pt x="126" y="162"/>
                    </a:lnTo>
                    <a:lnTo>
                      <a:pt x="135" y="157"/>
                    </a:lnTo>
                    <a:lnTo>
                      <a:pt x="144" y="151"/>
                    </a:lnTo>
                    <a:lnTo>
                      <a:pt x="151" y="143"/>
                    </a:lnTo>
                    <a:lnTo>
                      <a:pt x="158" y="136"/>
                    </a:lnTo>
                    <a:lnTo>
                      <a:pt x="162" y="127"/>
                    </a:lnTo>
                    <a:lnTo>
                      <a:pt x="166" y="117"/>
                    </a:lnTo>
                    <a:lnTo>
                      <a:pt x="170" y="107"/>
                    </a:lnTo>
                    <a:lnTo>
                      <a:pt x="171" y="97"/>
                    </a:lnTo>
                    <a:lnTo>
                      <a:pt x="172" y="86"/>
                    </a:lnTo>
                    <a:lnTo>
                      <a:pt x="171" y="76"/>
                    </a:lnTo>
                    <a:lnTo>
                      <a:pt x="170" y="66"/>
                    </a:lnTo>
                    <a:lnTo>
                      <a:pt x="166" y="56"/>
                    </a:lnTo>
                    <a:lnTo>
                      <a:pt x="162" y="46"/>
                    </a:lnTo>
                    <a:lnTo>
                      <a:pt x="158" y="37"/>
                    </a:lnTo>
                    <a:lnTo>
                      <a:pt x="151" y="30"/>
                    </a:lnTo>
                    <a:close/>
                  </a:path>
                </a:pathLst>
              </a:custGeom>
              <a:solidFill>
                <a:srgbClr val="FFFF00"/>
              </a:solid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7" name="Freeform 123">
                <a:extLst>
                  <a:ext uri="{FF2B5EF4-FFF2-40B4-BE49-F238E27FC236}">
                    <a16:creationId xmlns="" xmlns:a16="http://schemas.microsoft.com/office/drawing/2014/main" id="{91D2CCDE-BD76-4703-B680-7BB7985BC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426" y="2911103"/>
                <a:ext cx="14288" cy="11112"/>
              </a:xfrm>
              <a:custGeom>
                <a:avLst/>
                <a:gdLst>
                  <a:gd name="T0" fmla="*/ 2147483647 w 9"/>
                  <a:gd name="T1" fmla="*/ 2147483647 h 7"/>
                  <a:gd name="T2" fmla="*/ 0 w 9"/>
                  <a:gd name="T3" fmla="*/ 2147483647 h 7"/>
                  <a:gd name="T4" fmla="*/ 2147483647 w 9"/>
                  <a:gd name="T5" fmla="*/ 2147483647 h 7"/>
                  <a:gd name="T6" fmla="*/ 0 w 9"/>
                  <a:gd name="T7" fmla="*/ 2147483647 h 7"/>
                  <a:gd name="T8" fmla="*/ 2147483647 w 9"/>
                  <a:gd name="T9" fmla="*/ 2147483647 h 7"/>
                  <a:gd name="T10" fmla="*/ 2147483647 w 9"/>
                  <a:gd name="T11" fmla="*/ 2147483647 h 7"/>
                  <a:gd name="T12" fmla="*/ 2147483647 w 9"/>
                  <a:gd name="T13" fmla="*/ 2147483647 h 7"/>
                  <a:gd name="T14" fmla="*/ 2147483647 w 9"/>
                  <a:gd name="T15" fmla="*/ 0 h 7"/>
                  <a:gd name="T16" fmla="*/ 0 w 9"/>
                  <a:gd name="T17" fmla="*/ 2147483647 h 7"/>
                  <a:gd name="T18" fmla="*/ 2147483647 w 9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7"/>
                  <a:gd name="T32" fmla="*/ 9 w 9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7">
                    <a:moveTo>
                      <a:pt x="6" y="1"/>
                    </a:moveTo>
                    <a:lnTo>
                      <a:pt x="0" y="7"/>
                    </a:lnTo>
                    <a:lnTo>
                      <a:pt x="8" y="4"/>
                    </a:lnTo>
                    <a:lnTo>
                      <a:pt x="0" y="7"/>
                    </a:lnTo>
                    <a:lnTo>
                      <a:pt x="9" y="7"/>
                    </a:lnTo>
                    <a:lnTo>
                      <a:pt x="8" y="4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6" y="1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8" name="Freeform 124">
                <a:extLst>
                  <a:ext uri="{FF2B5EF4-FFF2-40B4-BE49-F238E27FC236}">
                    <a16:creationId xmlns="" xmlns:a16="http://schemas.microsoft.com/office/drawing/2014/main" id="{3A67AA12-6ED4-449C-B3A7-1F93BF3D8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426" y="2907928"/>
                <a:ext cx="4763" cy="14287"/>
              </a:xfrm>
              <a:custGeom>
                <a:avLst/>
                <a:gdLst>
                  <a:gd name="T0" fmla="*/ 2147483647 w 4"/>
                  <a:gd name="T1" fmla="*/ 2147483647 h 8"/>
                  <a:gd name="T2" fmla="*/ 0 w 4"/>
                  <a:gd name="T3" fmla="*/ 0 h 8"/>
                  <a:gd name="T4" fmla="*/ 0 w 4"/>
                  <a:gd name="T5" fmla="*/ 2147483647 h 8"/>
                  <a:gd name="T6" fmla="*/ 2147483647 w 4"/>
                  <a:gd name="T7" fmla="*/ 2147483647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8"/>
                  <a:gd name="T14" fmla="*/ 4 w 4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8">
                    <a:moveTo>
                      <a:pt x="4" y="1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4" y="1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9" name="Freeform 125">
                <a:extLst>
                  <a:ext uri="{FF2B5EF4-FFF2-40B4-BE49-F238E27FC236}">
                    <a16:creationId xmlns="" xmlns:a16="http://schemas.microsoft.com/office/drawing/2014/main" id="{4FF0A43B-2D05-4762-8760-FE4C8742D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6139" y="2907928"/>
                <a:ext cx="28575" cy="28575"/>
              </a:xfrm>
              <a:custGeom>
                <a:avLst/>
                <a:gdLst>
                  <a:gd name="T0" fmla="*/ 2147483647 w 18"/>
                  <a:gd name="T1" fmla="*/ 0 h 17"/>
                  <a:gd name="T2" fmla="*/ 2147483647 w 18"/>
                  <a:gd name="T3" fmla="*/ 2147483647 h 17"/>
                  <a:gd name="T4" fmla="*/ 2147483647 w 18"/>
                  <a:gd name="T5" fmla="*/ 0 h 17"/>
                  <a:gd name="T6" fmla="*/ 2147483647 w 18"/>
                  <a:gd name="T7" fmla="*/ 2147483647 h 17"/>
                  <a:gd name="T8" fmla="*/ 2147483647 w 18"/>
                  <a:gd name="T9" fmla="*/ 2147483647 h 17"/>
                  <a:gd name="T10" fmla="*/ 2147483647 w 18"/>
                  <a:gd name="T11" fmla="*/ 2147483647 h 17"/>
                  <a:gd name="T12" fmla="*/ 2147483647 w 18"/>
                  <a:gd name="T13" fmla="*/ 2147483647 h 17"/>
                  <a:gd name="T14" fmla="*/ 2147483647 w 18"/>
                  <a:gd name="T15" fmla="*/ 2147483647 h 17"/>
                  <a:gd name="T16" fmla="*/ 2147483647 w 18"/>
                  <a:gd name="T17" fmla="*/ 2147483647 h 17"/>
                  <a:gd name="T18" fmla="*/ 2147483647 w 18"/>
                  <a:gd name="T19" fmla="*/ 2147483647 h 17"/>
                  <a:gd name="T20" fmla="*/ 2147483647 w 18"/>
                  <a:gd name="T21" fmla="*/ 2147483647 h 17"/>
                  <a:gd name="T22" fmla="*/ 2147483647 w 18"/>
                  <a:gd name="T23" fmla="*/ 2147483647 h 17"/>
                  <a:gd name="T24" fmla="*/ 0 w 18"/>
                  <a:gd name="T25" fmla="*/ 2147483647 h 17"/>
                  <a:gd name="T26" fmla="*/ 2147483647 w 18"/>
                  <a:gd name="T27" fmla="*/ 2147483647 h 17"/>
                  <a:gd name="T28" fmla="*/ 0 w 18"/>
                  <a:gd name="T29" fmla="*/ 2147483647 h 17"/>
                  <a:gd name="T30" fmla="*/ 2147483647 w 18"/>
                  <a:gd name="T31" fmla="*/ 2147483647 h 17"/>
                  <a:gd name="T32" fmla="*/ 2147483647 w 18"/>
                  <a:gd name="T33" fmla="*/ 2147483647 h 17"/>
                  <a:gd name="T34" fmla="*/ 0 w 18"/>
                  <a:gd name="T35" fmla="*/ 2147483647 h 17"/>
                  <a:gd name="T36" fmla="*/ 2147483647 w 18"/>
                  <a:gd name="T37" fmla="*/ 2147483647 h 17"/>
                  <a:gd name="T38" fmla="*/ 2147483647 w 18"/>
                  <a:gd name="T39" fmla="*/ 2147483647 h 17"/>
                  <a:gd name="T40" fmla="*/ 2147483647 w 18"/>
                  <a:gd name="T41" fmla="*/ 2147483647 h 17"/>
                  <a:gd name="T42" fmla="*/ 2147483647 w 18"/>
                  <a:gd name="T43" fmla="*/ 2147483647 h 17"/>
                  <a:gd name="T44" fmla="*/ 2147483647 w 18"/>
                  <a:gd name="T45" fmla="*/ 2147483647 h 17"/>
                  <a:gd name="T46" fmla="*/ 2147483647 w 18"/>
                  <a:gd name="T47" fmla="*/ 2147483647 h 17"/>
                  <a:gd name="T48" fmla="*/ 2147483647 w 18"/>
                  <a:gd name="T49" fmla="*/ 2147483647 h 17"/>
                  <a:gd name="T50" fmla="*/ 2147483647 w 18"/>
                  <a:gd name="T51" fmla="*/ 2147483647 h 17"/>
                  <a:gd name="T52" fmla="*/ 2147483647 w 18"/>
                  <a:gd name="T53" fmla="*/ 2147483647 h 17"/>
                  <a:gd name="T54" fmla="*/ 2147483647 w 18"/>
                  <a:gd name="T55" fmla="*/ 2147483647 h 17"/>
                  <a:gd name="T56" fmla="*/ 2147483647 w 18"/>
                  <a:gd name="T57" fmla="*/ 2147483647 h 17"/>
                  <a:gd name="T58" fmla="*/ 2147483647 w 18"/>
                  <a:gd name="T59" fmla="*/ 2147483647 h 17"/>
                  <a:gd name="T60" fmla="*/ 2147483647 w 18"/>
                  <a:gd name="T61" fmla="*/ 2147483647 h 17"/>
                  <a:gd name="T62" fmla="*/ 2147483647 w 18"/>
                  <a:gd name="T63" fmla="*/ 2147483647 h 17"/>
                  <a:gd name="T64" fmla="*/ 2147483647 w 18"/>
                  <a:gd name="T65" fmla="*/ 2147483647 h 17"/>
                  <a:gd name="T66" fmla="*/ 2147483647 w 18"/>
                  <a:gd name="T67" fmla="*/ 2147483647 h 17"/>
                  <a:gd name="T68" fmla="*/ 2147483647 w 18"/>
                  <a:gd name="T69" fmla="*/ 2147483647 h 17"/>
                  <a:gd name="T70" fmla="*/ 2147483647 w 18"/>
                  <a:gd name="T71" fmla="*/ 2147483647 h 17"/>
                  <a:gd name="T72" fmla="*/ 2147483647 w 18"/>
                  <a:gd name="T73" fmla="*/ 2147483647 h 17"/>
                  <a:gd name="T74" fmla="*/ 2147483647 w 18"/>
                  <a:gd name="T75" fmla="*/ 2147483647 h 17"/>
                  <a:gd name="T76" fmla="*/ 2147483647 w 18"/>
                  <a:gd name="T77" fmla="*/ 2147483647 h 1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8"/>
                  <a:gd name="T118" fmla="*/ 0 h 17"/>
                  <a:gd name="T119" fmla="*/ 18 w 18"/>
                  <a:gd name="T120" fmla="*/ 17 h 1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8" h="17">
                    <a:moveTo>
                      <a:pt x="9" y="0"/>
                    </a:moveTo>
                    <a:lnTo>
                      <a:pt x="9" y="8"/>
                    </a:lnTo>
                    <a:lnTo>
                      <a:pt x="9" y="0"/>
                    </a:lnTo>
                    <a:lnTo>
                      <a:pt x="5" y="1"/>
                    </a:lnTo>
                    <a:lnTo>
                      <a:pt x="9" y="8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9" y="8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9" y="8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9" y="8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9" y="8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2" y="11"/>
                    </a:lnTo>
                    <a:lnTo>
                      <a:pt x="3" y="15"/>
                    </a:lnTo>
                    <a:lnTo>
                      <a:pt x="9" y="8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9" y="8"/>
                    </a:lnTo>
                    <a:lnTo>
                      <a:pt x="9" y="17"/>
                    </a:lnTo>
                    <a:lnTo>
                      <a:pt x="9" y="8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9" y="8"/>
                    </a:lnTo>
                    <a:lnTo>
                      <a:pt x="9" y="17"/>
                    </a:lnTo>
                    <a:lnTo>
                      <a:pt x="13" y="16"/>
                    </a:lnTo>
                    <a:lnTo>
                      <a:pt x="9" y="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9" y="8"/>
                    </a:lnTo>
                    <a:lnTo>
                      <a:pt x="15" y="15"/>
                    </a:lnTo>
                    <a:lnTo>
                      <a:pt x="18" y="11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0" name="Freeform 126">
                <a:extLst>
                  <a:ext uri="{FF2B5EF4-FFF2-40B4-BE49-F238E27FC236}">
                    <a16:creationId xmlns="" xmlns:a16="http://schemas.microsoft.com/office/drawing/2014/main" id="{B3AA1919-29C3-468D-8206-451E167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426" y="2907928"/>
                <a:ext cx="14288" cy="19050"/>
              </a:xfrm>
              <a:custGeom>
                <a:avLst/>
                <a:gdLst>
                  <a:gd name="T0" fmla="*/ 2147483647 w 9"/>
                  <a:gd name="T1" fmla="*/ 2147483647 h 11"/>
                  <a:gd name="T2" fmla="*/ 0 w 9"/>
                  <a:gd name="T3" fmla="*/ 2147483647 h 11"/>
                  <a:gd name="T4" fmla="*/ 2147483647 w 9"/>
                  <a:gd name="T5" fmla="*/ 2147483647 h 11"/>
                  <a:gd name="T6" fmla="*/ 2147483647 w 9"/>
                  <a:gd name="T7" fmla="*/ 2147483647 h 11"/>
                  <a:gd name="T8" fmla="*/ 0 w 9"/>
                  <a:gd name="T9" fmla="*/ 2147483647 h 11"/>
                  <a:gd name="T10" fmla="*/ 0 w 9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11"/>
                  <a:gd name="T20" fmla="*/ 9 w 9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11">
                    <a:moveTo>
                      <a:pt x="8" y="11"/>
                    </a:moveTo>
                    <a:lnTo>
                      <a:pt x="0" y="8"/>
                    </a:lnTo>
                    <a:lnTo>
                      <a:pt x="8" y="11"/>
                    </a:lnTo>
                    <a:lnTo>
                      <a:pt x="9" y="8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1" name="Freeform 127">
                <a:extLst>
                  <a:ext uri="{FF2B5EF4-FFF2-40B4-BE49-F238E27FC236}">
                    <a16:creationId xmlns="" xmlns:a16="http://schemas.microsoft.com/office/drawing/2014/main" id="{A867BFA6-D08A-4171-B411-60AFE14628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0426" y="2922215"/>
                <a:ext cx="14288" cy="1588"/>
              </a:xfrm>
              <a:custGeom>
                <a:avLst/>
                <a:gdLst>
                  <a:gd name="T0" fmla="*/ 0 w 9"/>
                  <a:gd name="T1" fmla="*/ 0 h 1588"/>
                  <a:gd name="T2" fmla="*/ 2147483647 w 9"/>
                  <a:gd name="T3" fmla="*/ 0 h 1588"/>
                  <a:gd name="T4" fmla="*/ 2147483647 w 9"/>
                  <a:gd name="T5" fmla="*/ 0 h 1588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1588"/>
                  <a:gd name="T11" fmla="*/ 9 w 9"/>
                  <a:gd name="T12" fmla="*/ 1588 h 15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1588">
                    <a:moveTo>
                      <a:pt x="0" y="0"/>
                    </a:moveTo>
                    <a:lnTo>
                      <a:pt x="9" y="0"/>
                    </a:lnTo>
                    <a:lnTo>
                      <a:pt x="1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2" name="Freeform 128">
                <a:extLst>
                  <a:ext uri="{FF2B5EF4-FFF2-40B4-BE49-F238E27FC236}">
                    <a16:creationId xmlns="" xmlns:a16="http://schemas.microsoft.com/office/drawing/2014/main" id="{E5D91A98-CDA5-4E84-89B4-9AA72BA2F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514" y="3266703"/>
                <a:ext cx="136525" cy="136525"/>
              </a:xfrm>
              <a:custGeom>
                <a:avLst/>
                <a:gdLst>
                  <a:gd name="T0" fmla="*/ 2147483647 w 86"/>
                  <a:gd name="T1" fmla="*/ 2147483647 h 86"/>
                  <a:gd name="T2" fmla="*/ 2147483647 w 86"/>
                  <a:gd name="T3" fmla="*/ 2147483647 h 86"/>
                  <a:gd name="T4" fmla="*/ 2147483647 w 86"/>
                  <a:gd name="T5" fmla="*/ 0 h 86"/>
                  <a:gd name="T6" fmla="*/ 2147483647 w 86"/>
                  <a:gd name="T7" fmla="*/ 0 h 86"/>
                  <a:gd name="T8" fmla="*/ 2147483647 w 86"/>
                  <a:gd name="T9" fmla="*/ 2147483647 h 86"/>
                  <a:gd name="T10" fmla="*/ 2147483647 w 86"/>
                  <a:gd name="T11" fmla="*/ 2147483647 h 86"/>
                  <a:gd name="T12" fmla="*/ 2147483647 w 86"/>
                  <a:gd name="T13" fmla="*/ 0 h 86"/>
                  <a:gd name="T14" fmla="*/ 2147483647 w 86"/>
                  <a:gd name="T15" fmla="*/ 0 h 86"/>
                  <a:gd name="T16" fmla="*/ 2147483647 w 86"/>
                  <a:gd name="T17" fmla="*/ 2147483647 h 86"/>
                  <a:gd name="T18" fmla="*/ 2147483647 w 86"/>
                  <a:gd name="T19" fmla="*/ 2147483647 h 86"/>
                  <a:gd name="T20" fmla="*/ 2147483647 w 86"/>
                  <a:gd name="T21" fmla="*/ 0 h 86"/>
                  <a:gd name="T22" fmla="*/ 2147483647 w 86"/>
                  <a:gd name="T23" fmla="*/ 2147483647 h 86"/>
                  <a:gd name="T24" fmla="*/ 2147483647 w 86"/>
                  <a:gd name="T25" fmla="*/ 2147483647 h 86"/>
                  <a:gd name="T26" fmla="*/ 2147483647 w 86"/>
                  <a:gd name="T27" fmla="*/ 2147483647 h 86"/>
                  <a:gd name="T28" fmla="*/ 2147483647 w 86"/>
                  <a:gd name="T29" fmla="*/ 2147483647 h 86"/>
                  <a:gd name="T30" fmla="*/ 2147483647 w 86"/>
                  <a:gd name="T31" fmla="*/ 2147483647 h 86"/>
                  <a:gd name="T32" fmla="*/ 2147483647 w 86"/>
                  <a:gd name="T33" fmla="*/ 2147483647 h 86"/>
                  <a:gd name="T34" fmla="*/ 2147483647 w 86"/>
                  <a:gd name="T35" fmla="*/ 2147483647 h 86"/>
                  <a:gd name="T36" fmla="*/ 2147483647 w 86"/>
                  <a:gd name="T37" fmla="*/ 2147483647 h 86"/>
                  <a:gd name="T38" fmla="*/ 2147483647 w 86"/>
                  <a:gd name="T39" fmla="*/ 2147483647 h 86"/>
                  <a:gd name="T40" fmla="*/ 2147483647 w 86"/>
                  <a:gd name="T41" fmla="*/ 2147483647 h 86"/>
                  <a:gd name="T42" fmla="*/ 2147483647 w 86"/>
                  <a:gd name="T43" fmla="*/ 2147483647 h 86"/>
                  <a:gd name="T44" fmla="*/ 2147483647 w 86"/>
                  <a:gd name="T45" fmla="*/ 2147483647 h 86"/>
                  <a:gd name="T46" fmla="*/ 0 w 86"/>
                  <a:gd name="T47" fmla="*/ 2147483647 h 86"/>
                  <a:gd name="T48" fmla="*/ 0 w 86"/>
                  <a:gd name="T49" fmla="*/ 2147483647 h 86"/>
                  <a:gd name="T50" fmla="*/ 2147483647 w 86"/>
                  <a:gd name="T51" fmla="*/ 2147483647 h 86"/>
                  <a:gd name="T52" fmla="*/ 2147483647 w 86"/>
                  <a:gd name="T53" fmla="*/ 2147483647 h 86"/>
                  <a:gd name="T54" fmla="*/ 0 w 86"/>
                  <a:gd name="T55" fmla="*/ 2147483647 h 86"/>
                  <a:gd name="T56" fmla="*/ 0 w 86"/>
                  <a:gd name="T57" fmla="*/ 2147483647 h 86"/>
                  <a:gd name="T58" fmla="*/ 2147483647 w 86"/>
                  <a:gd name="T59" fmla="*/ 2147483647 h 86"/>
                  <a:gd name="T60" fmla="*/ 2147483647 w 86"/>
                  <a:gd name="T61" fmla="*/ 2147483647 h 8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"/>
                  <a:gd name="T94" fmla="*/ 0 h 86"/>
                  <a:gd name="T95" fmla="*/ 86 w 86"/>
                  <a:gd name="T96" fmla="*/ 86 h 8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" h="86">
                    <a:moveTo>
                      <a:pt x="45" y="86"/>
                    </a:moveTo>
                    <a:lnTo>
                      <a:pt x="41" y="86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5" y="43"/>
                    </a:lnTo>
                    <a:lnTo>
                      <a:pt x="41" y="43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5" y="43"/>
                    </a:lnTo>
                    <a:lnTo>
                      <a:pt x="41" y="43"/>
                    </a:lnTo>
                    <a:lnTo>
                      <a:pt x="41" y="0"/>
                    </a:lnTo>
                    <a:lnTo>
                      <a:pt x="41" y="86"/>
                    </a:lnTo>
                    <a:lnTo>
                      <a:pt x="41" y="41"/>
                    </a:lnTo>
                    <a:lnTo>
                      <a:pt x="45" y="45"/>
                    </a:lnTo>
                    <a:lnTo>
                      <a:pt x="45" y="86"/>
                    </a:lnTo>
                    <a:lnTo>
                      <a:pt x="41" y="86"/>
                    </a:lnTo>
                    <a:lnTo>
                      <a:pt x="41" y="41"/>
                    </a:lnTo>
                    <a:lnTo>
                      <a:pt x="45" y="45"/>
                    </a:lnTo>
                    <a:lnTo>
                      <a:pt x="86" y="45"/>
                    </a:lnTo>
                    <a:lnTo>
                      <a:pt x="45" y="45"/>
                    </a:lnTo>
                    <a:lnTo>
                      <a:pt x="41" y="41"/>
                    </a:lnTo>
                    <a:lnTo>
                      <a:pt x="86" y="41"/>
                    </a:lnTo>
                    <a:lnTo>
                      <a:pt x="86" y="45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86" y="41"/>
                    </a:lnTo>
                    <a:lnTo>
                      <a:pt x="86" y="45"/>
                    </a:lnTo>
                    <a:lnTo>
                      <a:pt x="0" y="45"/>
                    </a:lnTo>
                    <a:lnTo>
                      <a:pt x="0" y="41"/>
                    </a:lnTo>
                    <a:lnTo>
                      <a:pt x="86" y="41"/>
                    </a:lnTo>
                    <a:lnTo>
                      <a:pt x="41" y="41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3" name="Freeform 129">
                <a:extLst>
                  <a:ext uri="{FF2B5EF4-FFF2-40B4-BE49-F238E27FC236}">
                    <a16:creationId xmlns="" xmlns:a16="http://schemas.microsoft.com/office/drawing/2014/main" id="{2764359C-0ADE-4F5F-A74F-BED77FD7D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2601" y="3266703"/>
                <a:ext cx="6350" cy="136525"/>
              </a:xfrm>
              <a:custGeom>
                <a:avLst/>
                <a:gdLst>
                  <a:gd name="T0" fmla="*/ 2147483647 w 4"/>
                  <a:gd name="T1" fmla="*/ 2147483647 h 86"/>
                  <a:gd name="T2" fmla="*/ 2147483647 w 4"/>
                  <a:gd name="T3" fmla="*/ 2147483647 h 86"/>
                  <a:gd name="T4" fmla="*/ 0 w 4"/>
                  <a:gd name="T5" fmla="*/ 2147483647 h 86"/>
                  <a:gd name="T6" fmla="*/ 2147483647 w 4"/>
                  <a:gd name="T7" fmla="*/ 2147483647 h 86"/>
                  <a:gd name="T8" fmla="*/ 2147483647 w 4"/>
                  <a:gd name="T9" fmla="*/ 0 h 86"/>
                  <a:gd name="T10" fmla="*/ 2147483647 w 4"/>
                  <a:gd name="T11" fmla="*/ 2147483647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6"/>
                  <a:gd name="T20" fmla="*/ 4 w 4"/>
                  <a:gd name="T21" fmla="*/ 86 h 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6">
                    <a:moveTo>
                      <a:pt x="4" y="45"/>
                    </a:moveTo>
                    <a:lnTo>
                      <a:pt x="4" y="86"/>
                    </a:lnTo>
                    <a:lnTo>
                      <a:pt x="0" y="86"/>
                    </a:lnTo>
                    <a:lnTo>
                      <a:pt x="4" y="86"/>
                    </a:lnTo>
                    <a:lnTo>
                      <a:pt x="4" y="0"/>
                    </a:lnTo>
                    <a:lnTo>
                      <a:pt x="4" y="86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4" name="Freeform 130">
                <a:extLst>
                  <a:ext uri="{FF2B5EF4-FFF2-40B4-BE49-F238E27FC236}">
                    <a16:creationId xmlns="" xmlns:a16="http://schemas.microsoft.com/office/drawing/2014/main" id="{5B988126-8961-47A6-88AF-5B00933A1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801" y="2907928"/>
                <a:ext cx="26988" cy="28575"/>
              </a:xfrm>
              <a:custGeom>
                <a:avLst/>
                <a:gdLst>
                  <a:gd name="T0" fmla="*/ 2147483647 w 17"/>
                  <a:gd name="T1" fmla="*/ 2147483647 h 17"/>
                  <a:gd name="T2" fmla="*/ 2147483647 w 17"/>
                  <a:gd name="T3" fmla="*/ 2147483647 h 17"/>
                  <a:gd name="T4" fmla="*/ 2147483647 w 17"/>
                  <a:gd name="T5" fmla="*/ 2147483647 h 17"/>
                  <a:gd name="T6" fmla="*/ 2147483647 w 17"/>
                  <a:gd name="T7" fmla="*/ 2147483647 h 17"/>
                  <a:gd name="T8" fmla="*/ 2147483647 w 17"/>
                  <a:gd name="T9" fmla="*/ 2147483647 h 17"/>
                  <a:gd name="T10" fmla="*/ 2147483647 w 17"/>
                  <a:gd name="T11" fmla="*/ 2147483647 h 17"/>
                  <a:gd name="T12" fmla="*/ 2147483647 w 17"/>
                  <a:gd name="T13" fmla="*/ 2147483647 h 17"/>
                  <a:gd name="T14" fmla="*/ 2147483647 w 17"/>
                  <a:gd name="T15" fmla="*/ 2147483647 h 17"/>
                  <a:gd name="T16" fmla="*/ 2147483647 w 17"/>
                  <a:gd name="T17" fmla="*/ 2147483647 h 17"/>
                  <a:gd name="T18" fmla="*/ 2147483647 w 17"/>
                  <a:gd name="T19" fmla="*/ 2147483647 h 17"/>
                  <a:gd name="T20" fmla="*/ 0 w 17"/>
                  <a:gd name="T21" fmla="*/ 2147483647 h 17"/>
                  <a:gd name="T22" fmla="*/ 2147483647 w 17"/>
                  <a:gd name="T23" fmla="*/ 2147483647 h 17"/>
                  <a:gd name="T24" fmla="*/ 0 w 17"/>
                  <a:gd name="T25" fmla="*/ 2147483647 h 17"/>
                  <a:gd name="T26" fmla="*/ 2147483647 w 17"/>
                  <a:gd name="T27" fmla="*/ 2147483647 h 17"/>
                  <a:gd name="T28" fmla="*/ 0 w 17"/>
                  <a:gd name="T29" fmla="*/ 2147483647 h 17"/>
                  <a:gd name="T30" fmla="*/ 2147483647 w 17"/>
                  <a:gd name="T31" fmla="*/ 2147483647 h 17"/>
                  <a:gd name="T32" fmla="*/ 2147483647 w 17"/>
                  <a:gd name="T33" fmla="*/ 2147483647 h 17"/>
                  <a:gd name="T34" fmla="*/ 2147483647 w 17"/>
                  <a:gd name="T35" fmla="*/ 2147483647 h 17"/>
                  <a:gd name="T36" fmla="*/ 2147483647 w 17"/>
                  <a:gd name="T37" fmla="*/ 2147483647 h 17"/>
                  <a:gd name="T38" fmla="*/ 2147483647 w 17"/>
                  <a:gd name="T39" fmla="*/ 2147483647 h 17"/>
                  <a:gd name="T40" fmla="*/ 2147483647 w 17"/>
                  <a:gd name="T41" fmla="*/ 0 h 17"/>
                  <a:gd name="T42" fmla="*/ 2147483647 w 17"/>
                  <a:gd name="T43" fmla="*/ 2147483647 h 17"/>
                  <a:gd name="T44" fmla="*/ 2147483647 w 17"/>
                  <a:gd name="T45" fmla="*/ 2147483647 h 17"/>
                  <a:gd name="T46" fmla="*/ 2147483647 w 17"/>
                  <a:gd name="T47" fmla="*/ 2147483647 h 17"/>
                  <a:gd name="T48" fmla="*/ 2147483647 w 17"/>
                  <a:gd name="T49" fmla="*/ 2147483647 h 17"/>
                  <a:gd name="T50" fmla="*/ 2147483647 w 17"/>
                  <a:gd name="T51" fmla="*/ 2147483647 h 17"/>
                  <a:gd name="T52" fmla="*/ 2147483647 w 17"/>
                  <a:gd name="T53" fmla="*/ 2147483647 h 17"/>
                  <a:gd name="T54" fmla="*/ 2147483647 w 17"/>
                  <a:gd name="T55" fmla="*/ 2147483647 h 17"/>
                  <a:gd name="T56" fmla="*/ 2147483647 w 17"/>
                  <a:gd name="T57" fmla="*/ 2147483647 h 17"/>
                  <a:gd name="T58" fmla="*/ 2147483647 w 17"/>
                  <a:gd name="T59" fmla="*/ 2147483647 h 17"/>
                  <a:gd name="T60" fmla="*/ 2147483647 w 17"/>
                  <a:gd name="T61" fmla="*/ 2147483647 h 17"/>
                  <a:gd name="T62" fmla="*/ 2147483647 w 17"/>
                  <a:gd name="T63" fmla="*/ 2147483647 h 17"/>
                  <a:gd name="T64" fmla="*/ 2147483647 w 17"/>
                  <a:gd name="T65" fmla="*/ 2147483647 h 17"/>
                  <a:gd name="T66" fmla="*/ 2147483647 w 17"/>
                  <a:gd name="T67" fmla="*/ 2147483647 h 17"/>
                  <a:gd name="T68" fmla="*/ 2147483647 w 17"/>
                  <a:gd name="T69" fmla="*/ 2147483647 h 17"/>
                  <a:gd name="T70" fmla="*/ 2147483647 w 17"/>
                  <a:gd name="T71" fmla="*/ 2147483647 h 17"/>
                  <a:gd name="T72" fmla="*/ 0 w 17"/>
                  <a:gd name="T73" fmla="*/ 2147483647 h 17"/>
                  <a:gd name="T74" fmla="*/ 0 w 17"/>
                  <a:gd name="T75" fmla="*/ 2147483647 h 17"/>
                  <a:gd name="T76" fmla="*/ 2147483647 w 17"/>
                  <a:gd name="T77" fmla="*/ 2147483647 h 17"/>
                  <a:gd name="T78" fmla="*/ 2147483647 w 17"/>
                  <a:gd name="T79" fmla="*/ 2147483647 h 17"/>
                  <a:gd name="T80" fmla="*/ 2147483647 w 17"/>
                  <a:gd name="T81" fmla="*/ 2147483647 h 17"/>
                  <a:gd name="T82" fmla="*/ 2147483647 w 17"/>
                  <a:gd name="T83" fmla="*/ 2147483647 h 17"/>
                  <a:gd name="T84" fmla="*/ 2147483647 w 17"/>
                  <a:gd name="T85" fmla="*/ 2147483647 h 1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"/>
                  <a:gd name="T130" fmla="*/ 0 h 17"/>
                  <a:gd name="T131" fmla="*/ 17 w 17"/>
                  <a:gd name="T132" fmla="*/ 17 h 1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" h="17">
                    <a:moveTo>
                      <a:pt x="15" y="15"/>
                    </a:moveTo>
                    <a:lnTo>
                      <a:pt x="9" y="8"/>
                    </a:lnTo>
                    <a:lnTo>
                      <a:pt x="12" y="16"/>
                    </a:lnTo>
                    <a:lnTo>
                      <a:pt x="9" y="8"/>
                    </a:lnTo>
                    <a:lnTo>
                      <a:pt x="9" y="17"/>
                    </a:lnTo>
                    <a:lnTo>
                      <a:pt x="9" y="8"/>
                    </a:lnTo>
                    <a:lnTo>
                      <a:pt x="5" y="16"/>
                    </a:lnTo>
                    <a:lnTo>
                      <a:pt x="9" y="8"/>
                    </a:lnTo>
                    <a:lnTo>
                      <a:pt x="2" y="15"/>
                    </a:lnTo>
                    <a:lnTo>
                      <a:pt x="9" y="8"/>
                    </a:lnTo>
                    <a:lnTo>
                      <a:pt x="0" y="11"/>
                    </a:lnTo>
                    <a:lnTo>
                      <a:pt x="9" y="8"/>
                    </a:lnTo>
                    <a:lnTo>
                      <a:pt x="0" y="8"/>
                    </a:lnTo>
                    <a:lnTo>
                      <a:pt x="9" y="8"/>
                    </a:lnTo>
                    <a:lnTo>
                      <a:pt x="0" y="5"/>
                    </a:lnTo>
                    <a:lnTo>
                      <a:pt x="9" y="8"/>
                    </a:lnTo>
                    <a:lnTo>
                      <a:pt x="2" y="2"/>
                    </a:lnTo>
                    <a:lnTo>
                      <a:pt x="9" y="8"/>
                    </a:lnTo>
                    <a:lnTo>
                      <a:pt x="5" y="1"/>
                    </a:lnTo>
                    <a:lnTo>
                      <a:pt x="9" y="8"/>
                    </a:lnTo>
                    <a:lnTo>
                      <a:pt x="9" y="0"/>
                    </a:lnTo>
                    <a:lnTo>
                      <a:pt x="9" y="8"/>
                    </a:lnTo>
                    <a:lnTo>
                      <a:pt x="12" y="1"/>
                    </a:lnTo>
                    <a:lnTo>
                      <a:pt x="9" y="8"/>
                    </a:lnTo>
                    <a:lnTo>
                      <a:pt x="15" y="2"/>
                    </a:lnTo>
                    <a:lnTo>
                      <a:pt x="9" y="8"/>
                    </a:lnTo>
                    <a:lnTo>
                      <a:pt x="16" y="5"/>
                    </a:lnTo>
                    <a:lnTo>
                      <a:pt x="9" y="8"/>
                    </a:lnTo>
                    <a:lnTo>
                      <a:pt x="17" y="8"/>
                    </a:lnTo>
                    <a:lnTo>
                      <a:pt x="9" y="8"/>
                    </a:lnTo>
                    <a:lnTo>
                      <a:pt x="16" y="11"/>
                    </a:lnTo>
                    <a:lnTo>
                      <a:pt x="9" y="8"/>
                    </a:lnTo>
                    <a:lnTo>
                      <a:pt x="15" y="15"/>
                    </a:lnTo>
                    <a:lnTo>
                      <a:pt x="16" y="11"/>
                    </a:lnTo>
                    <a:lnTo>
                      <a:pt x="17" y="8"/>
                    </a:lnTo>
                    <a:lnTo>
                      <a:pt x="9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5" y="16"/>
                    </a:lnTo>
                    <a:lnTo>
                      <a:pt x="9" y="17"/>
                    </a:lnTo>
                    <a:lnTo>
                      <a:pt x="12" y="16"/>
                    </a:lnTo>
                    <a:lnTo>
                      <a:pt x="15" y="15"/>
                    </a:lnTo>
                    <a:close/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5" name="Freeform 131">
                <a:extLst>
                  <a:ext uri="{FF2B5EF4-FFF2-40B4-BE49-F238E27FC236}">
                    <a16:creationId xmlns="" xmlns:a16="http://schemas.microsoft.com/office/drawing/2014/main" id="{A6F42F64-BDAF-45E4-85DA-43EC1CE1E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8089" y="2922215"/>
                <a:ext cx="1587" cy="14288"/>
              </a:xfrm>
              <a:custGeom>
                <a:avLst/>
                <a:gdLst>
                  <a:gd name="T0" fmla="*/ 0 w 1587"/>
                  <a:gd name="T1" fmla="*/ 2147483647 h 9"/>
                  <a:gd name="T2" fmla="*/ 0 w 1587"/>
                  <a:gd name="T3" fmla="*/ 2147483647 h 9"/>
                  <a:gd name="T4" fmla="*/ 0 w 1587"/>
                  <a:gd name="T5" fmla="*/ 0 h 9"/>
                  <a:gd name="T6" fmla="*/ 0 w 1587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7"/>
                  <a:gd name="T13" fmla="*/ 0 h 9"/>
                  <a:gd name="T14" fmla="*/ 1587 w 1587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7" h="9">
                    <a:moveTo>
                      <a:pt x="0" y="9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9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6" name="Freeform 132">
                <a:extLst>
                  <a:ext uri="{FF2B5EF4-FFF2-40B4-BE49-F238E27FC236}">
                    <a16:creationId xmlns="" xmlns:a16="http://schemas.microsoft.com/office/drawing/2014/main" id="{8FEC2A25-4ECD-4F1D-9F6B-90D4DC035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801" y="2907928"/>
                <a:ext cx="14288" cy="14287"/>
              </a:xfrm>
              <a:custGeom>
                <a:avLst/>
                <a:gdLst>
                  <a:gd name="T0" fmla="*/ 2147483647 w 9"/>
                  <a:gd name="T1" fmla="*/ 2147483647 h 8"/>
                  <a:gd name="T2" fmla="*/ 2147483647 w 9"/>
                  <a:gd name="T3" fmla="*/ 0 h 8"/>
                  <a:gd name="T4" fmla="*/ 2147483647 w 9"/>
                  <a:gd name="T5" fmla="*/ 2147483647 h 8"/>
                  <a:gd name="T6" fmla="*/ 2147483647 w 9"/>
                  <a:gd name="T7" fmla="*/ 2147483647 h 8"/>
                  <a:gd name="T8" fmla="*/ 0 w 9"/>
                  <a:gd name="T9" fmla="*/ 21474836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8"/>
                  <a:gd name="T17" fmla="*/ 9 w 9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8">
                    <a:moveTo>
                      <a:pt x="9" y="8"/>
                    </a:moveTo>
                    <a:lnTo>
                      <a:pt x="9" y="0"/>
                    </a:lnTo>
                    <a:lnTo>
                      <a:pt x="5" y="1"/>
                    </a:lnTo>
                    <a:lnTo>
                      <a:pt x="2" y="2"/>
                    </a:lnTo>
                    <a:lnTo>
                      <a:pt x="0" y="5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7" name="Freeform 133">
                <a:extLst>
                  <a:ext uri="{FF2B5EF4-FFF2-40B4-BE49-F238E27FC236}">
                    <a16:creationId xmlns="" xmlns:a16="http://schemas.microsoft.com/office/drawing/2014/main" id="{0F3A421A-79E6-4E3B-929B-6560B379E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801" y="2917453"/>
                <a:ext cx="26988" cy="4762"/>
              </a:xfrm>
              <a:custGeom>
                <a:avLst/>
                <a:gdLst>
                  <a:gd name="T0" fmla="*/ 0 w 16"/>
                  <a:gd name="T1" fmla="*/ 0 h 3"/>
                  <a:gd name="T2" fmla="*/ 0 w 16"/>
                  <a:gd name="T3" fmla="*/ 2147483647 h 3"/>
                  <a:gd name="T4" fmla="*/ 2147483647 w 16"/>
                  <a:gd name="T5" fmla="*/ 2147483647 h 3"/>
                  <a:gd name="T6" fmla="*/ 2147483647 w 16"/>
                  <a:gd name="T7" fmla="*/ 2147483647 h 3"/>
                  <a:gd name="T8" fmla="*/ 2147483647 w 16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"/>
                  <a:gd name="T17" fmla="*/ 16 w 1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">
                    <a:moveTo>
                      <a:pt x="0" y="0"/>
                    </a:moveTo>
                    <a:lnTo>
                      <a:pt x="0" y="3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6" y="3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8" name="Freeform 134">
                <a:extLst>
                  <a:ext uri="{FF2B5EF4-FFF2-40B4-BE49-F238E27FC236}">
                    <a16:creationId xmlns="" xmlns:a16="http://schemas.microsoft.com/office/drawing/2014/main" id="{48AEB8C5-2526-421B-939A-A68EE6861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8089" y="2907928"/>
                <a:ext cx="12700" cy="14287"/>
              </a:xfrm>
              <a:custGeom>
                <a:avLst/>
                <a:gdLst>
                  <a:gd name="T0" fmla="*/ 2147483647 w 8"/>
                  <a:gd name="T1" fmla="*/ 2147483647 h 8"/>
                  <a:gd name="T2" fmla="*/ 2147483647 w 8"/>
                  <a:gd name="T3" fmla="*/ 2147483647 h 8"/>
                  <a:gd name="T4" fmla="*/ 2147483647 w 8"/>
                  <a:gd name="T5" fmla="*/ 2147483647 h 8"/>
                  <a:gd name="T6" fmla="*/ 2147483647 w 8"/>
                  <a:gd name="T7" fmla="*/ 2147483647 h 8"/>
                  <a:gd name="T8" fmla="*/ 2147483647 w 8"/>
                  <a:gd name="T9" fmla="*/ 2147483647 h 8"/>
                  <a:gd name="T10" fmla="*/ 0 w 8"/>
                  <a:gd name="T11" fmla="*/ 0 h 8"/>
                  <a:gd name="T12" fmla="*/ 0 w 8"/>
                  <a:gd name="T13" fmla="*/ 0 h 8"/>
                  <a:gd name="T14" fmla="*/ 0 w 8"/>
                  <a:gd name="T15" fmla="*/ 2147483647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8"/>
                  <a:gd name="T26" fmla="*/ 8 w 8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8">
                    <a:moveTo>
                      <a:pt x="7" y="8"/>
                    </a:moveTo>
                    <a:lnTo>
                      <a:pt x="8" y="8"/>
                    </a:lnTo>
                    <a:lnTo>
                      <a:pt x="7" y="5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8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9" name="Text Box 139">
                <a:extLst>
                  <a:ext uri="{FF2B5EF4-FFF2-40B4-BE49-F238E27FC236}">
                    <a16:creationId xmlns="" xmlns:a16="http://schemas.microsoft.com/office/drawing/2014/main" id="{688018E5-8775-4FF0-A1A5-481F761A40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3075" y="2686941"/>
                <a:ext cx="333375" cy="39687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wrap="none" lIns="89990" tIns="46795" rIns="89990" bIns="46795" anchor="ctr">
                <a:spAutoFit/>
              </a:bodyPr>
              <a:lstStyle/>
              <a:p>
                <a:pPr algn="ctr" defTabSz="762000" eaLnBrk="0" hangingPunct="0"/>
                <a:r>
                  <a:rPr lang="en-US" u="none" dirty="0">
                    <a:solidFill>
                      <a:schemeClr val="hlink"/>
                    </a:solidFill>
                  </a:rPr>
                  <a:t>F</a:t>
                </a:r>
              </a:p>
            </p:txBody>
          </p:sp>
          <p:sp>
            <p:nvSpPr>
              <p:cNvPr id="200" name="Freihandform: Form 199">
                <a:extLst>
                  <a:ext uri="{FF2B5EF4-FFF2-40B4-BE49-F238E27FC236}">
                    <a16:creationId xmlns="" xmlns:a16="http://schemas.microsoft.com/office/drawing/2014/main" id="{3052B749-BB35-4C5D-9A67-C6DB1791CEC3}"/>
                  </a:ext>
                </a:extLst>
              </p:cNvPr>
              <p:cNvSpPr/>
              <p:nvPr/>
            </p:nvSpPr>
            <p:spPr bwMode="auto">
              <a:xfrm>
                <a:off x="2912259" y="3076341"/>
                <a:ext cx="1521958" cy="342900"/>
              </a:xfrm>
              <a:custGeom>
                <a:avLst/>
                <a:gdLst>
                  <a:gd name="connsiteX0" fmla="*/ 1508760 w 1521958"/>
                  <a:gd name="connsiteY0" fmla="*/ 0 h 342900"/>
                  <a:gd name="connsiteX1" fmla="*/ 1303020 w 1521958"/>
                  <a:gd name="connsiteY1" fmla="*/ 262890 h 342900"/>
                  <a:gd name="connsiteX2" fmla="*/ 0 w 1521958"/>
                  <a:gd name="connsiteY2" fmla="*/ 342900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1958" h="342900">
                    <a:moveTo>
                      <a:pt x="1508760" y="0"/>
                    </a:moveTo>
                    <a:cubicBezTo>
                      <a:pt x="1531620" y="102870"/>
                      <a:pt x="1554480" y="205740"/>
                      <a:pt x="1303020" y="262890"/>
                    </a:cubicBezTo>
                    <a:cubicBezTo>
                      <a:pt x="1051560" y="320040"/>
                      <a:pt x="525780" y="331470"/>
                      <a:pt x="0" y="342900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1" name="Freihandform: Form 200">
                <a:extLst>
                  <a:ext uri="{FF2B5EF4-FFF2-40B4-BE49-F238E27FC236}">
                    <a16:creationId xmlns="" xmlns:a16="http://schemas.microsoft.com/office/drawing/2014/main" id="{5690B293-C2C0-498C-81A3-35DA9913B8B6}"/>
                  </a:ext>
                </a:extLst>
              </p:cNvPr>
              <p:cNvSpPr/>
              <p:nvPr/>
            </p:nvSpPr>
            <p:spPr bwMode="auto">
              <a:xfrm>
                <a:off x="2206793" y="3053025"/>
                <a:ext cx="454998" cy="297180"/>
              </a:xfrm>
              <a:custGeom>
                <a:avLst/>
                <a:gdLst>
                  <a:gd name="connsiteX0" fmla="*/ 32088 w 454998"/>
                  <a:gd name="connsiteY0" fmla="*/ 0 h 297180"/>
                  <a:gd name="connsiteX1" fmla="*/ 43518 w 454998"/>
                  <a:gd name="connsiteY1" fmla="*/ 205740 h 297180"/>
                  <a:gd name="connsiteX2" fmla="*/ 454998 w 454998"/>
                  <a:gd name="connsiteY2" fmla="*/ 297180 h 297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4998" h="297180">
                    <a:moveTo>
                      <a:pt x="32088" y="0"/>
                    </a:moveTo>
                    <a:cubicBezTo>
                      <a:pt x="2560" y="78105"/>
                      <a:pt x="-26967" y="156210"/>
                      <a:pt x="43518" y="205740"/>
                    </a:cubicBezTo>
                    <a:cubicBezTo>
                      <a:pt x="114003" y="255270"/>
                      <a:pt x="284500" y="276225"/>
                      <a:pt x="454998" y="297180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none" lIns="90000" tIns="46800" rIns="90000" bIns="4680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000" b="1" i="0" u="sng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cxnSp>
        <p:nvCxnSpPr>
          <p:cNvPr id="27" name="Gerade Verbindung mit Pfeil 26">
            <a:extLst>
              <a:ext uri="{FF2B5EF4-FFF2-40B4-BE49-F238E27FC236}">
                <a16:creationId xmlns="" xmlns:a16="http://schemas.microsoft.com/office/drawing/2014/main" id="{9D6072E1-AA03-499E-AC9C-0D3BCD37F264}"/>
              </a:ext>
            </a:extLst>
          </p:cNvPr>
          <p:cNvCxnSpPr>
            <a:cxnSpLocks/>
          </p:cNvCxnSpPr>
          <p:nvPr/>
        </p:nvCxnSpPr>
        <p:spPr bwMode="auto">
          <a:xfrm flipH="1">
            <a:off x="4678363" y="3333750"/>
            <a:ext cx="671513" cy="27294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473537" name="Gruppieren 1473536">
            <a:extLst>
              <a:ext uri="{FF2B5EF4-FFF2-40B4-BE49-F238E27FC236}">
                <a16:creationId xmlns="" xmlns:a16="http://schemas.microsoft.com/office/drawing/2014/main" id="{E4F3AA8D-CC2B-492F-9C01-BA010FDE2E42}"/>
              </a:ext>
            </a:extLst>
          </p:cNvPr>
          <p:cNvGrpSpPr/>
          <p:nvPr/>
        </p:nvGrpSpPr>
        <p:grpSpPr>
          <a:xfrm>
            <a:off x="4090987" y="3799105"/>
            <a:ext cx="1207696" cy="302465"/>
            <a:chOff x="4081181" y="3794169"/>
            <a:chExt cx="1207696" cy="302465"/>
          </a:xfrm>
        </p:grpSpPr>
        <p:sp>
          <p:nvSpPr>
            <p:cNvPr id="214" name="Text Box 141">
              <a:extLst>
                <a:ext uri="{FF2B5EF4-FFF2-40B4-BE49-F238E27FC236}">
                  <a16:creationId xmlns="" xmlns:a16="http://schemas.microsoft.com/office/drawing/2014/main" id="{C1A4A263-BDFE-45A6-AA7F-F8DA4DD969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7992" y="3817464"/>
              <a:ext cx="900885" cy="279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9990" tIns="46795" rIns="89990" bIns="46795" anchor="ctr">
              <a:spAutoFit/>
            </a:bodyPr>
            <a:lstStyle/>
            <a:p>
              <a:pPr algn="ctr" defTabSz="762000" eaLnBrk="0" hangingPunct="0"/>
              <a:r>
                <a:rPr lang="en-US" sz="1200" u="none" dirty="0">
                  <a:solidFill>
                    <a:schemeClr val="hlink"/>
                  </a:solidFill>
                </a:rPr>
                <a:t>order =2</a:t>
              </a:r>
            </a:p>
          </p:txBody>
        </p:sp>
        <p:cxnSp>
          <p:nvCxnSpPr>
            <p:cNvPr id="215" name="Gerade Verbindung mit Pfeil 214">
              <a:extLst>
                <a:ext uri="{FF2B5EF4-FFF2-40B4-BE49-F238E27FC236}">
                  <a16:creationId xmlns="" xmlns:a16="http://schemas.microsoft.com/office/drawing/2014/main" id="{E2ADAC25-EB03-4B07-8ED6-C54C08E22B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81181" y="3794169"/>
              <a:ext cx="386044" cy="152175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7014C520-BB1D-4FE3-8567-479FAF4405EB}"/>
              </a:ext>
            </a:extLst>
          </p:cNvPr>
          <p:cNvGrpSpPr/>
          <p:nvPr/>
        </p:nvGrpSpPr>
        <p:grpSpPr>
          <a:xfrm>
            <a:off x="6019882" y="5862213"/>
            <a:ext cx="3485373" cy="602444"/>
            <a:chOff x="6019882" y="5862213"/>
            <a:chExt cx="3485373" cy="602444"/>
          </a:xfrm>
        </p:grpSpPr>
        <p:sp>
          <p:nvSpPr>
            <p:cNvPr id="5221" name="Text Box 142"/>
            <p:cNvSpPr txBox="1">
              <a:spLocks noChangeArrowheads="1"/>
            </p:cNvSpPr>
            <p:nvPr/>
          </p:nvSpPr>
          <p:spPr bwMode="auto">
            <a:xfrm>
              <a:off x="6019882" y="5862213"/>
              <a:ext cx="3485373" cy="58694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wrap="square" lIns="89990" tIns="46795" rIns="89990" bIns="46795" anchor="ctr">
              <a:spAutoFit/>
            </a:bodyPr>
            <a:lstStyle/>
            <a:p>
              <a:pPr defTabSz="762000" eaLnBrk="0" hangingPunct="0"/>
              <a:r>
                <a:rPr lang="en-US" sz="1600" u="none" dirty="0"/>
                <a:t>For </a:t>
              </a:r>
              <a:r>
                <a:rPr lang="en-US" sz="1600" i="1" u="none" dirty="0"/>
                <a:t>m = L/2  </a:t>
              </a:r>
            </a:p>
            <a:p>
              <a:pPr defTabSz="762000" eaLnBrk="0" hangingPunct="0"/>
              <a:r>
                <a:rPr lang="en-US" sz="1600" u="none" dirty="0"/>
                <a:t>Linear Complexity L(</a:t>
              </a:r>
              <a:r>
                <a:rPr lang="en-US" sz="1600" dirty="0"/>
                <a:t>S</a:t>
              </a:r>
              <a:r>
                <a:rPr lang="en-US" sz="1600" u="none" dirty="0"/>
                <a:t>) </a:t>
              </a:r>
              <a:r>
                <a:rPr lang="en-US" sz="1600" i="1" u="none" dirty="0">
                  <a:sym typeface="Symbol" pitchFamily="18" charset="2"/>
                </a:rPr>
                <a:t>   </a:t>
              </a:r>
              <a:r>
                <a:rPr lang="en-US" sz="1600" b="0" i="1" u="none" dirty="0"/>
                <a:t>2 </a:t>
              </a:r>
              <a:r>
                <a:rPr lang="en-US" sz="1600" i="1" u="none" baseline="30000" dirty="0"/>
                <a:t>L- log  L</a:t>
              </a:r>
              <a:r>
                <a:rPr lang="en-US" sz="1600" i="1" u="none" dirty="0"/>
                <a:t> </a:t>
              </a:r>
            </a:p>
          </p:txBody>
        </p:sp>
        <p:sp>
          <p:nvSpPr>
            <p:cNvPr id="142" name="Text Box 150">
              <a:extLst>
                <a:ext uri="{FF2B5EF4-FFF2-40B4-BE49-F238E27FC236}">
                  <a16:creationId xmlns="" xmlns:a16="http://schemas.microsoft.com/office/drawing/2014/main" id="{8C41CAED-4AC0-473A-ABBC-C5061F0C2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0207" y="6200876"/>
              <a:ext cx="260285" cy="263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2000" eaLnBrk="0" hangingPunct="0"/>
              <a:r>
                <a:rPr lang="en-US" sz="1100" u="none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9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9" grpId="0" animBg="1"/>
      <p:bldP spid="5220" grpId="0"/>
      <p:bldP spid="5222" grpId="0"/>
      <p:bldP spid="5223" grpId="0" animBg="1"/>
      <p:bldP spid="5225" grpId="0" animBg="1"/>
      <p:bldP spid="5226" grpId="0" animBg="1"/>
      <p:bldP spid="5227" grpId="0"/>
      <p:bldP spid="5229" grpId="0"/>
      <p:bldP spid="5232" grpId="0"/>
      <p:bldP spid="1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AA848BCE-6A58-4DBC-ACCA-02AB7B19226F}"/>
              </a:ext>
            </a:extLst>
          </p:cNvPr>
          <p:cNvSpPr/>
          <p:nvPr/>
        </p:nvSpPr>
        <p:spPr bwMode="auto">
          <a:xfrm>
            <a:off x="6604661" y="3331382"/>
            <a:ext cx="537606" cy="343178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1515F5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4562" name="Text Box 2"/>
          <p:cNvSpPr txBox="1">
            <a:spLocks noChangeArrowheads="1"/>
          </p:cNvSpPr>
          <p:nvPr/>
        </p:nvSpPr>
        <p:spPr bwMode="auto">
          <a:xfrm>
            <a:off x="1959808" y="288394"/>
            <a:ext cx="6226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>
              <a:defRPr/>
            </a:pPr>
            <a:r>
              <a:rPr lang="en-US" sz="36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Self Synchronizing Stream Cipher</a:t>
            </a:r>
            <a:endParaRPr lang="en-GB" sz="32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41704" y="1412401"/>
            <a:ext cx="4275138" cy="1219200"/>
            <a:chOff x="2921" y="1440"/>
            <a:chExt cx="2329" cy="636"/>
          </a:xfrm>
        </p:grpSpPr>
        <p:sp>
          <p:nvSpPr>
            <p:cNvPr id="25829" name="Oval 4"/>
            <p:cNvSpPr>
              <a:spLocks noChangeArrowheads="1"/>
            </p:cNvSpPr>
            <p:nvPr/>
          </p:nvSpPr>
          <p:spPr bwMode="auto">
            <a:xfrm>
              <a:off x="4782" y="1470"/>
              <a:ext cx="144" cy="144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endParaRPr lang="de-DE"/>
            </a:p>
          </p:txBody>
        </p:sp>
        <p:sp>
          <p:nvSpPr>
            <p:cNvPr id="25830" name="Oval 5"/>
            <p:cNvSpPr>
              <a:spLocks noChangeArrowheads="1"/>
            </p:cNvSpPr>
            <p:nvPr/>
          </p:nvSpPr>
          <p:spPr bwMode="auto">
            <a:xfrm>
              <a:off x="3270" y="1464"/>
              <a:ext cx="144" cy="144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endParaRPr lang="de-DE"/>
            </a:p>
          </p:txBody>
        </p:sp>
        <p:sp>
          <p:nvSpPr>
            <p:cNvPr id="25831" name="Freeform 6"/>
            <p:cNvSpPr>
              <a:spLocks/>
            </p:cNvSpPr>
            <p:nvPr/>
          </p:nvSpPr>
          <p:spPr bwMode="auto">
            <a:xfrm>
              <a:off x="3397" y="1488"/>
              <a:ext cx="18" cy="50"/>
            </a:xfrm>
            <a:custGeom>
              <a:avLst/>
              <a:gdLst>
                <a:gd name="T0" fmla="*/ 18 w 18"/>
                <a:gd name="T1" fmla="*/ 50 h 50"/>
                <a:gd name="T2" fmla="*/ 18 w 18"/>
                <a:gd name="T3" fmla="*/ 41 h 50"/>
                <a:gd name="T4" fmla="*/ 17 w 18"/>
                <a:gd name="T5" fmla="*/ 32 h 50"/>
                <a:gd name="T6" fmla="*/ 13 w 18"/>
                <a:gd name="T7" fmla="*/ 24 h 50"/>
                <a:gd name="T8" fmla="*/ 9 w 18"/>
                <a:gd name="T9" fmla="*/ 15 h 50"/>
                <a:gd name="T10" fmla="*/ 4 w 18"/>
                <a:gd name="T11" fmla="*/ 7 h 50"/>
                <a:gd name="T12" fmla="*/ 0 w 18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50"/>
                <a:gd name="T23" fmla="*/ 18 w 18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50">
                  <a:moveTo>
                    <a:pt x="18" y="50"/>
                  </a:moveTo>
                  <a:lnTo>
                    <a:pt x="18" y="41"/>
                  </a:lnTo>
                  <a:lnTo>
                    <a:pt x="17" y="32"/>
                  </a:lnTo>
                  <a:lnTo>
                    <a:pt x="13" y="24"/>
                  </a:lnTo>
                  <a:lnTo>
                    <a:pt x="9" y="15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32" name="Freeform 7"/>
            <p:cNvSpPr>
              <a:spLocks/>
            </p:cNvSpPr>
            <p:nvPr/>
          </p:nvSpPr>
          <p:spPr bwMode="auto">
            <a:xfrm>
              <a:off x="3382" y="1475"/>
              <a:ext cx="15" cy="13"/>
            </a:xfrm>
            <a:custGeom>
              <a:avLst/>
              <a:gdLst>
                <a:gd name="T0" fmla="*/ 15 w 15"/>
                <a:gd name="T1" fmla="*/ 13 h 13"/>
                <a:gd name="T2" fmla="*/ 7 w 15"/>
                <a:gd name="T3" fmla="*/ 7 h 13"/>
                <a:gd name="T4" fmla="*/ 0 w 15"/>
                <a:gd name="T5" fmla="*/ 0 h 13"/>
                <a:gd name="T6" fmla="*/ 0 60000 65536"/>
                <a:gd name="T7" fmla="*/ 0 60000 65536"/>
                <a:gd name="T8" fmla="*/ 0 60000 65536"/>
                <a:gd name="T9" fmla="*/ 0 w 15"/>
                <a:gd name="T10" fmla="*/ 0 h 13"/>
                <a:gd name="T11" fmla="*/ 15 w 15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3">
                  <a:moveTo>
                    <a:pt x="15" y="13"/>
                  </a:moveTo>
                  <a:lnTo>
                    <a:pt x="7" y="7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33" name="Freeform 8"/>
            <p:cNvSpPr>
              <a:spLocks/>
            </p:cNvSpPr>
            <p:nvPr/>
          </p:nvSpPr>
          <p:spPr bwMode="auto">
            <a:xfrm>
              <a:off x="3312" y="1462"/>
              <a:ext cx="70" cy="13"/>
            </a:xfrm>
            <a:custGeom>
              <a:avLst/>
              <a:gdLst>
                <a:gd name="T0" fmla="*/ 70 w 70"/>
                <a:gd name="T1" fmla="*/ 13 h 13"/>
                <a:gd name="T2" fmla="*/ 63 w 70"/>
                <a:gd name="T3" fmla="*/ 10 h 13"/>
                <a:gd name="T4" fmla="*/ 54 w 70"/>
                <a:gd name="T5" fmla="*/ 5 h 13"/>
                <a:gd name="T6" fmla="*/ 45 w 70"/>
                <a:gd name="T7" fmla="*/ 3 h 13"/>
                <a:gd name="T8" fmla="*/ 36 w 70"/>
                <a:gd name="T9" fmla="*/ 1 h 13"/>
                <a:gd name="T10" fmla="*/ 28 w 70"/>
                <a:gd name="T11" fmla="*/ 0 h 13"/>
                <a:gd name="T12" fmla="*/ 18 w 70"/>
                <a:gd name="T13" fmla="*/ 1 h 13"/>
                <a:gd name="T14" fmla="*/ 10 w 70"/>
                <a:gd name="T15" fmla="*/ 3 h 13"/>
                <a:gd name="T16" fmla="*/ 0 w 70"/>
                <a:gd name="T17" fmla="*/ 5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13"/>
                <a:gd name="T29" fmla="*/ 70 w 70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13">
                  <a:moveTo>
                    <a:pt x="70" y="13"/>
                  </a:moveTo>
                  <a:lnTo>
                    <a:pt x="63" y="10"/>
                  </a:lnTo>
                  <a:lnTo>
                    <a:pt x="54" y="5"/>
                  </a:lnTo>
                  <a:lnTo>
                    <a:pt x="45" y="3"/>
                  </a:lnTo>
                  <a:lnTo>
                    <a:pt x="36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10" y="3"/>
                  </a:lnTo>
                  <a:lnTo>
                    <a:pt x="0" y="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34" name="Freeform 9"/>
            <p:cNvSpPr>
              <a:spLocks/>
            </p:cNvSpPr>
            <p:nvPr/>
          </p:nvSpPr>
          <p:spPr bwMode="auto">
            <a:xfrm>
              <a:off x="3296" y="1467"/>
              <a:ext cx="16" cy="8"/>
            </a:xfrm>
            <a:custGeom>
              <a:avLst/>
              <a:gdLst>
                <a:gd name="T0" fmla="*/ 16 w 16"/>
                <a:gd name="T1" fmla="*/ 0 h 8"/>
                <a:gd name="T2" fmla="*/ 9 w 16"/>
                <a:gd name="T3" fmla="*/ 5 h 8"/>
                <a:gd name="T4" fmla="*/ 0 w 16"/>
                <a:gd name="T5" fmla="*/ 8 h 8"/>
                <a:gd name="T6" fmla="*/ 0 60000 65536"/>
                <a:gd name="T7" fmla="*/ 0 60000 65536"/>
                <a:gd name="T8" fmla="*/ 0 60000 65536"/>
                <a:gd name="T9" fmla="*/ 0 w 16"/>
                <a:gd name="T10" fmla="*/ 0 h 8"/>
                <a:gd name="T11" fmla="*/ 16 w 16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8">
                  <a:moveTo>
                    <a:pt x="16" y="0"/>
                  </a:moveTo>
                  <a:lnTo>
                    <a:pt x="9" y="5"/>
                  </a:lnTo>
                  <a:lnTo>
                    <a:pt x="0" y="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35" name="Freeform 10"/>
            <p:cNvSpPr>
              <a:spLocks/>
            </p:cNvSpPr>
            <p:nvPr/>
          </p:nvSpPr>
          <p:spPr bwMode="auto">
            <a:xfrm>
              <a:off x="3283" y="1475"/>
              <a:ext cx="13" cy="13"/>
            </a:xfrm>
            <a:custGeom>
              <a:avLst/>
              <a:gdLst>
                <a:gd name="T0" fmla="*/ 13 w 13"/>
                <a:gd name="T1" fmla="*/ 0 h 13"/>
                <a:gd name="T2" fmla="*/ 6 w 13"/>
                <a:gd name="T3" fmla="*/ 7 h 13"/>
                <a:gd name="T4" fmla="*/ 0 w 13"/>
                <a:gd name="T5" fmla="*/ 13 h 13"/>
                <a:gd name="T6" fmla="*/ 0 60000 65536"/>
                <a:gd name="T7" fmla="*/ 0 60000 65536"/>
                <a:gd name="T8" fmla="*/ 0 60000 65536"/>
                <a:gd name="T9" fmla="*/ 0 w 13"/>
                <a:gd name="T10" fmla="*/ 0 h 13"/>
                <a:gd name="T11" fmla="*/ 13 w 13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3">
                  <a:moveTo>
                    <a:pt x="13" y="0"/>
                  </a:moveTo>
                  <a:lnTo>
                    <a:pt x="6" y="7"/>
                  </a:lnTo>
                  <a:lnTo>
                    <a:pt x="0" y="1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36" name="Freeform 11"/>
            <p:cNvSpPr>
              <a:spLocks/>
            </p:cNvSpPr>
            <p:nvPr/>
          </p:nvSpPr>
          <p:spPr bwMode="auto">
            <a:xfrm>
              <a:off x="3264" y="1488"/>
              <a:ext cx="1893" cy="125"/>
            </a:xfrm>
            <a:custGeom>
              <a:avLst/>
              <a:gdLst>
                <a:gd name="T0" fmla="*/ 13 w 1893"/>
                <a:gd name="T1" fmla="*/ 7 h 125"/>
                <a:gd name="T2" fmla="*/ 4 w 1893"/>
                <a:gd name="T3" fmla="*/ 24 h 125"/>
                <a:gd name="T4" fmla="*/ 0 w 1893"/>
                <a:gd name="T5" fmla="*/ 41 h 125"/>
                <a:gd name="T6" fmla="*/ 0 w 1893"/>
                <a:gd name="T7" fmla="*/ 59 h 125"/>
                <a:gd name="T8" fmla="*/ 4 w 1893"/>
                <a:gd name="T9" fmla="*/ 77 h 125"/>
                <a:gd name="T10" fmla="*/ 13 w 1893"/>
                <a:gd name="T11" fmla="*/ 93 h 125"/>
                <a:gd name="T12" fmla="*/ 25 w 1893"/>
                <a:gd name="T13" fmla="*/ 107 h 125"/>
                <a:gd name="T14" fmla="*/ 41 w 1893"/>
                <a:gd name="T15" fmla="*/ 117 h 125"/>
                <a:gd name="T16" fmla="*/ 58 w 1893"/>
                <a:gd name="T17" fmla="*/ 124 h 125"/>
                <a:gd name="T18" fmla="*/ 76 w 1893"/>
                <a:gd name="T19" fmla="*/ 125 h 125"/>
                <a:gd name="T20" fmla="*/ 93 w 1893"/>
                <a:gd name="T21" fmla="*/ 124 h 125"/>
                <a:gd name="T22" fmla="*/ 111 w 1893"/>
                <a:gd name="T23" fmla="*/ 117 h 125"/>
                <a:gd name="T24" fmla="*/ 125 w 1893"/>
                <a:gd name="T25" fmla="*/ 107 h 125"/>
                <a:gd name="T26" fmla="*/ 137 w 1893"/>
                <a:gd name="T27" fmla="*/ 93 h 125"/>
                <a:gd name="T28" fmla="*/ 146 w 1893"/>
                <a:gd name="T29" fmla="*/ 77 h 125"/>
                <a:gd name="T30" fmla="*/ 151 w 1893"/>
                <a:gd name="T31" fmla="*/ 59 h 125"/>
                <a:gd name="T32" fmla="*/ 1515 w 1893"/>
                <a:gd name="T33" fmla="*/ 50 h 125"/>
                <a:gd name="T34" fmla="*/ 1458 w 1893"/>
                <a:gd name="T35" fmla="*/ 27 h 125"/>
                <a:gd name="T36" fmla="*/ 1515 w 1893"/>
                <a:gd name="T37" fmla="*/ 59 h 125"/>
                <a:gd name="T38" fmla="*/ 1520 w 1893"/>
                <a:gd name="T39" fmla="*/ 77 h 125"/>
                <a:gd name="T40" fmla="*/ 1528 w 1893"/>
                <a:gd name="T41" fmla="*/ 93 h 125"/>
                <a:gd name="T42" fmla="*/ 1540 w 1893"/>
                <a:gd name="T43" fmla="*/ 107 h 125"/>
                <a:gd name="T44" fmla="*/ 1555 w 1893"/>
                <a:gd name="T45" fmla="*/ 117 h 125"/>
                <a:gd name="T46" fmla="*/ 1572 w 1893"/>
                <a:gd name="T47" fmla="*/ 124 h 125"/>
                <a:gd name="T48" fmla="*/ 1590 w 1893"/>
                <a:gd name="T49" fmla="*/ 125 h 125"/>
                <a:gd name="T50" fmla="*/ 1608 w 1893"/>
                <a:gd name="T51" fmla="*/ 124 h 125"/>
                <a:gd name="T52" fmla="*/ 1626 w 1893"/>
                <a:gd name="T53" fmla="*/ 117 h 125"/>
                <a:gd name="T54" fmla="*/ 1641 w 1893"/>
                <a:gd name="T55" fmla="*/ 107 h 125"/>
                <a:gd name="T56" fmla="*/ 1653 w 1893"/>
                <a:gd name="T57" fmla="*/ 93 h 125"/>
                <a:gd name="T58" fmla="*/ 1661 w 1893"/>
                <a:gd name="T59" fmla="*/ 77 h 125"/>
                <a:gd name="T60" fmla="*/ 1666 w 1893"/>
                <a:gd name="T61" fmla="*/ 59 h 125"/>
                <a:gd name="T62" fmla="*/ 1893 w 1893"/>
                <a:gd name="T63" fmla="*/ 50 h 125"/>
                <a:gd name="T64" fmla="*/ 1836 w 1893"/>
                <a:gd name="T65" fmla="*/ 27 h 1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93"/>
                <a:gd name="T100" fmla="*/ 0 h 125"/>
                <a:gd name="T101" fmla="*/ 1893 w 1893"/>
                <a:gd name="T102" fmla="*/ 125 h 12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93" h="125">
                  <a:moveTo>
                    <a:pt x="19" y="0"/>
                  </a:moveTo>
                  <a:lnTo>
                    <a:pt x="13" y="7"/>
                  </a:lnTo>
                  <a:lnTo>
                    <a:pt x="8" y="15"/>
                  </a:lnTo>
                  <a:lnTo>
                    <a:pt x="4" y="24"/>
                  </a:lnTo>
                  <a:lnTo>
                    <a:pt x="2" y="32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2" y="68"/>
                  </a:lnTo>
                  <a:lnTo>
                    <a:pt x="4" y="77"/>
                  </a:lnTo>
                  <a:lnTo>
                    <a:pt x="8" y="85"/>
                  </a:lnTo>
                  <a:lnTo>
                    <a:pt x="13" y="93"/>
                  </a:lnTo>
                  <a:lnTo>
                    <a:pt x="19" y="100"/>
                  </a:lnTo>
                  <a:lnTo>
                    <a:pt x="25" y="107"/>
                  </a:lnTo>
                  <a:lnTo>
                    <a:pt x="32" y="112"/>
                  </a:lnTo>
                  <a:lnTo>
                    <a:pt x="41" y="117"/>
                  </a:lnTo>
                  <a:lnTo>
                    <a:pt x="48" y="120"/>
                  </a:lnTo>
                  <a:lnTo>
                    <a:pt x="58" y="124"/>
                  </a:lnTo>
                  <a:lnTo>
                    <a:pt x="66" y="125"/>
                  </a:lnTo>
                  <a:lnTo>
                    <a:pt x="76" y="125"/>
                  </a:lnTo>
                  <a:lnTo>
                    <a:pt x="84" y="125"/>
                  </a:lnTo>
                  <a:lnTo>
                    <a:pt x="93" y="124"/>
                  </a:lnTo>
                  <a:lnTo>
                    <a:pt x="102" y="120"/>
                  </a:lnTo>
                  <a:lnTo>
                    <a:pt x="111" y="117"/>
                  </a:lnTo>
                  <a:lnTo>
                    <a:pt x="118" y="112"/>
                  </a:lnTo>
                  <a:lnTo>
                    <a:pt x="125" y="107"/>
                  </a:lnTo>
                  <a:lnTo>
                    <a:pt x="133" y="100"/>
                  </a:lnTo>
                  <a:lnTo>
                    <a:pt x="137" y="93"/>
                  </a:lnTo>
                  <a:lnTo>
                    <a:pt x="142" y="85"/>
                  </a:lnTo>
                  <a:lnTo>
                    <a:pt x="146" y="77"/>
                  </a:lnTo>
                  <a:lnTo>
                    <a:pt x="150" y="68"/>
                  </a:lnTo>
                  <a:lnTo>
                    <a:pt x="151" y="59"/>
                  </a:lnTo>
                  <a:lnTo>
                    <a:pt x="151" y="50"/>
                  </a:lnTo>
                  <a:lnTo>
                    <a:pt x="1515" y="50"/>
                  </a:lnTo>
                  <a:lnTo>
                    <a:pt x="1458" y="73"/>
                  </a:lnTo>
                  <a:lnTo>
                    <a:pt x="1458" y="27"/>
                  </a:lnTo>
                  <a:lnTo>
                    <a:pt x="1515" y="50"/>
                  </a:lnTo>
                  <a:lnTo>
                    <a:pt x="1515" y="59"/>
                  </a:lnTo>
                  <a:lnTo>
                    <a:pt x="1517" y="68"/>
                  </a:lnTo>
                  <a:lnTo>
                    <a:pt x="1520" y="77"/>
                  </a:lnTo>
                  <a:lnTo>
                    <a:pt x="1523" y="85"/>
                  </a:lnTo>
                  <a:lnTo>
                    <a:pt x="1528" y="93"/>
                  </a:lnTo>
                  <a:lnTo>
                    <a:pt x="1534" y="100"/>
                  </a:lnTo>
                  <a:lnTo>
                    <a:pt x="1540" y="107"/>
                  </a:lnTo>
                  <a:lnTo>
                    <a:pt x="1547" y="112"/>
                  </a:lnTo>
                  <a:lnTo>
                    <a:pt x="1555" y="117"/>
                  </a:lnTo>
                  <a:lnTo>
                    <a:pt x="1563" y="120"/>
                  </a:lnTo>
                  <a:lnTo>
                    <a:pt x="1572" y="124"/>
                  </a:lnTo>
                  <a:lnTo>
                    <a:pt x="1581" y="125"/>
                  </a:lnTo>
                  <a:lnTo>
                    <a:pt x="1590" y="125"/>
                  </a:lnTo>
                  <a:lnTo>
                    <a:pt x="1599" y="125"/>
                  </a:lnTo>
                  <a:lnTo>
                    <a:pt x="1608" y="124"/>
                  </a:lnTo>
                  <a:lnTo>
                    <a:pt x="1616" y="120"/>
                  </a:lnTo>
                  <a:lnTo>
                    <a:pt x="1626" y="117"/>
                  </a:lnTo>
                  <a:lnTo>
                    <a:pt x="1633" y="112"/>
                  </a:lnTo>
                  <a:lnTo>
                    <a:pt x="1641" y="107"/>
                  </a:lnTo>
                  <a:lnTo>
                    <a:pt x="1648" y="100"/>
                  </a:lnTo>
                  <a:lnTo>
                    <a:pt x="1653" y="93"/>
                  </a:lnTo>
                  <a:lnTo>
                    <a:pt x="1657" y="85"/>
                  </a:lnTo>
                  <a:lnTo>
                    <a:pt x="1661" y="77"/>
                  </a:lnTo>
                  <a:lnTo>
                    <a:pt x="1664" y="68"/>
                  </a:lnTo>
                  <a:lnTo>
                    <a:pt x="1666" y="59"/>
                  </a:lnTo>
                  <a:lnTo>
                    <a:pt x="1666" y="50"/>
                  </a:lnTo>
                  <a:lnTo>
                    <a:pt x="1893" y="50"/>
                  </a:lnTo>
                  <a:lnTo>
                    <a:pt x="1836" y="73"/>
                  </a:lnTo>
                  <a:lnTo>
                    <a:pt x="1836" y="27"/>
                  </a:lnTo>
                  <a:lnTo>
                    <a:pt x="1893" y="5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37" name="Freeform 12"/>
            <p:cNvSpPr>
              <a:spLocks/>
            </p:cNvSpPr>
            <p:nvPr/>
          </p:nvSpPr>
          <p:spPr bwMode="auto">
            <a:xfrm>
              <a:off x="5100" y="1519"/>
              <a:ext cx="55" cy="18"/>
            </a:xfrm>
            <a:custGeom>
              <a:avLst/>
              <a:gdLst>
                <a:gd name="T0" fmla="*/ 55 w 55"/>
                <a:gd name="T1" fmla="*/ 18 h 18"/>
                <a:gd name="T2" fmla="*/ 0 w 55"/>
                <a:gd name="T3" fmla="*/ 18 h 18"/>
                <a:gd name="T4" fmla="*/ 0 w 55"/>
                <a:gd name="T5" fmla="*/ 15 h 18"/>
                <a:gd name="T6" fmla="*/ 46 w 55"/>
                <a:gd name="T7" fmla="*/ 15 h 18"/>
                <a:gd name="T8" fmla="*/ 39 w 55"/>
                <a:gd name="T9" fmla="*/ 12 h 18"/>
                <a:gd name="T10" fmla="*/ 0 w 55"/>
                <a:gd name="T11" fmla="*/ 12 h 18"/>
                <a:gd name="T12" fmla="*/ 0 w 55"/>
                <a:gd name="T13" fmla="*/ 8 h 18"/>
                <a:gd name="T14" fmla="*/ 32 w 55"/>
                <a:gd name="T15" fmla="*/ 8 h 18"/>
                <a:gd name="T16" fmla="*/ 23 w 55"/>
                <a:gd name="T17" fmla="*/ 6 h 18"/>
                <a:gd name="T18" fmla="*/ 0 w 55"/>
                <a:gd name="T19" fmla="*/ 6 h 18"/>
                <a:gd name="T20" fmla="*/ 0 w 55"/>
                <a:gd name="T21" fmla="*/ 2 h 18"/>
                <a:gd name="T22" fmla="*/ 16 w 55"/>
                <a:gd name="T23" fmla="*/ 2 h 18"/>
                <a:gd name="T24" fmla="*/ 8 w 55"/>
                <a:gd name="T25" fmla="*/ 0 h 18"/>
                <a:gd name="T26" fmla="*/ 0 w 55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"/>
                <a:gd name="T43" fmla="*/ 0 h 18"/>
                <a:gd name="T44" fmla="*/ 55 w 55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" h="18">
                  <a:moveTo>
                    <a:pt x="55" y="18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46" y="15"/>
                  </a:lnTo>
                  <a:lnTo>
                    <a:pt x="39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2" y="8"/>
                  </a:lnTo>
                  <a:lnTo>
                    <a:pt x="23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6" y="2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38" name="Line 13"/>
            <p:cNvSpPr>
              <a:spLocks noChangeShapeType="1"/>
            </p:cNvSpPr>
            <p:nvPr/>
          </p:nvSpPr>
          <p:spPr bwMode="auto">
            <a:xfrm flipH="1">
              <a:off x="5081" y="1538"/>
              <a:ext cx="1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39" name="Freeform 14"/>
            <p:cNvSpPr>
              <a:spLocks/>
            </p:cNvSpPr>
            <p:nvPr/>
          </p:nvSpPr>
          <p:spPr bwMode="auto">
            <a:xfrm>
              <a:off x="5100" y="1541"/>
              <a:ext cx="44" cy="14"/>
            </a:xfrm>
            <a:custGeom>
              <a:avLst/>
              <a:gdLst>
                <a:gd name="T0" fmla="*/ 0 w 44"/>
                <a:gd name="T1" fmla="*/ 0 h 14"/>
                <a:gd name="T2" fmla="*/ 0 w 44"/>
                <a:gd name="T3" fmla="*/ 2 h 14"/>
                <a:gd name="T4" fmla="*/ 44 w 44"/>
                <a:gd name="T5" fmla="*/ 2 h 14"/>
                <a:gd name="T6" fmla="*/ 37 w 44"/>
                <a:gd name="T7" fmla="*/ 6 h 14"/>
                <a:gd name="T8" fmla="*/ 0 w 44"/>
                <a:gd name="T9" fmla="*/ 6 h 14"/>
                <a:gd name="T10" fmla="*/ 0 w 44"/>
                <a:gd name="T11" fmla="*/ 8 h 14"/>
                <a:gd name="T12" fmla="*/ 29 w 44"/>
                <a:gd name="T13" fmla="*/ 8 h 14"/>
                <a:gd name="T14" fmla="*/ 21 w 44"/>
                <a:gd name="T15" fmla="*/ 12 h 14"/>
                <a:gd name="T16" fmla="*/ 0 w 44"/>
                <a:gd name="T17" fmla="*/ 12 h 14"/>
                <a:gd name="T18" fmla="*/ 0 w 44"/>
                <a:gd name="T19" fmla="*/ 14 h 14"/>
                <a:gd name="T20" fmla="*/ 14 w 44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14"/>
                <a:gd name="T35" fmla="*/ 44 w 44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14">
                  <a:moveTo>
                    <a:pt x="0" y="0"/>
                  </a:moveTo>
                  <a:lnTo>
                    <a:pt x="0" y="2"/>
                  </a:lnTo>
                  <a:lnTo>
                    <a:pt x="44" y="2"/>
                  </a:lnTo>
                  <a:lnTo>
                    <a:pt x="37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9" y="8"/>
                  </a:lnTo>
                  <a:lnTo>
                    <a:pt x="21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4" y="1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40" name="Line 15"/>
            <p:cNvSpPr>
              <a:spLocks noChangeShapeType="1"/>
            </p:cNvSpPr>
            <p:nvPr/>
          </p:nvSpPr>
          <p:spPr bwMode="auto">
            <a:xfrm>
              <a:off x="5100" y="1541"/>
              <a:ext cx="5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41" name="Freeform 16"/>
            <p:cNvSpPr>
              <a:spLocks/>
            </p:cNvSpPr>
            <p:nvPr/>
          </p:nvSpPr>
          <p:spPr bwMode="auto">
            <a:xfrm>
              <a:off x="4779" y="1462"/>
              <a:ext cx="151" cy="76"/>
            </a:xfrm>
            <a:custGeom>
              <a:avLst/>
              <a:gdLst>
                <a:gd name="T0" fmla="*/ 151 w 151"/>
                <a:gd name="T1" fmla="*/ 76 h 76"/>
                <a:gd name="T2" fmla="*/ 151 w 151"/>
                <a:gd name="T3" fmla="*/ 67 h 76"/>
                <a:gd name="T4" fmla="*/ 149 w 151"/>
                <a:gd name="T5" fmla="*/ 58 h 76"/>
                <a:gd name="T6" fmla="*/ 146 w 151"/>
                <a:gd name="T7" fmla="*/ 50 h 76"/>
                <a:gd name="T8" fmla="*/ 142 w 151"/>
                <a:gd name="T9" fmla="*/ 41 h 76"/>
                <a:gd name="T10" fmla="*/ 138 w 151"/>
                <a:gd name="T11" fmla="*/ 33 h 76"/>
                <a:gd name="T12" fmla="*/ 132 w 151"/>
                <a:gd name="T13" fmla="*/ 26 h 76"/>
                <a:gd name="T14" fmla="*/ 126 w 151"/>
                <a:gd name="T15" fmla="*/ 20 h 76"/>
                <a:gd name="T16" fmla="*/ 118 w 151"/>
                <a:gd name="T17" fmla="*/ 13 h 76"/>
                <a:gd name="T18" fmla="*/ 111 w 151"/>
                <a:gd name="T19" fmla="*/ 10 h 76"/>
                <a:gd name="T20" fmla="*/ 101 w 151"/>
                <a:gd name="T21" fmla="*/ 5 h 76"/>
                <a:gd name="T22" fmla="*/ 93 w 151"/>
                <a:gd name="T23" fmla="*/ 3 h 76"/>
                <a:gd name="T24" fmla="*/ 84 w 151"/>
                <a:gd name="T25" fmla="*/ 1 h 76"/>
                <a:gd name="T26" fmla="*/ 75 w 151"/>
                <a:gd name="T27" fmla="*/ 0 h 76"/>
                <a:gd name="T28" fmla="*/ 66 w 151"/>
                <a:gd name="T29" fmla="*/ 1 h 76"/>
                <a:gd name="T30" fmla="*/ 57 w 151"/>
                <a:gd name="T31" fmla="*/ 3 h 76"/>
                <a:gd name="T32" fmla="*/ 48 w 151"/>
                <a:gd name="T33" fmla="*/ 5 h 76"/>
                <a:gd name="T34" fmla="*/ 40 w 151"/>
                <a:gd name="T35" fmla="*/ 10 h 76"/>
                <a:gd name="T36" fmla="*/ 32 w 151"/>
                <a:gd name="T37" fmla="*/ 13 h 76"/>
                <a:gd name="T38" fmla="*/ 25 w 151"/>
                <a:gd name="T39" fmla="*/ 20 h 76"/>
                <a:gd name="T40" fmla="*/ 19 w 151"/>
                <a:gd name="T41" fmla="*/ 26 h 76"/>
                <a:gd name="T42" fmla="*/ 13 w 151"/>
                <a:gd name="T43" fmla="*/ 33 h 76"/>
                <a:gd name="T44" fmla="*/ 8 w 151"/>
                <a:gd name="T45" fmla="*/ 41 h 76"/>
                <a:gd name="T46" fmla="*/ 5 w 151"/>
                <a:gd name="T47" fmla="*/ 50 h 76"/>
                <a:gd name="T48" fmla="*/ 2 w 151"/>
                <a:gd name="T49" fmla="*/ 58 h 76"/>
                <a:gd name="T50" fmla="*/ 0 w 151"/>
                <a:gd name="T51" fmla="*/ 67 h 76"/>
                <a:gd name="T52" fmla="*/ 0 w 151"/>
                <a:gd name="T53" fmla="*/ 76 h 7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1"/>
                <a:gd name="T82" fmla="*/ 0 h 76"/>
                <a:gd name="T83" fmla="*/ 151 w 151"/>
                <a:gd name="T84" fmla="*/ 76 h 7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1" h="76">
                  <a:moveTo>
                    <a:pt x="151" y="76"/>
                  </a:moveTo>
                  <a:lnTo>
                    <a:pt x="151" y="67"/>
                  </a:lnTo>
                  <a:lnTo>
                    <a:pt x="149" y="58"/>
                  </a:lnTo>
                  <a:lnTo>
                    <a:pt x="146" y="50"/>
                  </a:lnTo>
                  <a:lnTo>
                    <a:pt x="142" y="41"/>
                  </a:lnTo>
                  <a:lnTo>
                    <a:pt x="138" y="33"/>
                  </a:lnTo>
                  <a:lnTo>
                    <a:pt x="132" y="26"/>
                  </a:lnTo>
                  <a:lnTo>
                    <a:pt x="126" y="20"/>
                  </a:lnTo>
                  <a:lnTo>
                    <a:pt x="118" y="13"/>
                  </a:lnTo>
                  <a:lnTo>
                    <a:pt x="111" y="10"/>
                  </a:lnTo>
                  <a:lnTo>
                    <a:pt x="101" y="5"/>
                  </a:lnTo>
                  <a:lnTo>
                    <a:pt x="93" y="3"/>
                  </a:lnTo>
                  <a:lnTo>
                    <a:pt x="84" y="1"/>
                  </a:lnTo>
                  <a:lnTo>
                    <a:pt x="75" y="0"/>
                  </a:lnTo>
                  <a:lnTo>
                    <a:pt x="66" y="1"/>
                  </a:lnTo>
                  <a:lnTo>
                    <a:pt x="57" y="3"/>
                  </a:lnTo>
                  <a:lnTo>
                    <a:pt x="48" y="5"/>
                  </a:lnTo>
                  <a:lnTo>
                    <a:pt x="40" y="10"/>
                  </a:lnTo>
                  <a:lnTo>
                    <a:pt x="32" y="13"/>
                  </a:lnTo>
                  <a:lnTo>
                    <a:pt x="25" y="20"/>
                  </a:lnTo>
                  <a:lnTo>
                    <a:pt x="19" y="26"/>
                  </a:lnTo>
                  <a:lnTo>
                    <a:pt x="13" y="33"/>
                  </a:lnTo>
                  <a:lnTo>
                    <a:pt x="8" y="41"/>
                  </a:lnTo>
                  <a:lnTo>
                    <a:pt x="5" y="50"/>
                  </a:lnTo>
                  <a:lnTo>
                    <a:pt x="2" y="58"/>
                  </a:lnTo>
                  <a:lnTo>
                    <a:pt x="0" y="67"/>
                  </a:lnTo>
                  <a:lnTo>
                    <a:pt x="0" y="7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42" name="Freeform 17"/>
            <p:cNvSpPr>
              <a:spLocks/>
            </p:cNvSpPr>
            <p:nvPr/>
          </p:nvSpPr>
          <p:spPr bwMode="auto">
            <a:xfrm>
              <a:off x="4722" y="1519"/>
              <a:ext cx="54" cy="18"/>
            </a:xfrm>
            <a:custGeom>
              <a:avLst/>
              <a:gdLst>
                <a:gd name="T0" fmla="*/ 54 w 54"/>
                <a:gd name="T1" fmla="*/ 18 h 18"/>
                <a:gd name="T2" fmla="*/ 0 w 54"/>
                <a:gd name="T3" fmla="*/ 18 h 18"/>
                <a:gd name="T4" fmla="*/ 0 w 54"/>
                <a:gd name="T5" fmla="*/ 15 h 18"/>
                <a:gd name="T6" fmla="*/ 47 w 54"/>
                <a:gd name="T7" fmla="*/ 15 h 18"/>
                <a:gd name="T8" fmla="*/ 39 w 54"/>
                <a:gd name="T9" fmla="*/ 12 h 18"/>
                <a:gd name="T10" fmla="*/ 0 w 54"/>
                <a:gd name="T11" fmla="*/ 12 h 18"/>
                <a:gd name="T12" fmla="*/ 0 w 54"/>
                <a:gd name="T13" fmla="*/ 8 h 18"/>
                <a:gd name="T14" fmla="*/ 30 w 54"/>
                <a:gd name="T15" fmla="*/ 8 h 18"/>
                <a:gd name="T16" fmla="*/ 23 w 54"/>
                <a:gd name="T17" fmla="*/ 6 h 18"/>
                <a:gd name="T18" fmla="*/ 0 w 54"/>
                <a:gd name="T19" fmla="*/ 6 h 18"/>
                <a:gd name="T20" fmla="*/ 0 w 54"/>
                <a:gd name="T21" fmla="*/ 2 h 18"/>
                <a:gd name="T22" fmla="*/ 16 w 54"/>
                <a:gd name="T23" fmla="*/ 2 h 18"/>
                <a:gd name="T24" fmla="*/ 7 w 54"/>
                <a:gd name="T25" fmla="*/ 0 h 18"/>
                <a:gd name="T26" fmla="*/ 0 w 54"/>
                <a:gd name="T27" fmla="*/ 0 h 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"/>
                <a:gd name="T43" fmla="*/ 0 h 18"/>
                <a:gd name="T44" fmla="*/ 54 w 54"/>
                <a:gd name="T45" fmla="*/ 18 h 1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" h="18">
                  <a:moveTo>
                    <a:pt x="54" y="18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47" y="15"/>
                  </a:lnTo>
                  <a:lnTo>
                    <a:pt x="39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0" y="8"/>
                  </a:lnTo>
                  <a:lnTo>
                    <a:pt x="23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16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43" name="Line 18"/>
            <p:cNvSpPr>
              <a:spLocks noChangeShapeType="1"/>
            </p:cNvSpPr>
            <p:nvPr/>
          </p:nvSpPr>
          <p:spPr bwMode="auto">
            <a:xfrm flipH="1">
              <a:off x="4703" y="1538"/>
              <a:ext cx="1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44" name="Freeform 19"/>
            <p:cNvSpPr>
              <a:spLocks/>
            </p:cNvSpPr>
            <p:nvPr/>
          </p:nvSpPr>
          <p:spPr bwMode="auto">
            <a:xfrm>
              <a:off x="4722" y="1541"/>
              <a:ext cx="43" cy="14"/>
            </a:xfrm>
            <a:custGeom>
              <a:avLst/>
              <a:gdLst>
                <a:gd name="T0" fmla="*/ 0 w 43"/>
                <a:gd name="T1" fmla="*/ 0 h 14"/>
                <a:gd name="T2" fmla="*/ 0 w 43"/>
                <a:gd name="T3" fmla="*/ 2 h 14"/>
                <a:gd name="T4" fmla="*/ 43 w 43"/>
                <a:gd name="T5" fmla="*/ 2 h 14"/>
                <a:gd name="T6" fmla="*/ 35 w 43"/>
                <a:gd name="T7" fmla="*/ 6 h 14"/>
                <a:gd name="T8" fmla="*/ 0 w 43"/>
                <a:gd name="T9" fmla="*/ 6 h 14"/>
                <a:gd name="T10" fmla="*/ 0 w 43"/>
                <a:gd name="T11" fmla="*/ 8 h 14"/>
                <a:gd name="T12" fmla="*/ 28 w 43"/>
                <a:gd name="T13" fmla="*/ 8 h 14"/>
                <a:gd name="T14" fmla="*/ 21 w 43"/>
                <a:gd name="T15" fmla="*/ 12 h 14"/>
                <a:gd name="T16" fmla="*/ 0 w 43"/>
                <a:gd name="T17" fmla="*/ 12 h 14"/>
                <a:gd name="T18" fmla="*/ 0 w 43"/>
                <a:gd name="T19" fmla="*/ 14 h 14"/>
                <a:gd name="T20" fmla="*/ 13 w 43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14"/>
                <a:gd name="T35" fmla="*/ 43 w 4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14">
                  <a:moveTo>
                    <a:pt x="0" y="0"/>
                  </a:moveTo>
                  <a:lnTo>
                    <a:pt x="0" y="2"/>
                  </a:lnTo>
                  <a:lnTo>
                    <a:pt x="43" y="2"/>
                  </a:lnTo>
                  <a:lnTo>
                    <a:pt x="35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8" y="8"/>
                  </a:lnTo>
                  <a:lnTo>
                    <a:pt x="21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3" y="1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45" name="Line 20"/>
            <p:cNvSpPr>
              <a:spLocks noChangeShapeType="1"/>
            </p:cNvSpPr>
            <p:nvPr/>
          </p:nvSpPr>
          <p:spPr bwMode="auto">
            <a:xfrm>
              <a:off x="4722" y="1541"/>
              <a:ext cx="5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46" name="Freeform 21"/>
            <p:cNvSpPr>
              <a:spLocks/>
            </p:cNvSpPr>
            <p:nvPr/>
          </p:nvSpPr>
          <p:spPr bwMode="auto">
            <a:xfrm>
              <a:off x="4832" y="1613"/>
              <a:ext cx="45" cy="153"/>
            </a:xfrm>
            <a:custGeom>
              <a:avLst/>
              <a:gdLst>
                <a:gd name="T0" fmla="*/ 22 w 45"/>
                <a:gd name="T1" fmla="*/ 0 h 153"/>
                <a:gd name="T2" fmla="*/ 45 w 45"/>
                <a:gd name="T3" fmla="*/ 57 h 153"/>
                <a:gd name="T4" fmla="*/ 0 w 45"/>
                <a:gd name="T5" fmla="*/ 57 h 153"/>
                <a:gd name="T6" fmla="*/ 22 w 45"/>
                <a:gd name="T7" fmla="*/ 0 h 153"/>
                <a:gd name="T8" fmla="*/ 22 w 45"/>
                <a:gd name="T9" fmla="*/ 153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53"/>
                <a:gd name="T17" fmla="*/ 45 w 45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53">
                  <a:moveTo>
                    <a:pt x="22" y="0"/>
                  </a:moveTo>
                  <a:lnTo>
                    <a:pt x="45" y="57"/>
                  </a:lnTo>
                  <a:lnTo>
                    <a:pt x="0" y="57"/>
                  </a:lnTo>
                  <a:lnTo>
                    <a:pt x="22" y="0"/>
                  </a:lnTo>
                  <a:lnTo>
                    <a:pt x="22" y="15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47" name="Freeform 22"/>
            <p:cNvSpPr>
              <a:spLocks/>
            </p:cNvSpPr>
            <p:nvPr/>
          </p:nvSpPr>
          <p:spPr bwMode="auto">
            <a:xfrm>
              <a:off x="4854" y="1616"/>
              <a:ext cx="1" cy="73"/>
            </a:xfrm>
            <a:custGeom>
              <a:avLst/>
              <a:gdLst>
                <a:gd name="T0" fmla="*/ 0 w 1"/>
                <a:gd name="T1" fmla="*/ 73 h 73"/>
                <a:gd name="T2" fmla="*/ 0 w 1"/>
                <a:gd name="T3" fmla="*/ 54 h 73"/>
                <a:gd name="T4" fmla="*/ 1 w 1"/>
                <a:gd name="T5" fmla="*/ 54 h 73"/>
                <a:gd name="T6" fmla="*/ 1 w 1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73"/>
                <a:gd name="T14" fmla="*/ 1 w 1"/>
                <a:gd name="T15" fmla="*/ 73 h 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73">
                  <a:moveTo>
                    <a:pt x="0" y="73"/>
                  </a:moveTo>
                  <a:lnTo>
                    <a:pt x="0" y="54"/>
                  </a:lnTo>
                  <a:lnTo>
                    <a:pt x="1" y="54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48" name="Freeform 23"/>
            <p:cNvSpPr>
              <a:spLocks/>
            </p:cNvSpPr>
            <p:nvPr/>
          </p:nvSpPr>
          <p:spPr bwMode="auto">
            <a:xfrm>
              <a:off x="4837" y="1619"/>
              <a:ext cx="16" cy="51"/>
            </a:xfrm>
            <a:custGeom>
              <a:avLst/>
              <a:gdLst>
                <a:gd name="T0" fmla="*/ 16 w 16"/>
                <a:gd name="T1" fmla="*/ 0 h 51"/>
                <a:gd name="T2" fmla="*/ 16 w 16"/>
                <a:gd name="T3" fmla="*/ 51 h 51"/>
                <a:gd name="T4" fmla="*/ 12 w 16"/>
                <a:gd name="T5" fmla="*/ 51 h 51"/>
                <a:gd name="T6" fmla="*/ 12 w 16"/>
                <a:gd name="T7" fmla="*/ 8 h 51"/>
                <a:gd name="T8" fmla="*/ 8 w 16"/>
                <a:gd name="T9" fmla="*/ 16 h 51"/>
                <a:gd name="T10" fmla="*/ 8 w 16"/>
                <a:gd name="T11" fmla="*/ 51 h 51"/>
                <a:gd name="T12" fmla="*/ 6 w 16"/>
                <a:gd name="T13" fmla="*/ 51 h 51"/>
                <a:gd name="T14" fmla="*/ 6 w 16"/>
                <a:gd name="T15" fmla="*/ 23 h 51"/>
                <a:gd name="T16" fmla="*/ 2 w 16"/>
                <a:gd name="T17" fmla="*/ 32 h 51"/>
                <a:gd name="T18" fmla="*/ 2 w 16"/>
                <a:gd name="T19" fmla="*/ 51 h 51"/>
                <a:gd name="T20" fmla="*/ 0 w 16"/>
                <a:gd name="T21" fmla="*/ 51 h 51"/>
                <a:gd name="T22" fmla="*/ 0 w 16"/>
                <a:gd name="T23" fmla="*/ 39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51"/>
                <a:gd name="T38" fmla="*/ 16 w 16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51">
                  <a:moveTo>
                    <a:pt x="16" y="0"/>
                  </a:moveTo>
                  <a:lnTo>
                    <a:pt x="16" y="51"/>
                  </a:lnTo>
                  <a:lnTo>
                    <a:pt x="12" y="51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51"/>
                  </a:lnTo>
                  <a:lnTo>
                    <a:pt x="6" y="51"/>
                  </a:lnTo>
                  <a:lnTo>
                    <a:pt x="6" y="23"/>
                  </a:lnTo>
                  <a:lnTo>
                    <a:pt x="2" y="32"/>
                  </a:lnTo>
                  <a:lnTo>
                    <a:pt x="2" y="51"/>
                  </a:lnTo>
                  <a:lnTo>
                    <a:pt x="0" y="51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49" name="Freeform 24"/>
            <p:cNvSpPr>
              <a:spLocks/>
            </p:cNvSpPr>
            <p:nvPr/>
          </p:nvSpPr>
          <p:spPr bwMode="auto">
            <a:xfrm>
              <a:off x="4855" y="1624"/>
              <a:ext cx="19" cy="46"/>
            </a:xfrm>
            <a:custGeom>
              <a:avLst/>
              <a:gdLst>
                <a:gd name="T0" fmla="*/ 0 w 19"/>
                <a:gd name="T1" fmla="*/ 46 h 46"/>
                <a:gd name="T2" fmla="*/ 4 w 19"/>
                <a:gd name="T3" fmla="*/ 46 h 46"/>
                <a:gd name="T4" fmla="*/ 4 w 19"/>
                <a:gd name="T5" fmla="*/ 0 h 46"/>
                <a:gd name="T6" fmla="*/ 6 w 19"/>
                <a:gd name="T7" fmla="*/ 7 h 46"/>
                <a:gd name="T8" fmla="*/ 6 w 19"/>
                <a:gd name="T9" fmla="*/ 46 h 46"/>
                <a:gd name="T10" fmla="*/ 10 w 19"/>
                <a:gd name="T11" fmla="*/ 46 h 46"/>
                <a:gd name="T12" fmla="*/ 10 w 19"/>
                <a:gd name="T13" fmla="*/ 16 h 46"/>
                <a:gd name="T14" fmla="*/ 13 w 19"/>
                <a:gd name="T15" fmla="*/ 23 h 46"/>
                <a:gd name="T16" fmla="*/ 13 w 19"/>
                <a:gd name="T17" fmla="*/ 46 h 46"/>
                <a:gd name="T18" fmla="*/ 16 w 19"/>
                <a:gd name="T19" fmla="*/ 46 h 46"/>
                <a:gd name="T20" fmla="*/ 16 w 19"/>
                <a:gd name="T21" fmla="*/ 32 h 46"/>
                <a:gd name="T22" fmla="*/ 19 w 19"/>
                <a:gd name="T23" fmla="*/ 39 h 46"/>
                <a:gd name="T24" fmla="*/ 19 w 19"/>
                <a:gd name="T25" fmla="*/ 46 h 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46"/>
                <a:gd name="T41" fmla="*/ 19 w 19"/>
                <a:gd name="T42" fmla="*/ 46 h 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46">
                  <a:moveTo>
                    <a:pt x="0" y="46"/>
                  </a:moveTo>
                  <a:lnTo>
                    <a:pt x="4" y="46"/>
                  </a:lnTo>
                  <a:lnTo>
                    <a:pt x="4" y="0"/>
                  </a:lnTo>
                  <a:lnTo>
                    <a:pt x="6" y="7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0" y="16"/>
                  </a:lnTo>
                  <a:lnTo>
                    <a:pt x="13" y="23"/>
                  </a:lnTo>
                  <a:lnTo>
                    <a:pt x="13" y="46"/>
                  </a:lnTo>
                  <a:lnTo>
                    <a:pt x="16" y="46"/>
                  </a:lnTo>
                  <a:lnTo>
                    <a:pt x="16" y="32"/>
                  </a:lnTo>
                  <a:lnTo>
                    <a:pt x="19" y="39"/>
                  </a:lnTo>
                  <a:lnTo>
                    <a:pt x="19" y="4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50" name="Line 25"/>
            <p:cNvSpPr>
              <a:spLocks noChangeShapeType="1"/>
            </p:cNvSpPr>
            <p:nvPr/>
          </p:nvSpPr>
          <p:spPr bwMode="auto">
            <a:xfrm flipV="1">
              <a:off x="4854" y="1517"/>
              <a:ext cx="1" cy="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51" name="Line 26"/>
            <p:cNvSpPr>
              <a:spLocks noChangeShapeType="1"/>
            </p:cNvSpPr>
            <p:nvPr/>
          </p:nvSpPr>
          <p:spPr bwMode="auto">
            <a:xfrm>
              <a:off x="4830" y="1541"/>
              <a:ext cx="5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52" name="Rectangle 27"/>
            <p:cNvSpPr>
              <a:spLocks noChangeArrowheads="1"/>
            </p:cNvSpPr>
            <p:nvPr/>
          </p:nvSpPr>
          <p:spPr bwMode="auto">
            <a:xfrm>
              <a:off x="4740" y="1766"/>
              <a:ext cx="229" cy="150"/>
            </a:xfrm>
            <a:prstGeom prst="rect">
              <a:avLst/>
            </a:prstGeom>
            <a:solidFill>
              <a:schemeClr val="folHlink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5853" name="Line 28"/>
            <p:cNvSpPr>
              <a:spLocks noChangeShapeType="1"/>
            </p:cNvSpPr>
            <p:nvPr/>
          </p:nvSpPr>
          <p:spPr bwMode="auto">
            <a:xfrm>
              <a:off x="4854" y="1916"/>
              <a:ext cx="1" cy="1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54" name="Freeform 29"/>
            <p:cNvSpPr>
              <a:spLocks/>
            </p:cNvSpPr>
            <p:nvPr/>
          </p:nvSpPr>
          <p:spPr bwMode="auto">
            <a:xfrm>
              <a:off x="4854" y="1918"/>
              <a:ext cx="1" cy="74"/>
            </a:xfrm>
            <a:custGeom>
              <a:avLst/>
              <a:gdLst>
                <a:gd name="T0" fmla="*/ 0 w 1"/>
                <a:gd name="T1" fmla="*/ 74 h 74"/>
                <a:gd name="T2" fmla="*/ 0 w 1"/>
                <a:gd name="T3" fmla="*/ 56 h 74"/>
                <a:gd name="T4" fmla="*/ 1 w 1"/>
                <a:gd name="T5" fmla="*/ 56 h 74"/>
                <a:gd name="T6" fmla="*/ 1 w 1"/>
                <a:gd name="T7" fmla="*/ 0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74"/>
                <a:gd name="T14" fmla="*/ 1 w 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74">
                  <a:moveTo>
                    <a:pt x="0" y="74"/>
                  </a:moveTo>
                  <a:lnTo>
                    <a:pt x="0" y="56"/>
                  </a:lnTo>
                  <a:lnTo>
                    <a:pt x="1" y="56"/>
                  </a:lnTo>
                  <a:lnTo>
                    <a:pt x="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55" name="Freeform 30"/>
            <p:cNvSpPr>
              <a:spLocks/>
            </p:cNvSpPr>
            <p:nvPr/>
          </p:nvSpPr>
          <p:spPr bwMode="auto">
            <a:xfrm>
              <a:off x="4832" y="1916"/>
              <a:ext cx="45" cy="58"/>
            </a:xfrm>
            <a:custGeom>
              <a:avLst/>
              <a:gdLst>
                <a:gd name="T0" fmla="*/ 22 w 45"/>
                <a:gd name="T1" fmla="*/ 0 h 58"/>
                <a:gd name="T2" fmla="*/ 45 w 45"/>
                <a:gd name="T3" fmla="*/ 58 h 58"/>
                <a:gd name="T4" fmla="*/ 0 w 45"/>
                <a:gd name="T5" fmla="*/ 58 h 58"/>
                <a:gd name="T6" fmla="*/ 22 w 45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58"/>
                <a:gd name="T14" fmla="*/ 45 w 45"/>
                <a:gd name="T15" fmla="*/ 58 h 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58">
                  <a:moveTo>
                    <a:pt x="22" y="0"/>
                  </a:moveTo>
                  <a:lnTo>
                    <a:pt x="45" y="58"/>
                  </a:lnTo>
                  <a:lnTo>
                    <a:pt x="0" y="58"/>
                  </a:lnTo>
                  <a:lnTo>
                    <a:pt x="22" y="0"/>
                  </a:lnTo>
                  <a:close/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56" name="Freeform 31"/>
            <p:cNvSpPr>
              <a:spLocks/>
            </p:cNvSpPr>
            <p:nvPr/>
          </p:nvSpPr>
          <p:spPr bwMode="auto">
            <a:xfrm>
              <a:off x="4837" y="1922"/>
              <a:ext cx="16" cy="52"/>
            </a:xfrm>
            <a:custGeom>
              <a:avLst/>
              <a:gdLst>
                <a:gd name="T0" fmla="*/ 16 w 16"/>
                <a:gd name="T1" fmla="*/ 0 h 52"/>
                <a:gd name="T2" fmla="*/ 16 w 16"/>
                <a:gd name="T3" fmla="*/ 52 h 52"/>
                <a:gd name="T4" fmla="*/ 12 w 16"/>
                <a:gd name="T5" fmla="*/ 52 h 52"/>
                <a:gd name="T6" fmla="*/ 12 w 16"/>
                <a:gd name="T7" fmla="*/ 8 h 52"/>
                <a:gd name="T8" fmla="*/ 8 w 16"/>
                <a:gd name="T9" fmla="*/ 15 h 52"/>
                <a:gd name="T10" fmla="*/ 8 w 16"/>
                <a:gd name="T11" fmla="*/ 52 h 52"/>
                <a:gd name="T12" fmla="*/ 6 w 16"/>
                <a:gd name="T13" fmla="*/ 52 h 52"/>
                <a:gd name="T14" fmla="*/ 6 w 16"/>
                <a:gd name="T15" fmla="*/ 24 h 52"/>
                <a:gd name="T16" fmla="*/ 2 w 16"/>
                <a:gd name="T17" fmla="*/ 31 h 52"/>
                <a:gd name="T18" fmla="*/ 2 w 16"/>
                <a:gd name="T19" fmla="*/ 52 h 52"/>
                <a:gd name="T20" fmla="*/ 0 w 16"/>
                <a:gd name="T21" fmla="*/ 52 h 52"/>
                <a:gd name="T22" fmla="*/ 0 w 16"/>
                <a:gd name="T23" fmla="*/ 39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52"/>
                <a:gd name="T38" fmla="*/ 16 w 16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52">
                  <a:moveTo>
                    <a:pt x="16" y="0"/>
                  </a:moveTo>
                  <a:lnTo>
                    <a:pt x="16" y="52"/>
                  </a:lnTo>
                  <a:lnTo>
                    <a:pt x="12" y="52"/>
                  </a:lnTo>
                  <a:lnTo>
                    <a:pt x="12" y="8"/>
                  </a:lnTo>
                  <a:lnTo>
                    <a:pt x="8" y="15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6" y="24"/>
                  </a:lnTo>
                  <a:lnTo>
                    <a:pt x="2" y="31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57" name="Freeform 32"/>
            <p:cNvSpPr>
              <a:spLocks/>
            </p:cNvSpPr>
            <p:nvPr/>
          </p:nvSpPr>
          <p:spPr bwMode="auto">
            <a:xfrm>
              <a:off x="4855" y="1926"/>
              <a:ext cx="19" cy="48"/>
            </a:xfrm>
            <a:custGeom>
              <a:avLst/>
              <a:gdLst>
                <a:gd name="T0" fmla="*/ 0 w 19"/>
                <a:gd name="T1" fmla="*/ 48 h 48"/>
                <a:gd name="T2" fmla="*/ 4 w 19"/>
                <a:gd name="T3" fmla="*/ 48 h 48"/>
                <a:gd name="T4" fmla="*/ 4 w 19"/>
                <a:gd name="T5" fmla="*/ 0 h 48"/>
                <a:gd name="T6" fmla="*/ 6 w 19"/>
                <a:gd name="T7" fmla="*/ 8 h 48"/>
                <a:gd name="T8" fmla="*/ 6 w 19"/>
                <a:gd name="T9" fmla="*/ 48 h 48"/>
                <a:gd name="T10" fmla="*/ 10 w 19"/>
                <a:gd name="T11" fmla="*/ 48 h 48"/>
                <a:gd name="T12" fmla="*/ 10 w 19"/>
                <a:gd name="T13" fmla="*/ 16 h 48"/>
                <a:gd name="T14" fmla="*/ 13 w 19"/>
                <a:gd name="T15" fmla="*/ 23 h 48"/>
                <a:gd name="T16" fmla="*/ 13 w 19"/>
                <a:gd name="T17" fmla="*/ 48 h 48"/>
                <a:gd name="T18" fmla="*/ 16 w 19"/>
                <a:gd name="T19" fmla="*/ 48 h 48"/>
                <a:gd name="T20" fmla="*/ 16 w 19"/>
                <a:gd name="T21" fmla="*/ 32 h 48"/>
                <a:gd name="T22" fmla="*/ 19 w 19"/>
                <a:gd name="T23" fmla="*/ 39 h 48"/>
                <a:gd name="T24" fmla="*/ 19 w 19"/>
                <a:gd name="T25" fmla="*/ 48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48"/>
                <a:gd name="T41" fmla="*/ 19 w 19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48">
                  <a:moveTo>
                    <a:pt x="0" y="48"/>
                  </a:moveTo>
                  <a:lnTo>
                    <a:pt x="4" y="48"/>
                  </a:lnTo>
                  <a:lnTo>
                    <a:pt x="4" y="0"/>
                  </a:lnTo>
                  <a:lnTo>
                    <a:pt x="6" y="8"/>
                  </a:lnTo>
                  <a:lnTo>
                    <a:pt x="6" y="48"/>
                  </a:lnTo>
                  <a:lnTo>
                    <a:pt x="10" y="48"/>
                  </a:lnTo>
                  <a:lnTo>
                    <a:pt x="10" y="16"/>
                  </a:lnTo>
                  <a:lnTo>
                    <a:pt x="13" y="23"/>
                  </a:lnTo>
                  <a:lnTo>
                    <a:pt x="13" y="48"/>
                  </a:lnTo>
                  <a:lnTo>
                    <a:pt x="16" y="48"/>
                  </a:lnTo>
                  <a:lnTo>
                    <a:pt x="16" y="32"/>
                  </a:lnTo>
                  <a:lnTo>
                    <a:pt x="19" y="39"/>
                  </a:lnTo>
                  <a:lnTo>
                    <a:pt x="19" y="4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58" name="Freeform 33"/>
            <p:cNvSpPr>
              <a:spLocks/>
            </p:cNvSpPr>
            <p:nvPr/>
          </p:nvSpPr>
          <p:spPr bwMode="auto">
            <a:xfrm>
              <a:off x="4879" y="2015"/>
              <a:ext cx="40" cy="61"/>
            </a:xfrm>
            <a:custGeom>
              <a:avLst/>
              <a:gdLst>
                <a:gd name="T0" fmla="*/ 0 w 40"/>
                <a:gd name="T1" fmla="*/ 0 h 61"/>
                <a:gd name="T2" fmla="*/ 40 w 40"/>
                <a:gd name="T3" fmla="*/ 0 h 61"/>
                <a:gd name="T4" fmla="*/ 0 w 40"/>
                <a:gd name="T5" fmla="*/ 61 h 61"/>
                <a:gd name="T6" fmla="*/ 40 w 40"/>
                <a:gd name="T7" fmla="*/ 61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61"/>
                <a:gd name="T14" fmla="*/ 40 w 40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61">
                  <a:moveTo>
                    <a:pt x="0" y="0"/>
                  </a:moveTo>
                  <a:lnTo>
                    <a:pt x="40" y="0"/>
                  </a:lnTo>
                  <a:lnTo>
                    <a:pt x="0" y="61"/>
                  </a:lnTo>
                  <a:lnTo>
                    <a:pt x="40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59" name="Line 34"/>
            <p:cNvSpPr>
              <a:spLocks noChangeShapeType="1"/>
            </p:cNvSpPr>
            <p:nvPr/>
          </p:nvSpPr>
          <p:spPr bwMode="auto">
            <a:xfrm flipH="1" flipV="1">
              <a:off x="4782" y="1848"/>
              <a:ext cx="31" cy="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60" name="Freeform 35"/>
            <p:cNvSpPr>
              <a:spLocks/>
            </p:cNvSpPr>
            <p:nvPr/>
          </p:nvSpPr>
          <p:spPr bwMode="auto">
            <a:xfrm>
              <a:off x="4772" y="1819"/>
              <a:ext cx="41" cy="59"/>
            </a:xfrm>
            <a:custGeom>
              <a:avLst/>
              <a:gdLst>
                <a:gd name="T0" fmla="*/ 0 w 41"/>
                <a:gd name="T1" fmla="*/ 29 h 59"/>
                <a:gd name="T2" fmla="*/ 30 w 41"/>
                <a:gd name="T3" fmla="*/ 29 h 59"/>
                <a:gd name="T4" fmla="*/ 41 w 41"/>
                <a:gd name="T5" fmla="*/ 19 h 59"/>
                <a:gd name="T6" fmla="*/ 41 w 41"/>
                <a:gd name="T7" fmla="*/ 9 h 59"/>
                <a:gd name="T8" fmla="*/ 30 w 41"/>
                <a:gd name="T9" fmla="*/ 0 h 59"/>
                <a:gd name="T10" fmla="*/ 0 w 41"/>
                <a:gd name="T11" fmla="*/ 0 h 59"/>
                <a:gd name="T12" fmla="*/ 0 w 41"/>
                <a:gd name="T13" fmla="*/ 59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59"/>
                <a:gd name="T23" fmla="*/ 41 w 41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59">
                  <a:moveTo>
                    <a:pt x="0" y="29"/>
                  </a:moveTo>
                  <a:lnTo>
                    <a:pt x="30" y="29"/>
                  </a:lnTo>
                  <a:lnTo>
                    <a:pt x="41" y="19"/>
                  </a:lnTo>
                  <a:lnTo>
                    <a:pt x="41" y="9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5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61" name="Line 36"/>
            <p:cNvSpPr>
              <a:spLocks noChangeShapeType="1"/>
            </p:cNvSpPr>
            <p:nvPr/>
          </p:nvSpPr>
          <p:spPr bwMode="auto">
            <a:xfrm flipV="1">
              <a:off x="4832" y="1819"/>
              <a:ext cx="1" cy="5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62" name="Freeform 37"/>
            <p:cNvSpPr>
              <a:spLocks/>
            </p:cNvSpPr>
            <p:nvPr/>
          </p:nvSpPr>
          <p:spPr bwMode="auto">
            <a:xfrm>
              <a:off x="4832" y="1848"/>
              <a:ext cx="41" cy="30"/>
            </a:xfrm>
            <a:custGeom>
              <a:avLst/>
              <a:gdLst>
                <a:gd name="T0" fmla="*/ 0 w 41"/>
                <a:gd name="T1" fmla="*/ 0 h 30"/>
                <a:gd name="T2" fmla="*/ 11 w 41"/>
                <a:gd name="T3" fmla="*/ 0 h 30"/>
                <a:gd name="T4" fmla="*/ 41 w 41"/>
                <a:gd name="T5" fmla="*/ 30 h 30"/>
                <a:gd name="T6" fmla="*/ 0 60000 65536"/>
                <a:gd name="T7" fmla="*/ 0 60000 65536"/>
                <a:gd name="T8" fmla="*/ 0 60000 65536"/>
                <a:gd name="T9" fmla="*/ 0 w 41"/>
                <a:gd name="T10" fmla="*/ 0 h 30"/>
                <a:gd name="T11" fmla="*/ 41 w 41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0">
                  <a:moveTo>
                    <a:pt x="0" y="0"/>
                  </a:moveTo>
                  <a:lnTo>
                    <a:pt x="11" y="0"/>
                  </a:lnTo>
                  <a:lnTo>
                    <a:pt x="41" y="3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63" name="Freeform 38"/>
            <p:cNvSpPr>
              <a:spLocks/>
            </p:cNvSpPr>
            <p:nvPr/>
          </p:nvSpPr>
          <p:spPr bwMode="auto">
            <a:xfrm>
              <a:off x="4892" y="1819"/>
              <a:ext cx="42" cy="49"/>
            </a:xfrm>
            <a:custGeom>
              <a:avLst/>
              <a:gdLst>
                <a:gd name="T0" fmla="*/ 0 w 42"/>
                <a:gd name="T1" fmla="*/ 49 h 49"/>
                <a:gd name="T2" fmla="*/ 0 w 42"/>
                <a:gd name="T3" fmla="*/ 8 h 49"/>
                <a:gd name="T4" fmla="*/ 11 w 42"/>
                <a:gd name="T5" fmla="*/ 0 h 49"/>
                <a:gd name="T6" fmla="*/ 42 w 42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49"/>
                <a:gd name="T14" fmla="*/ 42 w 42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49">
                  <a:moveTo>
                    <a:pt x="0" y="49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4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64" name="Freeform 39"/>
            <p:cNvSpPr>
              <a:spLocks/>
            </p:cNvSpPr>
            <p:nvPr/>
          </p:nvSpPr>
          <p:spPr bwMode="auto">
            <a:xfrm>
              <a:off x="4892" y="1848"/>
              <a:ext cx="42" cy="30"/>
            </a:xfrm>
            <a:custGeom>
              <a:avLst/>
              <a:gdLst>
                <a:gd name="T0" fmla="*/ 42 w 42"/>
                <a:gd name="T1" fmla="*/ 0 h 30"/>
                <a:gd name="T2" fmla="*/ 42 w 42"/>
                <a:gd name="T3" fmla="*/ 30 h 30"/>
                <a:gd name="T4" fmla="*/ 11 w 42"/>
                <a:gd name="T5" fmla="*/ 30 h 30"/>
                <a:gd name="T6" fmla="*/ 0 w 42"/>
                <a:gd name="T7" fmla="*/ 2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0"/>
                <a:gd name="T14" fmla="*/ 42 w 4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0">
                  <a:moveTo>
                    <a:pt x="42" y="0"/>
                  </a:moveTo>
                  <a:lnTo>
                    <a:pt x="42" y="30"/>
                  </a:lnTo>
                  <a:lnTo>
                    <a:pt x="11" y="30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65" name="Line 40"/>
            <p:cNvSpPr>
              <a:spLocks noChangeShapeType="1"/>
            </p:cNvSpPr>
            <p:nvPr/>
          </p:nvSpPr>
          <p:spPr bwMode="auto">
            <a:xfrm>
              <a:off x="4923" y="1848"/>
              <a:ext cx="1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66" name="Line 41"/>
            <p:cNvSpPr>
              <a:spLocks noChangeShapeType="1"/>
            </p:cNvSpPr>
            <p:nvPr/>
          </p:nvSpPr>
          <p:spPr bwMode="auto">
            <a:xfrm flipH="1">
              <a:off x="4843" y="1819"/>
              <a:ext cx="30" cy="2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67" name="Line 42"/>
            <p:cNvSpPr>
              <a:spLocks noChangeShapeType="1"/>
            </p:cNvSpPr>
            <p:nvPr/>
          </p:nvSpPr>
          <p:spPr bwMode="auto">
            <a:xfrm>
              <a:off x="4903" y="1731"/>
              <a:ext cx="4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68" name="Freeform 43"/>
            <p:cNvSpPr>
              <a:spLocks/>
            </p:cNvSpPr>
            <p:nvPr/>
          </p:nvSpPr>
          <p:spPr bwMode="auto">
            <a:xfrm>
              <a:off x="4903" y="1670"/>
              <a:ext cx="41" cy="61"/>
            </a:xfrm>
            <a:custGeom>
              <a:avLst/>
              <a:gdLst>
                <a:gd name="T0" fmla="*/ 0 w 41"/>
                <a:gd name="T1" fmla="*/ 61 h 61"/>
                <a:gd name="T2" fmla="*/ 41 w 41"/>
                <a:gd name="T3" fmla="*/ 0 h 61"/>
                <a:gd name="T4" fmla="*/ 0 w 41"/>
                <a:gd name="T5" fmla="*/ 0 h 61"/>
                <a:gd name="T6" fmla="*/ 0 60000 65536"/>
                <a:gd name="T7" fmla="*/ 0 60000 65536"/>
                <a:gd name="T8" fmla="*/ 0 60000 65536"/>
                <a:gd name="T9" fmla="*/ 0 w 41"/>
                <a:gd name="T10" fmla="*/ 0 h 61"/>
                <a:gd name="T11" fmla="*/ 41 w 41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61">
                  <a:moveTo>
                    <a:pt x="0" y="61"/>
                  </a:moveTo>
                  <a:lnTo>
                    <a:pt x="41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69" name="Line 44"/>
            <p:cNvSpPr>
              <a:spLocks noChangeShapeType="1"/>
            </p:cNvSpPr>
            <p:nvPr/>
          </p:nvSpPr>
          <p:spPr bwMode="auto">
            <a:xfrm flipH="1">
              <a:off x="4964" y="1670"/>
              <a:ext cx="11" cy="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70" name="Line 45"/>
            <p:cNvSpPr>
              <a:spLocks noChangeShapeType="1"/>
            </p:cNvSpPr>
            <p:nvPr/>
          </p:nvSpPr>
          <p:spPr bwMode="auto">
            <a:xfrm flipV="1">
              <a:off x="5175" y="1506"/>
              <a:ext cx="40" cy="6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71" name="Line 46"/>
            <p:cNvSpPr>
              <a:spLocks noChangeShapeType="1"/>
            </p:cNvSpPr>
            <p:nvPr/>
          </p:nvSpPr>
          <p:spPr bwMode="auto">
            <a:xfrm>
              <a:off x="5175" y="1506"/>
              <a:ext cx="40" cy="6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72" name="Freeform 47"/>
            <p:cNvSpPr>
              <a:spLocks/>
            </p:cNvSpPr>
            <p:nvPr/>
          </p:nvSpPr>
          <p:spPr bwMode="auto">
            <a:xfrm>
              <a:off x="3912" y="1440"/>
              <a:ext cx="20" cy="61"/>
            </a:xfrm>
            <a:custGeom>
              <a:avLst/>
              <a:gdLst>
                <a:gd name="T0" fmla="*/ 0 w 20"/>
                <a:gd name="T1" fmla="*/ 61 h 61"/>
                <a:gd name="T2" fmla="*/ 0 w 20"/>
                <a:gd name="T3" fmla="*/ 31 h 61"/>
                <a:gd name="T4" fmla="*/ 20 w 20"/>
                <a:gd name="T5" fmla="*/ 0 h 61"/>
                <a:gd name="T6" fmla="*/ 0 60000 65536"/>
                <a:gd name="T7" fmla="*/ 0 60000 65536"/>
                <a:gd name="T8" fmla="*/ 0 60000 65536"/>
                <a:gd name="T9" fmla="*/ 0 w 20"/>
                <a:gd name="T10" fmla="*/ 0 h 61"/>
                <a:gd name="T11" fmla="*/ 20 w 20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61">
                  <a:moveTo>
                    <a:pt x="0" y="61"/>
                  </a:moveTo>
                  <a:lnTo>
                    <a:pt x="0" y="31"/>
                  </a:lnTo>
                  <a:lnTo>
                    <a:pt x="2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73" name="Line 48"/>
            <p:cNvSpPr>
              <a:spLocks noChangeShapeType="1"/>
            </p:cNvSpPr>
            <p:nvPr/>
          </p:nvSpPr>
          <p:spPr bwMode="auto">
            <a:xfrm>
              <a:off x="3892" y="1440"/>
              <a:ext cx="20" cy="3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74" name="Line 49"/>
            <p:cNvSpPr>
              <a:spLocks noChangeShapeType="1"/>
            </p:cNvSpPr>
            <p:nvPr/>
          </p:nvSpPr>
          <p:spPr bwMode="auto">
            <a:xfrm>
              <a:off x="3932" y="1482"/>
              <a:ext cx="1" cy="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75" name="Freeform 50"/>
            <p:cNvSpPr>
              <a:spLocks/>
            </p:cNvSpPr>
            <p:nvPr/>
          </p:nvSpPr>
          <p:spPr bwMode="auto">
            <a:xfrm>
              <a:off x="3932" y="1482"/>
              <a:ext cx="27" cy="35"/>
            </a:xfrm>
            <a:custGeom>
              <a:avLst/>
              <a:gdLst>
                <a:gd name="T0" fmla="*/ 0 w 27"/>
                <a:gd name="T1" fmla="*/ 8 h 35"/>
                <a:gd name="T2" fmla="*/ 10 w 27"/>
                <a:gd name="T3" fmla="*/ 0 h 35"/>
                <a:gd name="T4" fmla="*/ 18 w 27"/>
                <a:gd name="T5" fmla="*/ 0 h 35"/>
                <a:gd name="T6" fmla="*/ 27 w 27"/>
                <a:gd name="T7" fmla="*/ 8 h 35"/>
                <a:gd name="T8" fmla="*/ 27 w 27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5"/>
                <a:gd name="T17" fmla="*/ 27 w 2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5">
                  <a:moveTo>
                    <a:pt x="0" y="8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7" y="8"/>
                  </a:lnTo>
                  <a:lnTo>
                    <a:pt x="27" y="3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76" name="Line 51"/>
            <p:cNvSpPr>
              <a:spLocks noChangeShapeType="1"/>
            </p:cNvSpPr>
            <p:nvPr/>
          </p:nvSpPr>
          <p:spPr bwMode="auto">
            <a:xfrm flipH="1">
              <a:off x="3314" y="1534"/>
              <a:ext cx="51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77" name="Line 52"/>
            <p:cNvSpPr>
              <a:spLocks noChangeShapeType="1"/>
            </p:cNvSpPr>
            <p:nvPr/>
          </p:nvSpPr>
          <p:spPr bwMode="auto">
            <a:xfrm>
              <a:off x="3340" y="1508"/>
              <a:ext cx="1" cy="5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78" name="Line 53"/>
            <p:cNvSpPr>
              <a:spLocks noChangeShapeType="1"/>
            </p:cNvSpPr>
            <p:nvPr/>
          </p:nvSpPr>
          <p:spPr bwMode="auto">
            <a:xfrm>
              <a:off x="3340" y="1613"/>
              <a:ext cx="1" cy="15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79" name="Line 54"/>
            <p:cNvSpPr>
              <a:spLocks noChangeShapeType="1"/>
            </p:cNvSpPr>
            <p:nvPr/>
          </p:nvSpPr>
          <p:spPr bwMode="auto">
            <a:xfrm>
              <a:off x="3374" y="1731"/>
              <a:ext cx="4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80" name="Freeform 55"/>
            <p:cNvSpPr>
              <a:spLocks/>
            </p:cNvSpPr>
            <p:nvPr/>
          </p:nvSpPr>
          <p:spPr bwMode="auto">
            <a:xfrm>
              <a:off x="3430" y="1711"/>
              <a:ext cx="27" cy="35"/>
            </a:xfrm>
            <a:custGeom>
              <a:avLst/>
              <a:gdLst>
                <a:gd name="T0" fmla="*/ 0 w 27"/>
                <a:gd name="T1" fmla="*/ 10 h 35"/>
                <a:gd name="T2" fmla="*/ 9 w 27"/>
                <a:gd name="T3" fmla="*/ 0 h 35"/>
                <a:gd name="T4" fmla="*/ 19 w 27"/>
                <a:gd name="T5" fmla="*/ 0 h 35"/>
                <a:gd name="T6" fmla="*/ 27 w 27"/>
                <a:gd name="T7" fmla="*/ 10 h 35"/>
                <a:gd name="T8" fmla="*/ 27 w 27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5"/>
                <a:gd name="T17" fmla="*/ 27 w 2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5">
                  <a:moveTo>
                    <a:pt x="0" y="10"/>
                  </a:moveTo>
                  <a:lnTo>
                    <a:pt x="9" y="0"/>
                  </a:lnTo>
                  <a:lnTo>
                    <a:pt x="19" y="0"/>
                  </a:lnTo>
                  <a:lnTo>
                    <a:pt x="27" y="10"/>
                  </a:lnTo>
                  <a:lnTo>
                    <a:pt x="27" y="3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81" name="Rectangle 56"/>
            <p:cNvSpPr>
              <a:spLocks noChangeArrowheads="1"/>
            </p:cNvSpPr>
            <p:nvPr/>
          </p:nvSpPr>
          <p:spPr bwMode="auto">
            <a:xfrm>
              <a:off x="3226" y="1766"/>
              <a:ext cx="227" cy="150"/>
            </a:xfrm>
            <a:prstGeom prst="rect">
              <a:avLst/>
            </a:prstGeom>
            <a:solidFill>
              <a:schemeClr val="folHlink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5882" name="Line 57"/>
            <p:cNvSpPr>
              <a:spLocks noChangeShapeType="1"/>
            </p:cNvSpPr>
            <p:nvPr/>
          </p:nvSpPr>
          <p:spPr bwMode="auto">
            <a:xfrm flipV="1">
              <a:off x="3430" y="1711"/>
              <a:ext cx="1" cy="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83" name="Line 58"/>
            <p:cNvSpPr>
              <a:spLocks noChangeShapeType="1"/>
            </p:cNvSpPr>
            <p:nvPr/>
          </p:nvSpPr>
          <p:spPr bwMode="auto">
            <a:xfrm flipV="1">
              <a:off x="3434" y="1670"/>
              <a:ext cx="10" cy="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84" name="Line 59"/>
            <p:cNvSpPr>
              <a:spLocks noChangeShapeType="1"/>
            </p:cNvSpPr>
            <p:nvPr/>
          </p:nvSpPr>
          <p:spPr bwMode="auto">
            <a:xfrm flipH="1">
              <a:off x="3374" y="1670"/>
              <a:ext cx="40" cy="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85" name="Line 60"/>
            <p:cNvSpPr>
              <a:spLocks noChangeShapeType="1"/>
            </p:cNvSpPr>
            <p:nvPr/>
          </p:nvSpPr>
          <p:spPr bwMode="auto">
            <a:xfrm>
              <a:off x="3374" y="1670"/>
              <a:ext cx="4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86" name="Freeform 61"/>
            <p:cNvSpPr>
              <a:spLocks/>
            </p:cNvSpPr>
            <p:nvPr/>
          </p:nvSpPr>
          <p:spPr bwMode="auto">
            <a:xfrm>
              <a:off x="3317" y="1613"/>
              <a:ext cx="46" cy="57"/>
            </a:xfrm>
            <a:custGeom>
              <a:avLst/>
              <a:gdLst>
                <a:gd name="T0" fmla="*/ 46 w 46"/>
                <a:gd name="T1" fmla="*/ 57 h 57"/>
                <a:gd name="T2" fmla="*/ 0 w 46"/>
                <a:gd name="T3" fmla="*/ 57 h 57"/>
                <a:gd name="T4" fmla="*/ 23 w 46"/>
                <a:gd name="T5" fmla="*/ 0 h 57"/>
                <a:gd name="T6" fmla="*/ 46 w 46"/>
                <a:gd name="T7" fmla="*/ 57 h 57"/>
                <a:gd name="T8" fmla="*/ 42 w 46"/>
                <a:gd name="T9" fmla="*/ 57 h 57"/>
                <a:gd name="T10" fmla="*/ 42 w 46"/>
                <a:gd name="T11" fmla="*/ 50 h 57"/>
                <a:gd name="T12" fmla="*/ 39 w 46"/>
                <a:gd name="T13" fmla="*/ 43 h 57"/>
                <a:gd name="T14" fmla="*/ 39 w 46"/>
                <a:gd name="T15" fmla="*/ 57 h 57"/>
                <a:gd name="T16" fmla="*/ 36 w 46"/>
                <a:gd name="T17" fmla="*/ 57 h 57"/>
                <a:gd name="T18" fmla="*/ 36 w 46"/>
                <a:gd name="T19" fmla="*/ 34 h 57"/>
                <a:gd name="T20" fmla="*/ 32 w 46"/>
                <a:gd name="T21" fmla="*/ 27 h 57"/>
                <a:gd name="T22" fmla="*/ 32 w 46"/>
                <a:gd name="T23" fmla="*/ 57 h 57"/>
                <a:gd name="T24" fmla="*/ 30 w 46"/>
                <a:gd name="T25" fmla="*/ 57 h 57"/>
                <a:gd name="T26" fmla="*/ 30 w 46"/>
                <a:gd name="T27" fmla="*/ 18 h 57"/>
                <a:gd name="T28" fmla="*/ 26 w 46"/>
                <a:gd name="T29" fmla="*/ 11 h 57"/>
                <a:gd name="T30" fmla="*/ 26 w 46"/>
                <a:gd name="T31" fmla="*/ 57 h 57"/>
                <a:gd name="T32" fmla="*/ 23 w 46"/>
                <a:gd name="T33" fmla="*/ 57 h 57"/>
                <a:gd name="T34" fmla="*/ 23 w 46"/>
                <a:gd name="T35" fmla="*/ 4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57"/>
                <a:gd name="T56" fmla="*/ 46 w 46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57">
                  <a:moveTo>
                    <a:pt x="46" y="57"/>
                  </a:moveTo>
                  <a:lnTo>
                    <a:pt x="0" y="57"/>
                  </a:lnTo>
                  <a:lnTo>
                    <a:pt x="23" y="0"/>
                  </a:lnTo>
                  <a:lnTo>
                    <a:pt x="46" y="57"/>
                  </a:lnTo>
                  <a:lnTo>
                    <a:pt x="42" y="57"/>
                  </a:lnTo>
                  <a:lnTo>
                    <a:pt x="42" y="50"/>
                  </a:lnTo>
                  <a:lnTo>
                    <a:pt x="39" y="43"/>
                  </a:lnTo>
                  <a:lnTo>
                    <a:pt x="39" y="57"/>
                  </a:lnTo>
                  <a:lnTo>
                    <a:pt x="36" y="57"/>
                  </a:lnTo>
                  <a:lnTo>
                    <a:pt x="36" y="34"/>
                  </a:lnTo>
                  <a:lnTo>
                    <a:pt x="32" y="27"/>
                  </a:lnTo>
                  <a:lnTo>
                    <a:pt x="32" y="57"/>
                  </a:lnTo>
                  <a:lnTo>
                    <a:pt x="30" y="57"/>
                  </a:lnTo>
                  <a:lnTo>
                    <a:pt x="30" y="18"/>
                  </a:lnTo>
                  <a:lnTo>
                    <a:pt x="26" y="11"/>
                  </a:lnTo>
                  <a:lnTo>
                    <a:pt x="26" y="57"/>
                  </a:lnTo>
                  <a:lnTo>
                    <a:pt x="23" y="57"/>
                  </a:lnTo>
                  <a:lnTo>
                    <a:pt x="23" y="4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87" name="Freeform 62"/>
            <p:cNvSpPr>
              <a:spLocks/>
            </p:cNvSpPr>
            <p:nvPr/>
          </p:nvSpPr>
          <p:spPr bwMode="auto">
            <a:xfrm>
              <a:off x="3322" y="1619"/>
              <a:ext cx="15" cy="51"/>
            </a:xfrm>
            <a:custGeom>
              <a:avLst/>
              <a:gdLst>
                <a:gd name="T0" fmla="*/ 15 w 15"/>
                <a:gd name="T1" fmla="*/ 0 h 51"/>
                <a:gd name="T2" fmla="*/ 15 w 15"/>
                <a:gd name="T3" fmla="*/ 51 h 51"/>
                <a:gd name="T4" fmla="*/ 12 w 15"/>
                <a:gd name="T5" fmla="*/ 51 h 51"/>
                <a:gd name="T6" fmla="*/ 12 w 15"/>
                <a:gd name="T7" fmla="*/ 8 h 51"/>
                <a:gd name="T8" fmla="*/ 9 w 15"/>
                <a:gd name="T9" fmla="*/ 15 h 51"/>
                <a:gd name="T10" fmla="*/ 9 w 15"/>
                <a:gd name="T11" fmla="*/ 51 h 51"/>
                <a:gd name="T12" fmla="*/ 6 w 15"/>
                <a:gd name="T13" fmla="*/ 51 h 51"/>
                <a:gd name="T14" fmla="*/ 6 w 15"/>
                <a:gd name="T15" fmla="*/ 23 h 51"/>
                <a:gd name="T16" fmla="*/ 3 w 15"/>
                <a:gd name="T17" fmla="*/ 31 h 51"/>
                <a:gd name="T18" fmla="*/ 3 w 15"/>
                <a:gd name="T19" fmla="*/ 51 h 51"/>
                <a:gd name="T20" fmla="*/ 0 w 15"/>
                <a:gd name="T21" fmla="*/ 51 h 51"/>
                <a:gd name="T22" fmla="*/ 0 w 15"/>
                <a:gd name="T23" fmla="*/ 39 h 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"/>
                <a:gd name="T37" fmla="*/ 0 h 51"/>
                <a:gd name="T38" fmla="*/ 15 w 15"/>
                <a:gd name="T39" fmla="*/ 51 h 5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" h="51">
                  <a:moveTo>
                    <a:pt x="15" y="0"/>
                  </a:moveTo>
                  <a:lnTo>
                    <a:pt x="15" y="51"/>
                  </a:lnTo>
                  <a:lnTo>
                    <a:pt x="12" y="51"/>
                  </a:lnTo>
                  <a:lnTo>
                    <a:pt x="12" y="8"/>
                  </a:lnTo>
                  <a:lnTo>
                    <a:pt x="9" y="15"/>
                  </a:lnTo>
                  <a:lnTo>
                    <a:pt x="9" y="51"/>
                  </a:lnTo>
                  <a:lnTo>
                    <a:pt x="6" y="51"/>
                  </a:lnTo>
                  <a:lnTo>
                    <a:pt x="6" y="23"/>
                  </a:lnTo>
                  <a:lnTo>
                    <a:pt x="3" y="31"/>
                  </a:lnTo>
                  <a:lnTo>
                    <a:pt x="3" y="51"/>
                  </a:lnTo>
                  <a:lnTo>
                    <a:pt x="0" y="51"/>
                  </a:lnTo>
                  <a:lnTo>
                    <a:pt x="0" y="3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88" name="Line 63"/>
            <p:cNvSpPr>
              <a:spLocks noChangeShapeType="1"/>
            </p:cNvSpPr>
            <p:nvPr/>
          </p:nvSpPr>
          <p:spPr bwMode="auto">
            <a:xfrm>
              <a:off x="3340" y="1670"/>
              <a:ext cx="1" cy="1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89" name="Freeform 64"/>
            <p:cNvSpPr>
              <a:spLocks/>
            </p:cNvSpPr>
            <p:nvPr/>
          </p:nvSpPr>
          <p:spPr bwMode="auto">
            <a:xfrm>
              <a:off x="3318" y="1819"/>
              <a:ext cx="41" cy="29"/>
            </a:xfrm>
            <a:custGeom>
              <a:avLst/>
              <a:gdLst>
                <a:gd name="T0" fmla="*/ 41 w 41"/>
                <a:gd name="T1" fmla="*/ 0 h 29"/>
                <a:gd name="T2" fmla="*/ 11 w 41"/>
                <a:gd name="T3" fmla="*/ 29 h 29"/>
                <a:gd name="T4" fmla="*/ 0 w 41"/>
                <a:gd name="T5" fmla="*/ 29 h 29"/>
                <a:gd name="T6" fmla="*/ 0 60000 65536"/>
                <a:gd name="T7" fmla="*/ 0 60000 65536"/>
                <a:gd name="T8" fmla="*/ 0 60000 65536"/>
                <a:gd name="T9" fmla="*/ 0 w 41"/>
                <a:gd name="T10" fmla="*/ 0 h 29"/>
                <a:gd name="T11" fmla="*/ 41 w 41"/>
                <a:gd name="T12" fmla="*/ 29 h 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9">
                  <a:moveTo>
                    <a:pt x="41" y="0"/>
                  </a:moveTo>
                  <a:lnTo>
                    <a:pt x="11" y="29"/>
                  </a:lnTo>
                  <a:lnTo>
                    <a:pt x="0" y="2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90" name="Line 65"/>
            <p:cNvSpPr>
              <a:spLocks noChangeShapeType="1"/>
            </p:cNvSpPr>
            <p:nvPr/>
          </p:nvSpPr>
          <p:spPr bwMode="auto">
            <a:xfrm>
              <a:off x="3329" y="1848"/>
              <a:ext cx="30" cy="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91" name="Freeform 66"/>
            <p:cNvSpPr>
              <a:spLocks/>
            </p:cNvSpPr>
            <p:nvPr/>
          </p:nvSpPr>
          <p:spPr bwMode="auto">
            <a:xfrm>
              <a:off x="3380" y="1819"/>
              <a:ext cx="40" cy="49"/>
            </a:xfrm>
            <a:custGeom>
              <a:avLst/>
              <a:gdLst>
                <a:gd name="T0" fmla="*/ 0 w 40"/>
                <a:gd name="T1" fmla="*/ 49 h 49"/>
                <a:gd name="T2" fmla="*/ 0 w 40"/>
                <a:gd name="T3" fmla="*/ 8 h 49"/>
                <a:gd name="T4" fmla="*/ 9 w 40"/>
                <a:gd name="T5" fmla="*/ 0 h 49"/>
                <a:gd name="T6" fmla="*/ 40 w 40"/>
                <a:gd name="T7" fmla="*/ 0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9"/>
                <a:gd name="T14" fmla="*/ 40 w 40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9">
                  <a:moveTo>
                    <a:pt x="0" y="49"/>
                  </a:moveTo>
                  <a:lnTo>
                    <a:pt x="0" y="8"/>
                  </a:lnTo>
                  <a:lnTo>
                    <a:pt x="9" y="0"/>
                  </a:lnTo>
                  <a:lnTo>
                    <a:pt x="4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92" name="Freeform 67"/>
            <p:cNvSpPr>
              <a:spLocks/>
            </p:cNvSpPr>
            <p:nvPr/>
          </p:nvSpPr>
          <p:spPr bwMode="auto">
            <a:xfrm>
              <a:off x="3380" y="1848"/>
              <a:ext cx="40" cy="30"/>
            </a:xfrm>
            <a:custGeom>
              <a:avLst/>
              <a:gdLst>
                <a:gd name="T0" fmla="*/ 40 w 40"/>
                <a:gd name="T1" fmla="*/ 0 h 30"/>
                <a:gd name="T2" fmla="*/ 40 w 40"/>
                <a:gd name="T3" fmla="*/ 30 h 30"/>
                <a:gd name="T4" fmla="*/ 9 w 40"/>
                <a:gd name="T5" fmla="*/ 30 h 30"/>
                <a:gd name="T6" fmla="*/ 0 w 40"/>
                <a:gd name="T7" fmla="*/ 2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30"/>
                <a:gd name="T14" fmla="*/ 40 w 40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30">
                  <a:moveTo>
                    <a:pt x="40" y="0"/>
                  </a:moveTo>
                  <a:lnTo>
                    <a:pt x="40" y="30"/>
                  </a:lnTo>
                  <a:lnTo>
                    <a:pt x="9" y="30"/>
                  </a:lnTo>
                  <a:lnTo>
                    <a:pt x="0" y="2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93" name="Line 68"/>
            <p:cNvSpPr>
              <a:spLocks noChangeShapeType="1"/>
            </p:cNvSpPr>
            <p:nvPr/>
          </p:nvSpPr>
          <p:spPr bwMode="auto">
            <a:xfrm>
              <a:off x="3410" y="1848"/>
              <a:ext cx="1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94" name="Freeform 69"/>
            <p:cNvSpPr>
              <a:spLocks/>
            </p:cNvSpPr>
            <p:nvPr/>
          </p:nvSpPr>
          <p:spPr bwMode="auto">
            <a:xfrm>
              <a:off x="3258" y="1838"/>
              <a:ext cx="41" cy="10"/>
            </a:xfrm>
            <a:custGeom>
              <a:avLst/>
              <a:gdLst>
                <a:gd name="T0" fmla="*/ 41 w 41"/>
                <a:gd name="T1" fmla="*/ 0 h 10"/>
                <a:gd name="T2" fmla="*/ 30 w 41"/>
                <a:gd name="T3" fmla="*/ 10 h 10"/>
                <a:gd name="T4" fmla="*/ 0 w 41"/>
                <a:gd name="T5" fmla="*/ 10 h 10"/>
                <a:gd name="T6" fmla="*/ 0 60000 65536"/>
                <a:gd name="T7" fmla="*/ 0 60000 65536"/>
                <a:gd name="T8" fmla="*/ 0 60000 65536"/>
                <a:gd name="T9" fmla="*/ 0 w 41"/>
                <a:gd name="T10" fmla="*/ 0 h 10"/>
                <a:gd name="T11" fmla="*/ 41 w 41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10">
                  <a:moveTo>
                    <a:pt x="41" y="0"/>
                  </a:moveTo>
                  <a:lnTo>
                    <a:pt x="30" y="10"/>
                  </a:lnTo>
                  <a:lnTo>
                    <a:pt x="0" y="1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95" name="Line 70"/>
            <p:cNvSpPr>
              <a:spLocks noChangeShapeType="1"/>
            </p:cNvSpPr>
            <p:nvPr/>
          </p:nvSpPr>
          <p:spPr bwMode="auto">
            <a:xfrm>
              <a:off x="3268" y="1848"/>
              <a:ext cx="31" cy="3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96" name="Line 71"/>
            <p:cNvSpPr>
              <a:spLocks noChangeShapeType="1"/>
            </p:cNvSpPr>
            <p:nvPr/>
          </p:nvSpPr>
          <p:spPr bwMode="auto">
            <a:xfrm flipV="1">
              <a:off x="3318" y="1819"/>
              <a:ext cx="1" cy="5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97" name="Line 72"/>
            <p:cNvSpPr>
              <a:spLocks noChangeShapeType="1"/>
            </p:cNvSpPr>
            <p:nvPr/>
          </p:nvSpPr>
          <p:spPr bwMode="auto">
            <a:xfrm>
              <a:off x="3299" y="1827"/>
              <a:ext cx="1" cy="1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98" name="Freeform 73"/>
            <p:cNvSpPr>
              <a:spLocks/>
            </p:cNvSpPr>
            <p:nvPr/>
          </p:nvSpPr>
          <p:spPr bwMode="auto">
            <a:xfrm>
              <a:off x="3258" y="1819"/>
              <a:ext cx="41" cy="59"/>
            </a:xfrm>
            <a:custGeom>
              <a:avLst/>
              <a:gdLst>
                <a:gd name="T0" fmla="*/ 41 w 41"/>
                <a:gd name="T1" fmla="*/ 9 h 59"/>
                <a:gd name="T2" fmla="*/ 30 w 41"/>
                <a:gd name="T3" fmla="*/ 0 h 59"/>
                <a:gd name="T4" fmla="*/ 0 w 41"/>
                <a:gd name="T5" fmla="*/ 0 h 59"/>
                <a:gd name="T6" fmla="*/ 0 w 41"/>
                <a:gd name="T7" fmla="*/ 59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59"/>
                <a:gd name="T14" fmla="*/ 41 w 41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59">
                  <a:moveTo>
                    <a:pt x="41" y="9"/>
                  </a:moveTo>
                  <a:lnTo>
                    <a:pt x="30" y="0"/>
                  </a:lnTo>
                  <a:lnTo>
                    <a:pt x="0" y="0"/>
                  </a:lnTo>
                  <a:lnTo>
                    <a:pt x="0" y="5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99" name="Line 74"/>
            <p:cNvSpPr>
              <a:spLocks noChangeShapeType="1"/>
            </p:cNvSpPr>
            <p:nvPr/>
          </p:nvSpPr>
          <p:spPr bwMode="auto">
            <a:xfrm>
              <a:off x="3340" y="1916"/>
              <a:ext cx="1" cy="11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00" name="Freeform 75"/>
            <p:cNvSpPr>
              <a:spLocks/>
            </p:cNvSpPr>
            <p:nvPr/>
          </p:nvSpPr>
          <p:spPr bwMode="auto">
            <a:xfrm>
              <a:off x="3357" y="2015"/>
              <a:ext cx="40" cy="61"/>
            </a:xfrm>
            <a:custGeom>
              <a:avLst/>
              <a:gdLst>
                <a:gd name="T0" fmla="*/ 0 w 40"/>
                <a:gd name="T1" fmla="*/ 0 h 61"/>
                <a:gd name="T2" fmla="*/ 40 w 40"/>
                <a:gd name="T3" fmla="*/ 0 h 61"/>
                <a:gd name="T4" fmla="*/ 0 w 40"/>
                <a:gd name="T5" fmla="*/ 61 h 61"/>
                <a:gd name="T6" fmla="*/ 40 w 40"/>
                <a:gd name="T7" fmla="*/ 61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61"/>
                <a:gd name="T14" fmla="*/ 40 w 40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61">
                  <a:moveTo>
                    <a:pt x="0" y="0"/>
                  </a:moveTo>
                  <a:lnTo>
                    <a:pt x="40" y="0"/>
                  </a:lnTo>
                  <a:lnTo>
                    <a:pt x="0" y="61"/>
                  </a:lnTo>
                  <a:lnTo>
                    <a:pt x="40" y="6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01" name="Freeform 76"/>
            <p:cNvSpPr>
              <a:spLocks/>
            </p:cNvSpPr>
            <p:nvPr/>
          </p:nvSpPr>
          <p:spPr bwMode="auto">
            <a:xfrm>
              <a:off x="3317" y="1916"/>
              <a:ext cx="46" cy="58"/>
            </a:xfrm>
            <a:custGeom>
              <a:avLst/>
              <a:gdLst>
                <a:gd name="T0" fmla="*/ 46 w 46"/>
                <a:gd name="T1" fmla="*/ 58 h 58"/>
                <a:gd name="T2" fmla="*/ 0 w 46"/>
                <a:gd name="T3" fmla="*/ 58 h 58"/>
                <a:gd name="T4" fmla="*/ 23 w 46"/>
                <a:gd name="T5" fmla="*/ 0 h 58"/>
                <a:gd name="T6" fmla="*/ 0 60000 65536"/>
                <a:gd name="T7" fmla="*/ 0 60000 65536"/>
                <a:gd name="T8" fmla="*/ 0 60000 65536"/>
                <a:gd name="T9" fmla="*/ 0 w 46"/>
                <a:gd name="T10" fmla="*/ 0 h 58"/>
                <a:gd name="T11" fmla="*/ 46 w 46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6" h="58">
                  <a:moveTo>
                    <a:pt x="46" y="58"/>
                  </a:moveTo>
                  <a:lnTo>
                    <a:pt x="0" y="58"/>
                  </a:lnTo>
                  <a:lnTo>
                    <a:pt x="2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02" name="Freeform 77"/>
            <p:cNvSpPr>
              <a:spLocks/>
            </p:cNvSpPr>
            <p:nvPr/>
          </p:nvSpPr>
          <p:spPr bwMode="auto">
            <a:xfrm>
              <a:off x="3340" y="1916"/>
              <a:ext cx="23" cy="58"/>
            </a:xfrm>
            <a:custGeom>
              <a:avLst/>
              <a:gdLst>
                <a:gd name="T0" fmla="*/ 0 w 23"/>
                <a:gd name="T1" fmla="*/ 0 h 58"/>
                <a:gd name="T2" fmla="*/ 23 w 23"/>
                <a:gd name="T3" fmla="*/ 58 h 58"/>
                <a:gd name="T4" fmla="*/ 19 w 23"/>
                <a:gd name="T5" fmla="*/ 58 h 58"/>
                <a:gd name="T6" fmla="*/ 19 w 23"/>
                <a:gd name="T7" fmla="*/ 49 h 58"/>
                <a:gd name="T8" fmla="*/ 16 w 23"/>
                <a:gd name="T9" fmla="*/ 42 h 58"/>
                <a:gd name="T10" fmla="*/ 16 w 23"/>
                <a:gd name="T11" fmla="*/ 58 h 58"/>
                <a:gd name="T12" fmla="*/ 13 w 23"/>
                <a:gd name="T13" fmla="*/ 58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58"/>
                <a:gd name="T23" fmla="*/ 23 w 23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58">
                  <a:moveTo>
                    <a:pt x="0" y="0"/>
                  </a:moveTo>
                  <a:lnTo>
                    <a:pt x="23" y="58"/>
                  </a:lnTo>
                  <a:lnTo>
                    <a:pt x="19" y="58"/>
                  </a:lnTo>
                  <a:lnTo>
                    <a:pt x="19" y="49"/>
                  </a:lnTo>
                  <a:lnTo>
                    <a:pt x="16" y="42"/>
                  </a:lnTo>
                  <a:lnTo>
                    <a:pt x="16" y="58"/>
                  </a:lnTo>
                  <a:lnTo>
                    <a:pt x="13" y="5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03" name="Freeform 78"/>
            <p:cNvSpPr>
              <a:spLocks/>
            </p:cNvSpPr>
            <p:nvPr/>
          </p:nvSpPr>
          <p:spPr bwMode="auto">
            <a:xfrm>
              <a:off x="3343" y="1926"/>
              <a:ext cx="10" cy="48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23 h 48"/>
                <a:gd name="T4" fmla="*/ 6 w 10"/>
                <a:gd name="T5" fmla="*/ 16 h 48"/>
                <a:gd name="T6" fmla="*/ 6 w 10"/>
                <a:gd name="T7" fmla="*/ 48 h 48"/>
                <a:gd name="T8" fmla="*/ 4 w 10"/>
                <a:gd name="T9" fmla="*/ 48 h 48"/>
                <a:gd name="T10" fmla="*/ 4 w 10"/>
                <a:gd name="T11" fmla="*/ 8 h 48"/>
                <a:gd name="T12" fmla="*/ 0 w 10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48"/>
                <a:gd name="T23" fmla="*/ 10 w 10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48">
                  <a:moveTo>
                    <a:pt x="10" y="48"/>
                  </a:moveTo>
                  <a:lnTo>
                    <a:pt x="10" y="23"/>
                  </a:lnTo>
                  <a:lnTo>
                    <a:pt x="6" y="16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4" y="8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04" name="Freeform 79"/>
            <p:cNvSpPr>
              <a:spLocks/>
            </p:cNvSpPr>
            <p:nvPr/>
          </p:nvSpPr>
          <p:spPr bwMode="auto">
            <a:xfrm>
              <a:off x="3340" y="1926"/>
              <a:ext cx="3" cy="48"/>
            </a:xfrm>
            <a:custGeom>
              <a:avLst/>
              <a:gdLst>
                <a:gd name="T0" fmla="*/ 3 w 3"/>
                <a:gd name="T1" fmla="*/ 0 h 48"/>
                <a:gd name="T2" fmla="*/ 3 w 3"/>
                <a:gd name="T3" fmla="*/ 48 h 48"/>
                <a:gd name="T4" fmla="*/ 0 w 3"/>
                <a:gd name="T5" fmla="*/ 48 h 48"/>
                <a:gd name="T6" fmla="*/ 0 60000 65536"/>
                <a:gd name="T7" fmla="*/ 0 60000 65536"/>
                <a:gd name="T8" fmla="*/ 0 60000 65536"/>
                <a:gd name="T9" fmla="*/ 0 w 3"/>
                <a:gd name="T10" fmla="*/ 0 h 48"/>
                <a:gd name="T11" fmla="*/ 3 w 3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8">
                  <a:moveTo>
                    <a:pt x="3" y="0"/>
                  </a:moveTo>
                  <a:lnTo>
                    <a:pt x="3" y="48"/>
                  </a:lnTo>
                  <a:lnTo>
                    <a:pt x="0" y="4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05" name="Line 80"/>
            <p:cNvSpPr>
              <a:spLocks noChangeShapeType="1"/>
            </p:cNvSpPr>
            <p:nvPr/>
          </p:nvSpPr>
          <p:spPr bwMode="auto">
            <a:xfrm flipV="1">
              <a:off x="3340" y="1918"/>
              <a:ext cx="1" cy="5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06" name="Line 81"/>
            <p:cNvSpPr>
              <a:spLocks noChangeShapeType="1"/>
            </p:cNvSpPr>
            <p:nvPr/>
          </p:nvSpPr>
          <p:spPr bwMode="auto">
            <a:xfrm>
              <a:off x="3337" y="1922"/>
              <a:ext cx="1" cy="5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07" name="Freeform 82"/>
            <p:cNvSpPr>
              <a:spLocks/>
            </p:cNvSpPr>
            <p:nvPr/>
          </p:nvSpPr>
          <p:spPr bwMode="auto">
            <a:xfrm>
              <a:off x="3322" y="1930"/>
              <a:ext cx="15" cy="42"/>
            </a:xfrm>
            <a:custGeom>
              <a:avLst/>
              <a:gdLst>
                <a:gd name="T0" fmla="*/ 15 w 15"/>
                <a:gd name="T1" fmla="*/ 42 h 42"/>
                <a:gd name="T2" fmla="*/ 12 w 15"/>
                <a:gd name="T3" fmla="*/ 42 h 42"/>
                <a:gd name="T4" fmla="*/ 12 w 15"/>
                <a:gd name="T5" fmla="*/ 0 h 42"/>
                <a:gd name="T6" fmla="*/ 9 w 15"/>
                <a:gd name="T7" fmla="*/ 7 h 42"/>
                <a:gd name="T8" fmla="*/ 9 w 15"/>
                <a:gd name="T9" fmla="*/ 42 h 42"/>
                <a:gd name="T10" fmla="*/ 6 w 15"/>
                <a:gd name="T11" fmla="*/ 42 h 42"/>
                <a:gd name="T12" fmla="*/ 6 w 15"/>
                <a:gd name="T13" fmla="*/ 15 h 42"/>
                <a:gd name="T14" fmla="*/ 3 w 15"/>
                <a:gd name="T15" fmla="*/ 22 h 42"/>
                <a:gd name="T16" fmla="*/ 3 w 15"/>
                <a:gd name="T17" fmla="*/ 42 h 42"/>
                <a:gd name="T18" fmla="*/ 0 w 15"/>
                <a:gd name="T19" fmla="*/ 42 h 42"/>
                <a:gd name="T20" fmla="*/ 0 w 15"/>
                <a:gd name="T21" fmla="*/ 3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42"/>
                <a:gd name="T35" fmla="*/ 15 w 15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42">
                  <a:moveTo>
                    <a:pt x="15" y="42"/>
                  </a:moveTo>
                  <a:lnTo>
                    <a:pt x="12" y="42"/>
                  </a:lnTo>
                  <a:lnTo>
                    <a:pt x="12" y="0"/>
                  </a:lnTo>
                  <a:lnTo>
                    <a:pt x="9" y="7"/>
                  </a:lnTo>
                  <a:lnTo>
                    <a:pt x="9" y="42"/>
                  </a:lnTo>
                  <a:lnTo>
                    <a:pt x="6" y="42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3" y="42"/>
                  </a:lnTo>
                  <a:lnTo>
                    <a:pt x="0" y="42"/>
                  </a:lnTo>
                  <a:lnTo>
                    <a:pt x="0" y="3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08" name="Line 83"/>
            <p:cNvSpPr>
              <a:spLocks noChangeShapeType="1"/>
            </p:cNvSpPr>
            <p:nvPr/>
          </p:nvSpPr>
          <p:spPr bwMode="auto">
            <a:xfrm>
              <a:off x="3340" y="1972"/>
              <a:ext cx="1" cy="2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09" name="Line 84"/>
            <p:cNvSpPr>
              <a:spLocks noChangeShapeType="1"/>
            </p:cNvSpPr>
            <p:nvPr/>
          </p:nvSpPr>
          <p:spPr bwMode="auto">
            <a:xfrm flipH="1">
              <a:off x="3036" y="1538"/>
              <a:ext cx="228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10" name="Line 85"/>
            <p:cNvSpPr>
              <a:spLocks noChangeShapeType="1"/>
            </p:cNvSpPr>
            <p:nvPr/>
          </p:nvSpPr>
          <p:spPr bwMode="auto">
            <a:xfrm>
              <a:off x="2998" y="1555"/>
              <a:ext cx="1" cy="2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11" name="Line 86"/>
            <p:cNvSpPr>
              <a:spLocks noChangeShapeType="1"/>
            </p:cNvSpPr>
            <p:nvPr/>
          </p:nvSpPr>
          <p:spPr bwMode="auto">
            <a:xfrm flipV="1">
              <a:off x="2970" y="1547"/>
              <a:ext cx="1" cy="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12" name="Freeform 87"/>
            <p:cNvSpPr>
              <a:spLocks/>
            </p:cNvSpPr>
            <p:nvPr/>
          </p:nvSpPr>
          <p:spPr bwMode="auto">
            <a:xfrm>
              <a:off x="2970" y="1547"/>
              <a:ext cx="28" cy="9"/>
            </a:xfrm>
            <a:custGeom>
              <a:avLst/>
              <a:gdLst>
                <a:gd name="T0" fmla="*/ 0 w 28"/>
                <a:gd name="T1" fmla="*/ 9 h 9"/>
                <a:gd name="T2" fmla="*/ 9 w 28"/>
                <a:gd name="T3" fmla="*/ 0 h 9"/>
                <a:gd name="T4" fmla="*/ 18 w 28"/>
                <a:gd name="T5" fmla="*/ 0 h 9"/>
                <a:gd name="T6" fmla="*/ 28 w 28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9"/>
                <a:gd name="T14" fmla="*/ 28 w 28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9">
                  <a:moveTo>
                    <a:pt x="0" y="9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8" y="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13" name="Line 88"/>
            <p:cNvSpPr>
              <a:spLocks noChangeShapeType="1"/>
            </p:cNvSpPr>
            <p:nvPr/>
          </p:nvSpPr>
          <p:spPr bwMode="auto">
            <a:xfrm flipH="1" flipV="1">
              <a:off x="2921" y="1506"/>
              <a:ext cx="40" cy="6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14" name="Line 89"/>
            <p:cNvSpPr>
              <a:spLocks noChangeShapeType="1"/>
            </p:cNvSpPr>
            <p:nvPr/>
          </p:nvSpPr>
          <p:spPr bwMode="auto">
            <a:xfrm flipH="1">
              <a:off x="2921" y="1506"/>
              <a:ext cx="40" cy="6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15" name="Line 90"/>
            <p:cNvSpPr>
              <a:spLocks noChangeShapeType="1"/>
            </p:cNvSpPr>
            <p:nvPr/>
          </p:nvSpPr>
          <p:spPr bwMode="auto">
            <a:xfrm flipV="1">
              <a:off x="4953" y="1711"/>
              <a:ext cx="1" cy="3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16" name="Freeform 91"/>
            <p:cNvSpPr>
              <a:spLocks/>
            </p:cNvSpPr>
            <p:nvPr/>
          </p:nvSpPr>
          <p:spPr bwMode="auto">
            <a:xfrm>
              <a:off x="4953" y="1711"/>
              <a:ext cx="27" cy="35"/>
            </a:xfrm>
            <a:custGeom>
              <a:avLst/>
              <a:gdLst>
                <a:gd name="T0" fmla="*/ 0 w 27"/>
                <a:gd name="T1" fmla="*/ 10 h 35"/>
                <a:gd name="T2" fmla="*/ 8 w 27"/>
                <a:gd name="T3" fmla="*/ 0 h 35"/>
                <a:gd name="T4" fmla="*/ 18 w 27"/>
                <a:gd name="T5" fmla="*/ 0 h 35"/>
                <a:gd name="T6" fmla="*/ 27 w 27"/>
                <a:gd name="T7" fmla="*/ 10 h 35"/>
                <a:gd name="T8" fmla="*/ 27 w 27"/>
                <a:gd name="T9" fmla="*/ 35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35"/>
                <a:gd name="T17" fmla="*/ 27 w 2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35">
                  <a:moveTo>
                    <a:pt x="0" y="10"/>
                  </a:moveTo>
                  <a:lnTo>
                    <a:pt x="8" y="0"/>
                  </a:lnTo>
                  <a:lnTo>
                    <a:pt x="18" y="0"/>
                  </a:lnTo>
                  <a:lnTo>
                    <a:pt x="27" y="10"/>
                  </a:lnTo>
                  <a:lnTo>
                    <a:pt x="27" y="35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17" name="Line 92"/>
            <p:cNvSpPr>
              <a:spLocks noChangeShapeType="1"/>
            </p:cNvSpPr>
            <p:nvPr/>
          </p:nvSpPr>
          <p:spPr bwMode="auto">
            <a:xfrm flipV="1">
              <a:off x="5225" y="1547"/>
              <a:ext cx="1" cy="3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18" name="Freeform 93"/>
            <p:cNvSpPr>
              <a:spLocks/>
            </p:cNvSpPr>
            <p:nvPr/>
          </p:nvSpPr>
          <p:spPr bwMode="auto">
            <a:xfrm>
              <a:off x="5225" y="1547"/>
              <a:ext cx="25" cy="36"/>
            </a:xfrm>
            <a:custGeom>
              <a:avLst/>
              <a:gdLst>
                <a:gd name="T0" fmla="*/ 0 w 25"/>
                <a:gd name="T1" fmla="*/ 9 h 36"/>
                <a:gd name="T2" fmla="*/ 8 w 25"/>
                <a:gd name="T3" fmla="*/ 0 h 36"/>
                <a:gd name="T4" fmla="*/ 17 w 25"/>
                <a:gd name="T5" fmla="*/ 0 h 36"/>
                <a:gd name="T6" fmla="*/ 25 w 25"/>
                <a:gd name="T7" fmla="*/ 9 h 36"/>
                <a:gd name="T8" fmla="*/ 25 w 25"/>
                <a:gd name="T9" fmla="*/ 3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36"/>
                <a:gd name="T17" fmla="*/ 25 w 25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36">
                  <a:moveTo>
                    <a:pt x="0" y="9"/>
                  </a:moveTo>
                  <a:lnTo>
                    <a:pt x="8" y="0"/>
                  </a:lnTo>
                  <a:lnTo>
                    <a:pt x="17" y="0"/>
                  </a:lnTo>
                  <a:lnTo>
                    <a:pt x="25" y="9"/>
                  </a:lnTo>
                  <a:lnTo>
                    <a:pt x="25" y="36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5604" name="Text Box 94"/>
          <p:cNvSpPr txBox="1">
            <a:spLocks noChangeArrowheads="1"/>
          </p:cNvSpPr>
          <p:nvPr/>
        </p:nvSpPr>
        <p:spPr bwMode="auto">
          <a:xfrm>
            <a:off x="732662" y="1791006"/>
            <a:ext cx="3515984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en-GB" sz="1800" u="none" dirty="0">
                <a:solidFill>
                  <a:srgbClr val="0238C0"/>
                </a:solidFill>
              </a:rPr>
              <a:t>Not Self Synchronising Cipher</a:t>
            </a:r>
          </a:p>
        </p:txBody>
      </p:sp>
      <p:sp>
        <p:nvSpPr>
          <p:cNvPr id="25607" name="Line 315"/>
          <p:cNvSpPr>
            <a:spLocks noChangeShapeType="1"/>
          </p:cNvSpPr>
          <p:nvPr/>
        </p:nvSpPr>
        <p:spPr bwMode="auto">
          <a:xfrm>
            <a:off x="4235317" y="2022001"/>
            <a:ext cx="381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5608" name="Line 316"/>
          <p:cNvSpPr>
            <a:spLocks noChangeShapeType="1"/>
          </p:cNvSpPr>
          <p:nvPr/>
        </p:nvSpPr>
        <p:spPr bwMode="auto">
          <a:xfrm>
            <a:off x="3466036" y="3937090"/>
            <a:ext cx="1964876" cy="563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5609" name="Text Box 317"/>
          <p:cNvSpPr txBox="1">
            <a:spLocks noChangeArrowheads="1"/>
          </p:cNvSpPr>
          <p:nvPr/>
        </p:nvSpPr>
        <p:spPr bwMode="auto">
          <a:xfrm>
            <a:off x="703323" y="3285715"/>
            <a:ext cx="3541652" cy="648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de-DE" sz="1800" dirty="0"/>
              <a:t>May </a:t>
            </a:r>
            <a:r>
              <a:rPr lang="de-DE" sz="1800" dirty="0" err="1"/>
              <a:t>be</a:t>
            </a:r>
            <a:r>
              <a:rPr lang="de-DE" sz="1800" dirty="0"/>
              <a:t> a Block </a:t>
            </a:r>
            <a:r>
              <a:rPr lang="de-DE" sz="1800" dirty="0" err="1"/>
              <a:t>Cipher</a:t>
            </a:r>
            <a:endParaRPr lang="de-DE" sz="1800" dirty="0"/>
          </a:p>
          <a:p>
            <a:pPr eaLnBrk="0" hangingPunct="0"/>
            <a:r>
              <a:rPr lang="de-DE" sz="1800" dirty="0" err="1"/>
              <a:t>Or</a:t>
            </a:r>
            <a:r>
              <a:rPr lang="de-DE" sz="1800" dirty="0"/>
              <a:t> a </a:t>
            </a:r>
            <a:r>
              <a:rPr lang="de-DE" sz="1800" dirty="0" err="1"/>
              <a:t>highly</a:t>
            </a:r>
            <a:r>
              <a:rPr lang="de-DE" sz="1800" dirty="0"/>
              <a:t> non-linear </a:t>
            </a:r>
            <a:r>
              <a:rPr lang="de-DE" sz="1800" dirty="0" err="1"/>
              <a:t>function</a:t>
            </a:r>
            <a:endParaRPr lang="de-DE" sz="1800" dirty="0"/>
          </a:p>
        </p:txBody>
      </p:sp>
      <p:sp>
        <p:nvSpPr>
          <p:cNvPr id="319" name="Text Box 95">
            <a:extLst>
              <a:ext uri="{FF2B5EF4-FFF2-40B4-BE49-F238E27FC236}">
                <a16:creationId xmlns="" xmlns:a16="http://schemas.microsoft.com/office/drawing/2014/main" id="{1EDBF41B-A85B-4992-A6AC-9049C98E9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66" y="4777894"/>
            <a:ext cx="4093065" cy="64850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defTabSz="762000" eaLnBrk="0" hangingPunct="0"/>
            <a:r>
              <a:rPr lang="en-GB" sz="1800" u="none" dirty="0">
                <a:solidFill>
                  <a:srgbClr val="0238C0"/>
                </a:solidFill>
              </a:rPr>
              <a:t>Synchronises after communicating </a:t>
            </a:r>
          </a:p>
          <a:p>
            <a:pPr defTabSz="762000" eaLnBrk="0" hangingPunct="0"/>
            <a:r>
              <a:rPr lang="en-GB" sz="1800" u="none" dirty="0">
                <a:solidFill>
                  <a:srgbClr val="0238C0"/>
                </a:solidFill>
              </a:rPr>
              <a:t> </a:t>
            </a:r>
            <a:r>
              <a:rPr lang="en-GB" sz="1800" u="none" dirty="0">
                <a:solidFill>
                  <a:schemeClr val="hlink"/>
                </a:solidFill>
              </a:rPr>
              <a:t>L </a:t>
            </a:r>
            <a:r>
              <a:rPr lang="en-GB" sz="1800" dirty="0">
                <a:solidFill>
                  <a:srgbClr val="1515F5"/>
                </a:solidFill>
              </a:rPr>
              <a:t>subsequent</a:t>
            </a:r>
            <a:r>
              <a:rPr lang="en-GB" sz="1800" u="none" dirty="0">
                <a:solidFill>
                  <a:schemeClr val="hlink"/>
                </a:solidFill>
              </a:rPr>
              <a:t> </a:t>
            </a:r>
            <a:r>
              <a:rPr lang="en-GB" sz="1800" u="none" dirty="0">
                <a:solidFill>
                  <a:srgbClr val="0238C0"/>
                </a:solidFill>
              </a:rPr>
              <a:t>error-free bits</a:t>
            </a:r>
            <a:endParaRPr lang="en-GB" sz="1800" u="none" dirty="0">
              <a:solidFill>
                <a:schemeClr val="hlink"/>
              </a:solidFill>
            </a:endParaRPr>
          </a:p>
        </p:txBody>
      </p:sp>
      <p:sp>
        <p:nvSpPr>
          <p:cNvPr id="322" name="Text Box 94">
            <a:extLst>
              <a:ext uri="{FF2B5EF4-FFF2-40B4-BE49-F238E27FC236}">
                <a16:creationId xmlns="" xmlns:a16="http://schemas.microsoft.com/office/drawing/2014/main" id="{10D8EB5C-15C4-4AB3-A577-B45283C09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506" y="2842022"/>
            <a:ext cx="3262709" cy="30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en-GB" sz="1400" u="none" dirty="0" err="1">
                <a:solidFill>
                  <a:srgbClr val="FF0000"/>
                </a:solidFill>
              </a:rPr>
              <a:t>Y</a:t>
            </a:r>
            <a:r>
              <a:rPr lang="en-GB" sz="1400" u="none" baseline="-25000" dirty="0" err="1">
                <a:solidFill>
                  <a:srgbClr val="FF0000"/>
                </a:solidFill>
              </a:rPr>
              <a:t>n</a:t>
            </a:r>
            <a:r>
              <a:rPr lang="en-GB" sz="1400" u="none" dirty="0">
                <a:solidFill>
                  <a:srgbClr val="FF0000"/>
                </a:solidFill>
              </a:rPr>
              <a:t> Cryptogram on the open channel</a:t>
            </a:r>
          </a:p>
        </p:txBody>
      </p:sp>
      <p:sp>
        <p:nvSpPr>
          <p:cNvPr id="7" name="Freihandform: Form 6">
            <a:extLst>
              <a:ext uri="{FF2B5EF4-FFF2-40B4-BE49-F238E27FC236}">
                <a16:creationId xmlns="" xmlns:a16="http://schemas.microsoft.com/office/drawing/2014/main" id="{81E5C21F-7475-4E8A-AB17-51D70ADF45AA}"/>
              </a:ext>
            </a:extLst>
          </p:cNvPr>
          <p:cNvSpPr/>
          <p:nvPr/>
        </p:nvSpPr>
        <p:spPr bwMode="auto">
          <a:xfrm>
            <a:off x="7144720" y="3115888"/>
            <a:ext cx="215652" cy="343556"/>
          </a:xfrm>
          <a:custGeom>
            <a:avLst/>
            <a:gdLst>
              <a:gd name="connsiteX0" fmla="*/ 371959 w 371959"/>
              <a:gd name="connsiteY0" fmla="*/ 0 h 232475"/>
              <a:gd name="connsiteX1" fmla="*/ 0 w 371959"/>
              <a:gd name="connsiteY1" fmla="*/ 232475 h 23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1959" h="232475">
                <a:moveTo>
                  <a:pt x="371959" y="0"/>
                </a:moveTo>
                <a:lnTo>
                  <a:pt x="0" y="23247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C57E8B07-4D5C-455D-A91C-A858A0B96EF5}"/>
              </a:ext>
            </a:extLst>
          </p:cNvPr>
          <p:cNvGrpSpPr/>
          <p:nvPr/>
        </p:nvGrpSpPr>
        <p:grpSpPr>
          <a:xfrm>
            <a:off x="4539887" y="3006175"/>
            <a:ext cx="5384599" cy="3392241"/>
            <a:chOff x="4539887" y="3006175"/>
            <a:chExt cx="5384599" cy="3392241"/>
          </a:xfrm>
        </p:grpSpPr>
        <p:grpSp>
          <p:nvGrpSpPr>
            <p:cNvPr id="8" name="Gruppieren 7">
              <a:extLst>
                <a:ext uri="{FF2B5EF4-FFF2-40B4-BE49-F238E27FC236}">
                  <a16:creationId xmlns="" xmlns:a16="http://schemas.microsoft.com/office/drawing/2014/main" id="{2816A28C-83EF-4B23-8D8F-7C4E40CDDB50}"/>
                </a:ext>
              </a:extLst>
            </p:cNvPr>
            <p:cNvGrpSpPr/>
            <p:nvPr/>
          </p:nvGrpSpPr>
          <p:grpSpPr>
            <a:xfrm>
              <a:off x="4539887" y="3405468"/>
              <a:ext cx="5384599" cy="2992948"/>
              <a:chOff x="4539887" y="3405468"/>
              <a:chExt cx="5384599" cy="2992948"/>
            </a:xfrm>
          </p:grpSpPr>
          <p:sp>
            <p:nvSpPr>
              <p:cNvPr id="25605" name="Text Box 95"/>
              <p:cNvSpPr txBox="1">
                <a:spLocks noChangeArrowheads="1"/>
              </p:cNvSpPr>
              <p:nvPr/>
            </p:nvSpPr>
            <p:spPr bwMode="auto">
              <a:xfrm>
                <a:off x="4539887" y="6026913"/>
                <a:ext cx="5384599" cy="3715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9990" tIns="46795" rIns="89990" bIns="46795" anchor="ctr">
                <a:spAutoFit/>
              </a:bodyPr>
              <a:lstStyle/>
              <a:p>
                <a:pPr defTabSz="762000" eaLnBrk="0" hangingPunct="0"/>
                <a:r>
                  <a:rPr lang="en-GB" sz="1800" u="none" dirty="0">
                    <a:solidFill>
                      <a:schemeClr val="hlink"/>
                    </a:solidFill>
                  </a:rPr>
                  <a:t>Self Synchronising </a:t>
                </a:r>
                <a:r>
                  <a:rPr lang="en-GB" sz="1800" u="none" dirty="0">
                    <a:solidFill>
                      <a:srgbClr val="0238C0"/>
                    </a:solidFill>
                  </a:rPr>
                  <a:t>Cipher Without feedback!</a:t>
                </a:r>
              </a:p>
            </p:txBody>
          </p:sp>
          <p:grpSp>
            <p:nvGrpSpPr>
              <p:cNvPr id="3" name="Group 96"/>
              <p:cNvGrpSpPr>
                <a:grpSpLocks/>
              </p:cNvGrpSpPr>
              <p:nvPr/>
            </p:nvGrpSpPr>
            <p:grpSpPr bwMode="auto">
              <a:xfrm>
                <a:off x="4968875" y="3405468"/>
                <a:ext cx="4224338" cy="2519363"/>
                <a:chOff x="3146" y="2446"/>
                <a:chExt cx="2208" cy="1308"/>
              </a:xfrm>
            </p:grpSpPr>
            <p:sp>
              <p:nvSpPr>
                <p:cNvPr id="25611" name="Freeform 97"/>
                <p:cNvSpPr>
                  <a:spLocks/>
                </p:cNvSpPr>
                <p:nvPr/>
              </p:nvSpPr>
              <p:spPr bwMode="auto">
                <a:xfrm>
                  <a:off x="3487" y="2469"/>
                  <a:ext cx="151" cy="151"/>
                </a:xfrm>
                <a:custGeom>
                  <a:avLst/>
                  <a:gdLst>
                    <a:gd name="T0" fmla="*/ 25 w 151"/>
                    <a:gd name="T1" fmla="*/ 20 h 151"/>
                    <a:gd name="T2" fmla="*/ 19 w 151"/>
                    <a:gd name="T3" fmla="*/ 26 h 151"/>
                    <a:gd name="T4" fmla="*/ 13 w 151"/>
                    <a:gd name="T5" fmla="*/ 33 h 151"/>
                    <a:gd name="T6" fmla="*/ 8 w 151"/>
                    <a:gd name="T7" fmla="*/ 40 h 151"/>
                    <a:gd name="T8" fmla="*/ 4 w 151"/>
                    <a:gd name="T9" fmla="*/ 49 h 151"/>
                    <a:gd name="T10" fmla="*/ 2 w 151"/>
                    <a:gd name="T11" fmla="*/ 57 h 151"/>
                    <a:gd name="T12" fmla="*/ 0 w 151"/>
                    <a:gd name="T13" fmla="*/ 67 h 151"/>
                    <a:gd name="T14" fmla="*/ 0 w 151"/>
                    <a:gd name="T15" fmla="*/ 75 h 151"/>
                    <a:gd name="T16" fmla="*/ 0 w 151"/>
                    <a:gd name="T17" fmla="*/ 85 h 151"/>
                    <a:gd name="T18" fmla="*/ 2 w 151"/>
                    <a:gd name="T19" fmla="*/ 93 h 151"/>
                    <a:gd name="T20" fmla="*/ 4 w 151"/>
                    <a:gd name="T21" fmla="*/ 102 h 151"/>
                    <a:gd name="T22" fmla="*/ 8 w 151"/>
                    <a:gd name="T23" fmla="*/ 110 h 151"/>
                    <a:gd name="T24" fmla="*/ 13 w 151"/>
                    <a:gd name="T25" fmla="*/ 119 h 151"/>
                    <a:gd name="T26" fmla="*/ 19 w 151"/>
                    <a:gd name="T27" fmla="*/ 126 h 151"/>
                    <a:gd name="T28" fmla="*/ 25 w 151"/>
                    <a:gd name="T29" fmla="*/ 132 h 151"/>
                    <a:gd name="T30" fmla="*/ 32 w 151"/>
                    <a:gd name="T31" fmla="*/ 138 h 151"/>
                    <a:gd name="T32" fmla="*/ 41 w 151"/>
                    <a:gd name="T33" fmla="*/ 143 h 151"/>
                    <a:gd name="T34" fmla="*/ 48 w 151"/>
                    <a:gd name="T35" fmla="*/ 147 h 151"/>
                    <a:gd name="T36" fmla="*/ 58 w 151"/>
                    <a:gd name="T37" fmla="*/ 149 h 151"/>
                    <a:gd name="T38" fmla="*/ 66 w 151"/>
                    <a:gd name="T39" fmla="*/ 150 h 151"/>
                    <a:gd name="T40" fmla="*/ 76 w 151"/>
                    <a:gd name="T41" fmla="*/ 151 h 151"/>
                    <a:gd name="T42" fmla="*/ 84 w 151"/>
                    <a:gd name="T43" fmla="*/ 150 h 151"/>
                    <a:gd name="T44" fmla="*/ 94 w 151"/>
                    <a:gd name="T45" fmla="*/ 149 h 151"/>
                    <a:gd name="T46" fmla="*/ 102 w 151"/>
                    <a:gd name="T47" fmla="*/ 147 h 151"/>
                    <a:gd name="T48" fmla="*/ 111 w 151"/>
                    <a:gd name="T49" fmla="*/ 143 h 151"/>
                    <a:gd name="T50" fmla="*/ 118 w 151"/>
                    <a:gd name="T51" fmla="*/ 138 h 151"/>
                    <a:gd name="T52" fmla="*/ 125 w 151"/>
                    <a:gd name="T53" fmla="*/ 132 h 151"/>
                    <a:gd name="T54" fmla="*/ 133 w 151"/>
                    <a:gd name="T55" fmla="*/ 126 h 151"/>
                    <a:gd name="T56" fmla="*/ 137 w 151"/>
                    <a:gd name="T57" fmla="*/ 119 h 151"/>
                    <a:gd name="T58" fmla="*/ 142 w 151"/>
                    <a:gd name="T59" fmla="*/ 110 h 151"/>
                    <a:gd name="T60" fmla="*/ 146 w 151"/>
                    <a:gd name="T61" fmla="*/ 102 h 151"/>
                    <a:gd name="T62" fmla="*/ 150 w 151"/>
                    <a:gd name="T63" fmla="*/ 93 h 151"/>
                    <a:gd name="T64" fmla="*/ 151 w 151"/>
                    <a:gd name="T65" fmla="*/ 85 h 151"/>
                    <a:gd name="T66" fmla="*/ 151 w 151"/>
                    <a:gd name="T67" fmla="*/ 75 h 151"/>
                    <a:gd name="T68" fmla="*/ 151 w 151"/>
                    <a:gd name="T69" fmla="*/ 67 h 151"/>
                    <a:gd name="T70" fmla="*/ 150 w 151"/>
                    <a:gd name="T71" fmla="*/ 57 h 151"/>
                    <a:gd name="T72" fmla="*/ 146 w 151"/>
                    <a:gd name="T73" fmla="*/ 49 h 151"/>
                    <a:gd name="T74" fmla="*/ 142 w 151"/>
                    <a:gd name="T75" fmla="*/ 40 h 151"/>
                    <a:gd name="T76" fmla="*/ 137 w 151"/>
                    <a:gd name="T77" fmla="*/ 33 h 151"/>
                    <a:gd name="T78" fmla="*/ 133 w 151"/>
                    <a:gd name="T79" fmla="*/ 26 h 151"/>
                    <a:gd name="T80" fmla="*/ 125 w 151"/>
                    <a:gd name="T81" fmla="*/ 20 h 151"/>
                    <a:gd name="T82" fmla="*/ 118 w 151"/>
                    <a:gd name="T83" fmla="*/ 14 h 151"/>
                    <a:gd name="T84" fmla="*/ 111 w 151"/>
                    <a:gd name="T85" fmla="*/ 9 h 151"/>
                    <a:gd name="T86" fmla="*/ 102 w 151"/>
                    <a:gd name="T87" fmla="*/ 5 h 151"/>
                    <a:gd name="T88" fmla="*/ 94 w 151"/>
                    <a:gd name="T89" fmla="*/ 2 h 151"/>
                    <a:gd name="T90" fmla="*/ 84 w 151"/>
                    <a:gd name="T91" fmla="*/ 0 h 151"/>
                    <a:gd name="T92" fmla="*/ 76 w 151"/>
                    <a:gd name="T93" fmla="*/ 0 h 151"/>
                    <a:gd name="T94" fmla="*/ 66 w 151"/>
                    <a:gd name="T95" fmla="*/ 0 h 151"/>
                    <a:gd name="T96" fmla="*/ 58 w 151"/>
                    <a:gd name="T97" fmla="*/ 2 h 151"/>
                    <a:gd name="T98" fmla="*/ 48 w 151"/>
                    <a:gd name="T99" fmla="*/ 5 h 151"/>
                    <a:gd name="T100" fmla="*/ 41 w 151"/>
                    <a:gd name="T101" fmla="*/ 9 h 151"/>
                    <a:gd name="T102" fmla="*/ 32 w 151"/>
                    <a:gd name="T103" fmla="*/ 14 h 151"/>
                    <a:gd name="T104" fmla="*/ 25 w 151"/>
                    <a:gd name="T105" fmla="*/ 20 h 151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51"/>
                    <a:gd name="T160" fmla="*/ 0 h 151"/>
                    <a:gd name="T161" fmla="*/ 151 w 151"/>
                    <a:gd name="T162" fmla="*/ 151 h 151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51" h="151">
                      <a:moveTo>
                        <a:pt x="25" y="20"/>
                      </a:moveTo>
                      <a:lnTo>
                        <a:pt x="19" y="26"/>
                      </a:lnTo>
                      <a:lnTo>
                        <a:pt x="13" y="33"/>
                      </a:lnTo>
                      <a:lnTo>
                        <a:pt x="8" y="40"/>
                      </a:lnTo>
                      <a:lnTo>
                        <a:pt x="4" y="49"/>
                      </a:lnTo>
                      <a:lnTo>
                        <a:pt x="2" y="57"/>
                      </a:lnTo>
                      <a:lnTo>
                        <a:pt x="0" y="67"/>
                      </a:lnTo>
                      <a:lnTo>
                        <a:pt x="0" y="75"/>
                      </a:lnTo>
                      <a:lnTo>
                        <a:pt x="0" y="85"/>
                      </a:lnTo>
                      <a:lnTo>
                        <a:pt x="2" y="93"/>
                      </a:lnTo>
                      <a:lnTo>
                        <a:pt x="4" y="102"/>
                      </a:lnTo>
                      <a:lnTo>
                        <a:pt x="8" y="110"/>
                      </a:lnTo>
                      <a:lnTo>
                        <a:pt x="13" y="119"/>
                      </a:lnTo>
                      <a:lnTo>
                        <a:pt x="19" y="126"/>
                      </a:lnTo>
                      <a:lnTo>
                        <a:pt x="25" y="132"/>
                      </a:lnTo>
                      <a:lnTo>
                        <a:pt x="32" y="138"/>
                      </a:lnTo>
                      <a:lnTo>
                        <a:pt x="41" y="143"/>
                      </a:lnTo>
                      <a:lnTo>
                        <a:pt x="48" y="147"/>
                      </a:lnTo>
                      <a:lnTo>
                        <a:pt x="58" y="149"/>
                      </a:lnTo>
                      <a:lnTo>
                        <a:pt x="66" y="150"/>
                      </a:lnTo>
                      <a:lnTo>
                        <a:pt x="76" y="151"/>
                      </a:lnTo>
                      <a:lnTo>
                        <a:pt x="84" y="150"/>
                      </a:lnTo>
                      <a:lnTo>
                        <a:pt x="94" y="149"/>
                      </a:lnTo>
                      <a:lnTo>
                        <a:pt x="102" y="147"/>
                      </a:lnTo>
                      <a:lnTo>
                        <a:pt x="111" y="143"/>
                      </a:lnTo>
                      <a:lnTo>
                        <a:pt x="118" y="138"/>
                      </a:lnTo>
                      <a:lnTo>
                        <a:pt x="125" y="132"/>
                      </a:lnTo>
                      <a:lnTo>
                        <a:pt x="133" y="126"/>
                      </a:lnTo>
                      <a:lnTo>
                        <a:pt x="137" y="119"/>
                      </a:lnTo>
                      <a:lnTo>
                        <a:pt x="142" y="110"/>
                      </a:lnTo>
                      <a:lnTo>
                        <a:pt x="146" y="102"/>
                      </a:lnTo>
                      <a:lnTo>
                        <a:pt x="150" y="93"/>
                      </a:lnTo>
                      <a:lnTo>
                        <a:pt x="151" y="85"/>
                      </a:lnTo>
                      <a:lnTo>
                        <a:pt x="151" y="75"/>
                      </a:lnTo>
                      <a:lnTo>
                        <a:pt x="151" y="67"/>
                      </a:lnTo>
                      <a:lnTo>
                        <a:pt x="150" y="57"/>
                      </a:lnTo>
                      <a:lnTo>
                        <a:pt x="146" y="49"/>
                      </a:lnTo>
                      <a:lnTo>
                        <a:pt x="142" y="40"/>
                      </a:lnTo>
                      <a:lnTo>
                        <a:pt x="137" y="33"/>
                      </a:lnTo>
                      <a:lnTo>
                        <a:pt x="133" y="26"/>
                      </a:lnTo>
                      <a:lnTo>
                        <a:pt x="125" y="20"/>
                      </a:lnTo>
                      <a:lnTo>
                        <a:pt x="118" y="14"/>
                      </a:lnTo>
                      <a:lnTo>
                        <a:pt x="111" y="9"/>
                      </a:lnTo>
                      <a:lnTo>
                        <a:pt x="102" y="5"/>
                      </a:lnTo>
                      <a:lnTo>
                        <a:pt x="94" y="2"/>
                      </a:lnTo>
                      <a:lnTo>
                        <a:pt x="84" y="0"/>
                      </a:lnTo>
                      <a:lnTo>
                        <a:pt x="76" y="0"/>
                      </a:lnTo>
                      <a:lnTo>
                        <a:pt x="66" y="0"/>
                      </a:lnTo>
                      <a:lnTo>
                        <a:pt x="58" y="2"/>
                      </a:lnTo>
                      <a:lnTo>
                        <a:pt x="48" y="5"/>
                      </a:lnTo>
                      <a:lnTo>
                        <a:pt x="41" y="9"/>
                      </a:lnTo>
                      <a:lnTo>
                        <a:pt x="32" y="14"/>
                      </a:lnTo>
                      <a:lnTo>
                        <a:pt x="25" y="2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12" name="Freeform 98"/>
                <p:cNvSpPr>
                  <a:spLocks/>
                </p:cNvSpPr>
                <p:nvPr/>
              </p:nvSpPr>
              <p:spPr bwMode="auto">
                <a:xfrm>
                  <a:off x="3408" y="2808"/>
                  <a:ext cx="304" cy="416"/>
                </a:xfrm>
                <a:custGeom>
                  <a:avLst/>
                  <a:gdLst>
                    <a:gd name="T0" fmla="*/ 39 w 304"/>
                    <a:gd name="T1" fmla="*/ 0 h 416"/>
                    <a:gd name="T2" fmla="*/ 0 w 304"/>
                    <a:gd name="T3" fmla="*/ 0 h 416"/>
                    <a:gd name="T4" fmla="*/ 304 w 304"/>
                    <a:gd name="T5" fmla="*/ 0 h 416"/>
                    <a:gd name="T6" fmla="*/ 304 w 304"/>
                    <a:gd name="T7" fmla="*/ 416 h 416"/>
                    <a:gd name="T8" fmla="*/ 0 w 304"/>
                    <a:gd name="T9" fmla="*/ 416 h 416"/>
                    <a:gd name="T10" fmla="*/ 0 w 304"/>
                    <a:gd name="T11" fmla="*/ 0 h 4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4"/>
                    <a:gd name="T19" fmla="*/ 0 h 416"/>
                    <a:gd name="T20" fmla="*/ 304 w 304"/>
                    <a:gd name="T21" fmla="*/ 416 h 4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4" h="416">
                      <a:moveTo>
                        <a:pt x="39" y="0"/>
                      </a:moveTo>
                      <a:lnTo>
                        <a:pt x="0" y="0"/>
                      </a:lnTo>
                      <a:lnTo>
                        <a:pt x="304" y="0"/>
                      </a:lnTo>
                      <a:lnTo>
                        <a:pt x="304" y="416"/>
                      </a:lnTo>
                      <a:lnTo>
                        <a:pt x="0" y="4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ABFA2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13" name="Freeform 99"/>
                <p:cNvSpPr>
                  <a:spLocks/>
                </p:cNvSpPr>
                <p:nvPr/>
              </p:nvSpPr>
              <p:spPr bwMode="auto">
                <a:xfrm>
                  <a:off x="3714" y="2824"/>
                  <a:ext cx="151" cy="45"/>
                </a:xfrm>
                <a:custGeom>
                  <a:avLst/>
                  <a:gdLst>
                    <a:gd name="T0" fmla="*/ 0 w 151"/>
                    <a:gd name="T1" fmla="*/ 22 h 45"/>
                    <a:gd name="T2" fmla="*/ 57 w 151"/>
                    <a:gd name="T3" fmla="*/ 0 h 45"/>
                    <a:gd name="T4" fmla="*/ 57 w 151"/>
                    <a:gd name="T5" fmla="*/ 45 h 45"/>
                    <a:gd name="T6" fmla="*/ 0 w 151"/>
                    <a:gd name="T7" fmla="*/ 22 h 45"/>
                    <a:gd name="T8" fmla="*/ 151 w 151"/>
                    <a:gd name="T9" fmla="*/ 22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1"/>
                    <a:gd name="T16" fmla="*/ 0 h 45"/>
                    <a:gd name="T17" fmla="*/ 151 w 151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1" h="45">
                      <a:moveTo>
                        <a:pt x="0" y="22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0" y="22"/>
                      </a:lnTo>
                      <a:lnTo>
                        <a:pt x="151" y="22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14" name="Rectangle 100"/>
                <p:cNvSpPr>
                  <a:spLocks noChangeArrowheads="1"/>
                </p:cNvSpPr>
                <p:nvPr/>
              </p:nvSpPr>
              <p:spPr bwMode="auto">
                <a:xfrm>
                  <a:off x="3865" y="2809"/>
                  <a:ext cx="76" cy="416"/>
                </a:xfrm>
                <a:prstGeom prst="rect">
                  <a:avLst/>
                </a:prstGeom>
                <a:solidFill>
                  <a:schemeClr val="folHlink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pPr eaLnBrk="0" hangingPunct="0"/>
                  <a:endParaRPr lang="de-DE"/>
                </a:p>
              </p:txBody>
            </p:sp>
            <p:sp>
              <p:nvSpPr>
                <p:cNvPr id="25615" name="Line 101"/>
                <p:cNvSpPr>
                  <a:spLocks noChangeShapeType="1"/>
                </p:cNvSpPr>
                <p:nvPr/>
              </p:nvSpPr>
              <p:spPr bwMode="auto">
                <a:xfrm>
                  <a:off x="3865" y="2885"/>
                  <a:ext cx="7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16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3865" y="2960"/>
                  <a:ext cx="7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17" name="Freeform 103"/>
                <p:cNvSpPr>
                  <a:spLocks/>
                </p:cNvSpPr>
                <p:nvPr/>
              </p:nvSpPr>
              <p:spPr bwMode="auto">
                <a:xfrm>
                  <a:off x="3714" y="2900"/>
                  <a:ext cx="151" cy="46"/>
                </a:xfrm>
                <a:custGeom>
                  <a:avLst/>
                  <a:gdLst>
                    <a:gd name="T0" fmla="*/ 151 w 151"/>
                    <a:gd name="T1" fmla="*/ 23 h 46"/>
                    <a:gd name="T2" fmla="*/ 0 w 151"/>
                    <a:gd name="T3" fmla="*/ 23 h 46"/>
                    <a:gd name="T4" fmla="*/ 57 w 151"/>
                    <a:gd name="T5" fmla="*/ 0 h 46"/>
                    <a:gd name="T6" fmla="*/ 57 w 151"/>
                    <a:gd name="T7" fmla="*/ 46 h 46"/>
                    <a:gd name="T8" fmla="*/ 0 w 151"/>
                    <a:gd name="T9" fmla="*/ 23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1"/>
                    <a:gd name="T16" fmla="*/ 0 h 46"/>
                    <a:gd name="T17" fmla="*/ 151 w 151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1" h="46">
                      <a:moveTo>
                        <a:pt x="151" y="23"/>
                      </a:moveTo>
                      <a:lnTo>
                        <a:pt x="0" y="23"/>
                      </a:lnTo>
                      <a:lnTo>
                        <a:pt x="57" y="0"/>
                      </a:lnTo>
                      <a:lnTo>
                        <a:pt x="57" y="46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18" name="Freeform 104"/>
                <p:cNvSpPr>
                  <a:spLocks/>
                </p:cNvSpPr>
                <p:nvPr/>
              </p:nvSpPr>
              <p:spPr bwMode="auto">
                <a:xfrm>
                  <a:off x="3716" y="2921"/>
                  <a:ext cx="55" cy="22"/>
                </a:xfrm>
                <a:custGeom>
                  <a:avLst/>
                  <a:gdLst>
                    <a:gd name="T0" fmla="*/ 0 w 55"/>
                    <a:gd name="T1" fmla="*/ 0 h 22"/>
                    <a:gd name="T2" fmla="*/ 55 w 55"/>
                    <a:gd name="T3" fmla="*/ 0 h 22"/>
                    <a:gd name="T4" fmla="*/ 55 w 55"/>
                    <a:gd name="T5" fmla="*/ 4 h 22"/>
                    <a:gd name="T6" fmla="*/ 3 w 55"/>
                    <a:gd name="T7" fmla="*/ 4 h 22"/>
                    <a:gd name="T8" fmla="*/ 10 w 55"/>
                    <a:gd name="T9" fmla="*/ 6 h 22"/>
                    <a:gd name="T10" fmla="*/ 55 w 55"/>
                    <a:gd name="T11" fmla="*/ 6 h 22"/>
                    <a:gd name="T12" fmla="*/ 55 w 55"/>
                    <a:gd name="T13" fmla="*/ 10 h 22"/>
                    <a:gd name="T14" fmla="*/ 19 w 55"/>
                    <a:gd name="T15" fmla="*/ 10 h 22"/>
                    <a:gd name="T16" fmla="*/ 26 w 55"/>
                    <a:gd name="T17" fmla="*/ 13 h 22"/>
                    <a:gd name="T18" fmla="*/ 55 w 55"/>
                    <a:gd name="T19" fmla="*/ 13 h 22"/>
                    <a:gd name="T20" fmla="*/ 55 w 55"/>
                    <a:gd name="T21" fmla="*/ 16 h 22"/>
                    <a:gd name="T22" fmla="*/ 33 w 55"/>
                    <a:gd name="T23" fmla="*/ 16 h 22"/>
                    <a:gd name="T24" fmla="*/ 41 w 55"/>
                    <a:gd name="T25" fmla="*/ 19 h 22"/>
                    <a:gd name="T26" fmla="*/ 55 w 55"/>
                    <a:gd name="T27" fmla="*/ 19 h 22"/>
                    <a:gd name="T28" fmla="*/ 55 w 55"/>
                    <a:gd name="T29" fmla="*/ 22 h 22"/>
                    <a:gd name="T30" fmla="*/ 49 w 55"/>
                    <a:gd name="T31" fmla="*/ 22 h 2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5"/>
                    <a:gd name="T49" fmla="*/ 0 h 22"/>
                    <a:gd name="T50" fmla="*/ 55 w 55"/>
                    <a:gd name="T51" fmla="*/ 22 h 2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5" h="22">
                      <a:moveTo>
                        <a:pt x="0" y="0"/>
                      </a:moveTo>
                      <a:lnTo>
                        <a:pt x="55" y="0"/>
                      </a:lnTo>
                      <a:lnTo>
                        <a:pt x="55" y="4"/>
                      </a:lnTo>
                      <a:lnTo>
                        <a:pt x="3" y="4"/>
                      </a:lnTo>
                      <a:lnTo>
                        <a:pt x="10" y="6"/>
                      </a:lnTo>
                      <a:lnTo>
                        <a:pt x="55" y="6"/>
                      </a:lnTo>
                      <a:lnTo>
                        <a:pt x="55" y="10"/>
                      </a:lnTo>
                      <a:lnTo>
                        <a:pt x="19" y="10"/>
                      </a:lnTo>
                      <a:lnTo>
                        <a:pt x="26" y="13"/>
                      </a:lnTo>
                      <a:lnTo>
                        <a:pt x="55" y="13"/>
                      </a:lnTo>
                      <a:lnTo>
                        <a:pt x="55" y="16"/>
                      </a:lnTo>
                      <a:lnTo>
                        <a:pt x="33" y="16"/>
                      </a:lnTo>
                      <a:lnTo>
                        <a:pt x="41" y="19"/>
                      </a:lnTo>
                      <a:lnTo>
                        <a:pt x="55" y="19"/>
                      </a:lnTo>
                      <a:lnTo>
                        <a:pt x="55" y="22"/>
                      </a:lnTo>
                      <a:lnTo>
                        <a:pt x="49" y="22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19" name="Line 105"/>
                <p:cNvSpPr>
                  <a:spLocks noChangeShapeType="1"/>
                </p:cNvSpPr>
                <p:nvPr/>
              </p:nvSpPr>
              <p:spPr bwMode="auto">
                <a:xfrm>
                  <a:off x="3771" y="2923"/>
                  <a:ext cx="1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20" name="Freeform 106"/>
                <p:cNvSpPr>
                  <a:spLocks/>
                </p:cNvSpPr>
                <p:nvPr/>
              </p:nvSpPr>
              <p:spPr bwMode="auto">
                <a:xfrm>
                  <a:off x="3716" y="2918"/>
                  <a:ext cx="55" cy="3"/>
                </a:xfrm>
                <a:custGeom>
                  <a:avLst/>
                  <a:gdLst>
                    <a:gd name="T0" fmla="*/ 55 w 55"/>
                    <a:gd name="T1" fmla="*/ 0 h 3"/>
                    <a:gd name="T2" fmla="*/ 9 w 55"/>
                    <a:gd name="T3" fmla="*/ 0 h 3"/>
                    <a:gd name="T4" fmla="*/ 0 w 55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55"/>
                    <a:gd name="T10" fmla="*/ 0 h 3"/>
                    <a:gd name="T11" fmla="*/ 55 w 55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5" h="3">
                      <a:moveTo>
                        <a:pt x="55" y="0"/>
                      </a:moveTo>
                      <a:lnTo>
                        <a:pt x="9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21" name="Freeform 107"/>
                <p:cNvSpPr>
                  <a:spLocks/>
                </p:cNvSpPr>
                <p:nvPr/>
              </p:nvSpPr>
              <p:spPr bwMode="auto">
                <a:xfrm>
                  <a:off x="3732" y="2915"/>
                  <a:ext cx="39" cy="3"/>
                </a:xfrm>
                <a:custGeom>
                  <a:avLst/>
                  <a:gdLst>
                    <a:gd name="T0" fmla="*/ 0 w 39"/>
                    <a:gd name="T1" fmla="*/ 0 h 3"/>
                    <a:gd name="T2" fmla="*/ 39 w 39"/>
                    <a:gd name="T3" fmla="*/ 0 h 3"/>
                    <a:gd name="T4" fmla="*/ 39 w 39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39"/>
                    <a:gd name="T10" fmla="*/ 0 h 3"/>
                    <a:gd name="T11" fmla="*/ 39 w 39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" h="3"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39" y="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22" name="Freeform 108"/>
                <p:cNvSpPr>
                  <a:spLocks/>
                </p:cNvSpPr>
                <p:nvPr/>
              </p:nvSpPr>
              <p:spPr bwMode="auto">
                <a:xfrm>
                  <a:off x="3732" y="2912"/>
                  <a:ext cx="39" cy="3"/>
                </a:xfrm>
                <a:custGeom>
                  <a:avLst/>
                  <a:gdLst>
                    <a:gd name="T0" fmla="*/ 39 w 39"/>
                    <a:gd name="T1" fmla="*/ 0 h 3"/>
                    <a:gd name="T2" fmla="*/ 9 w 39"/>
                    <a:gd name="T3" fmla="*/ 0 h 3"/>
                    <a:gd name="T4" fmla="*/ 0 w 39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39"/>
                    <a:gd name="T10" fmla="*/ 0 h 3"/>
                    <a:gd name="T11" fmla="*/ 39 w 39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" h="3">
                      <a:moveTo>
                        <a:pt x="39" y="0"/>
                      </a:moveTo>
                      <a:lnTo>
                        <a:pt x="9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23" name="Freeform 109"/>
                <p:cNvSpPr>
                  <a:spLocks/>
                </p:cNvSpPr>
                <p:nvPr/>
              </p:nvSpPr>
              <p:spPr bwMode="auto">
                <a:xfrm>
                  <a:off x="3748" y="2909"/>
                  <a:ext cx="23" cy="3"/>
                </a:xfrm>
                <a:custGeom>
                  <a:avLst/>
                  <a:gdLst>
                    <a:gd name="T0" fmla="*/ 0 w 23"/>
                    <a:gd name="T1" fmla="*/ 0 h 3"/>
                    <a:gd name="T2" fmla="*/ 23 w 23"/>
                    <a:gd name="T3" fmla="*/ 0 h 3"/>
                    <a:gd name="T4" fmla="*/ 23 w 23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23"/>
                    <a:gd name="T10" fmla="*/ 0 h 3"/>
                    <a:gd name="T11" fmla="*/ 23 w 2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" h="3">
                      <a:moveTo>
                        <a:pt x="0" y="0"/>
                      </a:moveTo>
                      <a:lnTo>
                        <a:pt x="23" y="0"/>
                      </a:lnTo>
                      <a:lnTo>
                        <a:pt x="23" y="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24" name="Freeform 110"/>
                <p:cNvSpPr>
                  <a:spLocks/>
                </p:cNvSpPr>
                <p:nvPr/>
              </p:nvSpPr>
              <p:spPr bwMode="auto">
                <a:xfrm>
                  <a:off x="3748" y="2906"/>
                  <a:ext cx="23" cy="3"/>
                </a:xfrm>
                <a:custGeom>
                  <a:avLst/>
                  <a:gdLst>
                    <a:gd name="T0" fmla="*/ 23 w 23"/>
                    <a:gd name="T1" fmla="*/ 0 h 3"/>
                    <a:gd name="T2" fmla="*/ 7 w 23"/>
                    <a:gd name="T3" fmla="*/ 0 h 3"/>
                    <a:gd name="T4" fmla="*/ 0 w 23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23"/>
                    <a:gd name="T10" fmla="*/ 0 h 3"/>
                    <a:gd name="T11" fmla="*/ 23 w 2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" h="3">
                      <a:moveTo>
                        <a:pt x="23" y="0"/>
                      </a:moveTo>
                      <a:lnTo>
                        <a:pt x="7" y="0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25" name="Freeform 111"/>
                <p:cNvSpPr>
                  <a:spLocks/>
                </p:cNvSpPr>
                <p:nvPr/>
              </p:nvSpPr>
              <p:spPr bwMode="auto">
                <a:xfrm>
                  <a:off x="3764" y="2903"/>
                  <a:ext cx="7" cy="3"/>
                </a:xfrm>
                <a:custGeom>
                  <a:avLst/>
                  <a:gdLst>
                    <a:gd name="T0" fmla="*/ 0 w 7"/>
                    <a:gd name="T1" fmla="*/ 0 h 3"/>
                    <a:gd name="T2" fmla="*/ 7 w 7"/>
                    <a:gd name="T3" fmla="*/ 0 h 3"/>
                    <a:gd name="T4" fmla="*/ 7 w 7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3"/>
                    <a:gd name="T11" fmla="*/ 7 w 7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3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7" y="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26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3765" y="2868"/>
                  <a:ext cx="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27" name="Freeform 113"/>
                <p:cNvSpPr>
                  <a:spLocks/>
                </p:cNvSpPr>
                <p:nvPr/>
              </p:nvSpPr>
              <p:spPr bwMode="auto">
                <a:xfrm>
                  <a:off x="3716" y="2827"/>
                  <a:ext cx="55" cy="41"/>
                </a:xfrm>
                <a:custGeom>
                  <a:avLst/>
                  <a:gdLst>
                    <a:gd name="T0" fmla="*/ 55 w 55"/>
                    <a:gd name="T1" fmla="*/ 41 h 41"/>
                    <a:gd name="T2" fmla="*/ 55 w 55"/>
                    <a:gd name="T3" fmla="*/ 38 h 41"/>
                    <a:gd name="T4" fmla="*/ 41 w 55"/>
                    <a:gd name="T5" fmla="*/ 38 h 41"/>
                    <a:gd name="T6" fmla="*/ 34 w 55"/>
                    <a:gd name="T7" fmla="*/ 34 h 41"/>
                    <a:gd name="T8" fmla="*/ 55 w 55"/>
                    <a:gd name="T9" fmla="*/ 34 h 41"/>
                    <a:gd name="T10" fmla="*/ 55 w 55"/>
                    <a:gd name="T11" fmla="*/ 32 h 41"/>
                    <a:gd name="T12" fmla="*/ 26 w 55"/>
                    <a:gd name="T13" fmla="*/ 32 h 41"/>
                    <a:gd name="T14" fmla="*/ 19 w 55"/>
                    <a:gd name="T15" fmla="*/ 28 h 41"/>
                    <a:gd name="T16" fmla="*/ 55 w 55"/>
                    <a:gd name="T17" fmla="*/ 28 h 41"/>
                    <a:gd name="T18" fmla="*/ 55 w 55"/>
                    <a:gd name="T19" fmla="*/ 26 h 41"/>
                    <a:gd name="T20" fmla="*/ 11 w 55"/>
                    <a:gd name="T21" fmla="*/ 26 h 41"/>
                    <a:gd name="T22" fmla="*/ 4 w 55"/>
                    <a:gd name="T23" fmla="*/ 22 h 41"/>
                    <a:gd name="T24" fmla="*/ 55 w 55"/>
                    <a:gd name="T25" fmla="*/ 22 h 41"/>
                    <a:gd name="T26" fmla="*/ 55 w 55"/>
                    <a:gd name="T27" fmla="*/ 19 h 41"/>
                    <a:gd name="T28" fmla="*/ 0 w 55"/>
                    <a:gd name="T29" fmla="*/ 19 h 41"/>
                    <a:gd name="T30" fmla="*/ 8 w 55"/>
                    <a:gd name="T31" fmla="*/ 16 h 41"/>
                    <a:gd name="T32" fmla="*/ 55 w 55"/>
                    <a:gd name="T33" fmla="*/ 16 h 41"/>
                    <a:gd name="T34" fmla="*/ 55 w 55"/>
                    <a:gd name="T35" fmla="*/ 12 h 41"/>
                    <a:gd name="T36" fmla="*/ 16 w 55"/>
                    <a:gd name="T37" fmla="*/ 12 h 41"/>
                    <a:gd name="T38" fmla="*/ 23 w 55"/>
                    <a:gd name="T39" fmla="*/ 10 h 41"/>
                    <a:gd name="T40" fmla="*/ 55 w 55"/>
                    <a:gd name="T41" fmla="*/ 10 h 41"/>
                    <a:gd name="T42" fmla="*/ 55 w 55"/>
                    <a:gd name="T43" fmla="*/ 6 h 41"/>
                    <a:gd name="T44" fmla="*/ 31 w 55"/>
                    <a:gd name="T45" fmla="*/ 6 h 41"/>
                    <a:gd name="T46" fmla="*/ 39 w 55"/>
                    <a:gd name="T47" fmla="*/ 4 h 41"/>
                    <a:gd name="T48" fmla="*/ 55 w 55"/>
                    <a:gd name="T49" fmla="*/ 4 h 41"/>
                    <a:gd name="T50" fmla="*/ 55 w 55"/>
                    <a:gd name="T51" fmla="*/ 0 h 41"/>
                    <a:gd name="T52" fmla="*/ 46 w 55"/>
                    <a:gd name="T53" fmla="*/ 0 h 4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5"/>
                    <a:gd name="T82" fmla="*/ 0 h 41"/>
                    <a:gd name="T83" fmla="*/ 55 w 55"/>
                    <a:gd name="T84" fmla="*/ 41 h 4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5" h="41">
                      <a:moveTo>
                        <a:pt x="55" y="41"/>
                      </a:moveTo>
                      <a:lnTo>
                        <a:pt x="55" y="38"/>
                      </a:lnTo>
                      <a:lnTo>
                        <a:pt x="41" y="38"/>
                      </a:lnTo>
                      <a:lnTo>
                        <a:pt x="34" y="34"/>
                      </a:lnTo>
                      <a:lnTo>
                        <a:pt x="55" y="34"/>
                      </a:lnTo>
                      <a:lnTo>
                        <a:pt x="55" y="32"/>
                      </a:lnTo>
                      <a:lnTo>
                        <a:pt x="26" y="32"/>
                      </a:lnTo>
                      <a:lnTo>
                        <a:pt x="19" y="28"/>
                      </a:lnTo>
                      <a:lnTo>
                        <a:pt x="55" y="28"/>
                      </a:lnTo>
                      <a:lnTo>
                        <a:pt x="55" y="26"/>
                      </a:lnTo>
                      <a:lnTo>
                        <a:pt x="11" y="26"/>
                      </a:lnTo>
                      <a:lnTo>
                        <a:pt x="4" y="22"/>
                      </a:lnTo>
                      <a:lnTo>
                        <a:pt x="55" y="22"/>
                      </a:lnTo>
                      <a:lnTo>
                        <a:pt x="55" y="19"/>
                      </a:lnTo>
                      <a:lnTo>
                        <a:pt x="0" y="19"/>
                      </a:lnTo>
                      <a:lnTo>
                        <a:pt x="8" y="16"/>
                      </a:lnTo>
                      <a:lnTo>
                        <a:pt x="55" y="16"/>
                      </a:lnTo>
                      <a:lnTo>
                        <a:pt x="55" y="12"/>
                      </a:lnTo>
                      <a:lnTo>
                        <a:pt x="16" y="12"/>
                      </a:lnTo>
                      <a:lnTo>
                        <a:pt x="23" y="10"/>
                      </a:lnTo>
                      <a:lnTo>
                        <a:pt x="55" y="10"/>
                      </a:lnTo>
                      <a:lnTo>
                        <a:pt x="55" y="6"/>
                      </a:lnTo>
                      <a:lnTo>
                        <a:pt x="31" y="6"/>
                      </a:lnTo>
                      <a:lnTo>
                        <a:pt x="39" y="4"/>
                      </a:lnTo>
                      <a:lnTo>
                        <a:pt x="55" y="4"/>
                      </a:lnTo>
                      <a:lnTo>
                        <a:pt x="55" y="0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28" name="Line 114"/>
                <p:cNvSpPr>
                  <a:spLocks noChangeShapeType="1"/>
                </p:cNvSpPr>
                <p:nvPr/>
              </p:nvSpPr>
              <p:spPr bwMode="auto">
                <a:xfrm>
                  <a:off x="3771" y="2846"/>
                  <a:ext cx="1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29" name="Freeform 115"/>
                <p:cNvSpPr>
                  <a:spLocks/>
                </p:cNvSpPr>
                <p:nvPr/>
              </p:nvSpPr>
              <p:spPr bwMode="auto">
                <a:xfrm>
                  <a:off x="3714" y="2976"/>
                  <a:ext cx="57" cy="45"/>
                </a:xfrm>
                <a:custGeom>
                  <a:avLst/>
                  <a:gdLst>
                    <a:gd name="T0" fmla="*/ 57 w 57"/>
                    <a:gd name="T1" fmla="*/ 0 h 45"/>
                    <a:gd name="T2" fmla="*/ 57 w 57"/>
                    <a:gd name="T3" fmla="*/ 45 h 45"/>
                    <a:gd name="T4" fmla="*/ 0 w 57"/>
                    <a:gd name="T5" fmla="*/ 23 h 45"/>
                    <a:gd name="T6" fmla="*/ 57 w 57"/>
                    <a:gd name="T7" fmla="*/ 0 h 45"/>
                    <a:gd name="T8" fmla="*/ 57 w 57"/>
                    <a:gd name="T9" fmla="*/ 2 h 45"/>
                    <a:gd name="T10" fmla="*/ 57 w 57"/>
                    <a:gd name="T11" fmla="*/ 6 h 45"/>
                    <a:gd name="T12" fmla="*/ 41 w 57"/>
                    <a:gd name="T13" fmla="*/ 6 h 45"/>
                    <a:gd name="T14" fmla="*/ 33 w 57"/>
                    <a:gd name="T15" fmla="*/ 8 h 45"/>
                    <a:gd name="T16" fmla="*/ 57 w 57"/>
                    <a:gd name="T17" fmla="*/ 8 h 45"/>
                    <a:gd name="T18" fmla="*/ 57 w 57"/>
                    <a:gd name="T19" fmla="*/ 12 h 45"/>
                    <a:gd name="T20" fmla="*/ 25 w 57"/>
                    <a:gd name="T21" fmla="*/ 12 h 45"/>
                    <a:gd name="T22" fmla="*/ 18 w 57"/>
                    <a:gd name="T23" fmla="*/ 16 h 45"/>
                    <a:gd name="T24" fmla="*/ 57 w 57"/>
                    <a:gd name="T25" fmla="*/ 16 h 45"/>
                    <a:gd name="T26" fmla="*/ 57 w 57"/>
                    <a:gd name="T27" fmla="*/ 18 h 45"/>
                    <a:gd name="T28" fmla="*/ 10 w 57"/>
                    <a:gd name="T29" fmla="*/ 18 h 45"/>
                    <a:gd name="T30" fmla="*/ 2 w 57"/>
                    <a:gd name="T31" fmla="*/ 22 h 45"/>
                    <a:gd name="T32" fmla="*/ 57 w 57"/>
                    <a:gd name="T33" fmla="*/ 22 h 45"/>
                    <a:gd name="T34" fmla="*/ 57 w 57"/>
                    <a:gd name="T35" fmla="*/ 24 h 45"/>
                    <a:gd name="T36" fmla="*/ 6 w 57"/>
                    <a:gd name="T37" fmla="*/ 24 h 45"/>
                    <a:gd name="T38" fmla="*/ 13 w 57"/>
                    <a:gd name="T39" fmla="*/ 28 h 45"/>
                    <a:gd name="T40" fmla="*/ 57 w 57"/>
                    <a:gd name="T41" fmla="*/ 28 h 45"/>
                    <a:gd name="T42" fmla="*/ 57 w 57"/>
                    <a:gd name="T43" fmla="*/ 30 h 45"/>
                    <a:gd name="T44" fmla="*/ 21 w 57"/>
                    <a:gd name="T45" fmla="*/ 30 h 45"/>
                    <a:gd name="T46" fmla="*/ 29 w 57"/>
                    <a:gd name="T47" fmla="*/ 34 h 45"/>
                    <a:gd name="T48" fmla="*/ 57 w 57"/>
                    <a:gd name="T49" fmla="*/ 34 h 45"/>
                    <a:gd name="T50" fmla="*/ 57 w 57"/>
                    <a:gd name="T51" fmla="*/ 37 h 45"/>
                    <a:gd name="T52" fmla="*/ 36 w 57"/>
                    <a:gd name="T53" fmla="*/ 37 h 45"/>
                    <a:gd name="T54" fmla="*/ 45 w 57"/>
                    <a:gd name="T55" fmla="*/ 40 h 45"/>
                    <a:gd name="T56" fmla="*/ 57 w 57"/>
                    <a:gd name="T57" fmla="*/ 40 h 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7"/>
                    <a:gd name="T88" fmla="*/ 0 h 45"/>
                    <a:gd name="T89" fmla="*/ 57 w 57"/>
                    <a:gd name="T90" fmla="*/ 45 h 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7" h="45">
                      <a:moveTo>
                        <a:pt x="57" y="0"/>
                      </a:moveTo>
                      <a:lnTo>
                        <a:pt x="57" y="45"/>
                      </a:lnTo>
                      <a:lnTo>
                        <a:pt x="0" y="23"/>
                      </a:lnTo>
                      <a:lnTo>
                        <a:pt x="57" y="0"/>
                      </a:lnTo>
                      <a:lnTo>
                        <a:pt x="57" y="2"/>
                      </a:lnTo>
                      <a:lnTo>
                        <a:pt x="57" y="6"/>
                      </a:lnTo>
                      <a:lnTo>
                        <a:pt x="41" y="6"/>
                      </a:lnTo>
                      <a:lnTo>
                        <a:pt x="33" y="8"/>
                      </a:lnTo>
                      <a:lnTo>
                        <a:pt x="57" y="8"/>
                      </a:lnTo>
                      <a:lnTo>
                        <a:pt x="57" y="12"/>
                      </a:lnTo>
                      <a:lnTo>
                        <a:pt x="25" y="12"/>
                      </a:lnTo>
                      <a:lnTo>
                        <a:pt x="18" y="16"/>
                      </a:lnTo>
                      <a:lnTo>
                        <a:pt x="57" y="16"/>
                      </a:lnTo>
                      <a:lnTo>
                        <a:pt x="57" y="18"/>
                      </a:lnTo>
                      <a:lnTo>
                        <a:pt x="10" y="18"/>
                      </a:lnTo>
                      <a:lnTo>
                        <a:pt x="2" y="22"/>
                      </a:lnTo>
                      <a:lnTo>
                        <a:pt x="57" y="22"/>
                      </a:lnTo>
                      <a:lnTo>
                        <a:pt x="57" y="24"/>
                      </a:lnTo>
                      <a:lnTo>
                        <a:pt x="6" y="24"/>
                      </a:lnTo>
                      <a:lnTo>
                        <a:pt x="13" y="28"/>
                      </a:lnTo>
                      <a:lnTo>
                        <a:pt x="57" y="28"/>
                      </a:lnTo>
                      <a:lnTo>
                        <a:pt x="57" y="30"/>
                      </a:lnTo>
                      <a:lnTo>
                        <a:pt x="21" y="30"/>
                      </a:lnTo>
                      <a:lnTo>
                        <a:pt x="29" y="34"/>
                      </a:lnTo>
                      <a:lnTo>
                        <a:pt x="57" y="34"/>
                      </a:lnTo>
                      <a:lnTo>
                        <a:pt x="57" y="37"/>
                      </a:lnTo>
                      <a:lnTo>
                        <a:pt x="36" y="37"/>
                      </a:lnTo>
                      <a:lnTo>
                        <a:pt x="45" y="40"/>
                      </a:lnTo>
                      <a:lnTo>
                        <a:pt x="57" y="4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30" name="Line 116"/>
                <p:cNvSpPr>
                  <a:spLocks noChangeShapeType="1"/>
                </p:cNvSpPr>
                <p:nvPr/>
              </p:nvSpPr>
              <p:spPr bwMode="auto">
                <a:xfrm>
                  <a:off x="3771" y="2999"/>
                  <a:ext cx="1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31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3762" y="2978"/>
                  <a:ext cx="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32" name="Line 118"/>
                <p:cNvSpPr>
                  <a:spLocks noChangeShapeType="1"/>
                </p:cNvSpPr>
                <p:nvPr/>
              </p:nvSpPr>
              <p:spPr bwMode="auto">
                <a:xfrm>
                  <a:off x="3714" y="2999"/>
                  <a:ext cx="15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33" name="Line 119"/>
                <p:cNvSpPr>
                  <a:spLocks noChangeShapeType="1"/>
                </p:cNvSpPr>
                <p:nvPr/>
              </p:nvSpPr>
              <p:spPr bwMode="auto">
                <a:xfrm>
                  <a:off x="3865" y="3036"/>
                  <a:ext cx="7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34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3865" y="3150"/>
                  <a:ext cx="7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35" name="Freeform 121"/>
                <p:cNvSpPr>
                  <a:spLocks/>
                </p:cNvSpPr>
                <p:nvPr/>
              </p:nvSpPr>
              <p:spPr bwMode="auto">
                <a:xfrm>
                  <a:off x="3714" y="3164"/>
                  <a:ext cx="151" cy="46"/>
                </a:xfrm>
                <a:custGeom>
                  <a:avLst/>
                  <a:gdLst>
                    <a:gd name="T0" fmla="*/ 151 w 151"/>
                    <a:gd name="T1" fmla="*/ 23 h 46"/>
                    <a:gd name="T2" fmla="*/ 0 w 151"/>
                    <a:gd name="T3" fmla="*/ 23 h 46"/>
                    <a:gd name="T4" fmla="*/ 57 w 151"/>
                    <a:gd name="T5" fmla="*/ 0 h 46"/>
                    <a:gd name="T6" fmla="*/ 57 w 151"/>
                    <a:gd name="T7" fmla="*/ 46 h 46"/>
                    <a:gd name="T8" fmla="*/ 0 w 151"/>
                    <a:gd name="T9" fmla="*/ 23 h 46"/>
                    <a:gd name="T10" fmla="*/ 2 w 151"/>
                    <a:gd name="T11" fmla="*/ 22 h 46"/>
                    <a:gd name="T12" fmla="*/ 57 w 151"/>
                    <a:gd name="T13" fmla="*/ 22 h 46"/>
                    <a:gd name="T14" fmla="*/ 57 w 151"/>
                    <a:gd name="T15" fmla="*/ 26 h 46"/>
                    <a:gd name="T16" fmla="*/ 5 w 151"/>
                    <a:gd name="T17" fmla="*/ 26 h 46"/>
                    <a:gd name="T18" fmla="*/ 13 w 151"/>
                    <a:gd name="T19" fmla="*/ 29 h 46"/>
                    <a:gd name="T20" fmla="*/ 57 w 151"/>
                    <a:gd name="T21" fmla="*/ 29 h 46"/>
                    <a:gd name="T22" fmla="*/ 57 w 151"/>
                    <a:gd name="T23" fmla="*/ 32 h 46"/>
                    <a:gd name="T24" fmla="*/ 21 w 151"/>
                    <a:gd name="T25" fmla="*/ 32 h 46"/>
                    <a:gd name="T26" fmla="*/ 28 w 151"/>
                    <a:gd name="T27" fmla="*/ 35 h 46"/>
                    <a:gd name="T28" fmla="*/ 57 w 151"/>
                    <a:gd name="T29" fmla="*/ 35 h 46"/>
                    <a:gd name="T30" fmla="*/ 57 w 151"/>
                    <a:gd name="T31" fmla="*/ 38 h 46"/>
                    <a:gd name="T32" fmla="*/ 36 w 151"/>
                    <a:gd name="T33" fmla="*/ 38 h 46"/>
                    <a:gd name="T34" fmla="*/ 43 w 151"/>
                    <a:gd name="T35" fmla="*/ 40 h 46"/>
                    <a:gd name="T36" fmla="*/ 57 w 151"/>
                    <a:gd name="T37" fmla="*/ 40 h 46"/>
                    <a:gd name="T38" fmla="*/ 57 w 151"/>
                    <a:gd name="T39" fmla="*/ 44 h 46"/>
                    <a:gd name="T40" fmla="*/ 51 w 151"/>
                    <a:gd name="T41" fmla="*/ 44 h 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1"/>
                    <a:gd name="T64" fmla="*/ 0 h 46"/>
                    <a:gd name="T65" fmla="*/ 151 w 151"/>
                    <a:gd name="T66" fmla="*/ 46 h 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1" h="46">
                      <a:moveTo>
                        <a:pt x="151" y="23"/>
                      </a:moveTo>
                      <a:lnTo>
                        <a:pt x="0" y="23"/>
                      </a:lnTo>
                      <a:lnTo>
                        <a:pt x="57" y="0"/>
                      </a:lnTo>
                      <a:lnTo>
                        <a:pt x="57" y="46"/>
                      </a:lnTo>
                      <a:lnTo>
                        <a:pt x="0" y="23"/>
                      </a:lnTo>
                      <a:lnTo>
                        <a:pt x="2" y="22"/>
                      </a:lnTo>
                      <a:lnTo>
                        <a:pt x="57" y="22"/>
                      </a:lnTo>
                      <a:lnTo>
                        <a:pt x="57" y="26"/>
                      </a:lnTo>
                      <a:lnTo>
                        <a:pt x="5" y="26"/>
                      </a:lnTo>
                      <a:lnTo>
                        <a:pt x="13" y="29"/>
                      </a:lnTo>
                      <a:lnTo>
                        <a:pt x="57" y="29"/>
                      </a:lnTo>
                      <a:lnTo>
                        <a:pt x="57" y="32"/>
                      </a:lnTo>
                      <a:lnTo>
                        <a:pt x="21" y="32"/>
                      </a:lnTo>
                      <a:lnTo>
                        <a:pt x="28" y="35"/>
                      </a:lnTo>
                      <a:lnTo>
                        <a:pt x="57" y="35"/>
                      </a:lnTo>
                      <a:lnTo>
                        <a:pt x="57" y="38"/>
                      </a:lnTo>
                      <a:lnTo>
                        <a:pt x="36" y="38"/>
                      </a:lnTo>
                      <a:lnTo>
                        <a:pt x="43" y="40"/>
                      </a:lnTo>
                      <a:lnTo>
                        <a:pt x="57" y="40"/>
                      </a:lnTo>
                      <a:lnTo>
                        <a:pt x="57" y="44"/>
                      </a:lnTo>
                      <a:lnTo>
                        <a:pt x="51" y="44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36" name="Line 122"/>
                <p:cNvSpPr>
                  <a:spLocks noChangeShapeType="1"/>
                </p:cNvSpPr>
                <p:nvPr/>
              </p:nvSpPr>
              <p:spPr bwMode="auto">
                <a:xfrm>
                  <a:off x="3771" y="3187"/>
                  <a:ext cx="1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37" name="Freeform 123"/>
                <p:cNvSpPr>
                  <a:spLocks/>
                </p:cNvSpPr>
                <p:nvPr/>
              </p:nvSpPr>
              <p:spPr bwMode="auto">
                <a:xfrm>
                  <a:off x="3716" y="3184"/>
                  <a:ext cx="55" cy="2"/>
                </a:xfrm>
                <a:custGeom>
                  <a:avLst/>
                  <a:gdLst>
                    <a:gd name="T0" fmla="*/ 55 w 55"/>
                    <a:gd name="T1" fmla="*/ 0 h 2"/>
                    <a:gd name="T2" fmla="*/ 8 w 55"/>
                    <a:gd name="T3" fmla="*/ 0 h 2"/>
                    <a:gd name="T4" fmla="*/ 0 w 55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55"/>
                    <a:gd name="T10" fmla="*/ 0 h 2"/>
                    <a:gd name="T11" fmla="*/ 55 w 55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5" h="2">
                      <a:moveTo>
                        <a:pt x="55" y="0"/>
                      </a:moveTo>
                      <a:lnTo>
                        <a:pt x="8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38" name="Freeform 124"/>
                <p:cNvSpPr>
                  <a:spLocks/>
                </p:cNvSpPr>
                <p:nvPr/>
              </p:nvSpPr>
              <p:spPr bwMode="auto">
                <a:xfrm>
                  <a:off x="3732" y="3180"/>
                  <a:ext cx="39" cy="4"/>
                </a:xfrm>
                <a:custGeom>
                  <a:avLst/>
                  <a:gdLst>
                    <a:gd name="T0" fmla="*/ 0 w 39"/>
                    <a:gd name="T1" fmla="*/ 0 h 4"/>
                    <a:gd name="T2" fmla="*/ 39 w 39"/>
                    <a:gd name="T3" fmla="*/ 0 h 4"/>
                    <a:gd name="T4" fmla="*/ 39 w 39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39"/>
                    <a:gd name="T10" fmla="*/ 0 h 4"/>
                    <a:gd name="T11" fmla="*/ 39 w 39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" h="4"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39" y="4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39" name="Freeform 125"/>
                <p:cNvSpPr>
                  <a:spLocks/>
                </p:cNvSpPr>
                <p:nvPr/>
              </p:nvSpPr>
              <p:spPr bwMode="auto">
                <a:xfrm>
                  <a:off x="3732" y="3178"/>
                  <a:ext cx="39" cy="2"/>
                </a:xfrm>
                <a:custGeom>
                  <a:avLst/>
                  <a:gdLst>
                    <a:gd name="T0" fmla="*/ 39 w 39"/>
                    <a:gd name="T1" fmla="*/ 0 h 2"/>
                    <a:gd name="T2" fmla="*/ 7 w 39"/>
                    <a:gd name="T3" fmla="*/ 0 h 2"/>
                    <a:gd name="T4" fmla="*/ 0 w 39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39"/>
                    <a:gd name="T10" fmla="*/ 0 h 2"/>
                    <a:gd name="T11" fmla="*/ 39 w 39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" h="2">
                      <a:moveTo>
                        <a:pt x="39" y="0"/>
                      </a:moveTo>
                      <a:lnTo>
                        <a:pt x="7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40" name="Freeform 126"/>
                <p:cNvSpPr>
                  <a:spLocks/>
                </p:cNvSpPr>
                <p:nvPr/>
              </p:nvSpPr>
              <p:spPr bwMode="auto">
                <a:xfrm>
                  <a:off x="3747" y="3174"/>
                  <a:ext cx="24" cy="4"/>
                </a:xfrm>
                <a:custGeom>
                  <a:avLst/>
                  <a:gdLst>
                    <a:gd name="T0" fmla="*/ 0 w 24"/>
                    <a:gd name="T1" fmla="*/ 0 h 4"/>
                    <a:gd name="T2" fmla="*/ 24 w 24"/>
                    <a:gd name="T3" fmla="*/ 0 h 4"/>
                    <a:gd name="T4" fmla="*/ 24 w 24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4"/>
                    <a:gd name="T11" fmla="*/ 24 w 2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4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24" y="4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41" name="Freeform 127"/>
                <p:cNvSpPr>
                  <a:spLocks/>
                </p:cNvSpPr>
                <p:nvPr/>
              </p:nvSpPr>
              <p:spPr bwMode="auto">
                <a:xfrm>
                  <a:off x="3747" y="3170"/>
                  <a:ext cx="24" cy="4"/>
                </a:xfrm>
                <a:custGeom>
                  <a:avLst/>
                  <a:gdLst>
                    <a:gd name="T0" fmla="*/ 24 w 24"/>
                    <a:gd name="T1" fmla="*/ 0 h 4"/>
                    <a:gd name="T2" fmla="*/ 8 w 24"/>
                    <a:gd name="T3" fmla="*/ 0 h 4"/>
                    <a:gd name="T4" fmla="*/ 0 w 24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24"/>
                    <a:gd name="T10" fmla="*/ 0 h 4"/>
                    <a:gd name="T11" fmla="*/ 24 w 24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" h="4">
                      <a:moveTo>
                        <a:pt x="24" y="0"/>
                      </a:moveTo>
                      <a:lnTo>
                        <a:pt x="8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42" name="Freeform 128"/>
                <p:cNvSpPr>
                  <a:spLocks/>
                </p:cNvSpPr>
                <p:nvPr/>
              </p:nvSpPr>
              <p:spPr bwMode="auto">
                <a:xfrm>
                  <a:off x="3762" y="3168"/>
                  <a:ext cx="9" cy="2"/>
                </a:xfrm>
                <a:custGeom>
                  <a:avLst/>
                  <a:gdLst>
                    <a:gd name="T0" fmla="*/ 0 w 9"/>
                    <a:gd name="T1" fmla="*/ 0 h 2"/>
                    <a:gd name="T2" fmla="*/ 9 w 9"/>
                    <a:gd name="T3" fmla="*/ 0 h 2"/>
                    <a:gd name="T4" fmla="*/ 9 w 9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2"/>
                    <a:gd name="T11" fmla="*/ 9 w 9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2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9" y="2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43" name="Freeform 129"/>
                <p:cNvSpPr>
                  <a:spLocks/>
                </p:cNvSpPr>
                <p:nvPr/>
              </p:nvSpPr>
              <p:spPr bwMode="auto">
                <a:xfrm>
                  <a:off x="3787" y="3127"/>
                  <a:ext cx="6" cy="6"/>
                </a:xfrm>
                <a:custGeom>
                  <a:avLst/>
                  <a:gdLst>
                    <a:gd name="T0" fmla="*/ 1 w 6"/>
                    <a:gd name="T1" fmla="*/ 5 h 6"/>
                    <a:gd name="T2" fmla="*/ 2 w 6"/>
                    <a:gd name="T3" fmla="*/ 4 h 6"/>
                    <a:gd name="T4" fmla="*/ 0 w 6"/>
                    <a:gd name="T5" fmla="*/ 4 h 6"/>
                    <a:gd name="T6" fmla="*/ 0 w 6"/>
                    <a:gd name="T7" fmla="*/ 2 h 6"/>
                    <a:gd name="T8" fmla="*/ 2 w 6"/>
                    <a:gd name="T9" fmla="*/ 2 h 6"/>
                    <a:gd name="T10" fmla="*/ 2 w 6"/>
                    <a:gd name="T11" fmla="*/ 1 h 6"/>
                    <a:gd name="T12" fmla="*/ 2 w 6"/>
                    <a:gd name="T13" fmla="*/ 0 h 6"/>
                    <a:gd name="T14" fmla="*/ 4 w 6"/>
                    <a:gd name="T15" fmla="*/ 0 h 6"/>
                    <a:gd name="T16" fmla="*/ 4 w 6"/>
                    <a:gd name="T17" fmla="*/ 1 h 6"/>
                    <a:gd name="T18" fmla="*/ 4 w 6"/>
                    <a:gd name="T19" fmla="*/ 2 h 6"/>
                    <a:gd name="T20" fmla="*/ 6 w 6"/>
                    <a:gd name="T21" fmla="*/ 2 h 6"/>
                    <a:gd name="T22" fmla="*/ 6 w 6"/>
                    <a:gd name="T23" fmla="*/ 4 h 6"/>
                    <a:gd name="T24" fmla="*/ 4 w 6"/>
                    <a:gd name="T25" fmla="*/ 4 h 6"/>
                    <a:gd name="T26" fmla="*/ 4 w 6"/>
                    <a:gd name="T27" fmla="*/ 5 h 6"/>
                    <a:gd name="T28" fmla="*/ 4 w 6"/>
                    <a:gd name="T29" fmla="*/ 6 h 6"/>
                    <a:gd name="T30" fmla="*/ 2 w 6"/>
                    <a:gd name="T31" fmla="*/ 6 h 6"/>
                    <a:gd name="T32" fmla="*/ 2 w 6"/>
                    <a:gd name="T33" fmla="*/ 5 h 6"/>
                    <a:gd name="T34" fmla="*/ 4 w 6"/>
                    <a:gd name="T35" fmla="*/ 5 h 6"/>
                    <a:gd name="T36" fmla="*/ 4 w 6"/>
                    <a:gd name="T37" fmla="*/ 5 h 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"/>
                    <a:gd name="T58" fmla="*/ 0 h 6"/>
                    <a:gd name="T59" fmla="*/ 6 w 6"/>
                    <a:gd name="T60" fmla="*/ 6 h 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" h="6">
                      <a:moveTo>
                        <a:pt x="1" y="5"/>
                      </a:move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4" y="5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44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3791" y="3128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45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3788" y="3128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46" name="Freeform 132"/>
                <p:cNvSpPr>
                  <a:spLocks/>
                </p:cNvSpPr>
                <p:nvPr/>
              </p:nvSpPr>
              <p:spPr bwMode="auto">
                <a:xfrm>
                  <a:off x="3787" y="3088"/>
                  <a:ext cx="6" cy="8"/>
                </a:xfrm>
                <a:custGeom>
                  <a:avLst/>
                  <a:gdLst>
                    <a:gd name="T0" fmla="*/ 1 w 6"/>
                    <a:gd name="T1" fmla="*/ 8 h 8"/>
                    <a:gd name="T2" fmla="*/ 2 w 6"/>
                    <a:gd name="T3" fmla="*/ 5 h 8"/>
                    <a:gd name="T4" fmla="*/ 0 w 6"/>
                    <a:gd name="T5" fmla="*/ 5 h 8"/>
                    <a:gd name="T6" fmla="*/ 0 w 6"/>
                    <a:gd name="T7" fmla="*/ 4 h 8"/>
                    <a:gd name="T8" fmla="*/ 2 w 6"/>
                    <a:gd name="T9" fmla="*/ 4 h 8"/>
                    <a:gd name="T10" fmla="*/ 2 w 6"/>
                    <a:gd name="T11" fmla="*/ 3 h 8"/>
                    <a:gd name="T12" fmla="*/ 2 w 6"/>
                    <a:gd name="T13" fmla="*/ 0 h 8"/>
                    <a:gd name="T14" fmla="*/ 4 w 6"/>
                    <a:gd name="T15" fmla="*/ 0 h 8"/>
                    <a:gd name="T16" fmla="*/ 4 w 6"/>
                    <a:gd name="T17" fmla="*/ 3 h 8"/>
                    <a:gd name="T18" fmla="*/ 4 w 6"/>
                    <a:gd name="T19" fmla="*/ 4 h 8"/>
                    <a:gd name="T20" fmla="*/ 6 w 6"/>
                    <a:gd name="T21" fmla="*/ 4 h 8"/>
                    <a:gd name="T22" fmla="*/ 6 w 6"/>
                    <a:gd name="T23" fmla="*/ 5 h 8"/>
                    <a:gd name="T24" fmla="*/ 4 w 6"/>
                    <a:gd name="T25" fmla="*/ 5 h 8"/>
                    <a:gd name="T26" fmla="*/ 4 w 6"/>
                    <a:gd name="T27" fmla="*/ 6 h 8"/>
                    <a:gd name="T28" fmla="*/ 4 w 6"/>
                    <a:gd name="T29" fmla="*/ 8 h 8"/>
                    <a:gd name="T30" fmla="*/ 2 w 6"/>
                    <a:gd name="T31" fmla="*/ 8 h 8"/>
                    <a:gd name="T32" fmla="*/ 2 w 6"/>
                    <a:gd name="T33" fmla="*/ 6 h 8"/>
                    <a:gd name="T34" fmla="*/ 4 w 6"/>
                    <a:gd name="T35" fmla="*/ 6 h 8"/>
                    <a:gd name="T36" fmla="*/ 4 w 6"/>
                    <a:gd name="T37" fmla="*/ 8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"/>
                    <a:gd name="T58" fmla="*/ 0 h 8"/>
                    <a:gd name="T59" fmla="*/ 6 w 6"/>
                    <a:gd name="T60" fmla="*/ 8 h 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" h="8">
                      <a:moveTo>
                        <a:pt x="1" y="8"/>
                      </a:move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4" y="8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8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4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3791" y="3089"/>
                  <a:ext cx="1" cy="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48" name="Line 134"/>
                <p:cNvSpPr>
                  <a:spLocks noChangeShapeType="1"/>
                </p:cNvSpPr>
                <p:nvPr/>
              </p:nvSpPr>
              <p:spPr bwMode="auto">
                <a:xfrm flipH="1" flipV="1">
                  <a:off x="3788" y="3089"/>
                  <a:ext cx="1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49" name="Freeform 135"/>
                <p:cNvSpPr>
                  <a:spLocks/>
                </p:cNvSpPr>
                <p:nvPr/>
              </p:nvSpPr>
              <p:spPr bwMode="auto">
                <a:xfrm>
                  <a:off x="3787" y="3051"/>
                  <a:ext cx="6" cy="7"/>
                </a:xfrm>
                <a:custGeom>
                  <a:avLst/>
                  <a:gdLst>
                    <a:gd name="T0" fmla="*/ 1 w 6"/>
                    <a:gd name="T1" fmla="*/ 6 h 7"/>
                    <a:gd name="T2" fmla="*/ 2 w 6"/>
                    <a:gd name="T3" fmla="*/ 5 h 7"/>
                    <a:gd name="T4" fmla="*/ 0 w 6"/>
                    <a:gd name="T5" fmla="*/ 5 h 7"/>
                    <a:gd name="T6" fmla="*/ 0 w 6"/>
                    <a:gd name="T7" fmla="*/ 2 h 7"/>
                    <a:gd name="T8" fmla="*/ 2 w 6"/>
                    <a:gd name="T9" fmla="*/ 2 h 7"/>
                    <a:gd name="T10" fmla="*/ 2 w 6"/>
                    <a:gd name="T11" fmla="*/ 2 h 7"/>
                    <a:gd name="T12" fmla="*/ 2 w 6"/>
                    <a:gd name="T13" fmla="*/ 0 h 7"/>
                    <a:gd name="T14" fmla="*/ 4 w 6"/>
                    <a:gd name="T15" fmla="*/ 0 h 7"/>
                    <a:gd name="T16" fmla="*/ 4 w 6"/>
                    <a:gd name="T17" fmla="*/ 2 h 7"/>
                    <a:gd name="T18" fmla="*/ 4 w 6"/>
                    <a:gd name="T19" fmla="*/ 2 h 7"/>
                    <a:gd name="T20" fmla="*/ 6 w 6"/>
                    <a:gd name="T21" fmla="*/ 2 h 7"/>
                    <a:gd name="T22" fmla="*/ 6 w 6"/>
                    <a:gd name="T23" fmla="*/ 5 h 7"/>
                    <a:gd name="T24" fmla="*/ 4 w 6"/>
                    <a:gd name="T25" fmla="*/ 5 h 7"/>
                    <a:gd name="T26" fmla="*/ 4 w 6"/>
                    <a:gd name="T27" fmla="*/ 6 h 7"/>
                    <a:gd name="T28" fmla="*/ 4 w 6"/>
                    <a:gd name="T29" fmla="*/ 7 h 7"/>
                    <a:gd name="T30" fmla="*/ 2 w 6"/>
                    <a:gd name="T31" fmla="*/ 7 h 7"/>
                    <a:gd name="T32" fmla="*/ 2 w 6"/>
                    <a:gd name="T33" fmla="*/ 6 h 7"/>
                    <a:gd name="T34" fmla="*/ 4 w 6"/>
                    <a:gd name="T35" fmla="*/ 6 h 7"/>
                    <a:gd name="T36" fmla="*/ 4 w 6"/>
                    <a:gd name="T37" fmla="*/ 6 h 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"/>
                    <a:gd name="T58" fmla="*/ 0 h 7"/>
                    <a:gd name="T59" fmla="*/ 6 w 6"/>
                    <a:gd name="T60" fmla="*/ 7 h 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" h="7">
                      <a:moveTo>
                        <a:pt x="1" y="6"/>
                      </a:move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5"/>
                      </a:lnTo>
                      <a:lnTo>
                        <a:pt x="4" y="5"/>
                      </a:lnTo>
                      <a:lnTo>
                        <a:pt x="4" y="6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2" y="6"/>
                      </a:lnTo>
                      <a:lnTo>
                        <a:pt x="4" y="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5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3791" y="3052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51" name="Line 137"/>
                <p:cNvSpPr>
                  <a:spLocks noChangeShapeType="1"/>
                </p:cNvSpPr>
                <p:nvPr/>
              </p:nvSpPr>
              <p:spPr bwMode="auto">
                <a:xfrm flipH="1" flipV="1">
                  <a:off x="3788" y="3052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52" name="Freeform 138"/>
                <p:cNvSpPr>
                  <a:spLocks/>
                </p:cNvSpPr>
                <p:nvPr/>
              </p:nvSpPr>
              <p:spPr bwMode="auto">
                <a:xfrm>
                  <a:off x="3898" y="3059"/>
                  <a:ext cx="6" cy="8"/>
                </a:xfrm>
                <a:custGeom>
                  <a:avLst/>
                  <a:gdLst>
                    <a:gd name="T0" fmla="*/ 0 w 6"/>
                    <a:gd name="T1" fmla="*/ 1 h 8"/>
                    <a:gd name="T2" fmla="*/ 2 w 6"/>
                    <a:gd name="T3" fmla="*/ 3 h 8"/>
                    <a:gd name="T4" fmla="*/ 2 w 6"/>
                    <a:gd name="T5" fmla="*/ 0 h 8"/>
                    <a:gd name="T6" fmla="*/ 3 w 6"/>
                    <a:gd name="T7" fmla="*/ 0 h 8"/>
                    <a:gd name="T8" fmla="*/ 3 w 6"/>
                    <a:gd name="T9" fmla="*/ 3 h 8"/>
                    <a:gd name="T10" fmla="*/ 5 w 6"/>
                    <a:gd name="T11" fmla="*/ 4 h 8"/>
                    <a:gd name="T12" fmla="*/ 6 w 6"/>
                    <a:gd name="T13" fmla="*/ 4 h 8"/>
                    <a:gd name="T14" fmla="*/ 6 w 6"/>
                    <a:gd name="T15" fmla="*/ 5 h 8"/>
                    <a:gd name="T16" fmla="*/ 5 w 6"/>
                    <a:gd name="T17" fmla="*/ 5 h 8"/>
                    <a:gd name="T18" fmla="*/ 3 w 6"/>
                    <a:gd name="T19" fmla="*/ 6 h 8"/>
                    <a:gd name="T20" fmla="*/ 3 w 6"/>
                    <a:gd name="T21" fmla="*/ 8 h 8"/>
                    <a:gd name="T22" fmla="*/ 2 w 6"/>
                    <a:gd name="T23" fmla="*/ 8 h 8"/>
                    <a:gd name="T24" fmla="*/ 2 w 6"/>
                    <a:gd name="T25" fmla="*/ 6 h 8"/>
                    <a:gd name="T26" fmla="*/ 1 w 6"/>
                    <a:gd name="T27" fmla="*/ 5 h 8"/>
                    <a:gd name="T28" fmla="*/ 0 w 6"/>
                    <a:gd name="T29" fmla="*/ 5 h 8"/>
                    <a:gd name="T30" fmla="*/ 0 w 6"/>
                    <a:gd name="T31" fmla="*/ 4 h 8"/>
                    <a:gd name="T32" fmla="*/ 1 w 6"/>
                    <a:gd name="T33" fmla="*/ 4 h 8"/>
                    <a:gd name="T34" fmla="*/ 1 w 6"/>
                    <a:gd name="T35" fmla="*/ 5 h 8"/>
                    <a:gd name="T36" fmla="*/ 0 w 6"/>
                    <a:gd name="T37" fmla="*/ 6 h 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"/>
                    <a:gd name="T58" fmla="*/ 0 h 8"/>
                    <a:gd name="T59" fmla="*/ 6 w 6"/>
                    <a:gd name="T60" fmla="*/ 8 h 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" h="8">
                      <a:moveTo>
                        <a:pt x="0" y="1"/>
                      </a:move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5" y="4"/>
                      </a:lnTo>
                      <a:lnTo>
                        <a:pt x="6" y="4"/>
                      </a:lnTo>
                      <a:lnTo>
                        <a:pt x="6" y="5"/>
                      </a:lnTo>
                      <a:lnTo>
                        <a:pt x="5" y="5"/>
                      </a:lnTo>
                      <a:lnTo>
                        <a:pt x="3" y="6"/>
                      </a:lnTo>
                      <a:lnTo>
                        <a:pt x="3" y="8"/>
                      </a:lnTo>
                      <a:lnTo>
                        <a:pt x="2" y="8"/>
                      </a:lnTo>
                      <a:lnTo>
                        <a:pt x="2" y="6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1" y="4"/>
                      </a:lnTo>
                      <a:lnTo>
                        <a:pt x="1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53" name="Line 139"/>
                <p:cNvSpPr>
                  <a:spLocks noChangeShapeType="1"/>
                </p:cNvSpPr>
                <p:nvPr/>
              </p:nvSpPr>
              <p:spPr bwMode="auto">
                <a:xfrm>
                  <a:off x="3901" y="3065"/>
                  <a:ext cx="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54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3903" y="3060"/>
                  <a:ext cx="1" cy="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55" name="Freeform 141"/>
                <p:cNvSpPr>
                  <a:spLocks/>
                </p:cNvSpPr>
                <p:nvPr/>
              </p:nvSpPr>
              <p:spPr bwMode="auto">
                <a:xfrm>
                  <a:off x="3898" y="3093"/>
                  <a:ext cx="6" cy="6"/>
                </a:xfrm>
                <a:custGeom>
                  <a:avLst/>
                  <a:gdLst>
                    <a:gd name="T0" fmla="*/ 6 w 6"/>
                    <a:gd name="T1" fmla="*/ 1 h 6"/>
                    <a:gd name="T2" fmla="*/ 5 w 6"/>
                    <a:gd name="T3" fmla="*/ 3 h 6"/>
                    <a:gd name="T4" fmla="*/ 6 w 6"/>
                    <a:gd name="T5" fmla="*/ 3 h 6"/>
                    <a:gd name="T6" fmla="*/ 6 w 6"/>
                    <a:gd name="T7" fmla="*/ 4 h 6"/>
                    <a:gd name="T8" fmla="*/ 5 w 6"/>
                    <a:gd name="T9" fmla="*/ 4 h 6"/>
                    <a:gd name="T10" fmla="*/ 3 w 6"/>
                    <a:gd name="T11" fmla="*/ 5 h 6"/>
                    <a:gd name="T12" fmla="*/ 3 w 6"/>
                    <a:gd name="T13" fmla="*/ 6 h 6"/>
                    <a:gd name="T14" fmla="*/ 2 w 6"/>
                    <a:gd name="T15" fmla="*/ 6 h 6"/>
                    <a:gd name="T16" fmla="*/ 2 w 6"/>
                    <a:gd name="T17" fmla="*/ 5 h 6"/>
                    <a:gd name="T18" fmla="*/ 1 w 6"/>
                    <a:gd name="T19" fmla="*/ 4 h 6"/>
                    <a:gd name="T20" fmla="*/ 0 w 6"/>
                    <a:gd name="T21" fmla="*/ 4 h 6"/>
                    <a:gd name="T22" fmla="*/ 0 w 6"/>
                    <a:gd name="T23" fmla="*/ 3 h 6"/>
                    <a:gd name="T24" fmla="*/ 1 w 6"/>
                    <a:gd name="T25" fmla="*/ 3 h 6"/>
                    <a:gd name="T26" fmla="*/ 2 w 6"/>
                    <a:gd name="T27" fmla="*/ 3 h 6"/>
                    <a:gd name="T28" fmla="*/ 2 w 6"/>
                    <a:gd name="T29" fmla="*/ 0 h 6"/>
                    <a:gd name="T30" fmla="*/ 3 w 6"/>
                    <a:gd name="T31" fmla="*/ 0 h 6"/>
                    <a:gd name="T32" fmla="*/ 3 w 6"/>
                    <a:gd name="T33" fmla="*/ 3 h 6"/>
                    <a:gd name="T34" fmla="*/ 2 w 6"/>
                    <a:gd name="T35" fmla="*/ 3 h 6"/>
                    <a:gd name="T36" fmla="*/ 0 w 6"/>
                    <a:gd name="T37" fmla="*/ 1 h 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"/>
                    <a:gd name="T58" fmla="*/ 0 h 6"/>
                    <a:gd name="T59" fmla="*/ 6 w 6"/>
                    <a:gd name="T60" fmla="*/ 6 h 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" h="6">
                      <a:moveTo>
                        <a:pt x="6" y="1"/>
                      </a:moveTo>
                      <a:lnTo>
                        <a:pt x="5" y="3"/>
                      </a:lnTo>
                      <a:lnTo>
                        <a:pt x="6" y="3"/>
                      </a:lnTo>
                      <a:lnTo>
                        <a:pt x="6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6"/>
                      </a:lnTo>
                      <a:lnTo>
                        <a:pt x="2" y="6"/>
                      </a:lnTo>
                      <a:lnTo>
                        <a:pt x="2" y="5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3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56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3898" y="3097"/>
                  <a:ext cx="1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57" name="Line 143"/>
                <p:cNvSpPr>
                  <a:spLocks noChangeShapeType="1"/>
                </p:cNvSpPr>
                <p:nvPr/>
              </p:nvSpPr>
              <p:spPr bwMode="auto">
                <a:xfrm>
                  <a:off x="3901" y="3098"/>
                  <a:ext cx="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58" name="Freeform 144"/>
                <p:cNvSpPr>
                  <a:spLocks/>
                </p:cNvSpPr>
                <p:nvPr/>
              </p:nvSpPr>
              <p:spPr bwMode="auto">
                <a:xfrm>
                  <a:off x="3898" y="3126"/>
                  <a:ext cx="6" cy="7"/>
                </a:xfrm>
                <a:custGeom>
                  <a:avLst/>
                  <a:gdLst>
                    <a:gd name="T0" fmla="*/ 6 w 6"/>
                    <a:gd name="T1" fmla="*/ 1 h 7"/>
                    <a:gd name="T2" fmla="*/ 5 w 6"/>
                    <a:gd name="T3" fmla="*/ 2 h 7"/>
                    <a:gd name="T4" fmla="*/ 6 w 6"/>
                    <a:gd name="T5" fmla="*/ 2 h 7"/>
                    <a:gd name="T6" fmla="*/ 6 w 6"/>
                    <a:gd name="T7" fmla="*/ 5 h 7"/>
                    <a:gd name="T8" fmla="*/ 5 w 6"/>
                    <a:gd name="T9" fmla="*/ 5 h 7"/>
                    <a:gd name="T10" fmla="*/ 3 w 6"/>
                    <a:gd name="T11" fmla="*/ 5 h 7"/>
                    <a:gd name="T12" fmla="*/ 3 w 6"/>
                    <a:gd name="T13" fmla="*/ 7 h 7"/>
                    <a:gd name="T14" fmla="*/ 2 w 6"/>
                    <a:gd name="T15" fmla="*/ 7 h 7"/>
                    <a:gd name="T16" fmla="*/ 2 w 6"/>
                    <a:gd name="T17" fmla="*/ 5 h 7"/>
                    <a:gd name="T18" fmla="*/ 1 w 6"/>
                    <a:gd name="T19" fmla="*/ 5 h 7"/>
                    <a:gd name="T20" fmla="*/ 0 w 6"/>
                    <a:gd name="T21" fmla="*/ 5 h 7"/>
                    <a:gd name="T22" fmla="*/ 0 w 6"/>
                    <a:gd name="T23" fmla="*/ 2 h 7"/>
                    <a:gd name="T24" fmla="*/ 1 w 6"/>
                    <a:gd name="T25" fmla="*/ 2 h 7"/>
                    <a:gd name="T26" fmla="*/ 2 w 6"/>
                    <a:gd name="T27" fmla="*/ 2 h 7"/>
                    <a:gd name="T28" fmla="*/ 2 w 6"/>
                    <a:gd name="T29" fmla="*/ 0 h 7"/>
                    <a:gd name="T30" fmla="*/ 3 w 6"/>
                    <a:gd name="T31" fmla="*/ 0 h 7"/>
                    <a:gd name="T32" fmla="*/ 3 w 6"/>
                    <a:gd name="T33" fmla="*/ 2 h 7"/>
                    <a:gd name="T34" fmla="*/ 2 w 6"/>
                    <a:gd name="T35" fmla="*/ 2 h 7"/>
                    <a:gd name="T36" fmla="*/ 0 w 6"/>
                    <a:gd name="T37" fmla="*/ 1 h 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"/>
                    <a:gd name="T58" fmla="*/ 0 h 7"/>
                    <a:gd name="T59" fmla="*/ 6 w 6"/>
                    <a:gd name="T60" fmla="*/ 7 h 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" h="7">
                      <a:moveTo>
                        <a:pt x="6" y="1"/>
                      </a:move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6" y="5"/>
                      </a:lnTo>
                      <a:lnTo>
                        <a:pt x="5" y="5"/>
                      </a:lnTo>
                      <a:lnTo>
                        <a:pt x="3" y="5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59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3898" y="3131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60" name="Line 146"/>
                <p:cNvSpPr>
                  <a:spLocks noChangeShapeType="1"/>
                </p:cNvSpPr>
                <p:nvPr/>
              </p:nvSpPr>
              <p:spPr bwMode="auto">
                <a:xfrm>
                  <a:off x="3901" y="3131"/>
                  <a:ext cx="3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61" name="Freeform 147"/>
                <p:cNvSpPr>
                  <a:spLocks/>
                </p:cNvSpPr>
                <p:nvPr/>
              </p:nvSpPr>
              <p:spPr bwMode="auto">
                <a:xfrm>
                  <a:off x="3970" y="3156"/>
                  <a:ext cx="21" cy="62"/>
                </a:xfrm>
                <a:custGeom>
                  <a:avLst/>
                  <a:gdLst>
                    <a:gd name="T0" fmla="*/ 0 w 21"/>
                    <a:gd name="T1" fmla="*/ 0 h 62"/>
                    <a:gd name="T2" fmla="*/ 21 w 21"/>
                    <a:gd name="T3" fmla="*/ 30 h 62"/>
                    <a:gd name="T4" fmla="*/ 21 w 21"/>
                    <a:gd name="T5" fmla="*/ 62 h 62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62"/>
                    <a:gd name="T11" fmla="*/ 21 w 21"/>
                    <a:gd name="T12" fmla="*/ 62 h 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62">
                      <a:moveTo>
                        <a:pt x="0" y="0"/>
                      </a:moveTo>
                      <a:lnTo>
                        <a:pt x="21" y="30"/>
                      </a:lnTo>
                      <a:lnTo>
                        <a:pt x="21" y="62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62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3991" y="3156"/>
                  <a:ext cx="20" cy="3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63" name="Line 149"/>
                <p:cNvSpPr>
                  <a:spLocks noChangeShapeType="1"/>
                </p:cNvSpPr>
                <p:nvPr/>
              </p:nvSpPr>
              <p:spPr bwMode="auto">
                <a:xfrm>
                  <a:off x="4014" y="3198"/>
                  <a:ext cx="1" cy="3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64" name="Freeform 150"/>
                <p:cNvSpPr>
                  <a:spLocks/>
                </p:cNvSpPr>
                <p:nvPr/>
              </p:nvSpPr>
              <p:spPr bwMode="auto">
                <a:xfrm>
                  <a:off x="4014" y="3198"/>
                  <a:ext cx="26" cy="37"/>
                </a:xfrm>
                <a:custGeom>
                  <a:avLst/>
                  <a:gdLst>
                    <a:gd name="T0" fmla="*/ 26 w 26"/>
                    <a:gd name="T1" fmla="*/ 37 h 37"/>
                    <a:gd name="T2" fmla="*/ 26 w 26"/>
                    <a:gd name="T3" fmla="*/ 10 h 37"/>
                    <a:gd name="T4" fmla="*/ 17 w 26"/>
                    <a:gd name="T5" fmla="*/ 0 h 37"/>
                    <a:gd name="T6" fmla="*/ 8 w 26"/>
                    <a:gd name="T7" fmla="*/ 0 h 37"/>
                    <a:gd name="T8" fmla="*/ 0 w 26"/>
                    <a:gd name="T9" fmla="*/ 1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37"/>
                    <a:gd name="T17" fmla="*/ 26 w 26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37">
                      <a:moveTo>
                        <a:pt x="26" y="37"/>
                      </a:moveTo>
                      <a:lnTo>
                        <a:pt x="26" y="1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65" name="Line 151"/>
                <p:cNvSpPr>
                  <a:spLocks noChangeShapeType="1"/>
                </p:cNvSpPr>
                <p:nvPr/>
              </p:nvSpPr>
              <p:spPr bwMode="auto">
                <a:xfrm>
                  <a:off x="4057" y="3208"/>
                  <a:ext cx="3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66" name="Freeform 152"/>
                <p:cNvSpPr>
                  <a:spLocks/>
                </p:cNvSpPr>
                <p:nvPr/>
              </p:nvSpPr>
              <p:spPr bwMode="auto">
                <a:xfrm>
                  <a:off x="4111" y="3181"/>
                  <a:ext cx="35" cy="54"/>
                </a:xfrm>
                <a:custGeom>
                  <a:avLst/>
                  <a:gdLst>
                    <a:gd name="T0" fmla="*/ 0 w 35"/>
                    <a:gd name="T1" fmla="*/ 0 h 54"/>
                    <a:gd name="T2" fmla="*/ 0 w 35"/>
                    <a:gd name="T3" fmla="*/ 54 h 54"/>
                    <a:gd name="T4" fmla="*/ 35 w 35"/>
                    <a:gd name="T5" fmla="*/ 54 h 54"/>
                    <a:gd name="T6" fmla="*/ 0 60000 65536"/>
                    <a:gd name="T7" fmla="*/ 0 60000 65536"/>
                    <a:gd name="T8" fmla="*/ 0 60000 65536"/>
                    <a:gd name="T9" fmla="*/ 0 w 35"/>
                    <a:gd name="T10" fmla="*/ 0 h 54"/>
                    <a:gd name="T11" fmla="*/ 35 w 35"/>
                    <a:gd name="T12" fmla="*/ 54 h 5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5" h="54">
                      <a:moveTo>
                        <a:pt x="0" y="0"/>
                      </a:moveTo>
                      <a:lnTo>
                        <a:pt x="0" y="54"/>
                      </a:lnTo>
                      <a:lnTo>
                        <a:pt x="35" y="54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67" name="Freeform 153"/>
                <p:cNvSpPr>
                  <a:spLocks/>
                </p:cNvSpPr>
                <p:nvPr/>
              </p:nvSpPr>
              <p:spPr bwMode="auto">
                <a:xfrm>
                  <a:off x="4051" y="3083"/>
                  <a:ext cx="11" cy="10"/>
                </a:xfrm>
                <a:custGeom>
                  <a:avLst/>
                  <a:gdLst>
                    <a:gd name="T0" fmla="*/ 9 w 11"/>
                    <a:gd name="T1" fmla="*/ 10 h 10"/>
                    <a:gd name="T2" fmla="*/ 5 w 11"/>
                    <a:gd name="T3" fmla="*/ 5 h 10"/>
                    <a:gd name="T4" fmla="*/ 11 w 11"/>
                    <a:gd name="T5" fmla="*/ 4 h 10"/>
                    <a:gd name="T6" fmla="*/ 11 w 11"/>
                    <a:gd name="T7" fmla="*/ 6 h 10"/>
                    <a:gd name="T8" fmla="*/ 5 w 11"/>
                    <a:gd name="T9" fmla="*/ 5 h 10"/>
                    <a:gd name="T10" fmla="*/ 6 w 11"/>
                    <a:gd name="T11" fmla="*/ 0 h 10"/>
                    <a:gd name="T12" fmla="*/ 4 w 11"/>
                    <a:gd name="T13" fmla="*/ 0 h 10"/>
                    <a:gd name="T14" fmla="*/ 5 w 11"/>
                    <a:gd name="T15" fmla="*/ 5 h 10"/>
                    <a:gd name="T16" fmla="*/ 2 w 11"/>
                    <a:gd name="T17" fmla="*/ 0 h 10"/>
                    <a:gd name="T18" fmla="*/ 0 w 11"/>
                    <a:gd name="T19" fmla="*/ 3 h 10"/>
                    <a:gd name="T20" fmla="*/ 5 w 11"/>
                    <a:gd name="T21" fmla="*/ 5 h 10"/>
                    <a:gd name="T22" fmla="*/ 0 w 11"/>
                    <a:gd name="T23" fmla="*/ 6 h 10"/>
                    <a:gd name="T24" fmla="*/ 0 w 11"/>
                    <a:gd name="T25" fmla="*/ 4 h 10"/>
                    <a:gd name="T26" fmla="*/ 5 w 11"/>
                    <a:gd name="T27" fmla="*/ 5 h 10"/>
                    <a:gd name="T28" fmla="*/ 4 w 11"/>
                    <a:gd name="T29" fmla="*/ 10 h 10"/>
                    <a:gd name="T30" fmla="*/ 6 w 11"/>
                    <a:gd name="T31" fmla="*/ 10 h 10"/>
                    <a:gd name="T32" fmla="*/ 5 w 11"/>
                    <a:gd name="T33" fmla="*/ 5 h 10"/>
                    <a:gd name="T34" fmla="*/ 10 w 11"/>
                    <a:gd name="T35" fmla="*/ 9 h 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"/>
                    <a:gd name="T55" fmla="*/ 0 h 10"/>
                    <a:gd name="T56" fmla="*/ 11 w 11"/>
                    <a:gd name="T57" fmla="*/ 10 h 1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" h="10">
                      <a:moveTo>
                        <a:pt x="9" y="10"/>
                      </a:moveTo>
                      <a:lnTo>
                        <a:pt x="5" y="5"/>
                      </a:lnTo>
                      <a:lnTo>
                        <a:pt x="11" y="4"/>
                      </a:lnTo>
                      <a:lnTo>
                        <a:pt x="11" y="6"/>
                      </a:lnTo>
                      <a:lnTo>
                        <a:pt x="5" y="5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5" y="5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5" y="5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5" y="5"/>
                      </a:lnTo>
                      <a:lnTo>
                        <a:pt x="4" y="10"/>
                      </a:lnTo>
                      <a:lnTo>
                        <a:pt x="6" y="10"/>
                      </a:lnTo>
                      <a:lnTo>
                        <a:pt x="5" y="5"/>
                      </a:lnTo>
                      <a:lnTo>
                        <a:pt x="10" y="9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68" name="Freeform 154"/>
                <p:cNvSpPr>
                  <a:spLocks/>
                </p:cNvSpPr>
                <p:nvPr/>
              </p:nvSpPr>
              <p:spPr bwMode="auto">
                <a:xfrm>
                  <a:off x="4056" y="3083"/>
                  <a:ext cx="5" cy="5"/>
                </a:xfrm>
                <a:custGeom>
                  <a:avLst/>
                  <a:gdLst>
                    <a:gd name="T0" fmla="*/ 5 w 5"/>
                    <a:gd name="T1" fmla="*/ 3 h 5"/>
                    <a:gd name="T2" fmla="*/ 0 w 5"/>
                    <a:gd name="T3" fmla="*/ 5 h 5"/>
                    <a:gd name="T4" fmla="*/ 4 w 5"/>
                    <a:gd name="T5" fmla="*/ 0 h 5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5"/>
                    <a:gd name="T11" fmla="*/ 5 w 5"/>
                    <a:gd name="T12" fmla="*/ 5 h 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5">
                      <a:moveTo>
                        <a:pt x="5" y="3"/>
                      </a:moveTo>
                      <a:lnTo>
                        <a:pt x="0" y="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69" name="Freeform 155"/>
                <p:cNvSpPr>
                  <a:spLocks/>
                </p:cNvSpPr>
                <p:nvPr/>
              </p:nvSpPr>
              <p:spPr bwMode="auto">
                <a:xfrm>
                  <a:off x="4051" y="3088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4 h 5"/>
                    <a:gd name="T4" fmla="*/ 2 w 5"/>
                    <a:gd name="T5" fmla="*/ 5 h 5"/>
                    <a:gd name="T6" fmla="*/ 5 w 5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"/>
                    <a:gd name="T13" fmla="*/ 0 h 5"/>
                    <a:gd name="T14" fmla="*/ 5 w 5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" h="5">
                      <a:moveTo>
                        <a:pt x="5" y="0"/>
                      </a:move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70" name="Freeform 156"/>
                <p:cNvSpPr>
                  <a:spLocks/>
                </p:cNvSpPr>
                <p:nvPr/>
              </p:nvSpPr>
              <p:spPr bwMode="auto">
                <a:xfrm>
                  <a:off x="4051" y="3015"/>
                  <a:ext cx="11" cy="10"/>
                </a:xfrm>
                <a:custGeom>
                  <a:avLst/>
                  <a:gdLst>
                    <a:gd name="T0" fmla="*/ 4 w 11"/>
                    <a:gd name="T1" fmla="*/ 10 h 10"/>
                    <a:gd name="T2" fmla="*/ 5 w 11"/>
                    <a:gd name="T3" fmla="*/ 4 h 10"/>
                    <a:gd name="T4" fmla="*/ 6 w 11"/>
                    <a:gd name="T5" fmla="*/ 10 h 10"/>
                    <a:gd name="T6" fmla="*/ 9 w 11"/>
                    <a:gd name="T7" fmla="*/ 9 h 10"/>
                    <a:gd name="T8" fmla="*/ 5 w 11"/>
                    <a:gd name="T9" fmla="*/ 4 h 10"/>
                    <a:gd name="T10" fmla="*/ 10 w 11"/>
                    <a:gd name="T11" fmla="*/ 8 h 10"/>
                    <a:gd name="T12" fmla="*/ 11 w 11"/>
                    <a:gd name="T13" fmla="*/ 6 h 10"/>
                    <a:gd name="T14" fmla="*/ 5 w 11"/>
                    <a:gd name="T15" fmla="*/ 4 h 10"/>
                    <a:gd name="T16" fmla="*/ 11 w 11"/>
                    <a:gd name="T17" fmla="*/ 3 h 10"/>
                    <a:gd name="T18" fmla="*/ 10 w 11"/>
                    <a:gd name="T19" fmla="*/ 2 h 10"/>
                    <a:gd name="T20" fmla="*/ 5 w 11"/>
                    <a:gd name="T21" fmla="*/ 4 h 10"/>
                    <a:gd name="T22" fmla="*/ 9 w 11"/>
                    <a:gd name="T23" fmla="*/ 0 h 10"/>
                    <a:gd name="T24" fmla="*/ 6 w 11"/>
                    <a:gd name="T25" fmla="*/ 0 h 10"/>
                    <a:gd name="T26" fmla="*/ 5 w 11"/>
                    <a:gd name="T27" fmla="*/ 4 h 10"/>
                    <a:gd name="T28" fmla="*/ 4 w 11"/>
                    <a:gd name="T29" fmla="*/ 0 h 10"/>
                    <a:gd name="T30" fmla="*/ 2 w 11"/>
                    <a:gd name="T31" fmla="*/ 0 h 10"/>
                    <a:gd name="T32" fmla="*/ 5 w 11"/>
                    <a:gd name="T33" fmla="*/ 4 h 10"/>
                    <a:gd name="T34" fmla="*/ 0 w 11"/>
                    <a:gd name="T35" fmla="*/ 2 h 10"/>
                    <a:gd name="T36" fmla="*/ 0 w 11"/>
                    <a:gd name="T37" fmla="*/ 3 h 10"/>
                    <a:gd name="T38" fmla="*/ 5 w 11"/>
                    <a:gd name="T39" fmla="*/ 4 h 10"/>
                    <a:gd name="T40" fmla="*/ 0 w 11"/>
                    <a:gd name="T41" fmla="*/ 6 h 10"/>
                    <a:gd name="T42" fmla="*/ 0 w 11"/>
                    <a:gd name="T43" fmla="*/ 8 h 10"/>
                    <a:gd name="T44" fmla="*/ 5 w 11"/>
                    <a:gd name="T45" fmla="*/ 4 h 10"/>
                    <a:gd name="T46" fmla="*/ 2 w 11"/>
                    <a:gd name="T47" fmla="*/ 9 h 1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"/>
                    <a:gd name="T73" fmla="*/ 0 h 10"/>
                    <a:gd name="T74" fmla="*/ 11 w 11"/>
                    <a:gd name="T75" fmla="*/ 10 h 1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" h="10">
                      <a:moveTo>
                        <a:pt x="4" y="10"/>
                      </a:moveTo>
                      <a:lnTo>
                        <a:pt x="5" y="4"/>
                      </a:lnTo>
                      <a:lnTo>
                        <a:pt x="6" y="10"/>
                      </a:lnTo>
                      <a:lnTo>
                        <a:pt x="9" y="9"/>
                      </a:lnTo>
                      <a:lnTo>
                        <a:pt x="5" y="4"/>
                      </a:lnTo>
                      <a:lnTo>
                        <a:pt x="10" y="8"/>
                      </a:lnTo>
                      <a:lnTo>
                        <a:pt x="11" y="6"/>
                      </a:lnTo>
                      <a:lnTo>
                        <a:pt x="5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5" y="4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5" y="4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5" y="4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5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5" y="4"/>
                      </a:lnTo>
                      <a:lnTo>
                        <a:pt x="2" y="9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71" name="Freeform 157"/>
                <p:cNvSpPr>
                  <a:spLocks/>
                </p:cNvSpPr>
                <p:nvPr/>
              </p:nvSpPr>
              <p:spPr bwMode="auto">
                <a:xfrm>
                  <a:off x="4051" y="2949"/>
                  <a:ext cx="11" cy="11"/>
                </a:xfrm>
                <a:custGeom>
                  <a:avLst/>
                  <a:gdLst>
                    <a:gd name="T0" fmla="*/ 2 w 11"/>
                    <a:gd name="T1" fmla="*/ 11 h 11"/>
                    <a:gd name="T2" fmla="*/ 5 w 11"/>
                    <a:gd name="T3" fmla="*/ 6 h 11"/>
                    <a:gd name="T4" fmla="*/ 6 w 11"/>
                    <a:gd name="T5" fmla="*/ 11 h 11"/>
                    <a:gd name="T6" fmla="*/ 4 w 11"/>
                    <a:gd name="T7" fmla="*/ 11 h 11"/>
                    <a:gd name="T8" fmla="*/ 5 w 11"/>
                    <a:gd name="T9" fmla="*/ 6 h 11"/>
                    <a:gd name="T10" fmla="*/ 10 w 11"/>
                    <a:gd name="T11" fmla="*/ 10 h 11"/>
                    <a:gd name="T12" fmla="*/ 11 w 11"/>
                    <a:gd name="T13" fmla="*/ 8 h 11"/>
                    <a:gd name="T14" fmla="*/ 5 w 11"/>
                    <a:gd name="T15" fmla="*/ 6 h 11"/>
                    <a:gd name="T16" fmla="*/ 11 w 11"/>
                    <a:gd name="T17" fmla="*/ 5 h 11"/>
                    <a:gd name="T18" fmla="*/ 10 w 11"/>
                    <a:gd name="T19" fmla="*/ 3 h 11"/>
                    <a:gd name="T20" fmla="*/ 5 w 11"/>
                    <a:gd name="T21" fmla="*/ 6 h 11"/>
                    <a:gd name="T22" fmla="*/ 9 w 11"/>
                    <a:gd name="T23" fmla="*/ 1 h 11"/>
                    <a:gd name="T24" fmla="*/ 6 w 11"/>
                    <a:gd name="T25" fmla="*/ 0 h 11"/>
                    <a:gd name="T26" fmla="*/ 5 w 11"/>
                    <a:gd name="T27" fmla="*/ 6 h 11"/>
                    <a:gd name="T28" fmla="*/ 4 w 11"/>
                    <a:gd name="T29" fmla="*/ 0 h 11"/>
                    <a:gd name="T30" fmla="*/ 2 w 11"/>
                    <a:gd name="T31" fmla="*/ 1 h 11"/>
                    <a:gd name="T32" fmla="*/ 5 w 11"/>
                    <a:gd name="T33" fmla="*/ 6 h 11"/>
                    <a:gd name="T34" fmla="*/ 0 w 11"/>
                    <a:gd name="T35" fmla="*/ 3 h 11"/>
                    <a:gd name="T36" fmla="*/ 0 w 11"/>
                    <a:gd name="T37" fmla="*/ 5 h 11"/>
                    <a:gd name="T38" fmla="*/ 5 w 11"/>
                    <a:gd name="T39" fmla="*/ 6 h 11"/>
                    <a:gd name="T40" fmla="*/ 0 w 11"/>
                    <a:gd name="T41" fmla="*/ 8 h 11"/>
                    <a:gd name="T42" fmla="*/ 0 w 11"/>
                    <a:gd name="T43" fmla="*/ 10 h 11"/>
                    <a:gd name="T44" fmla="*/ 5 w 11"/>
                    <a:gd name="T45" fmla="*/ 6 h 11"/>
                    <a:gd name="T46" fmla="*/ 9 w 11"/>
                    <a:gd name="T47" fmla="*/ 11 h 1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"/>
                    <a:gd name="T73" fmla="*/ 0 h 11"/>
                    <a:gd name="T74" fmla="*/ 11 w 11"/>
                    <a:gd name="T75" fmla="*/ 11 h 1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" h="11">
                      <a:moveTo>
                        <a:pt x="2" y="11"/>
                      </a:moveTo>
                      <a:lnTo>
                        <a:pt x="5" y="6"/>
                      </a:lnTo>
                      <a:lnTo>
                        <a:pt x="6" y="11"/>
                      </a:lnTo>
                      <a:lnTo>
                        <a:pt x="4" y="11"/>
                      </a:lnTo>
                      <a:lnTo>
                        <a:pt x="5" y="6"/>
                      </a:lnTo>
                      <a:lnTo>
                        <a:pt x="10" y="10"/>
                      </a:lnTo>
                      <a:lnTo>
                        <a:pt x="11" y="8"/>
                      </a:lnTo>
                      <a:lnTo>
                        <a:pt x="5" y="6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5" y="6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5" y="6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5" y="6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5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5" y="6"/>
                      </a:lnTo>
                      <a:lnTo>
                        <a:pt x="9" y="1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72" name="Freeform 158"/>
                <p:cNvSpPr>
                  <a:spLocks/>
                </p:cNvSpPr>
                <p:nvPr/>
              </p:nvSpPr>
              <p:spPr bwMode="auto">
                <a:xfrm>
                  <a:off x="4007" y="2846"/>
                  <a:ext cx="27" cy="36"/>
                </a:xfrm>
                <a:custGeom>
                  <a:avLst/>
                  <a:gdLst>
                    <a:gd name="T0" fmla="*/ 27 w 27"/>
                    <a:gd name="T1" fmla="*/ 36 h 36"/>
                    <a:gd name="T2" fmla="*/ 27 w 27"/>
                    <a:gd name="T3" fmla="*/ 10 h 36"/>
                    <a:gd name="T4" fmla="*/ 18 w 27"/>
                    <a:gd name="T5" fmla="*/ 0 h 36"/>
                    <a:gd name="T6" fmla="*/ 9 w 27"/>
                    <a:gd name="T7" fmla="*/ 0 h 36"/>
                    <a:gd name="T8" fmla="*/ 0 w 27"/>
                    <a:gd name="T9" fmla="*/ 1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36"/>
                    <a:gd name="T17" fmla="*/ 27 w 2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36">
                      <a:moveTo>
                        <a:pt x="27" y="36"/>
                      </a:moveTo>
                      <a:lnTo>
                        <a:pt x="27" y="10"/>
                      </a:lnTo>
                      <a:lnTo>
                        <a:pt x="18" y="0"/>
                      </a:lnTo>
                      <a:lnTo>
                        <a:pt x="9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73" name="Line 159"/>
                <p:cNvSpPr>
                  <a:spLocks noChangeShapeType="1"/>
                </p:cNvSpPr>
                <p:nvPr/>
              </p:nvSpPr>
              <p:spPr bwMode="auto">
                <a:xfrm>
                  <a:off x="4007" y="2846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74" name="Freeform 160"/>
                <p:cNvSpPr>
                  <a:spLocks/>
                </p:cNvSpPr>
                <p:nvPr/>
              </p:nvSpPr>
              <p:spPr bwMode="auto">
                <a:xfrm>
                  <a:off x="3986" y="2811"/>
                  <a:ext cx="21" cy="61"/>
                </a:xfrm>
                <a:custGeom>
                  <a:avLst/>
                  <a:gdLst>
                    <a:gd name="T0" fmla="*/ 0 w 21"/>
                    <a:gd name="T1" fmla="*/ 61 h 61"/>
                    <a:gd name="T2" fmla="*/ 0 w 21"/>
                    <a:gd name="T3" fmla="*/ 31 h 61"/>
                    <a:gd name="T4" fmla="*/ 21 w 21"/>
                    <a:gd name="T5" fmla="*/ 0 h 6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61"/>
                    <a:gd name="T11" fmla="*/ 21 w 21"/>
                    <a:gd name="T12" fmla="*/ 61 h 6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61">
                      <a:moveTo>
                        <a:pt x="0" y="61"/>
                      </a:moveTo>
                      <a:lnTo>
                        <a:pt x="0" y="31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75" name="Line 161"/>
                <p:cNvSpPr>
                  <a:spLocks noChangeShapeType="1"/>
                </p:cNvSpPr>
                <p:nvPr/>
              </p:nvSpPr>
              <p:spPr bwMode="auto">
                <a:xfrm>
                  <a:off x="3967" y="2811"/>
                  <a:ext cx="19" cy="3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76" name="Line 162"/>
                <p:cNvSpPr>
                  <a:spLocks noChangeShapeType="1"/>
                </p:cNvSpPr>
                <p:nvPr/>
              </p:nvSpPr>
              <p:spPr bwMode="auto">
                <a:xfrm>
                  <a:off x="4051" y="2856"/>
                  <a:ext cx="3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77" name="Freeform 163"/>
                <p:cNvSpPr>
                  <a:spLocks/>
                </p:cNvSpPr>
                <p:nvPr/>
              </p:nvSpPr>
              <p:spPr bwMode="auto">
                <a:xfrm>
                  <a:off x="4105" y="2830"/>
                  <a:ext cx="8" cy="52"/>
                </a:xfrm>
                <a:custGeom>
                  <a:avLst/>
                  <a:gdLst>
                    <a:gd name="T0" fmla="*/ 0 w 8"/>
                    <a:gd name="T1" fmla="*/ 8 h 52"/>
                    <a:gd name="T2" fmla="*/ 8 w 8"/>
                    <a:gd name="T3" fmla="*/ 0 h 52"/>
                    <a:gd name="T4" fmla="*/ 8 w 8"/>
                    <a:gd name="T5" fmla="*/ 52 h 52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52"/>
                    <a:gd name="T11" fmla="*/ 8 w 8"/>
                    <a:gd name="T12" fmla="*/ 52 h 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52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8" y="52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78" name="Line 164"/>
                <p:cNvSpPr>
                  <a:spLocks noChangeShapeType="1"/>
                </p:cNvSpPr>
                <p:nvPr/>
              </p:nvSpPr>
              <p:spPr bwMode="auto">
                <a:xfrm>
                  <a:off x="4105" y="2882"/>
                  <a:ext cx="1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79" name="Freeform 165"/>
                <p:cNvSpPr>
                  <a:spLocks/>
                </p:cNvSpPr>
                <p:nvPr/>
              </p:nvSpPr>
              <p:spPr bwMode="auto">
                <a:xfrm>
                  <a:off x="3540" y="3225"/>
                  <a:ext cx="46" cy="151"/>
                </a:xfrm>
                <a:custGeom>
                  <a:avLst/>
                  <a:gdLst>
                    <a:gd name="T0" fmla="*/ 23 w 46"/>
                    <a:gd name="T1" fmla="*/ 0 h 151"/>
                    <a:gd name="T2" fmla="*/ 46 w 46"/>
                    <a:gd name="T3" fmla="*/ 57 h 151"/>
                    <a:gd name="T4" fmla="*/ 0 w 46"/>
                    <a:gd name="T5" fmla="*/ 57 h 151"/>
                    <a:gd name="T6" fmla="*/ 23 w 46"/>
                    <a:gd name="T7" fmla="*/ 0 h 151"/>
                    <a:gd name="T8" fmla="*/ 23 w 46"/>
                    <a:gd name="T9" fmla="*/ 151 h 1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151"/>
                    <a:gd name="T17" fmla="*/ 46 w 46"/>
                    <a:gd name="T18" fmla="*/ 151 h 1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151">
                      <a:moveTo>
                        <a:pt x="23" y="0"/>
                      </a:moveTo>
                      <a:lnTo>
                        <a:pt x="46" y="57"/>
                      </a:lnTo>
                      <a:lnTo>
                        <a:pt x="0" y="57"/>
                      </a:lnTo>
                      <a:lnTo>
                        <a:pt x="23" y="0"/>
                      </a:lnTo>
                      <a:lnTo>
                        <a:pt x="23" y="15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80" name="Freeform 166"/>
                <p:cNvSpPr>
                  <a:spLocks/>
                </p:cNvSpPr>
                <p:nvPr/>
              </p:nvSpPr>
              <p:spPr bwMode="auto">
                <a:xfrm>
                  <a:off x="3588" y="3365"/>
                  <a:ext cx="40" cy="61"/>
                </a:xfrm>
                <a:custGeom>
                  <a:avLst/>
                  <a:gdLst>
                    <a:gd name="T0" fmla="*/ 0 w 40"/>
                    <a:gd name="T1" fmla="*/ 0 h 61"/>
                    <a:gd name="T2" fmla="*/ 40 w 40"/>
                    <a:gd name="T3" fmla="*/ 0 h 61"/>
                    <a:gd name="T4" fmla="*/ 0 w 40"/>
                    <a:gd name="T5" fmla="*/ 61 h 61"/>
                    <a:gd name="T6" fmla="*/ 40 w 40"/>
                    <a:gd name="T7" fmla="*/ 61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0"/>
                    <a:gd name="T13" fmla="*/ 0 h 61"/>
                    <a:gd name="T14" fmla="*/ 40 w 40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0" h="61">
                      <a:moveTo>
                        <a:pt x="0" y="0"/>
                      </a:moveTo>
                      <a:lnTo>
                        <a:pt x="40" y="0"/>
                      </a:lnTo>
                      <a:lnTo>
                        <a:pt x="0" y="61"/>
                      </a:lnTo>
                      <a:lnTo>
                        <a:pt x="40" y="6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81" name="Freeform 167"/>
                <p:cNvSpPr>
                  <a:spLocks/>
                </p:cNvSpPr>
                <p:nvPr/>
              </p:nvSpPr>
              <p:spPr bwMode="auto">
                <a:xfrm>
                  <a:off x="3563" y="3227"/>
                  <a:ext cx="19" cy="55"/>
                </a:xfrm>
                <a:custGeom>
                  <a:avLst/>
                  <a:gdLst>
                    <a:gd name="T0" fmla="*/ 19 w 19"/>
                    <a:gd name="T1" fmla="*/ 55 h 55"/>
                    <a:gd name="T2" fmla="*/ 19 w 19"/>
                    <a:gd name="T3" fmla="*/ 47 h 55"/>
                    <a:gd name="T4" fmla="*/ 16 w 19"/>
                    <a:gd name="T5" fmla="*/ 39 h 55"/>
                    <a:gd name="T6" fmla="*/ 16 w 19"/>
                    <a:gd name="T7" fmla="*/ 55 h 55"/>
                    <a:gd name="T8" fmla="*/ 13 w 19"/>
                    <a:gd name="T9" fmla="*/ 55 h 55"/>
                    <a:gd name="T10" fmla="*/ 13 w 19"/>
                    <a:gd name="T11" fmla="*/ 32 h 55"/>
                    <a:gd name="T12" fmla="*/ 9 w 19"/>
                    <a:gd name="T13" fmla="*/ 24 h 55"/>
                    <a:gd name="T14" fmla="*/ 9 w 19"/>
                    <a:gd name="T15" fmla="*/ 55 h 55"/>
                    <a:gd name="T16" fmla="*/ 7 w 19"/>
                    <a:gd name="T17" fmla="*/ 55 h 55"/>
                    <a:gd name="T18" fmla="*/ 7 w 19"/>
                    <a:gd name="T19" fmla="*/ 16 h 55"/>
                    <a:gd name="T20" fmla="*/ 3 w 19"/>
                    <a:gd name="T21" fmla="*/ 8 h 55"/>
                    <a:gd name="T22" fmla="*/ 3 w 19"/>
                    <a:gd name="T23" fmla="*/ 55 h 55"/>
                    <a:gd name="T24" fmla="*/ 0 w 19"/>
                    <a:gd name="T25" fmla="*/ 55 h 55"/>
                    <a:gd name="T26" fmla="*/ 0 w 19"/>
                    <a:gd name="T27" fmla="*/ 0 h 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"/>
                    <a:gd name="T43" fmla="*/ 0 h 55"/>
                    <a:gd name="T44" fmla="*/ 19 w 19"/>
                    <a:gd name="T45" fmla="*/ 55 h 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" h="55">
                      <a:moveTo>
                        <a:pt x="19" y="55"/>
                      </a:moveTo>
                      <a:lnTo>
                        <a:pt x="19" y="47"/>
                      </a:lnTo>
                      <a:lnTo>
                        <a:pt x="16" y="39"/>
                      </a:lnTo>
                      <a:lnTo>
                        <a:pt x="16" y="55"/>
                      </a:lnTo>
                      <a:lnTo>
                        <a:pt x="13" y="55"/>
                      </a:lnTo>
                      <a:lnTo>
                        <a:pt x="13" y="32"/>
                      </a:lnTo>
                      <a:lnTo>
                        <a:pt x="9" y="24"/>
                      </a:lnTo>
                      <a:lnTo>
                        <a:pt x="9" y="55"/>
                      </a:lnTo>
                      <a:lnTo>
                        <a:pt x="7" y="55"/>
                      </a:lnTo>
                      <a:lnTo>
                        <a:pt x="7" y="16"/>
                      </a:lnTo>
                      <a:lnTo>
                        <a:pt x="3" y="8"/>
                      </a:lnTo>
                      <a:lnTo>
                        <a:pt x="3" y="55"/>
                      </a:lnTo>
                      <a:lnTo>
                        <a:pt x="0" y="5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82" name="Freeform 168"/>
                <p:cNvSpPr>
                  <a:spLocks/>
                </p:cNvSpPr>
                <p:nvPr/>
              </p:nvSpPr>
              <p:spPr bwMode="auto">
                <a:xfrm>
                  <a:off x="3545" y="3231"/>
                  <a:ext cx="15" cy="51"/>
                </a:xfrm>
                <a:custGeom>
                  <a:avLst/>
                  <a:gdLst>
                    <a:gd name="T0" fmla="*/ 15 w 15"/>
                    <a:gd name="T1" fmla="*/ 0 h 51"/>
                    <a:gd name="T2" fmla="*/ 15 w 15"/>
                    <a:gd name="T3" fmla="*/ 51 h 51"/>
                    <a:gd name="T4" fmla="*/ 12 w 15"/>
                    <a:gd name="T5" fmla="*/ 51 h 51"/>
                    <a:gd name="T6" fmla="*/ 12 w 15"/>
                    <a:gd name="T7" fmla="*/ 7 h 51"/>
                    <a:gd name="T8" fmla="*/ 9 w 15"/>
                    <a:gd name="T9" fmla="*/ 16 h 51"/>
                    <a:gd name="T10" fmla="*/ 9 w 15"/>
                    <a:gd name="T11" fmla="*/ 51 h 51"/>
                    <a:gd name="T12" fmla="*/ 6 w 15"/>
                    <a:gd name="T13" fmla="*/ 51 h 51"/>
                    <a:gd name="T14" fmla="*/ 6 w 15"/>
                    <a:gd name="T15" fmla="*/ 23 h 51"/>
                    <a:gd name="T16" fmla="*/ 3 w 15"/>
                    <a:gd name="T17" fmla="*/ 30 h 51"/>
                    <a:gd name="T18" fmla="*/ 3 w 15"/>
                    <a:gd name="T19" fmla="*/ 51 h 51"/>
                    <a:gd name="T20" fmla="*/ 0 w 15"/>
                    <a:gd name="T21" fmla="*/ 51 h 51"/>
                    <a:gd name="T22" fmla="*/ 0 w 15"/>
                    <a:gd name="T23" fmla="*/ 37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51"/>
                    <a:gd name="T38" fmla="*/ 15 w 15"/>
                    <a:gd name="T39" fmla="*/ 51 h 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51">
                      <a:moveTo>
                        <a:pt x="15" y="0"/>
                      </a:moveTo>
                      <a:lnTo>
                        <a:pt x="15" y="51"/>
                      </a:lnTo>
                      <a:lnTo>
                        <a:pt x="12" y="51"/>
                      </a:lnTo>
                      <a:lnTo>
                        <a:pt x="12" y="7"/>
                      </a:lnTo>
                      <a:lnTo>
                        <a:pt x="9" y="16"/>
                      </a:lnTo>
                      <a:lnTo>
                        <a:pt x="9" y="51"/>
                      </a:lnTo>
                      <a:lnTo>
                        <a:pt x="6" y="51"/>
                      </a:lnTo>
                      <a:lnTo>
                        <a:pt x="6" y="23"/>
                      </a:lnTo>
                      <a:lnTo>
                        <a:pt x="3" y="30"/>
                      </a:lnTo>
                      <a:lnTo>
                        <a:pt x="3" y="51"/>
                      </a:lnTo>
                      <a:lnTo>
                        <a:pt x="0" y="5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83" name="Line 169"/>
                <p:cNvSpPr>
                  <a:spLocks noChangeShapeType="1"/>
                </p:cNvSpPr>
                <p:nvPr/>
              </p:nvSpPr>
              <p:spPr bwMode="auto">
                <a:xfrm>
                  <a:off x="3563" y="3282"/>
                  <a:ext cx="1" cy="1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84" name="Freeform 170"/>
                <p:cNvSpPr>
                  <a:spLocks/>
                </p:cNvSpPr>
                <p:nvPr/>
              </p:nvSpPr>
              <p:spPr bwMode="auto">
                <a:xfrm>
                  <a:off x="4795" y="3366"/>
                  <a:ext cx="41" cy="61"/>
                </a:xfrm>
                <a:custGeom>
                  <a:avLst/>
                  <a:gdLst>
                    <a:gd name="T0" fmla="*/ 0 w 41"/>
                    <a:gd name="T1" fmla="*/ 0 h 61"/>
                    <a:gd name="T2" fmla="*/ 41 w 41"/>
                    <a:gd name="T3" fmla="*/ 0 h 61"/>
                    <a:gd name="T4" fmla="*/ 0 w 41"/>
                    <a:gd name="T5" fmla="*/ 61 h 61"/>
                    <a:gd name="T6" fmla="*/ 41 w 41"/>
                    <a:gd name="T7" fmla="*/ 61 h 6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1"/>
                    <a:gd name="T13" fmla="*/ 0 h 61"/>
                    <a:gd name="T14" fmla="*/ 41 w 41"/>
                    <a:gd name="T15" fmla="*/ 61 h 6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1" h="61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0" y="61"/>
                      </a:lnTo>
                      <a:lnTo>
                        <a:pt x="41" y="6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85" name="Freeform 171"/>
                <p:cNvSpPr>
                  <a:spLocks/>
                </p:cNvSpPr>
                <p:nvPr/>
              </p:nvSpPr>
              <p:spPr bwMode="auto">
                <a:xfrm>
                  <a:off x="5103" y="3127"/>
                  <a:ext cx="9" cy="6"/>
                </a:xfrm>
                <a:custGeom>
                  <a:avLst/>
                  <a:gdLst>
                    <a:gd name="T0" fmla="*/ 2 w 9"/>
                    <a:gd name="T1" fmla="*/ 6 h 6"/>
                    <a:gd name="T2" fmla="*/ 3 w 9"/>
                    <a:gd name="T3" fmla="*/ 5 h 6"/>
                    <a:gd name="T4" fmla="*/ 0 w 9"/>
                    <a:gd name="T5" fmla="*/ 5 h 6"/>
                    <a:gd name="T6" fmla="*/ 0 w 9"/>
                    <a:gd name="T7" fmla="*/ 2 h 6"/>
                    <a:gd name="T8" fmla="*/ 3 w 9"/>
                    <a:gd name="T9" fmla="*/ 2 h 6"/>
                    <a:gd name="T10" fmla="*/ 4 w 9"/>
                    <a:gd name="T11" fmla="*/ 2 h 6"/>
                    <a:gd name="T12" fmla="*/ 4 w 9"/>
                    <a:gd name="T13" fmla="*/ 0 h 6"/>
                    <a:gd name="T14" fmla="*/ 6 w 9"/>
                    <a:gd name="T15" fmla="*/ 0 h 6"/>
                    <a:gd name="T16" fmla="*/ 6 w 9"/>
                    <a:gd name="T17" fmla="*/ 2 h 6"/>
                    <a:gd name="T18" fmla="*/ 6 w 9"/>
                    <a:gd name="T19" fmla="*/ 2 h 6"/>
                    <a:gd name="T20" fmla="*/ 9 w 9"/>
                    <a:gd name="T21" fmla="*/ 2 h 6"/>
                    <a:gd name="T22" fmla="*/ 6 w 9"/>
                    <a:gd name="T23" fmla="*/ 2 h 6"/>
                    <a:gd name="T24" fmla="*/ 8 w 9"/>
                    <a:gd name="T25" fmla="*/ 1 h 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"/>
                    <a:gd name="T40" fmla="*/ 0 h 6"/>
                    <a:gd name="T41" fmla="*/ 9 w 9"/>
                    <a:gd name="T42" fmla="*/ 6 h 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" h="6">
                      <a:moveTo>
                        <a:pt x="2" y="6"/>
                      </a:move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6" y="2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86" name="Line 172"/>
                <p:cNvSpPr>
                  <a:spLocks noChangeShapeType="1"/>
                </p:cNvSpPr>
                <p:nvPr/>
              </p:nvSpPr>
              <p:spPr bwMode="auto">
                <a:xfrm flipH="1" flipV="1">
                  <a:off x="5105" y="3128"/>
                  <a:ext cx="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87" name="Freeform 173"/>
                <p:cNvSpPr>
                  <a:spLocks/>
                </p:cNvSpPr>
                <p:nvPr/>
              </p:nvSpPr>
              <p:spPr bwMode="auto">
                <a:xfrm>
                  <a:off x="5107" y="3132"/>
                  <a:ext cx="5" cy="2"/>
                </a:xfrm>
                <a:custGeom>
                  <a:avLst/>
                  <a:gdLst>
                    <a:gd name="T0" fmla="*/ 0 w 5"/>
                    <a:gd name="T1" fmla="*/ 0 h 2"/>
                    <a:gd name="T2" fmla="*/ 0 w 5"/>
                    <a:gd name="T3" fmla="*/ 2 h 2"/>
                    <a:gd name="T4" fmla="*/ 2 w 5"/>
                    <a:gd name="T5" fmla="*/ 2 h 2"/>
                    <a:gd name="T6" fmla="*/ 2 w 5"/>
                    <a:gd name="T7" fmla="*/ 0 h 2"/>
                    <a:gd name="T8" fmla="*/ 4 w 5"/>
                    <a:gd name="T9" fmla="*/ 1 h 2"/>
                    <a:gd name="T10" fmla="*/ 5 w 5"/>
                    <a:gd name="T11" fmla="*/ 0 h 2"/>
                    <a:gd name="T12" fmla="*/ 2 w 5"/>
                    <a:gd name="T13" fmla="*/ 0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2"/>
                    <a:gd name="T23" fmla="*/ 5 w 5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4" y="1"/>
                      </a:lnTo>
                      <a:lnTo>
                        <a:pt x="5" y="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88" name="Freeform 174"/>
                <p:cNvSpPr>
                  <a:spLocks/>
                </p:cNvSpPr>
                <p:nvPr/>
              </p:nvSpPr>
              <p:spPr bwMode="auto">
                <a:xfrm>
                  <a:off x="5103" y="3094"/>
                  <a:ext cx="9" cy="8"/>
                </a:xfrm>
                <a:custGeom>
                  <a:avLst/>
                  <a:gdLst>
                    <a:gd name="T0" fmla="*/ 6 w 9"/>
                    <a:gd name="T1" fmla="*/ 8 h 8"/>
                    <a:gd name="T2" fmla="*/ 6 w 9"/>
                    <a:gd name="T3" fmla="*/ 5 h 8"/>
                    <a:gd name="T4" fmla="*/ 8 w 9"/>
                    <a:gd name="T5" fmla="*/ 6 h 8"/>
                    <a:gd name="T6" fmla="*/ 9 w 9"/>
                    <a:gd name="T7" fmla="*/ 5 h 8"/>
                    <a:gd name="T8" fmla="*/ 6 w 9"/>
                    <a:gd name="T9" fmla="*/ 5 h 8"/>
                    <a:gd name="T10" fmla="*/ 6 w 9"/>
                    <a:gd name="T11" fmla="*/ 3 h 8"/>
                    <a:gd name="T12" fmla="*/ 9 w 9"/>
                    <a:gd name="T13" fmla="*/ 3 h 8"/>
                    <a:gd name="T14" fmla="*/ 6 w 9"/>
                    <a:gd name="T15" fmla="*/ 3 h 8"/>
                    <a:gd name="T16" fmla="*/ 8 w 9"/>
                    <a:gd name="T17" fmla="*/ 2 h 8"/>
                    <a:gd name="T18" fmla="*/ 6 w 9"/>
                    <a:gd name="T19" fmla="*/ 0 h 8"/>
                    <a:gd name="T20" fmla="*/ 6 w 9"/>
                    <a:gd name="T21" fmla="*/ 3 h 8"/>
                    <a:gd name="T22" fmla="*/ 4 w 9"/>
                    <a:gd name="T23" fmla="*/ 3 h 8"/>
                    <a:gd name="T24" fmla="*/ 4 w 9"/>
                    <a:gd name="T25" fmla="*/ 0 h 8"/>
                    <a:gd name="T26" fmla="*/ 4 w 9"/>
                    <a:gd name="T27" fmla="*/ 3 h 8"/>
                    <a:gd name="T28" fmla="*/ 2 w 9"/>
                    <a:gd name="T29" fmla="*/ 2 h 8"/>
                    <a:gd name="T30" fmla="*/ 0 w 9"/>
                    <a:gd name="T31" fmla="*/ 3 h 8"/>
                    <a:gd name="T32" fmla="*/ 3 w 9"/>
                    <a:gd name="T33" fmla="*/ 3 h 8"/>
                    <a:gd name="T34" fmla="*/ 3 w 9"/>
                    <a:gd name="T35" fmla="*/ 5 h 8"/>
                    <a:gd name="T36" fmla="*/ 0 w 9"/>
                    <a:gd name="T37" fmla="*/ 5 h 8"/>
                    <a:gd name="T38" fmla="*/ 3 w 9"/>
                    <a:gd name="T39" fmla="*/ 5 h 8"/>
                    <a:gd name="T40" fmla="*/ 2 w 9"/>
                    <a:gd name="T41" fmla="*/ 6 h 8"/>
                    <a:gd name="T42" fmla="*/ 4 w 9"/>
                    <a:gd name="T43" fmla="*/ 8 h 8"/>
                    <a:gd name="T44" fmla="*/ 4 w 9"/>
                    <a:gd name="T45" fmla="*/ 5 h 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"/>
                    <a:gd name="T70" fmla="*/ 0 h 8"/>
                    <a:gd name="T71" fmla="*/ 9 w 9"/>
                    <a:gd name="T72" fmla="*/ 8 h 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" h="8">
                      <a:moveTo>
                        <a:pt x="6" y="8"/>
                      </a:moveTo>
                      <a:lnTo>
                        <a:pt x="6" y="5"/>
                      </a:lnTo>
                      <a:lnTo>
                        <a:pt x="8" y="6"/>
                      </a:lnTo>
                      <a:lnTo>
                        <a:pt x="9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9" y="3"/>
                      </a:lnTo>
                      <a:lnTo>
                        <a:pt x="6" y="3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0"/>
                      </a:lnTo>
                      <a:lnTo>
                        <a:pt x="4" y="3"/>
                      </a:lnTo>
                      <a:lnTo>
                        <a:pt x="2" y="2"/>
                      </a:lnTo>
                      <a:lnTo>
                        <a:pt x="0" y="3"/>
                      </a:lnTo>
                      <a:lnTo>
                        <a:pt x="3" y="3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4" y="5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89" name="Freeform 175"/>
                <p:cNvSpPr>
                  <a:spLocks/>
                </p:cNvSpPr>
                <p:nvPr/>
              </p:nvSpPr>
              <p:spPr bwMode="auto">
                <a:xfrm>
                  <a:off x="5103" y="3062"/>
                  <a:ext cx="9" cy="7"/>
                </a:xfrm>
                <a:custGeom>
                  <a:avLst/>
                  <a:gdLst>
                    <a:gd name="T0" fmla="*/ 4 w 9"/>
                    <a:gd name="T1" fmla="*/ 7 h 7"/>
                    <a:gd name="T2" fmla="*/ 4 w 9"/>
                    <a:gd name="T3" fmla="*/ 5 h 7"/>
                    <a:gd name="T4" fmla="*/ 3 w 9"/>
                    <a:gd name="T5" fmla="*/ 5 h 7"/>
                    <a:gd name="T6" fmla="*/ 0 w 9"/>
                    <a:gd name="T7" fmla="*/ 5 h 7"/>
                    <a:gd name="T8" fmla="*/ 0 w 9"/>
                    <a:gd name="T9" fmla="*/ 2 h 7"/>
                    <a:gd name="T10" fmla="*/ 3 w 9"/>
                    <a:gd name="T11" fmla="*/ 2 h 7"/>
                    <a:gd name="T12" fmla="*/ 4 w 9"/>
                    <a:gd name="T13" fmla="*/ 1 h 7"/>
                    <a:gd name="T14" fmla="*/ 4 w 9"/>
                    <a:gd name="T15" fmla="*/ 0 h 7"/>
                    <a:gd name="T16" fmla="*/ 6 w 9"/>
                    <a:gd name="T17" fmla="*/ 0 h 7"/>
                    <a:gd name="T18" fmla="*/ 6 w 9"/>
                    <a:gd name="T19" fmla="*/ 1 h 7"/>
                    <a:gd name="T20" fmla="*/ 6 w 9"/>
                    <a:gd name="T21" fmla="*/ 2 h 7"/>
                    <a:gd name="T22" fmla="*/ 9 w 9"/>
                    <a:gd name="T23" fmla="*/ 2 h 7"/>
                    <a:gd name="T24" fmla="*/ 9 w 9"/>
                    <a:gd name="T25" fmla="*/ 5 h 7"/>
                    <a:gd name="T26" fmla="*/ 6 w 9"/>
                    <a:gd name="T27" fmla="*/ 5 h 7"/>
                    <a:gd name="T28" fmla="*/ 6 w 9"/>
                    <a:gd name="T29" fmla="*/ 5 h 7"/>
                    <a:gd name="T30" fmla="*/ 6 w 9"/>
                    <a:gd name="T31" fmla="*/ 7 h 7"/>
                    <a:gd name="T32" fmla="*/ 6 w 9"/>
                    <a:gd name="T33" fmla="*/ 5 h 7"/>
                    <a:gd name="T34" fmla="*/ 8 w 9"/>
                    <a:gd name="T35" fmla="*/ 6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9"/>
                    <a:gd name="T55" fmla="*/ 0 h 7"/>
                    <a:gd name="T56" fmla="*/ 9 w 9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9" h="7">
                      <a:moveTo>
                        <a:pt x="4" y="7"/>
                      </a:moveTo>
                      <a:lnTo>
                        <a:pt x="4" y="5"/>
                      </a:lnTo>
                      <a:lnTo>
                        <a:pt x="3" y="5"/>
                      </a:lnTo>
                      <a:lnTo>
                        <a:pt x="0" y="5"/>
                      </a:lnTo>
                      <a:lnTo>
                        <a:pt x="0" y="2"/>
                      </a:lnTo>
                      <a:lnTo>
                        <a:pt x="3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6" y="2"/>
                      </a:lnTo>
                      <a:lnTo>
                        <a:pt x="9" y="2"/>
                      </a:lnTo>
                      <a:lnTo>
                        <a:pt x="9" y="5"/>
                      </a:lnTo>
                      <a:lnTo>
                        <a:pt x="6" y="5"/>
                      </a:lnTo>
                      <a:lnTo>
                        <a:pt x="6" y="7"/>
                      </a:lnTo>
                      <a:lnTo>
                        <a:pt x="6" y="5"/>
                      </a:lnTo>
                      <a:lnTo>
                        <a:pt x="8" y="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9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5109" y="3063"/>
                  <a:ext cx="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91" name="Line 177"/>
                <p:cNvSpPr>
                  <a:spLocks noChangeShapeType="1"/>
                </p:cNvSpPr>
                <p:nvPr/>
              </p:nvSpPr>
              <p:spPr bwMode="auto">
                <a:xfrm flipH="1">
                  <a:off x="5105" y="3063"/>
                  <a:ext cx="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92" name="Line 178"/>
                <p:cNvSpPr>
                  <a:spLocks noChangeShapeType="1"/>
                </p:cNvSpPr>
                <p:nvPr/>
              </p:nvSpPr>
              <p:spPr bwMode="auto">
                <a:xfrm flipH="1">
                  <a:off x="5105" y="3065"/>
                  <a:ext cx="1" cy="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93" name="Freeform 179"/>
                <p:cNvSpPr>
                  <a:spLocks/>
                </p:cNvSpPr>
                <p:nvPr/>
              </p:nvSpPr>
              <p:spPr bwMode="auto">
                <a:xfrm>
                  <a:off x="4998" y="3092"/>
                  <a:ext cx="3" cy="1"/>
                </a:xfrm>
                <a:custGeom>
                  <a:avLst/>
                  <a:gdLst>
                    <a:gd name="T0" fmla="*/ 1 w 3"/>
                    <a:gd name="T1" fmla="*/ 0 h 1"/>
                    <a:gd name="T2" fmla="*/ 0 w 3"/>
                    <a:gd name="T3" fmla="*/ 1 h 1"/>
                    <a:gd name="T4" fmla="*/ 3 w 3"/>
                    <a:gd name="T5" fmla="*/ 1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1" y="0"/>
                      </a:moveTo>
                      <a:lnTo>
                        <a:pt x="0" y="1"/>
                      </a:lnTo>
                      <a:lnTo>
                        <a:pt x="3" y="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94" name="Freeform 180"/>
                <p:cNvSpPr>
                  <a:spLocks/>
                </p:cNvSpPr>
                <p:nvPr/>
              </p:nvSpPr>
              <p:spPr bwMode="auto">
                <a:xfrm>
                  <a:off x="4993" y="3091"/>
                  <a:ext cx="8" cy="7"/>
                </a:xfrm>
                <a:custGeom>
                  <a:avLst/>
                  <a:gdLst>
                    <a:gd name="T0" fmla="*/ 5 w 8"/>
                    <a:gd name="T1" fmla="*/ 1 h 7"/>
                    <a:gd name="T2" fmla="*/ 5 w 8"/>
                    <a:gd name="T3" fmla="*/ 0 h 7"/>
                    <a:gd name="T4" fmla="*/ 3 w 8"/>
                    <a:gd name="T5" fmla="*/ 0 h 7"/>
                    <a:gd name="T6" fmla="*/ 3 w 8"/>
                    <a:gd name="T7" fmla="*/ 1 h 7"/>
                    <a:gd name="T8" fmla="*/ 2 w 8"/>
                    <a:gd name="T9" fmla="*/ 1 h 7"/>
                    <a:gd name="T10" fmla="*/ 0 w 8"/>
                    <a:gd name="T11" fmla="*/ 2 h 7"/>
                    <a:gd name="T12" fmla="*/ 2 w 8"/>
                    <a:gd name="T13" fmla="*/ 2 h 7"/>
                    <a:gd name="T14" fmla="*/ 2 w 8"/>
                    <a:gd name="T15" fmla="*/ 5 h 7"/>
                    <a:gd name="T16" fmla="*/ 0 w 8"/>
                    <a:gd name="T17" fmla="*/ 5 h 7"/>
                    <a:gd name="T18" fmla="*/ 2 w 8"/>
                    <a:gd name="T19" fmla="*/ 5 h 7"/>
                    <a:gd name="T20" fmla="*/ 2 w 8"/>
                    <a:gd name="T21" fmla="*/ 6 h 7"/>
                    <a:gd name="T22" fmla="*/ 3 w 8"/>
                    <a:gd name="T23" fmla="*/ 7 h 7"/>
                    <a:gd name="T24" fmla="*/ 3 w 8"/>
                    <a:gd name="T25" fmla="*/ 5 h 7"/>
                    <a:gd name="T26" fmla="*/ 5 w 8"/>
                    <a:gd name="T27" fmla="*/ 5 h 7"/>
                    <a:gd name="T28" fmla="*/ 5 w 8"/>
                    <a:gd name="T29" fmla="*/ 7 h 7"/>
                    <a:gd name="T30" fmla="*/ 5 w 8"/>
                    <a:gd name="T31" fmla="*/ 5 h 7"/>
                    <a:gd name="T32" fmla="*/ 6 w 8"/>
                    <a:gd name="T33" fmla="*/ 6 h 7"/>
                    <a:gd name="T34" fmla="*/ 8 w 8"/>
                    <a:gd name="T35" fmla="*/ 5 h 7"/>
                    <a:gd name="T36" fmla="*/ 5 w 8"/>
                    <a:gd name="T37" fmla="*/ 5 h 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"/>
                    <a:gd name="T58" fmla="*/ 0 h 7"/>
                    <a:gd name="T59" fmla="*/ 8 w 8"/>
                    <a:gd name="T60" fmla="*/ 7 h 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" h="7">
                      <a:moveTo>
                        <a:pt x="5" y="1"/>
                      </a:move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5" y="7"/>
                      </a:lnTo>
                      <a:lnTo>
                        <a:pt x="5" y="5"/>
                      </a:lnTo>
                      <a:lnTo>
                        <a:pt x="6" y="6"/>
                      </a:lnTo>
                      <a:lnTo>
                        <a:pt x="8" y="5"/>
                      </a:lnTo>
                      <a:lnTo>
                        <a:pt x="5" y="5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95" name="Freeform 181"/>
                <p:cNvSpPr>
                  <a:spLocks/>
                </p:cNvSpPr>
                <p:nvPr/>
              </p:nvSpPr>
              <p:spPr bwMode="auto">
                <a:xfrm>
                  <a:off x="4993" y="3128"/>
                  <a:ext cx="8" cy="7"/>
                </a:xfrm>
                <a:custGeom>
                  <a:avLst/>
                  <a:gdLst>
                    <a:gd name="T0" fmla="*/ 5 w 8"/>
                    <a:gd name="T1" fmla="*/ 0 h 7"/>
                    <a:gd name="T2" fmla="*/ 5 w 8"/>
                    <a:gd name="T3" fmla="*/ 3 h 7"/>
                    <a:gd name="T4" fmla="*/ 5 w 8"/>
                    <a:gd name="T5" fmla="*/ 3 h 7"/>
                    <a:gd name="T6" fmla="*/ 8 w 8"/>
                    <a:gd name="T7" fmla="*/ 3 h 7"/>
                    <a:gd name="T8" fmla="*/ 8 w 8"/>
                    <a:gd name="T9" fmla="*/ 5 h 7"/>
                    <a:gd name="T10" fmla="*/ 5 w 8"/>
                    <a:gd name="T11" fmla="*/ 5 h 7"/>
                    <a:gd name="T12" fmla="*/ 5 w 8"/>
                    <a:gd name="T13" fmla="*/ 5 h 7"/>
                    <a:gd name="T14" fmla="*/ 5 w 8"/>
                    <a:gd name="T15" fmla="*/ 7 h 7"/>
                    <a:gd name="T16" fmla="*/ 3 w 8"/>
                    <a:gd name="T17" fmla="*/ 7 h 7"/>
                    <a:gd name="T18" fmla="*/ 3 w 8"/>
                    <a:gd name="T19" fmla="*/ 5 h 7"/>
                    <a:gd name="T20" fmla="*/ 2 w 8"/>
                    <a:gd name="T21" fmla="*/ 5 h 7"/>
                    <a:gd name="T22" fmla="*/ 0 w 8"/>
                    <a:gd name="T23" fmla="*/ 5 h 7"/>
                    <a:gd name="T24" fmla="*/ 0 w 8"/>
                    <a:gd name="T25" fmla="*/ 3 h 7"/>
                    <a:gd name="T26" fmla="*/ 2 w 8"/>
                    <a:gd name="T27" fmla="*/ 3 h 7"/>
                    <a:gd name="T28" fmla="*/ 3 w 8"/>
                    <a:gd name="T29" fmla="*/ 3 h 7"/>
                    <a:gd name="T30" fmla="*/ 3 w 8"/>
                    <a:gd name="T31" fmla="*/ 0 h 7"/>
                    <a:gd name="T32" fmla="*/ 3 w 8"/>
                    <a:gd name="T33" fmla="*/ 3 h 7"/>
                    <a:gd name="T34" fmla="*/ 2 w 8"/>
                    <a:gd name="T35" fmla="*/ 1 h 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8"/>
                    <a:gd name="T55" fmla="*/ 0 h 7"/>
                    <a:gd name="T56" fmla="*/ 8 w 8"/>
                    <a:gd name="T57" fmla="*/ 7 h 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8" h="7">
                      <a:moveTo>
                        <a:pt x="5" y="0"/>
                      </a:moveTo>
                      <a:lnTo>
                        <a:pt x="5" y="3"/>
                      </a:lnTo>
                      <a:lnTo>
                        <a:pt x="8" y="3"/>
                      </a:lnTo>
                      <a:lnTo>
                        <a:pt x="8" y="5"/>
                      </a:lnTo>
                      <a:lnTo>
                        <a:pt x="5" y="5"/>
                      </a:lnTo>
                      <a:lnTo>
                        <a:pt x="5" y="7"/>
                      </a:lnTo>
                      <a:lnTo>
                        <a:pt x="3" y="7"/>
                      </a:lnTo>
                      <a:lnTo>
                        <a:pt x="3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2" y="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96" name="Line 182"/>
                <p:cNvSpPr>
                  <a:spLocks noChangeShapeType="1"/>
                </p:cNvSpPr>
                <p:nvPr/>
              </p:nvSpPr>
              <p:spPr bwMode="auto">
                <a:xfrm>
                  <a:off x="4995" y="3132"/>
                  <a:ext cx="1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97" name="Line 183"/>
                <p:cNvSpPr>
                  <a:spLocks noChangeShapeType="1"/>
                </p:cNvSpPr>
                <p:nvPr/>
              </p:nvSpPr>
              <p:spPr bwMode="auto">
                <a:xfrm>
                  <a:off x="4998" y="3133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98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4998" y="3129"/>
                  <a:ext cx="1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699" name="Freeform 185"/>
                <p:cNvSpPr>
                  <a:spLocks/>
                </p:cNvSpPr>
                <p:nvPr/>
              </p:nvSpPr>
              <p:spPr bwMode="auto">
                <a:xfrm>
                  <a:off x="4993" y="3053"/>
                  <a:ext cx="8" cy="6"/>
                </a:xfrm>
                <a:custGeom>
                  <a:avLst/>
                  <a:gdLst>
                    <a:gd name="T0" fmla="*/ 6 w 8"/>
                    <a:gd name="T1" fmla="*/ 6 h 6"/>
                    <a:gd name="T2" fmla="*/ 5 w 8"/>
                    <a:gd name="T3" fmla="*/ 5 h 6"/>
                    <a:gd name="T4" fmla="*/ 5 w 8"/>
                    <a:gd name="T5" fmla="*/ 6 h 6"/>
                    <a:gd name="T6" fmla="*/ 3 w 8"/>
                    <a:gd name="T7" fmla="*/ 6 h 6"/>
                    <a:gd name="T8" fmla="*/ 3 w 8"/>
                    <a:gd name="T9" fmla="*/ 5 h 6"/>
                    <a:gd name="T10" fmla="*/ 2 w 8"/>
                    <a:gd name="T11" fmla="*/ 4 h 6"/>
                    <a:gd name="T12" fmla="*/ 0 w 8"/>
                    <a:gd name="T13" fmla="*/ 4 h 6"/>
                    <a:gd name="T14" fmla="*/ 0 w 8"/>
                    <a:gd name="T15" fmla="*/ 3 h 6"/>
                    <a:gd name="T16" fmla="*/ 2 w 8"/>
                    <a:gd name="T17" fmla="*/ 3 h 6"/>
                    <a:gd name="T18" fmla="*/ 3 w 8"/>
                    <a:gd name="T19" fmla="*/ 1 h 6"/>
                    <a:gd name="T20" fmla="*/ 3 w 8"/>
                    <a:gd name="T21" fmla="*/ 0 h 6"/>
                    <a:gd name="T22" fmla="*/ 5 w 8"/>
                    <a:gd name="T23" fmla="*/ 0 h 6"/>
                    <a:gd name="T24" fmla="*/ 5 w 8"/>
                    <a:gd name="T25" fmla="*/ 1 h 6"/>
                    <a:gd name="T26" fmla="*/ 5 w 8"/>
                    <a:gd name="T27" fmla="*/ 3 h 6"/>
                    <a:gd name="T28" fmla="*/ 8 w 8"/>
                    <a:gd name="T29" fmla="*/ 3 h 6"/>
                    <a:gd name="T30" fmla="*/ 8 w 8"/>
                    <a:gd name="T31" fmla="*/ 4 h 6"/>
                    <a:gd name="T32" fmla="*/ 5 w 8"/>
                    <a:gd name="T33" fmla="*/ 4 h 6"/>
                    <a:gd name="T34" fmla="*/ 5 w 8"/>
                    <a:gd name="T35" fmla="*/ 3 h 6"/>
                    <a:gd name="T36" fmla="*/ 6 w 8"/>
                    <a:gd name="T37" fmla="*/ 0 h 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"/>
                    <a:gd name="T58" fmla="*/ 0 h 6"/>
                    <a:gd name="T59" fmla="*/ 8 w 8"/>
                    <a:gd name="T60" fmla="*/ 6 h 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" h="6">
                      <a:moveTo>
                        <a:pt x="6" y="6"/>
                      </a:moveTo>
                      <a:lnTo>
                        <a:pt x="5" y="5"/>
                      </a:lnTo>
                      <a:lnTo>
                        <a:pt x="5" y="6"/>
                      </a:lnTo>
                      <a:lnTo>
                        <a:pt x="3" y="6"/>
                      </a:lnTo>
                      <a:lnTo>
                        <a:pt x="3" y="5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5" y="1"/>
                      </a:lnTo>
                      <a:lnTo>
                        <a:pt x="5" y="3"/>
                      </a:lnTo>
                      <a:lnTo>
                        <a:pt x="8" y="3"/>
                      </a:lnTo>
                      <a:lnTo>
                        <a:pt x="8" y="4"/>
                      </a:lnTo>
                      <a:lnTo>
                        <a:pt x="5" y="4"/>
                      </a:lnTo>
                      <a:lnTo>
                        <a:pt x="5" y="3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00" name="Line 186"/>
                <p:cNvSpPr>
                  <a:spLocks noChangeShapeType="1"/>
                </p:cNvSpPr>
                <p:nvPr/>
              </p:nvSpPr>
              <p:spPr bwMode="auto">
                <a:xfrm flipH="1" flipV="1">
                  <a:off x="4995" y="3053"/>
                  <a:ext cx="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01" name="Line 187"/>
                <p:cNvSpPr>
                  <a:spLocks noChangeShapeType="1"/>
                </p:cNvSpPr>
                <p:nvPr/>
              </p:nvSpPr>
              <p:spPr bwMode="auto">
                <a:xfrm>
                  <a:off x="4995" y="3057"/>
                  <a:ext cx="1" cy="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02" name="Freeform 188"/>
                <p:cNvSpPr>
                  <a:spLocks/>
                </p:cNvSpPr>
                <p:nvPr/>
              </p:nvSpPr>
              <p:spPr bwMode="auto">
                <a:xfrm>
                  <a:off x="5177" y="3158"/>
                  <a:ext cx="21" cy="61"/>
                </a:xfrm>
                <a:custGeom>
                  <a:avLst/>
                  <a:gdLst>
                    <a:gd name="T0" fmla="*/ 0 w 21"/>
                    <a:gd name="T1" fmla="*/ 0 h 61"/>
                    <a:gd name="T2" fmla="*/ 21 w 21"/>
                    <a:gd name="T3" fmla="*/ 31 h 61"/>
                    <a:gd name="T4" fmla="*/ 21 w 21"/>
                    <a:gd name="T5" fmla="*/ 61 h 6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61"/>
                    <a:gd name="T11" fmla="*/ 21 w 21"/>
                    <a:gd name="T12" fmla="*/ 61 h 6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61">
                      <a:moveTo>
                        <a:pt x="0" y="0"/>
                      </a:moveTo>
                      <a:lnTo>
                        <a:pt x="21" y="31"/>
                      </a:lnTo>
                      <a:lnTo>
                        <a:pt x="21" y="6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03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5198" y="3158"/>
                  <a:ext cx="20" cy="3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04" name="Line 190"/>
                <p:cNvSpPr>
                  <a:spLocks noChangeShapeType="1"/>
                </p:cNvSpPr>
                <p:nvPr/>
              </p:nvSpPr>
              <p:spPr bwMode="auto">
                <a:xfrm>
                  <a:off x="5221" y="3201"/>
                  <a:ext cx="1" cy="3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05" name="Freeform 191"/>
                <p:cNvSpPr>
                  <a:spLocks/>
                </p:cNvSpPr>
                <p:nvPr/>
              </p:nvSpPr>
              <p:spPr bwMode="auto">
                <a:xfrm>
                  <a:off x="5221" y="3201"/>
                  <a:ext cx="26" cy="35"/>
                </a:xfrm>
                <a:custGeom>
                  <a:avLst/>
                  <a:gdLst>
                    <a:gd name="T0" fmla="*/ 0 w 26"/>
                    <a:gd name="T1" fmla="*/ 8 h 35"/>
                    <a:gd name="T2" fmla="*/ 8 w 26"/>
                    <a:gd name="T3" fmla="*/ 0 h 35"/>
                    <a:gd name="T4" fmla="*/ 17 w 26"/>
                    <a:gd name="T5" fmla="*/ 0 h 35"/>
                    <a:gd name="T6" fmla="*/ 26 w 26"/>
                    <a:gd name="T7" fmla="*/ 8 h 35"/>
                    <a:gd name="T8" fmla="*/ 26 w 26"/>
                    <a:gd name="T9" fmla="*/ 3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35"/>
                    <a:gd name="T17" fmla="*/ 26 w 26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35">
                      <a:moveTo>
                        <a:pt x="0" y="8"/>
                      </a:move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26" y="8"/>
                      </a:lnTo>
                      <a:lnTo>
                        <a:pt x="26" y="35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06" name="Line 192"/>
                <p:cNvSpPr>
                  <a:spLocks noChangeShapeType="1"/>
                </p:cNvSpPr>
                <p:nvPr/>
              </p:nvSpPr>
              <p:spPr bwMode="auto">
                <a:xfrm>
                  <a:off x="5264" y="3209"/>
                  <a:ext cx="3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07" name="Line 193"/>
                <p:cNvSpPr>
                  <a:spLocks noChangeShapeType="1"/>
                </p:cNvSpPr>
                <p:nvPr/>
              </p:nvSpPr>
              <p:spPr bwMode="auto">
                <a:xfrm>
                  <a:off x="5317" y="3236"/>
                  <a:ext cx="3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08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5317" y="3183"/>
                  <a:ext cx="1" cy="5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09" name="Freeform 195"/>
                <p:cNvSpPr>
                  <a:spLocks/>
                </p:cNvSpPr>
                <p:nvPr/>
              </p:nvSpPr>
              <p:spPr bwMode="auto">
                <a:xfrm>
                  <a:off x="5258" y="3085"/>
                  <a:ext cx="11" cy="11"/>
                </a:xfrm>
                <a:custGeom>
                  <a:avLst/>
                  <a:gdLst>
                    <a:gd name="T0" fmla="*/ 9 w 11"/>
                    <a:gd name="T1" fmla="*/ 9 h 11"/>
                    <a:gd name="T2" fmla="*/ 6 w 11"/>
                    <a:gd name="T3" fmla="*/ 4 h 11"/>
                    <a:gd name="T4" fmla="*/ 10 w 11"/>
                    <a:gd name="T5" fmla="*/ 8 h 11"/>
                    <a:gd name="T6" fmla="*/ 11 w 11"/>
                    <a:gd name="T7" fmla="*/ 6 h 11"/>
                    <a:gd name="T8" fmla="*/ 6 w 11"/>
                    <a:gd name="T9" fmla="*/ 4 h 11"/>
                    <a:gd name="T10" fmla="*/ 11 w 11"/>
                    <a:gd name="T11" fmla="*/ 4 h 11"/>
                    <a:gd name="T12" fmla="*/ 10 w 11"/>
                    <a:gd name="T13" fmla="*/ 2 h 11"/>
                    <a:gd name="T14" fmla="*/ 6 w 11"/>
                    <a:gd name="T15" fmla="*/ 4 h 11"/>
                    <a:gd name="T16" fmla="*/ 6 w 11"/>
                    <a:gd name="T17" fmla="*/ 0 h 11"/>
                    <a:gd name="T18" fmla="*/ 4 w 11"/>
                    <a:gd name="T19" fmla="*/ 0 h 11"/>
                    <a:gd name="T20" fmla="*/ 6 w 11"/>
                    <a:gd name="T21" fmla="*/ 4 h 11"/>
                    <a:gd name="T22" fmla="*/ 3 w 11"/>
                    <a:gd name="T23" fmla="*/ 1 h 11"/>
                    <a:gd name="T24" fmla="*/ 0 w 11"/>
                    <a:gd name="T25" fmla="*/ 2 h 11"/>
                    <a:gd name="T26" fmla="*/ 6 w 11"/>
                    <a:gd name="T27" fmla="*/ 4 h 11"/>
                    <a:gd name="T28" fmla="*/ 0 w 11"/>
                    <a:gd name="T29" fmla="*/ 6 h 11"/>
                    <a:gd name="T30" fmla="*/ 0 w 11"/>
                    <a:gd name="T31" fmla="*/ 4 h 11"/>
                    <a:gd name="T32" fmla="*/ 6 w 11"/>
                    <a:gd name="T33" fmla="*/ 4 h 11"/>
                    <a:gd name="T34" fmla="*/ 4 w 11"/>
                    <a:gd name="T35" fmla="*/ 11 h 11"/>
                    <a:gd name="T36" fmla="*/ 6 w 11"/>
                    <a:gd name="T37" fmla="*/ 11 h 11"/>
                    <a:gd name="T38" fmla="*/ 6 w 11"/>
                    <a:gd name="T39" fmla="*/ 4 h 11"/>
                    <a:gd name="T40" fmla="*/ 9 w 11"/>
                    <a:gd name="T41" fmla="*/ 1 h 1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1"/>
                    <a:gd name="T64" fmla="*/ 0 h 11"/>
                    <a:gd name="T65" fmla="*/ 11 w 11"/>
                    <a:gd name="T66" fmla="*/ 11 h 1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1" h="11">
                      <a:moveTo>
                        <a:pt x="9" y="9"/>
                      </a:moveTo>
                      <a:lnTo>
                        <a:pt x="6" y="4"/>
                      </a:lnTo>
                      <a:lnTo>
                        <a:pt x="10" y="8"/>
                      </a:lnTo>
                      <a:lnTo>
                        <a:pt x="11" y="6"/>
                      </a:lnTo>
                      <a:lnTo>
                        <a:pt x="6" y="4"/>
                      </a:lnTo>
                      <a:lnTo>
                        <a:pt x="11" y="4"/>
                      </a:lnTo>
                      <a:lnTo>
                        <a:pt x="10" y="2"/>
                      </a:lnTo>
                      <a:lnTo>
                        <a:pt x="6" y="4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6" y="4"/>
                      </a:ln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6" y="4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6" y="4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6" y="4"/>
                      </a:lnTo>
                      <a:lnTo>
                        <a:pt x="9" y="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10" name="Freeform 196"/>
                <p:cNvSpPr>
                  <a:spLocks/>
                </p:cNvSpPr>
                <p:nvPr/>
              </p:nvSpPr>
              <p:spPr bwMode="auto">
                <a:xfrm>
                  <a:off x="5258" y="3089"/>
                  <a:ext cx="6" cy="5"/>
                </a:xfrm>
                <a:custGeom>
                  <a:avLst/>
                  <a:gdLst>
                    <a:gd name="T0" fmla="*/ 6 w 6"/>
                    <a:gd name="T1" fmla="*/ 0 h 5"/>
                    <a:gd name="T2" fmla="*/ 0 w 6"/>
                    <a:gd name="T3" fmla="*/ 4 h 5"/>
                    <a:gd name="T4" fmla="*/ 3 w 6"/>
                    <a:gd name="T5" fmla="*/ 5 h 5"/>
                    <a:gd name="T6" fmla="*/ 6 w 6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5"/>
                    <a:gd name="T14" fmla="*/ 6 w 6"/>
                    <a:gd name="T15" fmla="*/ 5 h 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5">
                      <a:moveTo>
                        <a:pt x="6" y="0"/>
                      </a:moveTo>
                      <a:lnTo>
                        <a:pt x="0" y="4"/>
                      </a:lnTo>
                      <a:lnTo>
                        <a:pt x="3" y="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11" name="Freeform 197"/>
                <p:cNvSpPr>
                  <a:spLocks/>
                </p:cNvSpPr>
                <p:nvPr/>
              </p:nvSpPr>
              <p:spPr bwMode="auto">
                <a:xfrm>
                  <a:off x="5258" y="3016"/>
                  <a:ext cx="11" cy="11"/>
                </a:xfrm>
                <a:custGeom>
                  <a:avLst/>
                  <a:gdLst>
                    <a:gd name="T0" fmla="*/ 6 w 11"/>
                    <a:gd name="T1" fmla="*/ 11 h 11"/>
                    <a:gd name="T2" fmla="*/ 6 w 11"/>
                    <a:gd name="T3" fmla="*/ 5 h 11"/>
                    <a:gd name="T4" fmla="*/ 10 w 11"/>
                    <a:gd name="T5" fmla="*/ 8 h 11"/>
                    <a:gd name="T6" fmla="*/ 11 w 11"/>
                    <a:gd name="T7" fmla="*/ 7 h 11"/>
                    <a:gd name="T8" fmla="*/ 6 w 11"/>
                    <a:gd name="T9" fmla="*/ 5 h 11"/>
                    <a:gd name="T10" fmla="*/ 11 w 11"/>
                    <a:gd name="T11" fmla="*/ 5 h 11"/>
                    <a:gd name="T12" fmla="*/ 10 w 11"/>
                    <a:gd name="T13" fmla="*/ 2 h 11"/>
                    <a:gd name="T14" fmla="*/ 6 w 11"/>
                    <a:gd name="T15" fmla="*/ 5 h 11"/>
                    <a:gd name="T16" fmla="*/ 9 w 11"/>
                    <a:gd name="T17" fmla="*/ 1 h 11"/>
                    <a:gd name="T18" fmla="*/ 6 w 11"/>
                    <a:gd name="T19" fmla="*/ 0 h 11"/>
                    <a:gd name="T20" fmla="*/ 6 w 11"/>
                    <a:gd name="T21" fmla="*/ 5 h 11"/>
                    <a:gd name="T22" fmla="*/ 4 w 11"/>
                    <a:gd name="T23" fmla="*/ 0 h 11"/>
                    <a:gd name="T24" fmla="*/ 3 w 11"/>
                    <a:gd name="T25" fmla="*/ 1 h 11"/>
                    <a:gd name="T26" fmla="*/ 6 w 11"/>
                    <a:gd name="T27" fmla="*/ 5 h 11"/>
                    <a:gd name="T28" fmla="*/ 0 w 11"/>
                    <a:gd name="T29" fmla="*/ 2 h 11"/>
                    <a:gd name="T30" fmla="*/ 0 w 11"/>
                    <a:gd name="T31" fmla="*/ 5 h 11"/>
                    <a:gd name="T32" fmla="*/ 6 w 11"/>
                    <a:gd name="T33" fmla="*/ 5 h 11"/>
                    <a:gd name="T34" fmla="*/ 0 w 11"/>
                    <a:gd name="T35" fmla="*/ 7 h 11"/>
                    <a:gd name="T36" fmla="*/ 0 w 11"/>
                    <a:gd name="T37" fmla="*/ 8 h 11"/>
                    <a:gd name="T38" fmla="*/ 6 w 11"/>
                    <a:gd name="T39" fmla="*/ 5 h 11"/>
                    <a:gd name="T40" fmla="*/ 3 w 11"/>
                    <a:gd name="T41" fmla="*/ 9 h 11"/>
                    <a:gd name="T42" fmla="*/ 4 w 11"/>
                    <a:gd name="T43" fmla="*/ 11 h 11"/>
                    <a:gd name="T44" fmla="*/ 6 w 11"/>
                    <a:gd name="T45" fmla="*/ 5 h 11"/>
                    <a:gd name="T46" fmla="*/ 9 w 11"/>
                    <a:gd name="T47" fmla="*/ 9 h 1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"/>
                    <a:gd name="T73" fmla="*/ 0 h 11"/>
                    <a:gd name="T74" fmla="*/ 11 w 11"/>
                    <a:gd name="T75" fmla="*/ 11 h 1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" h="11">
                      <a:moveTo>
                        <a:pt x="6" y="11"/>
                      </a:moveTo>
                      <a:lnTo>
                        <a:pt x="6" y="5"/>
                      </a:lnTo>
                      <a:lnTo>
                        <a:pt x="10" y="8"/>
                      </a:lnTo>
                      <a:lnTo>
                        <a:pt x="11" y="7"/>
                      </a:ln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10" y="2"/>
                      </a:lnTo>
                      <a:lnTo>
                        <a:pt x="6" y="5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6" y="5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6" y="5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6" y="5"/>
                      </a:lnTo>
                      <a:lnTo>
                        <a:pt x="0" y="7"/>
                      </a:lnTo>
                      <a:lnTo>
                        <a:pt x="0" y="8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4" y="11"/>
                      </a:lnTo>
                      <a:lnTo>
                        <a:pt x="6" y="5"/>
                      </a:lnTo>
                      <a:lnTo>
                        <a:pt x="9" y="9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12" name="Freeform 198"/>
                <p:cNvSpPr>
                  <a:spLocks/>
                </p:cNvSpPr>
                <p:nvPr/>
              </p:nvSpPr>
              <p:spPr bwMode="auto">
                <a:xfrm>
                  <a:off x="5258" y="2952"/>
                  <a:ext cx="11" cy="11"/>
                </a:xfrm>
                <a:custGeom>
                  <a:avLst/>
                  <a:gdLst>
                    <a:gd name="T0" fmla="*/ 9 w 11"/>
                    <a:gd name="T1" fmla="*/ 9 h 11"/>
                    <a:gd name="T2" fmla="*/ 6 w 11"/>
                    <a:gd name="T3" fmla="*/ 5 h 11"/>
                    <a:gd name="T4" fmla="*/ 10 w 11"/>
                    <a:gd name="T5" fmla="*/ 8 h 11"/>
                    <a:gd name="T6" fmla="*/ 11 w 11"/>
                    <a:gd name="T7" fmla="*/ 6 h 11"/>
                    <a:gd name="T8" fmla="*/ 6 w 11"/>
                    <a:gd name="T9" fmla="*/ 5 h 11"/>
                    <a:gd name="T10" fmla="*/ 11 w 11"/>
                    <a:gd name="T11" fmla="*/ 5 h 11"/>
                    <a:gd name="T12" fmla="*/ 10 w 11"/>
                    <a:gd name="T13" fmla="*/ 2 h 11"/>
                    <a:gd name="T14" fmla="*/ 6 w 11"/>
                    <a:gd name="T15" fmla="*/ 5 h 11"/>
                    <a:gd name="T16" fmla="*/ 9 w 11"/>
                    <a:gd name="T17" fmla="*/ 0 h 11"/>
                    <a:gd name="T18" fmla="*/ 6 w 11"/>
                    <a:gd name="T19" fmla="*/ 0 h 11"/>
                    <a:gd name="T20" fmla="*/ 6 w 11"/>
                    <a:gd name="T21" fmla="*/ 5 h 11"/>
                    <a:gd name="T22" fmla="*/ 4 w 11"/>
                    <a:gd name="T23" fmla="*/ 0 h 11"/>
                    <a:gd name="T24" fmla="*/ 3 w 11"/>
                    <a:gd name="T25" fmla="*/ 0 h 11"/>
                    <a:gd name="T26" fmla="*/ 6 w 11"/>
                    <a:gd name="T27" fmla="*/ 5 h 11"/>
                    <a:gd name="T28" fmla="*/ 0 w 11"/>
                    <a:gd name="T29" fmla="*/ 2 h 11"/>
                    <a:gd name="T30" fmla="*/ 0 w 11"/>
                    <a:gd name="T31" fmla="*/ 5 h 11"/>
                    <a:gd name="T32" fmla="*/ 6 w 11"/>
                    <a:gd name="T33" fmla="*/ 5 h 11"/>
                    <a:gd name="T34" fmla="*/ 0 w 11"/>
                    <a:gd name="T35" fmla="*/ 6 h 11"/>
                    <a:gd name="T36" fmla="*/ 0 w 11"/>
                    <a:gd name="T37" fmla="*/ 8 h 11"/>
                    <a:gd name="T38" fmla="*/ 6 w 11"/>
                    <a:gd name="T39" fmla="*/ 5 h 11"/>
                    <a:gd name="T40" fmla="*/ 3 w 11"/>
                    <a:gd name="T41" fmla="*/ 9 h 11"/>
                    <a:gd name="T42" fmla="*/ 4 w 11"/>
                    <a:gd name="T43" fmla="*/ 11 h 11"/>
                    <a:gd name="T44" fmla="*/ 6 w 11"/>
                    <a:gd name="T45" fmla="*/ 5 h 11"/>
                    <a:gd name="T46" fmla="*/ 6 w 11"/>
                    <a:gd name="T47" fmla="*/ 11 h 1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"/>
                    <a:gd name="T73" fmla="*/ 0 h 11"/>
                    <a:gd name="T74" fmla="*/ 11 w 11"/>
                    <a:gd name="T75" fmla="*/ 11 h 11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" h="11">
                      <a:moveTo>
                        <a:pt x="9" y="9"/>
                      </a:moveTo>
                      <a:lnTo>
                        <a:pt x="6" y="5"/>
                      </a:lnTo>
                      <a:lnTo>
                        <a:pt x="10" y="8"/>
                      </a:lnTo>
                      <a:lnTo>
                        <a:pt x="11" y="6"/>
                      </a:lnTo>
                      <a:lnTo>
                        <a:pt x="6" y="5"/>
                      </a:lnTo>
                      <a:lnTo>
                        <a:pt x="11" y="5"/>
                      </a:lnTo>
                      <a:lnTo>
                        <a:pt x="10" y="2"/>
                      </a:lnTo>
                      <a:lnTo>
                        <a:pt x="6" y="5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6" y="5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6" y="5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6" y="5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6" y="5"/>
                      </a:lnTo>
                      <a:lnTo>
                        <a:pt x="3" y="9"/>
                      </a:lnTo>
                      <a:lnTo>
                        <a:pt x="4" y="11"/>
                      </a:lnTo>
                      <a:lnTo>
                        <a:pt x="6" y="5"/>
                      </a:lnTo>
                      <a:lnTo>
                        <a:pt x="6" y="1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13" name="Freeform 199"/>
                <p:cNvSpPr>
                  <a:spLocks/>
                </p:cNvSpPr>
                <p:nvPr/>
              </p:nvSpPr>
              <p:spPr bwMode="auto">
                <a:xfrm>
                  <a:off x="5213" y="2849"/>
                  <a:ext cx="27" cy="35"/>
                </a:xfrm>
                <a:custGeom>
                  <a:avLst/>
                  <a:gdLst>
                    <a:gd name="T0" fmla="*/ 27 w 27"/>
                    <a:gd name="T1" fmla="*/ 35 h 35"/>
                    <a:gd name="T2" fmla="*/ 27 w 27"/>
                    <a:gd name="T3" fmla="*/ 8 h 35"/>
                    <a:gd name="T4" fmla="*/ 19 w 27"/>
                    <a:gd name="T5" fmla="*/ 0 h 35"/>
                    <a:gd name="T6" fmla="*/ 10 w 27"/>
                    <a:gd name="T7" fmla="*/ 0 h 35"/>
                    <a:gd name="T8" fmla="*/ 0 w 27"/>
                    <a:gd name="T9" fmla="*/ 8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35"/>
                    <a:gd name="T17" fmla="*/ 27 w 2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35">
                      <a:moveTo>
                        <a:pt x="27" y="35"/>
                      </a:moveTo>
                      <a:lnTo>
                        <a:pt x="27" y="8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14" name="Line 200"/>
                <p:cNvSpPr>
                  <a:spLocks noChangeShapeType="1"/>
                </p:cNvSpPr>
                <p:nvPr/>
              </p:nvSpPr>
              <p:spPr bwMode="auto">
                <a:xfrm>
                  <a:off x="5213" y="2849"/>
                  <a:ext cx="1" cy="3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15" name="Freeform 201"/>
                <p:cNvSpPr>
                  <a:spLocks/>
                </p:cNvSpPr>
                <p:nvPr/>
              </p:nvSpPr>
              <p:spPr bwMode="auto">
                <a:xfrm>
                  <a:off x="5194" y="2813"/>
                  <a:ext cx="19" cy="60"/>
                </a:xfrm>
                <a:custGeom>
                  <a:avLst/>
                  <a:gdLst>
                    <a:gd name="T0" fmla="*/ 0 w 19"/>
                    <a:gd name="T1" fmla="*/ 60 h 60"/>
                    <a:gd name="T2" fmla="*/ 0 w 19"/>
                    <a:gd name="T3" fmla="*/ 30 h 60"/>
                    <a:gd name="T4" fmla="*/ 19 w 19"/>
                    <a:gd name="T5" fmla="*/ 0 h 60"/>
                    <a:gd name="T6" fmla="*/ 0 60000 65536"/>
                    <a:gd name="T7" fmla="*/ 0 60000 65536"/>
                    <a:gd name="T8" fmla="*/ 0 60000 65536"/>
                    <a:gd name="T9" fmla="*/ 0 w 19"/>
                    <a:gd name="T10" fmla="*/ 0 h 60"/>
                    <a:gd name="T11" fmla="*/ 19 w 19"/>
                    <a:gd name="T12" fmla="*/ 60 h 6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" h="60">
                      <a:moveTo>
                        <a:pt x="0" y="60"/>
                      </a:moveTo>
                      <a:lnTo>
                        <a:pt x="0" y="30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16" name="Line 202"/>
                <p:cNvSpPr>
                  <a:spLocks noChangeShapeType="1"/>
                </p:cNvSpPr>
                <p:nvPr/>
              </p:nvSpPr>
              <p:spPr bwMode="auto">
                <a:xfrm>
                  <a:off x="5173" y="2813"/>
                  <a:ext cx="21" cy="3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17" name="Line 203"/>
                <p:cNvSpPr>
                  <a:spLocks noChangeShapeType="1"/>
                </p:cNvSpPr>
                <p:nvPr/>
              </p:nvSpPr>
              <p:spPr bwMode="auto">
                <a:xfrm>
                  <a:off x="5258" y="2857"/>
                  <a:ext cx="3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18" name="Freeform 204"/>
                <p:cNvSpPr>
                  <a:spLocks/>
                </p:cNvSpPr>
                <p:nvPr/>
              </p:nvSpPr>
              <p:spPr bwMode="auto">
                <a:xfrm>
                  <a:off x="5311" y="2831"/>
                  <a:ext cx="9" cy="53"/>
                </a:xfrm>
                <a:custGeom>
                  <a:avLst/>
                  <a:gdLst>
                    <a:gd name="T0" fmla="*/ 0 w 9"/>
                    <a:gd name="T1" fmla="*/ 8 h 53"/>
                    <a:gd name="T2" fmla="*/ 9 w 9"/>
                    <a:gd name="T3" fmla="*/ 0 h 53"/>
                    <a:gd name="T4" fmla="*/ 9 w 9"/>
                    <a:gd name="T5" fmla="*/ 53 h 53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53"/>
                    <a:gd name="T11" fmla="*/ 9 w 9"/>
                    <a:gd name="T12" fmla="*/ 53 h 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53">
                      <a:moveTo>
                        <a:pt x="0" y="8"/>
                      </a:moveTo>
                      <a:lnTo>
                        <a:pt x="9" y="0"/>
                      </a:lnTo>
                      <a:lnTo>
                        <a:pt x="9" y="5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19" name="Line 205"/>
                <p:cNvSpPr>
                  <a:spLocks noChangeShapeType="1"/>
                </p:cNvSpPr>
                <p:nvPr/>
              </p:nvSpPr>
              <p:spPr bwMode="auto">
                <a:xfrm flipH="1">
                  <a:off x="5311" y="2884"/>
                  <a:ext cx="17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20" name="Freeform 206"/>
                <p:cNvSpPr>
                  <a:spLocks/>
                </p:cNvSpPr>
                <p:nvPr/>
              </p:nvSpPr>
              <p:spPr bwMode="auto">
                <a:xfrm>
                  <a:off x="4921" y="2977"/>
                  <a:ext cx="57" cy="46"/>
                </a:xfrm>
                <a:custGeom>
                  <a:avLst/>
                  <a:gdLst>
                    <a:gd name="T0" fmla="*/ 57 w 57"/>
                    <a:gd name="T1" fmla="*/ 0 h 46"/>
                    <a:gd name="T2" fmla="*/ 57 w 57"/>
                    <a:gd name="T3" fmla="*/ 46 h 46"/>
                    <a:gd name="T4" fmla="*/ 0 w 57"/>
                    <a:gd name="T5" fmla="*/ 23 h 46"/>
                    <a:gd name="T6" fmla="*/ 57 w 57"/>
                    <a:gd name="T7" fmla="*/ 0 h 46"/>
                    <a:gd name="T8" fmla="*/ 57 w 57"/>
                    <a:gd name="T9" fmla="*/ 4 h 46"/>
                    <a:gd name="T10" fmla="*/ 57 w 57"/>
                    <a:gd name="T11" fmla="*/ 6 h 46"/>
                    <a:gd name="T12" fmla="*/ 41 w 57"/>
                    <a:gd name="T13" fmla="*/ 6 h 46"/>
                    <a:gd name="T14" fmla="*/ 34 w 57"/>
                    <a:gd name="T15" fmla="*/ 10 h 46"/>
                    <a:gd name="T16" fmla="*/ 57 w 57"/>
                    <a:gd name="T17" fmla="*/ 10 h 46"/>
                    <a:gd name="T18" fmla="*/ 57 w 57"/>
                    <a:gd name="T19" fmla="*/ 12 h 46"/>
                    <a:gd name="T20" fmla="*/ 26 w 57"/>
                    <a:gd name="T21" fmla="*/ 12 h 46"/>
                    <a:gd name="T22" fmla="*/ 18 w 57"/>
                    <a:gd name="T23" fmla="*/ 16 h 46"/>
                    <a:gd name="T24" fmla="*/ 57 w 57"/>
                    <a:gd name="T25" fmla="*/ 16 h 46"/>
                    <a:gd name="T26" fmla="*/ 57 w 57"/>
                    <a:gd name="T27" fmla="*/ 19 h 46"/>
                    <a:gd name="T28" fmla="*/ 11 w 57"/>
                    <a:gd name="T29" fmla="*/ 19 h 46"/>
                    <a:gd name="T30" fmla="*/ 2 w 57"/>
                    <a:gd name="T31" fmla="*/ 22 h 46"/>
                    <a:gd name="T32" fmla="*/ 57 w 57"/>
                    <a:gd name="T33" fmla="*/ 22 h 46"/>
                    <a:gd name="T34" fmla="*/ 57 w 57"/>
                    <a:gd name="T35" fmla="*/ 25 h 46"/>
                    <a:gd name="T36" fmla="*/ 5 w 57"/>
                    <a:gd name="T37" fmla="*/ 25 h 46"/>
                    <a:gd name="T38" fmla="*/ 13 w 57"/>
                    <a:gd name="T39" fmla="*/ 28 h 46"/>
                    <a:gd name="T40" fmla="*/ 57 w 57"/>
                    <a:gd name="T41" fmla="*/ 28 h 46"/>
                    <a:gd name="T42" fmla="*/ 57 w 57"/>
                    <a:gd name="T43" fmla="*/ 31 h 46"/>
                    <a:gd name="T44" fmla="*/ 20 w 57"/>
                    <a:gd name="T45" fmla="*/ 31 h 46"/>
                    <a:gd name="T46" fmla="*/ 29 w 57"/>
                    <a:gd name="T47" fmla="*/ 34 h 46"/>
                    <a:gd name="T48" fmla="*/ 57 w 57"/>
                    <a:gd name="T49" fmla="*/ 34 h 46"/>
                    <a:gd name="T50" fmla="*/ 57 w 57"/>
                    <a:gd name="T51" fmla="*/ 38 h 46"/>
                    <a:gd name="T52" fmla="*/ 36 w 57"/>
                    <a:gd name="T53" fmla="*/ 38 h 46"/>
                    <a:gd name="T54" fmla="*/ 43 w 57"/>
                    <a:gd name="T55" fmla="*/ 40 h 46"/>
                    <a:gd name="T56" fmla="*/ 57 w 57"/>
                    <a:gd name="T57" fmla="*/ 40 h 46"/>
                    <a:gd name="T58" fmla="*/ 57 w 57"/>
                    <a:gd name="T59" fmla="*/ 44 h 46"/>
                    <a:gd name="T60" fmla="*/ 51 w 57"/>
                    <a:gd name="T61" fmla="*/ 44 h 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7"/>
                    <a:gd name="T94" fmla="*/ 0 h 46"/>
                    <a:gd name="T95" fmla="*/ 57 w 57"/>
                    <a:gd name="T96" fmla="*/ 46 h 4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7" h="46">
                      <a:moveTo>
                        <a:pt x="57" y="0"/>
                      </a:moveTo>
                      <a:lnTo>
                        <a:pt x="57" y="46"/>
                      </a:lnTo>
                      <a:lnTo>
                        <a:pt x="0" y="23"/>
                      </a:lnTo>
                      <a:lnTo>
                        <a:pt x="57" y="0"/>
                      </a:lnTo>
                      <a:lnTo>
                        <a:pt x="57" y="4"/>
                      </a:lnTo>
                      <a:lnTo>
                        <a:pt x="57" y="6"/>
                      </a:lnTo>
                      <a:lnTo>
                        <a:pt x="41" y="6"/>
                      </a:lnTo>
                      <a:lnTo>
                        <a:pt x="34" y="10"/>
                      </a:lnTo>
                      <a:lnTo>
                        <a:pt x="57" y="10"/>
                      </a:lnTo>
                      <a:lnTo>
                        <a:pt x="57" y="12"/>
                      </a:lnTo>
                      <a:lnTo>
                        <a:pt x="26" y="12"/>
                      </a:lnTo>
                      <a:lnTo>
                        <a:pt x="18" y="16"/>
                      </a:lnTo>
                      <a:lnTo>
                        <a:pt x="57" y="16"/>
                      </a:lnTo>
                      <a:lnTo>
                        <a:pt x="57" y="19"/>
                      </a:lnTo>
                      <a:lnTo>
                        <a:pt x="11" y="19"/>
                      </a:lnTo>
                      <a:lnTo>
                        <a:pt x="2" y="22"/>
                      </a:lnTo>
                      <a:lnTo>
                        <a:pt x="57" y="22"/>
                      </a:lnTo>
                      <a:lnTo>
                        <a:pt x="57" y="25"/>
                      </a:lnTo>
                      <a:lnTo>
                        <a:pt x="5" y="25"/>
                      </a:lnTo>
                      <a:lnTo>
                        <a:pt x="13" y="28"/>
                      </a:lnTo>
                      <a:lnTo>
                        <a:pt x="57" y="28"/>
                      </a:lnTo>
                      <a:lnTo>
                        <a:pt x="57" y="31"/>
                      </a:lnTo>
                      <a:lnTo>
                        <a:pt x="20" y="31"/>
                      </a:lnTo>
                      <a:lnTo>
                        <a:pt x="29" y="34"/>
                      </a:lnTo>
                      <a:lnTo>
                        <a:pt x="57" y="34"/>
                      </a:lnTo>
                      <a:lnTo>
                        <a:pt x="57" y="38"/>
                      </a:lnTo>
                      <a:lnTo>
                        <a:pt x="36" y="38"/>
                      </a:lnTo>
                      <a:lnTo>
                        <a:pt x="43" y="40"/>
                      </a:lnTo>
                      <a:lnTo>
                        <a:pt x="57" y="40"/>
                      </a:lnTo>
                      <a:lnTo>
                        <a:pt x="57" y="44"/>
                      </a:lnTo>
                      <a:lnTo>
                        <a:pt x="51" y="44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21" name="Line 207"/>
                <p:cNvSpPr>
                  <a:spLocks noChangeShapeType="1"/>
                </p:cNvSpPr>
                <p:nvPr/>
              </p:nvSpPr>
              <p:spPr bwMode="auto">
                <a:xfrm>
                  <a:off x="4978" y="3000"/>
                  <a:ext cx="1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22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4970" y="2981"/>
                  <a:ext cx="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23" name="Freeform 209"/>
                <p:cNvSpPr>
                  <a:spLocks/>
                </p:cNvSpPr>
                <p:nvPr/>
              </p:nvSpPr>
              <p:spPr bwMode="auto">
                <a:xfrm>
                  <a:off x="4921" y="2902"/>
                  <a:ext cx="57" cy="45"/>
                </a:xfrm>
                <a:custGeom>
                  <a:avLst/>
                  <a:gdLst>
                    <a:gd name="T0" fmla="*/ 57 w 57"/>
                    <a:gd name="T1" fmla="*/ 45 h 45"/>
                    <a:gd name="T2" fmla="*/ 0 w 57"/>
                    <a:gd name="T3" fmla="*/ 22 h 45"/>
                    <a:gd name="T4" fmla="*/ 57 w 57"/>
                    <a:gd name="T5" fmla="*/ 0 h 45"/>
                    <a:gd name="T6" fmla="*/ 57 w 57"/>
                    <a:gd name="T7" fmla="*/ 45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45"/>
                    <a:gd name="T14" fmla="*/ 57 w 57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45">
                      <a:moveTo>
                        <a:pt x="57" y="45"/>
                      </a:moveTo>
                      <a:lnTo>
                        <a:pt x="0" y="22"/>
                      </a:lnTo>
                      <a:lnTo>
                        <a:pt x="57" y="0"/>
                      </a:lnTo>
                      <a:lnTo>
                        <a:pt x="57" y="45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24" name="Freeform 210"/>
                <p:cNvSpPr>
                  <a:spLocks/>
                </p:cNvSpPr>
                <p:nvPr/>
              </p:nvSpPr>
              <p:spPr bwMode="auto">
                <a:xfrm>
                  <a:off x="4923" y="2905"/>
                  <a:ext cx="55" cy="37"/>
                </a:xfrm>
                <a:custGeom>
                  <a:avLst/>
                  <a:gdLst>
                    <a:gd name="T0" fmla="*/ 55 w 55"/>
                    <a:gd name="T1" fmla="*/ 37 h 37"/>
                    <a:gd name="T2" fmla="*/ 43 w 55"/>
                    <a:gd name="T3" fmla="*/ 37 h 37"/>
                    <a:gd name="T4" fmla="*/ 34 w 55"/>
                    <a:gd name="T5" fmla="*/ 33 h 37"/>
                    <a:gd name="T6" fmla="*/ 55 w 55"/>
                    <a:gd name="T7" fmla="*/ 33 h 37"/>
                    <a:gd name="T8" fmla="*/ 55 w 55"/>
                    <a:gd name="T9" fmla="*/ 31 h 37"/>
                    <a:gd name="T10" fmla="*/ 27 w 55"/>
                    <a:gd name="T11" fmla="*/ 31 h 37"/>
                    <a:gd name="T12" fmla="*/ 18 w 55"/>
                    <a:gd name="T13" fmla="*/ 27 h 37"/>
                    <a:gd name="T14" fmla="*/ 55 w 55"/>
                    <a:gd name="T15" fmla="*/ 27 h 37"/>
                    <a:gd name="T16" fmla="*/ 55 w 55"/>
                    <a:gd name="T17" fmla="*/ 25 h 37"/>
                    <a:gd name="T18" fmla="*/ 11 w 55"/>
                    <a:gd name="T19" fmla="*/ 25 h 37"/>
                    <a:gd name="T20" fmla="*/ 3 w 55"/>
                    <a:gd name="T21" fmla="*/ 21 h 37"/>
                    <a:gd name="T22" fmla="*/ 55 w 55"/>
                    <a:gd name="T23" fmla="*/ 21 h 37"/>
                    <a:gd name="T24" fmla="*/ 55 w 55"/>
                    <a:gd name="T25" fmla="*/ 19 h 37"/>
                    <a:gd name="T26" fmla="*/ 0 w 55"/>
                    <a:gd name="T27" fmla="*/ 19 h 37"/>
                    <a:gd name="T28" fmla="*/ 9 w 55"/>
                    <a:gd name="T29" fmla="*/ 15 h 37"/>
                    <a:gd name="T30" fmla="*/ 55 w 55"/>
                    <a:gd name="T31" fmla="*/ 15 h 37"/>
                    <a:gd name="T32" fmla="*/ 55 w 55"/>
                    <a:gd name="T33" fmla="*/ 13 h 37"/>
                    <a:gd name="T34" fmla="*/ 16 w 55"/>
                    <a:gd name="T35" fmla="*/ 13 h 37"/>
                    <a:gd name="T36" fmla="*/ 24 w 55"/>
                    <a:gd name="T37" fmla="*/ 9 h 37"/>
                    <a:gd name="T38" fmla="*/ 55 w 55"/>
                    <a:gd name="T39" fmla="*/ 9 h 37"/>
                    <a:gd name="T40" fmla="*/ 55 w 55"/>
                    <a:gd name="T41" fmla="*/ 7 h 37"/>
                    <a:gd name="T42" fmla="*/ 32 w 55"/>
                    <a:gd name="T43" fmla="*/ 7 h 37"/>
                    <a:gd name="T44" fmla="*/ 39 w 55"/>
                    <a:gd name="T45" fmla="*/ 3 h 37"/>
                    <a:gd name="T46" fmla="*/ 55 w 55"/>
                    <a:gd name="T47" fmla="*/ 3 h 37"/>
                    <a:gd name="T48" fmla="*/ 55 w 55"/>
                    <a:gd name="T49" fmla="*/ 0 h 37"/>
                    <a:gd name="T50" fmla="*/ 47 w 55"/>
                    <a:gd name="T51" fmla="*/ 0 h 3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5"/>
                    <a:gd name="T79" fmla="*/ 0 h 37"/>
                    <a:gd name="T80" fmla="*/ 55 w 55"/>
                    <a:gd name="T81" fmla="*/ 37 h 3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5" h="37">
                      <a:moveTo>
                        <a:pt x="55" y="37"/>
                      </a:moveTo>
                      <a:lnTo>
                        <a:pt x="43" y="37"/>
                      </a:lnTo>
                      <a:lnTo>
                        <a:pt x="34" y="33"/>
                      </a:lnTo>
                      <a:lnTo>
                        <a:pt x="55" y="33"/>
                      </a:lnTo>
                      <a:lnTo>
                        <a:pt x="55" y="31"/>
                      </a:lnTo>
                      <a:lnTo>
                        <a:pt x="27" y="31"/>
                      </a:lnTo>
                      <a:lnTo>
                        <a:pt x="18" y="27"/>
                      </a:lnTo>
                      <a:lnTo>
                        <a:pt x="55" y="27"/>
                      </a:lnTo>
                      <a:lnTo>
                        <a:pt x="55" y="25"/>
                      </a:lnTo>
                      <a:lnTo>
                        <a:pt x="11" y="25"/>
                      </a:lnTo>
                      <a:lnTo>
                        <a:pt x="3" y="21"/>
                      </a:lnTo>
                      <a:lnTo>
                        <a:pt x="55" y="21"/>
                      </a:lnTo>
                      <a:lnTo>
                        <a:pt x="55" y="19"/>
                      </a:lnTo>
                      <a:lnTo>
                        <a:pt x="0" y="19"/>
                      </a:lnTo>
                      <a:lnTo>
                        <a:pt x="9" y="15"/>
                      </a:lnTo>
                      <a:lnTo>
                        <a:pt x="55" y="15"/>
                      </a:lnTo>
                      <a:lnTo>
                        <a:pt x="55" y="13"/>
                      </a:lnTo>
                      <a:lnTo>
                        <a:pt x="16" y="13"/>
                      </a:lnTo>
                      <a:lnTo>
                        <a:pt x="24" y="9"/>
                      </a:lnTo>
                      <a:lnTo>
                        <a:pt x="55" y="9"/>
                      </a:lnTo>
                      <a:lnTo>
                        <a:pt x="55" y="7"/>
                      </a:lnTo>
                      <a:lnTo>
                        <a:pt x="32" y="7"/>
                      </a:lnTo>
                      <a:lnTo>
                        <a:pt x="39" y="3"/>
                      </a:lnTo>
                      <a:lnTo>
                        <a:pt x="55" y="3"/>
                      </a:lnTo>
                      <a:lnTo>
                        <a:pt x="55" y="0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25" name="Line 211"/>
                <p:cNvSpPr>
                  <a:spLocks noChangeShapeType="1"/>
                </p:cNvSpPr>
                <p:nvPr/>
              </p:nvSpPr>
              <p:spPr bwMode="auto">
                <a:xfrm>
                  <a:off x="4978" y="2924"/>
                  <a:ext cx="1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26" name="Freeform 212"/>
                <p:cNvSpPr>
                  <a:spLocks/>
                </p:cNvSpPr>
                <p:nvPr/>
              </p:nvSpPr>
              <p:spPr bwMode="auto">
                <a:xfrm>
                  <a:off x="4921" y="2826"/>
                  <a:ext cx="57" cy="46"/>
                </a:xfrm>
                <a:custGeom>
                  <a:avLst/>
                  <a:gdLst>
                    <a:gd name="T0" fmla="*/ 57 w 57"/>
                    <a:gd name="T1" fmla="*/ 46 h 46"/>
                    <a:gd name="T2" fmla="*/ 0 w 57"/>
                    <a:gd name="T3" fmla="*/ 23 h 46"/>
                    <a:gd name="T4" fmla="*/ 57 w 57"/>
                    <a:gd name="T5" fmla="*/ 0 h 46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46"/>
                    <a:gd name="T11" fmla="*/ 57 w 57"/>
                    <a:gd name="T12" fmla="*/ 46 h 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46">
                      <a:moveTo>
                        <a:pt x="57" y="46"/>
                      </a:moveTo>
                      <a:lnTo>
                        <a:pt x="0" y="23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27" name="Freeform 213"/>
                <p:cNvSpPr>
                  <a:spLocks/>
                </p:cNvSpPr>
                <p:nvPr/>
              </p:nvSpPr>
              <p:spPr bwMode="auto">
                <a:xfrm>
                  <a:off x="4972" y="2826"/>
                  <a:ext cx="6" cy="46"/>
                </a:xfrm>
                <a:custGeom>
                  <a:avLst/>
                  <a:gdLst>
                    <a:gd name="T0" fmla="*/ 6 w 6"/>
                    <a:gd name="T1" fmla="*/ 0 h 46"/>
                    <a:gd name="T2" fmla="*/ 6 w 6"/>
                    <a:gd name="T3" fmla="*/ 46 h 46"/>
                    <a:gd name="T4" fmla="*/ 6 w 6"/>
                    <a:gd name="T5" fmla="*/ 43 h 46"/>
                    <a:gd name="T6" fmla="*/ 0 w 6"/>
                    <a:gd name="T7" fmla="*/ 43 h 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46"/>
                    <a:gd name="T14" fmla="*/ 6 w 6"/>
                    <a:gd name="T15" fmla="*/ 46 h 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46">
                      <a:moveTo>
                        <a:pt x="6" y="0"/>
                      </a:moveTo>
                      <a:lnTo>
                        <a:pt x="6" y="46"/>
                      </a:lnTo>
                      <a:lnTo>
                        <a:pt x="6" y="43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28" name="Freeform 214"/>
                <p:cNvSpPr>
                  <a:spLocks/>
                </p:cNvSpPr>
                <p:nvPr/>
              </p:nvSpPr>
              <p:spPr bwMode="auto">
                <a:xfrm>
                  <a:off x="4964" y="2866"/>
                  <a:ext cx="14" cy="3"/>
                </a:xfrm>
                <a:custGeom>
                  <a:avLst/>
                  <a:gdLst>
                    <a:gd name="T0" fmla="*/ 14 w 14"/>
                    <a:gd name="T1" fmla="*/ 3 h 3"/>
                    <a:gd name="T2" fmla="*/ 14 w 14"/>
                    <a:gd name="T3" fmla="*/ 0 h 3"/>
                    <a:gd name="T4" fmla="*/ 0 w 1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14"/>
                    <a:gd name="T10" fmla="*/ 0 h 3"/>
                    <a:gd name="T11" fmla="*/ 14 w 1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" h="3">
                      <a:moveTo>
                        <a:pt x="14" y="3"/>
                      </a:moveTo>
                      <a:lnTo>
                        <a:pt x="1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29" name="Freeform 215"/>
                <p:cNvSpPr>
                  <a:spLocks/>
                </p:cNvSpPr>
                <p:nvPr/>
              </p:nvSpPr>
              <p:spPr bwMode="auto">
                <a:xfrm>
                  <a:off x="4926" y="2851"/>
                  <a:ext cx="52" cy="15"/>
                </a:xfrm>
                <a:custGeom>
                  <a:avLst/>
                  <a:gdLst>
                    <a:gd name="T0" fmla="*/ 38 w 52"/>
                    <a:gd name="T1" fmla="*/ 15 h 15"/>
                    <a:gd name="T2" fmla="*/ 31 w 52"/>
                    <a:gd name="T3" fmla="*/ 12 h 15"/>
                    <a:gd name="T4" fmla="*/ 52 w 52"/>
                    <a:gd name="T5" fmla="*/ 12 h 15"/>
                    <a:gd name="T6" fmla="*/ 52 w 52"/>
                    <a:gd name="T7" fmla="*/ 9 h 15"/>
                    <a:gd name="T8" fmla="*/ 23 w 52"/>
                    <a:gd name="T9" fmla="*/ 9 h 15"/>
                    <a:gd name="T10" fmla="*/ 15 w 52"/>
                    <a:gd name="T11" fmla="*/ 6 h 15"/>
                    <a:gd name="T12" fmla="*/ 52 w 52"/>
                    <a:gd name="T13" fmla="*/ 6 h 15"/>
                    <a:gd name="T14" fmla="*/ 52 w 52"/>
                    <a:gd name="T15" fmla="*/ 3 h 15"/>
                    <a:gd name="T16" fmla="*/ 8 w 52"/>
                    <a:gd name="T17" fmla="*/ 3 h 15"/>
                    <a:gd name="T18" fmla="*/ 0 w 52"/>
                    <a:gd name="T19" fmla="*/ 0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2"/>
                    <a:gd name="T31" fmla="*/ 0 h 15"/>
                    <a:gd name="T32" fmla="*/ 52 w 52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2" h="15">
                      <a:moveTo>
                        <a:pt x="38" y="15"/>
                      </a:moveTo>
                      <a:lnTo>
                        <a:pt x="31" y="12"/>
                      </a:lnTo>
                      <a:lnTo>
                        <a:pt x="52" y="12"/>
                      </a:lnTo>
                      <a:lnTo>
                        <a:pt x="52" y="9"/>
                      </a:lnTo>
                      <a:lnTo>
                        <a:pt x="23" y="9"/>
                      </a:lnTo>
                      <a:lnTo>
                        <a:pt x="15" y="6"/>
                      </a:lnTo>
                      <a:lnTo>
                        <a:pt x="52" y="6"/>
                      </a:lnTo>
                      <a:lnTo>
                        <a:pt x="52" y="3"/>
                      </a:lnTo>
                      <a:lnTo>
                        <a:pt x="8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30" name="Freeform 216"/>
                <p:cNvSpPr>
                  <a:spLocks/>
                </p:cNvSpPr>
                <p:nvPr/>
              </p:nvSpPr>
              <p:spPr bwMode="auto">
                <a:xfrm>
                  <a:off x="4926" y="2848"/>
                  <a:ext cx="52" cy="3"/>
                </a:xfrm>
                <a:custGeom>
                  <a:avLst/>
                  <a:gdLst>
                    <a:gd name="T0" fmla="*/ 0 w 52"/>
                    <a:gd name="T1" fmla="*/ 3 h 3"/>
                    <a:gd name="T2" fmla="*/ 52 w 52"/>
                    <a:gd name="T3" fmla="*/ 3 h 3"/>
                    <a:gd name="T4" fmla="*/ 52 w 52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3"/>
                    <a:gd name="T11" fmla="*/ 52 w 5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3">
                      <a:moveTo>
                        <a:pt x="0" y="3"/>
                      </a:moveTo>
                      <a:lnTo>
                        <a:pt x="52" y="3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31" name="Freeform 217"/>
                <p:cNvSpPr>
                  <a:spLocks/>
                </p:cNvSpPr>
                <p:nvPr/>
              </p:nvSpPr>
              <p:spPr bwMode="auto">
                <a:xfrm>
                  <a:off x="4924" y="2845"/>
                  <a:ext cx="54" cy="3"/>
                </a:xfrm>
                <a:custGeom>
                  <a:avLst/>
                  <a:gdLst>
                    <a:gd name="T0" fmla="*/ 54 w 54"/>
                    <a:gd name="T1" fmla="*/ 3 h 3"/>
                    <a:gd name="T2" fmla="*/ 0 w 54"/>
                    <a:gd name="T3" fmla="*/ 3 h 3"/>
                    <a:gd name="T4" fmla="*/ 8 w 54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54"/>
                    <a:gd name="T10" fmla="*/ 0 h 3"/>
                    <a:gd name="T11" fmla="*/ 54 w 54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4" h="3">
                      <a:moveTo>
                        <a:pt x="54" y="3"/>
                      </a:moveTo>
                      <a:lnTo>
                        <a:pt x="0" y="3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32" name="Freeform 218"/>
                <p:cNvSpPr>
                  <a:spLocks/>
                </p:cNvSpPr>
                <p:nvPr/>
              </p:nvSpPr>
              <p:spPr bwMode="auto">
                <a:xfrm>
                  <a:off x="4932" y="2842"/>
                  <a:ext cx="46" cy="3"/>
                </a:xfrm>
                <a:custGeom>
                  <a:avLst/>
                  <a:gdLst>
                    <a:gd name="T0" fmla="*/ 0 w 46"/>
                    <a:gd name="T1" fmla="*/ 3 h 3"/>
                    <a:gd name="T2" fmla="*/ 46 w 46"/>
                    <a:gd name="T3" fmla="*/ 3 h 3"/>
                    <a:gd name="T4" fmla="*/ 46 w 46"/>
                    <a:gd name="T5" fmla="*/ 0 h 3"/>
                    <a:gd name="T6" fmla="*/ 7 w 46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6"/>
                    <a:gd name="T13" fmla="*/ 0 h 3"/>
                    <a:gd name="T14" fmla="*/ 46 w 46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6" h="3">
                      <a:moveTo>
                        <a:pt x="0" y="3"/>
                      </a:moveTo>
                      <a:lnTo>
                        <a:pt x="46" y="3"/>
                      </a:lnTo>
                      <a:lnTo>
                        <a:pt x="46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33" name="Freeform 219"/>
                <p:cNvSpPr>
                  <a:spLocks/>
                </p:cNvSpPr>
                <p:nvPr/>
              </p:nvSpPr>
              <p:spPr bwMode="auto">
                <a:xfrm>
                  <a:off x="4939" y="2836"/>
                  <a:ext cx="39" cy="6"/>
                </a:xfrm>
                <a:custGeom>
                  <a:avLst/>
                  <a:gdLst>
                    <a:gd name="T0" fmla="*/ 0 w 39"/>
                    <a:gd name="T1" fmla="*/ 6 h 6"/>
                    <a:gd name="T2" fmla="*/ 8 w 39"/>
                    <a:gd name="T3" fmla="*/ 2 h 6"/>
                    <a:gd name="T4" fmla="*/ 39 w 39"/>
                    <a:gd name="T5" fmla="*/ 2 h 6"/>
                    <a:gd name="T6" fmla="*/ 39 w 39"/>
                    <a:gd name="T7" fmla="*/ 0 h 6"/>
                    <a:gd name="T8" fmla="*/ 16 w 39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"/>
                    <a:gd name="T16" fmla="*/ 0 h 6"/>
                    <a:gd name="T17" fmla="*/ 39 w 39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" h="6">
                      <a:moveTo>
                        <a:pt x="0" y="6"/>
                      </a:moveTo>
                      <a:lnTo>
                        <a:pt x="8" y="2"/>
                      </a:lnTo>
                      <a:lnTo>
                        <a:pt x="39" y="2"/>
                      </a:lnTo>
                      <a:lnTo>
                        <a:pt x="39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34" name="Freeform 220"/>
                <p:cNvSpPr>
                  <a:spLocks/>
                </p:cNvSpPr>
                <p:nvPr/>
              </p:nvSpPr>
              <p:spPr bwMode="auto">
                <a:xfrm>
                  <a:off x="4955" y="2830"/>
                  <a:ext cx="23" cy="6"/>
                </a:xfrm>
                <a:custGeom>
                  <a:avLst/>
                  <a:gdLst>
                    <a:gd name="T0" fmla="*/ 0 w 23"/>
                    <a:gd name="T1" fmla="*/ 6 h 6"/>
                    <a:gd name="T2" fmla="*/ 7 w 23"/>
                    <a:gd name="T3" fmla="*/ 2 h 6"/>
                    <a:gd name="T4" fmla="*/ 23 w 23"/>
                    <a:gd name="T5" fmla="*/ 2 h 6"/>
                    <a:gd name="T6" fmla="*/ 23 w 23"/>
                    <a:gd name="T7" fmla="*/ 0 h 6"/>
                    <a:gd name="T8" fmla="*/ 15 w 2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6"/>
                    <a:gd name="T17" fmla="*/ 23 w 23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6">
                      <a:moveTo>
                        <a:pt x="0" y="6"/>
                      </a:moveTo>
                      <a:lnTo>
                        <a:pt x="7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35" name="Line 221"/>
                <p:cNvSpPr>
                  <a:spLocks noChangeShapeType="1"/>
                </p:cNvSpPr>
                <p:nvPr/>
              </p:nvSpPr>
              <p:spPr bwMode="auto">
                <a:xfrm>
                  <a:off x="4978" y="2849"/>
                  <a:ext cx="1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36" name="Line 222"/>
                <p:cNvSpPr>
                  <a:spLocks noChangeShapeType="1"/>
                </p:cNvSpPr>
                <p:nvPr/>
              </p:nvSpPr>
              <p:spPr bwMode="auto">
                <a:xfrm>
                  <a:off x="4921" y="2849"/>
                  <a:ext cx="15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37" name="Line 223"/>
                <p:cNvSpPr>
                  <a:spLocks noChangeShapeType="1"/>
                </p:cNvSpPr>
                <p:nvPr/>
              </p:nvSpPr>
              <p:spPr bwMode="auto">
                <a:xfrm>
                  <a:off x="5073" y="2886"/>
                  <a:ext cx="7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38" name="Line 224"/>
                <p:cNvSpPr>
                  <a:spLocks noChangeShapeType="1"/>
                </p:cNvSpPr>
                <p:nvPr/>
              </p:nvSpPr>
              <p:spPr bwMode="auto">
                <a:xfrm flipH="1">
                  <a:off x="5073" y="2963"/>
                  <a:ext cx="7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39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4921" y="3000"/>
                  <a:ext cx="15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40" name="Line 226"/>
                <p:cNvSpPr>
                  <a:spLocks noChangeShapeType="1"/>
                </p:cNvSpPr>
                <p:nvPr/>
              </p:nvSpPr>
              <p:spPr bwMode="auto">
                <a:xfrm>
                  <a:off x="4921" y="2924"/>
                  <a:ext cx="15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41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73" y="2811"/>
                  <a:ext cx="75" cy="416"/>
                </a:xfrm>
                <a:prstGeom prst="rect">
                  <a:avLst/>
                </a:prstGeom>
                <a:solidFill>
                  <a:schemeClr val="folHlink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pPr eaLnBrk="0" hangingPunct="0"/>
                  <a:endParaRPr lang="de-DE"/>
                </a:p>
              </p:txBody>
            </p:sp>
            <p:sp>
              <p:nvSpPr>
                <p:cNvPr id="25742" name="Line 228"/>
                <p:cNvSpPr>
                  <a:spLocks noChangeShapeType="1"/>
                </p:cNvSpPr>
                <p:nvPr/>
              </p:nvSpPr>
              <p:spPr bwMode="auto">
                <a:xfrm flipH="1">
                  <a:off x="3638" y="2544"/>
                  <a:ext cx="266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43" name="Freeform 229"/>
                <p:cNvSpPr>
                  <a:spLocks/>
                </p:cNvSpPr>
                <p:nvPr/>
              </p:nvSpPr>
              <p:spPr bwMode="auto">
                <a:xfrm>
                  <a:off x="3563" y="2620"/>
                  <a:ext cx="1" cy="189"/>
                </a:xfrm>
                <a:custGeom>
                  <a:avLst/>
                  <a:gdLst>
                    <a:gd name="T0" fmla="*/ 0 w 1"/>
                    <a:gd name="T1" fmla="*/ 0 h 189"/>
                    <a:gd name="T2" fmla="*/ 0 w 1"/>
                    <a:gd name="T3" fmla="*/ 152 h 189"/>
                    <a:gd name="T4" fmla="*/ 0 w 1"/>
                    <a:gd name="T5" fmla="*/ 189 h 189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189"/>
                    <a:gd name="T11" fmla="*/ 1 w 1"/>
                    <a:gd name="T12" fmla="*/ 189 h 18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189">
                      <a:moveTo>
                        <a:pt x="0" y="0"/>
                      </a:moveTo>
                      <a:lnTo>
                        <a:pt x="0" y="152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44" name="Line 230"/>
                <p:cNvSpPr>
                  <a:spLocks noChangeShapeType="1"/>
                </p:cNvSpPr>
                <p:nvPr/>
              </p:nvSpPr>
              <p:spPr bwMode="auto">
                <a:xfrm flipH="1">
                  <a:off x="3259" y="2544"/>
                  <a:ext cx="22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45" name="Freeform 231"/>
                <p:cNvSpPr>
                  <a:spLocks/>
                </p:cNvSpPr>
                <p:nvPr/>
              </p:nvSpPr>
              <p:spPr bwMode="auto">
                <a:xfrm>
                  <a:off x="4320" y="2544"/>
                  <a:ext cx="152" cy="1135"/>
                </a:xfrm>
                <a:custGeom>
                  <a:avLst/>
                  <a:gdLst>
                    <a:gd name="T0" fmla="*/ 0 w 152"/>
                    <a:gd name="T1" fmla="*/ 0 h 1135"/>
                    <a:gd name="T2" fmla="*/ 0 w 152"/>
                    <a:gd name="T3" fmla="*/ 1135 h 1135"/>
                    <a:gd name="T4" fmla="*/ 152 w 152"/>
                    <a:gd name="T5" fmla="*/ 1135 h 1135"/>
                    <a:gd name="T6" fmla="*/ 0 60000 65536"/>
                    <a:gd name="T7" fmla="*/ 0 60000 65536"/>
                    <a:gd name="T8" fmla="*/ 0 60000 65536"/>
                    <a:gd name="T9" fmla="*/ 0 w 152"/>
                    <a:gd name="T10" fmla="*/ 0 h 1135"/>
                    <a:gd name="T11" fmla="*/ 152 w 152"/>
                    <a:gd name="T12" fmla="*/ 1135 h 11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2" h="1135">
                      <a:moveTo>
                        <a:pt x="0" y="0"/>
                      </a:moveTo>
                      <a:lnTo>
                        <a:pt x="0" y="1135"/>
                      </a:lnTo>
                      <a:lnTo>
                        <a:pt x="152" y="1135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46" name="Freeform 232"/>
                <p:cNvSpPr>
                  <a:spLocks/>
                </p:cNvSpPr>
                <p:nvPr/>
              </p:nvSpPr>
              <p:spPr bwMode="auto">
                <a:xfrm>
                  <a:off x="4504" y="2695"/>
                  <a:ext cx="270" cy="922"/>
                </a:xfrm>
                <a:custGeom>
                  <a:avLst/>
                  <a:gdLst>
                    <a:gd name="T0" fmla="*/ 0 w 270"/>
                    <a:gd name="T1" fmla="*/ 922 h 922"/>
                    <a:gd name="T2" fmla="*/ 8 w 270"/>
                    <a:gd name="T3" fmla="*/ 918 h 922"/>
                    <a:gd name="T4" fmla="*/ 17 w 270"/>
                    <a:gd name="T5" fmla="*/ 913 h 922"/>
                    <a:gd name="T6" fmla="*/ 25 w 270"/>
                    <a:gd name="T7" fmla="*/ 911 h 922"/>
                    <a:gd name="T8" fmla="*/ 35 w 270"/>
                    <a:gd name="T9" fmla="*/ 909 h 922"/>
                    <a:gd name="T10" fmla="*/ 43 w 270"/>
                    <a:gd name="T11" fmla="*/ 909 h 922"/>
                    <a:gd name="T12" fmla="*/ 43 w 270"/>
                    <a:gd name="T13" fmla="*/ 0 h 922"/>
                    <a:gd name="T14" fmla="*/ 270 w 270"/>
                    <a:gd name="T15" fmla="*/ 0 h 922"/>
                    <a:gd name="T16" fmla="*/ 270 w 270"/>
                    <a:gd name="T17" fmla="*/ 114 h 9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0"/>
                    <a:gd name="T28" fmla="*/ 0 h 922"/>
                    <a:gd name="T29" fmla="*/ 270 w 270"/>
                    <a:gd name="T30" fmla="*/ 922 h 9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0" h="922">
                      <a:moveTo>
                        <a:pt x="0" y="922"/>
                      </a:moveTo>
                      <a:lnTo>
                        <a:pt x="8" y="918"/>
                      </a:lnTo>
                      <a:lnTo>
                        <a:pt x="17" y="913"/>
                      </a:lnTo>
                      <a:lnTo>
                        <a:pt x="25" y="911"/>
                      </a:lnTo>
                      <a:lnTo>
                        <a:pt x="35" y="909"/>
                      </a:lnTo>
                      <a:lnTo>
                        <a:pt x="43" y="909"/>
                      </a:lnTo>
                      <a:lnTo>
                        <a:pt x="43" y="0"/>
                      </a:lnTo>
                      <a:lnTo>
                        <a:pt x="270" y="0"/>
                      </a:lnTo>
                      <a:lnTo>
                        <a:pt x="270" y="114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47" name="Freeform 233"/>
                <p:cNvSpPr>
                  <a:spLocks/>
                </p:cNvSpPr>
                <p:nvPr/>
              </p:nvSpPr>
              <p:spPr bwMode="auto">
                <a:xfrm>
                  <a:off x="4747" y="3227"/>
                  <a:ext cx="46" cy="151"/>
                </a:xfrm>
                <a:custGeom>
                  <a:avLst/>
                  <a:gdLst>
                    <a:gd name="T0" fmla="*/ 23 w 46"/>
                    <a:gd name="T1" fmla="*/ 0 h 151"/>
                    <a:gd name="T2" fmla="*/ 46 w 46"/>
                    <a:gd name="T3" fmla="*/ 57 h 151"/>
                    <a:gd name="T4" fmla="*/ 0 w 46"/>
                    <a:gd name="T5" fmla="*/ 57 h 151"/>
                    <a:gd name="T6" fmla="*/ 23 w 46"/>
                    <a:gd name="T7" fmla="*/ 0 h 151"/>
                    <a:gd name="T8" fmla="*/ 23 w 46"/>
                    <a:gd name="T9" fmla="*/ 151 h 1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151"/>
                    <a:gd name="T17" fmla="*/ 46 w 46"/>
                    <a:gd name="T18" fmla="*/ 151 h 1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151">
                      <a:moveTo>
                        <a:pt x="23" y="0"/>
                      </a:moveTo>
                      <a:lnTo>
                        <a:pt x="46" y="57"/>
                      </a:lnTo>
                      <a:lnTo>
                        <a:pt x="0" y="57"/>
                      </a:lnTo>
                      <a:lnTo>
                        <a:pt x="23" y="0"/>
                      </a:lnTo>
                      <a:lnTo>
                        <a:pt x="23" y="15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48" name="Freeform 234"/>
                <p:cNvSpPr>
                  <a:spLocks/>
                </p:cNvSpPr>
                <p:nvPr/>
              </p:nvSpPr>
              <p:spPr bwMode="auto">
                <a:xfrm>
                  <a:off x="4770" y="3230"/>
                  <a:ext cx="1" cy="72"/>
                </a:xfrm>
                <a:custGeom>
                  <a:avLst/>
                  <a:gdLst>
                    <a:gd name="T0" fmla="*/ 0 w 1"/>
                    <a:gd name="T1" fmla="*/ 72 h 72"/>
                    <a:gd name="T2" fmla="*/ 0 w 1"/>
                    <a:gd name="T3" fmla="*/ 54 h 72"/>
                    <a:gd name="T4" fmla="*/ 1 w 1"/>
                    <a:gd name="T5" fmla="*/ 54 h 72"/>
                    <a:gd name="T6" fmla="*/ 1 w 1"/>
                    <a:gd name="T7" fmla="*/ 0 h 7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72"/>
                    <a:gd name="T14" fmla="*/ 1 w 1"/>
                    <a:gd name="T15" fmla="*/ 72 h 7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72">
                      <a:moveTo>
                        <a:pt x="0" y="72"/>
                      </a:moveTo>
                      <a:lnTo>
                        <a:pt x="0" y="54"/>
                      </a:lnTo>
                      <a:lnTo>
                        <a:pt x="1" y="54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49" name="Freeform 235"/>
                <p:cNvSpPr>
                  <a:spLocks/>
                </p:cNvSpPr>
                <p:nvPr/>
              </p:nvSpPr>
              <p:spPr bwMode="auto">
                <a:xfrm>
                  <a:off x="4751" y="3232"/>
                  <a:ext cx="16" cy="52"/>
                </a:xfrm>
                <a:custGeom>
                  <a:avLst/>
                  <a:gdLst>
                    <a:gd name="T0" fmla="*/ 16 w 16"/>
                    <a:gd name="T1" fmla="*/ 0 h 52"/>
                    <a:gd name="T2" fmla="*/ 16 w 16"/>
                    <a:gd name="T3" fmla="*/ 52 h 52"/>
                    <a:gd name="T4" fmla="*/ 14 w 16"/>
                    <a:gd name="T5" fmla="*/ 52 h 52"/>
                    <a:gd name="T6" fmla="*/ 14 w 16"/>
                    <a:gd name="T7" fmla="*/ 9 h 52"/>
                    <a:gd name="T8" fmla="*/ 10 w 16"/>
                    <a:gd name="T9" fmla="*/ 16 h 52"/>
                    <a:gd name="T10" fmla="*/ 10 w 16"/>
                    <a:gd name="T11" fmla="*/ 52 h 52"/>
                    <a:gd name="T12" fmla="*/ 8 w 16"/>
                    <a:gd name="T13" fmla="*/ 52 h 52"/>
                    <a:gd name="T14" fmla="*/ 8 w 16"/>
                    <a:gd name="T15" fmla="*/ 24 h 52"/>
                    <a:gd name="T16" fmla="*/ 4 w 16"/>
                    <a:gd name="T17" fmla="*/ 32 h 52"/>
                    <a:gd name="T18" fmla="*/ 4 w 16"/>
                    <a:gd name="T19" fmla="*/ 52 h 52"/>
                    <a:gd name="T20" fmla="*/ 0 w 16"/>
                    <a:gd name="T21" fmla="*/ 52 h 52"/>
                    <a:gd name="T22" fmla="*/ 0 w 16"/>
                    <a:gd name="T23" fmla="*/ 39 h 5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"/>
                    <a:gd name="T37" fmla="*/ 0 h 52"/>
                    <a:gd name="T38" fmla="*/ 16 w 16"/>
                    <a:gd name="T39" fmla="*/ 52 h 5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" h="52">
                      <a:moveTo>
                        <a:pt x="16" y="0"/>
                      </a:moveTo>
                      <a:lnTo>
                        <a:pt x="16" y="52"/>
                      </a:lnTo>
                      <a:lnTo>
                        <a:pt x="14" y="52"/>
                      </a:lnTo>
                      <a:lnTo>
                        <a:pt x="14" y="9"/>
                      </a:lnTo>
                      <a:lnTo>
                        <a:pt x="10" y="16"/>
                      </a:lnTo>
                      <a:lnTo>
                        <a:pt x="10" y="52"/>
                      </a:lnTo>
                      <a:lnTo>
                        <a:pt x="8" y="52"/>
                      </a:lnTo>
                      <a:lnTo>
                        <a:pt x="8" y="24"/>
                      </a:lnTo>
                      <a:lnTo>
                        <a:pt x="4" y="32"/>
                      </a:lnTo>
                      <a:lnTo>
                        <a:pt x="4" y="52"/>
                      </a:lnTo>
                      <a:lnTo>
                        <a:pt x="0" y="52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50" name="Freeform 236"/>
                <p:cNvSpPr>
                  <a:spLocks/>
                </p:cNvSpPr>
                <p:nvPr/>
              </p:nvSpPr>
              <p:spPr bwMode="auto">
                <a:xfrm>
                  <a:off x="4771" y="3237"/>
                  <a:ext cx="18" cy="47"/>
                </a:xfrm>
                <a:custGeom>
                  <a:avLst/>
                  <a:gdLst>
                    <a:gd name="T0" fmla="*/ 0 w 18"/>
                    <a:gd name="T1" fmla="*/ 47 h 47"/>
                    <a:gd name="T2" fmla="*/ 2 w 18"/>
                    <a:gd name="T3" fmla="*/ 47 h 47"/>
                    <a:gd name="T4" fmla="*/ 2 w 18"/>
                    <a:gd name="T5" fmla="*/ 0 h 47"/>
                    <a:gd name="T6" fmla="*/ 6 w 18"/>
                    <a:gd name="T7" fmla="*/ 7 h 47"/>
                    <a:gd name="T8" fmla="*/ 6 w 18"/>
                    <a:gd name="T9" fmla="*/ 47 h 47"/>
                    <a:gd name="T10" fmla="*/ 9 w 18"/>
                    <a:gd name="T11" fmla="*/ 47 h 47"/>
                    <a:gd name="T12" fmla="*/ 9 w 18"/>
                    <a:gd name="T13" fmla="*/ 16 h 47"/>
                    <a:gd name="T14" fmla="*/ 12 w 18"/>
                    <a:gd name="T15" fmla="*/ 23 h 47"/>
                    <a:gd name="T16" fmla="*/ 12 w 18"/>
                    <a:gd name="T17" fmla="*/ 47 h 47"/>
                    <a:gd name="T18" fmla="*/ 16 w 18"/>
                    <a:gd name="T19" fmla="*/ 47 h 47"/>
                    <a:gd name="T20" fmla="*/ 16 w 18"/>
                    <a:gd name="T21" fmla="*/ 31 h 47"/>
                    <a:gd name="T22" fmla="*/ 18 w 18"/>
                    <a:gd name="T23" fmla="*/ 39 h 47"/>
                    <a:gd name="T24" fmla="*/ 18 w 18"/>
                    <a:gd name="T25" fmla="*/ 47 h 4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"/>
                    <a:gd name="T40" fmla="*/ 0 h 47"/>
                    <a:gd name="T41" fmla="*/ 18 w 18"/>
                    <a:gd name="T42" fmla="*/ 47 h 4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" h="47">
                      <a:moveTo>
                        <a:pt x="0" y="47"/>
                      </a:moveTo>
                      <a:lnTo>
                        <a:pt x="2" y="47"/>
                      </a:lnTo>
                      <a:lnTo>
                        <a:pt x="2" y="0"/>
                      </a:lnTo>
                      <a:lnTo>
                        <a:pt x="6" y="7"/>
                      </a:lnTo>
                      <a:lnTo>
                        <a:pt x="6" y="47"/>
                      </a:lnTo>
                      <a:lnTo>
                        <a:pt x="9" y="47"/>
                      </a:lnTo>
                      <a:lnTo>
                        <a:pt x="9" y="16"/>
                      </a:lnTo>
                      <a:lnTo>
                        <a:pt x="12" y="23"/>
                      </a:lnTo>
                      <a:lnTo>
                        <a:pt x="12" y="47"/>
                      </a:lnTo>
                      <a:lnTo>
                        <a:pt x="16" y="47"/>
                      </a:lnTo>
                      <a:lnTo>
                        <a:pt x="16" y="31"/>
                      </a:lnTo>
                      <a:lnTo>
                        <a:pt x="18" y="39"/>
                      </a:lnTo>
                      <a:lnTo>
                        <a:pt x="18" y="47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51" name="Freeform 237"/>
                <p:cNvSpPr>
                  <a:spLocks/>
                </p:cNvSpPr>
                <p:nvPr/>
              </p:nvSpPr>
              <p:spPr bwMode="auto">
                <a:xfrm>
                  <a:off x="4921" y="3166"/>
                  <a:ext cx="152" cy="46"/>
                </a:xfrm>
                <a:custGeom>
                  <a:avLst/>
                  <a:gdLst>
                    <a:gd name="T0" fmla="*/ 0 w 152"/>
                    <a:gd name="T1" fmla="*/ 24 h 46"/>
                    <a:gd name="T2" fmla="*/ 57 w 152"/>
                    <a:gd name="T3" fmla="*/ 0 h 46"/>
                    <a:gd name="T4" fmla="*/ 57 w 152"/>
                    <a:gd name="T5" fmla="*/ 46 h 46"/>
                    <a:gd name="T6" fmla="*/ 0 w 152"/>
                    <a:gd name="T7" fmla="*/ 24 h 46"/>
                    <a:gd name="T8" fmla="*/ 152 w 152"/>
                    <a:gd name="T9" fmla="*/ 24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2"/>
                    <a:gd name="T16" fmla="*/ 0 h 46"/>
                    <a:gd name="T17" fmla="*/ 152 w 152"/>
                    <a:gd name="T18" fmla="*/ 46 h 4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2" h="46">
                      <a:moveTo>
                        <a:pt x="0" y="24"/>
                      </a:moveTo>
                      <a:lnTo>
                        <a:pt x="57" y="0"/>
                      </a:lnTo>
                      <a:lnTo>
                        <a:pt x="57" y="46"/>
                      </a:lnTo>
                      <a:lnTo>
                        <a:pt x="0" y="24"/>
                      </a:lnTo>
                      <a:lnTo>
                        <a:pt x="152" y="24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52" name="Line 238"/>
                <p:cNvSpPr>
                  <a:spLocks noChangeShapeType="1"/>
                </p:cNvSpPr>
                <p:nvPr/>
              </p:nvSpPr>
              <p:spPr bwMode="auto">
                <a:xfrm>
                  <a:off x="5073" y="3151"/>
                  <a:ext cx="7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53" name="Line 239"/>
                <p:cNvSpPr>
                  <a:spLocks noChangeShapeType="1"/>
                </p:cNvSpPr>
                <p:nvPr/>
              </p:nvSpPr>
              <p:spPr bwMode="auto">
                <a:xfrm flipH="1">
                  <a:off x="5073" y="3038"/>
                  <a:ext cx="75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54" name="Freeform 240"/>
                <p:cNvSpPr>
                  <a:spLocks/>
                </p:cNvSpPr>
                <p:nvPr/>
              </p:nvSpPr>
              <p:spPr bwMode="auto">
                <a:xfrm>
                  <a:off x="4924" y="3169"/>
                  <a:ext cx="54" cy="40"/>
                </a:xfrm>
                <a:custGeom>
                  <a:avLst/>
                  <a:gdLst>
                    <a:gd name="T0" fmla="*/ 54 w 54"/>
                    <a:gd name="T1" fmla="*/ 0 h 40"/>
                    <a:gd name="T2" fmla="*/ 54 w 54"/>
                    <a:gd name="T3" fmla="*/ 4 h 40"/>
                    <a:gd name="T4" fmla="*/ 38 w 54"/>
                    <a:gd name="T5" fmla="*/ 4 h 40"/>
                    <a:gd name="T6" fmla="*/ 31 w 54"/>
                    <a:gd name="T7" fmla="*/ 6 h 40"/>
                    <a:gd name="T8" fmla="*/ 54 w 54"/>
                    <a:gd name="T9" fmla="*/ 6 h 40"/>
                    <a:gd name="T10" fmla="*/ 54 w 54"/>
                    <a:gd name="T11" fmla="*/ 10 h 40"/>
                    <a:gd name="T12" fmla="*/ 23 w 54"/>
                    <a:gd name="T13" fmla="*/ 10 h 40"/>
                    <a:gd name="T14" fmla="*/ 15 w 54"/>
                    <a:gd name="T15" fmla="*/ 12 h 40"/>
                    <a:gd name="T16" fmla="*/ 54 w 54"/>
                    <a:gd name="T17" fmla="*/ 12 h 40"/>
                    <a:gd name="T18" fmla="*/ 54 w 54"/>
                    <a:gd name="T19" fmla="*/ 16 h 40"/>
                    <a:gd name="T20" fmla="*/ 8 w 54"/>
                    <a:gd name="T21" fmla="*/ 16 h 40"/>
                    <a:gd name="T22" fmla="*/ 0 w 54"/>
                    <a:gd name="T23" fmla="*/ 18 h 40"/>
                    <a:gd name="T24" fmla="*/ 54 w 54"/>
                    <a:gd name="T25" fmla="*/ 18 h 40"/>
                    <a:gd name="T26" fmla="*/ 54 w 54"/>
                    <a:gd name="T27" fmla="*/ 22 h 40"/>
                    <a:gd name="T28" fmla="*/ 2 w 54"/>
                    <a:gd name="T29" fmla="*/ 22 h 40"/>
                    <a:gd name="T30" fmla="*/ 10 w 54"/>
                    <a:gd name="T31" fmla="*/ 26 h 40"/>
                    <a:gd name="T32" fmla="*/ 54 w 54"/>
                    <a:gd name="T33" fmla="*/ 26 h 40"/>
                    <a:gd name="T34" fmla="*/ 54 w 54"/>
                    <a:gd name="T35" fmla="*/ 28 h 40"/>
                    <a:gd name="T36" fmla="*/ 17 w 54"/>
                    <a:gd name="T37" fmla="*/ 28 h 40"/>
                    <a:gd name="T38" fmla="*/ 25 w 54"/>
                    <a:gd name="T39" fmla="*/ 32 h 40"/>
                    <a:gd name="T40" fmla="*/ 54 w 54"/>
                    <a:gd name="T41" fmla="*/ 32 h 40"/>
                    <a:gd name="T42" fmla="*/ 54 w 54"/>
                    <a:gd name="T43" fmla="*/ 34 h 40"/>
                    <a:gd name="T44" fmla="*/ 33 w 54"/>
                    <a:gd name="T45" fmla="*/ 34 h 40"/>
                    <a:gd name="T46" fmla="*/ 40 w 54"/>
                    <a:gd name="T47" fmla="*/ 38 h 40"/>
                    <a:gd name="T48" fmla="*/ 54 w 54"/>
                    <a:gd name="T49" fmla="*/ 38 h 40"/>
                    <a:gd name="T50" fmla="*/ 54 w 54"/>
                    <a:gd name="T51" fmla="*/ 40 h 40"/>
                    <a:gd name="T52" fmla="*/ 48 w 54"/>
                    <a:gd name="T53" fmla="*/ 40 h 4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4"/>
                    <a:gd name="T82" fmla="*/ 0 h 40"/>
                    <a:gd name="T83" fmla="*/ 54 w 54"/>
                    <a:gd name="T84" fmla="*/ 40 h 4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4" h="40">
                      <a:moveTo>
                        <a:pt x="54" y="0"/>
                      </a:moveTo>
                      <a:lnTo>
                        <a:pt x="54" y="4"/>
                      </a:lnTo>
                      <a:lnTo>
                        <a:pt x="38" y="4"/>
                      </a:lnTo>
                      <a:lnTo>
                        <a:pt x="31" y="6"/>
                      </a:lnTo>
                      <a:lnTo>
                        <a:pt x="54" y="6"/>
                      </a:lnTo>
                      <a:lnTo>
                        <a:pt x="54" y="10"/>
                      </a:lnTo>
                      <a:lnTo>
                        <a:pt x="23" y="10"/>
                      </a:lnTo>
                      <a:lnTo>
                        <a:pt x="15" y="12"/>
                      </a:lnTo>
                      <a:lnTo>
                        <a:pt x="54" y="12"/>
                      </a:lnTo>
                      <a:lnTo>
                        <a:pt x="54" y="16"/>
                      </a:lnTo>
                      <a:lnTo>
                        <a:pt x="8" y="16"/>
                      </a:lnTo>
                      <a:lnTo>
                        <a:pt x="0" y="18"/>
                      </a:lnTo>
                      <a:lnTo>
                        <a:pt x="54" y="18"/>
                      </a:lnTo>
                      <a:lnTo>
                        <a:pt x="54" y="22"/>
                      </a:lnTo>
                      <a:lnTo>
                        <a:pt x="2" y="22"/>
                      </a:lnTo>
                      <a:lnTo>
                        <a:pt x="10" y="26"/>
                      </a:lnTo>
                      <a:lnTo>
                        <a:pt x="54" y="26"/>
                      </a:lnTo>
                      <a:lnTo>
                        <a:pt x="54" y="28"/>
                      </a:lnTo>
                      <a:lnTo>
                        <a:pt x="17" y="28"/>
                      </a:lnTo>
                      <a:lnTo>
                        <a:pt x="25" y="32"/>
                      </a:lnTo>
                      <a:lnTo>
                        <a:pt x="54" y="32"/>
                      </a:lnTo>
                      <a:lnTo>
                        <a:pt x="54" y="34"/>
                      </a:lnTo>
                      <a:lnTo>
                        <a:pt x="33" y="34"/>
                      </a:lnTo>
                      <a:lnTo>
                        <a:pt x="40" y="38"/>
                      </a:lnTo>
                      <a:lnTo>
                        <a:pt x="54" y="38"/>
                      </a:lnTo>
                      <a:lnTo>
                        <a:pt x="54" y="40"/>
                      </a:lnTo>
                      <a:lnTo>
                        <a:pt x="48" y="4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55" name="Line 241"/>
                <p:cNvSpPr>
                  <a:spLocks noChangeShapeType="1"/>
                </p:cNvSpPr>
                <p:nvPr/>
              </p:nvSpPr>
              <p:spPr bwMode="auto">
                <a:xfrm>
                  <a:off x="4978" y="3190"/>
                  <a:ext cx="19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56" name="Line 242"/>
                <p:cNvSpPr>
                  <a:spLocks noChangeShapeType="1"/>
                </p:cNvSpPr>
                <p:nvPr/>
              </p:nvSpPr>
              <p:spPr bwMode="auto">
                <a:xfrm flipH="1">
                  <a:off x="4970" y="3169"/>
                  <a:ext cx="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57" name="Freeform 243"/>
                <p:cNvSpPr>
                  <a:spLocks/>
                </p:cNvSpPr>
                <p:nvPr/>
              </p:nvSpPr>
              <p:spPr bwMode="auto">
                <a:xfrm>
                  <a:off x="4547" y="3603"/>
                  <a:ext cx="379" cy="76"/>
                </a:xfrm>
                <a:custGeom>
                  <a:avLst/>
                  <a:gdLst>
                    <a:gd name="T0" fmla="*/ 379 w 379"/>
                    <a:gd name="T1" fmla="*/ 76 h 76"/>
                    <a:gd name="T2" fmla="*/ 76 w 379"/>
                    <a:gd name="T3" fmla="*/ 76 h 76"/>
                    <a:gd name="T4" fmla="*/ 75 w 379"/>
                    <a:gd name="T5" fmla="*/ 67 h 76"/>
                    <a:gd name="T6" fmla="*/ 73 w 379"/>
                    <a:gd name="T7" fmla="*/ 58 h 76"/>
                    <a:gd name="T8" fmla="*/ 71 w 379"/>
                    <a:gd name="T9" fmla="*/ 49 h 76"/>
                    <a:gd name="T10" fmla="*/ 67 w 379"/>
                    <a:gd name="T11" fmla="*/ 40 h 76"/>
                    <a:gd name="T12" fmla="*/ 62 w 379"/>
                    <a:gd name="T13" fmla="*/ 33 h 76"/>
                    <a:gd name="T14" fmla="*/ 57 w 379"/>
                    <a:gd name="T15" fmla="*/ 26 h 76"/>
                    <a:gd name="T16" fmla="*/ 50 w 379"/>
                    <a:gd name="T17" fmla="*/ 20 h 76"/>
                    <a:gd name="T18" fmla="*/ 44 w 379"/>
                    <a:gd name="T19" fmla="*/ 14 h 76"/>
                    <a:gd name="T20" fmla="*/ 35 w 379"/>
                    <a:gd name="T21" fmla="*/ 10 h 76"/>
                    <a:gd name="T22" fmla="*/ 27 w 379"/>
                    <a:gd name="T23" fmla="*/ 5 h 76"/>
                    <a:gd name="T24" fmla="*/ 18 w 379"/>
                    <a:gd name="T25" fmla="*/ 3 h 76"/>
                    <a:gd name="T26" fmla="*/ 10 w 379"/>
                    <a:gd name="T27" fmla="*/ 0 h 76"/>
                    <a:gd name="T28" fmla="*/ 0 w 379"/>
                    <a:gd name="T29" fmla="*/ 0 h 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79"/>
                    <a:gd name="T46" fmla="*/ 0 h 76"/>
                    <a:gd name="T47" fmla="*/ 379 w 379"/>
                    <a:gd name="T48" fmla="*/ 76 h 7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79" h="76">
                      <a:moveTo>
                        <a:pt x="379" y="76"/>
                      </a:moveTo>
                      <a:lnTo>
                        <a:pt x="76" y="76"/>
                      </a:lnTo>
                      <a:lnTo>
                        <a:pt x="75" y="67"/>
                      </a:lnTo>
                      <a:lnTo>
                        <a:pt x="73" y="58"/>
                      </a:lnTo>
                      <a:lnTo>
                        <a:pt x="71" y="49"/>
                      </a:lnTo>
                      <a:lnTo>
                        <a:pt x="67" y="40"/>
                      </a:lnTo>
                      <a:lnTo>
                        <a:pt x="62" y="33"/>
                      </a:lnTo>
                      <a:lnTo>
                        <a:pt x="57" y="26"/>
                      </a:lnTo>
                      <a:lnTo>
                        <a:pt x="50" y="20"/>
                      </a:lnTo>
                      <a:lnTo>
                        <a:pt x="44" y="14"/>
                      </a:lnTo>
                      <a:lnTo>
                        <a:pt x="35" y="10"/>
                      </a:lnTo>
                      <a:lnTo>
                        <a:pt x="27" y="5"/>
                      </a:lnTo>
                      <a:lnTo>
                        <a:pt x="18" y="3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58" name="Freeform 244"/>
                <p:cNvSpPr>
                  <a:spLocks/>
                </p:cNvSpPr>
                <p:nvPr/>
              </p:nvSpPr>
              <p:spPr bwMode="auto">
                <a:xfrm>
                  <a:off x="4472" y="3617"/>
                  <a:ext cx="151" cy="137"/>
                </a:xfrm>
                <a:custGeom>
                  <a:avLst/>
                  <a:gdLst>
                    <a:gd name="T0" fmla="*/ 32 w 151"/>
                    <a:gd name="T1" fmla="*/ 0 h 137"/>
                    <a:gd name="T2" fmla="*/ 24 w 151"/>
                    <a:gd name="T3" fmla="*/ 6 h 137"/>
                    <a:gd name="T4" fmla="*/ 18 w 151"/>
                    <a:gd name="T5" fmla="*/ 12 h 137"/>
                    <a:gd name="T6" fmla="*/ 12 w 151"/>
                    <a:gd name="T7" fmla="*/ 19 h 137"/>
                    <a:gd name="T8" fmla="*/ 9 w 151"/>
                    <a:gd name="T9" fmla="*/ 26 h 137"/>
                    <a:gd name="T10" fmla="*/ 4 w 151"/>
                    <a:gd name="T11" fmla="*/ 35 h 137"/>
                    <a:gd name="T12" fmla="*/ 1 w 151"/>
                    <a:gd name="T13" fmla="*/ 44 h 137"/>
                    <a:gd name="T14" fmla="*/ 0 w 151"/>
                    <a:gd name="T15" fmla="*/ 53 h 137"/>
                    <a:gd name="T16" fmla="*/ 0 w 151"/>
                    <a:gd name="T17" fmla="*/ 62 h 137"/>
                    <a:gd name="T18" fmla="*/ 0 w 151"/>
                    <a:gd name="T19" fmla="*/ 71 h 137"/>
                    <a:gd name="T20" fmla="*/ 1 w 151"/>
                    <a:gd name="T21" fmla="*/ 81 h 137"/>
                    <a:gd name="T22" fmla="*/ 4 w 151"/>
                    <a:gd name="T23" fmla="*/ 89 h 137"/>
                    <a:gd name="T24" fmla="*/ 9 w 151"/>
                    <a:gd name="T25" fmla="*/ 97 h 137"/>
                    <a:gd name="T26" fmla="*/ 12 w 151"/>
                    <a:gd name="T27" fmla="*/ 105 h 137"/>
                    <a:gd name="T28" fmla="*/ 18 w 151"/>
                    <a:gd name="T29" fmla="*/ 112 h 137"/>
                    <a:gd name="T30" fmla="*/ 24 w 151"/>
                    <a:gd name="T31" fmla="*/ 119 h 137"/>
                    <a:gd name="T32" fmla="*/ 32 w 151"/>
                    <a:gd name="T33" fmla="*/ 124 h 137"/>
                    <a:gd name="T34" fmla="*/ 40 w 151"/>
                    <a:gd name="T35" fmla="*/ 129 h 137"/>
                    <a:gd name="T36" fmla="*/ 49 w 151"/>
                    <a:gd name="T37" fmla="*/ 133 h 137"/>
                    <a:gd name="T38" fmla="*/ 57 w 151"/>
                    <a:gd name="T39" fmla="*/ 135 h 137"/>
                    <a:gd name="T40" fmla="*/ 67 w 151"/>
                    <a:gd name="T41" fmla="*/ 137 h 137"/>
                    <a:gd name="T42" fmla="*/ 75 w 151"/>
                    <a:gd name="T43" fmla="*/ 137 h 137"/>
                    <a:gd name="T44" fmla="*/ 85 w 151"/>
                    <a:gd name="T45" fmla="*/ 137 h 137"/>
                    <a:gd name="T46" fmla="*/ 93 w 151"/>
                    <a:gd name="T47" fmla="*/ 135 h 137"/>
                    <a:gd name="T48" fmla="*/ 102 w 151"/>
                    <a:gd name="T49" fmla="*/ 133 h 137"/>
                    <a:gd name="T50" fmla="*/ 110 w 151"/>
                    <a:gd name="T51" fmla="*/ 129 h 137"/>
                    <a:gd name="T52" fmla="*/ 119 w 151"/>
                    <a:gd name="T53" fmla="*/ 124 h 137"/>
                    <a:gd name="T54" fmla="*/ 125 w 151"/>
                    <a:gd name="T55" fmla="*/ 119 h 137"/>
                    <a:gd name="T56" fmla="*/ 132 w 151"/>
                    <a:gd name="T57" fmla="*/ 112 h 137"/>
                    <a:gd name="T58" fmla="*/ 137 w 151"/>
                    <a:gd name="T59" fmla="*/ 105 h 137"/>
                    <a:gd name="T60" fmla="*/ 143 w 151"/>
                    <a:gd name="T61" fmla="*/ 97 h 137"/>
                    <a:gd name="T62" fmla="*/ 146 w 151"/>
                    <a:gd name="T63" fmla="*/ 89 h 137"/>
                    <a:gd name="T64" fmla="*/ 148 w 151"/>
                    <a:gd name="T65" fmla="*/ 81 h 137"/>
                    <a:gd name="T66" fmla="*/ 150 w 151"/>
                    <a:gd name="T67" fmla="*/ 71 h 137"/>
                    <a:gd name="T68" fmla="*/ 151 w 151"/>
                    <a:gd name="T69" fmla="*/ 62 h 13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51"/>
                    <a:gd name="T106" fmla="*/ 0 h 137"/>
                    <a:gd name="T107" fmla="*/ 151 w 151"/>
                    <a:gd name="T108" fmla="*/ 137 h 13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51" h="137">
                      <a:moveTo>
                        <a:pt x="32" y="0"/>
                      </a:moveTo>
                      <a:lnTo>
                        <a:pt x="24" y="6"/>
                      </a:lnTo>
                      <a:lnTo>
                        <a:pt x="18" y="12"/>
                      </a:lnTo>
                      <a:lnTo>
                        <a:pt x="12" y="19"/>
                      </a:lnTo>
                      <a:lnTo>
                        <a:pt x="9" y="26"/>
                      </a:lnTo>
                      <a:lnTo>
                        <a:pt x="4" y="35"/>
                      </a:lnTo>
                      <a:lnTo>
                        <a:pt x="1" y="44"/>
                      </a:lnTo>
                      <a:lnTo>
                        <a:pt x="0" y="53"/>
                      </a:lnTo>
                      <a:lnTo>
                        <a:pt x="0" y="62"/>
                      </a:lnTo>
                      <a:lnTo>
                        <a:pt x="0" y="71"/>
                      </a:lnTo>
                      <a:lnTo>
                        <a:pt x="1" y="81"/>
                      </a:lnTo>
                      <a:lnTo>
                        <a:pt x="4" y="89"/>
                      </a:lnTo>
                      <a:lnTo>
                        <a:pt x="9" y="97"/>
                      </a:lnTo>
                      <a:lnTo>
                        <a:pt x="12" y="105"/>
                      </a:lnTo>
                      <a:lnTo>
                        <a:pt x="18" y="112"/>
                      </a:lnTo>
                      <a:lnTo>
                        <a:pt x="24" y="119"/>
                      </a:lnTo>
                      <a:lnTo>
                        <a:pt x="32" y="124"/>
                      </a:lnTo>
                      <a:lnTo>
                        <a:pt x="40" y="129"/>
                      </a:lnTo>
                      <a:lnTo>
                        <a:pt x="49" y="133"/>
                      </a:lnTo>
                      <a:lnTo>
                        <a:pt x="57" y="135"/>
                      </a:lnTo>
                      <a:lnTo>
                        <a:pt x="67" y="137"/>
                      </a:lnTo>
                      <a:lnTo>
                        <a:pt x="75" y="137"/>
                      </a:lnTo>
                      <a:lnTo>
                        <a:pt x="85" y="137"/>
                      </a:lnTo>
                      <a:lnTo>
                        <a:pt x="93" y="135"/>
                      </a:lnTo>
                      <a:lnTo>
                        <a:pt x="102" y="133"/>
                      </a:lnTo>
                      <a:lnTo>
                        <a:pt x="110" y="129"/>
                      </a:lnTo>
                      <a:lnTo>
                        <a:pt x="119" y="124"/>
                      </a:lnTo>
                      <a:lnTo>
                        <a:pt x="125" y="119"/>
                      </a:lnTo>
                      <a:lnTo>
                        <a:pt x="132" y="112"/>
                      </a:lnTo>
                      <a:lnTo>
                        <a:pt x="137" y="105"/>
                      </a:lnTo>
                      <a:lnTo>
                        <a:pt x="143" y="97"/>
                      </a:lnTo>
                      <a:lnTo>
                        <a:pt x="146" y="89"/>
                      </a:lnTo>
                      <a:lnTo>
                        <a:pt x="148" y="81"/>
                      </a:lnTo>
                      <a:lnTo>
                        <a:pt x="150" y="71"/>
                      </a:lnTo>
                      <a:lnTo>
                        <a:pt x="151" y="62"/>
                      </a:lnTo>
                    </a:path>
                  </a:pathLst>
                </a:custGeom>
                <a:solidFill>
                  <a:schemeClr val="folHlink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59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5115" y="2733"/>
                  <a:ext cx="1" cy="1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60" name="Freeform 246"/>
                <p:cNvSpPr>
                  <a:spLocks/>
                </p:cNvSpPr>
                <p:nvPr/>
              </p:nvSpPr>
              <p:spPr bwMode="auto">
                <a:xfrm>
                  <a:off x="5095" y="2752"/>
                  <a:ext cx="36" cy="55"/>
                </a:xfrm>
                <a:custGeom>
                  <a:avLst/>
                  <a:gdLst>
                    <a:gd name="T0" fmla="*/ 36 w 36"/>
                    <a:gd name="T1" fmla="*/ 0 h 55"/>
                    <a:gd name="T2" fmla="*/ 36 w 36"/>
                    <a:gd name="T3" fmla="*/ 16 h 55"/>
                    <a:gd name="T4" fmla="*/ 34 w 36"/>
                    <a:gd name="T5" fmla="*/ 24 h 55"/>
                    <a:gd name="T6" fmla="*/ 34 w 36"/>
                    <a:gd name="T7" fmla="*/ 0 h 55"/>
                    <a:gd name="T8" fmla="*/ 30 w 36"/>
                    <a:gd name="T9" fmla="*/ 0 h 55"/>
                    <a:gd name="T10" fmla="*/ 30 w 36"/>
                    <a:gd name="T11" fmla="*/ 32 h 55"/>
                    <a:gd name="T12" fmla="*/ 28 w 36"/>
                    <a:gd name="T13" fmla="*/ 39 h 55"/>
                    <a:gd name="T14" fmla="*/ 28 w 36"/>
                    <a:gd name="T15" fmla="*/ 0 h 55"/>
                    <a:gd name="T16" fmla="*/ 24 w 36"/>
                    <a:gd name="T17" fmla="*/ 0 h 55"/>
                    <a:gd name="T18" fmla="*/ 24 w 36"/>
                    <a:gd name="T19" fmla="*/ 47 h 55"/>
                    <a:gd name="T20" fmla="*/ 22 w 36"/>
                    <a:gd name="T21" fmla="*/ 55 h 55"/>
                    <a:gd name="T22" fmla="*/ 22 w 36"/>
                    <a:gd name="T23" fmla="*/ 0 h 55"/>
                    <a:gd name="T24" fmla="*/ 18 w 36"/>
                    <a:gd name="T25" fmla="*/ 0 h 55"/>
                    <a:gd name="T26" fmla="*/ 18 w 36"/>
                    <a:gd name="T27" fmla="*/ 52 h 55"/>
                    <a:gd name="T28" fmla="*/ 16 w 36"/>
                    <a:gd name="T29" fmla="*/ 45 h 55"/>
                    <a:gd name="T30" fmla="*/ 16 w 36"/>
                    <a:gd name="T31" fmla="*/ 0 h 55"/>
                    <a:gd name="T32" fmla="*/ 12 w 36"/>
                    <a:gd name="T33" fmla="*/ 0 h 55"/>
                    <a:gd name="T34" fmla="*/ 12 w 36"/>
                    <a:gd name="T35" fmla="*/ 38 h 55"/>
                    <a:gd name="T36" fmla="*/ 10 w 36"/>
                    <a:gd name="T37" fmla="*/ 29 h 55"/>
                    <a:gd name="T38" fmla="*/ 10 w 36"/>
                    <a:gd name="T39" fmla="*/ 0 h 55"/>
                    <a:gd name="T40" fmla="*/ 6 w 36"/>
                    <a:gd name="T41" fmla="*/ 0 h 55"/>
                    <a:gd name="T42" fmla="*/ 6 w 36"/>
                    <a:gd name="T43" fmla="*/ 22 h 55"/>
                    <a:gd name="T44" fmla="*/ 4 w 36"/>
                    <a:gd name="T45" fmla="*/ 15 h 55"/>
                    <a:gd name="T46" fmla="*/ 4 w 36"/>
                    <a:gd name="T47" fmla="*/ 0 h 55"/>
                    <a:gd name="T48" fmla="*/ 0 w 36"/>
                    <a:gd name="T49" fmla="*/ 0 h 55"/>
                    <a:gd name="T50" fmla="*/ 0 w 36"/>
                    <a:gd name="T51" fmla="*/ 6 h 55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6"/>
                    <a:gd name="T79" fmla="*/ 0 h 55"/>
                    <a:gd name="T80" fmla="*/ 36 w 36"/>
                    <a:gd name="T81" fmla="*/ 55 h 55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6" h="55">
                      <a:moveTo>
                        <a:pt x="36" y="0"/>
                      </a:moveTo>
                      <a:lnTo>
                        <a:pt x="36" y="16"/>
                      </a:lnTo>
                      <a:lnTo>
                        <a:pt x="34" y="24"/>
                      </a:lnTo>
                      <a:lnTo>
                        <a:pt x="34" y="0"/>
                      </a:lnTo>
                      <a:lnTo>
                        <a:pt x="30" y="0"/>
                      </a:lnTo>
                      <a:lnTo>
                        <a:pt x="30" y="32"/>
                      </a:lnTo>
                      <a:lnTo>
                        <a:pt x="28" y="39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4" y="47"/>
                      </a:lnTo>
                      <a:lnTo>
                        <a:pt x="22" y="55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8" y="52"/>
                      </a:lnTo>
                      <a:lnTo>
                        <a:pt x="16" y="45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2" y="38"/>
                      </a:lnTo>
                      <a:lnTo>
                        <a:pt x="10" y="29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6" y="22"/>
                      </a:lnTo>
                      <a:lnTo>
                        <a:pt x="4" y="1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61" name="Freeform 247"/>
                <p:cNvSpPr>
                  <a:spLocks/>
                </p:cNvSpPr>
                <p:nvPr/>
              </p:nvSpPr>
              <p:spPr bwMode="auto">
                <a:xfrm>
                  <a:off x="5131" y="2752"/>
                  <a:ext cx="4" cy="9"/>
                </a:xfrm>
                <a:custGeom>
                  <a:avLst/>
                  <a:gdLst>
                    <a:gd name="T0" fmla="*/ 4 w 4"/>
                    <a:gd name="T1" fmla="*/ 9 h 9"/>
                    <a:gd name="T2" fmla="*/ 4 w 4"/>
                    <a:gd name="T3" fmla="*/ 0 h 9"/>
                    <a:gd name="T4" fmla="*/ 0 w 4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9"/>
                    <a:gd name="T11" fmla="*/ 4 w 4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9">
                      <a:moveTo>
                        <a:pt x="4" y="9"/>
                      </a:move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62" name="Freeform 248"/>
                <p:cNvSpPr>
                  <a:spLocks/>
                </p:cNvSpPr>
                <p:nvPr/>
              </p:nvSpPr>
              <p:spPr bwMode="auto">
                <a:xfrm>
                  <a:off x="5092" y="2752"/>
                  <a:ext cx="45" cy="57"/>
                </a:xfrm>
                <a:custGeom>
                  <a:avLst/>
                  <a:gdLst>
                    <a:gd name="T0" fmla="*/ 45 w 45"/>
                    <a:gd name="T1" fmla="*/ 0 h 57"/>
                    <a:gd name="T2" fmla="*/ 23 w 45"/>
                    <a:gd name="T3" fmla="*/ 57 h 57"/>
                    <a:gd name="T4" fmla="*/ 0 w 45"/>
                    <a:gd name="T5" fmla="*/ 0 h 57"/>
                    <a:gd name="T6" fmla="*/ 45 w 45"/>
                    <a:gd name="T7" fmla="*/ 0 h 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5"/>
                    <a:gd name="T13" fmla="*/ 0 h 57"/>
                    <a:gd name="T14" fmla="*/ 45 w 45"/>
                    <a:gd name="T15" fmla="*/ 57 h 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5" h="57">
                      <a:moveTo>
                        <a:pt x="45" y="0"/>
                      </a:moveTo>
                      <a:lnTo>
                        <a:pt x="23" y="57"/>
                      </a:lnTo>
                      <a:lnTo>
                        <a:pt x="0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63" name="Freeform 249"/>
                <p:cNvSpPr>
                  <a:spLocks/>
                </p:cNvSpPr>
                <p:nvPr/>
              </p:nvSpPr>
              <p:spPr bwMode="auto">
                <a:xfrm>
                  <a:off x="3881" y="2752"/>
                  <a:ext cx="45" cy="57"/>
                </a:xfrm>
                <a:custGeom>
                  <a:avLst/>
                  <a:gdLst>
                    <a:gd name="T0" fmla="*/ 45 w 45"/>
                    <a:gd name="T1" fmla="*/ 0 h 57"/>
                    <a:gd name="T2" fmla="*/ 23 w 45"/>
                    <a:gd name="T3" fmla="*/ 57 h 57"/>
                    <a:gd name="T4" fmla="*/ 0 w 45"/>
                    <a:gd name="T5" fmla="*/ 0 h 57"/>
                    <a:gd name="T6" fmla="*/ 45 w 45"/>
                    <a:gd name="T7" fmla="*/ 0 h 57"/>
                    <a:gd name="T8" fmla="*/ 42 w 45"/>
                    <a:gd name="T9" fmla="*/ 0 h 57"/>
                    <a:gd name="T10" fmla="*/ 39 w 45"/>
                    <a:gd name="T11" fmla="*/ 0 h 57"/>
                    <a:gd name="T12" fmla="*/ 39 w 45"/>
                    <a:gd name="T13" fmla="*/ 16 h 57"/>
                    <a:gd name="T14" fmla="*/ 36 w 45"/>
                    <a:gd name="T15" fmla="*/ 24 h 57"/>
                    <a:gd name="T16" fmla="*/ 36 w 45"/>
                    <a:gd name="T17" fmla="*/ 0 h 57"/>
                    <a:gd name="T18" fmla="*/ 32 w 45"/>
                    <a:gd name="T19" fmla="*/ 0 h 57"/>
                    <a:gd name="T20" fmla="*/ 32 w 45"/>
                    <a:gd name="T21" fmla="*/ 32 h 57"/>
                    <a:gd name="T22" fmla="*/ 30 w 45"/>
                    <a:gd name="T23" fmla="*/ 39 h 57"/>
                    <a:gd name="T24" fmla="*/ 30 w 45"/>
                    <a:gd name="T25" fmla="*/ 0 h 57"/>
                    <a:gd name="T26" fmla="*/ 26 w 45"/>
                    <a:gd name="T27" fmla="*/ 0 h 57"/>
                    <a:gd name="T28" fmla="*/ 26 w 45"/>
                    <a:gd name="T29" fmla="*/ 47 h 57"/>
                    <a:gd name="T30" fmla="*/ 23 w 45"/>
                    <a:gd name="T31" fmla="*/ 55 h 57"/>
                    <a:gd name="T32" fmla="*/ 23 w 45"/>
                    <a:gd name="T33" fmla="*/ 0 h 57"/>
                    <a:gd name="T34" fmla="*/ 20 w 45"/>
                    <a:gd name="T35" fmla="*/ 0 h 57"/>
                    <a:gd name="T36" fmla="*/ 20 w 45"/>
                    <a:gd name="T37" fmla="*/ 52 h 57"/>
                    <a:gd name="T38" fmla="*/ 17 w 45"/>
                    <a:gd name="T39" fmla="*/ 45 h 57"/>
                    <a:gd name="T40" fmla="*/ 17 w 45"/>
                    <a:gd name="T41" fmla="*/ 0 h 57"/>
                    <a:gd name="T42" fmla="*/ 14 w 45"/>
                    <a:gd name="T43" fmla="*/ 0 h 57"/>
                    <a:gd name="T44" fmla="*/ 14 w 45"/>
                    <a:gd name="T45" fmla="*/ 36 h 57"/>
                    <a:gd name="T46" fmla="*/ 11 w 45"/>
                    <a:gd name="T47" fmla="*/ 29 h 57"/>
                    <a:gd name="T48" fmla="*/ 11 w 45"/>
                    <a:gd name="T49" fmla="*/ 0 h 57"/>
                    <a:gd name="T50" fmla="*/ 7 w 45"/>
                    <a:gd name="T51" fmla="*/ 0 h 57"/>
                    <a:gd name="T52" fmla="*/ 7 w 45"/>
                    <a:gd name="T53" fmla="*/ 21 h 57"/>
                    <a:gd name="T54" fmla="*/ 5 w 45"/>
                    <a:gd name="T55" fmla="*/ 15 h 57"/>
                    <a:gd name="T56" fmla="*/ 5 w 45"/>
                    <a:gd name="T57" fmla="*/ 0 h 57"/>
                    <a:gd name="T58" fmla="*/ 1 w 45"/>
                    <a:gd name="T59" fmla="*/ 0 h 57"/>
                    <a:gd name="T60" fmla="*/ 1 w 45"/>
                    <a:gd name="T61" fmla="*/ 6 h 57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45"/>
                    <a:gd name="T94" fmla="*/ 0 h 57"/>
                    <a:gd name="T95" fmla="*/ 45 w 45"/>
                    <a:gd name="T96" fmla="*/ 57 h 57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45" h="57">
                      <a:moveTo>
                        <a:pt x="45" y="0"/>
                      </a:moveTo>
                      <a:lnTo>
                        <a:pt x="23" y="57"/>
                      </a:lnTo>
                      <a:lnTo>
                        <a:pt x="0" y="0"/>
                      </a:lnTo>
                      <a:lnTo>
                        <a:pt x="45" y="0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9" y="16"/>
                      </a:lnTo>
                      <a:lnTo>
                        <a:pt x="36" y="24"/>
                      </a:lnTo>
                      <a:lnTo>
                        <a:pt x="36" y="0"/>
                      </a:lnTo>
                      <a:lnTo>
                        <a:pt x="32" y="0"/>
                      </a:lnTo>
                      <a:lnTo>
                        <a:pt x="32" y="32"/>
                      </a:lnTo>
                      <a:lnTo>
                        <a:pt x="30" y="39"/>
                      </a:lnTo>
                      <a:lnTo>
                        <a:pt x="30" y="0"/>
                      </a:lnTo>
                      <a:lnTo>
                        <a:pt x="26" y="0"/>
                      </a:lnTo>
                      <a:lnTo>
                        <a:pt x="26" y="47"/>
                      </a:lnTo>
                      <a:lnTo>
                        <a:pt x="23" y="55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20" y="52"/>
                      </a:lnTo>
                      <a:lnTo>
                        <a:pt x="17" y="45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4" y="36"/>
                      </a:lnTo>
                      <a:lnTo>
                        <a:pt x="11" y="29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7" y="21"/>
                      </a:lnTo>
                      <a:lnTo>
                        <a:pt x="5" y="15"/>
                      </a:lnTo>
                      <a:lnTo>
                        <a:pt x="5" y="0"/>
                      </a:lnTo>
                      <a:lnTo>
                        <a:pt x="1" y="0"/>
                      </a:lnTo>
                      <a:lnTo>
                        <a:pt x="1" y="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64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3904" y="2733"/>
                  <a:ext cx="1" cy="1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65" name="Line 251"/>
                <p:cNvSpPr>
                  <a:spLocks noChangeShapeType="1"/>
                </p:cNvSpPr>
                <p:nvPr/>
              </p:nvSpPr>
              <p:spPr bwMode="auto">
                <a:xfrm>
                  <a:off x="3923" y="2752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66" name="Freeform 252"/>
                <p:cNvSpPr>
                  <a:spLocks/>
                </p:cNvSpPr>
                <p:nvPr/>
              </p:nvSpPr>
              <p:spPr bwMode="auto">
                <a:xfrm>
                  <a:off x="3540" y="2620"/>
                  <a:ext cx="46" cy="56"/>
                </a:xfrm>
                <a:custGeom>
                  <a:avLst/>
                  <a:gdLst>
                    <a:gd name="T0" fmla="*/ 46 w 46"/>
                    <a:gd name="T1" fmla="*/ 56 h 56"/>
                    <a:gd name="T2" fmla="*/ 0 w 46"/>
                    <a:gd name="T3" fmla="*/ 56 h 56"/>
                    <a:gd name="T4" fmla="*/ 23 w 46"/>
                    <a:gd name="T5" fmla="*/ 0 h 56"/>
                    <a:gd name="T6" fmla="*/ 46 w 46"/>
                    <a:gd name="T7" fmla="*/ 56 h 56"/>
                    <a:gd name="T8" fmla="*/ 42 w 46"/>
                    <a:gd name="T9" fmla="*/ 56 h 56"/>
                    <a:gd name="T10" fmla="*/ 42 w 46"/>
                    <a:gd name="T11" fmla="*/ 49 h 56"/>
                    <a:gd name="T12" fmla="*/ 39 w 46"/>
                    <a:gd name="T13" fmla="*/ 42 h 56"/>
                    <a:gd name="T14" fmla="*/ 39 w 46"/>
                    <a:gd name="T15" fmla="*/ 56 h 56"/>
                    <a:gd name="T16" fmla="*/ 36 w 46"/>
                    <a:gd name="T17" fmla="*/ 56 h 56"/>
                    <a:gd name="T18" fmla="*/ 36 w 46"/>
                    <a:gd name="T19" fmla="*/ 33 h 56"/>
                    <a:gd name="T20" fmla="*/ 32 w 46"/>
                    <a:gd name="T21" fmla="*/ 26 h 56"/>
                    <a:gd name="T22" fmla="*/ 32 w 46"/>
                    <a:gd name="T23" fmla="*/ 56 h 56"/>
                    <a:gd name="T24" fmla="*/ 30 w 46"/>
                    <a:gd name="T25" fmla="*/ 56 h 56"/>
                    <a:gd name="T26" fmla="*/ 30 w 46"/>
                    <a:gd name="T27" fmla="*/ 19 h 56"/>
                    <a:gd name="T28" fmla="*/ 26 w 46"/>
                    <a:gd name="T29" fmla="*/ 10 h 56"/>
                    <a:gd name="T30" fmla="*/ 26 w 46"/>
                    <a:gd name="T31" fmla="*/ 56 h 56"/>
                    <a:gd name="T32" fmla="*/ 23 w 46"/>
                    <a:gd name="T33" fmla="*/ 56 h 56"/>
                    <a:gd name="T34" fmla="*/ 23 w 46"/>
                    <a:gd name="T35" fmla="*/ 3 h 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6"/>
                    <a:gd name="T55" fmla="*/ 0 h 56"/>
                    <a:gd name="T56" fmla="*/ 46 w 46"/>
                    <a:gd name="T57" fmla="*/ 56 h 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6" h="56">
                      <a:moveTo>
                        <a:pt x="46" y="56"/>
                      </a:moveTo>
                      <a:lnTo>
                        <a:pt x="0" y="56"/>
                      </a:lnTo>
                      <a:lnTo>
                        <a:pt x="23" y="0"/>
                      </a:lnTo>
                      <a:lnTo>
                        <a:pt x="46" y="56"/>
                      </a:lnTo>
                      <a:lnTo>
                        <a:pt x="42" y="56"/>
                      </a:lnTo>
                      <a:lnTo>
                        <a:pt x="42" y="49"/>
                      </a:lnTo>
                      <a:lnTo>
                        <a:pt x="39" y="42"/>
                      </a:lnTo>
                      <a:lnTo>
                        <a:pt x="39" y="56"/>
                      </a:lnTo>
                      <a:lnTo>
                        <a:pt x="36" y="56"/>
                      </a:lnTo>
                      <a:lnTo>
                        <a:pt x="36" y="33"/>
                      </a:lnTo>
                      <a:lnTo>
                        <a:pt x="32" y="26"/>
                      </a:lnTo>
                      <a:lnTo>
                        <a:pt x="32" y="56"/>
                      </a:lnTo>
                      <a:lnTo>
                        <a:pt x="30" y="56"/>
                      </a:lnTo>
                      <a:lnTo>
                        <a:pt x="30" y="19"/>
                      </a:lnTo>
                      <a:lnTo>
                        <a:pt x="26" y="10"/>
                      </a:lnTo>
                      <a:lnTo>
                        <a:pt x="26" y="56"/>
                      </a:lnTo>
                      <a:lnTo>
                        <a:pt x="23" y="56"/>
                      </a:lnTo>
                      <a:lnTo>
                        <a:pt x="23" y="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67" name="Freeform 253"/>
                <p:cNvSpPr>
                  <a:spLocks/>
                </p:cNvSpPr>
                <p:nvPr/>
              </p:nvSpPr>
              <p:spPr bwMode="auto">
                <a:xfrm>
                  <a:off x="3545" y="2625"/>
                  <a:ext cx="15" cy="51"/>
                </a:xfrm>
                <a:custGeom>
                  <a:avLst/>
                  <a:gdLst>
                    <a:gd name="T0" fmla="*/ 15 w 15"/>
                    <a:gd name="T1" fmla="*/ 0 h 51"/>
                    <a:gd name="T2" fmla="*/ 15 w 15"/>
                    <a:gd name="T3" fmla="*/ 51 h 51"/>
                    <a:gd name="T4" fmla="*/ 12 w 15"/>
                    <a:gd name="T5" fmla="*/ 51 h 51"/>
                    <a:gd name="T6" fmla="*/ 12 w 15"/>
                    <a:gd name="T7" fmla="*/ 9 h 51"/>
                    <a:gd name="T8" fmla="*/ 9 w 15"/>
                    <a:gd name="T9" fmla="*/ 16 h 51"/>
                    <a:gd name="T10" fmla="*/ 9 w 15"/>
                    <a:gd name="T11" fmla="*/ 51 h 51"/>
                    <a:gd name="T12" fmla="*/ 6 w 15"/>
                    <a:gd name="T13" fmla="*/ 51 h 51"/>
                    <a:gd name="T14" fmla="*/ 6 w 15"/>
                    <a:gd name="T15" fmla="*/ 24 h 51"/>
                    <a:gd name="T16" fmla="*/ 3 w 15"/>
                    <a:gd name="T17" fmla="*/ 32 h 51"/>
                    <a:gd name="T18" fmla="*/ 3 w 15"/>
                    <a:gd name="T19" fmla="*/ 51 h 51"/>
                    <a:gd name="T20" fmla="*/ 0 w 15"/>
                    <a:gd name="T21" fmla="*/ 51 h 51"/>
                    <a:gd name="T22" fmla="*/ 0 w 15"/>
                    <a:gd name="T23" fmla="*/ 39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"/>
                    <a:gd name="T37" fmla="*/ 0 h 51"/>
                    <a:gd name="T38" fmla="*/ 15 w 15"/>
                    <a:gd name="T39" fmla="*/ 51 h 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" h="51">
                      <a:moveTo>
                        <a:pt x="15" y="0"/>
                      </a:moveTo>
                      <a:lnTo>
                        <a:pt x="15" y="51"/>
                      </a:lnTo>
                      <a:lnTo>
                        <a:pt x="12" y="51"/>
                      </a:lnTo>
                      <a:lnTo>
                        <a:pt x="12" y="9"/>
                      </a:lnTo>
                      <a:lnTo>
                        <a:pt x="9" y="16"/>
                      </a:lnTo>
                      <a:lnTo>
                        <a:pt x="9" y="51"/>
                      </a:lnTo>
                      <a:lnTo>
                        <a:pt x="6" y="51"/>
                      </a:lnTo>
                      <a:lnTo>
                        <a:pt x="6" y="24"/>
                      </a:lnTo>
                      <a:lnTo>
                        <a:pt x="3" y="32"/>
                      </a:lnTo>
                      <a:lnTo>
                        <a:pt x="3" y="51"/>
                      </a:lnTo>
                      <a:lnTo>
                        <a:pt x="0" y="51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68" name="Line 254"/>
                <p:cNvSpPr>
                  <a:spLocks noChangeShapeType="1"/>
                </p:cNvSpPr>
                <p:nvPr/>
              </p:nvSpPr>
              <p:spPr bwMode="auto">
                <a:xfrm>
                  <a:off x="3563" y="2676"/>
                  <a:ext cx="1" cy="1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69" name="Freeform 255"/>
                <p:cNvSpPr>
                  <a:spLocks/>
                </p:cNvSpPr>
                <p:nvPr/>
              </p:nvSpPr>
              <p:spPr bwMode="auto">
                <a:xfrm>
                  <a:off x="3430" y="2521"/>
                  <a:ext cx="57" cy="46"/>
                </a:xfrm>
                <a:custGeom>
                  <a:avLst/>
                  <a:gdLst>
                    <a:gd name="T0" fmla="*/ 57 w 57"/>
                    <a:gd name="T1" fmla="*/ 23 h 46"/>
                    <a:gd name="T2" fmla="*/ 0 w 57"/>
                    <a:gd name="T3" fmla="*/ 46 h 46"/>
                    <a:gd name="T4" fmla="*/ 0 w 57"/>
                    <a:gd name="T5" fmla="*/ 0 h 46"/>
                    <a:gd name="T6" fmla="*/ 57 w 57"/>
                    <a:gd name="T7" fmla="*/ 23 h 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46"/>
                    <a:gd name="T14" fmla="*/ 57 w 57"/>
                    <a:gd name="T15" fmla="*/ 46 h 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46">
                      <a:moveTo>
                        <a:pt x="57" y="23"/>
                      </a:moveTo>
                      <a:lnTo>
                        <a:pt x="0" y="46"/>
                      </a:lnTo>
                      <a:lnTo>
                        <a:pt x="0" y="0"/>
                      </a:lnTo>
                      <a:lnTo>
                        <a:pt x="57" y="2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70" name="Freeform 256"/>
                <p:cNvSpPr>
                  <a:spLocks/>
                </p:cNvSpPr>
                <p:nvPr/>
              </p:nvSpPr>
              <p:spPr bwMode="auto">
                <a:xfrm>
                  <a:off x="3430" y="2525"/>
                  <a:ext cx="53" cy="18"/>
                </a:xfrm>
                <a:custGeom>
                  <a:avLst/>
                  <a:gdLst>
                    <a:gd name="T0" fmla="*/ 53 w 53"/>
                    <a:gd name="T1" fmla="*/ 18 h 18"/>
                    <a:gd name="T2" fmla="*/ 0 w 53"/>
                    <a:gd name="T3" fmla="*/ 18 h 18"/>
                    <a:gd name="T4" fmla="*/ 0 w 53"/>
                    <a:gd name="T5" fmla="*/ 16 h 18"/>
                    <a:gd name="T6" fmla="*/ 46 w 53"/>
                    <a:gd name="T7" fmla="*/ 16 h 18"/>
                    <a:gd name="T8" fmla="*/ 38 w 53"/>
                    <a:gd name="T9" fmla="*/ 12 h 18"/>
                    <a:gd name="T10" fmla="*/ 0 w 53"/>
                    <a:gd name="T11" fmla="*/ 12 h 18"/>
                    <a:gd name="T12" fmla="*/ 0 w 53"/>
                    <a:gd name="T13" fmla="*/ 10 h 18"/>
                    <a:gd name="T14" fmla="*/ 30 w 53"/>
                    <a:gd name="T15" fmla="*/ 10 h 18"/>
                    <a:gd name="T16" fmla="*/ 23 w 53"/>
                    <a:gd name="T17" fmla="*/ 6 h 18"/>
                    <a:gd name="T18" fmla="*/ 0 w 53"/>
                    <a:gd name="T19" fmla="*/ 6 h 18"/>
                    <a:gd name="T20" fmla="*/ 0 w 53"/>
                    <a:gd name="T21" fmla="*/ 4 h 18"/>
                    <a:gd name="T22" fmla="*/ 16 w 53"/>
                    <a:gd name="T23" fmla="*/ 4 h 18"/>
                    <a:gd name="T24" fmla="*/ 7 w 53"/>
                    <a:gd name="T25" fmla="*/ 0 h 18"/>
                    <a:gd name="T26" fmla="*/ 0 w 53"/>
                    <a:gd name="T27" fmla="*/ 0 h 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3"/>
                    <a:gd name="T43" fmla="*/ 0 h 18"/>
                    <a:gd name="T44" fmla="*/ 53 w 53"/>
                    <a:gd name="T45" fmla="*/ 18 h 1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3" h="18">
                      <a:moveTo>
                        <a:pt x="53" y="18"/>
                      </a:move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46" y="16"/>
                      </a:lnTo>
                      <a:lnTo>
                        <a:pt x="38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30" y="10"/>
                      </a:lnTo>
                      <a:lnTo>
                        <a:pt x="23" y="6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16" y="4"/>
                      </a:ln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71" name="Line 257"/>
                <p:cNvSpPr>
                  <a:spLocks noChangeShapeType="1"/>
                </p:cNvSpPr>
                <p:nvPr/>
              </p:nvSpPr>
              <p:spPr bwMode="auto">
                <a:xfrm flipH="1">
                  <a:off x="3410" y="2544"/>
                  <a:ext cx="2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72" name="Freeform 258"/>
                <p:cNvSpPr>
                  <a:spLocks/>
                </p:cNvSpPr>
                <p:nvPr/>
              </p:nvSpPr>
              <p:spPr bwMode="auto">
                <a:xfrm>
                  <a:off x="3430" y="2547"/>
                  <a:ext cx="45" cy="14"/>
                </a:xfrm>
                <a:custGeom>
                  <a:avLst/>
                  <a:gdLst>
                    <a:gd name="T0" fmla="*/ 0 w 45"/>
                    <a:gd name="T1" fmla="*/ 0 h 14"/>
                    <a:gd name="T2" fmla="*/ 0 w 45"/>
                    <a:gd name="T3" fmla="*/ 2 h 14"/>
                    <a:gd name="T4" fmla="*/ 45 w 45"/>
                    <a:gd name="T5" fmla="*/ 2 h 14"/>
                    <a:gd name="T6" fmla="*/ 36 w 45"/>
                    <a:gd name="T7" fmla="*/ 6 h 14"/>
                    <a:gd name="T8" fmla="*/ 0 w 45"/>
                    <a:gd name="T9" fmla="*/ 6 h 14"/>
                    <a:gd name="T10" fmla="*/ 0 w 45"/>
                    <a:gd name="T11" fmla="*/ 8 h 14"/>
                    <a:gd name="T12" fmla="*/ 29 w 45"/>
                    <a:gd name="T13" fmla="*/ 8 h 14"/>
                    <a:gd name="T14" fmla="*/ 20 w 45"/>
                    <a:gd name="T15" fmla="*/ 12 h 14"/>
                    <a:gd name="T16" fmla="*/ 0 w 45"/>
                    <a:gd name="T17" fmla="*/ 12 h 14"/>
                    <a:gd name="T18" fmla="*/ 0 w 45"/>
                    <a:gd name="T19" fmla="*/ 14 h 14"/>
                    <a:gd name="T20" fmla="*/ 13 w 45"/>
                    <a:gd name="T21" fmla="*/ 14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14"/>
                    <a:gd name="T35" fmla="*/ 45 w 45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1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45" y="2"/>
                      </a:lnTo>
                      <a:lnTo>
                        <a:pt x="36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9" y="8"/>
                      </a:lnTo>
                      <a:lnTo>
                        <a:pt x="2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3" y="14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73" name="Line 259"/>
                <p:cNvSpPr>
                  <a:spLocks noChangeShapeType="1"/>
                </p:cNvSpPr>
                <p:nvPr/>
              </p:nvSpPr>
              <p:spPr bwMode="auto">
                <a:xfrm>
                  <a:off x="3430" y="2547"/>
                  <a:ext cx="5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74" name="Line 260"/>
                <p:cNvSpPr>
                  <a:spLocks noChangeShapeType="1"/>
                </p:cNvSpPr>
                <p:nvPr/>
              </p:nvSpPr>
              <p:spPr bwMode="auto">
                <a:xfrm>
                  <a:off x="3525" y="2544"/>
                  <a:ext cx="50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75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550" y="2519"/>
                  <a:ext cx="1" cy="5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76" name="Freeform 262"/>
                <p:cNvSpPr>
                  <a:spLocks/>
                </p:cNvSpPr>
                <p:nvPr/>
              </p:nvSpPr>
              <p:spPr bwMode="auto">
                <a:xfrm>
                  <a:off x="4315" y="2541"/>
                  <a:ext cx="4" cy="7"/>
                </a:xfrm>
                <a:custGeom>
                  <a:avLst/>
                  <a:gdLst>
                    <a:gd name="T0" fmla="*/ 1 w 4"/>
                    <a:gd name="T1" fmla="*/ 0 h 7"/>
                    <a:gd name="T2" fmla="*/ 4 w 4"/>
                    <a:gd name="T3" fmla="*/ 2 h 7"/>
                    <a:gd name="T4" fmla="*/ 0 w 4"/>
                    <a:gd name="T5" fmla="*/ 2 h 7"/>
                    <a:gd name="T6" fmla="*/ 0 w 4"/>
                    <a:gd name="T7" fmla="*/ 4 h 7"/>
                    <a:gd name="T8" fmla="*/ 4 w 4"/>
                    <a:gd name="T9" fmla="*/ 4 h 7"/>
                    <a:gd name="T10" fmla="*/ 4 w 4"/>
                    <a:gd name="T11" fmla="*/ 6 h 7"/>
                    <a:gd name="T12" fmla="*/ 1 w 4"/>
                    <a:gd name="T13" fmla="*/ 7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7"/>
                    <a:gd name="T23" fmla="*/ 4 w 4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7">
                      <a:moveTo>
                        <a:pt x="1" y="0"/>
                      </a:move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1" y="7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77" name="Freeform 263"/>
                <p:cNvSpPr>
                  <a:spLocks/>
                </p:cNvSpPr>
                <p:nvPr/>
              </p:nvSpPr>
              <p:spPr bwMode="auto">
                <a:xfrm>
                  <a:off x="4319" y="2543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0 w 6"/>
                    <a:gd name="T3" fmla="*/ 4 h 6"/>
                    <a:gd name="T4" fmla="*/ 2 w 6"/>
                    <a:gd name="T5" fmla="*/ 4 h 6"/>
                    <a:gd name="T6" fmla="*/ 2 w 6"/>
                    <a:gd name="T7" fmla="*/ 6 h 6"/>
                    <a:gd name="T8" fmla="*/ 4 w 6"/>
                    <a:gd name="T9" fmla="*/ 5 h 6"/>
                    <a:gd name="T10" fmla="*/ 3 w 6"/>
                    <a:gd name="T11" fmla="*/ 2 h 6"/>
                    <a:gd name="T12" fmla="*/ 6 w 6"/>
                    <a:gd name="T13" fmla="*/ 2 h 6"/>
                    <a:gd name="T14" fmla="*/ 6 w 6"/>
                    <a:gd name="T15" fmla="*/ 0 h 6"/>
                    <a:gd name="T16" fmla="*/ 3 w 6"/>
                    <a:gd name="T17" fmla="*/ 0 h 6"/>
                    <a:gd name="T18" fmla="*/ 6 w 6"/>
                    <a:gd name="T19" fmla="*/ 0 h 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6"/>
                    <a:gd name="T32" fmla="*/ 6 w 6"/>
                    <a:gd name="T33" fmla="*/ 6 h 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6">
                      <a:moveTo>
                        <a:pt x="0" y="6"/>
                      </a:move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3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78" name="Freeform 264"/>
                <p:cNvSpPr>
                  <a:spLocks/>
                </p:cNvSpPr>
                <p:nvPr/>
              </p:nvSpPr>
              <p:spPr bwMode="auto">
                <a:xfrm>
                  <a:off x="4315" y="2539"/>
                  <a:ext cx="13" cy="11"/>
                </a:xfrm>
                <a:custGeom>
                  <a:avLst/>
                  <a:gdLst>
                    <a:gd name="T0" fmla="*/ 8 w 13"/>
                    <a:gd name="T1" fmla="*/ 2 h 11"/>
                    <a:gd name="T2" fmla="*/ 6 w 13"/>
                    <a:gd name="T3" fmla="*/ 4 h 11"/>
                    <a:gd name="T4" fmla="*/ 8 w 13"/>
                    <a:gd name="T5" fmla="*/ 2 h 11"/>
                    <a:gd name="T6" fmla="*/ 6 w 13"/>
                    <a:gd name="T7" fmla="*/ 0 h 11"/>
                    <a:gd name="T8" fmla="*/ 6 w 13"/>
                    <a:gd name="T9" fmla="*/ 4 h 11"/>
                    <a:gd name="T10" fmla="*/ 8 w 13"/>
                    <a:gd name="T11" fmla="*/ 2 h 11"/>
                    <a:gd name="T12" fmla="*/ 6 w 13"/>
                    <a:gd name="T13" fmla="*/ 0 h 11"/>
                    <a:gd name="T14" fmla="*/ 6 w 13"/>
                    <a:gd name="T15" fmla="*/ 4 h 11"/>
                    <a:gd name="T16" fmla="*/ 6 w 13"/>
                    <a:gd name="T17" fmla="*/ 0 h 11"/>
                    <a:gd name="T18" fmla="*/ 4 w 13"/>
                    <a:gd name="T19" fmla="*/ 0 h 11"/>
                    <a:gd name="T20" fmla="*/ 4 w 13"/>
                    <a:gd name="T21" fmla="*/ 4 h 11"/>
                    <a:gd name="T22" fmla="*/ 4 w 13"/>
                    <a:gd name="T23" fmla="*/ 0 h 11"/>
                    <a:gd name="T24" fmla="*/ 4 w 13"/>
                    <a:gd name="T25" fmla="*/ 4 h 11"/>
                    <a:gd name="T26" fmla="*/ 2 w 13"/>
                    <a:gd name="T27" fmla="*/ 4 h 11"/>
                    <a:gd name="T28" fmla="*/ 1 w 13"/>
                    <a:gd name="T29" fmla="*/ 2 h 11"/>
                    <a:gd name="T30" fmla="*/ 2 w 13"/>
                    <a:gd name="T31" fmla="*/ 4 h 11"/>
                    <a:gd name="T32" fmla="*/ 0 w 13"/>
                    <a:gd name="T33" fmla="*/ 4 h 11"/>
                    <a:gd name="T34" fmla="*/ 2 w 13"/>
                    <a:gd name="T35" fmla="*/ 4 h 11"/>
                    <a:gd name="T36" fmla="*/ 2 w 13"/>
                    <a:gd name="T37" fmla="*/ 6 h 11"/>
                    <a:gd name="T38" fmla="*/ 0 w 13"/>
                    <a:gd name="T39" fmla="*/ 6 h 11"/>
                    <a:gd name="T40" fmla="*/ 2 w 13"/>
                    <a:gd name="T41" fmla="*/ 6 h 11"/>
                    <a:gd name="T42" fmla="*/ 4 w 13"/>
                    <a:gd name="T43" fmla="*/ 8 h 11"/>
                    <a:gd name="T44" fmla="*/ 1 w 13"/>
                    <a:gd name="T45" fmla="*/ 9 h 11"/>
                    <a:gd name="T46" fmla="*/ 4 w 13"/>
                    <a:gd name="T47" fmla="*/ 8 h 11"/>
                    <a:gd name="T48" fmla="*/ 4 w 13"/>
                    <a:gd name="T49" fmla="*/ 10 h 11"/>
                    <a:gd name="T50" fmla="*/ 4 w 13"/>
                    <a:gd name="T51" fmla="*/ 8 h 11"/>
                    <a:gd name="T52" fmla="*/ 6 w 13"/>
                    <a:gd name="T53" fmla="*/ 8 h 11"/>
                    <a:gd name="T54" fmla="*/ 6 w 13"/>
                    <a:gd name="T55" fmla="*/ 10 h 11"/>
                    <a:gd name="T56" fmla="*/ 6 w 13"/>
                    <a:gd name="T57" fmla="*/ 8 h 11"/>
                    <a:gd name="T58" fmla="*/ 7 w 13"/>
                    <a:gd name="T59" fmla="*/ 6 h 11"/>
                    <a:gd name="T60" fmla="*/ 8 w 13"/>
                    <a:gd name="T61" fmla="*/ 9 h 11"/>
                    <a:gd name="T62" fmla="*/ 7 w 13"/>
                    <a:gd name="T63" fmla="*/ 6 h 11"/>
                    <a:gd name="T64" fmla="*/ 10 w 13"/>
                    <a:gd name="T65" fmla="*/ 6 h 11"/>
                    <a:gd name="T66" fmla="*/ 7 w 13"/>
                    <a:gd name="T67" fmla="*/ 6 h 11"/>
                    <a:gd name="T68" fmla="*/ 7 w 13"/>
                    <a:gd name="T69" fmla="*/ 4 h 11"/>
                    <a:gd name="T70" fmla="*/ 10 w 13"/>
                    <a:gd name="T71" fmla="*/ 4 h 11"/>
                    <a:gd name="T72" fmla="*/ 11 w 13"/>
                    <a:gd name="T73" fmla="*/ 4 h 11"/>
                    <a:gd name="T74" fmla="*/ 5 w 13"/>
                    <a:gd name="T75" fmla="*/ 5 h 11"/>
                    <a:gd name="T76" fmla="*/ 8 w 13"/>
                    <a:gd name="T77" fmla="*/ 0 h 11"/>
                    <a:gd name="T78" fmla="*/ 6 w 13"/>
                    <a:gd name="T79" fmla="*/ 0 h 11"/>
                    <a:gd name="T80" fmla="*/ 5 w 13"/>
                    <a:gd name="T81" fmla="*/ 5 h 11"/>
                    <a:gd name="T82" fmla="*/ 4 w 13"/>
                    <a:gd name="T83" fmla="*/ 0 h 11"/>
                    <a:gd name="T84" fmla="*/ 2 w 13"/>
                    <a:gd name="T85" fmla="*/ 0 h 11"/>
                    <a:gd name="T86" fmla="*/ 5 w 13"/>
                    <a:gd name="T87" fmla="*/ 5 h 11"/>
                    <a:gd name="T88" fmla="*/ 0 w 13"/>
                    <a:gd name="T89" fmla="*/ 3 h 11"/>
                    <a:gd name="T90" fmla="*/ 0 w 13"/>
                    <a:gd name="T91" fmla="*/ 4 h 11"/>
                    <a:gd name="T92" fmla="*/ 5 w 13"/>
                    <a:gd name="T93" fmla="*/ 5 h 11"/>
                    <a:gd name="T94" fmla="*/ 0 w 13"/>
                    <a:gd name="T95" fmla="*/ 6 h 11"/>
                    <a:gd name="T96" fmla="*/ 0 w 13"/>
                    <a:gd name="T97" fmla="*/ 9 h 11"/>
                    <a:gd name="T98" fmla="*/ 5 w 13"/>
                    <a:gd name="T99" fmla="*/ 5 h 11"/>
                    <a:gd name="T100" fmla="*/ 2 w 13"/>
                    <a:gd name="T101" fmla="*/ 10 h 11"/>
                    <a:gd name="T102" fmla="*/ 4 w 13"/>
                    <a:gd name="T103" fmla="*/ 11 h 11"/>
                    <a:gd name="T104" fmla="*/ 5 w 13"/>
                    <a:gd name="T105" fmla="*/ 5 h 11"/>
                    <a:gd name="T106" fmla="*/ 6 w 13"/>
                    <a:gd name="T107" fmla="*/ 11 h 11"/>
                    <a:gd name="T108" fmla="*/ 8 w 13"/>
                    <a:gd name="T109" fmla="*/ 10 h 11"/>
                    <a:gd name="T110" fmla="*/ 5 w 13"/>
                    <a:gd name="T111" fmla="*/ 5 h 11"/>
                    <a:gd name="T112" fmla="*/ 10 w 13"/>
                    <a:gd name="T113" fmla="*/ 9 h 11"/>
                    <a:gd name="T114" fmla="*/ 11 w 13"/>
                    <a:gd name="T115" fmla="*/ 6 h 11"/>
                    <a:gd name="T116" fmla="*/ 5 w 13"/>
                    <a:gd name="T117" fmla="*/ 5 h 11"/>
                    <a:gd name="T118" fmla="*/ 13 w 13"/>
                    <a:gd name="T119" fmla="*/ 2 h 1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3"/>
                    <a:gd name="T181" fmla="*/ 0 h 11"/>
                    <a:gd name="T182" fmla="*/ 13 w 13"/>
                    <a:gd name="T183" fmla="*/ 11 h 1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3" h="11">
                      <a:moveTo>
                        <a:pt x="8" y="2"/>
                      </a:move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4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4" y="0"/>
                      </a:lnTo>
                      <a:lnTo>
                        <a:pt x="4" y="4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4" y="8"/>
                      </a:lnTo>
                      <a:lnTo>
                        <a:pt x="1" y="9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10"/>
                      </a:lnTo>
                      <a:lnTo>
                        <a:pt x="6" y="8"/>
                      </a:lnTo>
                      <a:lnTo>
                        <a:pt x="7" y="6"/>
                      </a:lnTo>
                      <a:lnTo>
                        <a:pt x="8" y="9"/>
                      </a:lnTo>
                      <a:lnTo>
                        <a:pt x="7" y="6"/>
                      </a:lnTo>
                      <a:lnTo>
                        <a:pt x="10" y="6"/>
                      </a:lnTo>
                      <a:lnTo>
                        <a:pt x="7" y="6"/>
                      </a:lnTo>
                      <a:lnTo>
                        <a:pt x="7" y="4"/>
                      </a:lnTo>
                      <a:lnTo>
                        <a:pt x="10" y="4"/>
                      </a:lnTo>
                      <a:lnTo>
                        <a:pt x="11" y="4"/>
                      </a:lnTo>
                      <a:lnTo>
                        <a:pt x="5" y="5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5" y="5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5" y="5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5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4" y="11"/>
                      </a:lnTo>
                      <a:lnTo>
                        <a:pt x="5" y="5"/>
                      </a:lnTo>
                      <a:lnTo>
                        <a:pt x="6" y="11"/>
                      </a:lnTo>
                      <a:lnTo>
                        <a:pt x="8" y="10"/>
                      </a:lnTo>
                      <a:lnTo>
                        <a:pt x="5" y="5"/>
                      </a:lnTo>
                      <a:lnTo>
                        <a:pt x="10" y="9"/>
                      </a:lnTo>
                      <a:lnTo>
                        <a:pt x="11" y="6"/>
                      </a:lnTo>
                      <a:lnTo>
                        <a:pt x="5" y="5"/>
                      </a:lnTo>
                      <a:lnTo>
                        <a:pt x="13" y="2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79" name="Freeform 265"/>
                <p:cNvSpPr>
                  <a:spLocks/>
                </p:cNvSpPr>
                <p:nvPr/>
              </p:nvSpPr>
              <p:spPr bwMode="auto">
                <a:xfrm>
                  <a:off x="4315" y="2536"/>
                  <a:ext cx="14" cy="8"/>
                </a:xfrm>
                <a:custGeom>
                  <a:avLst/>
                  <a:gdLst>
                    <a:gd name="T0" fmla="*/ 14 w 14"/>
                    <a:gd name="T1" fmla="*/ 7 h 8"/>
                    <a:gd name="T2" fmla="*/ 5 w 14"/>
                    <a:gd name="T3" fmla="*/ 8 h 8"/>
                    <a:gd name="T4" fmla="*/ 6 w 14"/>
                    <a:gd name="T5" fmla="*/ 0 h 8"/>
                    <a:gd name="T6" fmla="*/ 4 w 14"/>
                    <a:gd name="T7" fmla="*/ 0 h 8"/>
                    <a:gd name="T8" fmla="*/ 5 w 14"/>
                    <a:gd name="T9" fmla="*/ 8 h 8"/>
                    <a:gd name="T10" fmla="*/ 0 w 14"/>
                    <a:gd name="T11" fmla="*/ 1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8"/>
                    <a:gd name="T20" fmla="*/ 14 w 14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8">
                      <a:moveTo>
                        <a:pt x="14" y="7"/>
                      </a:moveTo>
                      <a:lnTo>
                        <a:pt x="5" y="8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5" y="8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80" name="Freeform 266"/>
                <p:cNvSpPr>
                  <a:spLocks/>
                </p:cNvSpPr>
                <p:nvPr/>
              </p:nvSpPr>
              <p:spPr bwMode="auto">
                <a:xfrm>
                  <a:off x="4310" y="2538"/>
                  <a:ext cx="10" cy="11"/>
                </a:xfrm>
                <a:custGeom>
                  <a:avLst/>
                  <a:gdLst>
                    <a:gd name="T0" fmla="*/ 4 w 10"/>
                    <a:gd name="T1" fmla="*/ 0 h 11"/>
                    <a:gd name="T2" fmla="*/ 10 w 10"/>
                    <a:gd name="T3" fmla="*/ 6 h 11"/>
                    <a:gd name="T4" fmla="*/ 0 w 10"/>
                    <a:gd name="T5" fmla="*/ 5 h 11"/>
                    <a:gd name="T6" fmla="*/ 0 w 10"/>
                    <a:gd name="T7" fmla="*/ 7 h 11"/>
                    <a:gd name="T8" fmla="*/ 10 w 10"/>
                    <a:gd name="T9" fmla="*/ 6 h 11"/>
                    <a:gd name="T10" fmla="*/ 1 w 10"/>
                    <a:gd name="T11" fmla="*/ 11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"/>
                    <a:gd name="T19" fmla="*/ 0 h 11"/>
                    <a:gd name="T20" fmla="*/ 10 w 10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" h="11">
                      <a:moveTo>
                        <a:pt x="4" y="0"/>
                      </a:moveTo>
                      <a:lnTo>
                        <a:pt x="10" y="6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10" y="6"/>
                      </a:lnTo>
                      <a:lnTo>
                        <a:pt x="1" y="11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81" name="Freeform 267"/>
                <p:cNvSpPr>
                  <a:spLocks/>
                </p:cNvSpPr>
                <p:nvPr/>
              </p:nvSpPr>
              <p:spPr bwMode="auto">
                <a:xfrm>
                  <a:off x="4314" y="2544"/>
                  <a:ext cx="11" cy="10"/>
                </a:xfrm>
                <a:custGeom>
                  <a:avLst/>
                  <a:gdLst>
                    <a:gd name="T0" fmla="*/ 0 w 11"/>
                    <a:gd name="T1" fmla="*/ 8 h 10"/>
                    <a:gd name="T2" fmla="*/ 6 w 11"/>
                    <a:gd name="T3" fmla="*/ 0 h 10"/>
                    <a:gd name="T4" fmla="*/ 5 w 11"/>
                    <a:gd name="T5" fmla="*/ 10 h 10"/>
                    <a:gd name="T6" fmla="*/ 7 w 11"/>
                    <a:gd name="T7" fmla="*/ 10 h 10"/>
                    <a:gd name="T8" fmla="*/ 6 w 11"/>
                    <a:gd name="T9" fmla="*/ 0 h 10"/>
                    <a:gd name="T10" fmla="*/ 11 w 11"/>
                    <a:gd name="T11" fmla="*/ 9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"/>
                    <a:gd name="T19" fmla="*/ 0 h 10"/>
                    <a:gd name="T20" fmla="*/ 11 w 11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" h="10">
                      <a:moveTo>
                        <a:pt x="0" y="8"/>
                      </a:moveTo>
                      <a:lnTo>
                        <a:pt x="6" y="0"/>
                      </a:lnTo>
                      <a:lnTo>
                        <a:pt x="5" y="10"/>
                      </a:lnTo>
                      <a:lnTo>
                        <a:pt x="7" y="10"/>
                      </a:lnTo>
                      <a:lnTo>
                        <a:pt x="6" y="0"/>
                      </a:lnTo>
                      <a:lnTo>
                        <a:pt x="11" y="9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82" name="Freeform 268"/>
                <p:cNvSpPr>
                  <a:spLocks/>
                </p:cNvSpPr>
                <p:nvPr/>
              </p:nvSpPr>
              <p:spPr bwMode="auto">
                <a:xfrm>
                  <a:off x="4320" y="2544"/>
                  <a:ext cx="9" cy="8"/>
                </a:xfrm>
                <a:custGeom>
                  <a:avLst/>
                  <a:gdLst>
                    <a:gd name="T0" fmla="*/ 7 w 9"/>
                    <a:gd name="T1" fmla="*/ 8 h 8"/>
                    <a:gd name="T2" fmla="*/ 0 w 9"/>
                    <a:gd name="T3" fmla="*/ 0 h 8"/>
                    <a:gd name="T4" fmla="*/ 9 w 9"/>
                    <a:gd name="T5" fmla="*/ 3 h 8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8"/>
                    <a:gd name="T11" fmla="*/ 9 w 9"/>
                    <a:gd name="T12" fmla="*/ 8 h 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8">
                      <a:moveTo>
                        <a:pt x="7" y="8"/>
                      </a:moveTo>
                      <a:lnTo>
                        <a:pt x="0" y="0"/>
                      </a:lnTo>
                      <a:lnTo>
                        <a:pt x="9" y="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83" name="Freeform 269"/>
                <p:cNvSpPr>
                  <a:spLocks/>
                </p:cNvSpPr>
                <p:nvPr/>
              </p:nvSpPr>
              <p:spPr bwMode="auto">
                <a:xfrm>
                  <a:off x="4320" y="2542"/>
                  <a:ext cx="8" cy="7"/>
                </a:xfrm>
                <a:custGeom>
                  <a:avLst/>
                  <a:gdLst>
                    <a:gd name="T0" fmla="*/ 8 w 8"/>
                    <a:gd name="T1" fmla="*/ 7 h 7"/>
                    <a:gd name="T2" fmla="*/ 0 w 8"/>
                    <a:gd name="T3" fmla="*/ 2 h 7"/>
                    <a:gd name="T4" fmla="*/ 5 w 8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7"/>
                    <a:gd name="T11" fmla="*/ 8 w 8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7">
                      <a:moveTo>
                        <a:pt x="8" y="7"/>
                      </a:moveTo>
                      <a:lnTo>
                        <a:pt x="0" y="2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84" name="Freeform 270"/>
                <p:cNvSpPr>
                  <a:spLocks/>
                </p:cNvSpPr>
                <p:nvPr/>
              </p:nvSpPr>
              <p:spPr bwMode="auto">
                <a:xfrm>
                  <a:off x="4320" y="2537"/>
                  <a:ext cx="7" cy="7"/>
                </a:xfrm>
                <a:custGeom>
                  <a:avLst/>
                  <a:gdLst>
                    <a:gd name="T0" fmla="*/ 7 w 7"/>
                    <a:gd name="T1" fmla="*/ 1 h 7"/>
                    <a:gd name="T2" fmla="*/ 0 w 7"/>
                    <a:gd name="T3" fmla="*/ 7 h 7"/>
                    <a:gd name="T4" fmla="*/ 5 w 7"/>
                    <a:gd name="T5" fmla="*/ 0 h 7"/>
                    <a:gd name="T6" fmla="*/ 0 60000 65536"/>
                    <a:gd name="T7" fmla="*/ 0 60000 65536"/>
                    <a:gd name="T8" fmla="*/ 0 60000 65536"/>
                    <a:gd name="T9" fmla="*/ 0 w 7"/>
                    <a:gd name="T10" fmla="*/ 0 h 7"/>
                    <a:gd name="T11" fmla="*/ 7 w 7"/>
                    <a:gd name="T12" fmla="*/ 7 h 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" h="7">
                      <a:moveTo>
                        <a:pt x="7" y="1"/>
                      </a:moveTo>
                      <a:lnTo>
                        <a:pt x="0" y="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85" name="Line 271"/>
                <p:cNvSpPr>
                  <a:spLocks noChangeShapeType="1"/>
                </p:cNvSpPr>
                <p:nvPr/>
              </p:nvSpPr>
              <p:spPr bwMode="auto">
                <a:xfrm flipH="1" flipV="1">
                  <a:off x="4311" y="2541"/>
                  <a:ext cx="9" cy="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86" name="Line 272"/>
                <p:cNvSpPr>
                  <a:spLocks noChangeShapeType="1"/>
                </p:cNvSpPr>
                <p:nvPr/>
              </p:nvSpPr>
              <p:spPr bwMode="auto">
                <a:xfrm flipH="1">
                  <a:off x="4315" y="2544"/>
                  <a:ext cx="5" cy="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87" name="Freeform 273"/>
                <p:cNvSpPr>
                  <a:spLocks/>
                </p:cNvSpPr>
                <p:nvPr/>
              </p:nvSpPr>
              <p:spPr bwMode="auto">
                <a:xfrm>
                  <a:off x="4150" y="2446"/>
                  <a:ext cx="21" cy="61"/>
                </a:xfrm>
                <a:custGeom>
                  <a:avLst/>
                  <a:gdLst>
                    <a:gd name="T0" fmla="*/ 0 w 21"/>
                    <a:gd name="T1" fmla="*/ 61 h 61"/>
                    <a:gd name="T2" fmla="*/ 0 w 21"/>
                    <a:gd name="T3" fmla="*/ 31 h 61"/>
                    <a:gd name="T4" fmla="*/ 21 w 21"/>
                    <a:gd name="T5" fmla="*/ 0 h 61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61"/>
                    <a:gd name="T11" fmla="*/ 21 w 21"/>
                    <a:gd name="T12" fmla="*/ 61 h 6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61">
                      <a:moveTo>
                        <a:pt x="0" y="61"/>
                      </a:moveTo>
                      <a:lnTo>
                        <a:pt x="0" y="31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88" name="Line 274"/>
                <p:cNvSpPr>
                  <a:spLocks noChangeShapeType="1"/>
                </p:cNvSpPr>
                <p:nvPr/>
              </p:nvSpPr>
              <p:spPr bwMode="auto">
                <a:xfrm>
                  <a:off x="4130" y="2446"/>
                  <a:ext cx="20" cy="3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89" name="Line 275"/>
                <p:cNvSpPr>
                  <a:spLocks noChangeShapeType="1"/>
                </p:cNvSpPr>
                <p:nvPr/>
              </p:nvSpPr>
              <p:spPr bwMode="auto">
                <a:xfrm flipH="1">
                  <a:off x="3146" y="2521"/>
                  <a:ext cx="41" cy="6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9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146" y="2521"/>
                  <a:ext cx="41" cy="6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91" name="Line 277"/>
                <p:cNvSpPr>
                  <a:spLocks noChangeShapeType="1"/>
                </p:cNvSpPr>
                <p:nvPr/>
              </p:nvSpPr>
              <p:spPr bwMode="auto">
                <a:xfrm flipH="1">
                  <a:off x="4181" y="2487"/>
                  <a:ext cx="8" cy="1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92" name="Line 278"/>
                <p:cNvSpPr>
                  <a:spLocks noChangeShapeType="1"/>
                </p:cNvSpPr>
                <p:nvPr/>
              </p:nvSpPr>
              <p:spPr bwMode="auto">
                <a:xfrm>
                  <a:off x="4181" y="2487"/>
                  <a:ext cx="1" cy="3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93" name="Freeform 279"/>
                <p:cNvSpPr>
                  <a:spLocks/>
                </p:cNvSpPr>
                <p:nvPr/>
              </p:nvSpPr>
              <p:spPr bwMode="auto">
                <a:xfrm>
                  <a:off x="4189" y="2487"/>
                  <a:ext cx="18" cy="37"/>
                </a:xfrm>
                <a:custGeom>
                  <a:avLst/>
                  <a:gdLst>
                    <a:gd name="T0" fmla="*/ 0 w 18"/>
                    <a:gd name="T1" fmla="*/ 0 h 37"/>
                    <a:gd name="T2" fmla="*/ 9 w 18"/>
                    <a:gd name="T3" fmla="*/ 0 h 37"/>
                    <a:gd name="T4" fmla="*/ 18 w 18"/>
                    <a:gd name="T5" fmla="*/ 10 h 37"/>
                    <a:gd name="T6" fmla="*/ 18 w 18"/>
                    <a:gd name="T7" fmla="*/ 37 h 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37"/>
                    <a:gd name="T14" fmla="*/ 18 w 18"/>
                    <a:gd name="T15" fmla="*/ 37 h 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37">
                      <a:moveTo>
                        <a:pt x="0" y="0"/>
                      </a:moveTo>
                      <a:lnTo>
                        <a:pt x="9" y="0"/>
                      </a:lnTo>
                      <a:lnTo>
                        <a:pt x="18" y="10"/>
                      </a:lnTo>
                      <a:lnTo>
                        <a:pt x="18" y="37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94" name="Freeform 280"/>
                <p:cNvSpPr>
                  <a:spLocks/>
                </p:cNvSpPr>
                <p:nvPr/>
              </p:nvSpPr>
              <p:spPr bwMode="auto">
                <a:xfrm>
                  <a:off x="3235" y="2578"/>
                  <a:ext cx="10" cy="35"/>
                </a:xfrm>
                <a:custGeom>
                  <a:avLst/>
                  <a:gdLst>
                    <a:gd name="T0" fmla="*/ 0 w 10"/>
                    <a:gd name="T1" fmla="*/ 0 h 35"/>
                    <a:gd name="T2" fmla="*/ 10 w 10"/>
                    <a:gd name="T3" fmla="*/ 9 h 35"/>
                    <a:gd name="T4" fmla="*/ 10 w 10"/>
                    <a:gd name="T5" fmla="*/ 35 h 35"/>
                    <a:gd name="T6" fmla="*/ 0 60000 65536"/>
                    <a:gd name="T7" fmla="*/ 0 60000 65536"/>
                    <a:gd name="T8" fmla="*/ 0 60000 65536"/>
                    <a:gd name="T9" fmla="*/ 0 w 10"/>
                    <a:gd name="T10" fmla="*/ 0 h 35"/>
                    <a:gd name="T11" fmla="*/ 10 w 10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" h="35">
                      <a:moveTo>
                        <a:pt x="0" y="0"/>
                      </a:moveTo>
                      <a:lnTo>
                        <a:pt x="10" y="9"/>
                      </a:lnTo>
                      <a:lnTo>
                        <a:pt x="10" y="35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9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218" y="2578"/>
                  <a:ext cx="1" cy="3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96" name="Freeform 282"/>
                <p:cNvSpPr>
                  <a:spLocks/>
                </p:cNvSpPr>
                <p:nvPr/>
              </p:nvSpPr>
              <p:spPr bwMode="auto">
                <a:xfrm>
                  <a:off x="3218" y="2578"/>
                  <a:ext cx="17" cy="9"/>
                </a:xfrm>
                <a:custGeom>
                  <a:avLst/>
                  <a:gdLst>
                    <a:gd name="T0" fmla="*/ 0 w 17"/>
                    <a:gd name="T1" fmla="*/ 9 h 9"/>
                    <a:gd name="T2" fmla="*/ 9 w 17"/>
                    <a:gd name="T3" fmla="*/ 0 h 9"/>
                    <a:gd name="T4" fmla="*/ 17 w 17"/>
                    <a:gd name="T5" fmla="*/ 0 h 9"/>
                    <a:gd name="T6" fmla="*/ 0 60000 65536"/>
                    <a:gd name="T7" fmla="*/ 0 60000 65536"/>
                    <a:gd name="T8" fmla="*/ 0 60000 65536"/>
                    <a:gd name="T9" fmla="*/ 0 w 17"/>
                    <a:gd name="T10" fmla="*/ 0 h 9"/>
                    <a:gd name="T11" fmla="*/ 17 w 17"/>
                    <a:gd name="T12" fmla="*/ 9 h 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" h="9">
                      <a:moveTo>
                        <a:pt x="0" y="9"/>
                      </a:moveTo>
                      <a:lnTo>
                        <a:pt x="9" y="0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97" name="Freeform 283"/>
                <p:cNvSpPr>
                  <a:spLocks/>
                </p:cNvSpPr>
                <p:nvPr/>
              </p:nvSpPr>
              <p:spPr bwMode="auto">
                <a:xfrm>
                  <a:off x="4585" y="3468"/>
                  <a:ext cx="41" cy="60"/>
                </a:xfrm>
                <a:custGeom>
                  <a:avLst/>
                  <a:gdLst>
                    <a:gd name="T0" fmla="*/ 0 w 41"/>
                    <a:gd name="T1" fmla="*/ 0 h 60"/>
                    <a:gd name="T2" fmla="*/ 41 w 41"/>
                    <a:gd name="T3" fmla="*/ 0 h 60"/>
                    <a:gd name="T4" fmla="*/ 0 w 41"/>
                    <a:gd name="T5" fmla="*/ 60 h 60"/>
                    <a:gd name="T6" fmla="*/ 41 w 41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1"/>
                    <a:gd name="T13" fmla="*/ 0 h 60"/>
                    <a:gd name="T14" fmla="*/ 41 w 41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1" h="60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0" y="60"/>
                      </a:lnTo>
                      <a:lnTo>
                        <a:pt x="41" y="6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98" name="Freeform 284"/>
                <p:cNvSpPr>
                  <a:spLocks/>
                </p:cNvSpPr>
                <p:nvPr/>
              </p:nvSpPr>
              <p:spPr bwMode="auto">
                <a:xfrm>
                  <a:off x="4650" y="3515"/>
                  <a:ext cx="25" cy="35"/>
                </a:xfrm>
                <a:custGeom>
                  <a:avLst/>
                  <a:gdLst>
                    <a:gd name="T0" fmla="*/ 0 w 25"/>
                    <a:gd name="T1" fmla="*/ 10 h 35"/>
                    <a:gd name="T2" fmla="*/ 8 w 25"/>
                    <a:gd name="T3" fmla="*/ 0 h 35"/>
                    <a:gd name="T4" fmla="*/ 17 w 25"/>
                    <a:gd name="T5" fmla="*/ 0 h 35"/>
                    <a:gd name="T6" fmla="*/ 25 w 25"/>
                    <a:gd name="T7" fmla="*/ 10 h 35"/>
                    <a:gd name="T8" fmla="*/ 25 w 25"/>
                    <a:gd name="T9" fmla="*/ 3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"/>
                    <a:gd name="T16" fmla="*/ 0 h 35"/>
                    <a:gd name="T17" fmla="*/ 25 w 25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" h="35">
                      <a:moveTo>
                        <a:pt x="0" y="10"/>
                      </a:move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25" y="10"/>
                      </a:lnTo>
                      <a:lnTo>
                        <a:pt x="25" y="35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799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4650" y="3515"/>
                  <a:ext cx="1" cy="3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00" name="Line 286"/>
                <p:cNvSpPr>
                  <a:spLocks noChangeShapeType="1"/>
                </p:cNvSpPr>
                <p:nvPr/>
              </p:nvSpPr>
              <p:spPr bwMode="auto">
                <a:xfrm flipV="1">
                  <a:off x="4645" y="3468"/>
                  <a:ext cx="11" cy="1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01" name="Freeform 287"/>
                <p:cNvSpPr>
                  <a:spLocks/>
                </p:cNvSpPr>
                <p:nvPr/>
              </p:nvSpPr>
              <p:spPr bwMode="auto">
                <a:xfrm>
                  <a:off x="4524" y="3546"/>
                  <a:ext cx="46" cy="58"/>
                </a:xfrm>
                <a:custGeom>
                  <a:avLst/>
                  <a:gdLst>
                    <a:gd name="T0" fmla="*/ 46 w 46"/>
                    <a:gd name="T1" fmla="*/ 0 h 58"/>
                    <a:gd name="T2" fmla="*/ 23 w 46"/>
                    <a:gd name="T3" fmla="*/ 58 h 58"/>
                    <a:gd name="T4" fmla="*/ 0 w 46"/>
                    <a:gd name="T5" fmla="*/ 0 h 58"/>
                    <a:gd name="T6" fmla="*/ 46 w 46"/>
                    <a:gd name="T7" fmla="*/ 0 h 58"/>
                    <a:gd name="T8" fmla="*/ 42 w 46"/>
                    <a:gd name="T9" fmla="*/ 0 h 58"/>
                    <a:gd name="T10" fmla="*/ 39 w 46"/>
                    <a:gd name="T11" fmla="*/ 0 h 58"/>
                    <a:gd name="T12" fmla="*/ 39 w 46"/>
                    <a:gd name="T13" fmla="*/ 16 h 58"/>
                    <a:gd name="T14" fmla="*/ 36 w 46"/>
                    <a:gd name="T15" fmla="*/ 25 h 58"/>
                    <a:gd name="T16" fmla="*/ 36 w 46"/>
                    <a:gd name="T17" fmla="*/ 0 h 58"/>
                    <a:gd name="T18" fmla="*/ 33 w 46"/>
                    <a:gd name="T19" fmla="*/ 0 h 58"/>
                    <a:gd name="T20" fmla="*/ 33 w 46"/>
                    <a:gd name="T21" fmla="*/ 32 h 58"/>
                    <a:gd name="T22" fmla="*/ 30 w 46"/>
                    <a:gd name="T23" fmla="*/ 40 h 58"/>
                    <a:gd name="T24" fmla="*/ 30 w 46"/>
                    <a:gd name="T25" fmla="*/ 0 h 58"/>
                    <a:gd name="T26" fmla="*/ 27 w 46"/>
                    <a:gd name="T27" fmla="*/ 0 h 58"/>
                    <a:gd name="T28" fmla="*/ 27 w 46"/>
                    <a:gd name="T29" fmla="*/ 48 h 58"/>
                    <a:gd name="T30" fmla="*/ 24 w 46"/>
                    <a:gd name="T31" fmla="*/ 55 h 58"/>
                    <a:gd name="T32" fmla="*/ 24 w 46"/>
                    <a:gd name="T33" fmla="*/ 0 h 58"/>
                    <a:gd name="T34" fmla="*/ 21 w 46"/>
                    <a:gd name="T35" fmla="*/ 0 h 58"/>
                    <a:gd name="T36" fmla="*/ 21 w 46"/>
                    <a:gd name="T37" fmla="*/ 52 h 58"/>
                    <a:gd name="T38" fmla="*/ 18 w 46"/>
                    <a:gd name="T39" fmla="*/ 45 h 58"/>
                    <a:gd name="T40" fmla="*/ 18 w 46"/>
                    <a:gd name="T41" fmla="*/ 0 h 58"/>
                    <a:gd name="T42" fmla="*/ 15 w 46"/>
                    <a:gd name="T43" fmla="*/ 0 h 58"/>
                    <a:gd name="T44" fmla="*/ 15 w 46"/>
                    <a:gd name="T45" fmla="*/ 37 h 58"/>
                    <a:gd name="T46" fmla="*/ 11 w 46"/>
                    <a:gd name="T47" fmla="*/ 28 h 58"/>
                    <a:gd name="T48" fmla="*/ 11 w 46"/>
                    <a:gd name="T49" fmla="*/ 0 h 58"/>
                    <a:gd name="T50" fmla="*/ 9 w 46"/>
                    <a:gd name="T51" fmla="*/ 0 h 58"/>
                    <a:gd name="T52" fmla="*/ 9 w 46"/>
                    <a:gd name="T53" fmla="*/ 21 h 58"/>
                    <a:gd name="T54" fmla="*/ 6 w 46"/>
                    <a:gd name="T55" fmla="*/ 13 h 58"/>
                    <a:gd name="T56" fmla="*/ 6 w 46"/>
                    <a:gd name="T57" fmla="*/ 0 h 5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6"/>
                    <a:gd name="T88" fmla="*/ 0 h 58"/>
                    <a:gd name="T89" fmla="*/ 46 w 46"/>
                    <a:gd name="T90" fmla="*/ 58 h 5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6" h="58">
                      <a:moveTo>
                        <a:pt x="46" y="0"/>
                      </a:moveTo>
                      <a:lnTo>
                        <a:pt x="23" y="58"/>
                      </a:lnTo>
                      <a:lnTo>
                        <a:pt x="0" y="0"/>
                      </a:lnTo>
                      <a:lnTo>
                        <a:pt x="46" y="0"/>
                      </a:lnTo>
                      <a:lnTo>
                        <a:pt x="42" y="0"/>
                      </a:lnTo>
                      <a:lnTo>
                        <a:pt x="39" y="0"/>
                      </a:lnTo>
                      <a:lnTo>
                        <a:pt x="39" y="16"/>
                      </a:lnTo>
                      <a:lnTo>
                        <a:pt x="36" y="25"/>
                      </a:lnTo>
                      <a:lnTo>
                        <a:pt x="36" y="0"/>
                      </a:lnTo>
                      <a:lnTo>
                        <a:pt x="33" y="0"/>
                      </a:lnTo>
                      <a:lnTo>
                        <a:pt x="33" y="32"/>
                      </a:lnTo>
                      <a:lnTo>
                        <a:pt x="30" y="40"/>
                      </a:lnTo>
                      <a:lnTo>
                        <a:pt x="30" y="0"/>
                      </a:lnTo>
                      <a:lnTo>
                        <a:pt x="27" y="0"/>
                      </a:lnTo>
                      <a:lnTo>
                        <a:pt x="27" y="48"/>
                      </a:lnTo>
                      <a:lnTo>
                        <a:pt x="24" y="55"/>
                      </a:lnTo>
                      <a:lnTo>
                        <a:pt x="24" y="0"/>
                      </a:lnTo>
                      <a:lnTo>
                        <a:pt x="21" y="0"/>
                      </a:lnTo>
                      <a:lnTo>
                        <a:pt x="21" y="52"/>
                      </a:lnTo>
                      <a:lnTo>
                        <a:pt x="18" y="45"/>
                      </a:lnTo>
                      <a:lnTo>
                        <a:pt x="18" y="0"/>
                      </a:lnTo>
                      <a:lnTo>
                        <a:pt x="15" y="0"/>
                      </a:lnTo>
                      <a:lnTo>
                        <a:pt x="15" y="37"/>
                      </a:lnTo>
                      <a:lnTo>
                        <a:pt x="11" y="28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9" y="21"/>
                      </a:lnTo>
                      <a:lnTo>
                        <a:pt x="6" y="13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02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4547" y="3528"/>
                  <a:ext cx="1" cy="1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03" name="Line 289"/>
                <p:cNvSpPr>
                  <a:spLocks noChangeShapeType="1"/>
                </p:cNvSpPr>
                <p:nvPr/>
              </p:nvSpPr>
              <p:spPr bwMode="auto">
                <a:xfrm>
                  <a:off x="4566" y="3546"/>
                  <a:ext cx="1" cy="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04" name="Line 290"/>
                <p:cNvSpPr>
                  <a:spLocks noChangeShapeType="1"/>
                </p:cNvSpPr>
                <p:nvPr/>
              </p:nvSpPr>
              <p:spPr bwMode="auto">
                <a:xfrm>
                  <a:off x="4547" y="3654"/>
                  <a:ext cx="1" cy="5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05" name="Line 291"/>
                <p:cNvSpPr>
                  <a:spLocks noChangeShapeType="1"/>
                </p:cNvSpPr>
                <p:nvPr/>
              </p:nvSpPr>
              <p:spPr bwMode="auto">
                <a:xfrm>
                  <a:off x="4522" y="3679"/>
                  <a:ext cx="51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06" name="Freeform 292"/>
                <p:cNvSpPr>
                  <a:spLocks/>
                </p:cNvSpPr>
                <p:nvPr/>
              </p:nvSpPr>
              <p:spPr bwMode="auto">
                <a:xfrm>
                  <a:off x="4414" y="3656"/>
                  <a:ext cx="58" cy="45"/>
                </a:xfrm>
                <a:custGeom>
                  <a:avLst/>
                  <a:gdLst>
                    <a:gd name="T0" fmla="*/ 58 w 58"/>
                    <a:gd name="T1" fmla="*/ 23 h 45"/>
                    <a:gd name="T2" fmla="*/ 0 w 58"/>
                    <a:gd name="T3" fmla="*/ 45 h 45"/>
                    <a:gd name="T4" fmla="*/ 0 w 58"/>
                    <a:gd name="T5" fmla="*/ 0 h 45"/>
                    <a:gd name="T6" fmla="*/ 58 w 58"/>
                    <a:gd name="T7" fmla="*/ 23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"/>
                    <a:gd name="T13" fmla="*/ 0 h 45"/>
                    <a:gd name="T14" fmla="*/ 58 w 58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" h="45">
                      <a:moveTo>
                        <a:pt x="58" y="23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58" y="2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07" name="Freeform 293"/>
                <p:cNvSpPr>
                  <a:spLocks/>
                </p:cNvSpPr>
                <p:nvPr/>
              </p:nvSpPr>
              <p:spPr bwMode="auto">
                <a:xfrm>
                  <a:off x="4414" y="3660"/>
                  <a:ext cx="55" cy="18"/>
                </a:xfrm>
                <a:custGeom>
                  <a:avLst/>
                  <a:gdLst>
                    <a:gd name="T0" fmla="*/ 55 w 55"/>
                    <a:gd name="T1" fmla="*/ 18 h 18"/>
                    <a:gd name="T2" fmla="*/ 0 w 55"/>
                    <a:gd name="T3" fmla="*/ 18 h 18"/>
                    <a:gd name="T4" fmla="*/ 0 w 55"/>
                    <a:gd name="T5" fmla="*/ 15 h 18"/>
                    <a:gd name="T6" fmla="*/ 47 w 55"/>
                    <a:gd name="T7" fmla="*/ 15 h 18"/>
                    <a:gd name="T8" fmla="*/ 40 w 55"/>
                    <a:gd name="T9" fmla="*/ 12 h 18"/>
                    <a:gd name="T10" fmla="*/ 0 w 55"/>
                    <a:gd name="T11" fmla="*/ 12 h 18"/>
                    <a:gd name="T12" fmla="*/ 0 w 55"/>
                    <a:gd name="T13" fmla="*/ 9 h 18"/>
                    <a:gd name="T14" fmla="*/ 32 w 55"/>
                    <a:gd name="T15" fmla="*/ 9 h 18"/>
                    <a:gd name="T16" fmla="*/ 24 w 55"/>
                    <a:gd name="T17" fmla="*/ 6 h 18"/>
                    <a:gd name="T18" fmla="*/ 0 w 55"/>
                    <a:gd name="T19" fmla="*/ 6 h 18"/>
                    <a:gd name="T20" fmla="*/ 0 w 55"/>
                    <a:gd name="T21" fmla="*/ 2 h 18"/>
                    <a:gd name="T22" fmla="*/ 16 w 55"/>
                    <a:gd name="T23" fmla="*/ 2 h 18"/>
                    <a:gd name="T24" fmla="*/ 9 w 55"/>
                    <a:gd name="T25" fmla="*/ 0 h 18"/>
                    <a:gd name="T26" fmla="*/ 0 w 55"/>
                    <a:gd name="T27" fmla="*/ 0 h 1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5"/>
                    <a:gd name="T43" fmla="*/ 0 h 18"/>
                    <a:gd name="T44" fmla="*/ 55 w 55"/>
                    <a:gd name="T45" fmla="*/ 18 h 1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5" h="18">
                      <a:moveTo>
                        <a:pt x="55" y="18"/>
                      </a:move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47" y="15"/>
                      </a:lnTo>
                      <a:lnTo>
                        <a:pt x="40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32" y="9"/>
                      </a:lnTo>
                      <a:lnTo>
                        <a:pt x="24" y="6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6" y="2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08" name="Line 294"/>
                <p:cNvSpPr>
                  <a:spLocks noChangeShapeType="1"/>
                </p:cNvSpPr>
                <p:nvPr/>
              </p:nvSpPr>
              <p:spPr bwMode="auto">
                <a:xfrm flipH="1">
                  <a:off x="4396" y="3679"/>
                  <a:ext cx="18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09" name="Freeform 295"/>
                <p:cNvSpPr>
                  <a:spLocks/>
                </p:cNvSpPr>
                <p:nvPr/>
              </p:nvSpPr>
              <p:spPr bwMode="auto">
                <a:xfrm>
                  <a:off x="4414" y="3682"/>
                  <a:ext cx="44" cy="14"/>
                </a:xfrm>
                <a:custGeom>
                  <a:avLst/>
                  <a:gdLst>
                    <a:gd name="T0" fmla="*/ 0 w 44"/>
                    <a:gd name="T1" fmla="*/ 0 h 14"/>
                    <a:gd name="T2" fmla="*/ 0 w 44"/>
                    <a:gd name="T3" fmla="*/ 2 h 14"/>
                    <a:gd name="T4" fmla="*/ 44 w 44"/>
                    <a:gd name="T5" fmla="*/ 2 h 14"/>
                    <a:gd name="T6" fmla="*/ 36 w 44"/>
                    <a:gd name="T7" fmla="*/ 6 h 14"/>
                    <a:gd name="T8" fmla="*/ 0 w 44"/>
                    <a:gd name="T9" fmla="*/ 6 h 14"/>
                    <a:gd name="T10" fmla="*/ 0 w 44"/>
                    <a:gd name="T11" fmla="*/ 8 h 14"/>
                    <a:gd name="T12" fmla="*/ 28 w 44"/>
                    <a:gd name="T13" fmla="*/ 8 h 14"/>
                    <a:gd name="T14" fmla="*/ 21 w 44"/>
                    <a:gd name="T15" fmla="*/ 12 h 14"/>
                    <a:gd name="T16" fmla="*/ 0 w 44"/>
                    <a:gd name="T17" fmla="*/ 12 h 14"/>
                    <a:gd name="T18" fmla="*/ 0 w 44"/>
                    <a:gd name="T19" fmla="*/ 14 h 14"/>
                    <a:gd name="T20" fmla="*/ 13 w 44"/>
                    <a:gd name="T21" fmla="*/ 14 h 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4"/>
                    <a:gd name="T34" fmla="*/ 0 h 14"/>
                    <a:gd name="T35" fmla="*/ 44 w 44"/>
                    <a:gd name="T36" fmla="*/ 14 h 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4" h="1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44" y="2"/>
                      </a:lnTo>
                      <a:lnTo>
                        <a:pt x="36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8" y="8"/>
                      </a:lnTo>
                      <a:lnTo>
                        <a:pt x="21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3" y="14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10" name="Line 296"/>
                <p:cNvSpPr>
                  <a:spLocks noChangeShapeType="1"/>
                </p:cNvSpPr>
                <p:nvPr/>
              </p:nvSpPr>
              <p:spPr bwMode="auto">
                <a:xfrm>
                  <a:off x="4414" y="3682"/>
                  <a:ext cx="52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11" name="Freeform 297"/>
                <p:cNvSpPr>
                  <a:spLocks/>
                </p:cNvSpPr>
                <p:nvPr/>
              </p:nvSpPr>
              <p:spPr bwMode="auto">
                <a:xfrm>
                  <a:off x="4849" y="3678"/>
                  <a:ext cx="74" cy="1"/>
                </a:xfrm>
                <a:custGeom>
                  <a:avLst/>
                  <a:gdLst>
                    <a:gd name="T0" fmla="*/ 0 w 74"/>
                    <a:gd name="T1" fmla="*/ 1 h 1"/>
                    <a:gd name="T2" fmla="*/ 20 w 74"/>
                    <a:gd name="T3" fmla="*/ 1 h 1"/>
                    <a:gd name="T4" fmla="*/ 20 w 74"/>
                    <a:gd name="T5" fmla="*/ 0 h 1"/>
                    <a:gd name="T6" fmla="*/ 74 w 74"/>
                    <a:gd name="T7" fmla="*/ 0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4"/>
                    <a:gd name="T13" fmla="*/ 0 h 1"/>
                    <a:gd name="T14" fmla="*/ 74 w 74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4" h="1">
                      <a:moveTo>
                        <a:pt x="0" y="1"/>
                      </a:move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74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12" name="Freeform 298"/>
                <p:cNvSpPr>
                  <a:spLocks/>
                </p:cNvSpPr>
                <p:nvPr/>
              </p:nvSpPr>
              <p:spPr bwMode="auto">
                <a:xfrm>
                  <a:off x="4869" y="3656"/>
                  <a:ext cx="57" cy="45"/>
                </a:xfrm>
                <a:custGeom>
                  <a:avLst/>
                  <a:gdLst>
                    <a:gd name="T0" fmla="*/ 57 w 57"/>
                    <a:gd name="T1" fmla="*/ 23 h 45"/>
                    <a:gd name="T2" fmla="*/ 0 w 57"/>
                    <a:gd name="T3" fmla="*/ 45 h 45"/>
                    <a:gd name="T4" fmla="*/ 0 w 57"/>
                    <a:gd name="T5" fmla="*/ 0 h 45"/>
                    <a:gd name="T6" fmla="*/ 57 w 57"/>
                    <a:gd name="T7" fmla="*/ 23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45"/>
                    <a:gd name="T14" fmla="*/ 57 w 57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45">
                      <a:moveTo>
                        <a:pt x="57" y="23"/>
                      </a:move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57" y="23"/>
                      </a:lnTo>
                      <a:close/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13" name="Freeform 299"/>
                <p:cNvSpPr>
                  <a:spLocks/>
                </p:cNvSpPr>
                <p:nvPr/>
              </p:nvSpPr>
              <p:spPr bwMode="auto">
                <a:xfrm>
                  <a:off x="4869" y="3682"/>
                  <a:ext cx="51" cy="14"/>
                </a:xfrm>
                <a:custGeom>
                  <a:avLst/>
                  <a:gdLst>
                    <a:gd name="T0" fmla="*/ 51 w 51"/>
                    <a:gd name="T1" fmla="*/ 0 h 14"/>
                    <a:gd name="T2" fmla="*/ 0 w 51"/>
                    <a:gd name="T3" fmla="*/ 0 h 14"/>
                    <a:gd name="T4" fmla="*/ 0 w 51"/>
                    <a:gd name="T5" fmla="*/ 2 h 14"/>
                    <a:gd name="T6" fmla="*/ 43 w 51"/>
                    <a:gd name="T7" fmla="*/ 2 h 14"/>
                    <a:gd name="T8" fmla="*/ 35 w 51"/>
                    <a:gd name="T9" fmla="*/ 6 h 14"/>
                    <a:gd name="T10" fmla="*/ 0 w 51"/>
                    <a:gd name="T11" fmla="*/ 6 h 14"/>
                    <a:gd name="T12" fmla="*/ 0 w 51"/>
                    <a:gd name="T13" fmla="*/ 8 h 14"/>
                    <a:gd name="T14" fmla="*/ 28 w 51"/>
                    <a:gd name="T15" fmla="*/ 8 h 14"/>
                    <a:gd name="T16" fmla="*/ 20 w 51"/>
                    <a:gd name="T17" fmla="*/ 12 h 14"/>
                    <a:gd name="T18" fmla="*/ 0 w 51"/>
                    <a:gd name="T19" fmla="*/ 12 h 14"/>
                    <a:gd name="T20" fmla="*/ 0 w 51"/>
                    <a:gd name="T21" fmla="*/ 14 h 14"/>
                    <a:gd name="T22" fmla="*/ 12 w 51"/>
                    <a:gd name="T23" fmla="*/ 14 h 1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1"/>
                    <a:gd name="T37" fmla="*/ 0 h 14"/>
                    <a:gd name="T38" fmla="*/ 51 w 51"/>
                    <a:gd name="T39" fmla="*/ 14 h 1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1" h="14">
                      <a:moveTo>
                        <a:pt x="51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3" y="2"/>
                      </a:lnTo>
                      <a:lnTo>
                        <a:pt x="35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8" y="8"/>
                      </a:lnTo>
                      <a:lnTo>
                        <a:pt x="2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2" y="14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14" name="Freeform 300"/>
                <p:cNvSpPr>
                  <a:spLocks/>
                </p:cNvSpPr>
                <p:nvPr/>
              </p:nvSpPr>
              <p:spPr bwMode="auto">
                <a:xfrm>
                  <a:off x="4869" y="3660"/>
                  <a:ext cx="47" cy="18"/>
                </a:xfrm>
                <a:custGeom>
                  <a:avLst/>
                  <a:gdLst>
                    <a:gd name="T0" fmla="*/ 0 w 47"/>
                    <a:gd name="T1" fmla="*/ 18 h 18"/>
                    <a:gd name="T2" fmla="*/ 0 w 47"/>
                    <a:gd name="T3" fmla="*/ 15 h 18"/>
                    <a:gd name="T4" fmla="*/ 47 w 47"/>
                    <a:gd name="T5" fmla="*/ 15 h 18"/>
                    <a:gd name="T6" fmla="*/ 38 w 47"/>
                    <a:gd name="T7" fmla="*/ 12 h 18"/>
                    <a:gd name="T8" fmla="*/ 0 w 47"/>
                    <a:gd name="T9" fmla="*/ 12 h 18"/>
                    <a:gd name="T10" fmla="*/ 0 w 47"/>
                    <a:gd name="T11" fmla="*/ 9 h 18"/>
                    <a:gd name="T12" fmla="*/ 31 w 47"/>
                    <a:gd name="T13" fmla="*/ 9 h 18"/>
                    <a:gd name="T14" fmla="*/ 23 w 47"/>
                    <a:gd name="T15" fmla="*/ 6 h 18"/>
                    <a:gd name="T16" fmla="*/ 0 w 47"/>
                    <a:gd name="T17" fmla="*/ 6 h 18"/>
                    <a:gd name="T18" fmla="*/ 0 w 47"/>
                    <a:gd name="T19" fmla="*/ 2 h 18"/>
                    <a:gd name="T20" fmla="*/ 15 w 47"/>
                    <a:gd name="T21" fmla="*/ 2 h 18"/>
                    <a:gd name="T22" fmla="*/ 8 w 47"/>
                    <a:gd name="T23" fmla="*/ 0 h 18"/>
                    <a:gd name="T24" fmla="*/ 0 w 47"/>
                    <a:gd name="T25" fmla="*/ 0 h 1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7"/>
                    <a:gd name="T40" fmla="*/ 0 h 18"/>
                    <a:gd name="T41" fmla="*/ 47 w 47"/>
                    <a:gd name="T42" fmla="*/ 18 h 1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7" h="18">
                      <a:moveTo>
                        <a:pt x="0" y="18"/>
                      </a:moveTo>
                      <a:lnTo>
                        <a:pt x="0" y="15"/>
                      </a:lnTo>
                      <a:lnTo>
                        <a:pt x="47" y="15"/>
                      </a:lnTo>
                      <a:lnTo>
                        <a:pt x="38" y="12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31" y="9"/>
                      </a:lnTo>
                      <a:lnTo>
                        <a:pt x="23" y="6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5" y="2"/>
                      </a:lnTo>
                      <a:lnTo>
                        <a:pt x="8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15" name="Line 301"/>
                <p:cNvSpPr>
                  <a:spLocks noChangeShapeType="1"/>
                </p:cNvSpPr>
                <p:nvPr/>
              </p:nvSpPr>
              <p:spPr bwMode="auto">
                <a:xfrm>
                  <a:off x="4963" y="3656"/>
                  <a:ext cx="41" cy="6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16" name="Line 302"/>
                <p:cNvSpPr>
                  <a:spLocks noChangeShapeType="1"/>
                </p:cNvSpPr>
                <p:nvPr/>
              </p:nvSpPr>
              <p:spPr bwMode="auto">
                <a:xfrm>
                  <a:off x="5020" y="3712"/>
                  <a:ext cx="1" cy="3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17" name="Freeform 303"/>
                <p:cNvSpPr>
                  <a:spLocks/>
                </p:cNvSpPr>
                <p:nvPr/>
              </p:nvSpPr>
              <p:spPr bwMode="auto">
                <a:xfrm>
                  <a:off x="5020" y="3712"/>
                  <a:ext cx="27" cy="36"/>
                </a:xfrm>
                <a:custGeom>
                  <a:avLst/>
                  <a:gdLst>
                    <a:gd name="T0" fmla="*/ 0 w 27"/>
                    <a:gd name="T1" fmla="*/ 10 h 36"/>
                    <a:gd name="T2" fmla="*/ 8 w 27"/>
                    <a:gd name="T3" fmla="*/ 0 h 36"/>
                    <a:gd name="T4" fmla="*/ 18 w 27"/>
                    <a:gd name="T5" fmla="*/ 0 h 36"/>
                    <a:gd name="T6" fmla="*/ 27 w 27"/>
                    <a:gd name="T7" fmla="*/ 10 h 36"/>
                    <a:gd name="T8" fmla="*/ 27 w 27"/>
                    <a:gd name="T9" fmla="*/ 3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"/>
                    <a:gd name="T16" fmla="*/ 0 h 36"/>
                    <a:gd name="T17" fmla="*/ 27 w 2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" h="36">
                      <a:moveTo>
                        <a:pt x="0" y="10"/>
                      </a:moveTo>
                      <a:lnTo>
                        <a:pt x="8" y="0"/>
                      </a:lnTo>
                      <a:lnTo>
                        <a:pt x="18" y="0"/>
                      </a:lnTo>
                      <a:lnTo>
                        <a:pt x="27" y="10"/>
                      </a:lnTo>
                      <a:lnTo>
                        <a:pt x="27" y="36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18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4963" y="3656"/>
                  <a:ext cx="41" cy="6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19" name="Freeform 305"/>
                <p:cNvSpPr>
                  <a:spLocks/>
                </p:cNvSpPr>
                <p:nvPr/>
              </p:nvSpPr>
              <p:spPr bwMode="auto">
                <a:xfrm>
                  <a:off x="3638" y="2734"/>
                  <a:ext cx="26" cy="35"/>
                </a:xfrm>
                <a:custGeom>
                  <a:avLst/>
                  <a:gdLst>
                    <a:gd name="T0" fmla="*/ 26 w 26"/>
                    <a:gd name="T1" fmla="*/ 35 h 35"/>
                    <a:gd name="T2" fmla="*/ 26 w 26"/>
                    <a:gd name="T3" fmla="*/ 10 h 35"/>
                    <a:gd name="T4" fmla="*/ 18 w 26"/>
                    <a:gd name="T5" fmla="*/ 0 h 35"/>
                    <a:gd name="T6" fmla="*/ 8 w 26"/>
                    <a:gd name="T7" fmla="*/ 0 h 35"/>
                    <a:gd name="T8" fmla="*/ 0 w 26"/>
                    <a:gd name="T9" fmla="*/ 10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"/>
                    <a:gd name="T16" fmla="*/ 0 h 35"/>
                    <a:gd name="T17" fmla="*/ 26 w 26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" h="35">
                      <a:moveTo>
                        <a:pt x="26" y="35"/>
                      </a:moveTo>
                      <a:lnTo>
                        <a:pt x="26" y="10"/>
                      </a:lnTo>
                      <a:lnTo>
                        <a:pt x="18" y="0"/>
                      </a:lnTo>
                      <a:lnTo>
                        <a:pt x="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20" name="Line 306"/>
                <p:cNvSpPr>
                  <a:spLocks noChangeShapeType="1"/>
                </p:cNvSpPr>
                <p:nvPr/>
              </p:nvSpPr>
              <p:spPr bwMode="auto">
                <a:xfrm>
                  <a:off x="3638" y="2734"/>
                  <a:ext cx="1" cy="3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21" name="Freeform 307"/>
                <p:cNvSpPr>
                  <a:spLocks/>
                </p:cNvSpPr>
                <p:nvPr/>
              </p:nvSpPr>
              <p:spPr bwMode="auto">
                <a:xfrm>
                  <a:off x="3580" y="2693"/>
                  <a:ext cx="40" cy="60"/>
                </a:xfrm>
                <a:custGeom>
                  <a:avLst/>
                  <a:gdLst>
                    <a:gd name="T0" fmla="*/ 40 w 40"/>
                    <a:gd name="T1" fmla="*/ 60 h 60"/>
                    <a:gd name="T2" fmla="*/ 0 w 40"/>
                    <a:gd name="T3" fmla="*/ 60 h 60"/>
                    <a:gd name="T4" fmla="*/ 40 w 40"/>
                    <a:gd name="T5" fmla="*/ 0 h 60"/>
                    <a:gd name="T6" fmla="*/ 0 w 4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0"/>
                    <a:gd name="T13" fmla="*/ 0 h 60"/>
                    <a:gd name="T14" fmla="*/ 40 w 4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0" h="60">
                      <a:moveTo>
                        <a:pt x="40" y="60"/>
                      </a:moveTo>
                      <a:lnTo>
                        <a:pt x="0" y="60"/>
                      </a:lnTo>
                      <a:lnTo>
                        <a:pt x="4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22" name="Line 308"/>
                <p:cNvSpPr>
                  <a:spLocks noChangeShapeType="1"/>
                </p:cNvSpPr>
                <p:nvPr/>
              </p:nvSpPr>
              <p:spPr bwMode="auto">
                <a:xfrm flipH="1">
                  <a:off x="3640" y="2693"/>
                  <a:ext cx="10" cy="1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23" name="Line 309"/>
                <p:cNvSpPr>
                  <a:spLocks noChangeShapeType="1"/>
                </p:cNvSpPr>
                <p:nvPr/>
              </p:nvSpPr>
              <p:spPr bwMode="auto">
                <a:xfrm>
                  <a:off x="3918" y="2544"/>
                  <a:ext cx="120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24" name="Line 310"/>
                <p:cNvSpPr>
                  <a:spLocks noChangeShapeType="1"/>
                </p:cNvSpPr>
                <p:nvPr/>
              </p:nvSpPr>
              <p:spPr bwMode="auto">
                <a:xfrm>
                  <a:off x="5118" y="2544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25" name="Line 311"/>
                <p:cNvSpPr>
                  <a:spLocks noChangeShapeType="1"/>
                </p:cNvSpPr>
                <p:nvPr/>
              </p:nvSpPr>
              <p:spPr bwMode="auto">
                <a:xfrm>
                  <a:off x="3906" y="2550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26" name="Text Box 312"/>
                <p:cNvSpPr txBox="1">
                  <a:spLocks noChangeArrowheads="1"/>
                </p:cNvSpPr>
                <p:nvPr/>
              </p:nvSpPr>
              <p:spPr bwMode="auto">
                <a:xfrm>
                  <a:off x="3395" y="2881"/>
                  <a:ext cx="343" cy="2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pPr algn="ctr" defTabSz="762000" eaLnBrk="0" hangingPunct="0"/>
                  <a:r>
                    <a:rPr lang="en-GB" sz="1200" u="none"/>
                    <a:t>Comb.</a:t>
                  </a:r>
                </a:p>
                <a:p>
                  <a:pPr algn="ctr" defTabSz="762000" eaLnBrk="0" hangingPunct="0"/>
                  <a:r>
                    <a:rPr lang="en-GB" sz="1200" u="none"/>
                    <a:t>Logic</a:t>
                  </a:r>
                </a:p>
              </p:txBody>
            </p:sp>
            <p:sp>
              <p:nvSpPr>
                <p:cNvPr id="25827" name="Freeform 313"/>
                <p:cNvSpPr>
                  <a:spLocks/>
                </p:cNvSpPr>
                <p:nvPr/>
              </p:nvSpPr>
              <p:spPr bwMode="auto">
                <a:xfrm>
                  <a:off x="4616" y="2816"/>
                  <a:ext cx="304" cy="416"/>
                </a:xfrm>
                <a:custGeom>
                  <a:avLst/>
                  <a:gdLst>
                    <a:gd name="T0" fmla="*/ 39 w 304"/>
                    <a:gd name="T1" fmla="*/ 0 h 416"/>
                    <a:gd name="T2" fmla="*/ 0 w 304"/>
                    <a:gd name="T3" fmla="*/ 0 h 416"/>
                    <a:gd name="T4" fmla="*/ 304 w 304"/>
                    <a:gd name="T5" fmla="*/ 0 h 416"/>
                    <a:gd name="T6" fmla="*/ 304 w 304"/>
                    <a:gd name="T7" fmla="*/ 416 h 416"/>
                    <a:gd name="T8" fmla="*/ 0 w 304"/>
                    <a:gd name="T9" fmla="*/ 416 h 416"/>
                    <a:gd name="T10" fmla="*/ 0 w 304"/>
                    <a:gd name="T11" fmla="*/ 0 h 4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4"/>
                    <a:gd name="T19" fmla="*/ 0 h 416"/>
                    <a:gd name="T20" fmla="*/ 304 w 304"/>
                    <a:gd name="T21" fmla="*/ 416 h 4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4" h="416">
                      <a:moveTo>
                        <a:pt x="39" y="0"/>
                      </a:moveTo>
                      <a:lnTo>
                        <a:pt x="0" y="0"/>
                      </a:lnTo>
                      <a:lnTo>
                        <a:pt x="304" y="0"/>
                      </a:lnTo>
                      <a:lnTo>
                        <a:pt x="304" y="416"/>
                      </a:lnTo>
                      <a:lnTo>
                        <a:pt x="0" y="4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ABFA2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5828" name="Text Box 314"/>
                <p:cNvSpPr txBox="1">
                  <a:spLocks noChangeArrowheads="1"/>
                </p:cNvSpPr>
                <p:nvPr/>
              </p:nvSpPr>
              <p:spPr bwMode="auto">
                <a:xfrm>
                  <a:off x="4601" y="2888"/>
                  <a:ext cx="343" cy="2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89982" tIns="46790" rIns="89982" bIns="46790" anchor="ctr">
                  <a:spAutoFit/>
                </a:bodyPr>
                <a:lstStyle/>
                <a:p>
                  <a:pPr algn="ctr" defTabSz="762000" eaLnBrk="0" hangingPunct="0"/>
                  <a:r>
                    <a:rPr lang="en-GB" sz="1200" u="none"/>
                    <a:t>Comb.</a:t>
                  </a:r>
                </a:p>
                <a:p>
                  <a:pPr algn="ctr" defTabSz="762000" eaLnBrk="0" hangingPunct="0"/>
                  <a:r>
                    <a:rPr lang="en-GB" sz="1200" u="none"/>
                    <a:t>Logic</a:t>
                  </a:r>
                </a:p>
              </p:txBody>
            </p:sp>
          </p:grpSp>
        </p:grpSp>
        <p:sp>
          <p:nvSpPr>
            <p:cNvPr id="323" name="Text Box 317">
              <a:extLst>
                <a:ext uri="{FF2B5EF4-FFF2-40B4-BE49-F238E27FC236}">
                  <a16:creationId xmlns="" xmlns:a16="http://schemas.microsoft.com/office/drawing/2014/main" id="{FF2C415E-9790-486D-915E-873C402145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0725" y="3006175"/>
              <a:ext cx="1387216" cy="371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de-DE" sz="1800" dirty="0"/>
                <a:t>Encryption</a:t>
              </a:r>
            </a:p>
          </p:txBody>
        </p:sp>
        <p:sp>
          <p:nvSpPr>
            <p:cNvPr id="324" name="Text Box 317">
              <a:extLst>
                <a:ext uri="{FF2B5EF4-FFF2-40B4-BE49-F238E27FC236}">
                  <a16:creationId xmlns="" xmlns:a16="http://schemas.microsoft.com/office/drawing/2014/main" id="{A3A7FB84-34BF-4544-8596-904C2A0E7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4610" y="3110312"/>
              <a:ext cx="1387216" cy="3715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de-DE" sz="1800" dirty="0" err="1"/>
                <a:t>Decryption</a:t>
              </a:r>
              <a:endParaRPr lang="de-DE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687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608" grpId="0" animBg="1"/>
      <p:bldP spid="25609" grpId="0"/>
      <p:bldP spid="319" grpId="0" animBg="1"/>
      <p:bldP spid="322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Text Box 2"/>
          <p:cNvSpPr txBox="1">
            <a:spLocks noChangeArrowheads="1"/>
          </p:cNvSpPr>
          <p:nvPr/>
        </p:nvSpPr>
        <p:spPr bwMode="auto">
          <a:xfrm>
            <a:off x="981535" y="938213"/>
            <a:ext cx="8408071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 eaLnBrk="0" hangingPunct="0">
              <a:defRPr/>
            </a:pPr>
            <a:endParaRPr lang="en-US" altLang="de-DE" sz="36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 (Arabic)" charset="-78"/>
            </a:endParaRPr>
          </a:p>
          <a:p>
            <a:pPr algn="ctr" defTabSz="762000" eaLnBrk="0" hangingPunct="0">
              <a:defRPr/>
            </a:pPr>
            <a:r>
              <a:rPr lang="en-US" altLang="de-DE" sz="4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 The Most </a:t>
            </a:r>
            <a:r>
              <a:rPr lang="en-US" altLang="de-DE" sz="4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Widespread Stream </a:t>
            </a:r>
            <a:r>
              <a:rPr lang="en-US" altLang="ar-SA" sz="4400" u="none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Cipher</a:t>
            </a:r>
            <a:endParaRPr lang="en-US" altLang="ar-SA" sz="4400" u="none" dirty="0"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 (Arabic)" charset="-78"/>
            </a:endParaRPr>
          </a:p>
          <a:p>
            <a:pPr algn="ctr" defTabSz="762000" eaLnBrk="0" hangingPunct="0">
              <a:defRPr/>
            </a:pPr>
            <a:r>
              <a:rPr lang="en-US" altLang="ar-SA" sz="3600" u="none" dirty="0">
                <a:solidFill>
                  <a:srgbClr val="0E52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GSM Mobile Phone Cipher</a:t>
            </a:r>
            <a:r>
              <a:rPr lang="en-US" altLang="ar-SA" sz="3600" b="0" u="none" dirty="0">
                <a:solidFill>
                  <a:srgbClr val="0E52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 </a:t>
            </a:r>
            <a:r>
              <a:rPr lang="en-US" altLang="ar-SA" sz="3600" u="none" dirty="0">
                <a:solidFill>
                  <a:srgbClr val="0E52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: </a:t>
            </a:r>
            <a:r>
              <a:rPr lang="en-US" altLang="ar-SA" sz="3600" b="0" u="none" dirty="0">
                <a:solidFill>
                  <a:srgbClr val="0E52F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  </a:t>
            </a:r>
            <a:r>
              <a:rPr lang="en-US" altLang="ar-SA" sz="60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A5/1,2 ..</a:t>
            </a:r>
          </a:p>
          <a:p>
            <a:pPr algn="ctr" defTabSz="762000" eaLnBrk="0" hangingPunct="0">
              <a:defRPr/>
            </a:pPr>
            <a:r>
              <a:rPr lang="en-US" altLang="ar-SA" sz="36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Unpublished Ciphers !</a:t>
            </a:r>
          </a:p>
          <a:p>
            <a:pPr algn="ctr" defTabSz="762000" eaLnBrk="0" hangingPunct="0">
              <a:defRPr/>
            </a:pPr>
            <a:endParaRPr lang="en-US" altLang="ar-SA" sz="44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 (Arabic)" charset="-78"/>
            </a:endParaRPr>
          </a:p>
          <a:p>
            <a:pPr algn="ctr" defTabSz="762000" eaLnBrk="0" hangingPunct="0">
              <a:defRPr/>
            </a:pPr>
            <a:r>
              <a:rPr lang="en-US" altLang="ar-SA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Used in more than 7 000 </a:t>
            </a:r>
            <a:r>
              <a:rPr lang="en-US" altLang="ar-SA" sz="3200" u="none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million </a:t>
            </a:r>
            <a:r>
              <a:rPr lang="en-US" altLang="ar-SA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devices worldwide!</a:t>
            </a:r>
          </a:p>
          <a:p>
            <a:pPr algn="ctr" defTabSz="762000" eaLnBrk="0" hangingPunct="0">
              <a:defRPr/>
            </a:pPr>
            <a:endParaRPr lang="en-US" altLang="de-DE" sz="24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 (Arabic)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298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610" name="Text Box 2"/>
          <p:cNvSpPr txBox="1">
            <a:spLocks noChangeArrowheads="1"/>
          </p:cNvSpPr>
          <p:nvPr/>
        </p:nvSpPr>
        <p:spPr bwMode="auto">
          <a:xfrm>
            <a:off x="1606012" y="59797"/>
            <a:ext cx="67431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 eaLnBrk="0" hangingPunct="0">
              <a:spcBef>
                <a:spcPts val="0"/>
              </a:spcBef>
              <a:defRPr/>
            </a:pPr>
            <a:r>
              <a:rPr lang="en-US" altLang="ar-SA" sz="40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GSM</a:t>
            </a:r>
            <a:r>
              <a:rPr lang="en-US" altLang="ar-SA" sz="36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:</a:t>
            </a:r>
            <a:r>
              <a:rPr lang="en-US" altLang="ar-SA" sz="28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 </a:t>
            </a:r>
            <a:r>
              <a:rPr lang="en-US" altLang="ar-SA" sz="32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Mobile Phone </a:t>
            </a:r>
            <a:r>
              <a:rPr lang="en-US" altLang="ar-SA" sz="32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A5/1</a:t>
            </a:r>
            <a:r>
              <a:rPr lang="en-US" altLang="ar-SA" sz="32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 Stream-Cipher</a:t>
            </a:r>
          </a:p>
          <a:p>
            <a:pPr algn="ctr" defTabSz="762000" eaLnBrk="0" hangingPunct="0">
              <a:spcBef>
                <a:spcPts val="0"/>
              </a:spcBef>
              <a:defRPr/>
            </a:pPr>
            <a:r>
              <a:rPr lang="en-US" altLang="ar-SA" sz="32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Secret Cipher!</a:t>
            </a:r>
            <a:endParaRPr lang="en-US" altLang="ar-SA" sz="2800" u="none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 (Arabic)" charset="-7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52007" y="2286000"/>
            <a:ext cx="7136812" cy="4191073"/>
            <a:chOff x="990" y="1459"/>
            <a:chExt cx="4738" cy="2639"/>
          </a:xfrm>
        </p:grpSpPr>
        <p:sp>
          <p:nvSpPr>
            <p:cNvPr id="27655" name="Rectangle 4"/>
            <p:cNvSpPr>
              <a:spLocks noChangeArrowheads="1"/>
            </p:cNvSpPr>
            <p:nvPr/>
          </p:nvSpPr>
          <p:spPr bwMode="auto">
            <a:xfrm>
              <a:off x="2342" y="1719"/>
              <a:ext cx="1601" cy="193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7656" name="Rectangle 5"/>
            <p:cNvSpPr>
              <a:spLocks noChangeArrowheads="1"/>
            </p:cNvSpPr>
            <p:nvPr/>
          </p:nvSpPr>
          <p:spPr bwMode="auto">
            <a:xfrm>
              <a:off x="3030" y="1740"/>
              <a:ext cx="264" cy="11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altLang="ar-SA" sz="1200" u="none">
                  <a:solidFill>
                    <a:srgbClr val="000000"/>
                  </a:solidFill>
                  <a:latin typeface="Arial Narrow" pitchFamily="34" charset="0"/>
                  <a:cs typeface="Times New Roman (Arabic)" charset="-78"/>
                </a:rPr>
                <a:t>LFSR1</a:t>
              </a:r>
              <a:endParaRPr lang="en-US" altLang="ar-SA" sz="1200" i="1" u="none">
                <a:latin typeface="Arial Narrow" pitchFamily="34" charset="0"/>
                <a:cs typeface="Times New Roman (Arabic)" charset="-78"/>
              </a:endParaRPr>
            </a:p>
          </p:txBody>
        </p:sp>
        <p:sp>
          <p:nvSpPr>
            <p:cNvPr id="27657" name="Rectangle 6"/>
            <p:cNvSpPr>
              <a:spLocks noChangeArrowheads="1"/>
            </p:cNvSpPr>
            <p:nvPr/>
          </p:nvSpPr>
          <p:spPr bwMode="auto">
            <a:xfrm>
              <a:off x="2342" y="2491"/>
              <a:ext cx="1601" cy="192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7658" name="Rectangle 7"/>
            <p:cNvSpPr>
              <a:spLocks noChangeArrowheads="1"/>
            </p:cNvSpPr>
            <p:nvPr/>
          </p:nvSpPr>
          <p:spPr bwMode="auto">
            <a:xfrm>
              <a:off x="3030" y="2511"/>
              <a:ext cx="264" cy="11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altLang="ar-SA" sz="1200" u="none">
                  <a:solidFill>
                    <a:srgbClr val="000000"/>
                  </a:solidFill>
                  <a:latin typeface="Arial Narrow" pitchFamily="34" charset="0"/>
                  <a:cs typeface="Times New Roman (Arabic)" charset="-78"/>
                </a:rPr>
                <a:t>LFSR2</a:t>
              </a:r>
              <a:endParaRPr lang="en-US" altLang="ar-SA" sz="1200" i="1" u="none">
                <a:latin typeface="Arial Narrow" pitchFamily="34" charset="0"/>
                <a:cs typeface="Times New Roman (Arabic)" charset="-78"/>
              </a:endParaRPr>
            </a:p>
          </p:txBody>
        </p:sp>
        <p:sp>
          <p:nvSpPr>
            <p:cNvPr id="27659" name="Rectangle 8"/>
            <p:cNvSpPr>
              <a:spLocks noChangeArrowheads="1"/>
            </p:cNvSpPr>
            <p:nvPr/>
          </p:nvSpPr>
          <p:spPr bwMode="auto">
            <a:xfrm>
              <a:off x="2342" y="3261"/>
              <a:ext cx="1601" cy="194"/>
            </a:xfrm>
            <a:prstGeom prst="rect">
              <a:avLst/>
            </a:prstGeom>
            <a:solidFill>
              <a:srgbClr val="00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7660" name="Rectangle 9"/>
            <p:cNvSpPr>
              <a:spLocks noChangeArrowheads="1"/>
            </p:cNvSpPr>
            <p:nvPr/>
          </p:nvSpPr>
          <p:spPr bwMode="auto">
            <a:xfrm>
              <a:off x="2991" y="3282"/>
              <a:ext cx="344" cy="115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762000" eaLnBrk="0" hangingPunct="0"/>
              <a:r>
                <a:rPr lang="en-US" altLang="ar-SA" sz="1200" u="none">
                  <a:solidFill>
                    <a:srgbClr val="000000"/>
                  </a:solidFill>
                  <a:latin typeface="Arial Narrow" pitchFamily="34" charset="0"/>
                  <a:cs typeface="Times New Roman (Arabic)" charset="-78"/>
                </a:rPr>
                <a:t>LFSR3</a:t>
              </a:r>
              <a:endParaRPr lang="en-US" altLang="ar-SA" sz="1200" i="1" u="none">
                <a:latin typeface="Arial Narrow" pitchFamily="34" charset="0"/>
                <a:cs typeface="Times New Roman (Arabic)" charset="-78"/>
              </a:endParaRPr>
            </a:p>
          </p:txBody>
        </p:sp>
        <p:sp>
          <p:nvSpPr>
            <p:cNvPr id="27661" name="Freeform 10"/>
            <p:cNvSpPr>
              <a:spLocks/>
            </p:cNvSpPr>
            <p:nvPr/>
          </p:nvSpPr>
          <p:spPr bwMode="auto">
            <a:xfrm>
              <a:off x="4423" y="2491"/>
              <a:ext cx="161" cy="192"/>
            </a:xfrm>
            <a:custGeom>
              <a:avLst/>
              <a:gdLst>
                <a:gd name="T0" fmla="*/ 0 w 274"/>
                <a:gd name="T1" fmla="*/ 47 h 275"/>
                <a:gd name="T2" fmla="*/ 1 w 274"/>
                <a:gd name="T3" fmla="*/ 36 h 275"/>
                <a:gd name="T4" fmla="*/ 2 w 274"/>
                <a:gd name="T5" fmla="*/ 27 h 275"/>
                <a:gd name="T6" fmla="*/ 6 w 274"/>
                <a:gd name="T7" fmla="*/ 17 h 275"/>
                <a:gd name="T8" fmla="*/ 11 w 274"/>
                <a:gd name="T9" fmla="*/ 10 h 275"/>
                <a:gd name="T10" fmla="*/ 15 w 274"/>
                <a:gd name="T11" fmla="*/ 4 h 275"/>
                <a:gd name="T12" fmla="*/ 21 w 274"/>
                <a:gd name="T13" fmla="*/ 1 h 275"/>
                <a:gd name="T14" fmla="*/ 28 w 274"/>
                <a:gd name="T15" fmla="*/ 0 h 275"/>
                <a:gd name="T16" fmla="*/ 34 w 274"/>
                <a:gd name="T17" fmla="*/ 1 h 275"/>
                <a:gd name="T18" fmla="*/ 40 w 274"/>
                <a:gd name="T19" fmla="*/ 4 h 275"/>
                <a:gd name="T20" fmla="*/ 45 w 274"/>
                <a:gd name="T21" fmla="*/ 10 h 275"/>
                <a:gd name="T22" fmla="*/ 50 w 274"/>
                <a:gd name="T23" fmla="*/ 17 h 275"/>
                <a:gd name="T24" fmla="*/ 53 w 274"/>
                <a:gd name="T25" fmla="*/ 27 h 275"/>
                <a:gd name="T26" fmla="*/ 55 w 274"/>
                <a:gd name="T27" fmla="*/ 36 h 275"/>
                <a:gd name="T28" fmla="*/ 56 w 274"/>
                <a:gd name="T29" fmla="*/ 47 h 275"/>
                <a:gd name="T30" fmla="*/ 55 w 274"/>
                <a:gd name="T31" fmla="*/ 57 h 275"/>
                <a:gd name="T32" fmla="*/ 53 w 274"/>
                <a:gd name="T33" fmla="*/ 67 h 275"/>
                <a:gd name="T34" fmla="*/ 50 w 274"/>
                <a:gd name="T35" fmla="*/ 75 h 275"/>
                <a:gd name="T36" fmla="*/ 45 w 274"/>
                <a:gd name="T37" fmla="*/ 83 h 275"/>
                <a:gd name="T38" fmla="*/ 40 w 274"/>
                <a:gd name="T39" fmla="*/ 89 h 275"/>
                <a:gd name="T40" fmla="*/ 34 w 274"/>
                <a:gd name="T41" fmla="*/ 92 h 275"/>
                <a:gd name="T42" fmla="*/ 28 w 274"/>
                <a:gd name="T43" fmla="*/ 94 h 275"/>
                <a:gd name="T44" fmla="*/ 21 w 274"/>
                <a:gd name="T45" fmla="*/ 92 h 275"/>
                <a:gd name="T46" fmla="*/ 15 w 274"/>
                <a:gd name="T47" fmla="*/ 89 h 275"/>
                <a:gd name="T48" fmla="*/ 11 w 274"/>
                <a:gd name="T49" fmla="*/ 83 h 275"/>
                <a:gd name="T50" fmla="*/ 6 w 274"/>
                <a:gd name="T51" fmla="*/ 75 h 275"/>
                <a:gd name="T52" fmla="*/ 2 w 274"/>
                <a:gd name="T53" fmla="*/ 67 h 275"/>
                <a:gd name="T54" fmla="*/ 1 w 274"/>
                <a:gd name="T55" fmla="*/ 57 h 275"/>
                <a:gd name="T56" fmla="*/ 0 w 274"/>
                <a:gd name="T57" fmla="*/ 47 h 2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4"/>
                <a:gd name="T88" fmla="*/ 0 h 275"/>
                <a:gd name="T89" fmla="*/ 274 w 274"/>
                <a:gd name="T90" fmla="*/ 275 h 2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4" h="275">
                  <a:moveTo>
                    <a:pt x="0" y="137"/>
                  </a:moveTo>
                  <a:lnTo>
                    <a:pt x="3" y="106"/>
                  </a:lnTo>
                  <a:lnTo>
                    <a:pt x="12" y="77"/>
                  </a:lnTo>
                  <a:lnTo>
                    <a:pt x="29" y="51"/>
                  </a:lnTo>
                  <a:lnTo>
                    <a:pt x="51" y="29"/>
                  </a:lnTo>
                  <a:lnTo>
                    <a:pt x="77" y="13"/>
                  </a:lnTo>
                  <a:lnTo>
                    <a:pt x="106" y="2"/>
                  </a:lnTo>
                  <a:lnTo>
                    <a:pt x="137" y="0"/>
                  </a:lnTo>
                  <a:lnTo>
                    <a:pt x="168" y="2"/>
                  </a:lnTo>
                  <a:lnTo>
                    <a:pt x="196" y="13"/>
                  </a:lnTo>
                  <a:lnTo>
                    <a:pt x="223" y="29"/>
                  </a:lnTo>
                  <a:lnTo>
                    <a:pt x="245" y="51"/>
                  </a:lnTo>
                  <a:lnTo>
                    <a:pt x="260" y="77"/>
                  </a:lnTo>
                  <a:lnTo>
                    <a:pt x="271" y="106"/>
                  </a:lnTo>
                  <a:lnTo>
                    <a:pt x="274" y="137"/>
                  </a:lnTo>
                  <a:lnTo>
                    <a:pt x="271" y="167"/>
                  </a:lnTo>
                  <a:lnTo>
                    <a:pt x="260" y="196"/>
                  </a:lnTo>
                  <a:lnTo>
                    <a:pt x="245" y="221"/>
                  </a:lnTo>
                  <a:lnTo>
                    <a:pt x="223" y="243"/>
                  </a:lnTo>
                  <a:lnTo>
                    <a:pt x="196" y="260"/>
                  </a:lnTo>
                  <a:lnTo>
                    <a:pt x="168" y="271"/>
                  </a:lnTo>
                  <a:lnTo>
                    <a:pt x="137" y="275"/>
                  </a:lnTo>
                  <a:lnTo>
                    <a:pt x="106" y="271"/>
                  </a:lnTo>
                  <a:lnTo>
                    <a:pt x="77" y="260"/>
                  </a:lnTo>
                  <a:lnTo>
                    <a:pt x="51" y="243"/>
                  </a:lnTo>
                  <a:lnTo>
                    <a:pt x="29" y="221"/>
                  </a:lnTo>
                  <a:lnTo>
                    <a:pt x="12" y="196"/>
                  </a:lnTo>
                  <a:lnTo>
                    <a:pt x="3" y="16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89FF89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2" name="Line 11"/>
            <p:cNvSpPr>
              <a:spLocks noChangeShapeType="1"/>
            </p:cNvSpPr>
            <p:nvPr/>
          </p:nvSpPr>
          <p:spPr bwMode="auto">
            <a:xfrm>
              <a:off x="4504" y="2491"/>
              <a:ext cx="1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3" name="Line 12"/>
            <p:cNvSpPr>
              <a:spLocks noChangeShapeType="1"/>
            </p:cNvSpPr>
            <p:nvPr/>
          </p:nvSpPr>
          <p:spPr bwMode="auto">
            <a:xfrm>
              <a:off x="4423" y="2588"/>
              <a:ext cx="16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4" name="Freeform 13"/>
            <p:cNvSpPr>
              <a:spLocks/>
            </p:cNvSpPr>
            <p:nvPr/>
          </p:nvSpPr>
          <p:spPr bwMode="auto">
            <a:xfrm>
              <a:off x="3943" y="1816"/>
              <a:ext cx="561" cy="613"/>
            </a:xfrm>
            <a:custGeom>
              <a:avLst/>
              <a:gdLst>
                <a:gd name="T0" fmla="*/ 0 w 962"/>
                <a:gd name="T1" fmla="*/ 0 h 874"/>
                <a:gd name="T2" fmla="*/ 191 w 962"/>
                <a:gd name="T3" fmla="*/ 0 h 874"/>
                <a:gd name="T4" fmla="*/ 191 w 962"/>
                <a:gd name="T5" fmla="*/ 302 h 874"/>
                <a:gd name="T6" fmla="*/ 0 60000 65536"/>
                <a:gd name="T7" fmla="*/ 0 60000 65536"/>
                <a:gd name="T8" fmla="*/ 0 60000 65536"/>
                <a:gd name="T9" fmla="*/ 0 w 962"/>
                <a:gd name="T10" fmla="*/ 0 h 874"/>
                <a:gd name="T11" fmla="*/ 962 w 962"/>
                <a:gd name="T12" fmla="*/ 874 h 8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2" h="874">
                  <a:moveTo>
                    <a:pt x="0" y="0"/>
                  </a:moveTo>
                  <a:lnTo>
                    <a:pt x="962" y="0"/>
                  </a:lnTo>
                  <a:lnTo>
                    <a:pt x="962" y="874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5" name="Freeform 14"/>
            <p:cNvSpPr>
              <a:spLocks/>
            </p:cNvSpPr>
            <p:nvPr/>
          </p:nvSpPr>
          <p:spPr bwMode="auto">
            <a:xfrm>
              <a:off x="4474" y="2420"/>
              <a:ext cx="59" cy="71"/>
            </a:xfrm>
            <a:custGeom>
              <a:avLst/>
              <a:gdLst>
                <a:gd name="T0" fmla="*/ 21 w 99"/>
                <a:gd name="T1" fmla="*/ 0 h 99"/>
                <a:gd name="T2" fmla="*/ 10 w 99"/>
                <a:gd name="T3" fmla="*/ 37 h 99"/>
                <a:gd name="T4" fmla="*/ 0 w 99"/>
                <a:gd name="T5" fmla="*/ 0 h 99"/>
                <a:gd name="T6" fmla="*/ 21 w 99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99"/>
                <a:gd name="T14" fmla="*/ 99 w 99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99">
                  <a:moveTo>
                    <a:pt x="99" y="0"/>
                  </a:moveTo>
                  <a:lnTo>
                    <a:pt x="49" y="99"/>
                  </a:lnTo>
                  <a:lnTo>
                    <a:pt x="0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6" name="Freeform 15"/>
            <p:cNvSpPr>
              <a:spLocks/>
            </p:cNvSpPr>
            <p:nvPr/>
          </p:nvSpPr>
          <p:spPr bwMode="auto">
            <a:xfrm>
              <a:off x="3943" y="2743"/>
              <a:ext cx="561" cy="616"/>
            </a:xfrm>
            <a:custGeom>
              <a:avLst/>
              <a:gdLst>
                <a:gd name="T0" fmla="*/ 0 w 962"/>
                <a:gd name="T1" fmla="*/ 306 h 875"/>
                <a:gd name="T2" fmla="*/ 191 w 962"/>
                <a:gd name="T3" fmla="*/ 306 h 875"/>
                <a:gd name="T4" fmla="*/ 191 w 962"/>
                <a:gd name="T5" fmla="*/ 0 h 875"/>
                <a:gd name="T6" fmla="*/ 0 60000 65536"/>
                <a:gd name="T7" fmla="*/ 0 60000 65536"/>
                <a:gd name="T8" fmla="*/ 0 60000 65536"/>
                <a:gd name="T9" fmla="*/ 0 w 962"/>
                <a:gd name="T10" fmla="*/ 0 h 875"/>
                <a:gd name="T11" fmla="*/ 962 w 962"/>
                <a:gd name="T12" fmla="*/ 875 h 8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2" h="875">
                  <a:moveTo>
                    <a:pt x="0" y="875"/>
                  </a:moveTo>
                  <a:lnTo>
                    <a:pt x="962" y="875"/>
                  </a:lnTo>
                  <a:lnTo>
                    <a:pt x="962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7" name="Freeform 16"/>
            <p:cNvSpPr>
              <a:spLocks/>
            </p:cNvSpPr>
            <p:nvPr/>
          </p:nvSpPr>
          <p:spPr bwMode="auto">
            <a:xfrm>
              <a:off x="4474" y="2683"/>
              <a:ext cx="59" cy="71"/>
            </a:xfrm>
            <a:custGeom>
              <a:avLst/>
              <a:gdLst>
                <a:gd name="T0" fmla="*/ 0 w 99"/>
                <a:gd name="T1" fmla="*/ 37 h 99"/>
                <a:gd name="T2" fmla="*/ 10 w 99"/>
                <a:gd name="T3" fmla="*/ 0 h 99"/>
                <a:gd name="T4" fmla="*/ 21 w 99"/>
                <a:gd name="T5" fmla="*/ 37 h 99"/>
                <a:gd name="T6" fmla="*/ 0 w 99"/>
                <a:gd name="T7" fmla="*/ 37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99"/>
                <a:gd name="T14" fmla="*/ 99 w 99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99">
                  <a:moveTo>
                    <a:pt x="0" y="99"/>
                  </a:moveTo>
                  <a:lnTo>
                    <a:pt x="49" y="0"/>
                  </a:lnTo>
                  <a:lnTo>
                    <a:pt x="99" y="99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8" name="Line 17"/>
            <p:cNvSpPr>
              <a:spLocks noChangeShapeType="1"/>
            </p:cNvSpPr>
            <p:nvPr/>
          </p:nvSpPr>
          <p:spPr bwMode="auto">
            <a:xfrm>
              <a:off x="3943" y="2588"/>
              <a:ext cx="430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69" name="Freeform 18"/>
            <p:cNvSpPr>
              <a:spLocks/>
            </p:cNvSpPr>
            <p:nvPr/>
          </p:nvSpPr>
          <p:spPr bwMode="auto">
            <a:xfrm>
              <a:off x="4366" y="2552"/>
              <a:ext cx="57" cy="70"/>
            </a:xfrm>
            <a:custGeom>
              <a:avLst/>
              <a:gdLst>
                <a:gd name="T0" fmla="*/ 0 w 99"/>
                <a:gd name="T1" fmla="*/ 0 h 99"/>
                <a:gd name="T2" fmla="*/ 19 w 99"/>
                <a:gd name="T3" fmla="*/ 18 h 99"/>
                <a:gd name="T4" fmla="*/ 0 w 99"/>
                <a:gd name="T5" fmla="*/ 35 h 99"/>
                <a:gd name="T6" fmla="*/ 0 w 99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99"/>
                <a:gd name="T14" fmla="*/ 99 w 99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99">
                  <a:moveTo>
                    <a:pt x="0" y="0"/>
                  </a:moveTo>
                  <a:lnTo>
                    <a:pt x="99" y="4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0" name="Line 19"/>
            <p:cNvSpPr>
              <a:spLocks noChangeShapeType="1"/>
            </p:cNvSpPr>
            <p:nvPr/>
          </p:nvSpPr>
          <p:spPr bwMode="auto">
            <a:xfrm>
              <a:off x="4584" y="2588"/>
              <a:ext cx="271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1" name="Freeform 20"/>
            <p:cNvSpPr>
              <a:spLocks/>
            </p:cNvSpPr>
            <p:nvPr/>
          </p:nvSpPr>
          <p:spPr bwMode="auto">
            <a:xfrm>
              <a:off x="4846" y="2552"/>
              <a:ext cx="59" cy="70"/>
            </a:xfrm>
            <a:custGeom>
              <a:avLst/>
              <a:gdLst>
                <a:gd name="T0" fmla="*/ 0 w 99"/>
                <a:gd name="T1" fmla="*/ 0 h 99"/>
                <a:gd name="T2" fmla="*/ 21 w 99"/>
                <a:gd name="T3" fmla="*/ 18 h 99"/>
                <a:gd name="T4" fmla="*/ 0 w 99"/>
                <a:gd name="T5" fmla="*/ 35 h 99"/>
                <a:gd name="T6" fmla="*/ 0 w 99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99"/>
                <a:gd name="T14" fmla="*/ 99 w 99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99">
                  <a:moveTo>
                    <a:pt x="0" y="0"/>
                  </a:moveTo>
                  <a:lnTo>
                    <a:pt x="99" y="4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2" name="Freeform 21"/>
            <p:cNvSpPr>
              <a:spLocks/>
            </p:cNvSpPr>
            <p:nvPr/>
          </p:nvSpPr>
          <p:spPr bwMode="auto">
            <a:xfrm>
              <a:off x="2181" y="1527"/>
              <a:ext cx="1922" cy="289"/>
            </a:xfrm>
            <a:custGeom>
              <a:avLst/>
              <a:gdLst>
                <a:gd name="T0" fmla="*/ 653 w 3298"/>
                <a:gd name="T1" fmla="*/ 142 h 412"/>
                <a:gd name="T2" fmla="*/ 653 w 3298"/>
                <a:gd name="T3" fmla="*/ 0 h 412"/>
                <a:gd name="T4" fmla="*/ 0 w 3298"/>
                <a:gd name="T5" fmla="*/ 0 h 412"/>
                <a:gd name="T6" fmla="*/ 0 w 3298"/>
                <a:gd name="T7" fmla="*/ 142 h 412"/>
                <a:gd name="T8" fmla="*/ 37 w 3298"/>
                <a:gd name="T9" fmla="*/ 142 h 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98"/>
                <a:gd name="T16" fmla="*/ 0 h 412"/>
                <a:gd name="T17" fmla="*/ 3298 w 3298"/>
                <a:gd name="T18" fmla="*/ 412 h 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98" h="412">
                  <a:moveTo>
                    <a:pt x="3298" y="412"/>
                  </a:moveTo>
                  <a:lnTo>
                    <a:pt x="3298" y="0"/>
                  </a:lnTo>
                  <a:lnTo>
                    <a:pt x="0" y="0"/>
                  </a:lnTo>
                  <a:lnTo>
                    <a:pt x="0" y="412"/>
                  </a:lnTo>
                  <a:lnTo>
                    <a:pt x="189" y="41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3" name="Freeform 22"/>
            <p:cNvSpPr>
              <a:spLocks/>
            </p:cNvSpPr>
            <p:nvPr/>
          </p:nvSpPr>
          <p:spPr bwMode="auto">
            <a:xfrm>
              <a:off x="2283" y="1780"/>
              <a:ext cx="59" cy="71"/>
            </a:xfrm>
            <a:custGeom>
              <a:avLst/>
              <a:gdLst>
                <a:gd name="T0" fmla="*/ 0 w 99"/>
                <a:gd name="T1" fmla="*/ 0 h 99"/>
                <a:gd name="T2" fmla="*/ 21 w 99"/>
                <a:gd name="T3" fmla="*/ 18 h 99"/>
                <a:gd name="T4" fmla="*/ 0 w 99"/>
                <a:gd name="T5" fmla="*/ 37 h 99"/>
                <a:gd name="T6" fmla="*/ 0 w 99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99"/>
                <a:gd name="T14" fmla="*/ 99 w 99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99">
                  <a:moveTo>
                    <a:pt x="0" y="0"/>
                  </a:moveTo>
                  <a:lnTo>
                    <a:pt x="99" y="4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4" name="Freeform 23"/>
            <p:cNvSpPr>
              <a:spLocks/>
            </p:cNvSpPr>
            <p:nvPr/>
          </p:nvSpPr>
          <p:spPr bwMode="auto">
            <a:xfrm>
              <a:off x="2181" y="3069"/>
              <a:ext cx="1922" cy="290"/>
            </a:xfrm>
            <a:custGeom>
              <a:avLst/>
              <a:gdLst>
                <a:gd name="T0" fmla="*/ 653 w 3298"/>
                <a:gd name="T1" fmla="*/ 144 h 412"/>
                <a:gd name="T2" fmla="*/ 653 w 3298"/>
                <a:gd name="T3" fmla="*/ 0 h 412"/>
                <a:gd name="T4" fmla="*/ 0 w 3298"/>
                <a:gd name="T5" fmla="*/ 0 h 412"/>
                <a:gd name="T6" fmla="*/ 0 w 3298"/>
                <a:gd name="T7" fmla="*/ 144 h 412"/>
                <a:gd name="T8" fmla="*/ 37 w 3298"/>
                <a:gd name="T9" fmla="*/ 144 h 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98"/>
                <a:gd name="T16" fmla="*/ 0 h 412"/>
                <a:gd name="T17" fmla="*/ 3298 w 3298"/>
                <a:gd name="T18" fmla="*/ 412 h 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98" h="412">
                  <a:moveTo>
                    <a:pt x="3298" y="412"/>
                  </a:moveTo>
                  <a:lnTo>
                    <a:pt x="3298" y="0"/>
                  </a:lnTo>
                  <a:lnTo>
                    <a:pt x="0" y="0"/>
                  </a:lnTo>
                  <a:lnTo>
                    <a:pt x="0" y="412"/>
                  </a:lnTo>
                  <a:lnTo>
                    <a:pt x="189" y="41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5" name="Freeform 24"/>
            <p:cNvSpPr>
              <a:spLocks/>
            </p:cNvSpPr>
            <p:nvPr/>
          </p:nvSpPr>
          <p:spPr bwMode="auto">
            <a:xfrm>
              <a:off x="2283" y="3323"/>
              <a:ext cx="59" cy="70"/>
            </a:xfrm>
            <a:custGeom>
              <a:avLst/>
              <a:gdLst>
                <a:gd name="T0" fmla="*/ 0 w 99"/>
                <a:gd name="T1" fmla="*/ 0 h 99"/>
                <a:gd name="T2" fmla="*/ 21 w 99"/>
                <a:gd name="T3" fmla="*/ 18 h 99"/>
                <a:gd name="T4" fmla="*/ 0 w 99"/>
                <a:gd name="T5" fmla="*/ 35 h 99"/>
                <a:gd name="T6" fmla="*/ 0 w 99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99"/>
                <a:gd name="T14" fmla="*/ 99 w 99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99">
                  <a:moveTo>
                    <a:pt x="0" y="0"/>
                  </a:moveTo>
                  <a:lnTo>
                    <a:pt x="99" y="4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6" name="Freeform 25"/>
            <p:cNvSpPr>
              <a:spLocks/>
            </p:cNvSpPr>
            <p:nvPr/>
          </p:nvSpPr>
          <p:spPr bwMode="auto">
            <a:xfrm>
              <a:off x="2181" y="2299"/>
              <a:ext cx="1922" cy="289"/>
            </a:xfrm>
            <a:custGeom>
              <a:avLst/>
              <a:gdLst>
                <a:gd name="T0" fmla="*/ 653 w 3298"/>
                <a:gd name="T1" fmla="*/ 142 h 412"/>
                <a:gd name="T2" fmla="*/ 653 w 3298"/>
                <a:gd name="T3" fmla="*/ 0 h 412"/>
                <a:gd name="T4" fmla="*/ 0 w 3298"/>
                <a:gd name="T5" fmla="*/ 0 h 412"/>
                <a:gd name="T6" fmla="*/ 0 w 3298"/>
                <a:gd name="T7" fmla="*/ 142 h 412"/>
                <a:gd name="T8" fmla="*/ 37 w 3298"/>
                <a:gd name="T9" fmla="*/ 142 h 4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98"/>
                <a:gd name="T16" fmla="*/ 0 h 412"/>
                <a:gd name="T17" fmla="*/ 3298 w 3298"/>
                <a:gd name="T18" fmla="*/ 412 h 4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98" h="412">
                  <a:moveTo>
                    <a:pt x="3298" y="412"/>
                  </a:moveTo>
                  <a:lnTo>
                    <a:pt x="3298" y="0"/>
                  </a:lnTo>
                  <a:lnTo>
                    <a:pt x="0" y="0"/>
                  </a:lnTo>
                  <a:lnTo>
                    <a:pt x="0" y="412"/>
                  </a:lnTo>
                  <a:lnTo>
                    <a:pt x="189" y="41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7" name="Freeform 26"/>
            <p:cNvSpPr>
              <a:spLocks/>
            </p:cNvSpPr>
            <p:nvPr/>
          </p:nvSpPr>
          <p:spPr bwMode="auto">
            <a:xfrm>
              <a:off x="2283" y="2552"/>
              <a:ext cx="59" cy="70"/>
            </a:xfrm>
            <a:custGeom>
              <a:avLst/>
              <a:gdLst>
                <a:gd name="T0" fmla="*/ 0 w 99"/>
                <a:gd name="T1" fmla="*/ 0 h 99"/>
                <a:gd name="T2" fmla="*/ 21 w 99"/>
                <a:gd name="T3" fmla="*/ 18 h 99"/>
                <a:gd name="T4" fmla="*/ 0 w 99"/>
                <a:gd name="T5" fmla="*/ 35 h 99"/>
                <a:gd name="T6" fmla="*/ 0 w 99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99"/>
                <a:gd name="T14" fmla="*/ 99 w 99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99">
                  <a:moveTo>
                    <a:pt x="0" y="0"/>
                  </a:moveTo>
                  <a:lnTo>
                    <a:pt x="99" y="49"/>
                  </a:lnTo>
                  <a:lnTo>
                    <a:pt x="0" y="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8" name="Line 27"/>
            <p:cNvSpPr>
              <a:spLocks noChangeShapeType="1"/>
            </p:cNvSpPr>
            <p:nvPr/>
          </p:nvSpPr>
          <p:spPr bwMode="auto">
            <a:xfrm flipV="1">
              <a:off x="2980" y="1587"/>
              <a:ext cx="1" cy="1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79" name="Line 28"/>
            <p:cNvSpPr>
              <a:spLocks noChangeShapeType="1"/>
            </p:cNvSpPr>
            <p:nvPr/>
          </p:nvSpPr>
          <p:spPr bwMode="auto">
            <a:xfrm flipV="1">
              <a:off x="2932" y="2359"/>
              <a:ext cx="1" cy="1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0" name="Rectangle 29"/>
            <p:cNvSpPr>
              <a:spLocks noChangeArrowheads="1"/>
            </p:cNvSpPr>
            <p:nvPr/>
          </p:nvSpPr>
          <p:spPr bwMode="auto">
            <a:xfrm>
              <a:off x="1221" y="2780"/>
              <a:ext cx="321" cy="386"/>
            </a:xfrm>
            <a:prstGeom prst="rect">
              <a:avLst/>
            </a:prstGeom>
            <a:solidFill>
              <a:srgbClr val="FF99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27681" name="Rectangle 30"/>
            <p:cNvSpPr>
              <a:spLocks noChangeArrowheads="1"/>
            </p:cNvSpPr>
            <p:nvPr/>
          </p:nvSpPr>
          <p:spPr bwMode="auto">
            <a:xfrm>
              <a:off x="990" y="3716"/>
              <a:ext cx="1044" cy="38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 eaLnBrk="0" hangingPunct="0"/>
              <a:r>
                <a:rPr lang="en-US" altLang="ar-SA" sz="1400" u="none" dirty="0">
                  <a:solidFill>
                    <a:schemeClr val="hlink"/>
                  </a:solidFill>
                  <a:latin typeface="Arial Narrow" pitchFamily="34" charset="0"/>
                  <a:cs typeface="Times New Roman (Arabic)" charset="-78"/>
                </a:rPr>
                <a:t>Clock Control</a:t>
              </a:r>
            </a:p>
            <a:p>
              <a:pPr defTabSz="762000" eaLnBrk="0" hangingPunct="0"/>
              <a:r>
                <a:rPr lang="en-US" altLang="ar-SA" sz="2400" u="none" dirty="0">
                  <a:solidFill>
                    <a:schemeClr val="hlink"/>
                  </a:solidFill>
                  <a:latin typeface="Arial Narrow" pitchFamily="34" charset="0"/>
                  <a:cs typeface="Times New Roman (Arabic)" charset="-78"/>
                </a:rPr>
                <a:t>De-linearizer</a:t>
              </a:r>
              <a:r>
                <a:rPr lang="en-US" altLang="ar-SA" sz="1400" u="none" dirty="0">
                  <a:solidFill>
                    <a:schemeClr val="hlink"/>
                  </a:solidFill>
                  <a:latin typeface="Arial Narrow" pitchFamily="34" charset="0"/>
                  <a:cs typeface="Times New Roman (Arabic)" charset="-78"/>
                </a:rPr>
                <a:t> </a:t>
              </a:r>
              <a:endParaRPr lang="en-US" altLang="ar-SA" sz="1400" i="1" u="none" dirty="0">
                <a:solidFill>
                  <a:schemeClr val="hlink"/>
                </a:solidFill>
                <a:latin typeface="Arial Narrow" pitchFamily="34" charset="0"/>
                <a:cs typeface="Times New Roman (Arabic)" charset="-78"/>
              </a:endParaRPr>
            </a:p>
          </p:txBody>
        </p:sp>
        <p:sp>
          <p:nvSpPr>
            <p:cNvPr id="27682" name="Freeform 31"/>
            <p:cNvSpPr>
              <a:spLocks/>
            </p:cNvSpPr>
            <p:nvPr/>
          </p:nvSpPr>
          <p:spPr bwMode="auto">
            <a:xfrm>
              <a:off x="1583" y="2683"/>
              <a:ext cx="1559" cy="289"/>
            </a:xfrm>
            <a:custGeom>
              <a:avLst/>
              <a:gdLst>
                <a:gd name="T0" fmla="*/ 530 w 2675"/>
                <a:gd name="T1" fmla="*/ 0 h 412"/>
                <a:gd name="T2" fmla="*/ 530 w 2675"/>
                <a:gd name="T3" fmla="*/ 142 h 412"/>
                <a:gd name="T4" fmla="*/ 0 w 2675"/>
                <a:gd name="T5" fmla="*/ 142 h 412"/>
                <a:gd name="T6" fmla="*/ 0 60000 65536"/>
                <a:gd name="T7" fmla="*/ 0 60000 65536"/>
                <a:gd name="T8" fmla="*/ 0 60000 65536"/>
                <a:gd name="T9" fmla="*/ 0 w 2675"/>
                <a:gd name="T10" fmla="*/ 0 h 412"/>
                <a:gd name="T11" fmla="*/ 2675 w 2675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75" h="412">
                  <a:moveTo>
                    <a:pt x="2675" y="0"/>
                  </a:moveTo>
                  <a:lnTo>
                    <a:pt x="2675" y="412"/>
                  </a:lnTo>
                  <a:lnTo>
                    <a:pt x="0" y="412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3" name="Freeform 32"/>
            <p:cNvSpPr>
              <a:spLocks/>
            </p:cNvSpPr>
            <p:nvPr/>
          </p:nvSpPr>
          <p:spPr bwMode="auto">
            <a:xfrm>
              <a:off x="1542" y="2943"/>
              <a:ext cx="48" cy="58"/>
            </a:xfrm>
            <a:custGeom>
              <a:avLst/>
              <a:gdLst>
                <a:gd name="T0" fmla="*/ 15 w 85"/>
                <a:gd name="T1" fmla="*/ 28 h 84"/>
                <a:gd name="T2" fmla="*/ 0 w 85"/>
                <a:gd name="T3" fmla="*/ 14 h 84"/>
                <a:gd name="T4" fmla="*/ 15 w 85"/>
                <a:gd name="T5" fmla="*/ 0 h 84"/>
                <a:gd name="T6" fmla="*/ 15 w 85"/>
                <a:gd name="T7" fmla="*/ 2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84"/>
                <a:gd name="T14" fmla="*/ 85 w 85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84">
                  <a:moveTo>
                    <a:pt x="85" y="84"/>
                  </a:moveTo>
                  <a:lnTo>
                    <a:pt x="0" y="42"/>
                  </a:lnTo>
                  <a:lnTo>
                    <a:pt x="85" y="0"/>
                  </a:lnTo>
                  <a:lnTo>
                    <a:pt x="85" y="84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4" name="Freeform 33"/>
            <p:cNvSpPr>
              <a:spLocks/>
            </p:cNvSpPr>
            <p:nvPr/>
          </p:nvSpPr>
          <p:spPr bwMode="auto">
            <a:xfrm>
              <a:off x="1583" y="1912"/>
              <a:ext cx="1559" cy="965"/>
            </a:xfrm>
            <a:custGeom>
              <a:avLst/>
              <a:gdLst>
                <a:gd name="T0" fmla="*/ 530 w 2675"/>
                <a:gd name="T1" fmla="*/ 0 h 1374"/>
                <a:gd name="T2" fmla="*/ 530 w 2675"/>
                <a:gd name="T3" fmla="*/ 143 h 1374"/>
                <a:gd name="T4" fmla="*/ 67 w 2675"/>
                <a:gd name="T5" fmla="*/ 143 h 1374"/>
                <a:gd name="T6" fmla="*/ 67 w 2675"/>
                <a:gd name="T7" fmla="*/ 476 h 1374"/>
                <a:gd name="T8" fmla="*/ 0 w 2675"/>
                <a:gd name="T9" fmla="*/ 476 h 1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5"/>
                <a:gd name="T16" fmla="*/ 0 h 1374"/>
                <a:gd name="T17" fmla="*/ 2675 w 2675"/>
                <a:gd name="T18" fmla="*/ 1374 h 13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5" h="1374">
                  <a:moveTo>
                    <a:pt x="2675" y="0"/>
                  </a:moveTo>
                  <a:lnTo>
                    <a:pt x="2675" y="413"/>
                  </a:lnTo>
                  <a:lnTo>
                    <a:pt x="339" y="413"/>
                  </a:lnTo>
                  <a:lnTo>
                    <a:pt x="339" y="1374"/>
                  </a:lnTo>
                  <a:lnTo>
                    <a:pt x="0" y="1374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5" name="Freeform 34"/>
            <p:cNvSpPr>
              <a:spLocks/>
            </p:cNvSpPr>
            <p:nvPr/>
          </p:nvSpPr>
          <p:spPr bwMode="auto">
            <a:xfrm>
              <a:off x="1542" y="2847"/>
              <a:ext cx="48" cy="59"/>
            </a:xfrm>
            <a:custGeom>
              <a:avLst/>
              <a:gdLst>
                <a:gd name="T0" fmla="*/ 15 w 85"/>
                <a:gd name="T1" fmla="*/ 28 h 85"/>
                <a:gd name="T2" fmla="*/ 0 w 85"/>
                <a:gd name="T3" fmla="*/ 14 h 85"/>
                <a:gd name="T4" fmla="*/ 15 w 85"/>
                <a:gd name="T5" fmla="*/ 0 h 85"/>
                <a:gd name="T6" fmla="*/ 15 w 85"/>
                <a:gd name="T7" fmla="*/ 28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85"/>
                <a:gd name="T14" fmla="*/ 85 w 85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85">
                  <a:moveTo>
                    <a:pt x="85" y="85"/>
                  </a:moveTo>
                  <a:lnTo>
                    <a:pt x="0" y="42"/>
                  </a:lnTo>
                  <a:lnTo>
                    <a:pt x="85" y="0"/>
                  </a:lnTo>
                  <a:lnTo>
                    <a:pt x="85" y="85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6" name="Freeform 35"/>
            <p:cNvSpPr>
              <a:spLocks/>
            </p:cNvSpPr>
            <p:nvPr/>
          </p:nvSpPr>
          <p:spPr bwMode="auto">
            <a:xfrm>
              <a:off x="1591" y="3069"/>
              <a:ext cx="1551" cy="675"/>
            </a:xfrm>
            <a:custGeom>
              <a:avLst/>
              <a:gdLst>
                <a:gd name="T0" fmla="*/ 527 w 2662"/>
                <a:gd name="T1" fmla="*/ 190 h 962"/>
                <a:gd name="T2" fmla="*/ 527 w 2662"/>
                <a:gd name="T3" fmla="*/ 333 h 962"/>
                <a:gd name="T4" fmla="*/ 65 w 2662"/>
                <a:gd name="T5" fmla="*/ 333 h 962"/>
                <a:gd name="T6" fmla="*/ 65 w 2662"/>
                <a:gd name="T7" fmla="*/ 0 h 962"/>
                <a:gd name="T8" fmla="*/ 0 w 2662"/>
                <a:gd name="T9" fmla="*/ 0 h 9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62"/>
                <a:gd name="T16" fmla="*/ 0 h 962"/>
                <a:gd name="T17" fmla="*/ 2662 w 2662"/>
                <a:gd name="T18" fmla="*/ 962 h 9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62" h="962">
                  <a:moveTo>
                    <a:pt x="2662" y="550"/>
                  </a:moveTo>
                  <a:lnTo>
                    <a:pt x="2662" y="962"/>
                  </a:lnTo>
                  <a:lnTo>
                    <a:pt x="326" y="962"/>
                  </a:lnTo>
                  <a:lnTo>
                    <a:pt x="326" y="0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7" name="Freeform 36"/>
            <p:cNvSpPr>
              <a:spLocks/>
            </p:cNvSpPr>
            <p:nvPr/>
          </p:nvSpPr>
          <p:spPr bwMode="auto">
            <a:xfrm>
              <a:off x="1542" y="3034"/>
              <a:ext cx="57" cy="70"/>
            </a:xfrm>
            <a:custGeom>
              <a:avLst/>
              <a:gdLst>
                <a:gd name="T0" fmla="*/ 19 w 99"/>
                <a:gd name="T1" fmla="*/ 35 h 99"/>
                <a:gd name="T2" fmla="*/ 0 w 99"/>
                <a:gd name="T3" fmla="*/ 18 h 99"/>
                <a:gd name="T4" fmla="*/ 19 w 99"/>
                <a:gd name="T5" fmla="*/ 0 h 99"/>
                <a:gd name="T6" fmla="*/ 19 w 99"/>
                <a:gd name="T7" fmla="*/ 35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"/>
                <a:gd name="T13" fmla="*/ 0 h 99"/>
                <a:gd name="T14" fmla="*/ 99 w 99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" h="99">
                  <a:moveTo>
                    <a:pt x="99" y="99"/>
                  </a:moveTo>
                  <a:lnTo>
                    <a:pt x="0" y="49"/>
                  </a:lnTo>
                  <a:lnTo>
                    <a:pt x="99" y="0"/>
                  </a:lnTo>
                  <a:lnTo>
                    <a:pt x="99" y="99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8" name="Freeform 37"/>
            <p:cNvSpPr>
              <a:spLocks/>
            </p:cNvSpPr>
            <p:nvPr/>
          </p:nvSpPr>
          <p:spPr bwMode="auto">
            <a:xfrm>
              <a:off x="1141" y="3069"/>
              <a:ext cx="1282" cy="483"/>
            </a:xfrm>
            <a:custGeom>
              <a:avLst/>
              <a:gdLst>
                <a:gd name="T0" fmla="*/ 27 w 2199"/>
                <a:gd name="T1" fmla="*/ 0 h 687"/>
                <a:gd name="T2" fmla="*/ 0 w 2199"/>
                <a:gd name="T3" fmla="*/ 0 h 687"/>
                <a:gd name="T4" fmla="*/ 0 w 2199"/>
                <a:gd name="T5" fmla="*/ 239 h 687"/>
                <a:gd name="T6" fmla="*/ 435 w 2199"/>
                <a:gd name="T7" fmla="*/ 239 h 687"/>
                <a:gd name="T8" fmla="*/ 435 w 2199"/>
                <a:gd name="T9" fmla="*/ 217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99"/>
                <a:gd name="T16" fmla="*/ 0 h 687"/>
                <a:gd name="T17" fmla="*/ 2199 w 2199"/>
                <a:gd name="T18" fmla="*/ 687 h 6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99" h="687">
                  <a:moveTo>
                    <a:pt x="138" y="0"/>
                  </a:moveTo>
                  <a:lnTo>
                    <a:pt x="0" y="0"/>
                  </a:lnTo>
                  <a:lnTo>
                    <a:pt x="0" y="687"/>
                  </a:lnTo>
                  <a:lnTo>
                    <a:pt x="2199" y="687"/>
                  </a:lnTo>
                  <a:lnTo>
                    <a:pt x="2199" y="623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89" name="Freeform 38"/>
            <p:cNvSpPr>
              <a:spLocks/>
            </p:cNvSpPr>
            <p:nvPr/>
          </p:nvSpPr>
          <p:spPr bwMode="auto">
            <a:xfrm>
              <a:off x="2396" y="3455"/>
              <a:ext cx="51" cy="59"/>
            </a:xfrm>
            <a:custGeom>
              <a:avLst/>
              <a:gdLst>
                <a:gd name="T0" fmla="*/ 0 w 84"/>
                <a:gd name="T1" fmla="*/ 29 h 84"/>
                <a:gd name="T2" fmla="*/ 9 w 84"/>
                <a:gd name="T3" fmla="*/ 0 h 84"/>
                <a:gd name="T4" fmla="*/ 19 w 84"/>
                <a:gd name="T5" fmla="*/ 29 h 84"/>
                <a:gd name="T6" fmla="*/ 0 w 84"/>
                <a:gd name="T7" fmla="*/ 29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0" y="84"/>
                  </a:moveTo>
                  <a:lnTo>
                    <a:pt x="42" y="0"/>
                  </a:lnTo>
                  <a:lnTo>
                    <a:pt x="8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0" name="Freeform 39"/>
            <p:cNvSpPr>
              <a:spLocks/>
            </p:cNvSpPr>
            <p:nvPr/>
          </p:nvSpPr>
          <p:spPr bwMode="auto">
            <a:xfrm>
              <a:off x="1141" y="2683"/>
              <a:ext cx="1282" cy="289"/>
            </a:xfrm>
            <a:custGeom>
              <a:avLst/>
              <a:gdLst>
                <a:gd name="T0" fmla="*/ 27 w 2199"/>
                <a:gd name="T1" fmla="*/ 142 h 412"/>
                <a:gd name="T2" fmla="*/ 0 w 2199"/>
                <a:gd name="T3" fmla="*/ 142 h 412"/>
                <a:gd name="T4" fmla="*/ 0 w 2199"/>
                <a:gd name="T5" fmla="*/ 0 h 412"/>
                <a:gd name="T6" fmla="*/ 273 w 2199"/>
                <a:gd name="T7" fmla="*/ 0 h 412"/>
                <a:gd name="T8" fmla="*/ 273 w 2199"/>
                <a:gd name="T9" fmla="*/ 47 h 412"/>
                <a:gd name="T10" fmla="*/ 435 w 2199"/>
                <a:gd name="T11" fmla="*/ 47 h 412"/>
                <a:gd name="T12" fmla="*/ 435 w 2199"/>
                <a:gd name="T13" fmla="*/ 25 h 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9"/>
                <a:gd name="T22" fmla="*/ 0 h 412"/>
                <a:gd name="T23" fmla="*/ 2199 w 2199"/>
                <a:gd name="T24" fmla="*/ 412 h 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9" h="412">
                  <a:moveTo>
                    <a:pt x="138" y="412"/>
                  </a:moveTo>
                  <a:lnTo>
                    <a:pt x="0" y="412"/>
                  </a:lnTo>
                  <a:lnTo>
                    <a:pt x="0" y="0"/>
                  </a:lnTo>
                  <a:lnTo>
                    <a:pt x="1375" y="0"/>
                  </a:lnTo>
                  <a:lnTo>
                    <a:pt x="1375" y="137"/>
                  </a:lnTo>
                  <a:lnTo>
                    <a:pt x="2199" y="137"/>
                  </a:lnTo>
                  <a:lnTo>
                    <a:pt x="2199" y="73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1" name="Freeform 40"/>
            <p:cNvSpPr>
              <a:spLocks/>
            </p:cNvSpPr>
            <p:nvPr/>
          </p:nvSpPr>
          <p:spPr bwMode="auto">
            <a:xfrm>
              <a:off x="2396" y="2683"/>
              <a:ext cx="51" cy="59"/>
            </a:xfrm>
            <a:custGeom>
              <a:avLst/>
              <a:gdLst>
                <a:gd name="T0" fmla="*/ 0 w 84"/>
                <a:gd name="T1" fmla="*/ 29 h 84"/>
                <a:gd name="T2" fmla="*/ 9 w 84"/>
                <a:gd name="T3" fmla="*/ 0 h 84"/>
                <a:gd name="T4" fmla="*/ 19 w 84"/>
                <a:gd name="T5" fmla="*/ 29 h 84"/>
                <a:gd name="T6" fmla="*/ 0 w 84"/>
                <a:gd name="T7" fmla="*/ 29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4"/>
                <a:gd name="T14" fmla="*/ 84 w 8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4">
                  <a:moveTo>
                    <a:pt x="0" y="84"/>
                  </a:moveTo>
                  <a:lnTo>
                    <a:pt x="42" y="0"/>
                  </a:lnTo>
                  <a:lnTo>
                    <a:pt x="84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2" name="Freeform 41"/>
            <p:cNvSpPr>
              <a:spLocks/>
            </p:cNvSpPr>
            <p:nvPr/>
          </p:nvSpPr>
          <p:spPr bwMode="auto">
            <a:xfrm>
              <a:off x="1060" y="1963"/>
              <a:ext cx="1363" cy="914"/>
            </a:xfrm>
            <a:custGeom>
              <a:avLst/>
              <a:gdLst>
                <a:gd name="T0" fmla="*/ 54 w 2336"/>
                <a:gd name="T1" fmla="*/ 452 h 1300"/>
                <a:gd name="T2" fmla="*/ 0 w 2336"/>
                <a:gd name="T3" fmla="*/ 452 h 1300"/>
                <a:gd name="T4" fmla="*/ 0 w 2336"/>
                <a:gd name="T5" fmla="*/ 22 h 1300"/>
                <a:gd name="T6" fmla="*/ 464 w 2336"/>
                <a:gd name="T7" fmla="*/ 22 h 1300"/>
                <a:gd name="T8" fmla="*/ 464 w 2336"/>
                <a:gd name="T9" fmla="*/ 0 h 1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6"/>
                <a:gd name="T16" fmla="*/ 0 h 1300"/>
                <a:gd name="T17" fmla="*/ 2336 w 2336"/>
                <a:gd name="T18" fmla="*/ 1300 h 13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6" h="1300">
                  <a:moveTo>
                    <a:pt x="275" y="1300"/>
                  </a:moveTo>
                  <a:lnTo>
                    <a:pt x="0" y="1300"/>
                  </a:lnTo>
                  <a:lnTo>
                    <a:pt x="0" y="64"/>
                  </a:lnTo>
                  <a:lnTo>
                    <a:pt x="2336" y="64"/>
                  </a:lnTo>
                  <a:lnTo>
                    <a:pt x="2336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3" name="Freeform 42"/>
            <p:cNvSpPr>
              <a:spLocks/>
            </p:cNvSpPr>
            <p:nvPr/>
          </p:nvSpPr>
          <p:spPr bwMode="auto">
            <a:xfrm>
              <a:off x="2396" y="1912"/>
              <a:ext cx="51" cy="59"/>
            </a:xfrm>
            <a:custGeom>
              <a:avLst/>
              <a:gdLst>
                <a:gd name="T0" fmla="*/ 0 w 84"/>
                <a:gd name="T1" fmla="*/ 28 h 85"/>
                <a:gd name="T2" fmla="*/ 9 w 84"/>
                <a:gd name="T3" fmla="*/ 0 h 85"/>
                <a:gd name="T4" fmla="*/ 19 w 84"/>
                <a:gd name="T5" fmla="*/ 28 h 85"/>
                <a:gd name="T6" fmla="*/ 0 w 84"/>
                <a:gd name="T7" fmla="*/ 28 h 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4"/>
                <a:gd name="T13" fmla="*/ 0 h 85"/>
                <a:gd name="T14" fmla="*/ 84 w 84"/>
                <a:gd name="T15" fmla="*/ 85 h 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4" h="85">
                  <a:moveTo>
                    <a:pt x="0" y="85"/>
                  </a:moveTo>
                  <a:lnTo>
                    <a:pt x="42" y="0"/>
                  </a:lnTo>
                  <a:lnTo>
                    <a:pt x="84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0000"/>
            </a:solidFill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94" name="Rectangle 43"/>
            <p:cNvSpPr>
              <a:spLocks noChangeArrowheads="1"/>
            </p:cNvSpPr>
            <p:nvPr/>
          </p:nvSpPr>
          <p:spPr bwMode="auto">
            <a:xfrm>
              <a:off x="2456" y="3495"/>
              <a:ext cx="79" cy="13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altLang="ar-SA" sz="1200" u="none">
                  <a:solidFill>
                    <a:srgbClr val="000000"/>
                  </a:solidFill>
                  <a:latin typeface="Arial Narrow" pitchFamily="34" charset="0"/>
                  <a:cs typeface="Times New Roman (Arabic)" charset="-78"/>
                </a:rPr>
                <a:t>C</a:t>
              </a:r>
              <a:endParaRPr lang="en-US" altLang="ar-SA" sz="1200" i="1" u="none">
                <a:latin typeface="Arial Narrow" pitchFamily="34" charset="0"/>
                <a:cs typeface="Times New Roman (Arabic)" charset="-78"/>
              </a:endParaRPr>
            </a:p>
          </p:txBody>
        </p:sp>
        <p:sp>
          <p:nvSpPr>
            <p:cNvPr id="27695" name="Rectangle 44"/>
            <p:cNvSpPr>
              <a:spLocks noChangeArrowheads="1"/>
            </p:cNvSpPr>
            <p:nvPr/>
          </p:nvSpPr>
          <p:spPr bwMode="auto">
            <a:xfrm>
              <a:off x="2456" y="1959"/>
              <a:ext cx="79" cy="13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altLang="ar-SA" sz="1200" u="none">
                  <a:solidFill>
                    <a:srgbClr val="000000"/>
                  </a:solidFill>
                  <a:latin typeface="Arial Narrow" pitchFamily="34" charset="0"/>
                  <a:cs typeface="Times New Roman (Arabic)" charset="-78"/>
                </a:rPr>
                <a:t>C</a:t>
              </a:r>
              <a:endParaRPr lang="en-US" altLang="ar-SA" sz="1200" i="1" u="none">
                <a:latin typeface="Arial Narrow" pitchFamily="34" charset="0"/>
                <a:cs typeface="Times New Roman (Arabic)" charset="-78"/>
              </a:endParaRPr>
            </a:p>
          </p:txBody>
        </p:sp>
        <p:sp>
          <p:nvSpPr>
            <p:cNvPr id="27696" name="Rectangle 45"/>
            <p:cNvSpPr>
              <a:spLocks noChangeArrowheads="1"/>
            </p:cNvSpPr>
            <p:nvPr/>
          </p:nvSpPr>
          <p:spPr bwMode="auto">
            <a:xfrm>
              <a:off x="2456" y="2727"/>
              <a:ext cx="79" cy="13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altLang="ar-SA" sz="1200" u="none">
                  <a:solidFill>
                    <a:srgbClr val="000000"/>
                  </a:solidFill>
                  <a:latin typeface="Arial Narrow" pitchFamily="34" charset="0"/>
                  <a:cs typeface="Times New Roman (Arabic)" charset="-78"/>
                </a:rPr>
                <a:t>C</a:t>
              </a:r>
              <a:endParaRPr lang="en-US" altLang="ar-SA" sz="1200" i="1" u="none">
                <a:latin typeface="Arial Narrow" pitchFamily="34" charset="0"/>
                <a:cs typeface="Times New Roman (Arabic)" charset="-78"/>
              </a:endParaRPr>
            </a:p>
          </p:txBody>
        </p:sp>
        <p:sp>
          <p:nvSpPr>
            <p:cNvPr id="27697" name="Rectangle 46"/>
            <p:cNvSpPr>
              <a:spLocks noChangeArrowheads="1"/>
            </p:cNvSpPr>
            <p:nvPr/>
          </p:nvSpPr>
          <p:spPr bwMode="auto">
            <a:xfrm>
              <a:off x="1210" y="1842"/>
              <a:ext cx="401" cy="13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altLang="ar-SA" sz="1200" u="none">
                  <a:solidFill>
                    <a:srgbClr val="000000"/>
                  </a:solidFill>
                  <a:latin typeface="Arial Narrow" pitchFamily="34" charset="0"/>
                  <a:cs typeface="Times New Roman (Arabic)" charset="-78"/>
                </a:rPr>
                <a:t>Stop/go-1</a:t>
              </a:r>
              <a:endParaRPr lang="en-US" altLang="ar-SA" sz="1200" i="1" u="none">
                <a:latin typeface="Arial Narrow" pitchFamily="34" charset="0"/>
                <a:cs typeface="Times New Roman (Arabic)" charset="-78"/>
              </a:endParaRPr>
            </a:p>
          </p:txBody>
        </p:sp>
        <p:sp>
          <p:nvSpPr>
            <p:cNvPr id="27698" name="Rectangle 47"/>
            <p:cNvSpPr>
              <a:spLocks noChangeArrowheads="1"/>
            </p:cNvSpPr>
            <p:nvPr/>
          </p:nvSpPr>
          <p:spPr bwMode="auto">
            <a:xfrm>
              <a:off x="1208" y="2443"/>
              <a:ext cx="402" cy="13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altLang="ar-SA" sz="1200" u="none">
                  <a:solidFill>
                    <a:srgbClr val="000000"/>
                  </a:solidFill>
                  <a:latin typeface="Arial Narrow" pitchFamily="34" charset="0"/>
                  <a:cs typeface="Times New Roman (Arabic)" charset="-78"/>
                </a:rPr>
                <a:t>Stop/go-2</a:t>
              </a:r>
              <a:endParaRPr lang="en-US" altLang="ar-SA" sz="1200" i="1" u="none">
                <a:latin typeface="Arial Narrow" pitchFamily="34" charset="0"/>
                <a:cs typeface="Times New Roman (Arabic)" charset="-78"/>
              </a:endParaRPr>
            </a:p>
          </p:txBody>
        </p:sp>
        <p:sp>
          <p:nvSpPr>
            <p:cNvPr id="27699" name="Rectangle 48"/>
            <p:cNvSpPr>
              <a:spLocks noChangeArrowheads="1"/>
            </p:cNvSpPr>
            <p:nvPr/>
          </p:nvSpPr>
          <p:spPr bwMode="auto">
            <a:xfrm>
              <a:off x="1210" y="3393"/>
              <a:ext cx="401" cy="133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altLang="ar-SA" sz="1200" u="none">
                  <a:solidFill>
                    <a:srgbClr val="000000"/>
                  </a:solidFill>
                  <a:latin typeface="Arial Narrow" pitchFamily="34" charset="0"/>
                  <a:cs typeface="Times New Roman (Arabic)" charset="-78"/>
                </a:rPr>
                <a:t>Stop/go-3</a:t>
              </a:r>
              <a:endParaRPr lang="en-US" altLang="ar-SA" sz="1200" i="1" u="none">
                <a:latin typeface="Arial Narrow" pitchFamily="34" charset="0"/>
                <a:cs typeface="Times New Roman (Arabic)" charset="-78"/>
              </a:endParaRPr>
            </a:p>
          </p:txBody>
        </p:sp>
        <p:sp>
          <p:nvSpPr>
            <p:cNvPr id="27700" name="Rectangle 49"/>
            <p:cNvSpPr>
              <a:spLocks noChangeArrowheads="1"/>
            </p:cNvSpPr>
            <p:nvPr/>
          </p:nvSpPr>
          <p:spPr bwMode="auto">
            <a:xfrm>
              <a:off x="5016" y="2487"/>
              <a:ext cx="197" cy="172"/>
            </a:xfrm>
            <a:prstGeom prst="rect">
              <a:avLst/>
            </a:prstGeom>
            <a:noFill/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762000" eaLnBrk="0" hangingPunct="0"/>
              <a:r>
                <a:rPr lang="en-US" altLang="ar-SA" sz="1600" u="none">
                  <a:solidFill>
                    <a:schemeClr val="hlink"/>
                  </a:solidFill>
                  <a:latin typeface="Arial Narrow" pitchFamily="34" charset="0"/>
                  <a:cs typeface="Times New Roman (Arabic)" charset="-78"/>
                </a:rPr>
                <a:t>Z(t)</a:t>
              </a:r>
              <a:endParaRPr lang="en-US" altLang="ar-SA" sz="1600" i="1" u="none">
                <a:solidFill>
                  <a:schemeClr val="hlink"/>
                </a:solidFill>
                <a:latin typeface="Arial Narrow" pitchFamily="34" charset="0"/>
                <a:cs typeface="Times New Roman (Arabic)" charset="-78"/>
              </a:endParaRPr>
            </a:p>
          </p:txBody>
        </p:sp>
        <p:sp>
          <p:nvSpPr>
            <p:cNvPr id="27701" name="Line 50"/>
            <p:cNvSpPr>
              <a:spLocks noChangeShapeType="1"/>
            </p:cNvSpPr>
            <p:nvPr/>
          </p:nvSpPr>
          <p:spPr bwMode="auto">
            <a:xfrm flipV="1">
              <a:off x="1228" y="2976"/>
              <a:ext cx="120" cy="7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702" name="Text Box 51"/>
            <p:cNvSpPr txBox="1">
              <a:spLocks noChangeArrowheads="1"/>
            </p:cNvSpPr>
            <p:nvPr/>
          </p:nvSpPr>
          <p:spPr bwMode="auto">
            <a:xfrm>
              <a:off x="3368" y="3498"/>
              <a:ext cx="7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762000" eaLnBrk="0" hangingPunct="0"/>
              <a:r>
                <a:rPr lang="en-US" altLang="ar-SA" sz="1200" u="none">
                  <a:latin typeface="Arial Narrow" pitchFamily="34" charset="0"/>
                  <a:cs typeface="Times New Roman (Arabic)" charset="-78"/>
                </a:rPr>
                <a:t>length = 23 Bits</a:t>
              </a:r>
            </a:p>
          </p:txBody>
        </p:sp>
        <p:sp>
          <p:nvSpPr>
            <p:cNvPr id="27703" name="Text Box 52"/>
            <p:cNvSpPr txBox="1">
              <a:spLocks noChangeArrowheads="1"/>
            </p:cNvSpPr>
            <p:nvPr/>
          </p:nvSpPr>
          <p:spPr bwMode="auto">
            <a:xfrm>
              <a:off x="3368" y="2688"/>
              <a:ext cx="7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762000" eaLnBrk="0" hangingPunct="0"/>
              <a:r>
                <a:rPr lang="en-US" altLang="ar-SA" sz="1200" u="none">
                  <a:latin typeface="Arial Narrow" pitchFamily="34" charset="0"/>
                  <a:cs typeface="Times New Roman (Arabic)" charset="-78"/>
                </a:rPr>
                <a:t>length = 22 Bits</a:t>
              </a:r>
            </a:p>
          </p:txBody>
        </p:sp>
        <p:sp>
          <p:nvSpPr>
            <p:cNvPr id="27704" name="Text Box 53"/>
            <p:cNvSpPr txBox="1">
              <a:spLocks noChangeArrowheads="1"/>
            </p:cNvSpPr>
            <p:nvPr/>
          </p:nvSpPr>
          <p:spPr bwMode="auto">
            <a:xfrm>
              <a:off x="3368" y="1956"/>
              <a:ext cx="7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762000" eaLnBrk="0" hangingPunct="0"/>
              <a:r>
                <a:rPr lang="en-US" altLang="ar-SA" sz="1200" u="none">
                  <a:latin typeface="Arial Narrow" pitchFamily="34" charset="0"/>
                  <a:cs typeface="Times New Roman (Arabic)" charset="-78"/>
                </a:rPr>
                <a:t>length = 19 Bits</a:t>
              </a:r>
            </a:p>
          </p:txBody>
        </p:sp>
        <p:sp>
          <p:nvSpPr>
            <p:cNvPr id="27705" name="Text Box 54"/>
            <p:cNvSpPr txBox="1">
              <a:spLocks noChangeArrowheads="1"/>
            </p:cNvSpPr>
            <p:nvPr/>
          </p:nvSpPr>
          <p:spPr bwMode="auto">
            <a:xfrm>
              <a:off x="3775" y="3693"/>
              <a:ext cx="1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762000" eaLnBrk="0" hangingPunct="0"/>
              <a:r>
                <a:rPr lang="en-US" altLang="ar-SA" sz="1800" u="none" dirty="0">
                  <a:solidFill>
                    <a:schemeClr val="hlink"/>
                  </a:solidFill>
                  <a:latin typeface="Arial Narrow" pitchFamily="34" charset="0"/>
                  <a:cs typeface="Times New Roman (Arabic)" charset="-78"/>
                </a:rPr>
                <a:t>Effective key length = 40 Bits ?</a:t>
              </a:r>
            </a:p>
          </p:txBody>
        </p:sp>
        <p:sp>
          <p:nvSpPr>
            <p:cNvPr id="27706" name="Line 55"/>
            <p:cNvSpPr>
              <a:spLocks noChangeShapeType="1"/>
            </p:cNvSpPr>
            <p:nvPr/>
          </p:nvSpPr>
          <p:spPr bwMode="auto">
            <a:xfrm flipV="1">
              <a:off x="3508" y="3120"/>
              <a:ext cx="1" cy="13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07" name="Text Box 56"/>
            <p:cNvSpPr txBox="1">
              <a:spLocks noChangeArrowheads="1"/>
            </p:cNvSpPr>
            <p:nvPr/>
          </p:nvSpPr>
          <p:spPr bwMode="auto">
            <a:xfrm>
              <a:off x="1881" y="2118"/>
              <a:ext cx="18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762000" eaLnBrk="0" hangingPunct="0"/>
              <a:r>
                <a:rPr lang="en-US" altLang="de-DE" sz="1200" u="none">
                  <a:latin typeface="Arial Narrow" pitchFamily="34" charset="0"/>
                  <a:cs typeface="Times New Roman (Arabic)" charset="-78"/>
                </a:rPr>
                <a:t>/</a:t>
              </a:r>
            </a:p>
            <a:p>
              <a:pPr algn="ctr" defTabSz="762000" eaLnBrk="0" hangingPunct="0"/>
              <a:r>
                <a:rPr lang="en-US" altLang="de-DE" sz="1200" u="none">
                  <a:latin typeface="Arial Narrow" pitchFamily="34" charset="0"/>
                  <a:cs typeface="Times New Roman (Arabic)" charset="-78"/>
                </a:rPr>
                <a:t>1 </a:t>
              </a:r>
            </a:p>
          </p:txBody>
        </p:sp>
        <p:sp>
          <p:nvSpPr>
            <p:cNvPr id="27708" name="Text Box 57"/>
            <p:cNvSpPr txBox="1">
              <a:spLocks noChangeArrowheads="1"/>
            </p:cNvSpPr>
            <p:nvPr/>
          </p:nvSpPr>
          <p:spPr bwMode="auto">
            <a:xfrm>
              <a:off x="1923" y="2880"/>
              <a:ext cx="1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762000" eaLnBrk="0" hangingPunct="0"/>
              <a:r>
                <a:rPr lang="en-US" altLang="de-DE" sz="1200" u="none">
                  <a:latin typeface="Arial Narrow" pitchFamily="34" charset="0"/>
                  <a:cs typeface="Times New Roman (Arabic)" charset="-78"/>
                </a:rPr>
                <a:t>/</a:t>
              </a:r>
            </a:p>
            <a:p>
              <a:pPr algn="ctr" defTabSz="762000" eaLnBrk="0" hangingPunct="0"/>
              <a:r>
                <a:rPr lang="en-US" altLang="de-DE" sz="1200" u="none">
                  <a:latin typeface="Arial Narrow" pitchFamily="34" charset="0"/>
                  <a:cs typeface="Times New Roman (Arabic)" charset="-78"/>
                </a:rPr>
                <a:t>1 </a:t>
              </a:r>
            </a:p>
          </p:txBody>
        </p:sp>
        <p:sp>
          <p:nvSpPr>
            <p:cNvPr id="27709" name="Text Box 58"/>
            <p:cNvSpPr txBox="1">
              <a:spLocks noChangeArrowheads="1"/>
            </p:cNvSpPr>
            <p:nvPr/>
          </p:nvSpPr>
          <p:spPr bwMode="auto">
            <a:xfrm>
              <a:off x="1965" y="3660"/>
              <a:ext cx="1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762000" eaLnBrk="0" hangingPunct="0"/>
              <a:r>
                <a:rPr lang="en-US" altLang="de-DE" sz="1200" u="none">
                  <a:latin typeface="Arial Narrow" pitchFamily="34" charset="0"/>
                  <a:cs typeface="Times New Roman (Arabic)" charset="-78"/>
                </a:rPr>
                <a:t>/</a:t>
              </a:r>
            </a:p>
            <a:p>
              <a:pPr algn="ctr" defTabSz="762000" eaLnBrk="0" hangingPunct="0"/>
              <a:r>
                <a:rPr lang="en-US" altLang="de-DE" sz="1200" u="none">
                  <a:latin typeface="Arial Narrow" pitchFamily="34" charset="0"/>
                  <a:cs typeface="Times New Roman (Arabic)" charset="-78"/>
                </a:rPr>
                <a:t>1 </a:t>
              </a:r>
            </a:p>
          </p:txBody>
        </p:sp>
        <p:sp>
          <p:nvSpPr>
            <p:cNvPr id="27710" name="Text Box 59"/>
            <p:cNvSpPr txBox="1">
              <a:spLocks noChangeArrowheads="1"/>
            </p:cNvSpPr>
            <p:nvPr/>
          </p:nvSpPr>
          <p:spPr bwMode="auto">
            <a:xfrm>
              <a:off x="4767" y="1459"/>
              <a:ext cx="94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762000" eaLnBrk="0" hangingPunct="0"/>
              <a:r>
                <a:rPr lang="en-US" altLang="ar-SA" sz="1600" u="none" dirty="0">
                  <a:latin typeface="Arial Narrow" pitchFamily="34" charset="0"/>
                  <a:cs typeface="Times New Roman (Arabic)" charset="-78"/>
                </a:rPr>
                <a:t>L</a:t>
              </a:r>
              <a:r>
                <a:rPr lang="en-US" altLang="ar-SA" sz="1600" b="0" u="none" dirty="0">
                  <a:latin typeface="Arial Narrow" pitchFamily="34" charset="0"/>
                  <a:cs typeface="Times New Roman (Arabic)" charset="-78"/>
                </a:rPr>
                <a:t>inear</a:t>
              </a:r>
              <a:r>
                <a:rPr lang="en-US" altLang="ar-SA" sz="1600" u="none" dirty="0">
                  <a:latin typeface="Arial Narrow" pitchFamily="34" charset="0"/>
                  <a:cs typeface="Times New Roman (Arabic)" charset="-78"/>
                </a:rPr>
                <a:t> F</a:t>
              </a:r>
              <a:r>
                <a:rPr lang="en-US" altLang="ar-SA" sz="1600" b="0" u="none" dirty="0">
                  <a:latin typeface="Arial Narrow" pitchFamily="34" charset="0"/>
                  <a:cs typeface="Times New Roman (Arabic)" charset="-78"/>
                </a:rPr>
                <a:t>eedback</a:t>
              </a:r>
            </a:p>
            <a:p>
              <a:pPr algn="ctr" defTabSz="762000" eaLnBrk="0" hangingPunct="0"/>
              <a:r>
                <a:rPr lang="en-US" altLang="ar-SA" sz="1600" u="none" dirty="0">
                  <a:latin typeface="Arial Narrow" pitchFamily="34" charset="0"/>
                  <a:cs typeface="Times New Roman (Arabic)" charset="-78"/>
                </a:rPr>
                <a:t> S</a:t>
              </a:r>
              <a:r>
                <a:rPr lang="en-US" altLang="ar-SA" sz="1600" b="0" u="none" dirty="0">
                  <a:latin typeface="Arial Narrow" pitchFamily="34" charset="0"/>
                  <a:cs typeface="Times New Roman (Arabic)" charset="-78"/>
                </a:rPr>
                <a:t>hift</a:t>
              </a:r>
              <a:r>
                <a:rPr lang="en-US" altLang="ar-SA" sz="1600" u="none" dirty="0">
                  <a:latin typeface="Arial Narrow" pitchFamily="34" charset="0"/>
                  <a:cs typeface="Times New Roman (Arabic)" charset="-78"/>
                </a:rPr>
                <a:t> R</a:t>
              </a:r>
              <a:r>
                <a:rPr lang="en-US" altLang="ar-SA" sz="1600" b="0" u="none" dirty="0">
                  <a:latin typeface="Arial Narrow" pitchFamily="34" charset="0"/>
                  <a:cs typeface="Times New Roman (Arabic)" charset="-78"/>
                </a:rPr>
                <a:t>egister</a:t>
              </a:r>
              <a:endParaRPr lang="en-US" altLang="ar-SA" sz="1600" u="none" dirty="0">
                <a:latin typeface="Arial Narrow" pitchFamily="34" charset="0"/>
                <a:cs typeface="Times New Roman (Arabic)" charset="-78"/>
              </a:endParaRPr>
            </a:p>
          </p:txBody>
        </p:sp>
        <p:sp>
          <p:nvSpPr>
            <p:cNvPr id="27711" name="Line 60"/>
            <p:cNvSpPr>
              <a:spLocks noChangeShapeType="1"/>
            </p:cNvSpPr>
            <p:nvPr/>
          </p:nvSpPr>
          <p:spPr bwMode="auto">
            <a:xfrm flipH="1">
              <a:off x="3840" y="1653"/>
              <a:ext cx="816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27712" name="Line 61"/>
            <p:cNvSpPr>
              <a:spLocks noChangeShapeType="1"/>
            </p:cNvSpPr>
            <p:nvPr/>
          </p:nvSpPr>
          <p:spPr bwMode="auto">
            <a:xfrm flipH="1">
              <a:off x="3744" y="1728"/>
              <a:ext cx="91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27713" name="Line 62"/>
            <p:cNvSpPr>
              <a:spLocks noChangeShapeType="1"/>
            </p:cNvSpPr>
            <p:nvPr/>
          </p:nvSpPr>
          <p:spPr bwMode="auto">
            <a:xfrm flipH="1">
              <a:off x="3840" y="1728"/>
              <a:ext cx="912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1476672" name="Text Box 64"/>
          <p:cNvSpPr txBox="1">
            <a:spLocks noChangeArrowheads="1"/>
          </p:cNvSpPr>
          <p:nvPr/>
        </p:nvSpPr>
        <p:spPr bwMode="auto">
          <a:xfrm>
            <a:off x="1118256" y="1150257"/>
            <a:ext cx="813303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 eaLnBrk="0" hangingPunct="0">
              <a:defRPr/>
            </a:pPr>
            <a:r>
              <a:rPr lang="en-US" altLang="ar-SA" sz="2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Published by </a:t>
            </a:r>
            <a:r>
              <a:rPr lang="en-US" altLang="ar-SA" sz="2400" u="none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Berkely</a:t>
            </a:r>
            <a:r>
              <a:rPr lang="en-US" altLang="ar-SA" sz="24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 Students. (</a:t>
            </a:r>
            <a:r>
              <a:rPr lang="en-US" altLang="ar-SA" b="0" u="none" dirty="0">
                <a:solidFill>
                  <a:schemeClr val="hlink"/>
                </a:solidFill>
                <a:latin typeface="Arial Narrow" pitchFamily="34" charset="0"/>
                <a:cs typeface="Times New Roman (Arabic)" charset="-78"/>
              </a:rPr>
              <a:t>A standard Cipher cannot be kept secret !)</a:t>
            </a:r>
            <a:endParaRPr lang="en-US" altLang="ar-SA" sz="2400" b="0" u="none" dirty="0">
              <a:solidFill>
                <a:schemeClr val="hlink"/>
              </a:solidFill>
              <a:latin typeface="Arial Narrow" pitchFamily="34" charset="0"/>
              <a:cs typeface="Times New Roman (Arabic)" charset="-78"/>
            </a:endParaRPr>
          </a:p>
        </p:txBody>
      </p:sp>
      <p:sp>
        <p:nvSpPr>
          <p:cNvPr id="27654" name="Text Box 65"/>
          <p:cNvSpPr txBox="1">
            <a:spLocks noChangeArrowheads="1"/>
          </p:cNvSpPr>
          <p:nvPr/>
        </p:nvSpPr>
        <p:spPr bwMode="auto">
          <a:xfrm>
            <a:off x="337401" y="2138980"/>
            <a:ext cx="1904679" cy="253804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762000" eaLnBrk="0" hangingPunct="0"/>
            <a:r>
              <a:rPr lang="en-US" sz="1600" u="none" dirty="0">
                <a:solidFill>
                  <a:schemeClr val="tx2"/>
                </a:solidFill>
                <a:latin typeface="Arial Narrow" pitchFamily="34" charset="0"/>
                <a:cs typeface="Times New Roman (Arabic)" charset="-78"/>
              </a:rPr>
              <a:t>The attack can find the key in less than a second on a single </a:t>
            </a:r>
            <a:r>
              <a:rPr lang="en-US" sz="1600" u="none" dirty="0">
                <a:solidFill>
                  <a:schemeClr val="hlink"/>
                </a:solidFill>
                <a:latin typeface="Arial Narrow" pitchFamily="34" charset="0"/>
                <a:cs typeface="Times New Roman (Arabic)" charset="-78"/>
              </a:rPr>
              <a:t>PC with 128 MB RAM and two 73 GB</a:t>
            </a:r>
            <a:r>
              <a:rPr lang="en-US" sz="1600" u="none" dirty="0">
                <a:solidFill>
                  <a:schemeClr val="tx2"/>
                </a:solidFill>
                <a:latin typeface="Arial Narrow" pitchFamily="34" charset="0"/>
                <a:cs typeface="Times New Roman (Arabic)" charset="-78"/>
              </a:rPr>
              <a:t> hard disks, by </a:t>
            </a:r>
            <a:r>
              <a:rPr lang="en-US" sz="1600" u="none" dirty="0" err="1">
                <a:solidFill>
                  <a:schemeClr val="tx2"/>
                </a:solidFill>
                <a:latin typeface="Arial Narrow" pitchFamily="34" charset="0"/>
                <a:cs typeface="Times New Roman (Arabic)" charset="-78"/>
              </a:rPr>
              <a:t>analysing</a:t>
            </a:r>
            <a:r>
              <a:rPr lang="en-US" sz="1600" u="none" dirty="0">
                <a:solidFill>
                  <a:schemeClr val="tx2"/>
                </a:solidFill>
                <a:latin typeface="Arial Narrow" pitchFamily="34" charset="0"/>
                <a:cs typeface="Times New Roman (Arabic)" charset="-78"/>
              </a:rPr>
              <a:t> the output of the A5/1 algorithm in the </a:t>
            </a:r>
            <a:r>
              <a:rPr lang="en-US" sz="1600" u="none" dirty="0">
                <a:solidFill>
                  <a:schemeClr val="hlink"/>
                </a:solidFill>
                <a:latin typeface="Arial Narrow" pitchFamily="34" charset="0"/>
                <a:cs typeface="Times New Roman (Arabic)" charset="-78"/>
              </a:rPr>
              <a:t>first two minutes</a:t>
            </a:r>
            <a:r>
              <a:rPr lang="en-US" sz="1600" u="none" dirty="0">
                <a:solidFill>
                  <a:schemeClr val="tx2"/>
                </a:solidFill>
                <a:latin typeface="Arial Narrow" pitchFamily="34" charset="0"/>
                <a:cs typeface="Times New Roman (Arabic)" charset="-78"/>
              </a:rPr>
              <a:t> of the conversation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="" xmlns:a16="http://schemas.microsoft.com/office/drawing/2014/main" id="{86362C8B-8D06-48E4-9F62-E2DB86C514BD}"/>
              </a:ext>
            </a:extLst>
          </p:cNvPr>
          <p:cNvSpPr txBox="1"/>
          <p:nvPr/>
        </p:nvSpPr>
        <p:spPr>
          <a:xfrm>
            <a:off x="253612" y="1750095"/>
            <a:ext cx="54752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ar-SA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Times New Roman (Arabic)" charset="-78"/>
              </a:rPr>
              <a:t>Effectively attacked by A. Shamir 1999/2000</a:t>
            </a:r>
            <a:endParaRPr lang="de-DE" sz="1800" dirty="0"/>
          </a:p>
        </p:txBody>
      </p:sp>
      <p:sp>
        <p:nvSpPr>
          <p:cNvPr id="68" name="Text Box 64">
            <a:extLst>
              <a:ext uri="{FF2B5EF4-FFF2-40B4-BE49-F238E27FC236}">
                <a16:creationId xmlns="" xmlns:a16="http://schemas.microsoft.com/office/drawing/2014/main" id="{AEF11107-8F40-4AF1-992E-EEB2675B0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229" y="4838467"/>
            <a:ext cx="2005580" cy="1202510"/>
          </a:xfrm>
          <a:prstGeom prst="rect">
            <a:avLst/>
          </a:prstGeom>
          <a:noFill/>
          <a:ln w="9525">
            <a:solidFill>
              <a:srgbClr val="1515F5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defTabSz="762000" eaLnBrk="0" hangingPunct="0">
              <a:defRPr/>
            </a:pPr>
            <a:r>
              <a:rPr lang="en-US" altLang="ar-SA" sz="1800" b="0" u="none" dirty="0">
                <a:solidFill>
                  <a:schemeClr val="hlink"/>
                </a:solidFill>
                <a:latin typeface="Arial Narrow" pitchFamily="34" charset="0"/>
                <a:cs typeface="Times New Roman (Arabic)" charset="-78"/>
              </a:rPr>
              <a:t>It is unprofessional to assume that a cipher can be kept secret if somebody knows it !!</a:t>
            </a:r>
          </a:p>
        </p:txBody>
      </p:sp>
    </p:spTree>
    <p:extLst>
      <p:ext uri="{BB962C8B-B14F-4D97-AF65-F5344CB8AC3E}">
        <p14:creationId xmlns:p14="http://schemas.microsoft.com/office/powerpoint/2010/main" val="35384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6672" grpId="0"/>
      <p:bldP spid="27654" grpId="0" animBg="1"/>
      <p:bldP spid="67" grpId="0"/>
      <p:bldP spid="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4" name="Text Box 2"/>
          <p:cNvSpPr txBox="1">
            <a:spLocks noChangeArrowheads="1"/>
          </p:cNvSpPr>
          <p:nvPr/>
        </p:nvSpPr>
        <p:spPr bwMode="auto">
          <a:xfrm>
            <a:off x="541337" y="182367"/>
            <a:ext cx="9286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 eaLnBrk="0" hangingPunct="0">
              <a:spcBef>
                <a:spcPct val="50000"/>
              </a:spcBef>
              <a:defRPr/>
            </a:pPr>
            <a:r>
              <a:rPr lang="en-US" altLang="ar-SA" sz="2800" u="none" dirty="0">
                <a:solidFill>
                  <a:srgbClr val="0000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The Reaction of GSM Association was</a:t>
            </a:r>
            <a:r>
              <a:rPr lang="en-US" altLang="ar-SA" sz="2400" u="none" dirty="0">
                <a:solidFill>
                  <a:srgbClr val="0000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:</a:t>
            </a:r>
            <a:r>
              <a:rPr lang="en-US" altLang="ar-SA" sz="2800" u="none" dirty="0">
                <a:solidFill>
                  <a:srgbClr val="0000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 </a:t>
            </a:r>
            <a:br>
              <a:rPr lang="en-US" altLang="ar-SA" sz="2800" u="none" dirty="0">
                <a:solidFill>
                  <a:srgbClr val="0000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</a:br>
            <a:r>
              <a:rPr lang="en-US" altLang="ar-SA" u="none" dirty="0">
                <a:solidFill>
                  <a:srgbClr val="0000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 </a:t>
            </a:r>
            <a:r>
              <a:rPr lang="en-US" altLang="ar-SA" sz="28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another secret  </a:t>
            </a:r>
            <a:r>
              <a:rPr lang="en-US" altLang="ar-SA" sz="2800" u="none" dirty="0">
                <a:solidFill>
                  <a:srgbClr val="0000C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Mobile Phone Cipher A5/2</a:t>
            </a:r>
            <a:endParaRPr lang="en-US" altLang="de-DE" sz="2400" u="none" dirty="0">
              <a:solidFill>
                <a:srgbClr val="0000C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 (Arabic)" charset="-78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716213"/>
            <a:ext cx="1066800" cy="2058987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defTabSz="762000" eaLnBrk="0" hangingPunct="0"/>
            <a:endParaRPr lang="de-DE" u="none">
              <a:latin typeface="Arial Narrow" pitchFamily="34" charset="0"/>
              <a:cs typeface="Times New Roman (Arabic)" charset="-78"/>
            </a:endParaRPr>
          </a:p>
          <a:p>
            <a:pPr algn="ctr" defTabSz="762000" eaLnBrk="0" hangingPunct="0"/>
            <a:endParaRPr lang="de-DE" u="none">
              <a:latin typeface="Arial Narrow" pitchFamily="34" charset="0"/>
              <a:cs typeface="Times New Roman (Arabic)" charset="-78"/>
            </a:endParaRPr>
          </a:p>
          <a:p>
            <a:pPr algn="ctr" defTabSz="762000" eaLnBrk="0" hangingPunct="0"/>
            <a:r>
              <a:rPr lang="de-DE" u="none">
                <a:latin typeface="Arial Narrow" pitchFamily="34" charset="0"/>
                <a:cs typeface="Times New Roman (Arabic)" charset="-78"/>
              </a:rPr>
              <a:t>Clock</a:t>
            </a:r>
            <a:r>
              <a:rPr lang="de-DE" u="none">
                <a:solidFill>
                  <a:schemeClr val="hlink"/>
                </a:solidFill>
                <a:latin typeface="Arial Narrow" pitchFamily="34" charset="0"/>
                <a:cs typeface="Times New Roman (Arabic)" charset="-78"/>
              </a:rPr>
              <a:t> </a:t>
            </a:r>
            <a:r>
              <a:rPr lang="de-DE" u="none">
                <a:latin typeface="Arial Narrow" pitchFamily="34" charset="0"/>
                <a:cs typeface="Times New Roman (Arabic)" charset="-78"/>
              </a:rPr>
              <a:t>Control</a:t>
            </a:r>
            <a:endParaRPr lang="en-GB" u="none">
              <a:latin typeface="Arial Narrow" pitchFamily="34" charset="0"/>
              <a:cs typeface="Times New Roman (Arabic)" charset="-78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V="1">
            <a:off x="3276600" y="4775200"/>
            <a:ext cx="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722813" y="5827713"/>
            <a:ext cx="337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 eaLnBrk="0" hangingPunct="0"/>
            <a:r>
              <a:rPr lang="en-US" altLang="ar-SA" sz="1800" u="none">
                <a:latin typeface="Arial Narrow" pitchFamily="34" charset="0"/>
                <a:cs typeface="Times New Roman (Arabic)" charset="-78"/>
              </a:rPr>
              <a:t>LFSR: L</a:t>
            </a:r>
            <a:r>
              <a:rPr lang="en-US" altLang="ar-SA" sz="1800" b="0" u="none">
                <a:latin typeface="Arial Narrow" pitchFamily="34" charset="0"/>
                <a:cs typeface="Times New Roman (Arabic)" charset="-78"/>
              </a:rPr>
              <a:t>inear</a:t>
            </a:r>
            <a:r>
              <a:rPr lang="en-US" altLang="ar-SA" sz="1800" u="none">
                <a:latin typeface="Arial Narrow" pitchFamily="34" charset="0"/>
                <a:cs typeface="Times New Roman (Arabic)" charset="-78"/>
              </a:rPr>
              <a:t> F</a:t>
            </a:r>
            <a:r>
              <a:rPr lang="en-US" altLang="ar-SA" sz="1800" b="0" u="none">
                <a:latin typeface="Arial Narrow" pitchFamily="34" charset="0"/>
                <a:cs typeface="Times New Roman (Arabic)" charset="-78"/>
              </a:rPr>
              <a:t>eedback</a:t>
            </a:r>
            <a:r>
              <a:rPr lang="en-US" altLang="ar-SA" sz="1800" u="none">
                <a:latin typeface="Arial Narrow" pitchFamily="34" charset="0"/>
                <a:cs typeface="Times New Roman (Arabic)" charset="-78"/>
              </a:rPr>
              <a:t> S</a:t>
            </a:r>
            <a:r>
              <a:rPr lang="en-US" altLang="ar-SA" sz="1800" b="0" u="none">
                <a:latin typeface="Arial Narrow" pitchFamily="34" charset="0"/>
                <a:cs typeface="Times New Roman (Arabic)" charset="-78"/>
              </a:rPr>
              <a:t>hift</a:t>
            </a:r>
            <a:r>
              <a:rPr lang="en-US" altLang="ar-SA" sz="1800" u="none">
                <a:latin typeface="Arial Narrow" pitchFamily="34" charset="0"/>
                <a:cs typeface="Times New Roman (Arabic)" charset="-78"/>
              </a:rPr>
              <a:t> R</a:t>
            </a:r>
            <a:r>
              <a:rPr lang="en-US" altLang="ar-SA" sz="1800" b="0" u="none">
                <a:latin typeface="Arial Narrow" pitchFamily="34" charset="0"/>
                <a:cs typeface="Times New Roman (Arabic)" charset="-78"/>
              </a:rPr>
              <a:t>egister</a:t>
            </a:r>
            <a:endParaRPr lang="en-US" altLang="ar-SA" sz="1800" u="none">
              <a:latin typeface="Arial Narrow" pitchFamily="34" charset="0"/>
              <a:cs typeface="Times New Roman (Arabic)" charset="-78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5240338" y="2320925"/>
            <a:ext cx="2541587" cy="306388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334000" y="2378075"/>
            <a:ext cx="460375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en-US" altLang="ar-SA" sz="1400" u="none">
                <a:solidFill>
                  <a:srgbClr val="000000"/>
                </a:solidFill>
                <a:latin typeface="Arial Narrow" pitchFamily="34" charset="0"/>
                <a:cs typeface="Times New Roman (Arabic)" charset="-78"/>
              </a:rPr>
              <a:t>LFSR1</a:t>
            </a:r>
            <a:endParaRPr lang="en-US" altLang="ar-SA" sz="1400" i="1" u="none">
              <a:latin typeface="Arial Narrow" pitchFamily="34" charset="0"/>
              <a:cs typeface="Times New Roman (Arabic)" charset="-78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376863" y="2701925"/>
            <a:ext cx="214312" cy="2413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en-US" altLang="ar-SA" sz="1400" u="none">
                <a:solidFill>
                  <a:srgbClr val="000000"/>
                </a:solidFill>
                <a:latin typeface="Arial Narrow" pitchFamily="34" charset="0"/>
                <a:cs typeface="Times New Roman (Arabic)" charset="-78"/>
              </a:rPr>
              <a:t>C1</a:t>
            </a:r>
            <a:endParaRPr lang="en-US" altLang="ar-SA" sz="1400" i="1" u="none">
              <a:latin typeface="Arial Narrow" pitchFamily="34" charset="0"/>
              <a:cs typeface="Times New Roman (Arabic)" charset="-78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977594" y="2318346"/>
            <a:ext cx="1278212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 eaLnBrk="0" hangingPunct="0"/>
            <a:r>
              <a:rPr lang="de-DE" altLang="ar-SA" sz="1400" u="none" dirty="0" err="1">
                <a:latin typeface="Arial Narrow" pitchFamily="34" charset="0"/>
                <a:cs typeface="Times New Roman (Arabic)" charset="-78"/>
              </a:rPr>
              <a:t>length</a:t>
            </a:r>
            <a:r>
              <a:rPr lang="de-DE" altLang="ar-SA" sz="1400" u="none" dirty="0">
                <a:latin typeface="Arial Narrow" pitchFamily="34" charset="0"/>
                <a:cs typeface="Times New Roman (Arabic)" charset="-78"/>
              </a:rPr>
              <a:t> = 19 Bits</a:t>
            </a:r>
          </a:p>
        </p:txBody>
      </p:sp>
      <p:sp>
        <p:nvSpPr>
          <p:cNvPr id="28682" name="Freeform 10"/>
          <p:cNvSpPr>
            <a:spLocks/>
          </p:cNvSpPr>
          <p:nvPr/>
        </p:nvSpPr>
        <p:spPr bwMode="auto">
          <a:xfrm>
            <a:off x="6122988" y="1858963"/>
            <a:ext cx="255587" cy="304800"/>
          </a:xfrm>
          <a:custGeom>
            <a:avLst/>
            <a:gdLst>
              <a:gd name="T0" fmla="*/ 0 w 274"/>
              <a:gd name="T1" fmla="*/ 2147483647 h 275"/>
              <a:gd name="T2" fmla="*/ 2147483647 w 274"/>
              <a:gd name="T3" fmla="*/ 2147483647 h 275"/>
              <a:gd name="T4" fmla="*/ 2147483647 w 274"/>
              <a:gd name="T5" fmla="*/ 2147483647 h 275"/>
              <a:gd name="T6" fmla="*/ 2147483647 w 274"/>
              <a:gd name="T7" fmla="*/ 2147483647 h 275"/>
              <a:gd name="T8" fmla="*/ 2147483647 w 274"/>
              <a:gd name="T9" fmla="*/ 2147483647 h 275"/>
              <a:gd name="T10" fmla="*/ 2147483647 w 274"/>
              <a:gd name="T11" fmla="*/ 2147483647 h 275"/>
              <a:gd name="T12" fmla="*/ 2147483647 w 274"/>
              <a:gd name="T13" fmla="*/ 2147483647 h 275"/>
              <a:gd name="T14" fmla="*/ 2147483647 w 274"/>
              <a:gd name="T15" fmla="*/ 0 h 275"/>
              <a:gd name="T16" fmla="*/ 2147483647 w 274"/>
              <a:gd name="T17" fmla="*/ 2147483647 h 275"/>
              <a:gd name="T18" fmla="*/ 2147483647 w 274"/>
              <a:gd name="T19" fmla="*/ 2147483647 h 275"/>
              <a:gd name="T20" fmla="*/ 2147483647 w 274"/>
              <a:gd name="T21" fmla="*/ 2147483647 h 275"/>
              <a:gd name="T22" fmla="*/ 2147483647 w 274"/>
              <a:gd name="T23" fmla="*/ 2147483647 h 275"/>
              <a:gd name="T24" fmla="*/ 2147483647 w 274"/>
              <a:gd name="T25" fmla="*/ 2147483647 h 275"/>
              <a:gd name="T26" fmla="*/ 2147483647 w 274"/>
              <a:gd name="T27" fmla="*/ 2147483647 h 275"/>
              <a:gd name="T28" fmla="*/ 2147483647 w 274"/>
              <a:gd name="T29" fmla="*/ 2147483647 h 275"/>
              <a:gd name="T30" fmla="*/ 2147483647 w 274"/>
              <a:gd name="T31" fmla="*/ 2147483647 h 275"/>
              <a:gd name="T32" fmla="*/ 2147483647 w 274"/>
              <a:gd name="T33" fmla="*/ 2147483647 h 275"/>
              <a:gd name="T34" fmla="*/ 2147483647 w 274"/>
              <a:gd name="T35" fmla="*/ 2147483647 h 275"/>
              <a:gd name="T36" fmla="*/ 2147483647 w 274"/>
              <a:gd name="T37" fmla="*/ 2147483647 h 275"/>
              <a:gd name="T38" fmla="*/ 2147483647 w 274"/>
              <a:gd name="T39" fmla="*/ 2147483647 h 275"/>
              <a:gd name="T40" fmla="*/ 2147483647 w 274"/>
              <a:gd name="T41" fmla="*/ 2147483647 h 275"/>
              <a:gd name="T42" fmla="*/ 2147483647 w 274"/>
              <a:gd name="T43" fmla="*/ 2147483647 h 275"/>
              <a:gd name="T44" fmla="*/ 2147483647 w 274"/>
              <a:gd name="T45" fmla="*/ 2147483647 h 275"/>
              <a:gd name="T46" fmla="*/ 2147483647 w 274"/>
              <a:gd name="T47" fmla="*/ 2147483647 h 275"/>
              <a:gd name="T48" fmla="*/ 2147483647 w 274"/>
              <a:gd name="T49" fmla="*/ 2147483647 h 275"/>
              <a:gd name="T50" fmla="*/ 2147483647 w 274"/>
              <a:gd name="T51" fmla="*/ 2147483647 h 275"/>
              <a:gd name="T52" fmla="*/ 2147483647 w 274"/>
              <a:gd name="T53" fmla="*/ 2147483647 h 275"/>
              <a:gd name="T54" fmla="*/ 2147483647 w 274"/>
              <a:gd name="T55" fmla="*/ 2147483647 h 275"/>
              <a:gd name="T56" fmla="*/ 0 w 274"/>
              <a:gd name="T57" fmla="*/ 2147483647 h 27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4"/>
              <a:gd name="T88" fmla="*/ 0 h 275"/>
              <a:gd name="T89" fmla="*/ 274 w 274"/>
              <a:gd name="T90" fmla="*/ 275 h 27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4" h="275">
                <a:moveTo>
                  <a:pt x="0" y="137"/>
                </a:moveTo>
                <a:lnTo>
                  <a:pt x="3" y="106"/>
                </a:lnTo>
                <a:lnTo>
                  <a:pt x="12" y="77"/>
                </a:lnTo>
                <a:lnTo>
                  <a:pt x="29" y="51"/>
                </a:lnTo>
                <a:lnTo>
                  <a:pt x="51" y="29"/>
                </a:lnTo>
                <a:lnTo>
                  <a:pt x="77" y="13"/>
                </a:lnTo>
                <a:lnTo>
                  <a:pt x="106" y="2"/>
                </a:lnTo>
                <a:lnTo>
                  <a:pt x="137" y="0"/>
                </a:lnTo>
                <a:lnTo>
                  <a:pt x="168" y="2"/>
                </a:lnTo>
                <a:lnTo>
                  <a:pt x="196" y="13"/>
                </a:lnTo>
                <a:lnTo>
                  <a:pt x="223" y="29"/>
                </a:lnTo>
                <a:lnTo>
                  <a:pt x="245" y="51"/>
                </a:lnTo>
                <a:lnTo>
                  <a:pt x="260" y="77"/>
                </a:lnTo>
                <a:lnTo>
                  <a:pt x="271" y="106"/>
                </a:lnTo>
                <a:lnTo>
                  <a:pt x="274" y="137"/>
                </a:lnTo>
                <a:lnTo>
                  <a:pt x="271" y="167"/>
                </a:lnTo>
                <a:lnTo>
                  <a:pt x="260" y="196"/>
                </a:lnTo>
                <a:lnTo>
                  <a:pt x="245" y="221"/>
                </a:lnTo>
                <a:lnTo>
                  <a:pt x="223" y="243"/>
                </a:lnTo>
                <a:lnTo>
                  <a:pt x="196" y="260"/>
                </a:lnTo>
                <a:lnTo>
                  <a:pt x="168" y="271"/>
                </a:lnTo>
                <a:lnTo>
                  <a:pt x="137" y="275"/>
                </a:lnTo>
                <a:lnTo>
                  <a:pt x="106" y="271"/>
                </a:lnTo>
                <a:lnTo>
                  <a:pt x="77" y="260"/>
                </a:lnTo>
                <a:lnTo>
                  <a:pt x="51" y="243"/>
                </a:lnTo>
                <a:lnTo>
                  <a:pt x="29" y="221"/>
                </a:lnTo>
                <a:lnTo>
                  <a:pt x="12" y="196"/>
                </a:lnTo>
                <a:lnTo>
                  <a:pt x="3" y="167"/>
                </a:lnTo>
                <a:lnTo>
                  <a:pt x="0" y="137"/>
                </a:lnTo>
                <a:close/>
              </a:path>
            </a:pathLst>
          </a:custGeom>
          <a:solidFill>
            <a:srgbClr val="89FF89"/>
          </a:solidFill>
          <a:ln w="2857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6251575" y="1858963"/>
            <a:ext cx="1588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6122988" y="2012950"/>
            <a:ext cx="255587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 flipV="1">
            <a:off x="7756525" y="2473325"/>
            <a:ext cx="85248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V="1">
            <a:off x="5332413" y="264001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3810000" y="2944813"/>
            <a:ext cx="1522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>
            <a:off x="4876800" y="2487613"/>
            <a:ext cx="379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V="1">
            <a:off x="4876800" y="20304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4876800" y="2030413"/>
            <a:ext cx="1217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V="1">
            <a:off x="5789613" y="2106613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 flipH="1" flipV="1">
            <a:off x="6399213" y="2106613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6399213" y="2016125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7999413" y="20304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6856413" y="2792413"/>
            <a:ext cx="1371600" cy="304800"/>
          </a:xfrm>
          <a:prstGeom prst="rect">
            <a:avLst/>
          </a:prstGeom>
          <a:solidFill>
            <a:srgbClr val="E1C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 eaLnBrk="0" hangingPunct="0"/>
            <a:r>
              <a:rPr lang="de-DE" sz="1400" u="none">
                <a:latin typeface="Arial Narrow" pitchFamily="34" charset="0"/>
                <a:cs typeface="Times New Roman (Arabic)" charset="-78"/>
              </a:rPr>
              <a:t>Majority Function</a:t>
            </a:r>
            <a:endParaRPr lang="en-GB" sz="1400" u="none">
              <a:latin typeface="Arial Narrow" pitchFamily="34" charset="0"/>
              <a:cs typeface="Times New Roman (Arabic)" charset="-78"/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6704013" y="2640013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5240338" y="3617913"/>
            <a:ext cx="2541587" cy="306387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5334000" y="3675063"/>
            <a:ext cx="460375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en-US" altLang="ar-SA" sz="1400" u="none">
                <a:solidFill>
                  <a:srgbClr val="000000"/>
                </a:solidFill>
                <a:latin typeface="Arial Narrow" pitchFamily="34" charset="0"/>
                <a:cs typeface="Times New Roman (Arabic)" charset="-78"/>
              </a:rPr>
              <a:t>LFSR2</a:t>
            </a:r>
            <a:endParaRPr lang="en-US" altLang="ar-SA" sz="1400" i="1" u="none">
              <a:latin typeface="Arial Narrow" pitchFamily="34" charset="0"/>
              <a:cs typeface="Times New Roman (Arabic)" charset="-78"/>
            </a:endParaRPr>
          </a:p>
        </p:txBody>
      </p:sp>
      <p:sp>
        <p:nvSpPr>
          <p:cNvPr id="28699" name="Rectangle 27"/>
          <p:cNvSpPr>
            <a:spLocks noChangeArrowheads="1"/>
          </p:cNvSpPr>
          <p:nvPr/>
        </p:nvSpPr>
        <p:spPr bwMode="auto">
          <a:xfrm>
            <a:off x="5376863" y="3998913"/>
            <a:ext cx="214312" cy="2413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en-US" altLang="ar-SA" sz="1400" u="none">
                <a:solidFill>
                  <a:srgbClr val="000000"/>
                </a:solidFill>
                <a:latin typeface="Arial Narrow" pitchFamily="34" charset="0"/>
                <a:cs typeface="Times New Roman (Arabic)" charset="-78"/>
              </a:rPr>
              <a:t>C2</a:t>
            </a:r>
            <a:endParaRPr lang="en-US" altLang="ar-SA" sz="1400" i="1" u="none">
              <a:latin typeface="Arial Narrow" pitchFamily="34" charset="0"/>
              <a:cs typeface="Times New Roman (Arabic)" charset="-78"/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983288" y="3617913"/>
            <a:ext cx="1266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 eaLnBrk="0" hangingPunct="0"/>
            <a:r>
              <a:rPr lang="de-DE" altLang="ar-SA" sz="1400" u="none">
                <a:latin typeface="Arial Narrow" pitchFamily="34" charset="0"/>
                <a:cs typeface="Times New Roman (Arabic)" charset="-78"/>
              </a:rPr>
              <a:t>length = 21 Bits</a:t>
            </a:r>
          </a:p>
        </p:txBody>
      </p:sp>
      <p:sp>
        <p:nvSpPr>
          <p:cNvPr id="28701" name="Freeform 29"/>
          <p:cNvSpPr>
            <a:spLocks/>
          </p:cNvSpPr>
          <p:nvPr/>
        </p:nvSpPr>
        <p:spPr bwMode="auto">
          <a:xfrm>
            <a:off x="6122988" y="3154363"/>
            <a:ext cx="255587" cy="306387"/>
          </a:xfrm>
          <a:custGeom>
            <a:avLst/>
            <a:gdLst>
              <a:gd name="T0" fmla="*/ 0 w 274"/>
              <a:gd name="T1" fmla="*/ 2147483647 h 275"/>
              <a:gd name="T2" fmla="*/ 2147483647 w 274"/>
              <a:gd name="T3" fmla="*/ 2147483647 h 275"/>
              <a:gd name="T4" fmla="*/ 2147483647 w 274"/>
              <a:gd name="T5" fmla="*/ 2147483647 h 275"/>
              <a:gd name="T6" fmla="*/ 2147483647 w 274"/>
              <a:gd name="T7" fmla="*/ 2147483647 h 275"/>
              <a:gd name="T8" fmla="*/ 2147483647 w 274"/>
              <a:gd name="T9" fmla="*/ 2147483647 h 275"/>
              <a:gd name="T10" fmla="*/ 2147483647 w 274"/>
              <a:gd name="T11" fmla="*/ 2147483647 h 275"/>
              <a:gd name="T12" fmla="*/ 2147483647 w 274"/>
              <a:gd name="T13" fmla="*/ 2147483647 h 275"/>
              <a:gd name="T14" fmla="*/ 2147483647 w 274"/>
              <a:gd name="T15" fmla="*/ 0 h 275"/>
              <a:gd name="T16" fmla="*/ 2147483647 w 274"/>
              <a:gd name="T17" fmla="*/ 2147483647 h 275"/>
              <a:gd name="T18" fmla="*/ 2147483647 w 274"/>
              <a:gd name="T19" fmla="*/ 2147483647 h 275"/>
              <a:gd name="T20" fmla="*/ 2147483647 w 274"/>
              <a:gd name="T21" fmla="*/ 2147483647 h 275"/>
              <a:gd name="T22" fmla="*/ 2147483647 w 274"/>
              <a:gd name="T23" fmla="*/ 2147483647 h 275"/>
              <a:gd name="T24" fmla="*/ 2147483647 w 274"/>
              <a:gd name="T25" fmla="*/ 2147483647 h 275"/>
              <a:gd name="T26" fmla="*/ 2147483647 w 274"/>
              <a:gd name="T27" fmla="*/ 2147483647 h 275"/>
              <a:gd name="T28" fmla="*/ 2147483647 w 274"/>
              <a:gd name="T29" fmla="*/ 2147483647 h 275"/>
              <a:gd name="T30" fmla="*/ 2147483647 w 274"/>
              <a:gd name="T31" fmla="*/ 2147483647 h 275"/>
              <a:gd name="T32" fmla="*/ 2147483647 w 274"/>
              <a:gd name="T33" fmla="*/ 2147483647 h 275"/>
              <a:gd name="T34" fmla="*/ 2147483647 w 274"/>
              <a:gd name="T35" fmla="*/ 2147483647 h 275"/>
              <a:gd name="T36" fmla="*/ 2147483647 w 274"/>
              <a:gd name="T37" fmla="*/ 2147483647 h 275"/>
              <a:gd name="T38" fmla="*/ 2147483647 w 274"/>
              <a:gd name="T39" fmla="*/ 2147483647 h 275"/>
              <a:gd name="T40" fmla="*/ 2147483647 w 274"/>
              <a:gd name="T41" fmla="*/ 2147483647 h 275"/>
              <a:gd name="T42" fmla="*/ 2147483647 w 274"/>
              <a:gd name="T43" fmla="*/ 2147483647 h 275"/>
              <a:gd name="T44" fmla="*/ 2147483647 w 274"/>
              <a:gd name="T45" fmla="*/ 2147483647 h 275"/>
              <a:gd name="T46" fmla="*/ 2147483647 w 274"/>
              <a:gd name="T47" fmla="*/ 2147483647 h 275"/>
              <a:gd name="T48" fmla="*/ 2147483647 w 274"/>
              <a:gd name="T49" fmla="*/ 2147483647 h 275"/>
              <a:gd name="T50" fmla="*/ 2147483647 w 274"/>
              <a:gd name="T51" fmla="*/ 2147483647 h 275"/>
              <a:gd name="T52" fmla="*/ 2147483647 w 274"/>
              <a:gd name="T53" fmla="*/ 2147483647 h 275"/>
              <a:gd name="T54" fmla="*/ 2147483647 w 274"/>
              <a:gd name="T55" fmla="*/ 2147483647 h 275"/>
              <a:gd name="T56" fmla="*/ 0 w 274"/>
              <a:gd name="T57" fmla="*/ 2147483647 h 27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4"/>
              <a:gd name="T88" fmla="*/ 0 h 275"/>
              <a:gd name="T89" fmla="*/ 274 w 274"/>
              <a:gd name="T90" fmla="*/ 275 h 27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4" h="275">
                <a:moveTo>
                  <a:pt x="0" y="137"/>
                </a:moveTo>
                <a:lnTo>
                  <a:pt x="3" y="106"/>
                </a:lnTo>
                <a:lnTo>
                  <a:pt x="12" y="77"/>
                </a:lnTo>
                <a:lnTo>
                  <a:pt x="29" y="51"/>
                </a:lnTo>
                <a:lnTo>
                  <a:pt x="51" y="29"/>
                </a:lnTo>
                <a:lnTo>
                  <a:pt x="77" y="13"/>
                </a:lnTo>
                <a:lnTo>
                  <a:pt x="106" y="2"/>
                </a:lnTo>
                <a:lnTo>
                  <a:pt x="137" y="0"/>
                </a:lnTo>
                <a:lnTo>
                  <a:pt x="168" y="2"/>
                </a:lnTo>
                <a:lnTo>
                  <a:pt x="196" y="13"/>
                </a:lnTo>
                <a:lnTo>
                  <a:pt x="223" y="29"/>
                </a:lnTo>
                <a:lnTo>
                  <a:pt x="245" y="51"/>
                </a:lnTo>
                <a:lnTo>
                  <a:pt x="260" y="77"/>
                </a:lnTo>
                <a:lnTo>
                  <a:pt x="271" y="106"/>
                </a:lnTo>
                <a:lnTo>
                  <a:pt x="274" y="137"/>
                </a:lnTo>
                <a:lnTo>
                  <a:pt x="271" y="167"/>
                </a:lnTo>
                <a:lnTo>
                  <a:pt x="260" y="196"/>
                </a:lnTo>
                <a:lnTo>
                  <a:pt x="245" y="221"/>
                </a:lnTo>
                <a:lnTo>
                  <a:pt x="223" y="243"/>
                </a:lnTo>
                <a:lnTo>
                  <a:pt x="196" y="260"/>
                </a:lnTo>
                <a:lnTo>
                  <a:pt x="168" y="271"/>
                </a:lnTo>
                <a:lnTo>
                  <a:pt x="137" y="275"/>
                </a:lnTo>
                <a:lnTo>
                  <a:pt x="106" y="271"/>
                </a:lnTo>
                <a:lnTo>
                  <a:pt x="77" y="260"/>
                </a:lnTo>
                <a:lnTo>
                  <a:pt x="51" y="243"/>
                </a:lnTo>
                <a:lnTo>
                  <a:pt x="29" y="221"/>
                </a:lnTo>
                <a:lnTo>
                  <a:pt x="12" y="196"/>
                </a:lnTo>
                <a:lnTo>
                  <a:pt x="3" y="167"/>
                </a:lnTo>
                <a:lnTo>
                  <a:pt x="0" y="137"/>
                </a:lnTo>
                <a:close/>
              </a:path>
            </a:pathLst>
          </a:custGeom>
          <a:solidFill>
            <a:srgbClr val="89FF89"/>
          </a:solidFill>
          <a:ln w="2857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6251575" y="3154363"/>
            <a:ext cx="1588" cy="3063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6122988" y="3309938"/>
            <a:ext cx="25558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 flipV="1">
            <a:off x="5332413" y="393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 flipH="1">
            <a:off x="3810000" y="4241800"/>
            <a:ext cx="1522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 flipH="1">
            <a:off x="4876800" y="3784600"/>
            <a:ext cx="379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 flipV="1">
            <a:off x="4876800" y="332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4876800" y="3327400"/>
            <a:ext cx="1217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09" name="Line 37"/>
          <p:cNvSpPr>
            <a:spLocks noChangeShapeType="1"/>
          </p:cNvSpPr>
          <p:nvPr/>
        </p:nvSpPr>
        <p:spPr bwMode="auto">
          <a:xfrm flipV="1">
            <a:off x="5789613" y="34036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10" name="Line 38"/>
          <p:cNvSpPr>
            <a:spLocks noChangeShapeType="1"/>
          </p:cNvSpPr>
          <p:nvPr/>
        </p:nvSpPr>
        <p:spPr bwMode="auto">
          <a:xfrm flipH="1" flipV="1">
            <a:off x="6399213" y="34036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11" name="Line 39"/>
          <p:cNvSpPr>
            <a:spLocks noChangeShapeType="1"/>
          </p:cNvSpPr>
          <p:nvPr/>
        </p:nvSpPr>
        <p:spPr bwMode="auto">
          <a:xfrm>
            <a:off x="6399213" y="33131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12" name="Line 40"/>
          <p:cNvSpPr>
            <a:spLocks noChangeShapeType="1"/>
          </p:cNvSpPr>
          <p:nvPr/>
        </p:nvSpPr>
        <p:spPr bwMode="auto">
          <a:xfrm>
            <a:off x="7999413" y="332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13" name="Line 41"/>
          <p:cNvSpPr>
            <a:spLocks noChangeShapeType="1"/>
          </p:cNvSpPr>
          <p:nvPr/>
        </p:nvSpPr>
        <p:spPr bwMode="auto">
          <a:xfrm>
            <a:off x="6704013" y="39370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5240338" y="4913313"/>
            <a:ext cx="2541587" cy="306387"/>
          </a:xfrm>
          <a:prstGeom prst="rect">
            <a:avLst/>
          </a:prstGeom>
          <a:solidFill>
            <a:srgbClr val="00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8715" name="Rectangle 43"/>
          <p:cNvSpPr>
            <a:spLocks noChangeArrowheads="1"/>
          </p:cNvSpPr>
          <p:nvPr/>
        </p:nvSpPr>
        <p:spPr bwMode="auto">
          <a:xfrm>
            <a:off x="5334000" y="4970463"/>
            <a:ext cx="460375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en-US" altLang="ar-SA" sz="1400" u="none">
                <a:solidFill>
                  <a:srgbClr val="000000"/>
                </a:solidFill>
                <a:latin typeface="Arial Narrow" pitchFamily="34" charset="0"/>
                <a:cs typeface="Times New Roman (Arabic)" charset="-78"/>
              </a:rPr>
              <a:t>LFSR3</a:t>
            </a:r>
            <a:endParaRPr lang="en-US" altLang="ar-SA" sz="1400" i="1" u="none">
              <a:latin typeface="Arial Narrow" pitchFamily="34" charset="0"/>
              <a:cs typeface="Times New Roman (Arabic)" charset="-78"/>
            </a:endParaRPr>
          </a:p>
        </p:txBody>
      </p:sp>
      <p:sp>
        <p:nvSpPr>
          <p:cNvPr id="28716" name="Rectangle 44"/>
          <p:cNvSpPr>
            <a:spLocks noChangeArrowheads="1"/>
          </p:cNvSpPr>
          <p:nvPr/>
        </p:nvSpPr>
        <p:spPr bwMode="auto">
          <a:xfrm>
            <a:off x="5376863" y="5294313"/>
            <a:ext cx="214312" cy="2413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en-US" altLang="ar-SA" sz="1400" u="none">
                <a:solidFill>
                  <a:srgbClr val="000000"/>
                </a:solidFill>
                <a:latin typeface="Arial Narrow" pitchFamily="34" charset="0"/>
                <a:cs typeface="Times New Roman (Arabic)" charset="-78"/>
              </a:rPr>
              <a:t>C3</a:t>
            </a:r>
            <a:endParaRPr lang="en-US" altLang="ar-SA" sz="1400" i="1" u="none">
              <a:latin typeface="Arial Narrow" pitchFamily="34" charset="0"/>
              <a:cs typeface="Times New Roman (Arabic)" charset="-78"/>
            </a:endParaRPr>
          </a:p>
        </p:txBody>
      </p:sp>
      <p:sp>
        <p:nvSpPr>
          <p:cNvPr id="28717" name="Text Box 45"/>
          <p:cNvSpPr txBox="1">
            <a:spLocks noChangeArrowheads="1"/>
          </p:cNvSpPr>
          <p:nvPr/>
        </p:nvSpPr>
        <p:spPr bwMode="auto">
          <a:xfrm>
            <a:off x="5977595" y="4910734"/>
            <a:ext cx="1278212" cy="30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 eaLnBrk="0" hangingPunct="0"/>
            <a:r>
              <a:rPr lang="de-DE" altLang="ar-SA" sz="1400" u="none" dirty="0" err="1">
                <a:latin typeface="Arial Narrow" pitchFamily="34" charset="0"/>
                <a:cs typeface="Times New Roman (Arabic)" charset="-78"/>
              </a:rPr>
              <a:t>length</a:t>
            </a:r>
            <a:r>
              <a:rPr lang="de-DE" altLang="ar-SA" sz="1400" u="none" dirty="0">
                <a:latin typeface="Arial Narrow" pitchFamily="34" charset="0"/>
                <a:cs typeface="Times New Roman (Arabic)" charset="-78"/>
              </a:rPr>
              <a:t> = 23 Bits</a:t>
            </a:r>
          </a:p>
        </p:txBody>
      </p:sp>
      <p:sp>
        <p:nvSpPr>
          <p:cNvPr id="28718" name="Freeform 46"/>
          <p:cNvSpPr>
            <a:spLocks/>
          </p:cNvSpPr>
          <p:nvPr/>
        </p:nvSpPr>
        <p:spPr bwMode="auto">
          <a:xfrm>
            <a:off x="6122988" y="4451350"/>
            <a:ext cx="255587" cy="304800"/>
          </a:xfrm>
          <a:custGeom>
            <a:avLst/>
            <a:gdLst>
              <a:gd name="T0" fmla="*/ 0 w 274"/>
              <a:gd name="T1" fmla="*/ 2147483647 h 275"/>
              <a:gd name="T2" fmla="*/ 2147483647 w 274"/>
              <a:gd name="T3" fmla="*/ 2147483647 h 275"/>
              <a:gd name="T4" fmla="*/ 2147483647 w 274"/>
              <a:gd name="T5" fmla="*/ 2147483647 h 275"/>
              <a:gd name="T6" fmla="*/ 2147483647 w 274"/>
              <a:gd name="T7" fmla="*/ 2147483647 h 275"/>
              <a:gd name="T8" fmla="*/ 2147483647 w 274"/>
              <a:gd name="T9" fmla="*/ 2147483647 h 275"/>
              <a:gd name="T10" fmla="*/ 2147483647 w 274"/>
              <a:gd name="T11" fmla="*/ 2147483647 h 275"/>
              <a:gd name="T12" fmla="*/ 2147483647 w 274"/>
              <a:gd name="T13" fmla="*/ 2147483647 h 275"/>
              <a:gd name="T14" fmla="*/ 2147483647 w 274"/>
              <a:gd name="T15" fmla="*/ 0 h 275"/>
              <a:gd name="T16" fmla="*/ 2147483647 w 274"/>
              <a:gd name="T17" fmla="*/ 2147483647 h 275"/>
              <a:gd name="T18" fmla="*/ 2147483647 w 274"/>
              <a:gd name="T19" fmla="*/ 2147483647 h 275"/>
              <a:gd name="T20" fmla="*/ 2147483647 w 274"/>
              <a:gd name="T21" fmla="*/ 2147483647 h 275"/>
              <a:gd name="T22" fmla="*/ 2147483647 w 274"/>
              <a:gd name="T23" fmla="*/ 2147483647 h 275"/>
              <a:gd name="T24" fmla="*/ 2147483647 w 274"/>
              <a:gd name="T25" fmla="*/ 2147483647 h 275"/>
              <a:gd name="T26" fmla="*/ 2147483647 w 274"/>
              <a:gd name="T27" fmla="*/ 2147483647 h 275"/>
              <a:gd name="T28" fmla="*/ 2147483647 w 274"/>
              <a:gd name="T29" fmla="*/ 2147483647 h 275"/>
              <a:gd name="T30" fmla="*/ 2147483647 w 274"/>
              <a:gd name="T31" fmla="*/ 2147483647 h 275"/>
              <a:gd name="T32" fmla="*/ 2147483647 w 274"/>
              <a:gd name="T33" fmla="*/ 2147483647 h 275"/>
              <a:gd name="T34" fmla="*/ 2147483647 w 274"/>
              <a:gd name="T35" fmla="*/ 2147483647 h 275"/>
              <a:gd name="T36" fmla="*/ 2147483647 w 274"/>
              <a:gd name="T37" fmla="*/ 2147483647 h 275"/>
              <a:gd name="T38" fmla="*/ 2147483647 w 274"/>
              <a:gd name="T39" fmla="*/ 2147483647 h 275"/>
              <a:gd name="T40" fmla="*/ 2147483647 w 274"/>
              <a:gd name="T41" fmla="*/ 2147483647 h 275"/>
              <a:gd name="T42" fmla="*/ 2147483647 w 274"/>
              <a:gd name="T43" fmla="*/ 2147483647 h 275"/>
              <a:gd name="T44" fmla="*/ 2147483647 w 274"/>
              <a:gd name="T45" fmla="*/ 2147483647 h 275"/>
              <a:gd name="T46" fmla="*/ 2147483647 w 274"/>
              <a:gd name="T47" fmla="*/ 2147483647 h 275"/>
              <a:gd name="T48" fmla="*/ 2147483647 w 274"/>
              <a:gd name="T49" fmla="*/ 2147483647 h 275"/>
              <a:gd name="T50" fmla="*/ 2147483647 w 274"/>
              <a:gd name="T51" fmla="*/ 2147483647 h 275"/>
              <a:gd name="T52" fmla="*/ 2147483647 w 274"/>
              <a:gd name="T53" fmla="*/ 2147483647 h 275"/>
              <a:gd name="T54" fmla="*/ 2147483647 w 274"/>
              <a:gd name="T55" fmla="*/ 2147483647 h 275"/>
              <a:gd name="T56" fmla="*/ 0 w 274"/>
              <a:gd name="T57" fmla="*/ 2147483647 h 27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4"/>
              <a:gd name="T88" fmla="*/ 0 h 275"/>
              <a:gd name="T89" fmla="*/ 274 w 274"/>
              <a:gd name="T90" fmla="*/ 275 h 27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4" h="275">
                <a:moveTo>
                  <a:pt x="0" y="137"/>
                </a:moveTo>
                <a:lnTo>
                  <a:pt x="3" y="106"/>
                </a:lnTo>
                <a:lnTo>
                  <a:pt x="12" y="77"/>
                </a:lnTo>
                <a:lnTo>
                  <a:pt x="29" y="51"/>
                </a:lnTo>
                <a:lnTo>
                  <a:pt x="51" y="29"/>
                </a:lnTo>
                <a:lnTo>
                  <a:pt x="77" y="13"/>
                </a:lnTo>
                <a:lnTo>
                  <a:pt x="106" y="2"/>
                </a:lnTo>
                <a:lnTo>
                  <a:pt x="137" y="0"/>
                </a:lnTo>
                <a:lnTo>
                  <a:pt x="168" y="2"/>
                </a:lnTo>
                <a:lnTo>
                  <a:pt x="196" y="13"/>
                </a:lnTo>
                <a:lnTo>
                  <a:pt x="223" y="29"/>
                </a:lnTo>
                <a:lnTo>
                  <a:pt x="245" y="51"/>
                </a:lnTo>
                <a:lnTo>
                  <a:pt x="260" y="77"/>
                </a:lnTo>
                <a:lnTo>
                  <a:pt x="271" y="106"/>
                </a:lnTo>
                <a:lnTo>
                  <a:pt x="274" y="137"/>
                </a:lnTo>
                <a:lnTo>
                  <a:pt x="271" y="167"/>
                </a:lnTo>
                <a:lnTo>
                  <a:pt x="260" y="196"/>
                </a:lnTo>
                <a:lnTo>
                  <a:pt x="245" y="221"/>
                </a:lnTo>
                <a:lnTo>
                  <a:pt x="223" y="243"/>
                </a:lnTo>
                <a:lnTo>
                  <a:pt x="196" y="260"/>
                </a:lnTo>
                <a:lnTo>
                  <a:pt x="168" y="271"/>
                </a:lnTo>
                <a:lnTo>
                  <a:pt x="137" y="275"/>
                </a:lnTo>
                <a:lnTo>
                  <a:pt x="106" y="271"/>
                </a:lnTo>
                <a:lnTo>
                  <a:pt x="77" y="260"/>
                </a:lnTo>
                <a:lnTo>
                  <a:pt x="51" y="243"/>
                </a:lnTo>
                <a:lnTo>
                  <a:pt x="29" y="221"/>
                </a:lnTo>
                <a:lnTo>
                  <a:pt x="12" y="196"/>
                </a:lnTo>
                <a:lnTo>
                  <a:pt x="3" y="167"/>
                </a:lnTo>
                <a:lnTo>
                  <a:pt x="0" y="137"/>
                </a:lnTo>
                <a:close/>
              </a:path>
            </a:pathLst>
          </a:custGeom>
          <a:solidFill>
            <a:srgbClr val="89FF89"/>
          </a:solidFill>
          <a:ln w="2857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719" name="Line 47"/>
          <p:cNvSpPr>
            <a:spLocks noChangeShapeType="1"/>
          </p:cNvSpPr>
          <p:nvPr/>
        </p:nvSpPr>
        <p:spPr bwMode="auto">
          <a:xfrm>
            <a:off x="6251575" y="4451350"/>
            <a:ext cx="1588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720" name="Line 48"/>
          <p:cNvSpPr>
            <a:spLocks noChangeShapeType="1"/>
          </p:cNvSpPr>
          <p:nvPr/>
        </p:nvSpPr>
        <p:spPr bwMode="auto">
          <a:xfrm>
            <a:off x="6122988" y="4605338"/>
            <a:ext cx="255587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721" name="Line 49"/>
          <p:cNvSpPr>
            <a:spLocks noChangeShapeType="1"/>
          </p:cNvSpPr>
          <p:nvPr/>
        </p:nvSpPr>
        <p:spPr bwMode="auto">
          <a:xfrm flipV="1">
            <a:off x="5332413" y="5232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22" name="Line 50"/>
          <p:cNvSpPr>
            <a:spLocks noChangeShapeType="1"/>
          </p:cNvSpPr>
          <p:nvPr/>
        </p:nvSpPr>
        <p:spPr bwMode="auto">
          <a:xfrm flipH="1">
            <a:off x="4572000" y="5537200"/>
            <a:ext cx="760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23" name="Line 51"/>
          <p:cNvSpPr>
            <a:spLocks noChangeShapeType="1"/>
          </p:cNvSpPr>
          <p:nvPr/>
        </p:nvSpPr>
        <p:spPr bwMode="auto">
          <a:xfrm flipH="1">
            <a:off x="4876800" y="5080000"/>
            <a:ext cx="379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24" name="Line 52"/>
          <p:cNvSpPr>
            <a:spLocks noChangeShapeType="1"/>
          </p:cNvSpPr>
          <p:nvPr/>
        </p:nvSpPr>
        <p:spPr bwMode="auto">
          <a:xfrm flipV="1">
            <a:off x="4876800" y="462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25" name="Line 53"/>
          <p:cNvSpPr>
            <a:spLocks noChangeShapeType="1"/>
          </p:cNvSpPr>
          <p:nvPr/>
        </p:nvSpPr>
        <p:spPr bwMode="auto">
          <a:xfrm>
            <a:off x="4876800" y="4622800"/>
            <a:ext cx="1217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26" name="Line 54"/>
          <p:cNvSpPr>
            <a:spLocks noChangeShapeType="1"/>
          </p:cNvSpPr>
          <p:nvPr/>
        </p:nvSpPr>
        <p:spPr bwMode="auto">
          <a:xfrm flipV="1">
            <a:off x="5789613" y="46990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27" name="Line 55"/>
          <p:cNvSpPr>
            <a:spLocks noChangeShapeType="1"/>
          </p:cNvSpPr>
          <p:nvPr/>
        </p:nvSpPr>
        <p:spPr bwMode="auto">
          <a:xfrm flipH="1" flipV="1">
            <a:off x="6399213" y="4699000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28" name="Line 56"/>
          <p:cNvSpPr>
            <a:spLocks noChangeShapeType="1"/>
          </p:cNvSpPr>
          <p:nvPr/>
        </p:nvSpPr>
        <p:spPr bwMode="auto">
          <a:xfrm>
            <a:off x="6399213" y="46085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29" name="Line 57"/>
          <p:cNvSpPr>
            <a:spLocks noChangeShapeType="1"/>
          </p:cNvSpPr>
          <p:nvPr/>
        </p:nvSpPr>
        <p:spPr bwMode="auto">
          <a:xfrm>
            <a:off x="7999413" y="462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30" name="Line 58"/>
          <p:cNvSpPr>
            <a:spLocks noChangeShapeType="1"/>
          </p:cNvSpPr>
          <p:nvPr/>
        </p:nvSpPr>
        <p:spPr bwMode="auto">
          <a:xfrm>
            <a:off x="6704013" y="5232400"/>
            <a:ext cx="838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31" name="Rectangle 59"/>
          <p:cNvSpPr>
            <a:spLocks noChangeArrowheads="1"/>
          </p:cNvSpPr>
          <p:nvPr/>
        </p:nvSpPr>
        <p:spPr bwMode="auto">
          <a:xfrm>
            <a:off x="2049463" y="5497513"/>
            <a:ext cx="2133600" cy="344487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28732" name="Rectangle 60"/>
          <p:cNvSpPr>
            <a:spLocks noChangeArrowheads="1"/>
          </p:cNvSpPr>
          <p:nvPr/>
        </p:nvSpPr>
        <p:spPr bwMode="auto">
          <a:xfrm>
            <a:off x="2120900" y="5584825"/>
            <a:ext cx="460375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en-US" altLang="ar-SA" sz="1400" u="none">
                <a:solidFill>
                  <a:srgbClr val="000000"/>
                </a:solidFill>
                <a:latin typeface="Arial Narrow" pitchFamily="34" charset="0"/>
                <a:cs typeface="Times New Roman (Arabic)" charset="-78"/>
              </a:rPr>
              <a:t>LFSR4</a:t>
            </a:r>
            <a:endParaRPr lang="en-US" altLang="ar-SA" sz="1400" i="1" u="none">
              <a:latin typeface="Arial Narrow" pitchFamily="34" charset="0"/>
              <a:cs typeface="Times New Roman (Arabic)" charset="-78"/>
            </a:endParaRPr>
          </a:p>
        </p:txBody>
      </p:sp>
      <p:sp>
        <p:nvSpPr>
          <p:cNvPr id="28733" name="Rectangle 61"/>
          <p:cNvSpPr>
            <a:spLocks noChangeArrowheads="1"/>
          </p:cNvSpPr>
          <p:nvPr/>
        </p:nvSpPr>
        <p:spPr bwMode="auto">
          <a:xfrm>
            <a:off x="2259013" y="5886450"/>
            <a:ext cx="133350" cy="2413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762000" eaLnBrk="0" hangingPunct="0"/>
            <a:r>
              <a:rPr lang="en-US" altLang="ar-SA" sz="1400" u="none">
                <a:solidFill>
                  <a:srgbClr val="000000"/>
                </a:solidFill>
                <a:latin typeface="Arial Narrow" pitchFamily="34" charset="0"/>
                <a:cs typeface="Times New Roman (Arabic)" charset="-78"/>
              </a:rPr>
              <a:t>C</a:t>
            </a:r>
            <a:endParaRPr lang="en-US" altLang="ar-SA" sz="1400" i="1" u="none">
              <a:latin typeface="Arial Narrow" pitchFamily="34" charset="0"/>
              <a:cs typeface="Times New Roman (Arabic)" charset="-78"/>
            </a:endParaRPr>
          </a:p>
        </p:txBody>
      </p:sp>
      <p:sp>
        <p:nvSpPr>
          <p:cNvPr id="28734" name="Text Box 62"/>
          <p:cNvSpPr txBox="1">
            <a:spLocks noChangeArrowheads="1"/>
          </p:cNvSpPr>
          <p:nvPr/>
        </p:nvSpPr>
        <p:spPr bwMode="auto">
          <a:xfrm>
            <a:off x="2571750" y="5500688"/>
            <a:ext cx="1266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 defTabSz="762000" eaLnBrk="0" hangingPunct="0"/>
            <a:r>
              <a:rPr lang="de-DE" altLang="ar-SA" sz="1400" u="none">
                <a:latin typeface="Arial Narrow" pitchFamily="34" charset="0"/>
                <a:cs typeface="Times New Roman (Arabic)" charset="-78"/>
              </a:rPr>
              <a:t>length = 16 Bits</a:t>
            </a:r>
          </a:p>
        </p:txBody>
      </p:sp>
      <p:sp>
        <p:nvSpPr>
          <p:cNvPr id="28735" name="Freeform 63"/>
          <p:cNvSpPr>
            <a:spLocks/>
          </p:cNvSpPr>
          <p:nvPr/>
        </p:nvSpPr>
        <p:spPr bwMode="auto">
          <a:xfrm>
            <a:off x="2790825" y="5156200"/>
            <a:ext cx="214313" cy="225425"/>
          </a:xfrm>
          <a:custGeom>
            <a:avLst/>
            <a:gdLst>
              <a:gd name="T0" fmla="*/ 0 w 274"/>
              <a:gd name="T1" fmla="*/ 2147483647 h 275"/>
              <a:gd name="T2" fmla="*/ 1435237487 w 274"/>
              <a:gd name="T3" fmla="*/ 2147483647 h 275"/>
              <a:gd name="T4" fmla="*/ 2147483647 w 274"/>
              <a:gd name="T5" fmla="*/ 2147483647 h 275"/>
              <a:gd name="T6" fmla="*/ 2147483647 w 274"/>
              <a:gd name="T7" fmla="*/ 2147483647 h 275"/>
              <a:gd name="T8" fmla="*/ 2147483647 w 274"/>
              <a:gd name="T9" fmla="*/ 2147483647 h 275"/>
              <a:gd name="T10" fmla="*/ 2147483647 w 274"/>
              <a:gd name="T11" fmla="*/ 2147483647 h 275"/>
              <a:gd name="T12" fmla="*/ 2147483647 w 274"/>
              <a:gd name="T13" fmla="*/ 1101330563 h 275"/>
              <a:gd name="T14" fmla="*/ 2147483647 w 274"/>
              <a:gd name="T15" fmla="*/ 0 h 275"/>
              <a:gd name="T16" fmla="*/ 2147483647 w 274"/>
              <a:gd name="T17" fmla="*/ 1101330563 h 275"/>
              <a:gd name="T18" fmla="*/ 2147483647 w 274"/>
              <a:gd name="T19" fmla="*/ 2147483647 h 275"/>
              <a:gd name="T20" fmla="*/ 2147483647 w 274"/>
              <a:gd name="T21" fmla="*/ 2147483647 h 275"/>
              <a:gd name="T22" fmla="*/ 2147483647 w 274"/>
              <a:gd name="T23" fmla="*/ 2147483647 h 275"/>
              <a:gd name="T24" fmla="*/ 2147483647 w 274"/>
              <a:gd name="T25" fmla="*/ 2147483647 h 275"/>
              <a:gd name="T26" fmla="*/ 2147483647 w 274"/>
              <a:gd name="T27" fmla="*/ 2147483647 h 275"/>
              <a:gd name="T28" fmla="*/ 2147483647 w 274"/>
              <a:gd name="T29" fmla="*/ 2147483647 h 275"/>
              <a:gd name="T30" fmla="*/ 2147483647 w 274"/>
              <a:gd name="T31" fmla="*/ 2147483647 h 275"/>
              <a:gd name="T32" fmla="*/ 2147483647 w 274"/>
              <a:gd name="T33" fmla="*/ 2147483647 h 275"/>
              <a:gd name="T34" fmla="*/ 2147483647 w 274"/>
              <a:gd name="T35" fmla="*/ 2147483647 h 275"/>
              <a:gd name="T36" fmla="*/ 2147483647 w 274"/>
              <a:gd name="T37" fmla="*/ 2147483647 h 275"/>
              <a:gd name="T38" fmla="*/ 2147483647 w 274"/>
              <a:gd name="T39" fmla="*/ 2147483647 h 275"/>
              <a:gd name="T40" fmla="*/ 2147483647 w 274"/>
              <a:gd name="T41" fmla="*/ 2147483647 h 275"/>
              <a:gd name="T42" fmla="*/ 2147483647 w 274"/>
              <a:gd name="T43" fmla="*/ 2147483647 h 275"/>
              <a:gd name="T44" fmla="*/ 2147483647 w 274"/>
              <a:gd name="T45" fmla="*/ 2147483647 h 275"/>
              <a:gd name="T46" fmla="*/ 2147483647 w 274"/>
              <a:gd name="T47" fmla="*/ 2147483647 h 275"/>
              <a:gd name="T48" fmla="*/ 2147483647 w 274"/>
              <a:gd name="T49" fmla="*/ 2147483647 h 275"/>
              <a:gd name="T50" fmla="*/ 2147483647 w 274"/>
              <a:gd name="T51" fmla="*/ 2147483647 h 275"/>
              <a:gd name="T52" fmla="*/ 2147483647 w 274"/>
              <a:gd name="T53" fmla="*/ 2147483647 h 275"/>
              <a:gd name="T54" fmla="*/ 1435237487 w 274"/>
              <a:gd name="T55" fmla="*/ 2147483647 h 275"/>
              <a:gd name="T56" fmla="*/ 0 w 274"/>
              <a:gd name="T57" fmla="*/ 2147483647 h 27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274"/>
              <a:gd name="T88" fmla="*/ 0 h 275"/>
              <a:gd name="T89" fmla="*/ 274 w 274"/>
              <a:gd name="T90" fmla="*/ 275 h 27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274" h="275">
                <a:moveTo>
                  <a:pt x="0" y="137"/>
                </a:moveTo>
                <a:lnTo>
                  <a:pt x="3" y="106"/>
                </a:lnTo>
                <a:lnTo>
                  <a:pt x="12" y="77"/>
                </a:lnTo>
                <a:lnTo>
                  <a:pt x="29" y="51"/>
                </a:lnTo>
                <a:lnTo>
                  <a:pt x="51" y="29"/>
                </a:lnTo>
                <a:lnTo>
                  <a:pt x="77" y="13"/>
                </a:lnTo>
                <a:lnTo>
                  <a:pt x="106" y="2"/>
                </a:lnTo>
                <a:lnTo>
                  <a:pt x="137" y="0"/>
                </a:lnTo>
                <a:lnTo>
                  <a:pt x="168" y="2"/>
                </a:lnTo>
                <a:lnTo>
                  <a:pt x="196" y="13"/>
                </a:lnTo>
                <a:lnTo>
                  <a:pt x="223" y="29"/>
                </a:lnTo>
                <a:lnTo>
                  <a:pt x="245" y="51"/>
                </a:lnTo>
                <a:lnTo>
                  <a:pt x="260" y="77"/>
                </a:lnTo>
                <a:lnTo>
                  <a:pt x="271" y="106"/>
                </a:lnTo>
                <a:lnTo>
                  <a:pt x="274" y="137"/>
                </a:lnTo>
                <a:lnTo>
                  <a:pt x="271" y="167"/>
                </a:lnTo>
                <a:lnTo>
                  <a:pt x="260" y="196"/>
                </a:lnTo>
                <a:lnTo>
                  <a:pt x="245" y="221"/>
                </a:lnTo>
                <a:lnTo>
                  <a:pt x="223" y="243"/>
                </a:lnTo>
                <a:lnTo>
                  <a:pt x="196" y="260"/>
                </a:lnTo>
                <a:lnTo>
                  <a:pt x="168" y="271"/>
                </a:lnTo>
                <a:lnTo>
                  <a:pt x="137" y="275"/>
                </a:lnTo>
                <a:lnTo>
                  <a:pt x="106" y="271"/>
                </a:lnTo>
                <a:lnTo>
                  <a:pt x="77" y="260"/>
                </a:lnTo>
                <a:lnTo>
                  <a:pt x="51" y="243"/>
                </a:lnTo>
                <a:lnTo>
                  <a:pt x="29" y="221"/>
                </a:lnTo>
                <a:lnTo>
                  <a:pt x="12" y="196"/>
                </a:lnTo>
                <a:lnTo>
                  <a:pt x="3" y="167"/>
                </a:lnTo>
                <a:lnTo>
                  <a:pt x="0" y="137"/>
                </a:lnTo>
                <a:close/>
              </a:path>
            </a:pathLst>
          </a:custGeom>
          <a:solidFill>
            <a:srgbClr val="89FF89"/>
          </a:solidFill>
          <a:ln w="2857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736" name="Line 64"/>
          <p:cNvSpPr>
            <a:spLocks noChangeShapeType="1"/>
          </p:cNvSpPr>
          <p:nvPr/>
        </p:nvSpPr>
        <p:spPr bwMode="auto">
          <a:xfrm>
            <a:off x="2898775" y="5156200"/>
            <a:ext cx="1588" cy="225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737" name="Line 65"/>
          <p:cNvSpPr>
            <a:spLocks noChangeShapeType="1"/>
          </p:cNvSpPr>
          <p:nvPr/>
        </p:nvSpPr>
        <p:spPr bwMode="auto">
          <a:xfrm>
            <a:off x="2790825" y="5270500"/>
            <a:ext cx="2143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738" name="Line 66"/>
          <p:cNvSpPr>
            <a:spLocks noChangeShapeType="1"/>
          </p:cNvSpPr>
          <p:nvPr/>
        </p:nvSpPr>
        <p:spPr bwMode="auto">
          <a:xfrm flipV="1">
            <a:off x="2198688" y="5840413"/>
            <a:ext cx="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39" name="Line 67"/>
          <p:cNvSpPr>
            <a:spLocks noChangeShapeType="1"/>
          </p:cNvSpPr>
          <p:nvPr/>
        </p:nvSpPr>
        <p:spPr bwMode="auto">
          <a:xfrm flipH="1">
            <a:off x="1366838" y="6065838"/>
            <a:ext cx="831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40" name="Line 68"/>
          <p:cNvSpPr>
            <a:spLocks noChangeShapeType="1"/>
          </p:cNvSpPr>
          <p:nvPr/>
        </p:nvSpPr>
        <p:spPr bwMode="auto">
          <a:xfrm flipH="1">
            <a:off x="1743075" y="5619750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41" name="Line 69"/>
          <p:cNvSpPr>
            <a:spLocks noChangeShapeType="1"/>
          </p:cNvSpPr>
          <p:nvPr/>
        </p:nvSpPr>
        <p:spPr bwMode="auto">
          <a:xfrm flipV="1">
            <a:off x="1743075" y="528320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42" name="Line 70"/>
          <p:cNvSpPr>
            <a:spLocks noChangeShapeType="1"/>
          </p:cNvSpPr>
          <p:nvPr/>
        </p:nvSpPr>
        <p:spPr bwMode="auto">
          <a:xfrm>
            <a:off x="1743075" y="5283200"/>
            <a:ext cx="1023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43" name="Line 71"/>
          <p:cNvSpPr>
            <a:spLocks noChangeShapeType="1"/>
          </p:cNvSpPr>
          <p:nvPr/>
        </p:nvSpPr>
        <p:spPr bwMode="auto">
          <a:xfrm flipV="1">
            <a:off x="2509838" y="5338763"/>
            <a:ext cx="320675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44" name="Line 72"/>
          <p:cNvSpPr>
            <a:spLocks noChangeShapeType="1"/>
          </p:cNvSpPr>
          <p:nvPr/>
        </p:nvSpPr>
        <p:spPr bwMode="auto">
          <a:xfrm>
            <a:off x="3022600" y="5272088"/>
            <a:ext cx="134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45" name="Line 73"/>
          <p:cNvSpPr>
            <a:spLocks noChangeShapeType="1"/>
          </p:cNvSpPr>
          <p:nvPr/>
        </p:nvSpPr>
        <p:spPr bwMode="auto">
          <a:xfrm>
            <a:off x="4365625" y="528320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46" name="Line 74"/>
          <p:cNvSpPr>
            <a:spLocks noChangeShapeType="1"/>
          </p:cNvSpPr>
          <p:nvPr/>
        </p:nvSpPr>
        <p:spPr bwMode="auto">
          <a:xfrm flipH="1">
            <a:off x="4191000" y="5613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47" name="Line 75"/>
          <p:cNvSpPr>
            <a:spLocks noChangeShapeType="1"/>
          </p:cNvSpPr>
          <p:nvPr/>
        </p:nvSpPr>
        <p:spPr bwMode="auto">
          <a:xfrm>
            <a:off x="3810000" y="4546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48" name="Line 76"/>
          <p:cNvSpPr>
            <a:spLocks noChangeShapeType="1"/>
          </p:cNvSpPr>
          <p:nvPr/>
        </p:nvSpPr>
        <p:spPr bwMode="auto">
          <a:xfrm>
            <a:off x="4572000" y="4546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49" name="Oval 77"/>
          <p:cNvSpPr>
            <a:spLocks noChangeArrowheads="1"/>
          </p:cNvSpPr>
          <p:nvPr/>
        </p:nvSpPr>
        <p:spPr bwMode="auto">
          <a:xfrm>
            <a:off x="8609013" y="3632200"/>
            <a:ext cx="381000" cy="381000"/>
          </a:xfrm>
          <a:prstGeom prst="ellipse">
            <a:avLst/>
          </a:prstGeom>
          <a:solidFill>
            <a:srgbClr val="E1C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 eaLnBrk="0" hangingPunct="0"/>
            <a:endParaRPr lang="en-GB" u="none">
              <a:solidFill>
                <a:schemeClr val="hlink"/>
              </a:solidFill>
              <a:latin typeface="Arial Narrow" pitchFamily="34" charset="0"/>
              <a:cs typeface="Times New Roman (Arabic)" charset="-78"/>
            </a:endParaRPr>
          </a:p>
        </p:txBody>
      </p:sp>
      <p:sp>
        <p:nvSpPr>
          <p:cNvPr id="28750" name="Line 78"/>
          <p:cNvSpPr>
            <a:spLocks noChangeShapeType="1"/>
          </p:cNvSpPr>
          <p:nvPr/>
        </p:nvSpPr>
        <p:spPr bwMode="auto">
          <a:xfrm>
            <a:off x="8609013" y="2487613"/>
            <a:ext cx="152400" cy="1144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51" name="Line 79"/>
          <p:cNvSpPr>
            <a:spLocks noChangeShapeType="1"/>
          </p:cNvSpPr>
          <p:nvPr/>
        </p:nvSpPr>
        <p:spPr bwMode="auto">
          <a:xfrm>
            <a:off x="8228013" y="2944813"/>
            <a:ext cx="457200" cy="763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52" name="Line 80"/>
          <p:cNvSpPr>
            <a:spLocks noChangeShapeType="1"/>
          </p:cNvSpPr>
          <p:nvPr/>
        </p:nvSpPr>
        <p:spPr bwMode="auto">
          <a:xfrm flipV="1">
            <a:off x="8228013" y="38608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53" name="Line 81"/>
          <p:cNvSpPr>
            <a:spLocks noChangeShapeType="1"/>
          </p:cNvSpPr>
          <p:nvPr/>
        </p:nvSpPr>
        <p:spPr bwMode="auto">
          <a:xfrm flipV="1">
            <a:off x="8151813" y="3937000"/>
            <a:ext cx="53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54" name="Line 82"/>
          <p:cNvSpPr>
            <a:spLocks noChangeShapeType="1"/>
          </p:cNvSpPr>
          <p:nvPr/>
        </p:nvSpPr>
        <p:spPr bwMode="auto">
          <a:xfrm flipV="1">
            <a:off x="8456613" y="4013200"/>
            <a:ext cx="304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55" name="Line 83"/>
          <p:cNvSpPr>
            <a:spLocks noChangeShapeType="1"/>
          </p:cNvSpPr>
          <p:nvPr/>
        </p:nvSpPr>
        <p:spPr bwMode="auto">
          <a:xfrm>
            <a:off x="8680450" y="38227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56" name="Line 84"/>
          <p:cNvSpPr>
            <a:spLocks noChangeShapeType="1"/>
          </p:cNvSpPr>
          <p:nvPr/>
        </p:nvSpPr>
        <p:spPr bwMode="auto">
          <a:xfrm>
            <a:off x="8789988" y="36655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57" name="Line 85"/>
          <p:cNvSpPr>
            <a:spLocks noChangeShapeType="1"/>
          </p:cNvSpPr>
          <p:nvPr/>
        </p:nvSpPr>
        <p:spPr bwMode="auto">
          <a:xfrm>
            <a:off x="8990013" y="3827463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58" name="Line 86"/>
          <p:cNvSpPr>
            <a:spLocks noChangeShapeType="1"/>
          </p:cNvSpPr>
          <p:nvPr/>
        </p:nvSpPr>
        <p:spPr bwMode="auto">
          <a:xfrm flipH="1">
            <a:off x="7770813" y="5080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59" name="Text Box 87"/>
          <p:cNvSpPr txBox="1">
            <a:spLocks noChangeArrowheads="1"/>
          </p:cNvSpPr>
          <p:nvPr/>
        </p:nvSpPr>
        <p:spPr bwMode="auto">
          <a:xfrm>
            <a:off x="8990013" y="3448050"/>
            <a:ext cx="1104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 eaLnBrk="0" hangingPunct="0"/>
            <a:r>
              <a:rPr lang="de-DE" sz="1600" u="none">
                <a:solidFill>
                  <a:schemeClr val="hlink"/>
                </a:solidFill>
                <a:latin typeface="Arial Narrow" pitchFamily="34" charset="0"/>
                <a:cs typeface="Times New Roman (Arabic)" charset="-78"/>
              </a:rPr>
              <a:t>Key-Stream</a:t>
            </a:r>
            <a:endParaRPr lang="en-GB" sz="1600" u="none">
              <a:solidFill>
                <a:schemeClr val="hlink"/>
              </a:solidFill>
              <a:latin typeface="Arial Narrow" pitchFamily="34" charset="0"/>
              <a:cs typeface="Times New Roman (Arabic)" charset="-78"/>
            </a:endParaRPr>
          </a:p>
        </p:txBody>
      </p:sp>
      <p:sp>
        <p:nvSpPr>
          <p:cNvPr id="28760" name="Rectangle 88"/>
          <p:cNvSpPr>
            <a:spLocks noChangeArrowheads="1"/>
          </p:cNvSpPr>
          <p:nvPr/>
        </p:nvSpPr>
        <p:spPr bwMode="auto">
          <a:xfrm>
            <a:off x="6918325" y="4117975"/>
            <a:ext cx="1371600" cy="304800"/>
          </a:xfrm>
          <a:prstGeom prst="rect">
            <a:avLst/>
          </a:prstGeom>
          <a:solidFill>
            <a:srgbClr val="E1C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 eaLnBrk="0" hangingPunct="0"/>
            <a:r>
              <a:rPr lang="de-DE" sz="1400" u="none">
                <a:latin typeface="Arial Narrow" pitchFamily="34" charset="0"/>
                <a:cs typeface="Times New Roman (Arabic)" charset="-78"/>
              </a:rPr>
              <a:t>Majority Function</a:t>
            </a:r>
            <a:endParaRPr lang="en-GB" sz="1400" u="none">
              <a:latin typeface="Arial Narrow" pitchFamily="34" charset="0"/>
              <a:cs typeface="Times New Roman (Arabic)" charset="-78"/>
            </a:endParaRPr>
          </a:p>
        </p:txBody>
      </p:sp>
      <p:sp>
        <p:nvSpPr>
          <p:cNvPr id="28761" name="Rectangle 89"/>
          <p:cNvSpPr>
            <a:spLocks noChangeArrowheads="1"/>
          </p:cNvSpPr>
          <p:nvPr/>
        </p:nvSpPr>
        <p:spPr bwMode="auto">
          <a:xfrm>
            <a:off x="7085013" y="5427663"/>
            <a:ext cx="1371600" cy="304800"/>
          </a:xfrm>
          <a:prstGeom prst="rect">
            <a:avLst/>
          </a:prstGeom>
          <a:solidFill>
            <a:srgbClr val="E1C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762000" eaLnBrk="0" hangingPunct="0"/>
            <a:r>
              <a:rPr lang="de-DE" sz="1400" u="none">
                <a:latin typeface="Arial Narrow" pitchFamily="34" charset="0"/>
                <a:cs typeface="Times New Roman (Arabic)" charset="-78"/>
              </a:rPr>
              <a:t>Majority Function</a:t>
            </a:r>
            <a:endParaRPr lang="en-GB" sz="1400" u="none">
              <a:latin typeface="Arial Narrow" pitchFamily="34" charset="0"/>
              <a:cs typeface="Times New Roman (Arabic)" charset="-78"/>
            </a:endParaRP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381000" y="1268413"/>
            <a:ext cx="8645525" cy="3376612"/>
            <a:chOff x="240" y="1056"/>
            <a:chExt cx="5447" cy="2126"/>
          </a:xfrm>
        </p:grpSpPr>
        <p:sp>
          <p:nvSpPr>
            <p:cNvPr id="1477723" name="Text Box 91"/>
            <p:cNvSpPr txBox="1">
              <a:spLocks noChangeArrowheads="1"/>
            </p:cNvSpPr>
            <p:nvPr/>
          </p:nvSpPr>
          <p:spPr bwMode="auto">
            <a:xfrm>
              <a:off x="619" y="1056"/>
              <a:ext cx="50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762000" eaLnBrk="0" hangingPunct="0">
                <a:defRPr/>
              </a:pPr>
              <a:r>
                <a:rPr lang="en-US" altLang="ar-SA" sz="2400" u="none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 (Arabic)" charset="-78"/>
                </a:rPr>
                <a:t>Export version cracked by </a:t>
              </a:r>
              <a:r>
                <a:rPr lang="en-US" altLang="ar-SA" sz="2400" u="none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 (Arabic)" charset="-78"/>
                </a:rPr>
                <a:t>Barkan</a:t>
              </a:r>
              <a:r>
                <a:rPr lang="en-US" altLang="ar-SA" sz="2400" u="none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 (Arabic)" charset="-78"/>
                </a:rPr>
                <a:t>, </a:t>
              </a:r>
              <a:r>
                <a:rPr lang="en-US" altLang="ar-SA" sz="2400" u="none" dirty="0" err="1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 (Arabic)" charset="-78"/>
                </a:rPr>
                <a:t>Biham</a:t>
              </a:r>
              <a:r>
                <a:rPr lang="en-US" altLang="ar-SA" sz="2400" u="none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  <a:cs typeface="Times New Roman (Arabic)" charset="-78"/>
                </a:rPr>
                <a:t> and Keller August. 2003</a:t>
              </a:r>
            </a:p>
          </p:txBody>
        </p:sp>
        <p:sp>
          <p:nvSpPr>
            <p:cNvPr id="28766" name="Text Box 92"/>
            <p:cNvSpPr txBox="1">
              <a:spLocks noChangeArrowheads="1"/>
            </p:cNvSpPr>
            <p:nvPr/>
          </p:nvSpPr>
          <p:spPr bwMode="auto">
            <a:xfrm>
              <a:off x="240" y="1584"/>
              <a:ext cx="1248" cy="159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defTabSz="762000" eaLnBrk="0" hangingPunct="0"/>
              <a:r>
                <a:rPr lang="en-GB" sz="1600" u="none">
                  <a:solidFill>
                    <a:schemeClr val="tx2"/>
                  </a:solidFill>
                  <a:latin typeface="Arial Narrow" pitchFamily="34" charset="0"/>
                  <a:cs typeface="Times New Roman (Arabic)" charset="-78"/>
                </a:rPr>
                <a:t>a ciphert</a:t>
              </a:r>
              <a:r>
                <a:rPr lang="de-DE" sz="1600" u="none">
                  <a:solidFill>
                    <a:schemeClr val="tx2"/>
                  </a:solidFill>
                  <a:latin typeface="Arial Narrow" pitchFamily="34" charset="0"/>
                  <a:cs typeface="Times New Roman (Arabic)" charset="-78"/>
                </a:rPr>
                <a:t>e</a:t>
              </a:r>
              <a:r>
                <a:rPr lang="en-GB" sz="1600" u="none">
                  <a:solidFill>
                    <a:schemeClr val="tx2"/>
                  </a:solidFill>
                  <a:latin typeface="Arial Narrow" pitchFamily="34" charset="0"/>
                  <a:cs typeface="Times New Roman (Arabic)" charset="-78"/>
                </a:rPr>
                <a:t>xt-only attack on A5/2 that requires a few dozen milliseconds of encrypted off-the-air cellular conversation and </a:t>
              </a:r>
              <a:r>
                <a:rPr lang="en-GB" sz="1600" u="none">
                  <a:solidFill>
                    <a:schemeClr val="hlink"/>
                  </a:solidFill>
                  <a:latin typeface="Arial Narrow" pitchFamily="34" charset="0"/>
                  <a:cs typeface="Times New Roman (Arabic)" charset="-78"/>
                </a:rPr>
                <a:t>finds the correct key in less than a second</a:t>
              </a:r>
              <a:r>
                <a:rPr lang="en-GB" sz="1600" u="none">
                  <a:solidFill>
                    <a:schemeClr val="tx2"/>
                  </a:solidFill>
                  <a:latin typeface="Arial Narrow" pitchFamily="34" charset="0"/>
                  <a:cs typeface="Times New Roman (Arabic)" charset="-78"/>
                </a:rPr>
                <a:t> on a personal computer</a:t>
              </a:r>
            </a:p>
          </p:txBody>
        </p:sp>
      </p:grpSp>
      <p:sp>
        <p:nvSpPr>
          <p:cNvPr id="28763" name="Line 93"/>
          <p:cNvSpPr>
            <a:spLocks noChangeShapeType="1"/>
          </p:cNvSpPr>
          <p:nvPr/>
        </p:nvSpPr>
        <p:spPr bwMode="auto">
          <a:xfrm>
            <a:off x="7770813" y="3784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28764" name="Line 94"/>
          <p:cNvSpPr>
            <a:spLocks noChangeShapeType="1"/>
          </p:cNvSpPr>
          <p:nvPr/>
        </p:nvSpPr>
        <p:spPr bwMode="auto">
          <a:xfrm>
            <a:off x="7999413" y="5080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42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las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 Box 537">
            <a:extLst>
              <a:ext uri="{FF2B5EF4-FFF2-40B4-BE49-F238E27FC236}">
                <a16:creationId xmlns="" xmlns:a16="http://schemas.microsoft.com/office/drawing/2014/main" id="{CE832DCE-38C9-46B9-9A7F-71A06B82F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968" y="1424419"/>
            <a:ext cx="5560821" cy="218738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0" i="1" dirty="0">
              <a:solidFill>
                <a:srgbClr val="FF0000"/>
              </a:solidFill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0" i="1" dirty="0">
              <a:solidFill>
                <a:srgbClr val="FF0000"/>
              </a:solidFill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0" i="1" dirty="0">
              <a:solidFill>
                <a:srgbClr val="FF0000"/>
              </a:solidFill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b="0" i="1" dirty="0">
              <a:solidFill>
                <a:srgbClr val="FF0000"/>
              </a:solidFill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Unfortunately: No general constructive rules for the function </a:t>
            </a:r>
            <a:r>
              <a:rPr kumimoji="0" lang="en-GB" sz="1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 </a:t>
            </a:r>
            <a:r>
              <a:rPr kumimoji="0" lang="en-GB" sz="1200" b="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are known </a:t>
            </a:r>
            <a:r>
              <a:rPr lang="en-GB" sz="1200" b="0" i="1" dirty="0">
                <a:solidFill>
                  <a:srgbClr val="FF0000"/>
                </a:solidFill>
              </a:rPr>
              <a:t>for large sequences. Only few particular solutions are known in the public literature!</a:t>
            </a:r>
            <a:r>
              <a:rPr kumimoji="0" lang="en-GB" sz="1200" b="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endParaRPr kumimoji="0" lang="en-GB" sz="1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8418" name="Text Box 2"/>
          <p:cNvSpPr txBox="1">
            <a:spLocks noChangeArrowheads="1"/>
          </p:cNvSpPr>
          <p:nvPr/>
        </p:nvSpPr>
        <p:spPr bwMode="auto">
          <a:xfrm>
            <a:off x="294076" y="237492"/>
            <a:ext cx="9815487" cy="95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Sequences from Non-Linear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Feedback Shift Register 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NLFSR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(optional)</a:t>
            </a:r>
            <a:endParaRPr kumimoji="0" lang="en-GB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="" xmlns:a16="http://schemas.microsoft.com/office/drawing/2014/main" id="{C186A389-84F9-4992-B565-4ADED18E76EE}"/>
              </a:ext>
            </a:extLst>
          </p:cNvPr>
          <p:cNvGrpSpPr/>
          <p:nvPr/>
        </p:nvGrpSpPr>
        <p:grpSpPr>
          <a:xfrm>
            <a:off x="6006664" y="1645207"/>
            <a:ext cx="2285053" cy="1384995"/>
            <a:chOff x="8043348" y="4320702"/>
            <a:chExt cx="2285053" cy="1384995"/>
          </a:xfrm>
        </p:grpSpPr>
        <p:grpSp>
          <p:nvGrpSpPr>
            <p:cNvPr id="4" name="Gruppieren 3">
              <a:extLst>
                <a:ext uri="{FF2B5EF4-FFF2-40B4-BE49-F238E27FC236}">
                  <a16:creationId xmlns="" xmlns:a16="http://schemas.microsoft.com/office/drawing/2014/main" id="{9801BDD8-B12D-4C75-BA3F-7F402F840F7D}"/>
                </a:ext>
              </a:extLst>
            </p:cNvPr>
            <p:cNvGrpSpPr/>
            <p:nvPr/>
          </p:nvGrpSpPr>
          <p:grpSpPr>
            <a:xfrm>
              <a:off x="8903256" y="4320702"/>
              <a:ext cx="1425145" cy="1384995"/>
              <a:chOff x="8903256" y="4320702"/>
              <a:chExt cx="1425145" cy="1384995"/>
            </a:xfrm>
          </p:grpSpPr>
          <p:sp>
            <p:nvSpPr>
              <p:cNvPr id="3" name="Textfeld 2">
                <a:extLst>
                  <a:ext uri="{FF2B5EF4-FFF2-40B4-BE49-F238E27FC236}">
                    <a16:creationId xmlns="" xmlns:a16="http://schemas.microsoft.com/office/drawing/2014/main" id="{CD0D3D59-860A-4DCD-946D-6FE89019A7CE}"/>
                  </a:ext>
                </a:extLst>
              </p:cNvPr>
              <p:cNvSpPr txBox="1"/>
              <p:nvPr/>
            </p:nvSpPr>
            <p:spPr>
              <a:xfrm>
                <a:off x="8903256" y="4320702"/>
                <a:ext cx="1269899" cy="1384995"/>
              </a:xfrm>
              <a:prstGeom prst="rect">
                <a:avLst/>
              </a:prstGeom>
              <a:solidFill>
                <a:srgbClr val="FFFFE5"/>
              </a:solidFill>
              <a:ln>
                <a:solidFill>
                  <a:schemeClr val="tx1"/>
                </a:solidFill>
                <a:prstDash val="dash"/>
              </a:ln>
            </p:spPr>
            <p:txBody>
              <a:bodyPr wrap="none" rtlCol="0">
                <a:spAutoFit/>
              </a:bodyPr>
              <a:lstStyle/>
              <a:p>
                <a:r>
                  <a:rPr lang="de-DE" sz="1400" u="none" dirty="0"/>
                  <a:t/>
                </a:r>
                <a:br>
                  <a:rPr lang="de-DE" sz="1400" u="none" dirty="0"/>
                </a:br>
                <a:r>
                  <a:rPr lang="de-DE" sz="1400" u="none" dirty="0"/>
                  <a:t>#|f| = 2</a:t>
                </a:r>
                <a:r>
                  <a:rPr lang="de-DE" sz="1400" u="none" baseline="30000" dirty="0"/>
                  <a:t>2</a:t>
                </a:r>
              </a:p>
              <a:p>
                <a:endParaRPr lang="de-DE" sz="1400" u="none" dirty="0"/>
              </a:p>
              <a:p>
                <a:r>
                  <a:rPr lang="de-DE" sz="1400" u="none" dirty="0" err="1"/>
                  <a:t>For</a:t>
                </a:r>
                <a:r>
                  <a:rPr lang="de-DE" sz="1400" u="none" dirty="0"/>
                  <a:t> n=10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#|f| = 2</a:t>
                </a:r>
                <a:r>
                  <a:rPr lang="de-DE" sz="1400" u="none" baseline="30000" dirty="0">
                    <a:solidFill>
                      <a:srgbClr val="000000"/>
                    </a:solidFill>
                  </a:rPr>
                  <a:t>512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400" u="none" baseline="30000" dirty="0">
                    <a:solidFill>
                      <a:srgbClr val="000000"/>
                    </a:solidFill>
                  </a:rPr>
                  <a:t>Crypto-</a:t>
                </a:r>
                <a:r>
                  <a:rPr lang="de-DE" sz="1400" u="none" baseline="30000" dirty="0" err="1">
                    <a:solidFill>
                      <a:srgbClr val="000000"/>
                    </a:solidFill>
                  </a:rPr>
                  <a:t>Significant</a:t>
                </a:r>
                <a:r>
                  <a:rPr lang="de-DE" sz="1400" u="none" baseline="30000" dirty="0">
                    <a:solidFill>
                      <a:srgbClr val="000000"/>
                    </a:solidFill>
                  </a:rPr>
                  <a:t>!</a:t>
                </a:r>
                <a:endParaRPr lang="de-DE" sz="1400" u="none" dirty="0"/>
              </a:p>
            </p:txBody>
          </p:sp>
          <p:sp>
            <p:nvSpPr>
              <p:cNvPr id="394" name="Textfeld 393">
                <a:extLst>
                  <a:ext uri="{FF2B5EF4-FFF2-40B4-BE49-F238E27FC236}">
                    <a16:creationId xmlns="" xmlns:a16="http://schemas.microsoft.com/office/drawing/2014/main" id="{B1419C91-4E5C-46FE-AA22-E2CE610B5B52}"/>
                  </a:ext>
                </a:extLst>
              </p:cNvPr>
              <p:cNvSpPr txBox="1"/>
              <p:nvPr/>
            </p:nvSpPr>
            <p:spPr>
              <a:xfrm>
                <a:off x="9538205" y="4513213"/>
                <a:ext cx="790196" cy="256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de-DE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n-1</a:t>
                </a:r>
              </a:p>
            </p:txBody>
          </p:sp>
        </p:grpSp>
        <p:cxnSp>
          <p:nvCxnSpPr>
            <p:cNvPr id="6" name="Gerade Verbindung mit Pfeil 5">
              <a:extLst>
                <a:ext uri="{FF2B5EF4-FFF2-40B4-BE49-F238E27FC236}">
                  <a16:creationId xmlns="" xmlns:a16="http://schemas.microsoft.com/office/drawing/2014/main" id="{4E343CFB-D0A5-48C4-82E0-6AF26F5ADB5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8043348" y="4803734"/>
              <a:ext cx="1029984" cy="64067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15" name="Gruppieren 14">
            <a:extLst>
              <a:ext uri="{FF2B5EF4-FFF2-40B4-BE49-F238E27FC236}">
                <a16:creationId xmlns="" xmlns:a16="http://schemas.microsoft.com/office/drawing/2014/main" id="{91FC6F1D-9449-40D2-917C-2555E2F9CB45}"/>
              </a:ext>
            </a:extLst>
          </p:cNvPr>
          <p:cNvGrpSpPr/>
          <p:nvPr/>
        </p:nvGrpSpPr>
        <p:grpSpPr>
          <a:xfrm>
            <a:off x="2205191" y="1442591"/>
            <a:ext cx="4442519" cy="1740011"/>
            <a:chOff x="4241875" y="4118086"/>
            <a:chExt cx="4442519" cy="1740011"/>
          </a:xfrm>
        </p:grpSpPr>
        <p:sp>
          <p:nvSpPr>
            <p:cNvPr id="20890" name="Freeform 444"/>
            <p:cNvSpPr>
              <a:spLocks/>
            </p:cNvSpPr>
            <p:nvPr/>
          </p:nvSpPr>
          <p:spPr bwMode="auto">
            <a:xfrm>
              <a:off x="5544398" y="5169122"/>
              <a:ext cx="12700" cy="179387"/>
            </a:xfrm>
            <a:custGeom>
              <a:avLst/>
              <a:gdLst>
                <a:gd name="T0" fmla="*/ 2147483647 w 7"/>
                <a:gd name="T1" fmla="*/ 0 h 113"/>
                <a:gd name="T2" fmla="*/ 2147483647 w 7"/>
                <a:gd name="T3" fmla="*/ 2147483647 h 113"/>
                <a:gd name="T4" fmla="*/ 2147483647 w 7"/>
                <a:gd name="T5" fmla="*/ 2147483647 h 113"/>
                <a:gd name="T6" fmla="*/ 2147483647 w 7"/>
                <a:gd name="T7" fmla="*/ 2147483647 h 113"/>
                <a:gd name="T8" fmla="*/ 2147483647 w 7"/>
                <a:gd name="T9" fmla="*/ 2147483647 h 113"/>
                <a:gd name="T10" fmla="*/ 2147483647 w 7"/>
                <a:gd name="T11" fmla="*/ 2147483647 h 113"/>
                <a:gd name="T12" fmla="*/ 0 w 7"/>
                <a:gd name="T13" fmla="*/ 2147483647 h 113"/>
                <a:gd name="T14" fmla="*/ 0 w 7"/>
                <a:gd name="T15" fmla="*/ 2147483647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113"/>
                <a:gd name="T26" fmla="*/ 7 w 7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113">
                  <a:moveTo>
                    <a:pt x="7" y="0"/>
                  </a:moveTo>
                  <a:lnTo>
                    <a:pt x="7" y="70"/>
                  </a:lnTo>
                  <a:lnTo>
                    <a:pt x="7" y="113"/>
                  </a:lnTo>
                  <a:lnTo>
                    <a:pt x="3" y="101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0" y="8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91" name="Line 445"/>
            <p:cNvSpPr>
              <a:spLocks noChangeShapeType="1"/>
            </p:cNvSpPr>
            <p:nvPr/>
          </p:nvSpPr>
          <p:spPr bwMode="auto">
            <a:xfrm>
              <a:off x="5565035" y="5318347"/>
              <a:ext cx="3175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92" name="Freeform 446"/>
            <p:cNvSpPr>
              <a:spLocks/>
            </p:cNvSpPr>
            <p:nvPr/>
          </p:nvSpPr>
          <p:spPr bwMode="auto">
            <a:xfrm>
              <a:off x="5557098" y="5280247"/>
              <a:ext cx="7937" cy="57150"/>
            </a:xfrm>
            <a:custGeom>
              <a:avLst/>
              <a:gdLst>
                <a:gd name="T0" fmla="*/ 2147483647 w 5"/>
                <a:gd name="T1" fmla="*/ 2147483647 h 36"/>
                <a:gd name="T2" fmla="*/ 2147483647 w 5"/>
                <a:gd name="T3" fmla="*/ 2147483647 h 36"/>
                <a:gd name="T4" fmla="*/ 2147483647 w 5"/>
                <a:gd name="T5" fmla="*/ 0 h 36"/>
                <a:gd name="T6" fmla="*/ 0 w 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6"/>
                <a:gd name="T14" fmla="*/ 5 w 5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6">
                  <a:moveTo>
                    <a:pt x="5" y="24"/>
                  </a:moveTo>
                  <a:lnTo>
                    <a:pt x="3" y="3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93" name="Line 447"/>
            <p:cNvSpPr>
              <a:spLocks noChangeShapeType="1"/>
            </p:cNvSpPr>
            <p:nvPr/>
          </p:nvSpPr>
          <p:spPr bwMode="auto">
            <a:xfrm>
              <a:off x="5565035" y="5280247"/>
              <a:ext cx="3175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94" name="Line 448"/>
            <p:cNvSpPr>
              <a:spLocks noChangeShapeType="1"/>
            </p:cNvSpPr>
            <p:nvPr/>
          </p:nvSpPr>
          <p:spPr bwMode="auto">
            <a:xfrm>
              <a:off x="5565035" y="5280247"/>
              <a:ext cx="3175" cy="381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95" name="Line 449"/>
            <p:cNvSpPr>
              <a:spLocks noChangeShapeType="1"/>
            </p:cNvSpPr>
            <p:nvPr/>
          </p:nvSpPr>
          <p:spPr bwMode="auto">
            <a:xfrm>
              <a:off x="5572973" y="5300884"/>
              <a:ext cx="0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96" name="Freeform 450"/>
            <p:cNvSpPr>
              <a:spLocks/>
            </p:cNvSpPr>
            <p:nvPr/>
          </p:nvSpPr>
          <p:spPr bwMode="auto">
            <a:xfrm>
              <a:off x="5565035" y="5280247"/>
              <a:ext cx="7938" cy="20637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0 h 12"/>
                <a:gd name="T4" fmla="*/ 0 w 4"/>
                <a:gd name="T5" fmla="*/ 0 h 12"/>
                <a:gd name="T6" fmla="*/ 0 60000 65536"/>
                <a:gd name="T7" fmla="*/ 0 60000 65536"/>
                <a:gd name="T8" fmla="*/ 0 60000 65536"/>
                <a:gd name="T9" fmla="*/ 0 w 4"/>
                <a:gd name="T10" fmla="*/ 0 h 12"/>
                <a:gd name="T11" fmla="*/ 4 w 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2">
                  <a:moveTo>
                    <a:pt x="4" y="12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97" name="Line 451"/>
            <p:cNvSpPr>
              <a:spLocks noChangeShapeType="1"/>
            </p:cNvSpPr>
            <p:nvPr/>
          </p:nvSpPr>
          <p:spPr bwMode="auto">
            <a:xfrm>
              <a:off x="5576148" y="5280247"/>
              <a:ext cx="15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98" name="Freeform 452"/>
            <p:cNvSpPr>
              <a:spLocks/>
            </p:cNvSpPr>
            <p:nvPr/>
          </p:nvSpPr>
          <p:spPr bwMode="auto">
            <a:xfrm>
              <a:off x="5538048" y="5280247"/>
              <a:ext cx="38100" cy="74612"/>
            </a:xfrm>
            <a:custGeom>
              <a:avLst/>
              <a:gdLst>
                <a:gd name="T0" fmla="*/ 2147483647 w 24"/>
                <a:gd name="T1" fmla="*/ 0 h 47"/>
                <a:gd name="T2" fmla="*/ 2147483647 w 24"/>
                <a:gd name="T3" fmla="*/ 2147483647 h 47"/>
                <a:gd name="T4" fmla="*/ 0 w 24"/>
                <a:gd name="T5" fmla="*/ 0 h 47"/>
                <a:gd name="T6" fmla="*/ 2147483647 w 24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47"/>
                <a:gd name="T14" fmla="*/ 24 w 24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47">
                  <a:moveTo>
                    <a:pt x="24" y="0"/>
                  </a:moveTo>
                  <a:lnTo>
                    <a:pt x="12" y="47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899" name="Line 453"/>
            <p:cNvSpPr>
              <a:spLocks noChangeShapeType="1"/>
            </p:cNvSpPr>
            <p:nvPr/>
          </p:nvSpPr>
          <p:spPr bwMode="auto">
            <a:xfrm>
              <a:off x="5534873" y="5354859"/>
              <a:ext cx="1587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0" name="Freeform 454"/>
            <p:cNvSpPr>
              <a:spLocks/>
            </p:cNvSpPr>
            <p:nvPr/>
          </p:nvSpPr>
          <p:spPr bwMode="auto">
            <a:xfrm>
              <a:off x="5488835" y="5354859"/>
              <a:ext cx="2647950" cy="180975"/>
            </a:xfrm>
            <a:custGeom>
              <a:avLst/>
              <a:gdLst>
                <a:gd name="T0" fmla="*/ 2147483647 w 1668"/>
                <a:gd name="T1" fmla="*/ 0 h 114"/>
                <a:gd name="T2" fmla="*/ 2147483647 w 1668"/>
                <a:gd name="T3" fmla="*/ 0 h 114"/>
                <a:gd name="T4" fmla="*/ 2147483647 w 1668"/>
                <a:gd name="T5" fmla="*/ 2147483647 h 114"/>
                <a:gd name="T6" fmla="*/ 2147483647 w 1668"/>
                <a:gd name="T7" fmla="*/ 2147483647 h 114"/>
                <a:gd name="T8" fmla="*/ 2147483647 w 1668"/>
                <a:gd name="T9" fmla="*/ 2147483647 h 114"/>
                <a:gd name="T10" fmla="*/ 2147483647 w 1668"/>
                <a:gd name="T11" fmla="*/ 2147483647 h 114"/>
                <a:gd name="T12" fmla="*/ 2147483647 w 1668"/>
                <a:gd name="T13" fmla="*/ 2147483647 h 114"/>
                <a:gd name="T14" fmla="*/ 2147483647 w 1668"/>
                <a:gd name="T15" fmla="*/ 2147483647 h 114"/>
                <a:gd name="T16" fmla="*/ 2147483647 w 1668"/>
                <a:gd name="T17" fmla="*/ 2147483647 h 114"/>
                <a:gd name="T18" fmla="*/ 2147483647 w 1668"/>
                <a:gd name="T19" fmla="*/ 2147483647 h 114"/>
                <a:gd name="T20" fmla="*/ 2147483647 w 1668"/>
                <a:gd name="T21" fmla="*/ 2147483647 h 114"/>
                <a:gd name="T22" fmla="*/ 2147483647 w 1668"/>
                <a:gd name="T23" fmla="*/ 2147483647 h 114"/>
                <a:gd name="T24" fmla="*/ 2147483647 w 1668"/>
                <a:gd name="T25" fmla="*/ 2147483647 h 114"/>
                <a:gd name="T26" fmla="*/ 2147483647 w 1668"/>
                <a:gd name="T27" fmla="*/ 2147483647 h 114"/>
                <a:gd name="T28" fmla="*/ 2147483647 w 1668"/>
                <a:gd name="T29" fmla="*/ 2147483647 h 114"/>
                <a:gd name="T30" fmla="*/ 2147483647 w 1668"/>
                <a:gd name="T31" fmla="*/ 2147483647 h 114"/>
                <a:gd name="T32" fmla="*/ 2147483647 w 1668"/>
                <a:gd name="T33" fmla="*/ 2147483647 h 114"/>
                <a:gd name="T34" fmla="*/ 2147483647 w 1668"/>
                <a:gd name="T35" fmla="*/ 2147483647 h 114"/>
                <a:gd name="T36" fmla="*/ 2147483647 w 1668"/>
                <a:gd name="T37" fmla="*/ 2147483647 h 114"/>
                <a:gd name="T38" fmla="*/ 2147483647 w 1668"/>
                <a:gd name="T39" fmla="*/ 2147483647 h 114"/>
                <a:gd name="T40" fmla="*/ 2147483647 w 1668"/>
                <a:gd name="T41" fmla="*/ 2147483647 h 114"/>
                <a:gd name="T42" fmla="*/ 2147483647 w 1668"/>
                <a:gd name="T43" fmla="*/ 2147483647 h 114"/>
                <a:gd name="T44" fmla="*/ 0 w 1668"/>
                <a:gd name="T45" fmla="*/ 2147483647 h 114"/>
                <a:gd name="T46" fmla="*/ 0 w 1668"/>
                <a:gd name="T47" fmla="*/ 2147483647 h 114"/>
                <a:gd name="T48" fmla="*/ 0 w 1668"/>
                <a:gd name="T49" fmla="*/ 2147483647 h 114"/>
                <a:gd name="T50" fmla="*/ 2147483647 w 1668"/>
                <a:gd name="T51" fmla="*/ 2147483647 h 114"/>
                <a:gd name="T52" fmla="*/ 2147483647 w 1668"/>
                <a:gd name="T53" fmla="*/ 2147483647 h 114"/>
                <a:gd name="T54" fmla="*/ 2147483647 w 1668"/>
                <a:gd name="T55" fmla="*/ 2147483647 h 114"/>
                <a:gd name="T56" fmla="*/ 2147483647 w 1668"/>
                <a:gd name="T57" fmla="*/ 2147483647 h 114"/>
                <a:gd name="T58" fmla="*/ 2147483647 w 1668"/>
                <a:gd name="T59" fmla="*/ 2147483647 h 114"/>
                <a:gd name="T60" fmla="*/ 2147483647 w 1668"/>
                <a:gd name="T61" fmla="*/ 0 h 1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68"/>
                <a:gd name="T94" fmla="*/ 0 h 114"/>
                <a:gd name="T95" fmla="*/ 1668 w 1668"/>
                <a:gd name="T96" fmla="*/ 114 h 1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68" h="114">
                  <a:moveTo>
                    <a:pt x="29" y="0"/>
                  </a:moveTo>
                  <a:lnTo>
                    <a:pt x="1639" y="0"/>
                  </a:lnTo>
                  <a:lnTo>
                    <a:pt x="1647" y="5"/>
                  </a:lnTo>
                  <a:lnTo>
                    <a:pt x="1653" y="12"/>
                  </a:lnTo>
                  <a:lnTo>
                    <a:pt x="1660" y="20"/>
                  </a:lnTo>
                  <a:lnTo>
                    <a:pt x="1663" y="29"/>
                  </a:lnTo>
                  <a:lnTo>
                    <a:pt x="1666" y="38"/>
                  </a:lnTo>
                  <a:lnTo>
                    <a:pt x="1668" y="48"/>
                  </a:lnTo>
                  <a:lnTo>
                    <a:pt x="1668" y="57"/>
                  </a:lnTo>
                  <a:lnTo>
                    <a:pt x="1668" y="67"/>
                  </a:lnTo>
                  <a:lnTo>
                    <a:pt x="1666" y="76"/>
                  </a:lnTo>
                  <a:lnTo>
                    <a:pt x="1663" y="84"/>
                  </a:lnTo>
                  <a:lnTo>
                    <a:pt x="1660" y="93"/>
                  </a:lnTo>
                  <a:lnTo>
                    <a:pt x="1653" y="102"/>
                  </a:lnTo>
                  <a:lnTo>
                    <a:pt x="1647" y="109"/>
                  </a:lnTo>
                  <a:lnTo>
                    <a:pt x="1639" y="114"/>
                  </a:lnTo>
                  <a:lnTo>
                    <a:pt x="29" y="114"/>
                  </a:lnTo>
                  <a:lnTo>
                    <a:pt x="22" y="109"/>
                  </a:lnTo>
                  <a:lnTo>
                    <a:pt x="15" y="102"/>
                  </a:lnTo>
                  <a:lnTo>
                    <a:pt x="10" y="93"/>
                  </a:lnTo>
                  <a:lnTo>
                    <a:pt x="5" y="84"/>
                  </a:lnTo>
                  <a:lnTo>
                    <a:pt x="1" y="76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1" y="38"/>
                  </a:lnTo>
                  <a:lnTo>
                    <a:pt x="5" y="29"/>
                  </a:lnTo>
                  <a:lnTo>
                    <a:pt x="10" y="20"/>
                  </a:lnTo>
                  <a:lnTo>
                    <a:pt x="15" y="12"/>
                  </a:lnTo>
                  <a:lnTo>
                    <a:pt x="22" y="5"/>
                  </a:lnTo>
                  <a:lnTo>
                    <a:pt x="29" y="0"/>
                  </a:lnTo>
                </a:path>
              </a:pathLst>
            </a:custGeom>
            <a:solidFill>
              <a:srgbClr val="FFCC66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1" name="Line 455"/>
            <p:cNvSpPr>
              <a:spLocks noChangeShapeType="1"/>
            </p:cNvSpPr>
            <p:nvPr/>
          </p:nvSpPr>
          <p:spPr bwMode="auto">
            <a:xfrm>
              <a:off x="5925398" y="5354859"/>
              <a:ext cx="1587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2" name="Freeform 456"/>
            <p:cNvSpPr>
              <a:spLocks/>
            </p:cNvSpPr>
            <p:nvPr/>
          </p:nvSpPr>
          <p:spPr bwMode="auto">
            <a:xfrm>
              <a:off x="5906348" y="5280247"/>
              <a:ext cx="39687" cy="74612"/>
            </a:xfrm>
            <a:custGeom>
              <a:avLst/>
              <a:gdLst>
                <a:gd name="T0" fmla="*/ 2147483647 w 25"/>
                <a:gd name="T1" fmla="*/ 2147483647 h 47"/>
                <a:gd name="T2" fmla="*/ 0 w 25"/>
                <a:gd name="T3" fmla="*/ 0 h 47"/>
                <a:gd name="T4" fmla="*/ 2147483647 w 25"/>
                <a:gd name="T5" fmla="*/ 0 h 47"/>
                <a:gd name="T6" fmla="*/ 2147483647 w 25"/>
                <a:gd name="T7" fmla="*/ 21474836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47"/>
                <a:gd name="T14" fmla="*/ 25 w 25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47">
                  <a:moveTo>
                    <a:pt x="12" y="47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12" y="4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3" name="Line 457"/>
            <p:cNvSpPr>
              <a:spLocks noChangeShapeType="1"/>
            </p:cNvSpPr>
            <p:nvPr/>
          </p:nvSpPr>
          <p:spPr bwMode="auto">
            <a:xfrm>
              <a:off x="5923810" y="5348509"/>
              <a:ext cx="1588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4" name="Freeform 458"/>
            <p:cNvSpPr>
              <a:spLocks/>
            </p:cNvSpPr>
            <p:nvPr/>
          </p:nvSpPr>
          <p:spPr bwMode="auto">
            <a:xfrm>
              <a:off x="5914285" y="5280247"/>
              <a:ext cx="9525" cy="68262"/>
            </a:xfrm>
            <a:custGeom>
              <a:avLst/>
              <a:gdLst>
                <a:gd name="T0" fmla="*/ 2147483647 w 6"/>
                <a:gd name="T1" fmla="*/ 2147483647 h 43"/>
                <a:gd name="T2" fmla="*/ 2147483647 w 6"/>
                <a:gd name="T3" fmla="*/ 2147483647 h 43"/>
                <a:gd name="T4" fmla="*/ 2147483647 w 6"/>
                <a:gd name="T5" fmla="*/ 0 h 43"/>
                <a:gd name="T6" fmla="*/ 0 w 6"/>
                <a:gd name="T7" fmla="*/ 0 h 43"/>
                <a:gd name="T8" fmla="*/ 0 w 6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43"/>
                <a:gd name="T17" fmla="*/ 6 w 6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43">
                  <a:moveTo>
                    <a:pt x="6" y="43"/>
                  </a:moveTo>
                  <a:lnTo>
                    <a:pt x="4" y="29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5" name="Line 459"/>
            <p:cNvSpPr>
              <a:spLocks noChangeShapeType="1"/>
            </p:cNvSpPr>
            <p:nvPr/>
          </p:nvSpPr>
          <p:spPr bwMode="auto">
            <a:xfrm>
              <a:off x="5933335" y="5318347"/>
              <a:ext cx="3175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6" name="Freeform 460"/>
            <p:cNvSpPr>
              <a:spLocks/>
            </p:cNvSpPr>
            <p:nvPr/>
          </p:nvSpPr>
          <p:spPr bwMode="auto">
            <a:xfrm>
              <a:off x="5923810" y="5280247"/>
              <a:ext cx="9525" cy="68262"/>
            </a:xfrm>
            <a:custGeom>
              <a:avLst/>
              <a:gdLst>
                <a:gd name="T0" fmla="*/ 2147483647 w 7"/>
                <a:gd name="T1" fmla="*/ 2147483647 h 43"/>
                <a:gd name="T2" fmla="*/ 2147483647 w 7"/>
                <a:gd name="T3" fmla="*/ 2147483647 h 43"/>
                <a:gd name="T4" fmla="*/ 2147483647 w 7"/>
                <a:gd name="T5" fmla="*/ 0 h 43"/>
                <a:gd name="T6" fmla="*/ 0 w 7"/>
                <a:gd name="T7" fmla="*/ 0 h 43"/>
                <a:gd name="T8" fmla="*/ 0 w 7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43"/>
                <a:gd name="T17" fmla="*/ 7 w 7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43">
                  <a:moveTo>
                    <a:pt x="7" y="26"/>
                  </a:moveTo>
                  <a:lnTo>
                    <a:pt x="3" y="38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3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7" name="Line 461"/>
            <p:cNvSpPr>
              <a:spLocks noChangeShapeType="1"/>
            </p:cNvSpPr>
            <p:nvPr/>
          </p:nvSpPr>
          <p:spPr bwMode="auto">
            <a:xfrm>
              <a:off x="5933335" y="5318347"/>
              <a:ext cx="3175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8" name="Freeform 462"/>
            <p:cNvSpPr>
              <a:spLocks/>
            </p:cNvSpPr>
            <p:nvPr/>
          </p:nvSpPr>
          <p:spPr bwMode="auto">
            <a:xfrm>
              <a:off x="5933335" y="5280247"/>
              <a:ext cx="6350" cy="38100"/>
            </a:xfrm>
            <a:custGeom>
              <a:avLst/>
              <a:gdLst>
                <a:gd name="T0" fmla="*/ 0 w 3"/>
                <a:gd name="T1" fmla="*/ 2147483647 h 24"/>
                <a:gd name="T2" fmla="*/ 0 w 3"/>
                <a:gd name="T3" fmla="*/ 0 h 24"/>
                <a:gd name="T4" fmla="*/ 2147483647 w 3"/>
                <a:gd name="T5" fmla="*/ 0 h 24"/>
                <a:gd name="T6" fmla="*/ 2147483647 w 3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4"/>
                <a:gd name="T14" fmla="*/ 3 w 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4">
                  <a:moveTo>
                    <a:pt x="0" y="2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1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09" name="Line 463"/>
            <p:cNvSpPr>
              <a:spLocks noChangeShapeType="1"/>
            </p:cNvSpPr>
            <p:nvPr/>
          </p:nvSpPr>
          <p:spPr bwMode="auto">
            <a:xfrm>
              <a:off x="5925398" y="5280247"/>
              <a:ext cx="15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10" name="Line 464"/>
            <p:cNvSpPr>
              <a:spLocks noChangeShapeType="1"/>
            </p:cNvSpPr>
            <p:nvPr/>
          </p:nvSpPr>
          <p:spPr bwMode="auto">
            <a:xfrm flipV="1">
              <a:off x="5925398" y="5169122"/>
              <a:ext cx="1587" cy="1111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0" name="Freeform 474"/>
            <p:cNvSpPr>
              <a:spLocks/>
            </p:cNvSpPr>
            <p:nvPr/>
          </p:nvSpPr>
          <p:spPr bwMode="auto">
            <a:xfrm>
              <a:off x="7573223" y="5169122"/>
              <a:ext cx="12700" cy="179387"/>
            </a:xfrm>
            <a:custGeom>
              <a:avLst/>
              <a:gdLst>
                <a:gd name="T0" fmla="*/ 2147483647 w 7"/>
                <a:gd name="T1" fmla="*/ 0 h 113"/>
                <a:gd name="T2" fmla="*/ 2147483647 w 7"/>
                <a:gd name="T3" fmla="*/ 2147483647 h 113"/>
                <a:gd name="T4" fmla="*/ 2147483647 w 7"/>
                <a:gd name="T5" fmla="*/ 2147483647 h 113"/>
                <a:gd name="T6" fmla="*/ 2147483647 w 7"/>
                <a:gd name="T7" fmla="*/ 2147483647 h 113"/>
                <a:gd name="T8" fmla="*/ 2147483647 w 7"/>
                <a:gd name="T9" fmla="*/ 2147483647 h 113"/>
                <a:gd name="T10" fmla="*/ 2147483647 w 7"/>
                <a:gd name="T11" fmla="*/ 2147483647 h 113"/>
                <a:gd name="T12" fmla="*/ 0 w 7"/>
                <a:gd name="T13" fmla="*/ 2147483647 h 113"/>
                <a:gd name="T14" fmla="*/ 0 w 7"/>
                <a:gd name="T15" fmla="*/ 2147483647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"/>
                <a:gd name="T25" fmla="*/ 0 h 113"/>
                <a:gd name="T26" fmla="*/ 7 w 7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" h="113">
                  <a:moveTo>
                    <a:pt x="7" y="0"/>
                  </a:moveTo>
                  <a:lnTo>
                    <a:pt x="7" y="70"/>
                  </a:lnTo>
                  <a:lnTo>
                    <a:pt x="7" y="113"/>
                  </a:lnTo>
                  <a:lnTo>
                    <a:pt x="3" y="101"/>
                  </a:lnTo>
                  <a:lnTo>
                    <a:pt x="3" y="70"/>
                  </a:lnTo>
                  <a:lnTo>
                    <a:pt x="0" y="70"/>
                  </a:lnTo>
                  <a:lnTo>
                    <a:pt x="0" y="8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1" name="Line 475"/>
            <p:cNvSpPr>
              <a:spLocks noChangeShapeType="1"/>
            </p:cNvSpPr>
            <p:nvPr/>
          </p:nvSpPr>
          <p:spPr bwMode="auto">
            <a:xfrm>
              <a:off x="7595448" y="5318347"/>
              <a:ext cx="1587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2" name="Freeform 476"/>
            <p:cNvSpPr>
              <a:spLocks/>
            </p:cNvSpPr>
            <p:nvPr/>
          </p:nvSpPr>
          <p:spPr bwMode="auto">
            <a:xfrm>
              <a:off x="7585923" y="5280247"/>
              <a:ext cx="9525" cy="60325"/>
            </a:xfrm>
            <a:custGeom>
              <a:avLst/>
              <a:gdLst>
                <a:gd name="T0" fmla="*/ 2147483647 w 7"/>
                <a:gd name="T1" fmla="*/ 2147483647 h 38"/>
                <a:gd name="T2" fmla="*/ 2147483647 w 7"/>
                <a:gd name="T3" fmla="*/ 2147483647 h 38"/>
                <a:gd name="T4" fmla="*/ 2147483647 w 7"/>
                <a:gd name="T5" fmla="*/ 0 h 38"/>
                <a:gd name="T6" fmla="*/ 0 w 7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8"/>
                <a:gd name="T14" fmla="*/ 7 w 7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8">
                  <a:moveTo>
                    <a:pt x="7" y="24"/>
                  </a:moveTo>
                  <a:lnTo>
                    <a:pt x="3" y="38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3" name="Line 477"/>
            <p:cNvSpPr>
              <a:spLocks noChangeShapeType="1"/>
            </p:cNvSpPr>
            <p:nvPr/>
          </p:nvSpPr>
          <p:spPr bwMode="auto">
            <a:xfrm>
              <a:off x="7595448" y="5280247"/>
              <a:ext cx="15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4" name="Line 478"/>
            <p:cNvSpPr>
              <a:spLocks noChangeShapeType="1"/>
            </p:cNvSpPr>
            <p:nvPr/>
          </p:nvSpPr>
          <p:spPr bwMode="auto">
            <a:xfrm>
              <a:off x="7595448" y="5280247"/>
              <a:ext cx="1587" cy="381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5" name="Line 479"/>
            <p:cNvSpPr>
              <a:spLocks noChangeShapeType="1"/>
            </p:cNvSpPr>
            <p:nvPr/>
          </p:nvSpPr>
          <p:spPr bwMode="auto">
            <a:xfrm>
              <a:off x="7597035" y="5300884"/>
              <a:ext cx="31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6" name="Freeform 480"/>
            <p:cNvSpPr>
              <a:spLocks/>
            </p:cNvSpPr>
            <p:nvPr/>
          </p:nvSpPr>
          <p:spPr bwMode="auto">
            <a:xfrm>
              <a:off x="7595448" y="5280247"/>
              <a:ext cx="1587" cy="20637"/>
            </a:xfrm>
            <a:custGeom>
              <a:avLst/>
              <a:gdLst>
                <a:gd name="T0" fmla="*/ 2147483647 w 1"/>
                <a:gd name="T1" fmla="*/ 2147483647 h 12"/>
                <a:gd name="T2" fmla="*/ 2147483647 w 1"/>
                <a:gd name="T3" fmla="*/ 0 h 12"/>
                <a:gd name="T4" fmla="*/ 0 w 1"/>
                <a:gd name="T5" fmla="*/ 0 h 12"/>
                <a:gd name="T6" fmla="*/ 0 60000 65536"/>
                <a:gd name="T7" fmla="*/ 0 60000 65536"/>
                <a:gd name="T8" fmla="*/ 0 60000 65536"/>
                <a:gd name="T9" fmla="*/ 0 w 1"/>
                <a:gd name="T10" fmla="*/ 0 h 12"/>
                <a:gd name="T11" fmla="*/ 1 w 1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2">
                  <a:moveTo>
                    <a:pt x="1" y="12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7" name="Line 481"/>
            <p:cNvSpPr>
              <a:spLocks noChangeShapeType="1"/>
            </p:cNvSpPr>
            <p:nvPr/>
          </p:nvSpPr>
          <p:spPr bwMode="auto">
            <a:xfrm>
              <a:off x="7603385" y="5280247"/>
              <a:ext cx="1588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8" name="Freeform 482"/>
            <p:cNvSpPr>
              <a:spLocks/>
            </p:cNvSpPr>
            <p:nvPr/>
          </p:nvSpPr>
          <p:spPr bwMode="auto">
            <a:xfrm>
              <a:off x="7566873" y="5280247"/>
              <a:ext cx="36512" cy="74612"/>
            </a:xfrm>
            <a:custGeom>
              <a:avLst/>
              <a:gdLst>
                <a:gd name="T0" fmla="*/ 2147483647 w 23"/>
                <a:gd name="T1" fmla="*/ 0 h 47"/>
                <a:gd name="T2" fmla="*/ 2147483647 w 23"/>
                <a:gd name="T3" fmla="*/ 2147483647 h 47"/>
                <a:gd name="T4" fmla="*/ 0 w 23"/>
                <a:gd name="T5" fmla="*/ 0 h 47"/>
                <a:gd name="T6" fmla="*/ 2147483647 w 23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47"/>
                <a:gd name="T14" fmla="*/ 23 w 23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47">
                  <a:moveTo>
                    <a:pt x="23" y="0"/>
                  </a:moveTo>
                  <a:lnTo>
                    <a:pt x="11" y="47"/>
                  </a:ln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29" name="Line 483"/>
            <p:cNvSpPr>
              <a:spLocks noChangeShapeType="1"/>
            </p:cNvSpPr>
            <p:nvPr/>
          </p:nvSpPr>
          <p:spPr bwMode="auto">
            <a:xfrm>
              <a:off x="7931998" y="5280247"/>
              <a:ext cx="4762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0" name="Freeform 484"/>
            <p:cNvSpPr>
              <a:spLocks/>
            </p:cNvSpPr>
            <p:nvPr/>
          </p:nvSpPr>
          <p:spPr bwMode="auto">
            <a:xfrm>
              <a:off x="7931998" y="5280247"/>
              <a:ext cx="39687" cy="74612"/>
            </a:xfrm>
            <a:custGeom>
              <a:avLst/>
              <a:gdLst>
                <a:gd name="T0" fmla="*/ 0 w 24"/>
                <a:gd name="T1" fmla="*/ 0 h 47"/>
                <a:gd name="T2" fmla="*/ 2147483647 w 24"/>
                <a:gd name="T3" fmla="*/ 0 h 47"/>
                <a:gd name="T4" fmla="*/ 2147483647 w 24"/>
                <a:gd name="T5" fmla="*/ 2147483647 h 47"/>
                <a:gd name="T6" fmla="*/ 0 w 24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47"/>
                <a:gd name="T14" fmla="*/ 24 w 24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47">
                  <a:moveTo>
                    <a:pt x="0" y="0"/>
                  </a:moveTo>
                  <a:lnTo>
                    <a:pt x="24" y="0"/>
                  </a:lnTo>
                  <a:lnTo>
                    <a:pt x="14" y="47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1" name="Line 485"/>
            <p:cNvSpPr>
              <a:spLocks noChangeShapeType="1"/>
            </p:cNvSpPr>
            <p:nvPr/>
          </p:nvSpPr>
          <p:spPr bwMode="auto">
            <a:xfrm>
              <a:off x="7941523" y="5280247"/>
              <a:ext cx="3175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2" name="Line 486"/>
            <p:cNvSpPr>
              <a:spLocks noChangeShapeType="1"/>
            </p:cNvSpPr>
            <p:nvPr/>
          </p:nvSpPr>
          <p:spPr bwMode="auto">
            <a:xfrm>
              <a:off x="7941523" y="5280247"/>
              <a:ext cx="3175" cy="269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3" name="Line 487"/>
            <p:cNvSpPr>
              <a:spLocks noChangeShapeType="1"/>
            </p:cNvSpPr>
            <p:nvPr/>
          </p:nvSpPr>
          <p:spPr bwMode="auto">
            <a:xfrm>
              <a:off x="7947873" y="5329459"/>
              <a:ext cx="1587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4" name="Freeform 488"/>
            <p:cNvSpPr>
              <a:spLocks/>
            </p:cNvSpPr>
            <p:nvPr/>
          </p:nvSpPr>
          <p:spPr bwMode="auto">
            <a:xfrm>
              <a:off x="7941523" y="5280247"/>
              <a:ext cx="6350" cy="49212"/>
            </a:xfrm>
            <a:custGeom>
              <a:avLst/>
              <a:gdLst>
                <a:gd name="T0" fmla="*/ 2147483647 w 4"/>
                <a:gd name="T1" fmla="*/ 2147483647 h 31"/>
                <a:gd name="T2" fmla="*/ 2147483647 w 4"/>
                <a:gd name="T3" fmla="*/ 0 h 31"/>
                <a:gd name="T4" fmla="*/ 0 w 4"/>
                <a:gd name="T5" fmla="*/ 0 h 31"/>
                <a:gd name="T6" fmla="*/ 0 60000 65536"/>
                <a:gd name="T7" fmla="*/ 0 60000 65536"/>
                <a:gd name="T8" fmla="*/ 0 60000 65536"/>
                <a:gd name="T9" fmla="*/ 0 w 4"/>
                <a:gd name="T10" fmla="*/ 0 h 31"/>
                <a:gd name="T11" fmla="*/ 4 w 4"/>
                <a:gd name="T12" fmla="*/ 31 h 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31">
                  <a:moveTo>
                    <a:pt x="4" y="31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5" name="Line 489"/>
            <p:cNvSpPr>
              <a:spLocks noChangeShapeType="1"/>
            </p:cNvSpPr>
            <p:nvPr/>
          </p:nvSpPr>
          <p:spPr bwMode="auto">
            <a:xfrm>
              <a:off x="7952635" y="5280247"/>
              <a:ext cx="1588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6" name="Freeform 490"/>
            <p:cNvSpPr>
              <a:spLocks/>
            </p:cNvSpPr>
            <p:nvPr/>
          </p:nvSpPr>
          <p:spPr bwMode="auto">
            <a:xfrm>
              <a:off x="7947873" y="5280247"/>
              <a:ext cx="4762" cy="68262"/>
            </a:xfrm>
            <a:custGeom>
              <a:avLst/>
              <a:gdLst>
                <a:gd name="T0" fmla="*/ 2147483647 w 3"/>
                <a:gd name="T1" fmla="*/ 0 h 43"/>
                <a:gd name="T2" fmla="*/ 2147483647 w 3"/>
                <a:gd name="T3" fmla="*/ 2147483647 h 43"/>
                <a:gd name="T4" fmla="*/ 0 w 3"/>
                <a:gd name="T5" fmla="*/ 2147483647 h 43"/>
                <a:gd name="T6" fmla="*/ 0 60000 65536"/>
                <a:gd name="T7" fmla="*/ 0 60000 65536"/>
                <a:gd name="T8" fmla="*/ 0 60000 65536"/>
                <a:gd name="T9" fmla="*/ 0 w 3"/>
                <a:gd name="T10" fmla="*/ 0 h 43"/>
                <a:gd name="T11" fmla="*/ 3 w 3"/>
                <a:gd name="T12" fmla="*/ 43 h 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43">
                  <a:moveTo>
                    <a:pt x="3" y="0"/>
                  </a:moveTo>
                  <a:lnTo>
                    <a:pt x="3" y="43"/>
                  </a:lnTo>
                  <a:lnTo>
                    <a:pt x="0" y="31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7" name="Line 491"/>
            <p:cNvSpPr>
              <a:spLocks noChangeShapeType="1"/>
            </p:cNvSpPr>
            <p:nvPr/>
          </p:nvSpPr>
          <p:spPr bwMode="auto">
            <a:xfrm>
              <a:off x="7957398" y="5340572"/>
              <a:ext cx="15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8" name="Freeform 492"/>
            <p:cNvSpPr>
              <a:spLocks/>
            </p:cNvSpPr>
            <p:nvPr/>
          </p:nvSpPr>
          <p:spPr bwMode="auto">
            <a:xfrm>
              <a:off x="7952635" y="5169122"/>
              <a:ext cx="4763" cy="171450"/>
            </a:xfrm>
            <a:custGeom>
              <a:avLst/>
              <a:gdLst>
                <a:gd name="T0" fmla="*/ 2147483647 w 3"/>
                <a:gd name="T1" fmla="*/ 2147483647 h 108"/>
                <a:gd name="T2" fmla="*/ 2147483647 w 3"/>
                <a:gd name="T3" fmla="*/ 2147483647 h 108"/>
                <a:gd name="T4" fmla="*/ 0 w 3"/>
                <a:gd name="T5" fmla="*/ 2147483647 h 108"/>
                <a:gd name="T6" fmla="*/ 2147483647 w 3"/>
                <a:gd name="T7" fmla="*/ 2147483647 h 108"/>
                <a:gd name="T8" fmla="*/ 2147483647 w 3"/>
                <a:gd name="T9" fmla="*/ 0 h 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08"/>
                <a:gd name="T17" fmla="*/ 3 w 3"/>
                <a:gd name="T18" fmla="*/ 108 h 1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08">
                  <a:moveTo>
                    <a:pt x="3" y="108"/>
                  </a:moveTo>
                  <a:lnTo>
                    <a:pt x="3" y="70"/>
                  </a:lnTo>
                  <a:lnTo>
                    <a:pt x="0" y="70"/>
                  </a:lnTo>
                  <a:lnTo>
                    <a:pt x="2" y="70"/>
                  </a:lnTo>
                  <a:lnTo>
                    <a:pt x="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39" name="Line 493"/>
            <p:cNvSpPr>
              <a:spLocks noChangeShapeType="1"/>
            </p:cNvSpPr>
            <p:nvPr/>
          </p:nvSpPr>
          <p:spPr bwMode="auto">
            <a:xfrm>
              <a:off x="7958985" y="5280247"/>
              <a:ext cx="4763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0" name="Freeform 494"/>
            <p:cNvSpPr>
              <a:spLocks/>
            </p:cNvSpPr>
            <p:nvPr/>
          </p:nvSpPr>
          <p:spPr bwMode="auto">
            <a:xfrm>
              <a:off x="7957398" y="5280247"/>
              <a:ext cx="1587" cy="60325"/>
            </a:xfrm>
            <a:custGeom>
              <a:avLst/>
              <a:gdLst>
                <a:gd name="T0" fmla="*/ 999241774 w 2"/>
                <a:gd name="T1" fmla="*/ 0 h 38"/>
                <a:gd name="T2" fmla="*/ 999241774 w 2"/>
                <a:gd name="T3" fmla="*/ 2147483647 h 38"/>
                <a:gd name="T4" fmla="*/ 0 w 2"/>
                <a:gd name="T5" fmla="*/ 2147483647 h 38"/>
                <a:gd name="T6" fmla="*/ 0 60000 65536"/>
                <a:gd name="T7" fmla="*/ 0 60000 65536"/>
                <a:gd name="T8" fmla="*/ 0 60000 65536"/>
                <a:gd name="T9" fmla="*/ 0 w 2"/>
                <a:gd name="T10" fmla="*/ 0 h 38"/>
                <a:gd name="T11" fmla="*/ 2 w 2"/>
                <a:gd name="T12" fmla="*/ 38 h 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8">
                  <a:moveTo>
                    <a:pt x="2" y="0"/>
                  </a:moveTo>
                  <a:lnTo>
                    <a:pt x="2" y="24"/>
                  </a:lnTo>
                  <a:lnTo>
                    <a:pt x="0" y="3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1" name="Line 495"/>
            <p:cNvSpPr>
              <a:spLocks noChangeShapeType="1"/>
            </p:cNvSpPr>
            <p:nvPr/>
          </p:nvSpPr>
          <p:spPr bwMode="auto">
            <a:xfrm>
              <a:off x="7966923" y="5300884"/>
              <a:ext cx="1587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2" name="Freeform 496"/>
            <p:cNvSpPr>
              <a:spLocks/>
            </p:cNvSpPr>
            <p:nvPr/>
          </p:nvSpPr>
          <p:spPr bwMode="auto">
            <a:xfrm>
              <a:off x="7958985" y="5280247"/>
              <a:ext cx="7938" cy="20637"/>
            </a:xfrm>
            <a:custGeom>
              <a:avLst/>
              <a:gdLst>
                <a:gd name="T0" fmla="*/ 2147483647 w 4"/>
                <a:gd name="T1" fmla="*/ 2147483647 h 12"/>
                <a:gd name="T2" fmla="*/ 2147483647 w 4"/>
                <a:gd name="T3" fmla="*/ 0 h 12"/>
                <a:gd name="T4" fmla="*/ 0 w 4"/>
                <a:gd name="T5" fmla="*/ 0 h 12"/>
                <a:gd name="T6" fmla="*/ 0 60000 65536"/>
                <a:gd name="T7" fmla="*/ 0 60000 65536"/>
                <a:gd name="T8" fmla="*/ 0 60000 65536"/>
                <a:gd name="T9" fmla="*/ 0 w 4"/>
                <a:gd name="T10" fmla="*/ 0 h 12"/>
                <a:gd name="T11" fmla="*/ 4 w 4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2">
                  <a:moveTo>
                    <a:pt x="4" y="12"/>
                  </a:move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3" name="Line 497"/>
            <p:cNvSpPr>
              <a:spLocks noChangeShapeType="1"/>
            </p:cNvSpPr>
            <p:nvPr/>
          </p:nvSpPr>
          <p:spPr bwMode="auto">
            <a:xfrm>
              <a:off x="6768360" y="5397722"/>
              <a:ext cx="1588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4" name="Freeform 498"/>
            <p:cNvSpPr>
              <a:spLocks/>
            </p:cNvSpPr>
            <p:nvPr/>
          </p:nvSpPr>
          <p:spPr bwMode="auto">
            <a:xfrm>
              <a:off x="6744548" y="5397722"/>
              <a:ext cx="23812" cy="93662"/>
            </a:xfrm>
            <a:custGeom>
              <a:avLst/>
              <a:gdLst>
                <a:gd name="T0" fmla="*/ 2147483647 w 15"/>
                <a:gd name="T1" fmla="*/ 0 h 59"/>
                <a:gd name="T2" fmla="*/ 2147483647 w 15"/>
                <a:gd name="T3" fmla="*/ 0 h 59"/>
                <a:gd name="T4" fmla="*/ 2147483647 w 15"/>
                <a:gd name="T5" fmla="*/ 2147483647 h 59"/>
                <a:gd name="T6" fmla="*/ 0 w 15"/>
                <a:gd name="T7" fmla="*/ 2147483647 h 59"/>
                <a:gd name="T8" fmla="*/ 0 w 1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59"/>
                <a:gd name="T17" fmla="*/ 15 w 1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59">
                  <a:moveTo>
                    <a:pt x="15" y="0"/>
                  </a:moveTo>
                  <a:lnTo>
                    <a:pt x="8" y="0"/>
                  </a:lnTo>
                  <a:lnTo>
                    <a:pt x="3" y="4"/>
                  </a:lnTo>
                  <a:lnTo>
                    <a:pt x="0" y="12"/>
                  </a:lnTo>
                  <a:lnTo>
                    <a:pt x="0" y="59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5" name="Line 499"/>
            <p:cNvSpPr>
              <a:spLocks noChangeShapeType="1"/>
            </p:cNvSpPr>
            <p:nvPr/>
          </p:nvSpPr>
          <p:spPr bwMode="auto">
            <a:xfrm>
              <a:off x="6754073" y="5535834"/>
              <a:ext cx="3175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6" name="Freeform 500"/>
            <p:cNvSpPr>
              <a:spLocks/>
            </p:cNvSpPr>
            <p:nvPr/>
          </p:nvSpPr>
          <p:spPr bwMode="auto">
            <a:xfrm>
              <a:off x="6744548" y="5535834"/>
              <a:ext cx="9525" cy="180975"/>
            </a:xfrm>
            <a:custGeom>
              <a:avLst/>
              <a:gdLst>
                <a:gd name="T0" fmla="*/ 2147483647 w 6"/>
                <a:gd name="T1" fmla="*/ 0 h 114"/>
                <a:gd name="T2" fmla="*/ 2147483647 w 6"/>
                <a:gd name="T3" fmla="*/ 2147483647 h 114"/>
                <a:gd name="T4" fmla="*/ 2147483647 w 6"/>
                <a:gd name="T5" fmla="*/ 2147483647 h 114"/>
                <a:gd name="T6" fmla="*/ 2147483647 w 6"/>
                <a:gd name="T7" fmla="*/ 2147483647 h 114"/>
                <a:gd name="T8" fmla="*/ 2147483647 w 6"/>
                <a:gd name="T9" fmla="*/ 2147483647 h 114"/>
                <a:gd name="T10" fmla="*/ 2147483647 w 6"/>
                <a:gd name="T11" fmla="*/ 2147483647 h 114"/>
                <a:gd name="T12" fmla="*/ 0 w 6"/>
                <a:gd name="T13" fmla="*/ 2147483647 h 114"/>
                <a:gd name="T14" fmla="*/ 0 w 6"/>
                <a:gd name="T15" fmla="*/ 2147483647 h 1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14"/>
                <a:gd name="T26" fmla="*/ 6 w 6"/>
                <a:gd name="T27" fmla="*/ 114 h 1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14">
                  <a:moveTo>
                    <a:pt x="6" y="0"/>
                  </a:moveTo>
                  <a:lnTo>
                    <a:pt x="6" y="69"/>
                  </a:lnTo>
                  <a:lnTo>
                    <a:pt x="6" y="114"/>
                  </a:lnTo>
                  <a:lnTo>
                    <a:pt x="3" y="102"/>
                  </a:lnTo>
                  <a:lnTo>
                    <a:pt x="3" y="69"/>
                  </a:lnTo>
                  <a:lnTo>
                    <a:pt x="0" y="69"/>
                  </a:lnTo>
                  <a:lnTo>
                    <a:pt x="0" y="88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7" name="Line 501"/>
            <p:cNvSpPr>
              <a:spLocks noChangeShapeType="1"/>
            </p:cNvSpPr>
            <p:nvPr/>
          </p:nvSpPr>
          <p:spPr bwMode="auto">
            <a:xfrm>
              <a:off x="6763598" y="5686647"/>
              <a:ext cx="15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8" name="Freeform 502"/>
            <p:cNvSpPr>
              <a:spLocks/>
            </p:cNvSpPr>
            <p:nvPr/>
          </p:nvSpPr>
          <p:spPr bwMode="auto">
            <a:xfrm>
              <a:off x="6754073" y="5645372"/>
              <a:ext cx="9525" cy="60325"/>
            </a:xfrm>
            <a:custGeom>
              <a:avLst/>
              <a:gdLst>
                <a:gd name="T0" fmla="*/ 2147483647 w 6"/>
                <a:gd name="T1" fmla="*/ 2147483647 h 38"/>
                <a:gd name="T2" fmla="*/ 2147483647 w 6"/>
                <a:gd name="T3" fmla="*/ 2147483647 h 38"/>
                <a:gd name="T4" fmla="*/ 2147483647 w 6"/>
                <a:gd name="T5" fmla="*/ 0 h 38"/>
                <a:gd name="T6" fmla="*/ 0 w 6"/>
                <a:gd name="T7" fmla="*/ 0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38"/>
                <a:gd name="T14" fmla="*/ 6 w 6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38">
                  <a:moveTo>
                    <a:pt x="6" y="26"/>
                  </a:moveTo>
                  <a:lnTo>
                    <a:pt x="4" y="38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49" name="Line 503"/>
            <p:cNvSpPr>
              <a:spLocks noChangeShapeType="1"/>
            </p:cNvSpPr>
            <p:nvPr/>
          </p:nvSpPr>
          <p:spPr bwMode="auto">
            <a:xfrm>
              <a:off x="6763598" y="5645372"/>
              <a:ext cx="1587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0" name="Line 504"/>
            <p:cNvSpPr>
              <a:spLocks noChangeShapeType="1"/>
            </p:cNvSpPr>
            <p:nvPr/>
          </p:nvSpPr>
          <p:spPr bwMode="auto">
            <a:xfrm>
              <a:off x="6763598" y="5645372"/>
              <a:ext cx="1587" cy="412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1" name="Line 505"/>
            <p:cNvSpPr>
              <a:spLocks noChangeShapeType="1"/>
            </p:cNvSpPr>
            <p:nvPr/>
          </p:nvSpPr>
          <p:spPr bwMode="auto">
            <a:xfrm>
              <a:off x="6768360" y="5664422"/>
              <a:ext cx="3175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2" name="Freeform 506"/>
            <p:cNvSpPr>
              <a:spLocks/>
            </p:cNvSpPr>
            <p:nvPr/>
          </p:nvSpPr>
          <p:spPr bwMode="auto">
            <a:xfrm>
              <a:off x="6763598" y="5645372"/>
              <a:ext cx="4762" cy="19050"/>
            </a:xfrm>
            <a:custGeom>
              <a:avLst/>
              <a:gdLst>
                <a:gd name="T0" fmla="*/ 2147483647 w 3"/>
                <a:gd name="T1" fmla="*/ 2147483647 h 12"/>
                <a:gd name="T2" fmla="*/ 2147483647 w 3"/>
                <a:gd name="T3" fmla="*/ 0 h 12"/>
                <a:gd name="T4" fmla="*/ 0 w 3"/>
                <a:gd name="T5" fmla="*/ 0 h 12"/>
                <a:gd name="T6" fmla="*/ 0 60000 65536"/>
                <a:gd name="T7" fmla="*/ 0 60000 65536"/>
                <a:gd name="T8" fmla="*/ 0 60000 65536"/>
                <a:gd name="T9" fmla="*/ 0 w 3"/>
                <a:gd name="T10" fmla="*/ 0 h 12"/>
                <a:gd name="T11" fmla="*/ 3 w 3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2">
                  <a:moveTo>
                    <a:pt x="3" y="12"/>
                  </a:move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CC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3" name="Line 507"/>
            <p:cNvSpPr>
              <a:spLocks noChangeShapeType="1"/>
            </p:cNvSpPr>
            <p:nvPr/>
          </p:nvSpPr>
          <p:spPr bwMode="auto">
            <a:xfrm>
              <a:off x="6774710" y="5645372"/>
              <a:ext cx="1588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4" name="Freeform 508"/>
            <p:cNvSpPr>
              <a:spLocks/>
            </p:cNvSpPr>
            <p:nvPr/>
          </p:nvSpPr>
          <p:spPr bwMode="auto">
            <a:xfrm>
              <a:off x="6735023" y="5645372"/>
              <a:ext cx="39687" cy="74612"/>
            </a:xfrm>
            <a:custGeom>
              <a:avLst/>
              <a:gdLst>
                <a:gd name="T0" fmla="*/ 2147483647 w 25"/>
                <a:gd name="T1" fmla="*/ 0 h 47"/>
                <a:gd name="T2" fmla="*/ 2147483647 w 25"/>
                <a:gd name="T3" fmla="*/ 2147483647 h 47"/>
                <a:gd name="T4" fmla="*/ 0 w 25"/>
                <a:gd name="T5" fmla="*/ 0 h 47"/>
                <a:gd name="T6" fmla="*/ 2147483647 w 25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47"/>
                <a:gd name="T14" fmla="*/ 25 w 25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47">
                  <a:moveTo>
                    <a:pt x="25" y="0"/>
                  </a:moveTo>
                  <a:lnTo>
                    <a:pt x="12" y="47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solidFill>
              <a:srgbClr val="CC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5" name="Line 509"/>
            <p:cNvSpPr>
              <a:spLocks noChangeShapeType="1"/>
            </p:cNvSpPr>
            <p:nvPr/>
          </p:nvSpPr>
          <p:spPr bwMode="auto">
            <a:xfrm>
              <a:off x="6776298" y="5723159"/>
              <a:ext cx="1587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6" name="Freeform 510"/>
            <p:cNvSpPr>
              <a:spLocks/>
            </p:cNvSpPr>
            <p:nvPr/>
          </p:nvSpPr>
          <p:spPr bwMode="auto">
            <a:xfrm>
              <a:off x="6684223" y="5719984"/>
              <a:ext cx="142875" cy="138113"/>
            </a:xfrm>
            <a:custGeom>
              <a:avLst/>
              <a:gdLst>
                <a:gd name="T0" fmla="*/ 2147483647 w 89"/>
                <a:gd name="T1" fmla="*/ 2147483647 h 87"/>
                <a:gd name="T2" fmla="*/ 2147483647 w 89"/>
                <a:gd name="T3" fmla="*/ 0 h 87"/>
                <a:gd name="T4" fmla="*/ 2147483647 w 89"/>
                <a:gd name="T5" fmla="*/ 0 h 87"/>
                <a:gd name="T6" fmla="*/ 2147483647 w 89"/>
                <a:gd name="T7" fmla="*/ 0 h 87"/>
                <a:gd name="T8" fmla="*/ 2147483647 w 89"/>
                <a:gd name="T9" fmla="*/ 2147483647 h 87"/>
                <a:gd name="T10" fmla="*/ 2147483647 w 89"/>
                <a:gd name="T11" fmla="*/ 2147483647 h 87"/>
                <a:gd name="T12" fmla="*/ 2147483647 w 89"/>
                <a:gd name="T13" fmla="*/ 2147483647 h 87"/>
                <a:gd name="T14" fmla="*/ 2147483647 w 89"/>
                <a:gd name="T15" fmla="*/ 2147483647 h 87"/>
                <a:gd name="T16" fmla="*/ 2147483647 w 89"/>
                <a:gd name="T17" fmla="*/ 2147483647 h 87"/>
                <a:gd name="T18" fmla="*/ 2147483647 w 89"/>
                <a:gd name="T19" fmla="*/ 2147483647 h 87"/>
                <a:gd name="T20" fmla="*/ 2147483647 w 89"/>
                <a:gd name="T21" fmla="*/ 2147483647 h 87"/>
                <a:gd name="T22" fmla="*/ 2147483647 w 89"/>
                <a:gd name="T23" fmla="*/ 2147483647 h 87"/>
                <a:gd name="T24" fmla="*/ 0 w 89"/>
                <a:gd name="T25" fmla="*/ 2147483647 h 87"/>
                <a:gd name="T26" fmla="*/ 2147483647 w 89"/>
                <a:gd name="T27" fmla="*/ 2147483647 h 87"/>
                <a:gd name="T28" fmla="*/ 2147483647 w 89"/>
                <a:gd name="T29" fmla="*/ 2147483647 h 87"/>
                <a:gd name="T30" fmla="*/ 2147483647 w 89"/>
                <a:gd name="T31" fmla="*/ 2147483647 h 87"/>
                <a:gd name="T32" fmla="*/ 2147483647 w 89"/>
                <a:gd name="T33" fmla="*/ 2147483647 h 87"/>
                <a:gd name="T34" fmla="*/ 2147483647 w 89"/>
                <a:gd name="T35" fmla="*/ 2147483647 h 87"/>
                <a:gd name="T36" fmla="*/ 2147483647 w 89"/>
                <a:gd name="T37" fmla="*/ 2147483647 h 87"/>
                <a:gd name="T38" fmla="*/ 2147483647 w 89"/>
                <a:gd name="T39" fmla="*/ 2147483647 h 87"/>
                <a:gd name="T40" fmla="*/ 2147483647 w 89"/>
                <a:gd name="T41" fmla="*/ 2147483647 h 87"/>
                <a:gd name="T42" fmla="*/ 2147483647 w 89"/>
                <a:gd name="T43" fmla="*/ 2147483647 h 87"/>
                <a:gd name="T44" fmla="*/ 2147483647 w 89"/>
                <a:gd name="T45" fmla="*/ 2147483647 h 87"/>
                <a:gd name="T46" fmla="*/ 2147483647 w 89"/>
                <a:gd name="T47" fmla="*/ 2147483647 h 87"/>
                <a:gd name="T48" fmla="*/ 2147483647 w 89"/>
                <a:gd name="T49" fmla="*/ 2147483647 h 87"/>
                <a:gd name="T50" fmla="*/ 2147483647 w 89"/>
                <a:gd name="T51" fmla="*/ 2147483647 h 87"/>
                <a:gd name="T52" fmla="*/ 2147483647 w 89"/>
                <a:gd name="T53" fmla="*/ 2147483647 h 87"/>
                <a:gd name="T54" fmla="*/ 2147483647 w 89"/>
                <a:gd name="T55" fmla="*/ 2147483647 h 87"/>
                <a:gd name="T56" fmla="*/ 2147483647 w 89"/>
                <a:gd name="T57" fmla="*/ 2147483647 h 87"/>
                <a:gd name="T58" fmla="*/ 2147483647 w 89"/>
                <a:gd name="T59" fmla="*/ 2147483647 h 87"/>
                <a:gd name="T60" fmla="*/ 2147483647 w 89"/>
                <a:gd name="T61" fmla="*/ 2147483647 h 87"/>
                <a:gd name="T62" fmla="*/ 2147483647 w 89"/>
                <a:gd name="T63" fmla="*/ 2147483647 h 87"/>
                <a:gd name="T64" fmla="*/ 2147483647 w 89"/>
                <a:gd name="T65" fmla="*/ 2147483647 h 87"/>
                <a:gd name="T66" fmla="*/ 2147483647 w 89"/>
                <a:gd name="T67" fmla="*/ 2147483647 h 87"/>
                <a:gd name="T68" fmla="*/ 2147483647 w 89"/>
                <a:gd name="T69" fmla="*/ 2147483647 h 87"/>
                <a:gd name="T70" fmla="*/ 2147483647 w 89"/>
                <a:gd name="T71" fmla="*/ 2147483647 h 87"/>
                <a:gd name="T72" fmla="*/ 2147483647 w 89"/>
                <a:gd name="T73" fmla="*/ 2147483647 h 87"/>
                <a:gd name="T74" fmla="*/ 2147483647 w 89"/>
                <a:gd name="T75" fmla="*/ 2147483647 h 87"/>
                <a:gd name="T76" fmla="*/ 2147483647 w 89"/>
                <a:gd name="T77" fmla="*/ 2147483647 h 87"/>
                <a:gd name="T78" fmla="*/ 2147483647 w 89"/>
                <a:gd name="T79" fmla="*/ 2147483647 h 87"/>
                <a:gd name="T80" fmla="*/ 2147483647 w 89"/>
                <a:gd name="T81" fmla="*/ 2147483647 h 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9"/>
                <a:gd name="T124" fmla="*/ 0 h 87"/>
                <a:gd name="T125" fmla="*/ 89 w 89"/>
                <a:gd name="T126" fmla="*/ 87 h 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9" h="87">
                  <a:moveTo>
                    <a:pt x="57" y="2"/>
                  </a:moveTo>
                  <a:lnTo>
                    <a:pt x="50" y="0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1" y="2"/>
                  </a:lnTo>
                  <a:lnTo>
                    <a:pt x="24" y="5"/>
                  </a:lnTo>
                  <a:lnTo>
                    <a:pt x="19" y="9"/>
                  </a:lnTo>
                  <a:lnTo>
                    <a:pt x="14" y="12"/>
                  </a:lnTo>
                  <a:lnTo>
                    <a:pt x="9" y="17"/>
                  </a:lnTo>
                  <a:lnTo>
                    <a:pt x="5" y="24"/>
                  </a:lnTo>
                  <a:lnTo>
                    <a:pt x="2" y="29"/>
                  </a:lnTo>
                  <a:lnTo>
                    <a:pt x="2" y="36"/>
                  </a:lnTo>
                  <a:lnTo>
                    <a:pt x="0" y="43"/>
                  </a:lnTo>
                  <a:lnTo>
                    <a:pt x="2" y="50"/>
                  </a:lnTo>
                  <a:lnTo>
                    <a:pt x="2" y="57"/>
                  </a:lnTo>
                  <a:lnTo>
                    <a:pt x="5" y="64"/>
                  </a:lnTo>
                  <a:lnTo>
                    <a:pt x="9" y="69"/>
                  </a:lnTo>
                  <a:lnTo>
                    <a:pt x="14" y="74"/>
                  </a:lnTo>
                  <a:lnTo>
                    <a:pt x="19" y="78"/>
                  </a:lnTo>
                  <a:lnTo>
                    <a:pt x="24" y="81"/>
                  </a:lnTo>
                  <a:lnTo>
                    <a:pt x="31" y="85"/>
                  </a:lnTo>
                  <a:lnTo>
                    <a:pt x="37" y="87"/>
                  </a:lnTo>
                  <a:lnTo>
                    <a:pt x="43" y="87"/>
                  </a:lnTo>
                  <a:lnTo>
                    <a:pt x="50" y="87"/>
                  </a:lnTo>
                  <a:lnTo>
                    <a:pt x="57" y="85"/>
                  </a:lnTo>
                  <a:lnTo>
                    <a:pt x="64" y="81"/>
                  </a:lnTo>
                  <a:lnTo>
                    <a:pt x="69" y="78"/>
                  </a:lnTo>
                  <a:lnTo>
                    <a:pt x="75" y="74"/>
                  </a:lnTo>
                  <a:lnTo>
                    <a:pt x="80" y="69"/>
                  </a:lnTo>
                  <a:lnTo>
                    <a:pt x="83" y="64"/>
                  </a:lnTo>
                  <a:lnTo>
                    <a:pt x="85" y="57"/>
                  </a:lnTo>
                  <a:lnTo>
                    <a:pt x="87" y="50"/>
                  </a:lnTo>
                  <a:lnTo>
                    <a:pt x="89" y="43"/>
                  </a:lnTo>
                  <a:lnTo>
                    <a:pt x="87" y="36"/>
                  </a:lnTo>
                  <a:lnTo>
                    <a:pt x="85" y="29"/>
                  </a:lnTo>
                  <a:lnTo>
                    <a:pt x="83" y="24"/>
                  </a:lnTo>
                  <a:lnTo>
                    <a:pt x="80" y="17"/>
                  </a:lnTo>
                  <a:lnTo>
                    <a:pt x="75" y="12"/>
                  </a:lnTo>
                  <a:lnTo>
                    <a:pt x="69" y="9"/>
                  </a:lnTo>
                  <a:lnTo>
                    <a:pt x="64" y="5"/>
                  </a:lnTo>
                  <a:lnTo>
                    <a:pt x="57" y="2"/>
                  </a:lnTo>
                </a:path>
              </a:pathLst>
            </a:custGeom>
            <a:solidFill>
              <a:srgbClr val="CC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7" name="Line 511"/>
            <p:cNvSpPr>
              <a:spLocks noChangeShapeType="1"/>
            </p:cNvSpPr>
            <p:nvPr/>
          </p:nvSpPr>
          <p:spPr bwMode="auto">
            <a:xfrm>
              <a:off x="6754073" y="5742209"/>
              <a:ext cx="3175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8" name="Line 512"/>
            <p:cNvSpPr>
              <a:spLocks noChangeShapeType="1"/>
            </p:cNvSpPr>
            <p:nvPr/>
          </p:nvSpPr>
          <p:spPr bwMode="auto">
            <a:xfrm>
              <a:off x="6754073" y="5742209"/>
              <a:ext cx="3175" cy="9366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59" name="Line 513"/>
            <p:cNvSpPr>
              <a:spLocks noChangeShapeType="1"/>
            </p:cNvSpPr>
            <p:nvPr/>
          </p:nvSpPr>
          <p:spPr bwMode="auto">
            <a:xfrm>
              <a:off x="6708035" y="5788247"/>
              <a:ext cx="3175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0" name="Line 514"/>
            <p:cNvSpPr>
              <a:spLocks noChangeShapeType="1"/>
            </p:cNvSpPr>
            <p:nvPr/>
          </p:nvSpPr>
          <p:spPr bwMode="auto">
            <a:xfrm>
              <a:off x="6708035" y="5788247"/>
              <a:ext cx="93663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1" name="Line 515"/>
            <p:cNvSpPr>
              <a:spLocks noChangeShapeType="1"/>
            </p:cNvSpPr>
            <p:nvPr/>
          </p:nvSpPr>
          <p:spPr bwMode="auto">
            <a:xfrm>
              <a:off x="6827098" y="5788247"/>
              <a:ext cx="15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2" name="Freeform 516"/>
            <p:cNvSpPr>
              <a:spLocks/>
            </p:cNvSpPr>
            <p:nvPr/>
          </p:nvSpPr>
          <p:spPr bwMode="auto">
            <a:xfrm>
              <a:off x="6827098" y="5032597"/>
              <a:ext cx="1587500" cy="755650"/>
            </a:xfrm>
            <a:custGeom>
              <a:avLst/>
              <a:gdLst>
                <a:gd name="T0" fmla="*/ 0 w 1000"/>
                <a:gd name="T1" fmla="*/ 2147483647 h 476"/>
                <a:gd name="T2" fmla="*/ 2147483647 w 1000"/>
                <a:gd name="T3" fmla="*/ 2147483647 h 476"/>
                <a:gd name="T4" fmla="*/ 2147483647 w 1000"/>
                <a:gd name="T5" fmla="*/ 0 h 476"/>
                <a:gd name="T6" fmla="*/ 0 60000 65536"/>
                <a:gd name="T7" fmla="*/ 0 60000 65536"/>
                <a:gd name="T8" fmla="*/ 0 60000 65536"/>
                <a:gd name="T9" fmla="*/ 0 w 1000"/>
                <a:gd name="T10" fmla="*/ 0 h 476"/>
                <a:gd name="T11" fmla="*/ 1000 w 1000"/>
                <a:gd name="T12" fmla="*/ 476 h 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0" h="476">
                  <a:moveTo>
                    <a:pt x="0" y="476"/>
                  </a:moveTo>
                  <a:lnTo>
                    <a:pt x="1000" y="476"/>
                  </a:lnTo>
                  <a:lnTo>
                    <a:pt x="100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3" name="Line 517"/>
            <p:cNvSpPr>
              <a:spLocks noChangeShapeType="1"/>
            </p:cNvSpPr>
            <p:nvPr/>
          </p:nvSpPr>
          <p:spPr bwMode="auto">
            <a:xfrm>
              <a:off x="6763598" y="5431059"/>
              <a:ext cx="1587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4" name="Line 518"/>
            <p:cNvSpPr>
              <a:spLocks noChangeShapeType="1"/>
            </p:cNvSpPr>
            <p:nvPr/>
          </p:nvSpPr>
          <p:spPr bwMode="auto">
            <a:xfrm flipH="1">
              <a:off x="6733435" y="5431059"/>
              <a:ext cx="301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5" name="Line 519"/>
            <p:cNvSpPr>
              <a:spLocks noChangeShapeType="1"/>
            </p:cNvSpPr>
            <p:nvPr/>
          </p:nvSpPr>
          <p:spPr bwMode="auto">
            <a:xfrm>
              <a:off x="6684223" y="5788247"/>
              <a:ext cx="4762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6" name="Freeform 520"/>
            <p:cNvSpPr>
              <a:spLocks/>
            </p:cNvSpPr>
            <p:nvPr/>
          </p:nvSpPr>
          <p:spPr bwMode="auto">
            <a:xfrm>
              <a:off x="6611198" y="5772372"/>
              <a:ext cx="73025" cy="34925"/>
            </a:xfrm>
            <a:custGeom>
              <a:avLst/>
              <a:gdLst>
                <a:gd name="T0" fmla="*/ 2147483647 w 47"/>
                <a:gd name="T1" fmla="*/ 2147483647 h 22"/>
                <a:gd name="T2" fmla="*/ 0 w 47"/>
                <a:gd name="T3" fmla="*/ 2147483647 h 22"/>
                <a:gd name="T4" fmla="*/ 0 w 47"/>
                <a:gd name="T5" fmla="*/ 0 h 22"/>
                <a:gd name="T6" fmla="*/ 2147483647 w 47"/>
                <a:gd name="T7" fmla="*/ 2147483647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"/>
                <a:gd name="T13" fmla="*/ 0 h 22"/>
                <a:gd name="T14" fmla="*/ 47 w 4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" h="22">
                  <a:moveTo>
                    <a:pt x="47" y="10"/>
                  </a:moveTo>
                  <a:lnTo>
                    <a:pt x="0" y="22"/>
                  </a:lnTo>
                  <a:lnTo>
                    <a:pt x="0" y="0"/>
                  </a:lnTo>
                  <a:lnTo>
                    <a:pt x="47" y="10"/>
                  </a:lnTo>
                </a:path>
              </a:pathLst>
            </a:custGeom>
            <a:solidFill>
              <a:srgbClr val="CC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7" name="Line 521"/>
            <p:cNvSpPr>
              <a:spLocks noChangeShapeType="1"/>
            </p:cNvSpPr>
            <p:nvPr/>
          </p:nvSpPr>
          <p:spPr bwMode="auto">
            <a:xfrm>
              <a:off x="6681048" y="5791422"/>
              <a:ext cx="1587" cy="158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8" name="Line 522"/>
            <p:cNvSpPr>
              <a:spLocks noChangeShapeType="1"/>
            </p:cNvSpPr>
            <p:nvPr/>
          </p:nvSpPr>
          <p:spPr bwMode="auto">
            <a:xfrm>
              <a:off x="6611198" y="5788247"/>
              <a:ext cx="3175" cy="317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69" name="Line 523"/>
            <p:cNvSpPr>
              <a:spLocks noChangeShapeType="1"/>
            </p:cNvSpPr>
            <p:nvPr/>
          </p:nvSpPr>
          <p:spPr bwMode="auto">
            <a:xfrm>
              <a:off x="6611198" y="5777134"/>
              <a:ext cx="3175" cy="15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70" name="Freeform 524"/>
            <p:cNvSpPr>
              <a:spLocks/>
            </p:cNvSpPr>
            <p:nvPr/>
          </p:nvSpPr>
          <p:spPr bwMode="auto">
            <a:xfrm>
              <a:off x="6611198" y="5777134"/>
              <a:ext cx="61912" cy="9525"/>
            </a:xfrm>
            <a:custGeom>
              <a:avLst/>
              <a:gdLst>
                <a:gd name="T0" fmla="*/ 0 w 38"/>
                <a:gd name="T1" fmla="*/ 0 h 6"/>
                <a:gd name="T2" fmla="*/ 2147483647 w 38"/>
                <a:gd name="T3" fmla="*/ 0 h 6"/>
                <a:gd name="T4" fmla="*/ 2147483647 w 38"/>
                <a:gd name="T5" fmla="*/ 2147483647 h 6"/>
                <a:gd name="T6" fmla="*/ 0 w 38"/>
                <a:gd name="T7" fmla="*/ 2147483647 h 6"/>
                <a:gd name="T8" fmla="*/ 0 w 38"/>
                <a:gd name="T9" fmla="*/ 2147483647 h 6"/>
                <a:gd name="T10" fmla="*/ 2147483647 w 38"/>
                <a:gd name="T11" fmla="*/ 2147483647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6"/>
                <a:gd name="T20" fmla="*/ 38 w 3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6">
                  <a:moveTo>
                    <a:pt x="0" y="0"/>
                  </a:moveTo>
                  <a:lnTo>
                    <a:pt x="14" y="0"/>
                  </a:lnTo>
                  <a:lnTo>
                    <a:pt x="26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38" y="6"/>
                  </a:lnTo>
                </a:path>
              </a:pathLst>
            </a:custGeom>
            <a:solidFill>
              <a:srgbClr val="CCCCFF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75" name="Rectangle 529"/>
            <p:cNvSpPr>
              <a:spLocks noChangeArrowheads="1"/>
            </p:cNvSpPr>
            <p:nvPr/>
          </p:nvSpPr>
          <p:spPr bwMode="auto">
            <a:xfrm>
              <a:off x="5087198" y="4951634"/>
              <a:ext cx="3124200" cy="228600"/>
            </a:xfrm>
            <a:prstGeom prst="rect">
              <a:avLst/>
            </a:prstGeom>
            <a:solidFill>
              <a:srgbClr val="CC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76" name="Line 530"/>
            <p:cNvSpPr>
              <a:spLocks noChangeShapeType="1"/>
            </p:cNvSpPr>
            <p:nvPr/>
          </p:nvSpPr>
          <p:spPr bwMode="auto">
            <a:xfrm>
              <a:off x="8211398" y="5027834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77" name="Oval 531"/>
            <p:cNvSpPr>
              <a:spLocks noChangeArrowheads="1"/>
            </p:cNvSpPr>
            <p:nvPr/>
          </p:nvSpPr>
          <p:spPr bwMode="auto">
            <a:xfrm>
              <a:off x="5047510" y="5408834"/>
              <a:ext cx="228600" cy="228600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89990" tIns="46795" rIns="89990" bIns="46795" anchor="ctr"/>
            <a:lstStyle/>
            <a:p>
              <a:pPr marL="0" marR="0" lvl="0" indent="0" algn="ctr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20978" name="Line 532"/>
            <p:cNvSpPr>
              <a:spLocks noChangeShapeType="1"/>
            </p:cNvSpPr>
            <p:nvPr/>
          </p:nvSpPr>
          <p:spPr bwMode="auto">
            <a:xfrm>
              <a:off x="5087198" y="4587154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79" name="Line 533"/>
            <p:cNvSpPr>
              <a:spLocks noChangeShapeType="1"/>
            </p:cNvSpPr>
            <p:nvPr/>
          </p:nvSpPr>
          <p:spPr bwMode="auto">
            <a:xfrm>
              <a:off x="5163398" y="5180234"/>
              <a:ext cx="0" cy="228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80" name="Line 534"/>
            <p:cNvSpPr>
              <a:spLocks noChangeShapeType="1"/>
            </p:cNvSpPr>
            <p:nvPr/>
          </p:nvSpPr>
          <p:spPr bwMode="auto">
            <a:xfrm>
              <a:off x="5163398" y="5637434"/>
              <a:ext cx="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81" name="Line 535"/>
            <p:cNvSpPr>
              <a:spLocks noChangeShapeType="1"/>
            </p:cNvSpPr>
            <p:nvPr/>
          </p:nvSpPr>
          <p:spPr bwMode="auto">
            <a:xfrm>
              <a:off x="5163398" y="5789834"/>
              <a:ext cx="1524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82" name="Line 536"/>
            <p:cNvSpPr>
              <a:spLocks noChangeShapeType="1"/>
            </p:cNvSpPr>
            <p:nvPr/>
          </p:nvSpPr>
          <p:spPr bwMode="auto">
            <a:xfrm>
              <a:off x="5239598" y="4951634"/>
              <a:ext cx="0" cy="2286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0983" name="Text Box 537"/>
            <p:cNvSpPr txBox="1">
              <a:spLocks noChangeArrowheads="1"/>
            </p:cNvSpPr>
            <p:nvPr/>
          </p:nvSpPr>
          <p:spPr bwMode="auto">
            <a:xfrm>
              <a:off x="4241875" y="4118086"/>
              <a:ext cx="4442519" cy="740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i="0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General: 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The following  n-bit register structure is </a:t>
              </a:r>
              <a:b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Non-singular over GF(2) if c</a:t>
              </a: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rPr>
                <a:t> 0</a:t>
              </a:r>
            </a:p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  <a:sym typeface="Symbol" pitchFamily="18" charset="2"/>
                </a:rPr>
                <a:t>Where f :  is any function (linear or non-linear)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3" name="Textfeld 392">
              <a:extLst>
                <a:ext uri="{FF2B5EF4-FFF2-40B4-BE49-F238E27FC236}">
                  <a16:creationId xmlns="" xmlns:a16="http://schemas.microsoft.com/office/drawing/2014/main" id="{FD3D71BE-1E9E-4157-9EBF-3A90E082A805}"/>
                </a:ext>
              </a:extLst>
            </p:cNvPr>
            <p:cNvSpPr txBox="1"/>
            <p:nvPr/>
          </p:nvSpPr>
          <p:spPr>
            <a:xfrm>
              <a:off x="6448308" y="4995700"/>
              <a:ext cx="790196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de-DE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n-bits</a:t>
              </a:r>
            </a:p>
          </p:txBody>
        </p:sp>
        <p:cxnSp>
          <p:nvCxnSpPr>
            <p:cNvPr id="8" name="Gerade Verbindung mit Pfeil 7">
              <a:extLst>
                <a:ext uri="{FF2B5EF4-FFF2-40B4-BE49-F238E27FC236}">
                  <a16:creationId xmlns="" xmlns:a16="http://schemas.microsoft.com/office/drawing/2014/main" id="{7B85E1A7-BEBA-437D-8505-05B27A4E728F}"/>
                </a:ext>
              </a:extLst>
            </p:cNvPr>
            <p:cNvCxnSpPr/>
            <p:nvPr/>
          </p:nvCxnSpPr>
          <p:spPr bwMode="auto">
            <a:xfrm flipH="1">
              <a:off x="4536703" y="5065934"/>
              <a:ext cx="550495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395" name="Text Box 537"/>
          <p:cNvSpPr txBox="1">
            <a:spLocks noChangeArrowheads="1"/>
          </p:cNvSpPr>
          <p:nvPr/>
        </p:nvSpPr>
        <p:spPr bwMode="auto">
          <a:xfrm>
            <a:off x="850836" y="4209499"/>
            <a:ext cx="7893785" cy="72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Largest possible sequence length from a state machine of n-bits: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when a machine</a:t>
            </a:r>
            <a:r>
              <a:rPr kumimoji="0" lang="en-GB" sz="18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starts by any initial state out of all </a:t>
            </a:r>
            <a:r>
              <a:rPr kumimoji="0" lang="en-GB" sz="1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GB" sz="180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</a:t>
            </a:r>
            <a:r>
              <a:rPr kumimoji="0" lang="en-GB" sz="180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possible states.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811417" y="5743315"/>
            <a:ext cx="7576839" cy="728456"/>
            <a:chOff x="936303" y="5743315"/>
            <a:chExt cx="7576839" cy="728456"/>
          </a:xfrm>
        </p:grpSpPr>
        <p:sp>
          <p:nvSpPr>
            <p:cNvPr id="396" name="Text Box 537"/>
            <p:cNvSpPr txBox="1">
              <a:spLocks noChangeArrowheads="1"/>
            </p:cNvSpPr>
            <p:nvPr/>
          </p:nvSpPr>
          <p:spPr bwMode="auto">
            <a:xfrm>
              <a:off x="936303" y="5823269"/>
              <a:ext cx="7576839" cy="6485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marL="0" marR="0" lvl="0" indent="0" algn="l" defTabSz="7620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There exist </a:t>
              </a:r>
              <a:r>
                <a:rPr kumimoji="0" lang="en-GB" sz="18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:</a:t>
              </a:r>
              <a:r>
                <a:rPr kumimoji="0" lang="en-GB" sz="1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     </a:t>
              </a:r>
              <a:r>
                <a:rPr kumimoji="0" lang="en-GB" sz="1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         </a:t>
              </a:r>
              <a:r>
                <a:rPr kumimoji="0" lang="en-GB" sz="1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possible </a:t>
              </a:r>
              <a:r>
                <a:rPr kumimoji="0" lang="en-GB" sz="1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sequences having</a:t>
              </a:r>
              <a:r>
                <a:rPr kumimoji="0" lang="en-GB" sz="180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the </a:t>
              </a:r>
              <a:r>
                <a:rPr kumimoji="0" lang="en-GB" sz="1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length</a:t>
              </a:r>
              <a:r>
                <a:rPr kumimoji="0" lang="en-GB" sz="180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2</a:t>
              </a:r>
              <a:r>
                <a:rPr kumimoji="0" lang="en-GB" sz="180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</a:t>
              </a:r>
              <a:r>
                <a:rPr kumimoji="0" lang="en-GB" sz="1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</a:t>
              </a:r>
              <a:r>
                <a:rPr kumimoji="0" lang="en-GB" sz="1800" i="0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/>
              </a:r>
              <a:br>
                <a:rPr kumimoji="0" lang="en-GB" sz="1800" i="0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en-GB" sz="1800" i="0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Which sequences have optimized equal distribution of 1’s and 0’s ?</a:t>
              </a:r>
              <a:endParaRPr kumimoji="0" lang="en-GB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2919658" y="5743315"/>
              <a:ext cx="3818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u="none" dirty="0">
                  <a:solidFill>
                    <a:srgbClr val="FF0000"/>
                  </a:solidFill>
                </a:rPr>
                <a:t>2</a:t>
              </a:r>
              <a:r>
                <a:rPr lang="en-GB" sz="1600" u="none" baseline="30000" dirty="0">
                  <a:solidFill>
                    <a:srgbClr val="FF0000"/>
                  </a:solidFill>
                </a:rPr>
                <a:t>n</a:t>
              </a:r>
              <a:endParaRPr lang="de-DE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892742" y="3737554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762000">
              <a:defRPr/>
            </a:pPr>
            <a:r>
              <a:rPr lang="en-GB" sz="2400" dirty="0" smtClean="0">
                <a:solidFill>
                  <a:srgbClr val="000000"/>
                </a:solidFill>
              </a:rPr>
              <a:t>Bounds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92287" y="5030394"/>
            <a:ext cx="9164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62000">
              <a:defRPr/>
            </a:pPr>
            <a:r>
              <a:rPr lang="en-GB" sz="1800" dirty="0">
                <a:solidFill>
                  <a:srgbClr val="000000"/>
                </a:solidFill>
              </a:rPr>
              <a:t>Upper </a:t>
            </a:r>
            <a:r>
              <a:rPr lang="en-GB" sz="1800" dirty="0" smtClean="0">
                <a:solidFill>
                  <a:srgbClr val="000000"/>
                </a:solidFill>
              </a:rPr>
              <a:t>bounds:</a:t>
            </a:r>
            <a:endParaRPr lang="en-GB" sz="1800" dirty="0">
              <a:solidFill>
                <a:srgbClr val="000000"/>
              </a:solidFill>
            </a:endParaRPr>
          </a:p>
          <a:p>
            <a:pPr lvl="0" defTabSz="762000">
              <a:defRPr/>
            </a:pPr>
            <a:r>
              <a:rPr lang="en-GB" sz="1800" u="none" dirty="0">
                <a:solidFill>
                  <a:srgbClr val="000000"/>
                </a:solidFill>
              </a:rPr>
              <a:t>The autonomous </a:t>
            </a:r>
            <a:r>
              <a:rPr lang="en-GB" sz="1800" u="none" dirty="0" smtClean="0">
                <a:solidFill>
                  <a:srgbClr val="000000"/>
                </a:solidFill>
              </a:rPr>
              <a:t>state machine </a:t>
            </a:r>
            <a:r>
              <a:rPr lang="en-GB" sz="1800" u="none" dirty="0">
                <a:solidFill>
                  <a:srgbClr val="000000"/>
                </a:solidFill>
              </a:rPr>
              <a:t>produces a sequence of length  </a:t>
            </a:r>
            <a:r>
              <a:rPr lang="en-GB" sz="1800" u="none" dirty="0" smtClean="0">
                <a:solidFill>
                  <a:srgbClr val="000000"/>
                </a:solidFill>
              </a:rPr>
              <a:t>of at </a:t>
            </a:r>
            <a:r>
              <a:rPr lang="en-GB" sz="1800" u="none" dirty="0">
                <a:solidFill>
                  <a:srgbClr val="000000"/>
                </a:solidFill>
              </a:rPr>
              <a:t>most:  2</a:t>
            </a:r>
            <a:r>
              <a:rPr lang="en-GB" sz="1800" u="none" baseline="30000" dirty="0">
                <a:solidFill>
                  <a:srgbClr val="000000"/>
                </a:solidFill>
              </a:rPr>
              <a:t>n</a:t>
            </a:r>
            <a:r>
              <a:rPr lang="en-GB" sz="1800" u="none" dirty="0">
                <a:solidFill>
                  <a:srgbClr val="000000"/>
                </a:solidFill>
              </a:rPr>
              <a:t> bits</a:t>
            </a:r>
          </a:p>
        </p:txBody>
      </p:sp>
    </p:spTree>
    <p:extLst>
      <p:ext uri="{BB962C8B-B14F-4D97-AF65-F5344CB8AC3E}">
        <p14:creationId xmlns:p14="http://schemas.microsoft.com/office/powerpoint/2010/main" val="32435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 animBg="1"/>
      <p:bldP spid="395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0A6582E3-6A6D-4C65-B0B0-CD99B6DA5683}"/>
              </a:ext>
            </a:extLst>
          </p:cNvPr>
          <p:cNvSpPr/>
          <p:nvPr/>
        </p:nvSpPr>
        <p:spPr>
          <a:xfrm>
            <a:off x="8006631" y="4928685"/>
            <a:ext cx="284894" cy="473598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</a:t>
            </a:r>
            <a:endParaRPr kumimoji="0" lang="en-CA" sz="146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3548C6FF-C9BE-48A6-9697-52B15AB52F41}"/>
              </a:ext>
            </a:extLst>
          </p:cNvPr>
          <p:cNvSpPr/>
          <p:nvPr/>
        </p:nvSpPr>
        <p:spPr>
          <a:xfrm>
            <a:off x="7691662" y="4928685"/>
            <a:ext cx="284894" cy="473598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6</a:t>
            </a:r>
            <a:endParaRPr kumimoji="0" lang="en-CA" sz="146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BA31A456-BD8E-49A5-B115-FE8F6759BADA}"/>
              </a:ext>
            </a:extLst>
          </p:cNvPr>
          <p:cNvSpPr/>
          <p:nvPr/>
        </p:nvSpPr>
        <p:spPr>
          <a:xfrm>
            <a:off x="7377953" y="4927539"/>
            <a:ext cx="284894" cy="47581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</a:t>
            </a:r>
            <a:endParaRPr kumimoji="0" lang="en-CA" sz="146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A2227F5E-D46B-41AA-89CF-6BD282B3340B}"/>
              </a:ext>
            </a:extLst>
          </p:cNvPr>
          <p:cNvSpPr/>
          <p:nvPr/>
        </p:nvSpPr>
        <p:spPr>
          <a:xfrm>
            <a:off x="7065856" y="4927540"/>
            <a:ext cx="284894" cy="47513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3</a:t>
            </a:r>
            <a:endParaRPr kumimoji="0" lang="en-CA" sz="146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965E1B3D-2C5D-49A4-AA8A-CA540297AB84}"/>
              </a:ext>
            </a:extLst>
          </p:cNvPr>
          <p:cNvSpPr/>
          <p:nvPr/>
        </p:nvSpPr>
        <p:spPr>
          <a:xfrm>
            <a:off x="6753758" y="4927618"/>
            <a:ext cx="284894" cy="47513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</a:t>
            </a:r>
            <a:endParaRPr kumimoji="0" lang="en-CA" sz="146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xmlns="" id="{9C04A80D-B4E4-4D38-9383-051B133CCDDE}"/>
              </a:ext>
            </a:extLst>
          </p:cNvPr>
          <p:cNvSpPr/>
          <p:nvPr/>
        </p:nvSpPr>
        <p:spPr>
          <a:xfrm>
            <a:off x="6443836" y="4928113"/>
            <a:ext cx="284894" cy="475130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</a:t>
            </a:r>
            <a:endParaRPr kumimoji="0" lang="en-CA" sz="1463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F8B31C9A-6E92-48A0-BB49-A4AF803F2089}"/>
              </a:ext>
            </a:extLst>
          </p:cNvPr>
          <p:cNvSpPr/>
          <p:nvPr/>
        </p:nvSpPr>
        <p:spPr>
          <a:xfrm>
            <a:off x="6129547" y="4928685"/>
            <a:ext cx="284894" cy="473762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</a:t>
            </a:r>
            <a:endParaRPr kumimoji="0" lang="en-CA" sz="2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A313327B-D06A-4573-B854-709479ECCDF0}"/>
              </a:ext>
            </a:extLst>
          </p:cNvPr>
          <p:cNvSpPr/>
          <p:nvPr/>
        </p:nvSpPr>
        <p:spPr>
          <a:xfrm>
            <a:off x="5817115" y="4928687"/>
            <a:ext cx="284894" cy="473768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0</a:t>
            </a:r>
            <a:endParaRPr kumimoji="0" lang="en-CA" sz="2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01A07FD3-F89E-4FB5-95AE-FF6958148B6E}"/>
              </a:ext>
            </a:extLst>
          </p:cNvPr>
          <p:cNvSpPr/>
          <p:nvPr/>
        </p:nvSpPr>
        <p:spPr>
          <a:xfrm>
            <a:off x="6145358" y="3612813"/>
            <a:ext cx="2041180" cy="876194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E4E0AA91-9219-4884-BE49-F4859C8C9ADA}"/>
              </a:ext>
            </a:extLst>
          </p:cNvPr>
          <p:cNvSpPr/>
          <p:nvPr/>
        </p:nvSpPr>
        <p:spPr>
          <a:xfrm>
            <a:off x="5535479" y="3610295"/>
            <a:ext cx="2041180" cy="876194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xmlns="" id="{B9D8D0EA-1D00-459F-A9D7-17BE9E4F53ED}"/>
              </a:ext>
            </a:extLst>
          </p:cNvPr>
          <p:cNvSpPr/>
          <p:nvPr/>
        </p:nvSpPr>
        <p:spPr>
          <a:xfrm>
            <a:off x="4981293" y="3612813"/>
            <a:ext cx="1957692" cy="876194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xmlns="" id="{B8FABBFF-3278-4D9D-B1F0-BD97EF48128F}"/>
              </a:ext>
            </a:extLst>
          </p:cNvPr>
          <p:cNvSpPr/>
          <p:nvPr/>
        </p:nvSpPr>
        <p:spPr>
          <a:xfrm>
            <a:off x="4227265" y="3607778"/>
            <a:ext cx="2041180" cy="876194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2F4CBAA4-2D5D-418C-9EE0-D0004C643F03}"/>
              </a:ext>
            </a:extLst>
          </p:cNvPr>
          <p:cNvSpPr/>
          <p:nvPr/>
        </p:nvSpPr>
        <p:spPr>
          <a:xfrm>
            <a:off x="3536735" y="3612813"/>
            <a:ext cx="2041180" cy="876194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B79B77A1-69E6-401B-B009-B52887E29B1E}"/>
              </a:ext>
            </a:extLst>
          </p:cNvPr>
          <p:cNvSpPr/>
          <p:nvPr/>
        </p:nvSpPr>
        <p:spPr>
          <a:xfrm>
            <a:off x="2876614" y="3604814"/>
            <a:ext cx="2041180" cy="876194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xmlns="" id="{7AFD1995-2260-41FF-ACE7-66C9D3FC91CD}"/>
              </a:ext>
            </a:extLst>
          </p:cNvPr>
          <p:cNvSpPr/>
          <p:nvPr/>
        </p:nvSpPr>
        <p:spPr>
          <a:xfrm>
            <a:off x="2209072" y="3604814"/>
            <a:ext cx="2041180" cy="876194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xmlns="" id="{2655D44E-6C7F-4AB5-B850-B22C7F2EA46A}"/>
              </a:ext>
            </a:extLst>
          </p:cNvPr>
          <p:cNvSpPr/>
          <p:nvPr/>
        </p:nvSpPr>
        <p:spPr>
          <a:xfrm>
            <a:off x="1542272" y="3607778"/>
            <a:ext cx="2041180" cy="876194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8" name="Titel 2">
            <a:extLst>
              <a:ext uri="{FF2B5EF4-FFF2-40B4-BE49-F238E27FC236}">
                <a16:creationId xmlns:a16="http://schemas.microsoft.com/office/drawing/2014/main" xmlns="" id="{2A71E5CB-7044-4A41-9DA2-33814F475E98}"/>
              </a:ext>
            </a:extLst>
          </p:cNvPr>
          <p:cNvSpPr txBox="1">
            <a:spLocks/>
          </p:cNvSpPr>
          <p:nvPr/>
        </p:nvSpPr>
        <p:spPr>
          <a:xfrm>
            <a:off x="1930315" y="650503"/>
            <a:ext cx="6256223" cy="1198874"/>
          </a:xfrm>
          <a:prstGeom prst="rect">
            <a:avLst/>
          </a:prstGeom>
          <a:noFill/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Times New Roman" panose="02020603050405020304" pitchFamily="18" charset="0"/>
              </a:rPr>
              <a:t>    De Bruijn Sequences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40F6463D-C974-4212-84FF-8E2F7FD47EE3}"/>
              </a:ext>
            </a:extLst>
          </p:cNvPr>
          <p:cNvSpPr txBox="1"/>
          <p:nvPr/>
        </p:nvSpPr>
        <p:spPr>
          <a:xfrm>
            <a:off x="1542270" y="3438314"/>
            <a:ext cx="8162451" cy="1187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50"/>
              </a:spcAft>
              <a:defRPr/>
            </a:pPr>
            <a:r>
              <a:rPr lang="en-US" sz="7200" b="0" u="none" dirty="0">
                <a:solidFill>
                  <a:prstClr val="black"/>
                </a:solidFill>
                <a:latin typeface="Arial Narrow" panose="020B0606020202030204" pitchFamily="34" charset="0"/>
              </a:rPr>
              <a:t>0-0-0-1-0-1-1-1</a:t>
            </a:r>
            <a:r>
              <a:rPr lang="en-US" sz="7200" b="0" u="none" dirty="0">
                <a:solidFill>
                  <a:srgbClr val="E7E6E6">
                    <a:lumMod val="90000"/>
                  </a:srgbClr>
                </a:solidFill>
                <a:latin typeface="Arial Narrow" panose="020B0606020202030204" pitchFamily="34" charset="0"/>
              </a:rPr>
              <a:t>-0-0-0</a:t>
            </a:r>
            <a:r>
              <a:rPr lang="en-US" sz="7200" b="0" u="none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en-CA" sz="7200" b="0" u="none" dirty="0">
              <a:solidFill>
                <a:prstClr val="black"/>
              </a:solidFill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B5AC9C2A-0188-4009-AA90-0AE59A486D25}"/>
              </a:ext>
            </a:extLst>
          </p:cNvPr>
          <p:cNvSpPr txBox="1"/>
          <p:nvPr/>
        </p:nvSpPr>
        <p:spPr>
          <a:xfrm>
            <a:off x="969812" y="4855189"/>
            <a:ext cx="48133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600" b="0" dirty="0">
                <a:solidFill>
                  <a:prstClr val="black"/>
                </a:solidFill>
                <a:latin typeface="Arial Narrow" panose="020B0606020202030204" pitchFamily="34" charset="0"/>
              </a:rPr>
              <a:t>Sequential Window Values left to right:</a:t>
            </a:r>
            <a:endParaRPr lang="en-CA" sz="2600" b="0" u="none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021698CC-DD95-4203-BA71-424FA96C3CAE}"/>
              </a:ext>
            </a:extLst>
          </p:cNvPr>
          <p:cNvSpPr txBox="1"/>
          <p:nvPr/>
        </p:nvSpPr>
        <p:spPr>
          <a:xfrm>
            <a:off x="8333502" y="4916877"/>
            <a:ext cx="1848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2800" b="0" u="none" dirty="0">
                <a:solidFill>
                  <a:srgbClr val="FF0000"/>
                </a:solidFill>
                <a:latin typeface="Arial Narrow" panose="020B0606020202030204" pitchFamily="34" charset="0"/>
              </a:rPr>
              <a:t>0,1,2 … </a:t>
            </a:r>
            <a:endParaRPr lang="de-DE" sz="1100" b="0" u="non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xmlns="" id="{C72184B9-6C7E-43D2-987E-8B9C9B048AC9}"/>
              </a:ext>
            </a:extLst>
          </p:cNvPr>
          <p:cNvSpPr txBox="1">
            <a:spLocks/>
          </p:cNvSpPr>
          <p:nvPr/>
        </p:nvSpPr>
        <p:spPr>
          <a:xfrm>
            <a:off x="1251166" y="2312472"/>
            <a:ext cx="8744658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CA" sz="3250" dirty="0">
                <a:solidFill>
                  <a:prstClr val="black"/>
                </a:solidFill>
                <a:latin typeface="Arial Narrow" panose="020B0606020202030204" pitchFamily="34" charset="0"/>
              </a:rPr>
              <a:t>Example</a:t>
            </a:r>
            <a:r>
              <a:rPr lang="en-CA" sz="3250" u="none" dirty="0">
                <a:solidFill>
                  <a:prstClr val="black"/>
                </a:solidFill>
                <a:latin typeface="Arial Narrow" panose="020B0606020202030204" pitchFamily="34" charset="0"/>
              </a:rPr>
              <a:t> for 8-bit De Bruijn Sequence of length 2</a:t>
            </a:r>
            <a:r>
              <a:rPr lang="en-CA" sz="3250" u="none" baseline="30000" dirty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r>
              <a:rPr lang="en-CA" sz="3250" u="none" dirty="0">
                <a:solidFill>
                  <a:prstClr val="black"/>
                </a:solidFill>
                <a:latin typeface="Arial Narrow" panose="020B0606020202030204" pitchFamily="34" charset="0"/>
              </a:rPr>
              <a:t>=8 :</a:t>
            </a:r>
          </a:p>
        </p:txBody>
      </p:sp>
      <p:sp>
        <p:nvSpPr>
          <p:cNvPr id="23" name="Geschweifte Klammer rechts 22">
            <a:extLst>
              <a:ext uri="{FF2B5EF4-FFF2-40B4-BE49-F238E27FC236}">
                <a16:creationId xmlns:a16="http://schemas.microsoft.com/office/drawing/2014/main" xmlns="" id="{B3856D10-FB2E-462F-A92D-D00B1DC7C61A}"/>
              </a:ext>
            </a:extLst>
          </p:cNvPr>
          <p:cNvSpPr/>
          <p:nvPr/>
        </p:nvSpPr>
        <p:spPr>
          <a:xfrm rot="16200000">
            <a:off x="3868590" y="980746"/>
            <a:ext cx="430972" cy="4719520"/>
          </a:xfrm>
          <a:prstGeom prst="rightBrac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63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xmlns="" id="{C16532D1-FE53-4E01-B158-53244D132484}"/>
              </a:ext>
            </a:extLst>
          </p:cNvPr>
          <p:cNvSpPr txBox="1">
            <a:spLocks/>
          </p:cNvSpPr>
          <p:nvPr/>
        </p:nvSpPr>
        <p:spPr>
          <a:xfrm>
            <a:off x="1230034" y="1756141"/>
            <a:ext cx="8744658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CA" sz="3250" u="none" dirty="0">
                <a:solidFill>
                  <a:prstClr val="black"/>
                </a:solidFill>
                <a:latin typeface="Arial Narrow" panose="020B0606020202030204" pitchFamily="34" charset="0"/>
              </a:rPr>
              <a:t>What is a  De Bruijn Sequence?  </a:t>
            </a:r>
          </a:p>
        </p:txBody>
      </p:sp>
      <p:sp>
        <p:nvSpPr>
          <p:cNvPr id="25" name="Titel 2">
            <a:extLst>
              <a:ext uri="{FF2B5EF4-FFF2-40B4-BE49-F238E27FC236}">
                <a16:creationId xmlns:a16="http://schemas.microsoft.com/office/drawing/2014/main" xmlns="" id="{9A18C449-4650-40DC-8AEA-6DD630170B8D}"/>
              </a:ext>
            </a:extLst>
          </p:cNvPr>
          <p:cNvSpPr txBox="1">
            <a:spLocks/>
          </p:cNvSpPr>
          <p:nvPr/>
        </p:nvSpPr>
        <p:spPr>
          <a:xfrm>
            <a:off x="875526" y="5440097"/>
            <a:ext cx="8744658" cy="10770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CA" sz="2400" dirty="0">
                <a:solidFill>
                  <a:prstClr val="black"/>
                </a:solidFill>
                <a:latin typeface="Arial Narrow" panose="020B0606020202030204" pitchFamily="34" charset="0"/>
              </a:rPr>
              <a:t>Significant crypto-properties: </a:t>
            </a:r>
            <a:r>
              <a:rPr lang="en-CA" sz="2000" dirty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en-CA" sz="2000" dirty="0">
                <a:solidFill>
                  <a:prstClr val="black"/>
                </a:solidFill>
                <a:latin typeface="Arial Narrow" panose="020B0606020202030204" pitchFamily="34" charset="0"/>
              </a:rPr>
            </a:br>
            <a:r>
              <a:rPr lang="en-CA" sz="2000" u="none" dirty="0">
                <a:solidFill>
                  <a:prstClr val="black"/>
                </a:solidFill>
                <a:latin typeface="Arial Narrow" panose="020B0606020202030204" pitchFamily="34" charset="0"/>
              </a:rPr>
              <a:t>- Good statistical distribution of 1s and 0s as key sequences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sz="2000" u="none" dirty="0">
                <a:solidFill>
                  <a:prstClr val="black"/>
                </a:solidFill>
                <a:latin typeface="Arial Narrow" panose="020B0606020202030204" pitchFamily="34" charset="0"/>
              </a:rPr>
              <a:t>- Large number of </a:t>
            </a:r>
            <a:r>
              <a:rPr lang="en-CA" sz="2000" u="none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sequences compared with the linear PN sequences</a:t>
            </a:r>
            <a:endParaRPr lang="en-CA" sz="2000" u="none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/>
      <p:bldP spid="20" grpId="0"/>
      <p:bldP spid="21" grpId="0"/>
      <p:bldP spid="22" grpId="0"/>
      <p:bldP spid="23" grpId="0" animBg="1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787" name="Text Box 3"/>
          <p:cNvSpPr txBox="1">
            <a:spLocks noChangeArrowheads="1"/>
          </p:cNvSpPr>
          <p:nvPr/>
        </p:nvSpPr>
        <p:spPr bwMode="auto">
          <a:xfrm>
            <a:off x="2624766" y="322428"/>
            <a:ext cx="4264289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>
              <a:defRPr/>
            </a:pPr>
            <a:r>
              <a:rPr lang="en-029" sz="32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Stream Cipher Structures</a:t>
            </a:r>
            <a:endParaRPr lang="en-JM" sz="3200" u="none" dirty="0">
              <a:solidFill>
                <a:srgbClr val="023D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764851" y="997341"/>
            <a:ext cx="8018772" cy="37150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de-DE" sz="1800" b="0" dirty="0" err="1"/>
              <a:t>One</a:t>
            </a:r>
            <a:r>
              <a:rPr lang="de-DE" sz="1800" b="0" dirty="0"/>
              <a:t> </a:t>
            </a:r>
            <a:r>
              <a:rPr lang="de-DE" sz="1800" b="0" dirty="0" err="1"/>
              <a:t>particular</a:t>
            </a:r>
            <a:r>
              <a:rPr lang="de-DE" sz="1800" b="0" dirty="0"/>
              <a:t> </a:t>
            </a:r>
            <a:r>
              <a:rPr lang="de-DE" sz="1800" b="0" dirty="0" err="1"/>
              <a:t>property</a:t>
            </a:r>
            <a:r>
              <a:rPr lang="de-DE" sz="1800" b="0" u="none" dirty="0"/>
              <a:t>: The </a:t>
            </a:r>
            <a:r>
              <a:rPr lang="de-DE" sz="1800" b="0" u="none" dirty="0" err="1"/>
              <a:t>cipher</a:t>
            </a:r>
            <a:r>
              <a:rPr lang="de-DE" sz="1800" b="0" u="none" dirty="0"/>
              <a:t> </a:t>
            </a:r>
            <a:r>
              <a:rPr lang="de-DE" sz="1800" b="0" u="none" dirty="0" err="1"/>
              <a:t>includes</a:t>
            </a:r>
            <a:r>
              <a:rPr lang="de-DE" sz="1800" b="0" u="none" dirty="0"/>
              <a:t> an internal </a:t>
            </a:r>
            <a:r>
              <a:rPr lang="de-DE" sz="1800" dirty="0" err="1"/>
              <a:t>memory</a:t>
            </a:r>
            <a:endParaRPr lang="de-DE" sz="1800" dirty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003742" y="1873555"/>
            <a:ext cx="4339903" cy="92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de-DE" sz="1800" dirty="0">
                <a:solidFill>
                  <a:srgbClr val="023DD0"/>
                </a:solidFill>
              </a:rPr>
              <a:t>Most </a:t>
            </a:r>
            <a:r>
              <a:rPr lang="de-DE" sz="1800" dirty="0" err="1">
                <a:solidFill>
                  <a:srgbClr val="023DD0"/>
                </a:solidFill>
              </a:rPr>
              <a:t>used</a:t>
            </a:r>
            <a:r>
              <a:rPr lang="de-DE" sz="1800" dirty="0">
                <a:solidFill>
                  <a:srgbClr val="023DD0"/>
                </a:solidFill>
              </a:rPr>
              <a:t> </a:t>
            </a:r>
            <a:r>
              <a:rPr lang="de-DE" sz="1800" dirty="0" err="1">
                <a:solidFill>
                  <a:srgbClr val="023DD0"/>
                </a:solidFill>
              </a:rPr>
              <a:t>special</a:t>
            </a:r>
            <a:r>
              <a:rPr lang="de-DE" sz="1800" dirty="0">
                <a:solidFill>
                  <a:srgbClr val="023DD0"/>
                </a:solidFill>
              </a:rPr>
              <a:t> form</a:t>
            </a:r>
          </a:p>
          <a:p>
            <a:pPr algn="ctr" defTabSz="762000" eaLnBrk="0" hangingPunct="0"/>
            <a:r>
              <a:rPr lang="de-DE" sz="1800" u="none" dirty="0">
                <a:solidFill>
                  <a:srgbClr val="023DD0"/>
                </a:solidFill>
              </a:rPr>
              <a:t>Additive stream </a:t>
            </a:r>
            <a:r>
              <a:rPr lang="de-DE" sz="1800" u="none" dirty="0" err="1">
                <a:solidFill>
                  <a:srgbClr val="023DD0"/>
                </a:solidFill>
              </a:rPr>
              <a:t>ciphering-machine</a:t>
            </a:r>
            <a:r>
              <a:rPr lang="de-DE" sz="1800" u="none" dirty="0">
                <a:solidFill>
                  <a:srgbClr val="023DD0"/>
                </a:solidFill>
              </a:rPr>
              <a:t/>
            </a:r>
            <a:br>
              <a:rPr lang="de-DE" sz="1800" u="none" dirty="0">
                <a:solidFill>
                  <a:srgbClr val="023DD0"/>
                </a:solidFill>
              </a:rPr>
            </a:br>
            <a:r>
              <a:rPr lang="de-DE" sz="1800" u="none" dirty="0" err="1">
                <a:solidFill>
                  <a:srgbClr val="023DD0"/>
                </a:solidFill>
              </a:rPr>
              <a:t>using</a:t>
            </a:r>
            <a:r>
              <a:rPr lang="de-DE" sz="1800" u="none" dirty="0">
                <a:solidFill>
                  <a:srgbClr val="023DD0"/>
                </a:solidFill>
              </a:rPr>
              <a:t> Running-Key-Generator RKG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341376" y="1840908"/>
            <a:ext cx="3123312" cy="6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de-DE" sz="1800" dirty="0">
                <a:solidFill>
                  <a:srgbClr val="023DD0"/>
                </a:solidFill>
              </a:rPr>
              <a:t>General form</a:t>
            </a:r>
            <a:r>
              <a:rPr lang="de-DE" sz="1800" u="none" dirty="0">
                <a:solidFill>
                  <a:srgbClr val="023DD0"/>
                </a:solidFill>
              </a:rPr>
              <a:t/>
            </a:r>
            <a:br>
              <a:rPr lang="de-DE" sz="1800" u="none" dirty="0">
                <a:solidFill>
                  <a:srgbClr val="023DD0"/>
                </a:solidFill>
              </a:rPr>
            </a:br>
            <a:r>
              <a:rPr lang="de-DE" sz="1800" u="none" dirty="0">
                <a:solidFill>
                  <a:srgbClr val="023DD0"/>
                </a:solidFill>
              </a:rPr>
              <a:t>stream-</a:t>
            </a:r>
            <a:r>
              <a:rPr lang="de-DE" sz="1800" u="none" dirty="0" err="1">
                <a:solidFill>
                  <a:srgbClr val="023DD0"/>
                </a:solidFill>
              </a:rPr>
              <a:t>ciphering</a:t>
            </a:r>
            <a:r>
              <a:rPr lang="de-DE" sz="1800" u="none" dirty="0">
                <a:solidFill>
                  <a:srgbClr val="023DD0"/>
                </a:solidFill>
              </a:rPr>
              <a:t>-</a:t>
            </a:r>
            <a:r>
              <a:rPr lang="de-DE" sz="1800" u="none" dirty="0" err="1">
                <a:solidFill>
                  <a:srgbClr val="023DD0"/>
                </a:solidFill>
              </a:rPr>
              <a:t>machine</a:t>
            </a:r>
            <a:r>
              <a:rPr lang="de-DE" sz="1800" u="none" dirty="0">
                <a:solidFill>
                  <a:srgbClr val="023DD0"/>
                </a:solidFill>
              </a:rPr>
              <a:t> </a:t>
            </a:r>
            <a:r>
              <a:rPr lang="de-DE" sz="1800" u="none" dirty="0"/>
              <a:t> 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6776384" y="3184409"/>
            <a:ext cx="1300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 dirty="0"/>
              <a:t>Cipher Text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5176184" y="3489209"/>
            <a:ext cx="1166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 dirty="0"/>
              <a:t>Clear Text</a:t>
            </a:r>
            <a:endParaRPr lang="en-GB" sz="1600" u="none" dirty="0">
              <a:solidFill>
                <a:schemeClr val="accent1"/>
              </a:solidFill>
            </a:endParaRP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6358871" y="4251209"/>
            <a:ext cx="757238" cy="347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>
                <a:solidFill>
                  <a:schemeClr val="hlink"/>
                </a:solidFill>
              </a:rPr>
              <a:t>  RKG</a:t>
            </a:r>
          </a:p>
        </p:txBody>
      </p:sp>
      <p:sp>
        <p:nvSpPr>
          <p:cNvPr id="15388" name="Oval 28"/>
          <p:cNvSpPr>
            <a:spLocks noChangeArrowheads="1"/>
          </p:cNvSpPr>
          <p:nvPr/>
        </p:nvSpPr>
        <p:spPr bwMode="auto">
          <a:xfrm>
            <a:off x="6689071" y="3565409"/>
            <a:ext cx="161925" cy="2286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762000" eaLnBrk="0" hangingPunct="0"/>
            <a:r>
              <a:rPr lang="de-DE" sz="2700" u="none">
                <a:latin typeface="Bookman Old Style" pitchFamily="18" charset="0"/>
              </a:rPr>
              <a:t>+</a:t>
            </a: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>
            <a:off x="6281084" y="3676534"/>
            <a:ext cx="4079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90" name="Line 30"/>
          <p:cNvSpPr>
            <a:spLocks noChangeShapeType="1"/>
          </p:cNvSpPr>
          <p:nvPr/>
        </p:nvSpPr>
        <p:spPr bwMode="auto">
          <a:xfrm>
            <a:off x="6871634" y="3689234"/>
            <a:ext cx="482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V="1">
            <a:off x="6765271" y="3794009"/>
            <a:ext cx="11113" cy="4381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8602009" y="3489209"/>
            <a:ext cx="1169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 dirty="0"/>
              <a:t>Clear Text</a:t>
            </a:r>
          </a:p>
        </p:txBody>
      </p:sp>
      <p:sp>
        <p:nvSpPr>
          <p:cNvPr id="15393" name="Oval 33"/>
          <p:cNvSpPr>
            <a:spLocks noChangeArrowheads="1"/>
          </p:cNvSpPr>
          <p:nvPr/>
        </p:nvSpPr>
        <p:spPr bwMode="auto">
          <a:xfrm>
            <a:off x="8019396" y="3600334"/>
            <a:ext cx="149225" cy="231775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762000" eaLnBrk="0" hangingPunct="0"/>
            <a:r>
              <a:rPr lang="de-DE" sz="2700" u="none">
                <a:latin typeface="Bookman Old Style" pitchFamily="18" charset="0"/>
              </a:rPr>
              <a:t>+</a:t>
            </a: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7308196" y="3692409"/>
            <a:ext cx="7112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>
            <a:off x="8168621" y="3692409"/>
            <a:ext cx="3857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 flipV="1">
            <a:off x="8070196" y="3794009"/>
            <a:ext cx="11113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7728884" y="4251209"/>
            <a:ext cx="758825" cy="347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>
                <a:solidFill>
                  <a:schemeClr val="hlink"/>
                </a:solidFill>
              </a:rPr>
              <a:t>  RKG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08953" y="2930988"/>
            <a:ext cx="3099382" cy="1762132"/>
            <a:chOff x="5184" y="2544"/>
            <a:chExt cx="720" cy="403"/>
          </a:xfrm>
        </p:grpSpPr>
        <p:sp>
          <p:nvSpPr>
            <p:cNvPr id="55" name="Line 44">
              <a:extLst>
                <a:ext uri="{FF2B5EF4-FFF2-40B4-BE49-F238E27FC236}">
                  <a16:creationId xmlns="" xmlns:a16="http://schemas.microsoft.com/office/drawing/2014/main" id="{A830F4E7-042D-4AC9-B560-BF22A9267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2" y="280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5405" name="Rectangle 39"/>
            <p:cNvSpPr>
              <a:spLocks noChangeArrowheads="1"/>
            </p:cNvSpPr>
            <p:nvPr/>
          </p:nvSpPr>
          <p:spPr bwMode="auto">
            <a:xfrm>
              <a:off x="5760" y="2640"/>
              <a:ext cx="48" cy="24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endParaRPr lang="de-DE"/>
            </a:p>
          </p:txBody>
        </p:sp>
        <p:sp>
          <p:nvSpPr>
            <p:cNvPr id="15406" name="Line 40"/>
            <p:cNvSpPr>
              <a:spLocks noChangeShapeType="1"/>
            </p:cNvSpPr>
            <p:nvPr/>
          </p:nvSpPr>
          <p:spPr bwMode="auto">
            <a:xfrm>
              <a:off x="5808" y="27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5407" name="Line 41"/>
            <p:cNvSpPr>
              <a:spLocks noChangeShapeType="1"/>
            </p:cNvSpPr>
            <p:nvPr/>
          </p:nvSpPr>
          <p:spPr bwMode="auto">
            <a:xfrm flipV="1">
              <a:off x="5904" y="25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5408" name="Line 42"/>
            <p:cNvSpPr>
              <a:spLocks noChangeShapeType="1"/>
            </p:cNvSpPr>
            <p:nvPr/>
          </p:nvSpPr>
          <p:spPr bwMode="auto">
            <a:xfrm flipH="1">
              <a:off x="5472" y="254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5409" name="Rectangle 43"/>
            <p:cNvSpPr>
              <a:spLocks noChangeArrowheads="1"/>
            </p:cNvSpPr>
            <p:nvPr/>
          </p:nvSpPr>
          <p:spPr bwMode="auto">
            <a:xfrm>
              <a:off x="5376" y="2688"/>
              <a:ext cx="192" cy="144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eaLnBrk="0" hangingPunct="0"/>
              <a:endParaRPr lang="de-DE"/>
            </a:p>
          </p:txBody>
        </p:sp>
        <p:sp>
          <p:nvSpPr>
            <p:cNvPr id="15410" name="Line 44"/>
            <p:cNvSpPr>
              <a:spLocks noChangeShapeType="1"/>
            </p:cNvSpPr>
            <p:nvPr/>
          </p:nvSpPr>
          <p:spPr bwMode="auto">
            <a:xfrm>
              <a:off x="5472" y="25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5411" name="Line 45"/>
            <p:cNvSpPr>
              <a:spLocks noChangeShapeType="1"/>
            </p:cNvSpPr>
            <p:nvPr/>
          </p:nvSpPr>
          <p:spPr bwMode="auto">
            <a:xfrm>
              <a:off x="5184" y="27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5412" name="Line 46"/>
            <p:cNvSpPr>
              <a:spLocks noChangeShapeType="1"/>
            </p:cNvSpPr>
            <p:nvPr/>
          </p:nvSpPr>
          <p:spPr bwMode="auto">
            <a:xfrm>
              <a:off x="5568" y="27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15399" name="Text Box 47"/>
          <p:cNvSpPr txBox="1">
            <a:spLocks noChangeArrowheads="1"/>
          </p:cNvSpPr>
          <p:nvPr/>
        </p:nvSpPr>
        <p:spPr bwMode="auto">
          <a:xfrm>
            <a:off x="3490372" y="3908501"/>
            <a:ext cx="1356739" cy="30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de-DE" sz="1400" u="none" dirty="0"/>
              <a:t>Memory/State</a:t>
            </a:r>
          </a:p>
        </p:txBody>
      </p:sp>
      <p:sp>
        <p:nvSpPr>
          <p:cNvPr id="15403" name="Text Box 51"/>
          <p:cNvSpPr txBox="1">
            <a:spLocks noChangeArrowheads="1"/>
          </p:cNvSpPr>
          <p:nvPr/>
        </p:nvSpPr>
        <p:spPr bwMode="auto">
          <a:xfrm>
            <a:off x="1905565" y="5239686"/>
            <a:ext cx="2002770" cy="648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defTabSz="762000" eaLnBrk="0" hangingPunct="0"/>
            <a:r>
              <a:rPr lang="de-DE" sz="1800" u="none" dirty="0"/>
              <a:t>Non-linear finite </a:t>
            </a:r>
          </a:p>
          <a:p>
            <a:pPr algn="ctr" defTabSz="762000" eaLnBrk="0" hangingPunct="0"/>
            <a:r>
              <a:rPr lang="de-DE" sz="1800" u="none" dirty="0" err="1"/>
              <a:t>state</a:t>
            </a:r>
            <a:r>
              <a:rPr lang="de-DE" sz="1800" u="none" dirty="0"/>
              <a:t> </a:t>
            </a:r>
            <a:r>
              <a:rPr lang="de-DE" sz="1800" u="none" dirty="0" err="1"/>
              <a:t>machine</a:t>
            </a:r>
            <a:endParaRPr lang="en-GB" sz="1800" u="none" dirty="0"/>
          </a:p>
        </p:txBody>
      </p:sp>
      <p:sp>
        <p:nvSpPr>
          <p:cNvPr id="15404" name="Text Box 52"/>
          <p:cNvSpPr txBox="1">
            <a:spLocks noChangeArrowheads="1"/>
          </p:cNvSpPr>
          <p:nvPr/>
        </p:nvSpPr>
        <p:spPr bwMode="auto">
          <a:xfrm>
            <a:off x="5627827" y="4852076"/>
            <a:ext cx="3631420" cy="37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de-DE" sz="1800" u="none" dirty="0"/>
              <a:t>(Running Key Generator  </a:t>
            </a:r>
            <a:r>
              <a:rPr lang="de-DE" sz="1800" u="none" dirty="0">
                <a:solidFill>
                  <a:schemeClr val="hlink"/>
                </a:solidFill>
              </a:rPr>
              <a:t>RKG</a:t>
            </a:r>
            <a:r>
              <a:rPr lang="de-DE" sz="1800" u="none" dirty="0"/>
              <a:t>)</a:t>
            </a:r>
            <a:r>
              <a:rPr lang="de-DE" sz="1800" u="none" dirty="0">
                <a:solidFill>
                  <a:schemeClr val="hlink"/>
                </a:solidFill>
              </a:rPr>
              <a:t> </a:t>
            </a:r>
            <a:endParaRPr lang="de-DE" sz="1800" u="none" dirty="0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="" xmlns:a16="http://schemas.microsoft.com/office/drawing/2014/main" id="{645FFD73-6CF3-401F-A0C4-47B23AC4092B}"/>
              </a:ext>
            </a:extLst>
          </p:cNvPr>
          <p:cNvCxnSpPr/>
          <p:nvPr/>
        </p:nvCxnSpPr>
        <p:spPr bwMode="auto">
          <a:xfrm>
            <a:off x="2048706" y="4693120"/>
            <a:ext cx="1048320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6" name="Text Box 26">
            <a:extLst>
              <a:ext uri="{FF2B5EF4-FFF2-40B4-BE49-F238E27FC236}">
                <a16:creationId xmlns="" xmlns:a16="http://schemas.microsoft.com/office/drawing/2014/main" id="{F2842D4C-8A75-44D1-8EEC-E63B60BA8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10" y="3592979"/>
            <a:ext cx="1036931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400" u="none" dirty="0"/>
              <a:t>Clear Text</a:t>
            </a:r>
            <a:endParaRPr lang="en-GB" sz="1400" u="none" dirty="0">
              <a:solidFill>
                <a:schemeClr val="accent1"/>
              </a:solidFill>
            </a:endParaRPr>
          </a:p>
        </p:txBody>
      </p:sp>
      <p:sp>
        <p:nvSpPr>
          <p:cNvPr id="57" name="Text Box 25">
            <a:extLst>
              <a:ext uri="{FF2B5EF4-FFF2-40B4-BE49-F238E27FC236}">
                <a16:creationId xmlns="" xmlns:a16="http://schemas.microsoft.com/office/drawing/2014/main" id="{F116BC60-6F35-47DF-B1C0-6A7371B83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6673" y="4544310"/>
            <a:ext cx="1155554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400" u="none" dirty="0"/>
              <a:t>Cipher Text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="" xmlns:a16="http://schemas.microsoft.com/office/drawing/2014/main" id="{CC989F19-D1F8-4EE7-BD1B-B49FD23BE95A}"/>
              </a:ext>
            </a:extLst>
          </p:cNvPr>
          <p:cNvCxnSpPr/>
          <p:nvPr/>
        </p:nvCxnSpPr>
        <p:spPr bwMode="auto">
          <a:xfrm flipH="1" flipV="1">
            <a:off x="6780798" y="4662057"/>
            <a:ext cx="161210" cy="1619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Gerade Verbindung mit Pfeil 7">
            <a:extLst>
              <a:ext uri="{FF2B5EF4-FFF2-40B4-BE49-F238E27FC236}">
                <a16:creationId xmlns="" xmlns:a16="http://schemas.microsoft.com/office/drawing/2014/main" id="{82179BA5-5019-4F9E-A582-1D87FCF43E84}"/>
              </a:ext>
            </a:extLst>
          </p:cNvPr>
          <p:cNvCxnSpPr>
            <a:cxnSpLocks/>
          </p:cNvCxnSpPr>
          <p:nvPr/>
        </p:nvCxnSpPr>
        <p:spPr bwMode="auto">
          <a:xfrm flipV="1">
            <a:off x="7777386" y="4663927"/>
            <a:ext cx="154968" cy="17462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hteck 9">
            <a:extLst>
              <a:ext uri="{FF2B5EF4-FFF2-40B4-BE49-F238E27FC236}">
                <a16:creationId xmlns="" xmlns:a16="http://schemas.microsoft.com/office/drawing/2014/main" id="{CE19B9F0-EA24-4BEB-B9D8-AA165890CBE3}"/>
              </a:ext>
            </a:extLst>
          </p:cNvPr>
          <p:cNvSpPr/>
          <p:nvPr/>
        </p:nvSpPr>
        <p:spPr>
          <a:xfrm>
            <a:off x="5505102" y="5598968"/>
            <a:ext cx="4365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62000"/>
            <a:r>
              <a:rPr lang="en-GB" sz="1200" u="none" dirty="0"/>
              <a:t>(This lecture is limited to describe  such stream ciphers as the most widely used stream cipher structures )</a:t>
            </a:r>
          </a:p>
        </p:txBody>
      </p:sp>
      <p:sp>
        <p:nvSpPr>
          <p:cNvPr id="40" name="Text Box 47">
            <a:extLst>
              <a:ext uri="{FF2B5EF4-FFF2-40B4-BE49-F238E27FC236}">
                <a16:creationId xmlns="" xmlns:a16="http://schemas.microsoft.com/office/drawing/2014/main" id="{25E44800-5CEE-47D6-86B5-6A0A8425D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030" y="3619404"/>
            <a:ext cx="943165" cy="46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algn="ctr" defTabSz="762000" eaLnBrk="0" hangingPunct="0"/>
            <a:r>
              <a:rPr lang="de-DE" sz="1200" u="none" dirty="0"/>
              <a:t>Non-linear</a:t>
            </a:r>
            <a:br>
              <a:rPr lang="de-DE" sz="1200" u="none" dirty="0"/>
            </a:br>
            <a:r>
              <a:rPr lang="de-DE" sz="1200" u="none" dirty="0"/>
              <a:t> </a:t>
            </a:r>
            <a:r>
              <a:rPr lang="de-DE" sz="1200" u="none" dirty="0" err="1"/>
              <a:t>mapping</a:t>
            </a:r>
            <a:endParaRPr lang="de-DE" sz="1200" u="none" dirty="0"/>
          </a:p>
        </p:txBody>
      </p:sp>
    </p:spTree>
    <p:extLst>
      <p:ext uri="{BB962C8B-B14F-4D97-AF65-F5344CB8AC3E}">
        <p14:creationId xmlns:p14="http://schemas.microsoft.com/office/powerpoint/2010/main" val="258747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85" grpId="0"/>
      <p:bldP spid="15386" grpId="0"/>
      <p:bldP spid="15387" grpId="0" animBg="1"/>
      <p:bldP spid="15388" grpId="0" animBg="1"/>
      <p:bldP spid="15389" grpId="0" animBg="1"/>
      <p:bldP spid="15390" grpId="0" animBg="1"/>
      <p:bldP spid="15391" grpId="0" animBg="1"/>
      <p:bldP spid="15392" grpId="0"/>
      <p:bldP spid="15393" grpId="0" animBg="1"/>
      <p:bldP spid="15394" grpId="0" animBg="1"/>
      <p:bldP spid="15395" grpId="0" animBg="1"/>
      <p:bldP spid="15396" grpId="0" animBg="1"/>
      <p:bldP spid="15397" grpId="0" animBg="1"/>
      <p:bldP spid="15399" grpId="0"/>
      <p:bldP spid="15403" grpId="0"/>
      <p:bldP spid="15404" grpId="0"/>
      <p:bldP spid="56" grpId="0"/>
      <p:bldP spid="57" grpId="0"/>
      <p:bldP spid="10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hteck 161">
            <a:extLst>
              <a:ext uri="{FF2B5EF4-FFF2-40B4-BE49-F238E27FC236}">
                <a16:creationId xmlns:a16="http://schemas.microsoft.com/office/drawing/2014/main" xmlns="" id="{79CBEAF2-9A9D-4722-93AB-86C2A6930B7B}"/>
              </a:ext>
            </a:extLst>
          </p:cNvPr>
          <p:cNvSpPr/>
          <p:nvPr/>
        </p:nvSpPr>
        <p:spPr>
          <a:xfrm>
            <a:off x="5383875" y="5688743"/>
            <a:ext cx="1317609" cy="380279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Rechteck 162">
            <a:extLst>
              <a:ext uri="{FF2B5EF4-FFF2-40B4-BE49-F238E27FC236}">
                <a16:creationId xmlns:a16="http://schemas.microsoft.com/office/drawing/2014/main" xmlns="" id="{AA7F1317-3778-4598-AB22-3BBED6CA09C0}"/>
              </a:ext>
            </a:extLst>
          </p:cNvPr>
          <p:cNvSpPr/>
          <p:nvPr/>
        </p:nvSpPr>
        <p:spPr>
          <a:xfrm>
            <a:off x="2666749" y="5684273"/>
            <a:ext cx="1317609" cy="380279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Rechteck 163">
            <a:extLst>
              <a:ext uri="{FF2B5EF4-FFF2-40B4-BE49-F238E27FC236}">
                <a16:creationId xmlns:a16="http://schemas.microsoft.com/office/drawing/2014/main" xmlns="" id="{9DD40A3A-C12C-4FF9-B397-6F696810CCC0}"/>
              </a:ext>
            </a:extLst>
          </p:cNvPr>
          <p:cNvSpPr/>
          <p:nvPr/>
        </p:nvSpPr>
        <p:spPr>
          <a:xfrm>
            <a:off x="1969846" y="2749285"/>
            <a:ext cx="1841897" cy="438984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Inhaltsplatzhalter 3">
                <a:extLst>
                  <a:ext uri="{FF2B5EF4-FFF2-40B4-BE49-F238E27FC236}">
                    <a16:creationId xmlns:a16="http://schemas.microsoft.com/office/drawing/2014/main" xmlns="" id="{9DFEE0D3-27C4-4CFD-971A-B5D2867C2B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1444" y="1466408"/>
                <a:ext cx="8845618" cy="219119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76238" indent="-376238" algn="l" defTabSz="8366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5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5975" indent="-314325" algn="l" defTabSz="8366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3100">
                    <a:solidFill>
                      <a:schemeClr val="tx1"/>
                    </a:solidFill>
                    <a:latin typeface="+mn-lt"/>
                  </a:defRPr>
                </a:lvl2pPr>
                <a:lvl3pPr marL="1255713" indent="-250825" algn="l" defTabSz="8366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</a:defRPr>
                </a:lvl3pPr>
                <a:lvl4pPr marL="1757363" indent="-250825" algn="l" defTabSz="8366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259013" indent="-250825" algn="l" defTabSz="8366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716213" indent="-250825" algn="l" defTabSz="8366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3173413" indent="-250825" algn="l" defTabSz="8366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630613" indent="-250825" algn="l" defTabSz="8366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4087813" indent="-250825" algn="l" defTabSz="8366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278606" marR="0" lvl="0" indent="-278606" algn="l" defTabSz="8366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CA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The </a:t>
                </a:r>
                <a:r>
                  <a:rPr kumimoji="0" lang="en-CA" sz="2000" b="0" i="0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binary</a:t>
                </a:r>
                <a:r>
                  <a:rPr kumimoji="0" lang="en-CA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 </a:t>
                </a:r>
                <a:r>
                  <a:rPr kumimoji="0" lang="en-C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De Bruijn sequences: </a:t>
                </a:r>
                <a:r>
                  <a:rPr kumimoji="0" lang="en-CA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Are binary sequences having the period of </a:t>
                </a:r>
                <a:r>
                  <a:rPr kumimoji="0" lang="en-CA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P=2</a:t>
                </a:r>
                <a:r>
                  <a:rPr kumimoji="0" lang="en-CA" sz="2000" b="1" i="1" u="none" strike="noStrike" kern="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n</a:t>
                </a:r>
                <a:r>
                  <a:rPr kumimoji="0" lang="en-CA" sz="20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 </a:t>
                </a:r>
                <a:r>
                  <a:rPr kumimoji="0" lang="en-CA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such that every n-bit tuple appears </a:t>
                </a:r>
                <a:r>
                  <a:rPr kumimoji="0" lang="en-CA" sz="2000" b="0" i="0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just one time </a:t>
                </a:r>
                <a:r>
                  <a:rPr kumimoji="0" lang="en-CA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in the sequence.</a:t>
                </a:r>
              </a:p>
              <a:p>
                <a:pPr marL="278606" marR="0" lvl="0" indent="-278606" algn="l" defTabSz="8366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the </a:t>
                </a:r>
                <a:r>
                  <a:rPr kumimoji="0" lang="en-US" sz="2000" b="0" i="0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number of cyclically equivalent De Bruijn sequences </a:t>
                </a:r>
                <a:r>
                  <a:rPr kumimoji="0" lang="en-US" sz="2000" b="0" i="1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B</a:t>
                </a:r>
                <a:r>
                  <a:rPr kumimoji="0" lang="en-US" sz="2000" b="0" i="1" u="sng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n</a:t>
                </a:r>
                <a:r>
                  <a:rPr kumimoji="0" lang="en-CA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:</a:t>
                </a:r>
                <a:br>
                  <a:rPr kumimoji="0" lang="en-CA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</a:br>
                <a:r>
                  <a:rPr kumimoji="0" lang="en-CA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/>
                </a:r>
                <a:br>
                  <a:rPr kumimoji="0" lang="en-CA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</a:br>
                <a:r>
                  <a:rPr kumimoji="0" lang="en-CA" sz="2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kumimoji="0" lang="en-CA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C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kumimoji="0" lang="en-C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kumimoji="0" lang="en-CA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  <a:p>
                <a:pPr marL="294084" marR="0" lvl="1" indent="-294084" algn="l" defTabSz="8366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the </a:t>
                </a:r>
                <a:r>
                  <a:rPr kumimoji="0" lang="en-US" sz="2000" b="0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weight of the sequence is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  </a:t>
                </a:r>
                <a:r>
                  <a:rPr kumimoji="0" lang="en-US" sz="20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2</a:t>
                </a:r>
                <a:r>
                  <a:rPr kumimoji="0" lang="en-US" sz="2000" b="0" i="1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n-1</a:t>
                </a:r>
                <a:r>
                  <a:rPr kumimoji="0" lang="en-CA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   that is 50% zeros and 50% ones</a:t>
                </a:r>
              </a:p>
              <a:p>
                <a:pPr marL="294084" marR="0" lvl="1" indent="-294084" algn="l" defTabSz="8366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Large </a:t>
                </a:r>
                <a:r>
                  <a:rPr kumimoji="0" lang="en-US" sz="2000" b="0" i="0" u="sng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linear complexities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kumimoji="0" lang="de-DE" sz="20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kumimoji="0" lang="en-C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US" sz="20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20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sz="20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0" 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0" 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≤</m:t>
                    </m:r>
                    <m:r>
                      <a:rPr kumimoji="0" 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𝐶</m:t>
                    </m:r>
                    <m:r>
                      <a:rPr kumimoji="0" 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≤ </m:t>
                    </m:r>
                    <m:sSup>
                      <m:sSupPr>
                        <m:ctrlPr>
                          <a:rPr kumimoji="0" lang="en-C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US" sz="20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kumimoji="0" lang="en-US" sz="20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0" lang="en-US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  <a:p>
                <a:pPr marL="294084" marR="0" lvl="1" indent="-294084" algn="l" defTabSz="8366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endParaRPr kumimoji="0" lang="en-CA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165" name="Inhaltsplatzhalt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DFEE0D3-27C4-4CFD-971A-B5D2867C2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44" y="1466408"/>
                <a:ext cx="8845618" cy="2191192"/>
              </a:xfrm>
              <a:prstGeom prst="rect">
                <a:avLst/>
              </a:prstGeom>
              <a:blipFill rotWithShape="1">
                <a:blip r:embed="rId2"/>
                <a:stretch>
                  <a:fillRect l="-689" t="-1393" b="-167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Textfeld 165">
            <a:extLst>
              <a:ext uri="{FF2B5EF4-FFF2-40B4-BE49-F238E27FC236}">
                <a16:creationId xmlns:a16="http://schemas.microsoft.com/office/drawing/2014/main" xmlns="" id="{48AF85AA-D120-45DD-ACB6-EB6B5F8EF91B}"/>
              </a:ext>
            </a:extLst>
          </p:cNvPr>
          <p:cNvSpPr txBox="1"/>
          <p:nvPr/>
        </p:nvSpPr>
        <p:spPr>
          <a:xfrm>
            <a:off x="435603" y="3879956"/>
            <a:ext cx="212243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0" dirty="0">
                <a:solidFill>
                  <a:prstClr val="black"/>
                </a:solidFill>
                <a:latin typeface="Calibri" panose="020F0502020204030204"/>
              </a:rPr>
              <a:t>Example:</a:t>
            </a:r>
            <a:r>
              <a:rPr lang="en-CA" sz="1950" u="none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CA" sz="1950" b="0" u="none" dirty="0">
                <a:solidFill>
                  <a:prstClr val="black"/>
                </a:solidFill>
                <a:latin typeface="Calibri" panose="020F0502020204030204"/>
              </a:rPr>
              <a:t>for </a:t>
            </a:r>
            <a:r>
              <a:rPr lang="en-CA" sz="1950" b="0" i="1" u="none" dirty="0">
                <a:solidFill>
                  <a:prstClr val="black"/>
                </a:solidFill>
                <a:latin typeface="Calibri" panose="020F0502020204030204"/>
              </a:rPr>
              <a:t>n=3</a:t>
            </a:r>
          </a:p>
        </p:txBody>
      </p:sp>
      <p:sp>
        <p:nvSpPr>
          <p:cNvPr id="167" name="Textfeld 166">
            <a:extLst>
              <a:ext uri="{FF2B5EF4-FFF2-40B4-BE49-F238E27FC236}">
                <a16:creationId xmlns:a16="http://schemas.microsoft.com/office/drawing/2014/main" xmlns="" id="{5BF180CB-51CD-485C-BA1B-A66DC031106E}"/>
              </a:ext>
            </a:extLst>
          </p:cNvPr>
          <p:cNvSpPr txBox="1"/>
          <p:nvPr/>
        </p:nvSpPr>
        <p:spPr>
          <a:xfrm>
            <a:off x="450436" y="4232039"/>
            <a:ext cx="328329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0" b="0" dirty="0">
                <a:solidFill>
                  <a:prstClr val="black"/>
                </a:solidFill>
                <a:latin typeface="Calibri" panose="020F0502020204030204"/>
              </a:rPr>
              <a:t>Sequence period:</a:t>
            </a:r>
            <a:r>
              <a:rPr lang="en-CA" sz="1950" b="0" u="none" dirty="0">
                <a:solidFill>
                  <a:prstClr val="black"/>
                </a:solidFill>
                <a:latin typeface="Calibri" panose="020F0502020204030204"/>
              </a:rPr>
              <a:t> 2</a:t>
            </a:r>
            <a:r>
              <a:rPr lang="en-CA" sz="1950" b="0" u="none" baseline="30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en-CA" sz="1950" b="0" u="none" dirty="0">
                <a:solidFill>
                  <a:prstClr val="black"/>
                </a:solidFill>
                <a:latin typeface="Calibri" panose="020F0502020204030204"/>
              </a:rPr>
              <a:t>=</a:t>
            </a:r>
            <a:r>
              <a:rPr lang="en-CA" sz="1950" u="none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lang="en-CA" sz="1950" b="0" u="none" dirty="0">
                <a:solidFill>
                  <a:prstClr val="black"/>
                </a:solidFill>
                <a:latin typeface="Calibri" panose="020F0502020204030204"/>
              </a:rPr>
              <a:t> bits</a:t>
            </a:r>
          </a:p>
        </p:txBody>
      </p:sp>
      <p:sp>
        <p:nvSpPr>
          <p:cNvPr id="168" name="Textfeld 167">
            <a:extLst>
              <a:ext uri="{FF2B5EF4-FFF2-40B4-BE49-F238E27FC236}">
                <a16:creationId xmlns:a16="http://schemas.microsoft.com/office/drawing/2014/main" xmlns="" id="{93695141-EA89-4AC6-AFEB-3CFC04A88D95}"/>
              </a:ext>
            </a:extLst>
          </p:cNvPr>
          <p:cNvSpPr txBox="1"/>
          <p:nvPr/>
        </p:nvSpPr>
        <p:spPr>
          <a:xfrm>
            <a:off x="3281643" y="4211801"/>
            <a:ext cx="3283298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0" b="0" dirty="0">
                <a:solidFill>
                  <a:prstClr val="black"/>
                </a:solidFill>
                <a:latin typeface="Calibri" panose="020F0502020204030204"/>
              </a:rPr>
              <a:t>Sequence weight:</a:t>
            </a:r>
            <a:r>
              <a:rPr lang="en-CA" sz="1950" b="0" u="none" dirty="0">
                <a:solidFill>
                  <a:prstClr val="black"/>
                </a:solidFill>
                <a:latin typeface="Calibri" panose="020F0502020204030204"/>
              </a:rPr>
              <a:t> 2</a:t>
            </a:r>
            <a:r>
              <a:rPr lang="en-CA" sz="1950" b="0" u="none" baseline="30000" dirty="0">
                <a:solidFill>
                  <a:prstClr val="black"/>
                </a:solidFill>
                <a:latin typeface="Calibri" panose="020F0502020204030204"/>
              </a:rPr>
              <a:t>3-1 </a:t>
            </a:r>
            <a:r>
              <a:rPr lang="en-CA" sz="1950" b="0" u="none" dirty="0">
                <a:solidFill>
                  <a:prstClr val="black"/>
                </a:solidFill>
                <a:latin typeface="Calibri" panose="020F0502020204030204"/>
              </a:rPr>
              <a:t>=</a:t>
            </a:r>
            <a:r>
              <a:rPr lang="en-CA" sz="1950" u="none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feld 168">
                <a:extLst>
                  <a:ext uri="{FF2B5EF4-FFF2-40B4-BE49-F238E27FC236}">
                    <a16:creationId xmlns:a16="http://schemas.microsoft.com/office/drawing/2014/main" xmlns="" id="{6E41D9BD-A300-4C04-ABD6-CA9C938D06A7}"/>
                  </a:ext>
                </a:extLst>
              </p:cNvPr>
              <p:cNvSpPr txBox="1"/>
              <p:nvPr/>
            </p:nvSpPr>
            <p:spPr>
              <a:xfrm>
                <a:off x="442749" y="4572207"/>
                <a:ext cx="5645166" cy="433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CA" sz="1950" b="0" dirty="0">
                    <a:solidFill>
                      <a:prstClr val="black"/>
                    </a:solidFill>
                    <a:latin typeface="Calibri" panose="020F0502020204030204"/>
                  </a:rPr>
                  <a:t>Num of sequences:</a:t>
                </a:r>
                <a:r>
                  <a:rPr lang="en-CA" sz="1950" b="0" u="none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950" b="0" i="1" u="none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50" b="0" i="1" u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1950" b="0" i="1" u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1950" b="0" i="1" u="none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CA" sz="1950" b="0" i="1" u="none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50" b="0" i="1" u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sz="1950" b="0" i="1" u="none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950" b="0" i="1" u="none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950" b="0" i="1" u="none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lang="en-US" sz="1950" b="0" i="1" u="none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1950" b="0" i="1" u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1950" b="0" i="1" u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sz="1950" b="0" u="none" dirty="0">
                    <a:solidFill>
                      <a:prstClr val="black"/>
                    </a:solidFill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1950" b="0" i="1" u="none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950" b="0" i="1" u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sz="1950" b="0" i="1" u="none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950" b="0" i="1" u="none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sz="1950" b="0" i="1" u="none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1950" b="0" i="1" u="none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1950" b="0" i="1" u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de-DE" sz="1950" b="0" i="1" u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CA" sz="1950" b="0" u="none" dirty="0">
                    <a:solidFill>
                      <a:prstClr val="black"/>
                    </a:solidFill>
                    <a:latin typeface="Calibri" panose="020F0502020204030204"/>
                  </a:rPr>
                  <a:t> =2</a:t>
                </a:r>
                <a:r>
                  <a:rPr lang="en-CA" sz="1950" b="0" u="none" baseline="30000" dirty="0">
                    <a:solidFill>
                      <a:prstClr val="black"/>
                    </a:solidFill>
                    <a:latin typeface="Calibri" panose="020F0502020204030204"/>
                  </a:rPr>
                  <a:t>4-3 </a:t>
                </a:r>
                <a:r>
                  <a:rPr lang="en-CA" sz="1950" b="0" u="none" dirty="0">
                    <a:solidFill>
                      <a:prstClr val="black"/>
                    </a:solidFill>
                    <a:latin typeface="Calibri" panose="020F0502020204030204"/>
                  </a:rPr>
                  <a:t>=</a:t>
                </a:r>
                <a:r>
                  <a:rPr lang="en-CA" sz="1950" u="none" dirty="0">
                    <a:solidFill>
                      <a:prstClr val="black"/>
                    </a:solidFill>
                    <a:latin typeface="Calibri" panose="020F0502020204030204"/>
                  </a:rPr>
                  <a:t>2</a:t>
                </a:r>
              </a:p>
            </p:txBody>
          </p:sp>
        </mc:Choice>
        <mc:Fallback xmlns="">
          <p:sp>
            <p:nvSpPr>
              <p:cNvPr id="169" name="Textfeld 16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E41D9BD-A300-4C04-ABD6-CA9C938D0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49" y="4572207"/>
                <a:ext cx="5645166" cy="433452"/>
              </a:xfrm>
              <a:prstGeom prst="rect">
                <a:avLst/>
              </a:prstGeom>
              <a:blipFill rotWithShape="1">
                <a:blip r:embed="rId3"/>
                <a:stretch>
                  <a:fillRect l="-1080" b="-239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Textfeld 169">
            <a:extLst>
              <a:ext uri="{FF2B5EF4-FFF2-40B4-BE49-F238E27FC236}">
                <a16:creationId xmlns:a16="http://schemas.microsoft.com/office/drawing/2014/main" xmlns="" id="{13203477-4137-4998-94A6-C9B2E65A4D05}"/>
              </a:ext>
            </a:extLst>
          </p:cNvPr>
          <p:cNvSpPr txBox="1"/>
          <p:nvPr/>
        </p:nvSpPr>
        <p:spPr>
          <a:xfrm>
            <a:off x="2734446" y="5285556"/>
            <a:ext cx="1832089" cy="373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50"/>
              </a:spcAft>
              <a:defRPr/>
            </a:pPr>
            <a:r>
              <a:rPr lang="en-US" sz="1788" b="0" u="none" dirty="0">
                <a:solidFill>
                  <a:prstClr val="black"/>
                </a:solidFill>
                <a:latin typeface="Calibri" panose="020F0502020204030204"/>
              </a:rPr>
              <a:t>0-0-0-1-0-1-1-1 </a:t>
            </a:r>
            <a:endParaRPr lang="en-CA" sz="1788" b="0" u="none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1" name="Textfeld 170">
            <a:extLst>
              <a:ext uri="{FF2B5EF4-FFF2-40B4-BE49-F238E27FC236}">
                <a16:creationId xmlns:a16="http://schemas.microsoft.com/office/drawing/2014/main" xmlns="" id="{20AA9599-2A4D-4BA5-AC1F-6B64F1A2D627}"/>
              </a:ext>
            </a:extLst>
          </p:cNvPr>
          <p:cNvSpPr txBox="1"/>
          <p:nvPr/>
        </p:nvSpPr>
        <p:spPr>
          <a:xfrm>
            <a:off x="5369919" y="5257816"/>
            <a:ext cx="1625202" cy="3736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88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1-1-1-0-1-0-0-0</a:t>
            </a:r>
            <a:endParaRPr kumimoji="0" lang="en-CA" sz="1788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2" name="Textfeld 171">
            <a:extLst>
              <a:ext uri="{FF2B5EF4-FFF2-40B4-BE49-F238E27FC236}">
                <a16:creationId xmlns:a16="http://schemas.microsoft.com/office/drawing/2014/main" xmlns="" id="{1FDCF9C7-0C91-4F79-901D-1548C1E11DB3}"/>
              </a:ext>
            </a:extLst>
          </p:cNvPr>
          <p:cNvSpPr txBox="1"/>
          <p:nvPr/>
        </p:nvSpPr>
        <p:spPr>
          <a:xfrm>
            <a:off x="401444" y="5239062"/>
            <a:ext cx="230785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0" b="0" dirty="0">
                <a:solidFill>
                  <a:prstClr val="black"/>
                </a:solidFill>
                <a:latin typeface="Calibri" panose="020F0502020204030204"/>
              </a:rPr>
              <a:t>The 2 sequences are:</a:t>
            </a:r>
            <a:endParaRPr lang="en-CA" sz="1950" b="0" u="non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3" name="Rechteck 172">
            <a:extLst>
              <a:ext uri="{FF2B5EF4-FFF2-40B4-BE49-F238E27FC236}">
                <a16:creationId xmlns:a16="http://schemas.microsoft.com/office/drawing/2014/main" xmlns="" id="{2253AC7C-C357-41DD-91A1-FFFB92A2AB7C}"/>
              </a:ext>
            </a:extLst>
          </p:cNvPr>
          <p:cNvSpPr/>
          <p:nvPr/>
        </p:nvSpPr>
        <p:spPr>
          <a:xfrm>
            <a:off x="2785994" y="5311418"/>
            <a:ext cx="549476" cy="3000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Textfeld 173">
            <a:extLst>
              <a:ext uri="{FF2B5EF4-FFF2-40B4-BE49-F238E27FC236}">
                <a16:creationId xmlns:a16="http://schemas.microsoft.com/office/drawing/2014/main" xmlns="" id="{39EFAE18-0710-490D-86BC-3BCACA3B1156}"/>
              </a:ext>
            </a:extLst>
          </p:cNvPr>
          <p:cNvSpPr txBox="1"/>
          <p:nvPr/>
        </p:nvSpPr>
        <p:spPr>
          <a:xfrm>
            <a:off x="2728907" y="5695377"/>
            <a:ext cx="10280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0" b="0" u="none" dirty="0">
                <a:solidFill>
                  <a:srgbClr val="FF0000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75" name="Rechteck 174">
            <a:extLst>
              <a:ext uri="{FF2B5EF4-FFF2-40B4-BE49-F238E27FC236}">
                <a16:creationId xmlns:a16="http://schemas.microsoft.com/office/drawing/2014/main" xmlns="" id="{03389A81-B4CF-465B-B41F-9F03858A7C2C}"/>
              </a:ext>
            </a:extLst>
          </p:cNvPr>
          <p:cNvSpPr/>
          <p:nvPr/>
        </p:nvSpPr>
        <p:spPr>
          <a:xfrm>
            <a:off x="5427825" y="5303933"/>
            <a:ext cx="549476" cy="3000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feld 175">
            <a:extLst>
              <a:ext uri="{FF2B5EF4-FFF2-40B4-BE49-F238E27FC236}">
                <a16:creationId xmlns:a16="http://schemas.microsoft.com/office/drawing/2014/main" xmlns="" id="{2859B8FA-07A9-4B6C-AF8E-7B63BDE3E872}"/>
              </a:ext>
            </a:extLst>
          </p:cNvPr>
          <p:cNvSpPr txBox="1"/>
          <p:nvPr/>
        </p:nvSpPr>
        <p:spPr>
          <a:xfrm>
            <a:off x="5464541" y="5683240"/>
            <a:ext cx="4571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0" b="0" u="none" dirty="0">
                <a:solidFill>
                  <a:srgbClr val="FF0000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177" name="Textfeld 176">
            <a:extLst>
              <a:ext uri="{FF2B5EF4-FFF2-40B4-BE49-F238E27FC236}">
                <a16:creationId xmlns:a16="http://schemas.microsoft.com/office/drawing/2014/main" xmlns="" id="{1CF7E342-F65A-4DBB-A193-FD7DB34DF236}"/>
              </a:ext>
            </a:extLst>
          </p:cNvPr>
          <p:cNvSpPr txBox="1"/>
          <p:nvPr/>
        </p:nvSpPr>
        <p:spPr>
          <a:xfrm>
            <a:off x="7064287" y="5225149"/>
            <a:ext cx="1991572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0" b="0" dirty="0">
                <a:solidFill>
                  <a:srgbClr val="FF0000"/>
                </a:solidFill>
                <a:latin typeface="Calibri" panose="020F0502020204030204"/>
              </a:rPr>
              <a:t>Mirror sequence </a:t>
            </a:r>
            <a:endParaRPr lang="en-CA" sz="1950" b="0" u="none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78" name="Titel 2">
            <a:extLst>
              <a:ext uri="{FF2B5EF4-FFF2-40B4-BE49-F238E27FC236}">
                <a16:creationId xmlns:a16="http://schemas.microsoft.com/office/drawing/2014/main" xmlns="" id="{D9615EF7-5419-42BF-8C11-B9C861038D9C}"/>
              </a:ext>
            </a:extLst>
          </p:cNvPr>
          <p:cNvSpPr txBox="1">
            <a:spLocks/>
          </p:cNvSpPr>
          <p:nvPr/>
        </p:nvSpPr>
        <p:spPr>
          <a:xfrm>
            <a:off x="216223" y="146447"/>
            <a:ext cx="9906000" cy="10993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575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   Facts </a:t>
            </a:r>
            <a:r>
              <a:rPr kumimoji="0" lang="en-CA" sz="3575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around </a:t>
            </a:r>
            <a:r>
              <a:rPr kumimoji="0" lang="en-CA" sz="3575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the De </a:t>
            </a:r>
            <a:r>
              <a:rPr kumimoji="0" lang="en-CA" sz="3575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Bruijn</a:t>
            </a:r>
            <a:r>
              <a:rPr kumimoji="0" lang="en-CA" sz="3575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Sequences </a:t>
            </a:r>
          </a:p>
        </p:txBody>
      </p:sp>
      <p:sp>
        <p:nvSpPr>
          <p:cNvPr id="179" name="Rechteck 178">
            <a:extLst>
              <a:ext uri="{FF2B5EF4-FFF2-40B4-BE49-F238E27FC236}">
                <a16:creationId xmlns:a16="http://schemas.microsoft.com/office/drawing/2014/main" xmlns="" id="{B059C41F-6AF7-425E-831E-425C0579F1D9}"/>
              </a:ext>
            </a:extLst>
          </p:cNvPr>
          <p:cNvSpPr/>
          <p:nvPr/>
        </p:nvSpPr>
        <p:spPr>
          <a:xfrm>
            <a:off x="2977934" y="5311600"/>
            <a:ext cx="549476" cy="3000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Textfeld 179">
            <a:extLst>
              <a:ext uri="{FF2B5EF4-FFF2-40B4-BE49-F238E27FC236}">
                <a16:creationId xmlns:a16="http://schemas.microsoft.com/office/drawing/2014/main" xmlns="" id="{782DC64C-0A58-40C9-976E-069ADC27DBC8}"/>
              </a:ext>
            </a:extLst>
          </p:cNvPr>
          <p:cNvSpPr txBox="1"/>
          <p:nvPr/>
        </p:nvSpPr>
        <p:spPr>
          <a:xfrm>
            <a:off x="2920847" y="5695559"/>
            <a:ext cx="10280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0" b="0" u="none" dirty="0">
                <a:solidFill>
                  <a:srgbClr val="FF000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81" name="Rechteck 180">
            <a:extLst>
              <a:ext uri="{FF2B5EF4-FFF2-40B4-BE49-F238E27FC236}">
                <a16:creationId xmlns:a16="http://schemas.microsoft.com/office/drawing/2014/main" xmlns="" id="{97D87F6A-AD71-462F-826C-31172CF22EF1}"/>
              </a:ext>
            </a:extLst>
          </p:cNvPr>
          <p:cNvSpPr/>
          <p:nvPr/>
        </p:nvSpPr>
        <p:spPr>
          <a:xfrm>
            <a:off x="3167215" y="5311417"/>
            <a:ext cx="549476" cy="3000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Textfeld 181">
            <a:extLst>
              <a:ext uri="{FF2B5EF4-FFF2-40B4-BE49-F238E27FC236}">
                <a16:creationId xmlns:a16="http://schemas.microsoft.com/office/drawing/2014/main" xmlns="" id="{2EE46ADD-E11C-49B4-9228-9663871746C3}"/>
              </a:ext>
            </a:extLst>
          </p:cNvPr>
          <p:cNvSpPr txBox="1"/>
          <p:nvPr/>
        </p:nvSpPr>
        <p:spPr>
          <a:xfrm>
            <a:off x="3110128" y="5695376"/>
            <a:ext cx="10280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0" b="0" u="none" dirty="0">
                <a:solidFill>
                  <a:srgbClr val="FF000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83" name="Rechteck 182">
            <a:extLst>
              <a:ext uri="{FF2B5EF4-FFF2-40B4-BE49-F238E27FC236}">
                <a16:creationId xmlns:a16="http://schemas.microsoft.com/office/drawing/2014/main" xmlns="" id="{DE5E8146-F4F7-4F22-AD1B-7C4949AC7996}"/>
              </a:ext>
            </a:extLst>
          </p:cNvPr>
          <p:cNvSpPr/>
          <p:nvPr/>
        </p:nvSpPr>
        <p:spPr>
          <a:xfrm>
            <a:off x="3342083" y="5311417"/>
            <a:ext cx="549476" cy="3000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" name="Textfeld 183">
            <a:extLst>
              <a:ext uri="{FF2B5EF4-FFF2-40B4-BE49-F238E27FC236}">
                <a16:creationId xmlns:a16="http://schemas.microsoft.com/office/drawing/2014/main" xmlns="" id="{775C546F-1CB5-445C-B970-DA6FDD15172A}"/>
              </a:ext>
            </a:extLst>
          </p:cNvPr>
          <p:cNvSpPr txBox="1"/>
          <p:nvPr/>
        </p:nvSpPr>
        <p:spPr>
          <a:xfrm>
            <a:off x="3284996" y="5695376"/>
            <a:ext cx="10280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0" b="0" u="none" dirty="0">
                <a:solidFill>
                  <a:srgbClr val="FF0000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85" name="Rechteck 184">
            <a:extLst>
              <a:ext uri="{FF2B5EF4-FFF2-40B4-BE49-F238E27FC236}">
                <a16:creationId xmlns:a16="http://schemas.microsoft.com/office/drawing/2014/main" xmlns="" id="{DCD1FAE5-92CF-470C-AF0E-64E69C2C931A}"/>
              </a:ext>
            </a:extLst>
          </p:cNvPr>
          <p:cNvSpPr/>
          <p:nvPr/>
        </p:nvSpPr>
        <p:spPr>
          <a:xfrm>
            <a:off x="3524045" y="5311417"/>
            <a:ext cx="549476" cy="3000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Textfeld 185">
            <a:extLst>
              <a:ext uri="{FF2B5EF4-FFF2-40B4-BE49-F238E27FC236}">
                <a16:creationId xmlns:a16="http://schemas.microsoft.com/office/drawing/2014/main" xmlns="" id="{9B7F286C-5D81-4636-81D5-4F6AEF2897F1}"/>
              </a:ext>
            </a:extLst>
          </p:cNvPr>
          <p:cNvSpPr txBox="1"/>
          <p:nvPr/>
        </p:nvSpPr>
        <p:spPr>
          <a:xfrm>
            <a:off x="3466958" y="5695376"/>
            <a:ext cx="10280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0" b="0" u="none" dirty="0">
                <a:solidFill>
                  <a:srgbClr val="FF000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87" name="Rechteck 186">
            <a:extLst>
              <a:ext uri="{FF2B5EF4-FFF2-40B4-BE49-F238E27FC236}">
                <a16:creationId xmlns:a16="http://schemas.microsoft.com/office/drawing/2014/main" xmlns="" id="{01B89E45-9273-4B38-90A9-03DA38D8DB6B}"/>
              </a:ext>
            </a:extLst>
          </p:cNvPr>
          <p:cNvSpPr/>
          <p:nvPr/>
        </p:nvSpPr>
        <p:spPr>
          <a:xfrm>
            <a:off x="3709620" y="5311417"/>
            <a:ext cx="549476" cy="3000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8" name="Textfeld 187">
            <a:extLst>
              <a:ext uri="{FF2B5EF4-FFF2-40B4-BE49-F238E27FC236}">
                <a16:creationId xmlns:a16="http://schemas.microsoft.com/office/drawing/2014/main" xmlns="" id="{194E961A-B0A8-4D2B-AD7E-7CC9B08E655C}"/>
              </a:ext>
            </a:extLst>
          </p:cNvPr>
          <p:cNvSpPr txBox="1"/>
          <p:nvPr/>
        </p:nvSpPr>
        <p:spPr>
          <a:xfrm>
            <a:off x="3652533" y="5695376"/>
            <a:ext cx="102807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0" b="0" u="none" dirty="0">
                <a:solidFill>
                  <a:srgbClr val="FF0000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189" name="Rechteck 188">
            <a:extLst>
              <a:ext uri="{FF2B5EF4-FFF2-40B4-BE49-F238E27FC236}">
                <a16:creationId xmlns:a16="http://schemas.microsoft.com/office/drawing/2014/main" xmlns="" id="{BE44B570-3967-4D50-A00E-8CEE5A57ED59}"/>
              </a:ext>
            </a:extLst>
          </p:cNvPr>
          <p:cNvSpPr/>
          <p:nvPr/>
        </p:nvSpPr>
        <p:spPr>
          <a:xfrm>
            <a:off x="5612016" y="5303933"/>
            <a:ext cx="549476" cy="3000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Textfeld 189">
            <a:extLst>
              <a:ext uri="{FF2B5EF4-FFF2-40B4-BE49-F238E27FC236}">
                <a16:creationId xmlns:a16="http://schemas.microsoft.com/office/drawing/2014/main" xmlns="" id="{372996F2-0E9B-4973-BC81-534DD66872F2}"/>
              </a:ext>
            </a:extLst>
          </p:cNvPr>
          <p:cNvSpPr txBox="1"/>
          <p:nvPr/>
        </p:nvSpPr>
        <p:spPr>
          <a:xfrm>
            <a:off x="5648732" y="5683240"/>
            <a:ext cx="4571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0" b="0" u="none" dirty="0">
                <a:solidFill>
                  <a:srgbClr val="FF000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91" name="Rechteck 190">
            <a:extLst>
              <a:ext uri="{FF2B5EF4-FFF2-40B4-BE49-F238E27FC236}">
                <a16:creationId xmlns:a16="http://schemas.microsoft.com/office/drawing/2014/main" xmlns="" id="{C3B1BD1A-D25B-4C19-926E-2CDA713ADE50}"/>
              </a:ext>
            </a:extLst>
          </p:cNvPr>
          <p:cNvSpPr/>
          <p:nvPr/>
        </p:nvSpPr>
        <p:spPr>
          <a:xfrm>
            <a:off x="5787403" y="5303369"/>
            <a:ext cx="549476" cy="3000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" name="Textfeld 191">
            <a:extLst>
              <a:ext uri="{FF2B5EF4-FFF2-40B4-BE49-F238E27FC236}">
                <a16:creationId xmlns:a16="http://schemas.microsoft.com/office/drawing/2014/main" xmlns="" id="{8349E096-D69C-4C60-BC14-E97DEA75D4D1}"/>
              </a:ext>
            </a:extLst>
          </p:cNvPr>
          <p:cNvSpPr txBox="1"/>
          <p:nvPr/>
        </p:nvSpPr>
        <p:spPr>
          <a:xfrm>
            <a:off x="5824119" y="5682676"/>
            <a:ext cx="4571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0" b="0" u="none" dirty="0">
                <a:solidFill>
                  <a:srgbClr val="FF0000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93" name="Rechteck 192">
            <a:extLst>
              <a:ext uri="{FF2B5EF4-FFF2-40B4-BE49-F238E27FC236}">
                <a16:creationId xmlns:a16="http://schemas.microsoft.com/office/drawing/2014/main" xmlns="" id="{1487B1C0-2188-4F42-8503-BEAEDAD5398B}"/>
              </a:ext>
            </a:extLst>
          </p:cNvPr>
          <p:cNvSpPr/>
          <p:nvPr/>
        </p:nvSpPr>
        <p:spPr>
          <a:xfrm>
            <a:off x="5973721" y="5303933"/>
            <a:ext cx="549476" cy="3000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Textfeld 193">
            <a:extLst>
              <a:ext uri="{FF2B5EF4-FFF2-40B4-BE49-F238E27FC236}">
                <a16:creationId xmlns:a16="http://schemas.microsoft.com/office/drawing/2014/main" xmlns="" id="{91F8C244-7A76-48A9-963B-66342ADCD570}"/>
              </a:ext>
            </a:extLst>
          </p:cNvPr>
          <p:cNvSpPr txBox="1"/>
          <p:nvPr/>
        </p:nvSpPr>
        <p:spPr>
          <a:xfrm>
            <a:off x="6010437" y="5683240"/>
            <a:ext cx="4571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0" b="0" u="none" dirty="0">
                <a:solidFill>
                  <a:srgbClr val="FF000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95" name="Rechteck 194">
            <a:extLst>
              <a:ext uri="{FF2B5EF4-FFF2-40B4-BE49-F238E27FC236}">
                <a16:creationId xmlns:a16="http://schemas.microsoft.com/office/drawing/2014/main" xmlns="" id="{CAB11FE8-2CD4-46C1-9359-093202D0B220}"/>
              </a:ext>
            </a:extLst>
          </p:cNvPr>
          <p:cNvSpPr/>
          <p:nvPr/>
        </p:nvSpPr>
        <p:spPr>
          <a:xfrm>
            <a:off x="6157081" y="5303933"/>
            <a:ext cx="549476" cy="3000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Textfeld 195">
            <a:extLst>
              <a:ext uri="{FF2B5EF4-FFF2-40B4-BE49-F238E27FC236}">
                <a16:creationId xmlns:a16="http://schemas.microsoft.com/office/drawing/2014/main" xmlns="" id="{C043D0BD-7C23-4BF8-AFFA-170694435DF7}"/>
              </a:ext>
            </a:extLst>
          </p:cNvPr>
          <p:cNvSpPr txBox="1"/>
          <p:nvPr/>
        </p:nvSpPr>
        <p:spPr>
          <a:xfrm>
            <a:off x="6193797" y="5683240"/>
            <a:ext cx="4571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0" b="0" u="none" dirty="0">
                <a:solidFill>
                  <a:srgbClr val="FF000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97" name="Rechteck 196">
            <a:extLst>
              <a:ext uri="{FF2B5EF4-FFF2-40B4-BE49-F238E27FC236}">
                <a16:creationId xmlns:a16="http://schemas.microsoft.com/office/drawing/2014/main" xmlns="" id="{AB4A1B63-18D3-4827-A60F-662651B42093}"/>
              </a:ext>
            </a:extLst>
          </p:cNvPr>
          <p:cNvSpPr/>
          <p:nvPr/>
        </p:nvSpPr>
        <p:spPr>
          <a:xfrm>
            <a:off x="6341724" y="5303933"/>
            <a:ext cx="549476" cy="3000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Textfeld 197">
            <a:extLst>
              <a:ext uri="{FF2B5EF4-FFF2-40B4-BE49-F238E27FC236}">
                <a16:creationId xmlns:a16="http://schemas.microsoft.com/office/drawing/2014/main" xmlns="" id="{68ABCB0D-2E90-4BE0-94A0-41CF68241377}"/>
              </a:ext>
            </a:extLst>
          </p:cNvPr>
          <p:cNvSpPr txBox="1"/>
          <p:nvPr/>
        </p:nvSpPr>
        <p:spPr>
          <a:xfrm>
            <a:off x="6378440" y="5683240"/>
            <a:ext cx="4571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0" b="0" u="none" dirty="0">
                <a:solidFill>
                  <a:srgbClr val="FF0000"/>
                </a:solidFill>
                <a:latin typeface="Calibri" panose="020F0502020204030204"/>
              </a:rPr>
              <a:t>0</a:t>
            </a:r>
          </a:p>
        </p:txBody>
      </p:sp>
      <p:cxnSp>
        <p:nvCxnSpPr>
          <p:cNvPr id="199" name="Gerade Verbindung mit Pfeil 198">
            <a:extLst>
              <a:ext uri="{FF2B5EF4-FFF2-40B4-BE49-F238E27FC236}">
                <a16:creationId xmlns:a16="http://schemas.microsoft.com/office/drawing/2014/main" xmlns="" id="{1FB3F3F5-0A86-499F-89DE-15D544BA038E}"/>
              </a:ext>
            </a:extLst>
          </p:cNvPr>
          <p:cNvCxnSpPr>
            <a:cxnSpLocks/>
          </p:cNvCxnSpPr>
          <p:nvPr/>
        </p:nvCxnSpPr>
        <p:spPr>
          <a:xfrm flipH="1">
            <a:off x="5894369" y="4544714"/>
            <a:ext cx="1181292" cy="28742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200" name="Textfeld 199">
            <a:extLst>
              <a:ext uri="{FF2B5EF4-FFF2-40B4-BE49-F238E27FC236}">
                <a16:creationId xmlns:a16="http://schemas.microsoft.com/office/drawing/2014/main" xmlns="" id="{4BD407D4-0324-4F76-A7E8-3AB45312BBAD}"/>
              </a:ext>
            </a:extLst>
          </p:cNvPr>
          <p:cNvSpPr txBox="1"/>
          <p:nvPr/>
        </p:nvSpPr>
        <p:spPr>
          <a:xfrm rot="20230387">
            <a:off x="6990563" y="3448370"/>
            <a:ext cx="2515975" cy="99257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0" b="0" dirty="0">
                <a:solidFill>
                  <a:prstClr val="black"/>
                </a:solidFill>
                <a:latin typeface="Arial Narrow" panose="020B0606020202030204" pitchFamily="34" charset="0"/>
              </a:rPr>
              <a:t>For  each sequence there is a reverse sequence in the sequence set</a:t>
            </a:r>
            <a:endParaRPr lang="en-CA" sz="1950" b="0" u="none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01" name="Textfeld 200">
            <a:extLst>
              <a:ext uri="{FF2B5EF4-FFF2-40B4-BE49-F238E27FC236}">
                <a16:creationId xmlns:a16="http://schemas.microsoft.com/office/drawing/2014/main" xmlns="" id="{ABE78FC4-380E-440D-8294-CAEA3FE053F3}"/>
              </a:ext>
            </a:extLst>
          </p:cNvPr>
          <p:cNvSpPr txBox="1"/>
          <p:nvPr/>
        </p:nvSpPr>
        <p:spPr>
          <a:xfrm>
            <a:off x="7058314" y="5697578"/>
            <a:ext cx="1991572" cy="3924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950" b="0" dirty="0">
                <a:solidFill>
                  <a:srgbClr val="FF0000"/>
                </a:solidFill>
                <a:latin typeface="Calibri" panose="020F0502020204030204"/>
              </a:rPr>
              <a:t>Reverse sequence</a:t>
            </a:r>
            <a:endParaRPr lang="en-CA" sz="1950" b="0" u="none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303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64" grpId="0" animBg="1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 animBg="1"/>
      <p:bldP spid="173" grpId="1" animBg="1"/>
      <p:bldP spid="174" grpId="0"/>
      <p:bldP spid="175" grpId="0" animBg="1"/>
      <p:bldP spid="175" grpId="1" animBg="1"/>
      <p:bldP spid="176" grpId="0"/>
      <p:bldP spid="177" grpId="0"/>
      <p:bldP spid="179" grpId="0" animBg="1"/>
      <p:bldP spid="179" grpId="1" animBg="1"/>
      <p:bldP spid="180" grpId="0"/>
      <p:bldP spid="181" grpId="0" animBg="1"/>
      <p:bldP spid="181" grpId="1" animBg="1"/>
      <p:bldP spid="182" grpId="0"/>
      <p:bldP spid="183" grpId="0" animBg="1"/>
      <p:bldP spid="183" grpId="1" animBg="1"/>
      <p:bldP spid="184" grpId="0"/>
      <p:bldP spid="185" grpId="0" animBg="1"/>
      <p:bldP spid="185" grpId="1" animBg="1"/>
      <p:bldP spid="186" grpId="0"/>
      <p:bldP spid="187" grpId="0" animBg="1"/>
      <p:bldP spid="187" grpId="1" animBg="1"/>
      <p:bldP spid="188" grpId="0"/>
      <p:bldP spid="189" grpId="0" animBg="1"/>
      <p:bldP spid="189" grpId="1" animBg="1"/>
      <p:bldP spid="190" grpId="0"/>
      <p:bldP spid="191" grpId="0" animBg="1"/>
      <p:bldP spid="191" grpId="1" animBg="1"/>
      <p:bldP spid="192" grpId="0"/>
      <p:bldP spid="193" grpId="0" animBg="1"/>
      <p:bldP spid="193" grpId="1" animBg="1"/>
      <p:bldP spid="194" grpId="0"/>
      <p:bldP spid="195" grpId="0" animBg="1"/>
      <p:bldP spid="195" grpId="1" animBg="1"/>
      <p:bldP spid="196" grpId="0"/>
      <p:bldP spid="197" grpId="0" animBg="1"/>
      <p:bldP spid="197" grpId="1" animBg="1"/>
      <p:bldP spid="198" grpId="0"/>
      <p:bldP spid="200" grpId="0" animBg="1"/>
      <p:bldP spid="20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5474DCC1-1A3C-46C8-973A-5A1A5830D5B9}"/>
              </a:ext>
            </a:extLst>
          </p:cNvPr>
          <p:cNvSpPr/>
          <p:nvPr/>
        </p:nvSpPr>
        <p:spPr>
          <a:xfrm>
            <a:off x="1260345" y="4267408"/>
            <a:ext cx="4291053" cy="1197715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xmlns="" id="{B30BAFE5-E8F5-4469-BA69-880CCA00DC2F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906000" cy="12579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9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General Non-singular </a:t>
            </a:r>
            <a:r>
              <a:rPr kumimoji="0" lang="de-DE" sz="3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Fibunacci</a:t>
            </a:r>
            <a:r>
              <a:rPr kumimoji="0" lang="de-DE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kumimoji="0" lang="de-DE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NLFSR</a:t>
            </a:r>
            <a:endParaRPr kumimoji="0" lang="de-DE" sz="3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44AC33E-107A-4A0C-BE87-474B289B0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753" y="3240497"/>
            <a:ext cx="3590925" cy="68103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de-DE" alt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xmlns="" id="{38DF3ACB-5086-476B-93FE-CBCFE062B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2878" y="3240497"/>
            <a:ext cx="0" cy="68103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xmlns="" id="{57226A5C-0B25-46EE-91E4-1D43894692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5828" y="3240497"/>
            <a:ext cx="0" cy="68103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xmlns="" id="{24BCD46B-8AAD-4E49-BD5B-96321A97F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8778" y="3240497"/>
            <a:ext cx="0" cy="68103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xmlns="" id="{C5EF637A-2947-4A80-8E82-CF88A9D30C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728" y="3240497"/>
            <a:ext cx="0" cy="681038"/>
          </a:xfrm>
          <a:prstGeom prst="line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xmlns="" id="{D68C499E-C737-4758-8DAA-5708D9C1E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582" y="3395279"/>
            <a:ext cx="534121" cy="4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2275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x</a:t>
            </a:r>
            <a:r>
              <a:rPr lang="en-US" altLang="de-DE" sz="2275" b="0" u="none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n-1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FA468C87-4994-41B4-9E95-A01714B2F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735" y="3426235"/>
            <a:ext cx="534121" cy="4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2275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x</a:t>
            </a:r>
            <a:r>
              <a:rPr lang="en-US" altLang="de-DE" sz="2275" b="0" u="none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n-2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0DBE00B5-FE1A-4054-ADD5-D2972E33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522" y="3426235"/>
            <a:ext cx="393056" cy="4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2275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x</a:t>
            </a:r>
            <a:r>
              <a:rPr lang="en-US" altLang="de-DE" sz="2275" b="0" u="none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xmlns="" id="{F4F8996B-0405-400A-9FCC-F9B025FAB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472" y="3426235"/>
            <a:ext cx="393056" cy="4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2275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x</a:t>
            </a:r>
            <a:r>
              <a:rPr lang="en-US" altLang="de-DE" sz="2275" b="0" u="none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xmlns="" id="{C672DD93-536C-4FF2-B7ED-7CC9A45C3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499" y="3426235"/>
            <a:ext cx="662362" cy="4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2275" b="0" u="none">
                <a:solidFill>
                  <a:srgbClr val="000000"/>
                </a:solidFill>
                <a:latin typeface="Arial Narrow" panose="020B0606020202030204" pitchFamily="34" charset="0"/>
              </a:rPr>
              <a:t>……</a:t>
            </a: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xmlns="" id="{03556D47-1E67-47DB-ACA5-0F64632CC4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4678" y="3611973"/>
            <a:ext cx="557213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xmlns="" id="{BE2287AC-206C-431E-9EE2-8EC237491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528" y="3149495"/>
            <a:ext cx="393056" cy="4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2275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x</a:t>
            </a:r>
            <a:r>
              <a:rPr lang="en-US" altLang="de-DE" sz="2275" b="0" u="none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3385A83-7B5F-41F2-8A72-6D5F57E50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266" y="4520431"/>
            <a:ext cx="2446201" cy="49863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9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xmlns="" id="{A343EBF8-EE58-467D-8D73-3A9200D1B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305" y="4514767"/>
            <a:ext cx="1476687" cy="4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2275" b="0" i="1" u="none" dirty="0">
                <a:solidFill>
                  <a:srgbClr val="000000"/>
                </a:solidFill>
                <a:latin typeface="Arial Narrow" panose="020B0606020202030204" pitchFamily="34" charset="0"/>
              </a:rPr>
              <a:t>g(x</a:t>
            </a:r>
            <a:r>
              <a:rPr lang="en-US" altLang="de-DE" sz="2275" b="0" i="1" u="none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n-1</a:t>
            </a:r>
            <a:r>
              <a:rPr lang="en-US" altLang="de-DE" sz="2275" b="0" i="1" u="none" dirty="0">
                <a:solidFill>
                  <a:srgbClr val="000000"/>
                </a:solidFill>
                <a:latin typeface="Arial Narrow" panose="020B0606020202030204" pitchFamily="34" charset="0"/>
              </a:rPr>
              <a:t>,…..x</a:t>
            </a:r>
            <a:r>
              <a:rPr lang="en-US" altLang="de-DE" sz="2275" b="0" i="1" u="none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1</a:t>
            </a:r>
            <a:r>
              <a:rPr lang="en-US" altLang="de-DE" sz="2275" b="0" i="1" u="none" dirty="0">
                <a:solidFill>
                  <a:srgbClr val="000000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xmlns="" id="{B1C42873-E469-4FCA-A20D-5E719E4EC9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40634" y="4788310"/>
            <a:ext cx="279630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xmlns="" id="{4B56FF01-5A19-470C-BF92-D5938D370D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8373" y="4788312"/>
            <a:ext cx="451130" cy="1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xmlns="" id="{E947A9DA-4DE2-42E8-BE18-117F124D7E8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2683" y="3611974"/>
            <a:ext cx="1021070" cy="1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xmlns="" id="{4EF23594-754D-4B22-8942-38A89157F79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7354" y="3921535"/>
            <a:ext cx="7001" cy="598895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Line 21">
            <a:extLst>
              <a:ext uri="{FF2B5EF4-FFF2-40B4-BE49-F238E27FC236}">
                <a16:creationId xmlns:a16="http://schemas.microsoft.com/office/drawing/2014/main" xmlns="" id="{E9B14627-29C0-4697-A97C-6592497310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8761" y="3921533"/>
            <a:ext cx="9018" cy="598897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xmlns="" id="{7F16D4EF-A7ED-46E6-B523-8E50D0E13D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3316" y="3921534"/>
            <a:ext cx="6042" cy="598897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xmlns="" id="{040EE772-F9B5-4768-9136-2B44C4F5C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599" y="3921534"/>
            <a:ext cx="10897" cy="1341322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xmlns="" id="{79C9FC93-1B87-46D0-BE42-AD2183941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8435" y="3818069"/>
            <a:ext cx="662362" cy="4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2275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……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xmlns="" id="{8E9DCF18-16EF-4BC6-9D87-97DC77157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660" y="3107443"/>
            <a:ext cx="1093569" cy="4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2275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new x’</a:t>
            </a:r>
            <a:r>
              <a:rPr lang="en-US" altLang="de-DE" sz="2275" b="0" u="none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n-1</a:t>
            </a:r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xmlns="" id="{7A62AC15-FCD8-42D5-A4AA-CD92E5383E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7141" y="3446793"/>
            <a:ext cx="37147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xmlns="" id="{4B0F166F-8FDE-4952-BF06-B00231082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7179" y="3446996"/>
            <a:ext cx="37147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xmlns="" id="{DEB0B1F0-1B06-49A4-83E6-9B54623866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10" y="3446996"/>
            <a:ext cx="37147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xmlns="" id="{DD21DB56-5DB8-4FE8-BBD3-40BE6BA5B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5991" y="3446793"/>
            <a:ext cx="37147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 Box 34">
            <a:extLst>
              <a:ext uri="{FF2B5EF4-FFF2-40B4-BE49-F238E27FC236}">
                <a16:creationId xmlns:a16="http://schemas.microsoft.com/office/drawing/2014/main" xmlns="" id="{8BD1E581-426B-4D8E-BB43-13AB4DE8F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73" y="2496361"/>
            <a:ext cx="4674678" cy="44242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2275" u="none" dirty="0">
                <a:solidFill>
                  <a:srgbClr val="000000"/>
                </a:solidFill>
                <a:latin typeface="Arial Narrow" panose="020B0606020202030204" pitchFamily="34" charset="0"/>
              </a:rPr>
              <a:t>The NLFSR is </a:t>
            </a:r>
            <a:r>
              <a:rPr lang="en-US" altLang="de-DE" sz="2275" u="none" dirty="0">
                <a:solidFill>
                  <a:srgbClr val="FF0000"/>
                </a:solidFill>
                <a:latin typeface="Arial Narrow" panose="020B0606020202030204" pitchFamily="34" charset="0"/>
              </a:rPr>
              <a:t>non-</a:t>
            </a:r>
            <a:r>
              <a:rPr lang="en-US" altLang="de-DE" sz="2275" u="none" dirty="0" err="1">
                <a:solidFill>
                  <a:srgbClr val="FF0000"/>
                </a:solidFill>
                <a:latin typeface="Arial Narrow" panose="020B0606020202030204" pitchFamily="34" charset="0"/>
              </a:rPr>
              <a:t>sigular</a:t>
            </a:r>
            <a:r>
              <a:rPr lang="en-US" altLang="de-DE" sz="2275" u="none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altLang="de-DE" sz="2275" dirty="0">
                <a:solidFill>
                  <a:srgbClr val="000000"/>
                </a:solidFill>
                <a:latin typeface="Arial Narrow" panose="020B0606020202030204" pitchFamily="34" charset="0"/>
              </a:rPr>
              <a:t>if and only if</a:t>
            </a:r>
            <a:r>
              <a:rPr lang="en-US" altLang="de-DE" sz="2275" u="none" dirty="0">
                <a:solidFill>
                  <a:srgbClr val="000000"/>
                </a:solidFill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29B7E9D9-6078-4D39-BCFC-39A4B5D35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91" y="3362053"/>
            <a:ext cx="433132" cy="44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2275" b="0" u="none" dirty="0">
                <a:solidFill>
                  <a:srgbClr val="000000"/>
                </a:solidFill>
                <a:latin typeface="Arial Narrow" panose="020B0606020202030204" pitchFamily="34" charset="0"/>
              </a:rPr>
              <a:t>S</a:t>
            </a:r>
            <a:r>
              <a:rPr lang="en-US" altLang="de-DE" sz="2275" b="0" u="none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0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xmlns="" id="{FDE607E0-DA93-422C-B74B-D9084FD3BFE1}"/>
              </a:ext>
            </a:extLst>
          </p:cNvPr>
          <p:cNvSpPr txBox="1"/>
          <p:nvPr/>
        </p:nvSpPr>
        <p:spPr>
          <a:xfrm>
            <a:off x="5121187" y="2538680"/>
            <a:ext cx="49361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i="1" u="none" dirty="0">
                <a:solidFill>
                  <a:prstClr val="black"/>
                </a:solidFill>
                <a:latin typeface="MinionPro-It"/>
              </a:rPr>
              <a:t>f</a:t>
            </a:r>
            <a:r>
              <a:rPr lang="de-DE" i="1" u="none" dirty="0">
                <a:solidFill>
                  <a:prstClr val="black"/>
                </a:solidFill>
                <a:latin typeface="MinionPro-Regular"/>
              </a:rPr>
              <a:t>(</a:t>
            </a:r>
            <a:r>
              <a:rPr lang="de-DE" i="1" u="none" dirty="0">
                <a:solidFill>
                  <a:prstClr val="black"/>
                </a:solidFill>
                <a:latin typeface="MinionPro-It"/>
              </a:rPr>
              <a:t>x</a:t>
            </a:r>
            <a:r>
              <a:rPr lang="de-DE" sz="1100" i="1" u="none" baseline="-25000" dirty="0">
                <a:solidFill>
                  <a:prstClr val="black"/>
                </a:solidFill>
                <a:latin typeface="MinionPro-Regular"/>
              </a:rPr>
              <a:t>0</a:t>
            </a:r>
            <a:r>
              <a:rPr lang="de-DE" i="1" u="none" dirty="0">
                <a:solidFill>
                  <a:prstClr val="black"/>
                </a:solidFill>
                <a:latin typeface="MinionPro-Regular"/>
              </a:rPr>
              <a:t>, </a:t>
            </a:r>
            <a:r>
              <a:rPr lang="de-DE" i="1" u="none" dirty="0">
                <a:solidFill>
                  <a:prstClr val="black"/>
                </a:solidFill>
                <a:latin typeface="MinionPro-It"/>
              </a:rPr>
              <a:t>x</a:t>
            </a:r>
            <a:r>
              <a:rPr lang="de-DE" sz="1100" i="1" u="none" baseline="-25000" dirty="0">
                <a:solidFill>
                  <a:prstClr val="black"/>
                </a:solidFill>
                <a:latin typeface="MinionPro-Regular"/>
              </a:rPr>
              <a:t>1</a:t>
            </a:r>
            <a:r>
              <a:rPr lang="de-DE" i="1" u="none" dirty="0">
                <a:solidFill>
                  <a:prstClr val="black"/>
                </a:solidFill>
                <a:latin typeface="MinionPro-Regular"/>
              </a:rPr>
              <a:t>, …, </a:t>
            </a:r>
            <a:r>
              <a:rPr lang="de-DE" i="1" u="none" dirty="0">
                <a:solidFill>
                  <a:prstClr val="black"/>
                </a:solidFill>
                <a:latin typeface="MinionPro-It"/>
              </a:rPr>
              <a:t>x</a:t>
            </a:r>
            <a:r>
              <a:rPr lang="de-DE" sz="1100" i="1" u="none" baseline="-25000" dirty="0">
                <a:solidFill>
                  <a:prstClr val="black"/>
                </a:solidFill>
                <a:latin typeface="MinionPro-It"/>
              </a:rPr>
              <a:t>n</a:t>
            </a:r>
            <a:r>
              <a:rPr lang="de-DE" sz="1100" i="1" u="none" baseline="-25000" dirty="0">
                <a:solidFill>
                  <a:prstClr val="black"/>
                </a:solidFill>
                <a:latin typeface="MinionPro-Regular"/>
              </a:rPr>
              <a:t>−1</a:t>
            </a:r>
            <a:r>
              <a:rPr lang="de-DE" i="1" u="none" dirty="0">
                <a:solidFill>
                  <a:prstClr val="black"/>
                </a:solidFill>
                <a:latin typeface="MinionPro-Regular"/>
              </a:rPr>
              <a:t>)= </a:t>
            </a:r>
            <a:r>
              <a:rPr lang="en-US" altLang="de-DE" i="1" u="none" dirty="0">
                <a:solidFill>
                  <a:srgbClr val="000000"/>
                </a:solidFill>
                <a:latin typeface="Arial Narrow" panose="020B0606020202030204" pitchFamily="34" charset="0"/>
              </a:rPr>
              <a:t>x’</a:t>
            </a:r>
            <a:r>
              <a:rPr lang="en-US" altLang="de-DE" i="1" u="none" baseline="-25000" dirty="0">
                <a:solidFill>
                  <a:srgbClr val="000000"/>
                </a:solidFill>
                <a:latin typeface="Arial Narrow" panose="020B0606020202030204" pitchFamily="34" charset="0"/>
              </a:rPr>
              <a:t>n-1</a:t>
            </a:r>
            <a:r>
              <a:rPr lang="de-DE" i="1" u="none" dirty="0">
                <a:solidFill>
                  <a:prstClr val="black"/>
                </a:solidFill>
                <a:latin typeface="MinionPro-Regular"/>
              </a:rPr>
              <a:t> = </a:t>
            </a:r>
            <a:r>
              <a:rPr lang="de-DE" i="1" u="none" dirty="0">
                <a:solidFill>
                  <a:prstClr val="black"/>
                </a:solidFill>
                <a:latin typeface="MinionPro-It"/>
              </a:rPr>
              <a:t>x</a:t>
            </a:r>
            <a:r>
              <a:rPr lang="de-DE" sz="1100" i="1" u="none" dirty="0">
                <a:solidFill>
                  <a:prstClr val="black"/>
                </a:solidFill>
                <a:latin typeface="MinionPro-Regular"/>
              </a:rPr>
              <a:t>0 </a:t>
            </a:r>
            <a:r>
              <a:rPr lang="de-DE" i="1" u="none" dirty="0">
                <a:solidFill>
                  <a:prstClr val="black"/>
                </a:solidFill>
                <a:latin typeface="MinionPro-Regular"/>
              </a:rPr>
              <a:t>+ </a:t>
            </a:r>
            <a:r>
              <a:rPr lang="de-DE" i="1" u="none" dirty="0">
                <a:solidFill>
                  <a:prstClr val="black"/>
                </a:solidFill>
                <a:latin typeface="MinionPro-It"/>
              </a:rPr>
              <a:t>g</a:t>
            </a:r>
            <a:r>
              <a:rPr lang="de-DE" i="1" u="none" dirty="0">
                <a:solidFill>
                  <a:prstClr val="black"/>
                </a:solidFill>
                <a:latin typeface="MinionPro-Regular"/>
              </a:rPr>
              <a:t>(</a:t>
            </a:r>
            <a:r>
              <a:rPr lang="de-DE" i="1" u="none" dirty="0">
                <a:solidFill>
                  <a:prstClr val="black"/>
                </a:solidFill>
                <a:latin typeface="MinionPro-It"/>
              </a:rPr>
              <a:t>x</a:t>
            </a:r>
            <a:r>
              <a:rPr lang="de-DE" sz="1100" i="1" u="none" dirty="0">
                <a:solidFill>
                  <a:prstClr val="black"/>
                </a:solidFill>
                <a:latin typeface="MinionPro-Regular"/>
              </a:rPr>
              <a:t>1</a:t>
            </a:r>
            <a:r>
              <a:rPr lang="de-DE" i="1" u="none" dirty="0">
                <a:solidFill>
                  <a:prstClr val="black"/>
                </a:solidFill>
                <a:latin typeface="MinionPro-Regular"/>
              </a:rPr>
              <a:t>, ..., </a:t>
            </a:r>
            <a:r>
              <a:rPr lang="de-DE" i="1" u="none" dirty="0">
                <a:solidFill>
                  <a:prstClr val="black"/>
                </a:solidFill>
                <a:latin typeface="MinionPro-It"/>
              </a:rPr>
              <a:t>x</a:t>
            </a:r>
            <a:r>
              <a:rPr lang="de-DE" sz="1100" i="1" u="none" dirty="0">
                <a:solidFill>
                  <a:prstClr val="black"/>
                </a:solidFill>
                <a:latin typeface="MinionPro-Regular"/>
              </a:rPr>
              <a:t>n−1</a:t>
            </a:r>
            <a:r>
              <a:rPr lang="de-DE" i="1" u="none" dirty="0">
                <a:solidFill>
                  <a:prstClr val="black"/>
                </a:solidFill>
                <a:latin typeface="MinionPro-Regular"/>
              </a:rPr>
              <a:t>)</a:t>
            </a:r>
            <a:endParaRPr lang="de-DE" sz="3200" i="1" u="none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xt Box 16">
            <a:extLst>
              <a:ext uri="{FF2B5EF4-FFF2-40B4-BE49-F238E27FC236}">
                <a16:creationId xmlns:a16="http://schemas.microsoft.com/office/drawing/2014/main" xmlns="" id="{9706F463-938A-495E-9F69-71DA694B3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0" y="4439272"/>
            <a:ext cx="269626" cy="54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2925" b="0" i="1" u="none" dirty="0">
                <a:solidFill>
                  <a:srgbClr val="000000"/>
                </a:solidFill>
                <a:latin typeface="Arial Narrow" panose="020B0606020202030204" pitchFamily="34" charset="0"/>
              </a:rPr>
              <a:t>f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9792EAE2-803D-4A7F-B022-507593506423}"/>
              </a:ext>
            </a:extLst>
          </p:cNvPr>
          <p:cNvSpPr/>
          <p:nvPr/>
        </p:nvSpPr>
        <p:spPr>
          <a:xfrm>
            <a:off x="1409502" y="4575752"/>
            <a:ext cx="425550" cy="425116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6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Box 16">
            <a:extLst>
              <a:ext uri="{FF2B5EF4-FFF2-40B4-BE49-F238E27FC236}">
                <a16:creationId xmlns:a16="http://schemas.microsoft.com/office/drawing/2014/main" xmlns="" id="{5A0DF4DF-8501-4CE8-9CB9-82D2D2049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341" y="4402363"/>
            <a:ext cx="533488" cy="7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4388" b="0" i="1" u="none" dirty="0">
                <a:solidFill>
                  <a:srgbClr val="000000"/>
                </a:solidFill>
                <a:latin typeface="Arial Narrow" panose="020B0606020202030204" pitchFamily="34" charset="0"/>
              </a:rPr>
              <a:t>+</a:t>
            </a:r>
          </a:p>
        </p:txBody>
      </p:sp>
      <p:sp>
        <p:nvSpPr>
          <p:cNvPr id="37" name="Line 18">
            <a:extLst>
              <a:ext uri="{FF2B5EF4-FFF2-40B4-BE49-F238E27FC236}">
                <a16:creationId xmlns:a16="http://schemas.microsoft.com/office/drawing/2014/main" xmlns="" id="{60C8184C-8E9D-49F0-AF5B-5BCE313C41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8400" y="5003227"/>
            <a:ext cx="7757" cy="283069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Line 19">
            <a:extLst>
              <a:ext uri="{FF2B5EF4-FFF2-40B4-BE49-F238E27FC236}">
                <a16:creationId xmlns:a16="http://schemas.microsoft.com/office/drawing/2014/main" xmlns="" id="{7CFC7521-5E39-4FDC-A103-7557F58B97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8400" y="5260273"/>
            <a:ext cx="3598783" cy="8474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Line 23">
            <a:extLst>
              <a:ext uri="{FF2B5EF4-FFF2-40B4-BE49-F238E27FC236}">
                <a16:creationId xmlns:a16="http://schemas.microsoft.com/office/drawing/2014/main" xmlns="" id="{3A333493-92A0-4385-8AB8-2105C44CC2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2685" y="3595278"/>
            <a:ext cx="2450" cy="1193033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e-DE" sz="1950" b="0" u="none" ker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xmlns="" id="{F87B61C9-9ADB-445B-807D-A172D5C061F6}"/>
              </a:ext>
            </a:extLst>
          </p:cNvPr>
          <p:cNvSpPr txBox="1"/>
          <p:nvPr/>
        </p:nvSpPr>
        <p:spPr>
          <a:xfrm>
            <a:off x="469322" y="1734445"/>
            <a:ext cx="9508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2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Proposed</a:t>
            </a:r>
            <a:r>
              <a:rPr lang="de-DE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de-DE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NLFSR </a:t>
            </a:r>
            <a:r>
              <a:rPr lang="de-DE" sz="24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Logic</a:t>
            </a:r>
            <a:r>
              <a:rPr lang="de-DE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de-DE" sz="2400" dirty="0" err="1">
                <a:solidFill>
                  <a:prstClr val="black"/>
                </a:solidFill>
                <a:latin typeface="Arial Narrow" panose="020B0606020202030204" pitchFamily="34" charset="0"/>
              </a:rPr>
              <a:t>Structures</a:t>
            </a:r>
            <a:r>
              <a:rPr lang="de-DE" sz="24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de-DE" sz="2400" b="0" u="none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:  </a:t>
            </a:r>
            <a:r>
              <a:rPr lang="de-DE" sz="2400" b="0" u="none" dirty="0" err="1">
                <a:solidFill>
                  <a:prstClr val="black"/>
                </a:solidFill>
                <a:latin typeface="Arial Narrow" panose="020B0606020202030204" pitchFamily="34" charset="0"/>
              </a:rPr>
              <a:t>for</a:t>
            </a:r>
            <a:r>
              <a:rPr lang="de-DE" sz="2400" b="0" u="none" dirty="0">
                <a:solidFill>
                  <a:prstClr val="black"/>
                </a:solidFill>
                <a:latin typeface="Arial Narrow" panose="020B0606020202030204" pitchFamily="34" charset="0"/>
              </a:rPr>
              <a:t> De </a:t>
            </a:r>
            <a:r>
              <a:rPr lang="de-DE" sz="2400" b="0" u="none" dirty="0" err="1">
                <a:solidFill>
                  <a:prstClr val="black"/>
                </a:solidFill>
                <a:latin typeface="Arial Narrow" panose="020B0606020202030204" pitchFamily="34" charset="0"/>
              </a:rPr>
              <a:t>Bruijn</a:t>
            </a:r>
            <a:r>
              <a:rPr lang="de-DE" sz="2400" b="0" u="none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de-DE" sz="2400" b="0" u="none" dirty="0" err="1">
                <a:solidFill>
                  <a:prstClr val="black"/>
                </a:solidFill>
                <a:latin typeface="Arial Narrow" panose="020B0606020202030204" pitchFamily="34" charset="0"/>
              </a:rPr>
              <a:t>Sequences</a:t>
            </a:r>
            <a:r>
              <a:rPr lang="de-DE" sz="2400" b="0" u="none" dirty="0">
                <a:solidFill>
                  <a:prstClr val="black"/>
                </a:solidFill>
                <a:latin typeface="Arial Narrow" panose="020B0606020202030204" pitchFamily="34" charset="0"/>
              </a:rPr>
              <a:t> Generators</a:t>
            </a:r>
          </a:p>
        </p:txBody>
      </p:sp>
      <p:sp>
        <p:nvSpPr>
          <p:cNvPr id="41" name="Text Box 34">
            <a:extLst>
              <a:ext uri="{FF2B5EF4-FFF2-40B4-BE49-F238E27FC236}">
                <a16:creationId xmlns:a16="http://schemas.microsoft.com/office/drawing/2014/main" xmlns="" id="{CFD4180D-CCB0-43FE-99F2-028E8E4D2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4710" y="5429020"/>
            <a:ext cx="9832875" cy="79252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275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non-singular = states in </a:t>
            </a:r>
            <a:r>
              <a:rPr kumimoji="0" lang="en-US" altLang="de-DE" sz="2275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distinct loops</a:t>
            </a:r>
            <a:r>
              <a:rPr kumimoji="0" lang="en-US" altLang="de-DE" sz="2275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/>
            </a:r>
            <a:br>
              <a:rPr kumimoji="0" lang="en-US" altLang="de-DE" sz="2275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</a:br>
            <a:r>
              <a:rPr kumimoji="0" lang="en-US" altLang="de-DE" sz="2275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i.e.</a:t>
            </a:r>
            <a:r>
              <a:rPr kumimoji="0" lang="en-US" alt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</a:rPr>
              <a:t>: </a:t>
            </a:r>
            <a:r>
              <a:rPr kumimoji="0" lang="en-CA" alt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I</a:t>
            </a: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f every generated output sequence is periodic for all probable initial states. </a:t>
            </a:r>
            <a:endParaRPr kumimoji="0" lang="en-US" alt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42" name="Rectangle 311">
            <a:extLst>
              <a:ext uri="{FF2B5EF4-FFF2-40B4-BE49-F238E27FC236}">
                <a16:creationId xmlns:a16="http://schemas.microsoft.com/office/drawing/2014/main" xmlns="" id="{7E6973C5-CE49-4419-A104-B7E5168C3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818" y="4685962"/>
            <a:ext cx="602612" cy="225718"/>
          </a:xfrm>
          <a:prstGeom prst="rect">
            <a:avLst/>
          </a:prstGeom>
          <a:solidFill>
            <a:srgbClr val="CCCC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Rectangle 293">
            <a:extLst>
              <a:ext uri="{FF2B5EF4-FFF2-40B4-BE49-F238E27FC236}">
                <a16:creationId xmlns:a16="http://schemas.microsoft.com/office/drawing/2014/main" xmlns="" id="{72533BD0-F6F1-42CD-8076-1CF7D7881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524" y="5241576"/>
            <a:ext cx="604654" cy="223547"/>
          </a:xfrm>
          <a:prstGeom prst="rect">
            <a:avLst/>
          </a:prstGeom>
          <a:solidFill>
            <a:srgbClr val="CCCC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Line 192">
            <a:extLst>
              <a:ext uri="{FF2B5EF4-FFF2-40B4-BE49-F238E27FC236}">
                <a16:creationId xmlns:a16="http://schemas.microsoft.com/office/drawing/2014/main" xmlns="" id="{0B4EA7A9-74AC-4FB2-A3A4-8C7D6528E0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0050" y="3240497"/>
            <a:ext cx="2042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Rectangle 193">
            <a:extLst>
              <a:ext uri="{FF2B5EF4-FFF2-40B4-BE49-F238E27FC236}">
                <a16:creationId xmlns:a16="http://schemas.microsoft.com/office/drawing/2014/main" xmlns="" id="{7BB85F69-5CA1-464B-BF45-62B1A2E8C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1524" y="3240497"/>
            <a:ext cx="604654" cy="227888"/>
          </a:xfrm>
          <a:prstGeom prst="rect">
            <a:avLst/>
          </a:prstGeom>
          <a:solidFill>
            <a:srgbClr val="CCCC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Line 194">
            <a:extLst>
              <a:ext uri="{FF2B5EF4-FFF2-40B4-BE49-F238E27FC236}">
                <a16:creationId xmlns:a16="http://schemas.microsoft.com/office/drawing/2014/main" xmlns="" id="{5ACD802A-16EC-4E07-BD75-529CF895892A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0050" y="3353356"/>
            <a:ext cx="2042" cy="217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Freeform 195">
            <a:extLst>
              <a:ext uri="{FF2B5EF4-FFF2-40B4-BE49-F238E27FC236}">
                <a16:creationId xmlns:a16="http://schemas.microsoft.com/office/drawing/2014/main" xmlns="" id="{994A27CE-76E3-47F5-B56B-CDFF7145CAB0}"/>
              </a:ext>
            </a:extLst>
          </p:cNvPr>
          <p:cNvSpPr>
            <a:spLocks/>
          </p:cNvSpPr>
          <p:nvPr/>
        </p:nvSpPr>
        <p:spPr bwMode="auto">
          <a:xfrm>
            <a:off x="8690050" y="3353356"/>
            <a:ext cx="71496" cy="78133"/>
          </a:xfrm>
          <a:custGeom>
            <a:avLst/>
            <a:gdLst>
              <a:gd name="T0" fmla="*/ 0 w 36"/>
              <a:gd name="T1" fmla="*/ 0 h 36"/>
              <a:gd name="T2" fmla="*/ 2147483647 w 36"/>
              <a:gd name="T3" fmla="*/ 2147483647 h 36"/>
              <a:gd name="T4" fmla="*/ 2147483647 w 36"/>
              <a:gd name="T5" fmla="*/ 2147483647 h 36"/>
              <a:gd name="T6" fmla="*/ 0 w 36"/>
              <a:gd name="T7" fmla="*/ 0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0" y="0"/>
                </a:moveTo>
                <a:lnTo>
                  <a:pt x="36" y="21"/>
                </a:lnTo>
                <a:lnTo>
                  <a:pt x="23" y="36"/>
                </a:lnTo>
                <a:lnTo>
                  <a:pt x="0" y="0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Line 196">
            <a:extLst>
              <a:ext uri="{FF2B5EF4-FFF2-40B4-BE49-F238E27FC236}">
                <a16:creationId xmlns:a16="http://schemas.microsoft.com/office/drawing/2014/main" xmlns="" id="{732424A3-7968-4107-BEDF-464AC23A598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6178" y="3362038"/>
            <a:ext cx="2043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Freeform 197">
            <a:extLst>
              <a:ext uri="{FF2B5EF4-FFF2-40B4-BE49-F238E27FC236}">
                <a16:creationId xmlns:a16="http://schemas.microsoft.com/office/drawing/2014/main" xmlns="" id="{74B6202E-CEAF-4984-80D8-F7079F9AD47E}"/>
              </a:ext>
            </a:extLst>
          </p:cNvPr>
          <p:cNvSpPr>
            <a:spLocks/>
          </p:cNvSpPr>
          <p:nvPr/>
        </p:nvSpPr>
        <p:spPr bwMode="auto">
          <a:xfrm>
            <a:off x="8696178" y="3362038"/>
            <a:ext cx="63326" cy="32555"/>
          </a:xfrm>
          <a:custGeom>
            <a:avLst/>
            <a:gdLst>
              <a:gd name="T0" fmla="*/ 0 w 32"/>
              <a:gd name="T1" fmla="*/ 0 h 15"/>
              <a:gd name="T2" fmla="*/ 2147483647 w 32"/>
              <a:gd name="T3" fmla="*/ 2147483647 h 15"/>
              <a:gd name="T4" fmla="*/ 2147483647 w 32"/>
              <a:gd name="T5" fmla="*/ 2147483647 h 15"/>
              <a:gd name="T6" fmla="*/ 2147483647 w 32"/>
              <a:gd name="T7" fmla="*/ 2147483647 h 15"/>
              <a:gd name="T8" fmla="*/ 2147483647 w 32"/>
              <a:gd name="T9" fmla="*/ 2147483647 h 15"/>
              <a:gd name="T10" fmla="*/ 2147483647 w 32"/>
              <a:gd name="T11" fmla="*/ 2147483647 h 15"/>
              <a:gd name="T12" fmla="*/ 2147483647 w 32"/>
              <a:gd name="T13" fmla="*/ 2147483647 h 15"/>
              <a:gd name="T14" fmla="*/ 2147483647 w 32"/>
              <a:gd name="T15" fmla="*/ 2147483647 h 15"/>
              <a:gd name="T16" fmla="*/ 2147483647 w 32"/>
              <a:gd name="T17" fmla="*/ 2147483647 h 15"/>
              <a:gd name="T18" fmla="*/ 2147483647 w 32"/>
              <a:gd name="T19" fmla="*/ 2147483647 h 15"/>
              <a:gd name="T20" fmla="*/ 2147483647 w 32"/>
              <a:gd name="T21" fmla="*/ 2147483647 h 15"/>
              <a:gd name="T22" fmla="*/ 2147483647 w 32"/>
              <a:gd name="T23" fmla="*/ 2147483647 h 15"/>
              <a:gd name="T24" fmla="*/ 2147483647 w 32"/>
              <a:gd name="T25" fmla="*/ 2147483647 h 15"/>
              <a:gd name="T26" fmla="*/ 2147483647 w 32"/>
              <a:gd name="T27" fmla="*/ 2147483647 h 15"/>
              <a:gd name="T28" fmla="*/ 2147483647 w 32"/>
              <a:gd name="T29" fmla="*/ 2147483647 h 1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"/>
              <a:gd name="T46" fmla="*/ 0 h 15"/>
              <a:gd name="T47" fmla="*/ 32 w 32"/>
              <a:gd name="T48" fmla="*/ 15 h 1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" h="15">
                <a:moveTo>
                  <a:pt x="0" y="0"/>
                </a:moveTo>
                <a:lnTo>
                  <a:pt x="2" y="3"/>
                </a:lnTo>
                <a:lnTo>
                  <a:pt x="10" y="3"/>
                </a:lnTo>
                <a:lnTo>
                  <a:pt x="13" y="5"/>
                </a:lnTo>
                <a:lnTo>
                  <a:pt x="4" y="5"/>
                </a:lnTo>
                <a:lnTo>
                  <a:pt x="4" y="7"/>
                </a:lnTo>
                <a:lnTo>
                  <a:pt x="17" y="7"/>
                </a:lnTo>
                <a:lnTo>
                  <a:pt x="21" y="9"/>
                </a:lnTo>
                <a:lnTo>
                  <a:pt x="6" y="9"/>
                </a:lnTo>
                <a:lnTo>
                  <a:pt x="8" y="11"/>
                </a:lnTo>
                <a:lnTo>
                  <a:pt x="25" y="11"/>
                </a:lnTo>
                <a:lnTo>
                  <a:pt x="29" y="13"/>
                </a:lnTo>
                <a:lnTo>
                  <a:pt x="10" y="13"/>
                </a:lnTo>
                <a:lnTo>
                  <a:pt x="10" y="15"/>
                </a:lnTo>
                <a:lnTo>
                  <a:pt x="32" y="15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Line 198">
            <a:extLst>
              <a:ext uri="{FF2B5EF4-FFF2-40B4-BE49-F238E27FC236}">
                <a16:creationId xmlns:a16="http://schemas.microsoft.com/office/drawing/2014/main" xmlns="" id="{C5D8169C-3D21-42EE-A894-6D7C0A70D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1546" y="3403274"/>
            <a:ext cx="4086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Freeform 199">
            <a:extLst>
              <a:ext uri="{FF2B5EF4-FFF2-40B4-BE49-F238E27FC236}">
                <a16:creationId xmlns:a16="http://schemas.microsoft.com/office/drawing/2014/main" xmlns="" id="{D77C0CD8-6DDB-4519-88BA-F4CA7AFE64EC}"/>
              </a:ext>
            </a:extLst>
          </p:cNvPr>
          <p:cNvSpPr>
            <a:spLocks/>
          </p:cNvSpPr>
          <p:nvPr/>
        </p:nvSpPr>
        <p:spPr bwMode="auto">
          <a:xfrm>
            <a:off x="8716606" y="3403274"/>
            <a:ext cx="44941" cy="19534"/>
          </a:xfrm>
          <a:custGeom>
            <a:avLst/>
            <a:gdLst>
              <a:gd name="T0" fmla="*/ 2147483647 w 23"/>
              <a:gd name="T1" fmla="*/ 0 h 9"/>
              <a:gd name="T2" fmla="*/ 0 w 23"/>
              <a:gd name="T3" fmla="*/ 0 h 9"/>
              <a:gd name="T4" fmla="*/ 2147483647 w 23"/>
              <a:gd name="T5" fmla="*/ 2147483647 h 9"/>
              <a:gd name="T6" fmla="*/ 2147483647 w 23"/>
              <a:gd name="T7" fmla="*/ 2147483647 h 9"/>
              <a:gd name="T8" fmla="*/ 2147483647 w 23"/>
              <a:gd name="T9" fmla="*/ 2147483647 h 9"/>
              <a:gd name="T10" fmla="*/ 2147483647 w 23"/>
              <a:gd name="T11" fmla="*/ 2147483647 h 9"/>
              <a:gd name="T12" fmla="*/ 2147483647 w 23"/>
              <a:gd name="T13" fmla="*/ 2147483647 h 9"/>
              <a:gd name="T14" fmla="*/ 2147483647 w 23"/>
              <a:gd name="T15" fmla="*/ 2147483647 h 9"/>
              <a:gd name="T16" fmla="*/ 2147483647 w 23"/>
              <a:gd name="T17" fmla="*/ 2147483647 h 9"/>
              <a:gd name="T18" fmla="*/ 2147483647 w 23"/>
              <a:gd name="T19" fmla="*/ 2147483647 h 9"/>
              <a:gd name="T20" fmla="*/ 2147483647 w 23"/>
              <a:gd name="T21" fmla="*/ 2147483647 h 9"/>
              <a:gd name="T22" fmla="*/ 2147483647 w 23"/>
              <a:gd name="T23" fmla="*/ 2147483647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"/>
              <a:gd name="T37" fmla="*/ 0 h 9"/>
              <a:gd name="T38" fmla="*/ 23 w 23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" h="9">
                <a:moveTo>
                  <a:pt x="23" y="0"/>
                </a:moveTo>
                <a:lnTo>
                  <a:pt x="0" y="0"/>
                </a:lnTo>
                <a:lnTo>
                  <a:pt x="2" y="2"/>
                </a:lnTo>
                <a:lnTo>
                  <a:pt x="21" y="2"/>
                </a:lnTo>
                <a:lnTo>
                  <a:pt x="19" y="3"/>
                </a:lnTo>
                <a:lnTo>
                  <a:pt x="4" y="3"/>
                </a:lnTo>
                <a:lnTo>
                  <a:pt x="4" y="5"/>
                </a:lnTo>
                <a:lnTo>
                  <a:pt x="18" y="5"/>
                </a:lnTo>
                <a:lnTo>
                  <a:pt x="14" y="7"/>
                </a:lnTo>
                <a:lnTo>
                  <a:pt x="6" y="7"/>
                </a:lnTo>
                <a:lnTo>
                  <a:pt x="8" y="9"/>
                </a:lnTo>
                <a:lnTo>
                  <a:pt x="14" y="9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Line 200">
            <a:extLst>
              <a:ext uri="{FF2B5EF4-FFF2-40B4-BE49-F238E27FC236}">
                <a16:creationId xmlns:a16="http://schemas.microsoft.com/office/drawing/2014/main" xmlns="" id="{E889180A-046E-4D86-B276-0C7EF72CB1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9290" y="3414126"/>
            <a:ext cx="4086" cy="217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3" name="Line 201">
            <a:extLst>
              <a:ext uri="{FF2B5EF4-FFF2-40B4-BE49-F238E27FC236}">
                <a16:creationId xmlns:a16="http://schemas.microsoft.com/office/drawing/2014/main" xmlns="" id="{F3E0D98A-F823-4410-8DA8-98F3239DF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9290" y="3414126"/>
            <a:ext cx="384037" cy="37981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Line 202">
            <a:extLst>
              <a:ext uri="{FF2B5EF4-FFF2-40B4-BE49-F238E27FC236}">
                <a16:creationId xmlns:a16="http://schemas.microsoft.com/office/drawing/2014/main" xmlns="" id="{8957C069-C0A7-4B1E-9244-6E553D3E0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7269" y="3793940"/>
            <a:ext cx="0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Rectangle 203">
            <a:extLst>
              <a:ext uri="{FF2B5EF4-FFF2-40B4-BE49-F238E27FC236}">
                <a16:creationId xmlns:a16="http://schemas.microsoft.com/office/drawing/2014/main" xmlns="" id="{FA80FB8F-ACAE-4397-AD65-34611AFE4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743" y="3793940"/>
            <a:ext cx="604654" cy="227889"/>
          </a:xfrm>
          <a:prstGeom prst="rect">
            <a:avLst/>
          </a:prstGeom>
          <a:solidFill>
            <a:srgbClr val="CCCC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6" name="Line 204">
            <a:extLst>
              <a:ext uri="{FF2B5EF4-FFF2-40B4-BE49-F238E27FC236}">
                <a16:creationId xmlns:a16="http://schemas.microsoft.com/office/drawing/2014/main" xmlns="" id="{D0126840-D17D-4FCC-804E-22D7D1968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7269" y="4241036"/>
            <a:ext cx="0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7" name="Rectangle 205">
            <a:extLst>
              <a:ext uri="{FF2B5EF4-FFF2-40B4-BE49-F238E27FC236}">
                <a16:creationId xmlns:a16="http://schemas.microsoft.com/office/drawing/2014/main" xmlns="" id="{859AE5D3-86E3-43E5-BE48-D095D63D3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743" y="4241036"/>
            <a:ext cx="604654" cy="227889"/>
          </a:xfrm>
          <a:prstGeom prst="rect">
            <a:avLst/>
          </a:prstGeom>
          <a:solidFill>
            <a:srgbClr val="CCCC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8" name="Line 206">
            <a:extLst>
              <a:ext uri="{FF2B5EF4-FFF2-40B4-BE49-F238E27FC236}">
                <a16:creationId xmlns:a16="http://schemas.microsoft.com/office/drawing/2014/main" xmlns="" id="{CA881CE9-4ADB-4880-BBA6-85716B1B1C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7269" y="4685962"/>
            <a:ext cx="0" cy="217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9" name="Rectangle 207">
            <a:extLst>
              <a:ext uri="{FF2B5EF4-FFF2-40B4-BE49-F238E27FC236}">
                <a16:creationId xmlns:a16="http://schemas.microsoft.com/office/drawing/2014/main" xmlns="" id="{280FCA2E-84D3-4957-81F3-9691E1A5C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743" y="4685962"/>
            <a:ext cx="604654" cy="225718"/>
          </a:xfrm>
          <a:prstGeom prst="rect">
            <a:avLst/>
          </a:prstGeom>
          <a:solidFill>
            <a:srgbClr val="CCCC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0" name="Line 208">
            <a:extLst>
              <a:ext uri="{FF2B5EF4-FFF2-40B4-BE49-F238E27FC236}">
                <a16:creationId xmlns:a16="http://schemas.microsoft.com/office/drawing/2014/main" xmlns="" id="{A06653ED-EF52-4492-959D-A06B5525E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3327" y="4685962"/>
            <a:ext cx="2043" cy="217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1" name="Freeform 209">
            <a:extLst>
              <a:ext uri="{FF2B5EF4-FFF2-40B4-BE49-F238E27FC236}">
                <a16:creationId xmlns:a16="http://schemas.microsoft.com/office/drawing/2014/main" xmlns="" id="{4F8D6A6E-B797-4761-84B9-90D41D2BD62D}"/>
              </a:ext>
            </a:extLst>
          </p:cNvPr>
          <p:cNvSpPr>
            <a:spLocks/>
          </p:cNvSpPr>
          <p:nvPr/>
        </p:nvSpPr>
        <p:spPr bwMode="auto">
          <a:xfrm>
            <a:off x="9116985" y="4464584"/>
            <a:ext cx="16342" cy="221377"/>
          </a:xfrm>
          <a:custGeom>
            <a:avLst/>
            <a:gdLst>
              <a:gd name="T0" fmla="*/ 2147483647 w 8"/>
              <a:gd name="T1" fmla="*/ 2147483647 h 101"/>
              <a:gd name="T2" fmla="*/ 2147483647 w 8"/>
              <a:gd name="T3" fmla="*/ 2147483647 h 101"/>
              <a:gd name="T4" fmla="*/ 2147483647 w 8"/>
              <a:gd name="T5" fmla="*/ 2147483647 h 101"/>
              <a:gd name="T6" fmla="*/ 2147483647 w 8"/>
              <a:gd name="T7" fmla="*/ 0 h 101"/>
              <a:gd name="T8" fmla="*/ 2147483647 w 8"/>
              <a:gd name="T9" fmla="*/ 2147483647 h 101"/>
              <a:gd name="T10" fmla="*/ 2147483647 w 8"/>
              <a:gd name="T11" fmla="*/ 2147483647 h 101"/>
              <a:gd name="T12" fmla="*/ 2147483647 w 8"/>
              <a:gd name="T13" fmla="*/ 2147483647 h 101"/>
              <a:gd name="T14" fmla="*/ 2147483647 w 8"/>
              <a:gd name="T15" fmla="*/ 2147483647 h 101"/>
              <a:gd name="T16" fmla="*/ 0 w 8"/>
              <a:gd name="T17" fmla="*/ 2147483647 h 101"/>
              <a:gd name="T18" fmla="*/ 0 w 8"/>
              <a:gd name="T19" fmla="*/ 2147483647 h 1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01"/>
              <a:gd name="T32" fmla="*/ 8 w 8"/>
              <a:gd name="T33" fmla="*/ 101 h 10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01">
                <a:moveTo>
                  <a:pt x="8" y="101"/>
                </a:moveTo>
                <a:lnTo>
                  <a:pt x="8" y="40"/>
                </a:lnTo>
                <a:lnTo>
                  <a:pt x="8" y="0"/>
                </a:lnTo>
                <a:lnTo>
                  <a:pt x="4" y="9"/>
                </a:lnTo>
                <a:lnTo>
                  <a:pt x="4" y="40"/>
                </a:lnTo>
                <a:lnTo>
                  <a:pt x="2" y="40"/>
                </a:lnTo>
                <a:lnTo>
                  <a:pt x="2" y="17"/>
                </a:lnTo>
                <a:lnTo>
                  <a:pt x="0" y="26"/>
                </a:lnTo>
                <a:lnTo>
                  <a:pt x="0" y="40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" name="Line 210">
            <a:extLst>
              <a:ext uri="{FF2B5EF4-FFF2-40B4-BE49-F238E27FC236}">
                <a16:creationId xmlns:a16="http://schemas.microsoft.com/office/drawing/2014/main" xmlns="" id="{260B7C92-7A12-4796-8927-E191488937B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06771" y="4551399"/>
            <a:ext cx="6128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3" name="Freeform 211">
            <a:extLst>
              <a:ext uri="{FF2B5EF4-FFF2-40B4-BE49-F238E27FC236}">
                <a16:creationId xmlns:a16="http://schemas.microsoft.com/office/drawing/2014/main" xmlns="" id="{B67C74E1-EBCB-4038-8A8A-F663C3E3DEA8}"/>
              </a:ext>
            </a:extLst>
          </p:cNvPr>
          <p:cNvSpPr>
            <a:spLocks/>
          </p:cNvSpPr>
          <p:nvPr/>
        </p:nvSpPr>
        <p:spPr bwMode="auto">
          <a:xfrm>
            <a:off x="9106771" y="4464584"/>
            <a:ext cx="44941" cy="86815"/>
          </a:xfrm>
          <a:custGeom>
            <a:avLst/>
            <a:gdLst>
              <a:gd name="T0" fmla="*/ 0 w 21"/>
              <a:gd name="T1" fmla="*/ 2147483647 h 40"/>
              <a:gd name="T2" fmla="*/ 2147483647 w 21"/>
              <a:gd name="T3" fmla="*/ 0 h 40"/>
              <a:gd name="T4" fmla="*/ 2147483647 w 21"/>
              <a:gd name="T5" fmla="*/ 2147483647 h 40"/>
              <a:gd name="T6" fmla="*/ 0 w 21"/>
              <a:gd name="T7" fmla="*/ 2147483647 h 4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40"/>
              <a:gd name="T14" fmla="*/ 21 w 21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40">
                <a:moveTo>
                  <a:pt x="0" y="40"/>
                </a:moveTo>
                <a:lnTo>
                  <a:pt x="12" y="0"/>
                </a:lnTo>
                <a:lnTo>
                  <a:pt x="21" y="40"/>
                </a:lnTo>
                <a:lnTo>
                  <a:pt x="0" y="40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Line 212">
            <a:extLst>
              <a:ext uri="{FF2B5EF4-FFF2-40B4-BE49-F238E27FC236}">
                <a16:creationId xmlns:a16="http://schemas.microsoft.com/office/drawing/2014/main" xmlns="" id="{289C3A8C-B4B8-48E1-A5B2-5E99606D8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9241" y="4551399"/>
            <a:ext cx="4086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5" name="Freeform 213">
            <a:extLst>
              <a:ext uri="{FF2B5EF4-FFF2-40B4-BE49-F238E27FC236}">
                <a16:creationId xmlns:a16="http://schemas.microsoft.com/office/drawing/2014/main" xmlns="" id="{3AD2CA6D-6E95-4AA4-AC07-3E01D98CBD0B}"/>
              </a:ext>
            </a:extLst>
          </p:cNvPr>
          <p:cNvSpPr>
            <a:spLocks/>
          </p:cNvSpPr>
          <p:nvPr/>
        </p:nvSpPr>
        <p:spPr bwMode="auto">
          <a:xfrm>
            <a:off x="9129241" y="4475435"/>
            <a:ext cx="18385" cy="75964"/>
          </a:xfrm>
          <a:custGeom>
            <a:avLst/>
            <a:gdLst>
              <a:gd name="T0" fmla="*/ 0 w 9"/>
              <a:gd name="T1" fmla="*/ 2147483647 h 35"/>
              <a:gd name="T2" fmla="*/ 2147483647 w 9"/>
              <a:gd name="T3" fmla="*/ 2147483647 h 35"/>
              <a:gd name="T4" fmla="*/ 2147483647 w 9"/>
              <a:gd name="T5" fmla="*/ 0 h 35"/>
              <a:gd name="T6" fmla="*/ 2147483647 w 9"/>
              <a:gd name="T7" fmla="*/ 2147483647 h 35"/>
              <a:gd name="T8" fmla="*/ 2147483647 w 9"/>
              <a:gd name="T9" fmla="*/ 2147483647 h 35"/>
              <a:gd name="T10" fmla="*/ 2147483647 w 9"/>
              <a:gd name="T11" fmla="*/ 2147483647 h 35"/>
              <a:gd name="T12" fmla="*/ 2147483647 w 9"/>
              <a:gd name="T13" fmla="*/ 2147483647 h 35"/>
              <a:gd name="T14" fmla="*/ 2147483647 w 9"/>
              <a:gd name="T15" fmla="*/ 2147483647 h 35"/>
              <a:gd name="T16" fmla="*/ 2147483647 w 9"/>
              <a:gd name="T17" fmla="*/ 2147483647 h 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35"/>
              <a:gd name="T29" fmla="*/ 9 w 9"/>
              <a:gd name="T30" fmla="*/ 35 h 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35">
                <a:moveTo>
                  <a:pt x="0" y="35"/>
                </a:moveTo>
                <a:lnTo>
                  <a:pt x="2" y="35"/>
                </a:lnTo>
                <a:lnTo>
                  <a:pt x="2" y="0"/>
                </a:lnTo>
                <a:lnTo>
                  <a:pt x="6" y="10"/>
                </a:lnTo>
                <a:lnTo>
                  <a:pt x="6" y="35"/>
                </a:lnTo>
                <a:lnTo>
                  <a:pt x="8" y="35"/>
                </a:lnTo>
                <a:lnTo>
                  <a:pt x="8" y="18"/>
                </a:lnTo>
                <a:lnTo>
                  <a:pt x="9" y="27"/>
                </a:lnTo>
                <a:lnTo>
                  <a:pt x="9" y="35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Line 214">
            <a:extLst>
              <a:ext uri="{FF2B5EF4-FFF2-40B4-BE49-F238E27FC236}">
                <a16:creationId xmlns:a16="http://schemas.microsoft.com/office/drawing/2014/main" xmlns="" id="{285F3980-11E7-40E8-BEDA-705E2D420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3327" y="4241036"/>
            <a:ext cx="2043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Freeform 215">
            <a:extLst>
              <a:ext uri="{FF2B5EF4-FFF2-40B4-BE49-F238E27FC236}">
                <a16:creationId xmlns:a16="http://schemas.microsoft.com/office/drawing/2014/main" xmlns="" id="{00495572-A5A5-4399-91D5-E0723ABE56DB}"/>
              </a:ext>
            </a:extLst>
          </p:cNvPr>
          <p:cNvSpPr>
            <a:spLocks/>
          </p:cNvSpPr>
          <p:nvPr/>
        </p:nvSpPr>
        <p:spPr bwMode="auto">
          <a:xfrm>
            <a:off x="9116985" y="4021829"/>
            <a:ext cx="16342" cy="219206"/>
          </a:xfrm>
          <a:custGeom>
            <a:avLst/>
            <a:gdLst>
              <a:gd name="T0" fmla="*/ 2147483647 w 8"/>
              <a:gd name="T1" fmla="*/ 2147483647 h 101"/>
              <a:gd name="T2" fmla="*/ 2147483647 w 8"/>
              <a:gd name="T3" fmla="*/ 2147483647 h 101"/>
              <a:gd name="T4" fmla="*/ 2147483647 w 8"/>
              <a:gd name="T5" fmla="*/ 2147483647 h 101"/>
              <a:gd name="T6" fmla="*/ 2147483647 w 8"/>
              <a:gd name="T7" fmla="*/ 0 h 101"/>
              <a:gd name="T8" fmla="*/ 2147483647 w 8"/>
              <a:gd name="T9" fmla="*/ 2147483647 h 101"/>
              <a:gd name="T10" fmla="*/ 2147483647 w 8"/>
              <a:gd name="T11" fmla="*/ 2147483647 h 101"/>
              <a:gd name="T12" fmla="*/ 2147483647 w 8"/>
              <a:gd name="T13" fmla="*/ 2147483647 h 101"/>
              <a:gd name="T14" fmla="*/ 2147483647 w 8"/>
              <a:gd name="T15" fmla="*/ 2147483647 h 101"/>
              <a:gd name="T16" fmla="*/ 0 w 8"/>
              <a:gd name="T17" fmla="*/ 2147483647 h 101"/>
              <a:gd name="T18" fmla="*/ 0 w 8"/>
              <a:gd name="T19" fmla="*/ 2147483647 h 1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01"/>
              <a:gd name="T32" fmla="*/ 8 w 8"/>
              <a:gd name="T33" fmla="*/ 101 h 10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01">
                <a:moveTo>
                  <a:pt x="8" y="101"/>
                </a:moveTo>
                <a:lnTo>
                  <a:pt x="8" y="40"/>
                </a:lnTo>
                <a:lnTo>
                  <a:pt x="8" y="0"/>
                </a:lnTo>
                <a:lnTo>
                  <a:pt x="4" y="10"/>
                </a:lnTo>
                <a:lnTo>
                  <a:pt x="4" y="40"/>
                </a:lnTo>
                <a:lnTo>
                  <a:pt x="2" y="40"/>
                </a:lnTo>
                <a:lnTo>
                  <a:pt x="2" y="17"/>
                </a:lnTo>
                <a:lnTo>
                  <a:pt x="0" y="25"/>
                </a:lnTo>
                <a:lnTo>
                  <a:pt x="0" y="40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Line 216">
            <a:extLst>
              <a:ext uri="{FF2B5EF4-FFF2-40B4-BE49-F238E27FC236}">
                <a16:creationId xmlns:a16="http://schemas.microsoft.com/office/drawing/2014/main" xmlns="" id="{4FED9F12-80C5-4360-A0C2-F20200D7DFA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06771" y="4108644"/>
            <a:ext cx="6128" cy="217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Freeform 217">
            <a:extLst>
              <a:ext uri="{FF2B5EF4-FFF2-40B4-BE49-F238E27FC236}">
                <a16:creationId xmlns:a16="http://schemas.microsoft.com/office/drawing/2014/main" xmlns="" id="{737368C0-8F51-45B5-916B-5E9EC8F054C1}"/>
              </a:ext>
            </a:extLst>
          </p:cNvPr>
          <p:cNvSpPr>
            <a:spLocks/>
          </p:cNvSpPr>
          <p:nvPr/>
        </p:nvSpPr>
        <p:spPr bwMode="auto">
          <a:xfrm>
            <a:off x="9106771" y="4017489"/>
            <a:ext cx="44941" cy="91155"/>
          </a:xfrm>
          <a:custGeom>
            <a:avLst/>
            <a:gdLst>
              <a:gd name="T0" fmla="*/ 0 w 21"/>
              <a:gd name="T1" fmla="*/ 2147483647 h 42"/>
              <a:gd name="T2" fmla="*/ 2147483647 w 21"/>
              <a:gd name="T3" fmla="*/ 0 h 42"/>
              <a:gd name="T4" fmla="*/ 2147483647 w 21"/>
              <a:gd name="T5" fmla="*/ 2147483647 h 42"/>
              <a:gd name="T6" fmla="*/ 0 w 21"/>
              <a:gd name="T7" fmla="*/ 2147483647 h 42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42"/>
              <a:gd name="T14" fmla="*/ 21 w 21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42">
                <a:moveTo>
                  <a:pt x="0" y="42"/>
                </a:moveTo>
                <a:lnTo>
                  <a:pt x="12" y="0"/>
                </a:lnTo>
                <a:lnTo>
                  <a:pt x="21" y="42"/>
                </a:lnTo>
                <a:lnTo>
                  <a:pt x="0" y="42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Line 218">
            <a:extLst>
              <a:ext uri="{FF2B5EF4-FFF2-40B4-BE49-F238E27FC236}">
                <a16:creationId xmlns:a16="http://schemas.microsoft.com/office/drawing/2014/main" xmlns="" id="{458D90F2-5D25-47D4-8ED6-1500C86A5F9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9241" y="4108644"/>
            <a:ext cx="4086" cy="217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1" name="Freeform 219">
            <a:extLst>
              <a:ext uri="{FF2B5EF4-FFF2-40B4-BE49-F238E27FC236}">
                <a16:creationId xmlns:a16="http://schemas.microsoft.com/office/drawing/2014/main" xmlns="" id="{78E87605-74C9-477B-8DA7-D175F10AD9FF}"/>
              </a:ext>
            </a:extLst>
          </p:cNvPr>
          <p:cNvSpPr>
            <a:spLocks/>
          </p:cNvSpPr>
          <p:nvPr/>
        </p:nvSpPr>
        <p:spPr bwMode="auto">
          <a:xfrm>
            <a:off x="9129241" y="4032680"/>
            <a:ext cx="18385" cy="75964"/>
          </a:xfrm>
          <a:custGeom>
            <a:avLst/>
            <a:gdLst>
              <a:gd name="T0" fmla="*/ 0 w 9"/>
              <a:gd name="T1" fmla="*/ 2147483647 h 34"/>
              <a:gd name="T2" fmla="*/ 2147483647 w 9"/>
              <a:gd name="T3" fmla="*/ 2147483647 h 34"/>
              <a:gd name="T4" fmla="*/ 2147483647 w 9"/>
              <a:gd name="T5" fmla="*/ 0 h 34"/>
              <a:gd name="T6" fmla="*/ 2147483647 w 9"/>
              <a:gd name="T7" fmla="*/ 2147483647 h 34"/>
              <a:gd name="T8" fmla="*/ 2147483647 w 9"/>
              <a:gd name="T9" fmla="*/ 2147483647 h 34"/>
              <a:gd name="T10" fmla="*/ 2147483647 w 9"/>
              <a:gd name="T11" fmla="*/ 2147483647 h 34"/>
              <a:gd name="T12" fmla="*/ 2147483647 w 9"/>
              <a:gd name="T13" fmla="*/ 2147483647 h 34"/>
              <a:gd name="T14" fmla="*/ 2147483647 w 9"/>
              <a:gd name="T15" fmla="*/ 2147483647 h 34"/>
              <a:gd name="T16" fmla="*/ 2147483647 w 9"/>
              <a:gd name="T17" fmla="*/ 2147483647 h 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34"/>
              <a:gd name="T29" fmla="*/ 9 w 9"/>
              <a:gd name="T30" fmla="*/ 34 h 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34">
                <a:moveTo>
                  <a:pt x="0" y="34"/>
                </a:moveTo>
                <a:lnTo>
                  <a:pt x="2" y="34"/>
                </a:lnTo>
                <a:lnTo>
                  <a:pt x="2" y="0"/>
                </a:lnTo>
                <a:lnTo>
                  <a:pt x="6" y="7"/>
                </a:lnTo>
                <a:lnTo>
                  <a:pt x="6" y="34"/>
                </a:lnTo>
                <a:lnTo>
                  <a:pt x="8" y="34"/>
                </a:lnTo>
                <a:lnTo>
                  <a:pt x="8" y="17"/>
                </a:lnTo>
                <a:lnTo>
                  <a:pt x="9" y="25"/>
                </a:lnTo>
                <a:lnTo>
                  <a:pt x="9" y="34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Line 220">
            <a:extLst>
              <a:ext uri="{FF2B5EF4-FFF2-40B4-BE49-F238E27FC236}">
                <a16:creationId xmlns:a16="http://schemas.microsoft.com/office/drawing/2014/main" xmlns="" id="{4CF88895-0692-429A-99DF-64ADD9361F3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37412" y="4301806"/>
            <a:ext cx="4086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Freeform 221">
            <a:extLst>
              <a:ext uri="{FF2B5EF4-FFF2-40B4-BE49-F238E27FC236}">
                <a16:creationId xmlns:a16="http://schemas.microsoft.com/office/drawing/2014/main" xmlns="" id="{AD6ACB1C-C7C2-42A7-874F-8F21EE3B98A4}"/>
              </a:ext>
            </a:extLst>
          </p:cNvPr>
          <p:cNvSpPr>
            <a:spLocks/>
          </p:cNvSpPr>
          <p:nvPr/>
        </p:nvSpPr>
        <p:spPr bwMode="auto">
          <a:xfrm>
            <a:off x="9102686" y="4301806"/>
            <a:ext cx="83752" cy="132393"/>
          </a:xfrm>
          <a:custGeom>
            <a:avLst/>
            <a:gdLst>
              <a:gd name="T0" fmla="*/ 2147483647 w 41"/>
              <a:gd name="T1" fmla="*/ 0 h 61"/>
              <a:gd name="T2" fmla="*/ 2147483647 w 41"/>
              <a:gd name="T3" fmla="*/ 2147483647 h 61"/>
              <a:gd name="T4" fmla="*/ 2147483647 w 41"/>
              <a:gd name="T5" fmla="*/ 2147483647 h 61"/>
              <a:gd name="T6" fmla="*/ 0 w 41"/>
              <a:gd name="T7" fmla="*/ 2147483647 h 61"/>
              <a:gd name="T8" fmla="*/ 0 w 41"/>
              <a:gd name="T9" fmla="*/ 2147483647 h 61"/>
              <a:gd name="T10" fmla="*/ 2147483647 w 41"/>
              <a:gd name="T11" fmla="*/ 2147483647 h 61"/>
              <a:gd name="T12" fmla="*/ 2147483647 w 41"/>
              <a:gd name="T13" fmla="*/ 2147483647 h 61"/>
              <a:gd name="T14" fmla="*/ 2147483647 w 41"/>
              <a:gd name="T15" fmla="*/ 2147483647 h 61"/>
              <a:gd name="T16" fmla="*/ 2147483647 w 41"/>
              <a:gd name="T17" fmla="*/ 2147483647 h 61"/>
              <a:gd name="T18" fmla="*/ 2147483647 w 41"/>
              <a:gd name="T19" fmla="*/ 2147483647 h 61"/>
              <a:gd name="T20" fmla="*/ 2147483647 w 41"/>
              <a:gd name="T21" fmla="*/ 2147483647 h 61"/>
              <a:gd name="T22" fmla="*/ 2147483647 w 41"/>
              <a:gd name="T23" fmla="*/ 2147483647 h 61"/>
              <a:gd name="T24" fmla="*/ 2147483647 w 41"/>
              <a:gd name="T25" fmla="*/ 2147483647 h 61"/>
              <a:gd name="T26" fmla="*/ 2147483647 w 41"/>
              <a:gd name="T27" fmla="*/ 2147483647 h 61"/>
              <a:gd name="T28" fmla="*/ 2147483647 w 41"/>
              <a:gd name="T29" fmla="*/ 2147483647 h 61"/>
              <a:gd name="T30" fmla="*/ 2147483647 w 41"/>
              <a:gd name="T31" fmla="*/ 0 h 61"/>
              <a:gd name="T32" fmla="*/ 2147483647 w 41"/>
              <a:gd name="T33" fmla="*/ 0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61"/>
              <a:gd name="T53" fmla="*/ 41 w 4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61">
                <a:moveTo>
                  <a:pt x="19" y="0"/>
                </a:moveTo>
                <a:lnTo>
                  <a:pt x="9" y="2"/>
                </a:lnTo>
                <a:lnTo>
                  <a:pt x="3" y="12"/>
                </a:lnTo>
                <a:lnTo>
                  <a:pt x="0" y="27"/>
                </a:lnTo>
                <a:lnTo>
                  <a:pt x="0" y="35"/>
                </a:lnTo>
                <a:lnTo>
                  <a:pt x="3" y="50"/>
                </a:lnTo>
                <a:lnTo>
                  <a:pt x="9" y="58"/>
                </a:lnTo>
                <a:lnTo>
                  <a:pt x="19" y="61"/>
                </a:lnTo>
                <a:lnTo>
                  <a:pt x="24" y="61"/>
                </a:lnTo>
                <a:lnTo>
                  <a:pt x="32" y="58"/>
                </a:lnTo>
                <a:lnTo>
                  <a:pt x="38" y="50"/>
                </a:lnTo>
                <a:lnTo>
                  <a:pt x="41" y="35"/>
                </a:lnTo>
                <a:lnTo>
                  <a:pt x="41" y="27"/>
                </a:lnTo>
                <a:lnTo>
                  <a:pt x="38" y="12"/>
                </a:lnTo>
                <a:lnTo>
                  <a:pt x="32" y="2"/>
                </a:lnTo>
                <a:lnTo>
                  <a:pt x="24" y="0"/>
                </a:lnTo>
                <a:lnTo>
                  <a:pt x="19" y="0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Line 222">
            <a:extLst>
              <a:ext uri="{FF2B5EF4-FFF2-40B4-BE49-F238E27FC236}">
                <a16:creationId xmlns:a16="http://schemas.microsoft.com/office/drawing/2014/main" xmlns="" id="{DEFA36B7-E79D-4BBE-8A35-66D4DB8401D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9266" y="4303977"/>
            <a:ext cx="2042" cy="651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5" name="Freeform 223">
            <a:extLst>
              <a:ext uri="{FF2B5EF4-FFF2-40B4-BE49-F238E27FC236}">
                <a16:creationId xmlns:a16="http://schemas.microsoft.com/office/drawing/2014/main" xmlns="" id="{06335E11-36A3-4719-8A03-90259D473920}"/>
              </a:ext>
            </a:extLst>
          </p:cNvPr>
          <p:cNvSpPr>
            <a:spLocks/>
          </p:cNvSpPr>
          <p:nvPr/>
        </p:nvSpPr>
        <p:spPr bwMode="auto">
          <a:xfrm>
            <a:off x="8873898" y="4301806"/>
            <a:ext cx="77625" cy="132393"/>
          </a:xfrm>
          <a:custGeom>
            <a:avLst/>
            <a:gdLst>
              <a:gd name="T0" fmla="*/ 2147483647 w 39"/>
              <a:gd name="T1" fmla="*/ 2147483647 h 61"/>
              <a:gd name="T2" fmla="*/ 2147483647 w 39"/>
              <a:gd name="T3" fmla="*/ 0 h 61"/>
              <a:gd name="T4" fmla="*/ 2147483647 w 39"/>
              <a:gd name="T5" fmla="*/ 0 h 61"/>
              <a:gd name="T6" fmla="*/ 2147483647 w 39"/>
              <a:gd name="T7" fmla="*/ 2147483647 h 61"/>
              <a:gd name="T8" fmla="*/ 2147483647 w 39"/>
              <a:gd name="T9" fmla="*/ 2147483647 h 61"/>
              <a:gd name="T10" fmla="*/ 0 w 39"/>
              <a:gd name="T11" fmla="*/ 2147483647 h 61"/>
              <a:gd name="T12" fmla="*/ 0 w 39"/>
              <a:gd name="T13" fmla="*/ 2147483647 h 61"/>
              <a:gd name="T14" fmla="*/ 2147483647 w 39"/>
              <a:gd name="T15" fmla="*/ 2147483647 h 61"/>
              <a:gd name="T16" fmla="*/ 2147483647 w 39"/>
              <a:gd name="T17" fmla="*/ 2147483647 h 61"/>
              <a:gd name="T18" fmla="*/ 2147483647 w 39"/>
              <a:gd name="T19" fmla="*/ 2147483647 h 61"/>
              <a:gd name="T20" fmla="*/ 2147483647 w 39"/>
              <a:gd name="T21" fmla="*/ 2147483647 h 61"/>
              <a:gd name="T22" fmla="*/ 2147483647 w 39"/>
              <a:gd name="T23" fmla="*/ 2147483647 h 61"/>
              <a:gd name="T24" fmla="*/ 2147483647 w 39"/>
              <a:gd name="T25" fmla="*/ 2147483647 h 61"/>
              <a:gd name="T26" fmla="*/ 2147483647 w 39"/>
              <a:gd name="T27" fmla="*/ 2147483647 h 61"/>
              <a:gd name="T28" fmla="*/ 2147483647 w 39"/>
              <a:gd name="T29" fmla="*/ 2147483647 h 61"/>
              <a:gd name="T30" fmla="*/ 2147483647 w 39"/>
              <a:gd name="T31" fmla="*/ 2147483647 h 61"/>
              <a:gd name="T32" fmla="*/ 2147483647 w 39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61"/>
              <a:gd name="T53" fmla="*/ 39 w 39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61">
                <a:moveTo>
                  <a:pt x="30" y="2"/>
                </a:moveTo>
                <a:lnTo>
                  <a:pt x="22" y="0"/>
                </a:lnTo>
                <a:lnTo>
                  <a:pt x="17" y="0"/>
                </a:lnTo>
                <a:lnTo>
                  <a:pt x="7" y="2"/>
                </a:lnTo>
                <a:lnTo>
                  <a:pt x="1" y="12"/>
                </a:lnTo>
                <a:lnTo>
                  <a:pt x="0" y="27"/>
                </a:lnTo>
                <a:lnTo>
                  <a:pt x="0" y="35"/>
                </a:lnTo>
                <a:lnTo>
                  <a:pt x="1" y="50"/>
                </a:lnTo>
                <a:lnTo>
                  <a:pt x="7" y="58"/>
                </a:lnTo>
                <a:lnTo>
                  <a:pt x="17" y="61"/>
                </a:lnTo>
                <a:lnTo>
                  <a:pt x="22" y="61"/>
                </a:lnTo>
                <a:lnTo>
                  <a:pt x="30" y="58"/>
                </a:lnTo>
                <a:lnTo>
                  <a:pt x="38" y="50"/>
                </a:lnTo>
                <a:lnTo>
                  <a:pt x="39" y="35"/>
                </a:lnTo>
                <a:lnTo>
                  <a:pt x="39" y="27"/>
                </a:lnTo>
                <a:lnTo>
                  <a:pt x="38" y="12"/>
                </a:lnTo>
                <a:lnTo>
                  <a:pt x="30" y="2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Line 224">
            <a:extLst>
              <a:ext uri="{FF2B5EF4-FFF2-40B4-BE49-F238E27FC236}">
                <a16:creationId xmlns:a16="http://schemas.microsoft.com/office/drawing/2014/main" xmlns="" id="{AA2D7F8D-65A4-414A-A197-A2A39EF59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1095" y="3987103"/>
            <a:ext cx="6128" cy="651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Freeform 225">
            <a:extLst>
              <a:ext uri="{FF2B5EF4-FFF2-40B4-BE49-F238E27FC236}">
                <a16:creationId xmlns:a16="http://schemas.microsoft.com/office/drawing/2014/main" xmlns="" id="{30DF9E06-D31E-4A43-8809-92E64478BB2E}"/>
              </a:ext>
            </a:extLst>
          </p:cNvPr>
          <p:cNvSpPr>
            <a:spLocks/>
          </p:cNvSpPr>
          <p:nvPr/>
        </p:nvSpPr>
        <p:spPr bwMode="auto">
          <a:xfrm>
            <a:off x="8896368" y="3856881"/>
            <a:ext cx="85796" cy="130222"/>
          </a:xfrm>
          <a:custGeom>
            <a:avLst/>
            <a:gdLst>
              <a:gd name="T0" fmla="*/ 2147483647 w 42"/>
              <a:gd name="T1" fmla="*/ 2147483647 h 61"/>
              <a:gd name="T2" fmla="*/ 2147483647 w 42"/>
              <a:gd name="T3" fmla="*/ 2147483647 h 61"/>
              <a:gd name="T4" fmla="*/ 2147483647 w 42"/>
              <a:gd name="T5" fmla="*/ 2147483647 h 61"/>
              <a:gd name="T6" fmla="*/ 2147483647 w 42"/>
              <a:gd name="T7" fmla="*/ 2147483647 h 61"/>
              <a:gd name="T8" fmla="*/ 2147483647 w 42"/>
              <a:gd name="T9" fmla="*/ 2147483647 h 61"/>
              <a:gd name="T10" fmla="*/ 2147483647 w 42"/>
              <a:gd name="T11" fmla="*/ 2147483647 h 61"/>
              <a:gd name="T12" fmla="*/ 2147483647 w 42"/>
              <a:gd name="T13" fmla="*/ 2147483647 h 61"/>
              <a:gd name="T14" fmla="*/ 2147483647 w 42"/>
              <a:gd name="T15" fmla="*/ 2147483647 h 61"/>
              <a:gd name="T16" fmla="*/ 2147483647 w 42"/>
              <a:gd name="T17" fmla="*/ 0 h 61"/>
              <a:gd name="T18" fmla="*/ 2147483647 w 42"/>
              <a:gd name="T19" fmla="*/ 0 h 61"/>
              <a:gd name="T20" fmla="*/ 2147483647 w 42"/>
              <a:gd name="T21" fmla="*/ 2147483647 h 61"/>
              <a:gd name="T22" fmla="*/ 2147483647 w 42"/>
              <a:gd name="T23" fmla="*/ 2147483647 h 61"/>
              <a:gd name="T24" fmla="*/ 0 w 42"/>
              <a:gd name="T25" fmla="*/ 2147483647 h 61"/>
              <a:gd name="T26" fmla="*/ 0 w 42"/>
              <a:gd name="T27" fmla="*/ 2147483647 h 61"/>
              <a:gd name="T28" fmla="*/ 2147483647 w 42"/>
              <a:gd name="T29" fmla="*/ 2147483647 h 61"/>
              <a:gd name="T30" fmla="*/ 2147483647 w 42"/>
              <a:gd name="T31" fmla="*/ 2147483647 h 61"/>
              <a:gd name="T32" fmla="*/ 2147483647 w 42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"/>
              <a:gd name="T52" fmla="*/ 0 h 61"/>
              <a:gd name="T53" fmla="*/ 42 w 42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" h="61">
                <a:moveTo>
                  <a:pt x="19" y="61"/>
                </a:moveTo>
                <a:lnTo>
                  <a:pt x="25" y="61"/>
                </a:lnTo>
                <a:lnTo>
                  <a:pt x="32" y="59"/>
                </a:lnTo>
                <a:lnTo>
                  <a:pt x="38" y="49"/>
                </a:lnTo>
                <a:lnTo>
                  <a:pt x="42" y="36"/>
                </a:lnTo>
                <a:lnTo>
                  <a:pt x="42" y="27"/>
                </a:lnTo>
                <a:lnTo>
                  <a:pt x="38" y="13"/>
                </a:lnTo>
                <a:lnTo>
                  <a:pt x="32" y="4"/>
                </a:lnTo>
                <a:lnTo>
                  <a:pt x="25" y="0"/>
                </a:lnTo>
                <a:lnTo>
                  <a:pt x="19" y="0"/>
                </a:lnTo>
                <a:lnTo>
                  <a:pt x="9" y="4"/>
                </a:lnTo>
                <a:lnTo>
                  <a:pt x="4" y="13"/>
                </a:lnTo>
                <a:lnTo>
                  <a:pt x="0" y="27"/>
                </a:lnTo>
                <a:lnTo>
                  <a:pt x="0" y="36"/>
                </a:lnTo>
                <a:lnTo>
                  <a:pt x="4" y="49"/>
                </a:lnTo>
                <a:lnTo>
                  <a:pt x="9" y="59"/>
                </a:lnTo>
                <a:lnTo>
                  <a:pt x="19" y="61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Line 226">
            <a:extLst>
              <a:ext uri="{FF2B5EF4-FFF2-40B4-BE49-F238E27FC236}">
                <a16:creationId xmlns:a16="http://schemas.microsoft.com/office/drawing/2014/main" xmlns="" id="{10A91EDC-5DAD-470F-BD9D-445FE9BB8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61925" y="3987103"/>
            <a:ext cx="0" cy="651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9" name="Freeform 227">
            <a:extLst>
              <a:ext uri="{FF2B5EF4-FFF2-40B4-BE49-F238E27FC236}">
                <a16:creationId xmlns:a16="http://schemas.microsoft.com/office/drawing/2014/main" xmlns="" id="{D32E78DF-5484-47BE-B3FA-14BB1FBF08F2}"/>
              </a:ext>
            </a:extLst>
          </p:cNvPr>
          <p:cNvSpPr>
            <a:spLocks/>
          </p:cNvSpPr>
          <p:nvPr/>
        </p:nvSpPr>
        <p:spPr bwMode="auto">
          <a:xfrm>
            <a:off x="9129241" y="3856881"/>
            <a:ext cx="32684" cy="130222"/>
          </a:xfrm>
          <a:custGeom>
            <a:avLst/>
            <a:gdLst>
              <a:gd name="T0" fmla="*/ 2147483647 w 15"/>
              <a:gd name="T1" fmla="*/ 2147483647 h 61"/>
              <a:gd name="T2" fmla="*/ 2147483647 w 15"/>
              <a:gd name="T3" fmla="*/ 0 h 61"/>
              <a:gd name="T4" fmla="*/ 2147483647 w 15"/>
              <a:gd name="T5" fmla="*/ 2147483647 h 61"/>
              <a:gd name="T6" fmla="*/ 0 w 15"/>
              <a:gd name="T7" fmla="*/ 2147483647 h 61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61"/>
              <a:gd name="T14" fmla="*/ 15 w 15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61">
                <a:moveTo>
                  <a:pt x="15" y="61"/>
                </a:moveTo>
                <a:lnTo>
                  <a:pt x="15" y="0"/>
                </a:lnTo>
                <a:lnTo>
                  <a:pt x="6" y="9"/>
                </a:lnTo>
                <a:lnTo>
                  <a:pt x="0" y="13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Line 228">
            <a:extLst>
              <a:ext uri="{FF2B5EF4-FFF2-40B4-BE49-F238E27FC236}">
                <a16:creationId xmlns:a16="http://schemas.microsoft.com/office/drawing/2014/main" xmlns="" id="{DD0CE2E0-D007-4A7D-A9E4-3C1FC3AB8B9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9645" y="3885095"/>
            <a:ext cx="2042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Freeform 229">
            <a:extLst>
              <a:ext uri="{FF2B5EF4-FFF2-40B4-BE49-F238E27FC236}">
                <a16:creationId xmlns:a16="http://schemas.microsoft.com/office/drawing/2014/main" xmlns="" id="{E93A00E0-3E03-4A7A-8629-608B91437EC1}"/>
              </a:ext>
            </a:extLst>
          </p:cNvPr>
          <p:cNvSpPr>
            <a:spLocks/>
          </p:cNvSpPr>
          <p:nvPr/>
        </p:nvSpPr>
        <p:spPr bwMode="auto">
          <a:xfrm>
            <a:off x="9339645" y="3856881"/>
            <a:ext cx="26555" cy="130222"/>
          </a:xfrm>
          <a:custGeom>
            <a:avLst/>
            <a:gdLst>
              <a:gd name="T0" fmla="*/ 0 w 13"/>
              <a:gd name="T1" fmla="*/ 2147483647 h 61"/>
              <a:gd name="T2" fmla="*/ 2147483647 w 13"/>
              <a:gd name="T3" fmla="*/ 2147483647 h 61"/>
              <a:gd name="T4" fmla="*/ 2147483647 w 13"/>
              <a:gd name="T5" fmla="*/ 0 h 61"/>
              <a:gd name="T6" fmla="*/ 2147483647 w 13"/>
              <a:gd name="T7" fmla="*/ 2147483647 h 61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61"/>
              <a:gd name="T14" fmla="*/ 13 w 13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61">
                <a:moveTo>
                  <a:pt x="0" y="13"/>
                </a:moveTo>
                <a:lnTo>
                  <a:pt x="5" y="9"/>
                </a:lnTo>
                <a:lnTo>
                  <a:pt x="13" y="0"/>
                </a:lnTo>
                <a:lnTo>
                  <a:pt x="13" y="61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Line 230">
            <a:extLst>
              <a:ext uri="{FF2B5EF4-FFF2-40B4-BE49-F238E27FC236}">
                <a16:creationId xmlns:a16="http://schemas.microsoft.com/office/drawing/2014/main" xmlns="" id="{DFF15A61-31D0-4115-AC0F-BBB560A12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00" y="4301806"/>
            <a:ext cx="0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3" name="Line 231">
            <a:extLst>
              <a:ext uri="{FF2B5EF4-FFF2-40B4-BE49-F238E27FC236}">
                <a16:creationId xmlns:a16="http://schemas.microsoft.com/office/drawing/2014/main" xmlns="" id="{32C9E369-2C7E-41A3-B72F-6490E0E137B0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6200" y="4301806"/>
            <a:ext cx="0" cy="13239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Line 232">
            <a:extLst>
              <a:ext uri="{FF2B5EF4-FFF2-40B4-BE49-F238E27FC236}">
                <a16:creationId xmlns:a16="http://schemas.microsoft.com/office/drawing/2014/main" xmlns="" id="{9828E7C7-AD7D-45FB-8BA9-550984108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5773" y="4319169"/>
            <a:ext cx="6129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Line 233">
            <a:extLst>
              <a:ext uri="{FF2B5EF4-FFF2-40B4-BE49-F238E27FC236}">
                <a16:creationId xmlns:a16="http://schemas.microsoft.com/office/drawing/2014/main" xmlns="" id="{0213F897-7827-4B42-A9B0-75ABB8E672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45773" y="4301806"/>
            <a:ext cx="20428" cy="173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6" name="Line 234">
            <a:extLst>
              <a:ext uri="{FF2B5EF4-FFF2-40B4-BE49-F238E27FC236}">
                <a16:creationId xmlns:a16="http://schemas.microsoft.com/office/drawing/2014/main" xmlns="" id="{0E55621F-E41C-491B-A460-9EF45692C5C1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5773" y="4319169"/>
            <a:ext cx="6129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7" name="Line 235">
            <a:extLst>
              <a:ext uri="{FF2B5EF4-FFF2-40B4-BE49-F238E27FC236}">
                <a16:creationId xmlns:a16="http://schemas.microsoft.com/office/drawing/2014/main" xmlns="" id="{56958F2B-21D1-4578-A0EB-A2651A2B6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35559" y="4319169"/>
            <a:ext cx="10213" cy="868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Line 236">
            <a:extLst>
              <a:ext uri="{FF2B5EF4-FFF2-40B4-BE49-F238E27FC236}">
                <a16:creationId xmlns:a16="http://schemas.microsoft.com/office/drawing/2014/main" xmlns="" id="{290A1EF9-95A3-4B4A-815F-CDA38DCEB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5301" y="4241036"/>
            <a:ext cx="6129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9" name="Rectangle 237">
            <a:extLst>
              <a:ext uri="{FF2B5EF4-FFF2-40B4-BE49-F238E27FC236}">
                <a16:creationId xmlns:a16="http://schemas.microsoft.com/office/drawing/2014/main" xmlns="" id="{B8D0244A-84B7-467D-A811-298F69D0C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818" y="4241036"/>
            <a:ext cx="602612" cy="227889"/>
          </a:xfrm>
          <a:prstGeom prst="rect">
            <a:avLst/>
          </a:prstGeom>
          <a:solidFill>
            <a:srgbClr val="CCCC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0" name="Line 238">
            <a:extLst>
              <a:ext uri="{FF2B5EF4-FFF2-40B4-BE49-F238E27FC236}">
                <a16:creationId xmlns:a16="http://schemas.microsoft.com/office/drawing/2014/main" xmlns="" id="{BAF7090B-07CA-46CB-A011-1528F1345A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5301" y="4017489"/>
            <a:ext cx="6129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1" name="Rectangle 239">
            <a:extLst>
              <a:ext uri="{FF2B5EF4-FFF2-40B4-BE49-F238E27FC236}">
                <a16:creationId xmlns:a16="http://schemas.microsoft.com/office/drawing/2014/main" xmlns="" id="{25DB1CF0-6000-48DB-8BFF-C42F1C184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818" y="3793940"/>
            <a:ext cx="602612" cy="227889"/>
          </a:xfrm>
          <a:prstGeom prst="rect">
            <a:avLst/>
          </a:prstGeom>
          <a:solidFill>
            <a:srgbClr val="CCCC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2" name="Line 240">
            <a:extLst>
              <a:ext uri="{FF2B5EF4-FFF2-40B4-BE49-F238E27FC236}">
                <a16:creationId xmlns:a16="http://schemas.microsoft.com/office/drawing/2014/main" xmlns="" id="{7FF6DA53-6D5C-4583-9ECB-FAE15B4624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8532" y="3984932"/>
            <a:ext cx="2043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3" name="Freeform 241">
            <a:extLst>
              <a:ext uri="{FF2B5EF4-FFF2-40B4-BE49-F238E27FC236}">
                <a16:creationId xmlns:a16="http://schemas.microsoft.com/office/drawing/2014/main" xmlns="" id="{E6271215-1429-4610-8D6E-01CE9908FD53}"/>
              </a:ext>
            </a:extLst>
          </p:cNvPr>
          <p:cNvSpPr>
            <a:spLocks/>
          </p:cNvSpPr>
          <p:nvPr/>
        </p:nvSpPr>
        <p:spPr bwMode="auto">
          <a:xfrm>
            <a:off x="7881121" y="3856881"/>
            <a:ext cx="89881" cy="130222"/>
          </a:xfrm>
          <a:custGeom>
            <a:avLst/>
            <a:gdLst>
              <a:gd name="T0" fmla="*/ 2147483647 w 42"/>
              <a:gd name="T1" fmla="*/ 2147483647 h 61"/>
              <a:gd name="T2" fmla="*/ 2147483647 w 42"/>
              <a:gd name="T3" fmla="*/ 2147483647 h 61"/>
              <a:gd name="T4" fmla="*/ 2147483647 w 42"/>
              <a:gd name="T5" fmla="*/ 2147483647 h 61"/>
              <a:gd name="T6" fmla="*/ 2147483647 w 42"/>
              <a:gd name="T7" fmla="*/ 2147483647 h 61"/>
              <a:gd name="T8" fmla="*/ 2147483647 w 42"/>
              <a:gd name="T9" fmla="*/ 2147483647 h 61"/>
              <a:gd name="T10" fmla="*/ 2147483647 w 42"/>
              <a:gd name="T11" fmla="*/ 2147483647 h 61"/>
              <a:gd name="T12" fmla="*/ 2147483647 w 42"/>
              <a:gd name="T13" fmla="*/ 0 h 61"/>
              <a:gd name="T14" fmla="*/ 2147483647 w 42"/>
              <a:gd name="T15" fmla="*/ 0 h 61"/>
              <a:gd name="T16" fmla="*/ 2147483647 w 42"/>
              <a:gd name="T17" fmla="*/ 2147483647 h 61"/>
              <a:gd name="T18" fmla="*/ 2147483647 w 42"/>
              <a:gd name="T19" fmla="*/ 2147483647 h 61"/>
              <a:gd name="T20" fmla="*/ 0 w 42"/>
              <a:gd name="T21" fmla="*/ 2147483647 h 61"/>
              <a:gd name="T22" fmla="*/ 0 w 42"/>
              <a:gd name="T23" fmla="*/ 2147483647 h 61"/>
              <a:gd name="T24" fmla="*/ 2147483647 w 42"/>
              <a:gd name="T25" fmla="*/ 2147483647 h 61"/>
              <a:gd name="T26" fmla="*/ 2147483647 w 42"/>
              <a:gd name="T27" fmla="*/ 2147483647 h 61"/>
              <a:gd name="T28" fmla="*/ 2147483647 w 42"/>
              <a:gd name="T29" fmla="*/ 2147483647 h 61"/>
              <a:gd name="T30" fmla="*/ 2147483647 w 42"/>
              <a:gd name="T31" fmla="*/ 2147483647 h 61"/>
              <a:gd name="T32" fmla="*/ 2147483647 w 42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"/>
              <a:gd name="T52" fmla="*/ 0 h 61"/>
              <a:gd name="T53" fmla="*/ 42 w 42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" h="61">
                <a:moveTo>
                  <a:pt x="32" y="59"/>
                </a:moveTo>
                <a:lnTo>
                  <a:pt x="38" y="49"/>
                </a:lnTo>
                <a:lnTo>
                  <a:pt x="42" y="36"/>
                </a:lnTo>
                <a:lnTo>
                  <a:pt x="42" y="27"/>
                </a:lnTo>
                <a:lnTo>
                  <a:pt x="38" y="13"/>
                </a:lnTo>
                <a:lnTo>
                  <a:pt x="32" y="4"/>
                </a:lnTo>
                <a:lnTo>
                  <a:pt x="25" y="0"/>
                </a:lnTo>
                <a:lnTo>
                  <a:pt x="19" y="0"/>
                </a:lnTo>
                <a:lnTo>
                  <a:pt x="9" y="4"/>
                </a:lnTo>
                <a:lnTo>
                  <a:pt x="4" y="13"/>
                </a:lnTo>
                <a:lnTo>
                  <a:pt x="0" y="27"/>
                </a:lnTo>
                <a:lnTo>
                  <a:pt x="0" y="36"/>
                </a:lnTo>
                <a:lnTo>
                  <a:pt x="4" y="49"/>
                </a:lnTo>
                <a:lnTo>
                  <a:pt x="9" y="59"/>
                </a:lnTo>
                <a:lnTo>
                  <a:pt x="19" y="61"/>
                </a:lnTo>
                <a:lnTo>
                  <a:pt x="25" y="61"/>
                </a:lnTo>
                <a:lnTo>
                  <a:pt x="32" y="59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4" name="Line 242">
            <a:extLst>
              <a:ext uri="{FF2B5EF4-FFF2-40B4-BE49-F238E27FC236}">
                <a16:creationId xmlns:a16="http://schemas.microsoft.com/office/drawing/2014/main" xmlns="" id="{1E3E6770-EDFE-472D-83A4-98B10BE1F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7487" y="3987103"/>
            <a:ext cx="4086" cy="651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5" name="Freeform 243">
            <a:extLst>
              <a:ext uri="{FF2B5EF4-FFF2-40B4-BE49-F238E27FC236}">
                <a16:creationId xmlns:a16="http://schemas.microsoft.com/office/drawing/2014/main" xmlns="" id="{4AE27B76-FC0A-4DD7-90C6-649FFCB189FD}"/>
              </a:ext>
            </a:extLst>
          </p:cNvPr>
          <p:cNvSpPr>
            <a:spLocks/>
          </p:cNvSpPr>
          <p:nvPr/>
        </p:nvSpPr>
        <p:spPr bwMode="auto">
          <a:xfrm>
            <a:off x="7676846" y="3856881"/>
            <a:ext cx="30641" cy="130222"/>
          </a:xfrm>
          <a:custGeom>
            <a:avLst/>
            <a:gdLst>
              <a:gd name="T0" fmla="*/ 2147483647 w 15"/>
              <a:gd name="T1" fmla="*/ 2147483647 h 61"/>
              <a:gd name="T2" fmla="*/ 2147483647 w 15"/>
              <a:gd name="T3" fmla="*/ 0 h 61"/>
              <a:gd name="T4" fmla="*/ 2147483647 w 15"/>
              <a:gd name="T5" fmla="*/ 2147483647 h 61"/>
              <a:gd name="T6" fmla="*/ 0 w 15"/>
              <a:gd name="T7" fmla="*/ 2147483647 h 61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61"/>
              <a:gd name="T14" fmla="*/ 15 w 15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61">
                <a:moveTo>
                  <a:pt x="15" y="61"/>
                </a:moveTo>
                <a:lnTo>
                  <a:pt x="15" y="0"/>
                </a:lnTo>
                <a:lnTo>
                  <a:pt x="6" y="9"/>
                </a:lnTo>
                <a:lnTo>
                  <a:pt x="0" y="13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6" name="Line 244">
            <a:extLst>
              <a:ext uri="{FF2B5EF4-FFF2-40B4-BE49-F238E27FC236}">
                <a16:creationId xmlns:a16="http://schemas.microsoft.com/office/drawing/2014/main" xmlns="" id="{7F39C251-7ACA-4CBF-AD87-552E31CBE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846" y="3793940"/>
            <a:ext cx="2042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Freeform 245">
            <a:extLst>
              <a:ext uri="{FF2B5EF4-FFF2-40B4-BE49-F238E27FC236}">
                <a16:creationId xmlns:a16="http://schemas.microsoft.com/office/drawing/2014/main" xmlns="" id="{EBDB5DE0-222D-4E70-92B1-7EEA43AE614B}"/>
              </a:ext>
            </a:extLst>
          </p:cNvPr>
          <p:cNvSpPr>
            <a:spLocks/>
          </p:cNvSpPr>
          <p:nvPr/>
        </p:nvSpPr>
        <p:spPr bwMode="auto">
          <a:xfrm>
            <a:off x="7676846" y="3720148"/>
            <a:ext cx="73539" cy="73792"/>
          </a:xfrm>
          <a:custGeom>
            <a:avLst/>
            <a:gdLst>
              <a:gd name="T0" fmla="*/ 0 w 36"/>
              <a:gd name="T1" fmla="*/ 2147483647 h 34"/>
              <a:gd name="T2" fmla="*/ 2147483647 w 36"/>
              <a:gd name="T3" fmla="*/ 0 h 34"/>
              <a:gd name="T4" fmla="*/ 2147483647 w 36"/>
              <a:gd name="T5" fmla="*/ 2147483647 h 34"/>
              <a:gd name="T6" fmla="*/ 0 w 36"/>
              <a:gd name="T7" fmla="*/ 2147483647 h 34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4"/>
              <a:gd name="T14" fmla="*/ 36 w 36"/>
              <a:gd name="T15" fmla="*/ 34 h 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4">
                <a:moveTo>
                  <a:pt x="0" y="34"/>
                </a:moveTo>
                <a:lnTo>
                  <a:pt x="21" y="0"/>
                </a:lnTo>
                <a:lnTo>
                  <a:pt x="36" y="13"/>
                </a:lnTo>
                <a:lnTo>
                  <a:pt x="0" y="34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8" name="Line 246">
            <a:extLst>
              <a:ext uri="{FF2B5EF4-FFF2-40B4-BE49-F238E27FC236}">
                <a16:creationId xmlns:a16="http://schemas.microsoft.com/office/drawing/2014/main" xmlns="" id="{6AC10905-FB09-4A6F-9C7B-67F9A7781F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5017" y="3793940"/>
            <a:ext cx="2042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9" name="Line 247">
            <a:extLst>
              <a:ext uri="{FF2B5EF4-FFF2-40B4-BE49-F238E27FC236}">
                <a16:creationId xmlns:a16="http://schemas.microsoft.com/office/drawing/2014/main" xmlns="" id="{6A62D3A2-EAC2-44DA-87EB-23ABF04BBE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5017" y="3783089"/>
            <a:ext cx="2042" cy="1085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0" name="Line 248">
            <a:extLst>
              <a:ext uri="{FF2B5EF4-FFF2-40B4-BE49-F238E27FC236}">
                <a16:creationId xmlns:a16="http://schemas.microsoft.com/office/drawing/2014/main" xmlns="" id="{5BA02798-2989-4949-9C5D-F1B1C0076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5017" y="3793940"/>
            <a:ext cx="2042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1" name="Freeform 249">
            <a:extLst>
              <a:ext uri="{FF2B5EF4-FFF2-40B4-BE49-F238E27FC236}">
                <a16:creationId xmlns:a16="http://schemas.microsoft.com/office/drawing/2014/main" xmlns="" id="{F7FF0275-0773-425A-B549-66CC71F3E19B}"/>
              </a:ext>
            </a:extLst>
          </p:cNvPr>
          <p:cNvSpPr>
            <a:spLocks/>
          </p:cNvSpPr>
          <p:nvPr/>
        </p:nvSpPr>
        <p:spPr bwMode="auto">
          <a:xfrm>
            <a:off x="7685017" y="3720148"/>
            <a:ext cx="61283" cy="73792"/>
          </a:xfrm>
          <a:custGeom>
            <a:avLst/>
            <a:gdLst>
              <a:gd name="T0" fmla="*/ 0 w 30"/>
              <a:gd name="T1" fmla="*/ 2147483647 h 34"/>
              <a:gd name="T2" fmla="*/ 2147483647 w 30"/>
              <a:gd name="T3" fmla="*/ 2147483647 h 34"/>
              <a:gd name="T4" fmla="*/ 2147483647 w 30"/>
              <a:gd name="T5" fmla="*/ 2147483647 h 34"/>
              <a:gd name="T6" fmla="*/ 2147483647 w 30"/>
              <a:gd name="T7" fmla="*/ 2147483647 h 34"/>
              <a:gd name="T8" fmla="*/ 2147483647 w 30"/>
              <a:gd name="T9" fmla="*/ 2147483647 h 34"/>
              <a:gd name="T10" fmla="*/ 2147483647 w 30"/>
              <a:gd name="T11" fmla="*/ 2147483647 h 34"/>
              <a:gd name="T12" fmla="*/ 2147483647 w 30"/>
              <a:gd name="T13" fmla="*/ 2147483647 h 34"/>
              <a:gd name="T14" fmla="*/ 2147483647 w 30"/>
              <a:gd name="T15" fmla="*/ 2147483647 h 34"/>
              <a:gd name="T16" fmla="*/ 2147483647 w 30"/>
              <a:gd name="T17" fmla="*/ 2147483647 h 34"/>
              <a:gd name="T18" fmla="*/ 2147483647 w 30"/>
              <a:gd name="T19" fmla="*/ 2147483647 h 34"/>
              <a:gd name="T20" fmla="*/ 2147483647 w 30"/>
              <a:gd name="T21" fmla="*/ 2147483647 h 34"/>
              <a:gd name="T22" fmla="*/ 2147483647 w 30"/>
              <a:gd name="T23" fmla="*/ 2147483647 h 34"/>
              <a:gd name="T24" fmla="*/ 2147483647 w 30"/>
              <a:gd name="T25" fmla="*/ 2147483647 h 34"/>
              <a:gd name="T26" fmla="*/ 2147483647 w 30"/>
              <a:gd name="T27" fmla="*/ 2147483647 h 34"/>
              <a:gd name="T28" fmla="*/ 2147483647 w 30"/>
              <a:gd name="T29" fmla="*/ 2147483647 h 34"/>
              <a:gd name="T30" fmla="*/ 2147483647 w 30"/>
              <a:gd name="T31" fmla="*/ 0 h 34"/>
              <a:gd name="T32" fmla="*/ 2147483647 w 30"/>
              <a:gd name="T33" fmla="*/ 2147483647 h 34"/>
              <a:gd name="T34" fmla="*/ 2147483647 w 30"/>
              <a:gd name="T35" fmla="*/ 2147483647 h 34"/>
              <a:gd name="T36" fmla="*/ 2147483647 w 30"/>
              <a:gd name="T37" fmla="*/ 0 h 34"/>
              <a:gd name="T38" fmla="*/ 2147483647 w 30"/>
              <a:gd name="T39" fmla="*/ 2147483647 h 34"/>
              <a:gd name="T40" fmla="*/ 2147483647 w 30"/>
              <a:gd name="T41" fmla="*/ 2147483647 h 34"/>
              <a:gd name="T42" fmla="*/ 2147483647 w 30"/>
              <a:gd name="T43" fmla="*/ 2147483647 h 34"/>
              <a:gd name="T44" fmla="*/ 2147483647 w 30"/>
              <a:gd name="T45" fmla="*/ 2147483647 h 34"/>
              <a:gd name="T46" fmla="*/ 2147483647 w 30"/>
              <a:gd name="T47" fmla="*/ 2147483647 h 34"/>
              <a:gd name="T48" fmla="*/ 2147483647 w 30"/>
              <a:gd name="T49" fmla="*/ 2147483647 h 34"/>
              <a:gd name="T50" fmla="*/ 2147483647 w 30"/>
              <a:gd name="T51" fmla="*/ 2147483647 h 34"/>
              <a:gd name="T52" fmla="*/ 2147483647 w 30"/>
              <a:gd name="T53" fmla="*/ 2147483647 h 34"/>
              <a:gd name="T54" fmla="*/ 2147483647 w 30"/>
              <a:gd name="T55" fmla="*/ 2147483647 h 34"/>
              <a:gd name="T56" fmla="*/ 2147483647 w 30"/>
              <a:gd name="T57" fmla="*/ 2147483647 h 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0"/>
              <a:gd name="T88" fmla="*/ 0 h 34"/>
              <a:gd name="T89" fmla="*/ 30 w 30"/>
              <a:gd name="T90" fmla="*/ 34 h 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0" h="34">
                <a:moveTo>
                  <a:pt x="0" y="34"/>
                </a:moveTo>
                <a:lnTo>
                  <a:pt x="2" y="33"/>
                </a:lnTo>
                <a:lnTo>
                  <a:pt x="2" y="25"/>
                </a:lnTo>
                <a:lnTo>
                  <a:pt x="4" y="23"/>
                </a:lnTo>
                <a:lnTo>
                  <a:pt x="4" y="31"/>
                </a:lnTo>
                <a:lnTo>
                  <a:pt x="6" y="29"/>
                </a:lnTo>
                <a:lnTo>
                  <a:pt x="6" y="19"/>
                </a:lnTo>
                <a:lnTo>
                  <a:pt x="8" y="15"/>
                </a:lnTo>
                <a:lnTo>
                  <a:pt x="8" y="29"/>
                </a:lnTo>
                <a:lnTo>
                  <a:pt x="9" y="27"/>
                </a:lnTo>
                <a:lnTo>
                  <a:pt x="9" y="12"/>
                </a:lnTo>
                <a:lnTo>
                  <a:pt x="13" y="8"/>
                </a:lnTo>
                <a:lnTo>
                  <a:pt x="13" y="25"/>
                </a:lnTo>
                <a:lnTo>
                  <a:pt x="15" y="25"/>
                </a:lnTo>
                <a:lnTo>
                  <a:pt x="15" y="4"/>
                </a:lnTo>
                <a:lnTo>
                  <a:pt x="17" y="0"/>
                </a:lnTo>
                <a:lnTo>
                  <a:pt x="17" y="23"/>
                </a:lnTo>
                <a:lnTo>
                  <a:pt x="19" y="21"/>
                </a:lnTo>
                <a:lnTo>
                  <a:pt x="19" y="0"/>
                </a:lnTo>
                <a:lnTo>
                  <a:pt x="21" y="2"/>
                </a:lnTo>
                <a:lnTo>
                  <a:pt x="21" y="21"/>
                </a:lnTo>
                <a:lnTo>
                  <a:pt x="23" y="19"/>
                </a:lnTo>
                <a:lnTo>
                  <a:pt x="23" y="6"/>
                </a:lnTo>
                <a:lnTo>
                  <a:pt x="25" y="8"/>
                </a:lnTo>
                <a:lnTo>
                  <a:pt x="25" y="17"/>
                </a:lnTo>
                <a:lnTo>
                  <a:pt x="27" y="17"/>
                </a:lnTo>
                <a:lnTo>
                  <a:pt x="27" y="10"/>
                </a:lnTo>
                <a:lnTo>
                  <a:pt x="30" y="12"/>
                </a:lnTo>
                <a:lnTo>
                  <a:pt x="30" y="15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2" name="Line 250">
            <a:extLst>
              <a:ext uri="{FF2B5EF4-FFF2-40B4-BE49-F238E27FC236}">
                <a16:creationId xmlns:a16="http://schemas.microsoft.com/office/drawing/2014/main" xmlns="" id="{C1C61E4F-2EBC-45F0-9218-4A3C6D65B7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6086" y="3733170"/>
            <a:ext cx="4086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3" name="Line 251">
            <a:extLst>
              <a:ext uri="{FF2B5EF4-FFF2-40B4-BE49-F238E27FC236}">
                <a16:creationId xmlns:a16="http://schemas.microsoft.com/office/drawing/2014/main" xmlns="" id="{F6E79E39-41C5-4710-8C3F-3771983BC9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6086" y="3353356"/>
            <a:ext cx="355439" cy="37981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4" name="Line 252">
            <a:extLst>
              <a:ext uri="{FF2B5EF4-FFF2-40B4-BE49-F238E27FC236}">
                <a16:creationId xmlns:a16="http://schemas.microsoft.com/office/drawing/2014/main" xmlns="" id="{89FF7E69-B99B-4C3C-8147-D38D8E728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0550" y="3327312"/>
            <a:ext cx="6129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5" name="Freeform 253">
            <a:extLst>
              <a:ext uri="{FF2B5EF4-FFF2-40B4-BE49-F238E27FC236}">
                <a16:creationId xmlns:a16="http://schemas.microsoft.com/office/drawing/2014/main" xmlns="" id="{C34BFEF4-4122-4CCB-A7FB-E95110B6A89D}"/>
              </a:ext>
            </a:extLst>
          </p:cNvPr>
          <p:cNvSpPr>
            <a:spLocks/>
          </p:cNvSpPr>
          <p:nvPr/>
        </p:nvSpPr>
        <p:spPr bwMode="auto">
          <a:xfrm>
            <a:off x="8140550" y="3303437"/>
            <a:ext cx="32684" cy="132393"/>
          </a:xfrm>
          <a:custGeom>
            <a:avLst/>
            <a:gdLst>
              <a:gd name="T0" fmla="*/ 0 w 15"/>
              <a:gd name="T1" fmla="*/ 2147483647 h 61"/>
              <a:gd name="T2" fmla="*/ 2147483647 w 15"/>
              <a:gd name="T3" fmla="*/ 2147483647 h 61"/>
              <a:gd name="T4" fmla="*/ 2147483647 w 15"/>
              <a:gd name="T5" fmla="*/ 0 h 61"/>
              <a:gd name="T6" fmla="*/ 2147483647 w 15"/>
              <a:gd name="T7" fmla="*/ 2147483647 h 61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61"/>
              <a:gd name="T14" fmla="*/ 15 w 15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61">
                <a:moveTo>
                  <a:pt x="0" y="11"/>
                </a:moveTo>
                <a:lnTo>
                  <a:pt x="6" y="9"/>
                </a:lnTo>
                <a:lnTo>
                  <a:pt x="15" y="0"/>
                </a:lnTo>
                <a:lnTo>
                  <a:pt x="15" y="61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6" name="Line 254">
            <a:extLst>
              <a:ext uri="{FF2B5EF4-FFF2-40B4-BE49-F238E27FC236}">
                <a16:creationId xmlns:a16="http://schemas.microsoft.com/office/drawing/2014/main" xmlns="" id="{C98B1A59-F56D-439D-8F09-B9BC54220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79552" y="3435830"/>
            <a:ext cx="2042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7" name="Freeform 255">
            <a:extLst>
              <a:ext uri="{FF2B5EF4-FFF2-40B4-BE49-F238E27FC236}">
                <a16:creationId xmlns:a16="http://schemas.microsoft.com/office/drawing/2014/main" xmlns="" id="{C0ABCE4D-FBFB-433C-BF56-67E6BA17DC19}"/>
              </a:ext>
            </a:extLst>
          </p:cNvPr>
          <p:cNvSpPr>
            <a:spLocks/>
          </p:cNvSpPr>
          <p:nvPr/>
        </p:nvSpPr>
        <p:spPr bwMode="auto">
          <a:xfrm>
            <a:off x="8352996" y="3303437"/>
            <a:ext cx="26556" cy="132393"/>
          </a:xfrm>
          <a:custGeom>
            <a:avLst/>
            <a:gdLst>
              <a:gd name="T0" fmla="*/ 2147483647 w 13"/>
              <a:gd name="T1" fmla="*/ 2147483647 h 61"/>
              <a:gd name="T2" fmla="*/ 2147483647 w 13"/>
              <a:gd name="T3" fmla="*/ 0 h 61"/>
              <a:gd name="T4" fmla="*/ 2147483647 w 13"/>
              <a:gd name="T5" fmla="*/ 2147483647 h 61"/>
              <a:gd name="T6" fmla="*/ 0 w 13"/>
              <a:gd name="T7" fmla="*/ 2147483647 h 61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61"/>
              <a:gd name="T14" fmla="*/ 13 w 13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61">
                <a:moveTo>
                  <a:pt x="13" y="61"/>
                </a:moveTo>
                <a:lnTo>
                  <a:pt x="13" y="0"/>
                </a:lnTo>
                <a:lnTo>
                  <a:pt x="6" y="9"/>
                </a:lnTo>
                <a:lnTo>
                  <a:pt x="0" y="11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8" name="Line 256">
            <a:extLst>
              <a:ext uri="{FF2B5EF4-FFF2-40B4-BE49-F238E27FC236}">
                <a16:creationId xmlns:a16="http://schemas.microsoft.com/office/drawing/2014/main" xmlns="" id="{995CB85E-341F-46EC-A92E-453B8A3323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61357" y="3327312"/>
            <a:ext cx="2043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9" name="Freeform 257">
            <a:extLst>
              <a:ext uri="{FF2B5EF4-FFF2-40B4-BE49-F238E27FC236}">
                <a16:creationId xmlns:a16="http://schemas.microsoft.com/office/drawing/2014/main" xmlns="" id="{C5AC2E32-0A43-4984-8B62-CB1C0704B0C6}"/>
              </a:ext>
            </a:extLst>
          </p:cNvPr>
          <p:cNvSpPr>
            <a:spLocks/>
          </p:cNvSpPr>
          <p:nvPr/>
        </p:nvSpPr>
        <p:spPr bwMode="auto">
          <a:xfrm>
            <a:off x="8561357" y="3303437"/>
            <a:ext cx="30642" cy="132393"/>
          </a:xfrm>
          <a:custGeom>
            <a:avLst/>
            <a:gdLst>
              <a:gd name="T0" fmla="*/ 0 w 14"/>
              <a:gd name="T1" fmla="*/ 2147483647 h 61"/>
              <a:gd name="T2" fmla="*/ 2147483647 w 14"/>
              <a:gd name="T3" fmla="*/ 2147483647 h 61"/>
              <a:gd name="T4" fmla="*/ 2147483647 w 14"/>
              <a:gd name="T5" fmla="*/ 0 h 61"/>
              <a:gd name="T6" fmla="*/ 2147483647 w 14"/>
              <a:gd name="T7" fmla="*/ 2147483647 h 61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61"/>
              <a:gd name="T14" fmla="*/ 14 w 14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61">
                <a:moveTo>
                  <a:pt x="0" y="11"/>
                </a:moveTo>
                <a:lnTo>
                  <a:pt x="6" y="9"/>
                </a:lnTo>
                <a:lnTo>
                  <a:pt x="14" y="0"/>
                </a:lnTo>
                <a:lnTo>
                  <a:pt x="14" y="61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0" name="Line 258">
            <a:extLst>
              <a:ext uri="{FF2B5EF4-FFF2-40B4-BE49-F238E27FC236}">
                <a16:creationId xmlns:a16="http://schemas.microsoft.com/office/drawing/2014/main" xmlns="" id="{8A0D5A22-2D02-470D-B770-38DC39AD17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6178" y="3362038"/>
            <a:ext cx="2043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1" name="Line 259">
            <a:extLst>
              <a:ext uri="{FF2B5EF4-FFF2-40B4-BE49-F238E27FC236}">
                <a16:creationId xmlns:a16="http://schemas.microsoft.com/office/drawing/2014/main" xmlns="" id="{6B4548D3-1EDA-4B61-989E-E31184FDE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6178" y="3362038"/>
            <a:ext cx="10214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2" name="Line 260">
            <a:extLst>
              <a:ext uri="{FF2B5EF4-FFF2-40B4-BE49-F238E27FC236}">
                <a16:creationId xmlns:a16="http://schemas.microsoft.com/office/drawing/2014/main" xmlns="" id="{79676621-C29B-4F25-A1EF-A9720E9A1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846" y="4017489"/>
            <a:ext cx="2042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3" name="Freeform 261">
            <a:extLst>
              <a:ext uri="{FF2B5EF4-FFF2-40B4-BE49-F238E27FC236}">
                <a16:creationId xmlns:a16="http://schemas.microsoft.com/office/drawing/2014/main" xmlns="" id="{6DA0307F-EB66-46C4-96AE-71339D54766C}"/>
              </a:ext>
            </a:extLst>
          </p:cNvPr>
          <p:cNvSpPr>
            <a:spLocks/>
          </p:cNvSpPr>
          <p:nvPr/>
        </p:nvSpPr>
        <p:spPr bwMode="auto">
          <a:xfrm>
            <a:off x="7662547" y="4017489"/>
            <a:ext cx="14300" cy="199674"/>
          </a:xfrm>
          <a:custGeom>
            <a:avLst/>
            <a:gdLst>
              <a:gd name="T0" fmla="*/ 2147483647 w 7"/>
              <a:gd name="T1" fmla="*/ 0 h 91"/>
              <a:gd name="T2" fmla="*/ 2147483647 w 7"/>
              <a:gd name="T3" fmla="*/ 2147483647 h 91"/>
              <a:gd name="T4" fmla="*/ 2147483647 w 7"/>
              <a:gd name="T5" fmla="*/ 2147483647 h 91"/>
              <a:gd name="T6" fmla="*/ 2147483647 w 7"/>
              <a:gd name="T7" fmla="*/ 2147483647 h 91"/>
              <a:gd name="T8" fmla="*/ 2147483647 w 7"/>
              <a:gd name="T9" fmla="*/ 2147483647 h 91"/>
              <a:gd name="T10" fmla="*/ 2147483647 w 7"/>
              <a:gd name="T11" fmla="*/ 2147483647 h 91"/>
              <a:gd name="T12" fmla="*/ 2147483647 w 7"/>
              <a:gd name="T13" fmla="*/ 2147483647 h 91"/>
              <a:gd name="T14" fmla="*/ 0 w 7"/>
              <a:gd name="T15" fmla="*/ 2147483647 h 91"/>
              <a:gd name="T16" fmla="*/ 0 w 7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91"/>
              <a:gd name="T29" fmla="*/ 7 w 7"/>
              <a:gd name="T30" fmla="*/ 91 h 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91">
                <a:moveTo>
                  <a:pt x="7" y="0"/>
                </a:moveTo>
                <a:lnTo>
                  <a:pt x="7" y="61"/>
                </a:lnTo>
                <a:lnTo>
                  <a:pt x="5" y="61"/>
                </a:lnTo>
                <a:lnTo>
                  <a:pt x="5" y="91"/>
                </a:lnTo>
                <a:lnTo>
                  <a:pt x="1" y="84"/>
                </a:lnTo>
                <a:lnTo>
                  <a:pt x="1" y="61"/>
                </a:lnTo>
                <a:lnTo>
                  <a:pt x="0" y="61"/>
                </a:lnTo>
                <a:lnTo>
                  <a:pt x="0" y="74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4" name="Line 262">
            <a:extLst>
              <a:ext uri="{FF2B5EF4-FFF2-40B4-BE49-F238E27FC236}">
                <a16:creationId xmlns:a16="http://schemas.microsoft.com/office/drawing/2014/main" xmlns="" id="{17E22E31-B1A2-4132-B169-2D86B9274D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4376" y="4154221"/>
            <a:ext cx="2043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Freeform 263">
            <a:extLst>
              <a:ext uri="{FF2B5EF4-FFF2-40B4-BE49-F238E27FC236}">
                <a16:creationId xmlns:a16="http://schemas.microsoft.com/office/drawing/2014/main" xmlns="" id="{160F81F6-EA19-4F72-990A-FB88B32A376E}"/>
              </a:ext>
            </a:extLst>
          </p:cNvPr>
          <p:cNvSpPr>
            <a:spLocks/>
          </p:cNvSpPr>
          <p:nvPr/>
        </p:nvSpPr>
        <p:spPr bwMode="auto">
          <a:xfrm>
            <a:off x="7654376" y="4154221"/>
            <a:ext cx="42898" cy="86815"/>
          </a:xfrm>
          <a:custGeom>
            <a:avLst/>
            <a:gdLst>
              <a:gd name="T0" fmla="*/ 0 w 21"/>
              <a:gd name="T1" fmla="*/ 0 h 40"/>
              <a:gd name="T2" fmla="*/ 2147483647 w 21"/>
              <a:gd name="T3" fmla="*/ 0 h 40"/>
              <a:gd name="T4" fmla="*/ 2147483647 w 21"/>
              <a:gd name="T5" fmla="*/ 2147483647 h 40"/>
              <a:gd name="T6" fmla="*/ 0 w 21"/>
              <a:gd name="T7" fmla="*/ 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40"/>
              <a:gd name="T14" fmla="*/ 21 w 21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40">
                <a:moveTo>
                  <a:pt x="0" y="0"/>
                </a:moveTo>
                <a:lnTo>
                  <a:pt x="21" y="0"/>
                </a:lnTo>
                <a:lnTo>
                  <a:pt x="11" y="40"/>
                </a:lnTo>
                <a:lnTo>
                  <a:pt x="0" y="0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6" name="Line 264">
            <a:extLst>
              <a:ext uri="{FF2B5EF4-FFF2-40B4-BE49-F238E27FC236}">
                <a16:creationId xmlns:a16="http://schemas.microsoft.com/office/drawing/2014/main" xmlns="" id="{951B8535-DDFA-42C1-B1DB-02413BFFDA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846" y="4154221"/>
            <a:ext cx="2042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7" name="Line 265">
            <a:extLst>
              <a:ext uri="{FF2B5EF4-FFF2-40B4-BE49-F238E27FC236}">
                <a16:creationId xmlns:a16="http://schemas.microsoft.com/office/drawing/2014/main" xmlns="" id="{7ACA1A2E-AC0F-4A43-BC8B-A126A35A63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846" y="4154221"/>
            <a:ext cx="2042" cy="8247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8" name="Line 266">
            <a:extLst>
              <a:ext uri="{FF2B5EF4-FFF2-40B4-BE49-F238E27FC236}">
                <a16:creationId xmlns:a16="http://schemas.microsoft.com/office/drawing/2014/main" xmlns="" id="{55ECB4E7-7A4C-4FC6-B06D-23022439A57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0932" y="4228014"/>
            <a:ext cx="2042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9" name="Freeform 267">
            <a:extLst>
              <a:ext uri="{FF2B5EF4-FFF2-40B4-BE49-F238E27FC236}">
                <a16:creationId xmlns:a16="http://schemas.microsoft.com/office/drawing/2014/main" xmlns="" id="{F9EB292B-792A-433E-8D92-2F842C1235B4}"/>
              </a:ext>
            </a:extLst>
          </p:cNvPr>
          <p:cNvSpPr>
            <a:spLocks/>
          </p:cNvSpPr>
          <p:nvPr/>
        </p:nvSpPr>
        <p:spPr bwMode="auto">
          <a:xfrm>
            <a:off x="7680932" y="4154221"/>
            <a:ext cx="10213" cy="73792"/>
          </a:xfrm>
          <a:custGeom>
            <a:avLst/>
            <a:gdLst>
              <a:gd name="T0" fmla="*/ 0 w 6"/>
              <a:gd name="T1" fmla="*/ 2147483647 h 34"/>
              <a:gd name="T2" fmla="*/ 0 w 6"/>
              <a:gd name="T3" fmla="*/ 0 h 34"/>
              <a:gd name="T4" fmla="*/ 2147483647 w 6"/>
              <a:gd name="T5" fmla="*/ 0 h 34"/>
              <a:gd name="T6" fmla="*/ 2147483647 w 6"/>
              <a:gd name="T7" fmla="*/ 2147483647 h 34"/>
              <a:gd name="T8" fmla="*/ 2147483647 w 6"/>
              <a:gd name="T9" fmla="*/ 2147483647 h 34"/>
              <a:gd name="T10" fmla="*/ 2147483647 w 6"/>
              <a:gd name="T11" fmla="*/ 0 h 34"/>
              <a:gd name="T12" fmla="*/ 2147483647 w 6"/>
              <a:gd name="T13" fmla="*/ 0 h 34"/>
              <a:gd name="T14" fmla="*/ 2147483647 w 6"/>
              <a:gd name="T15" fmla="*/ 2147483647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34"/>
              <a:gd name="T26" fmla="*/ 6 w 6"/>
              <a:gd name="T27" fmla="*/ 34 h 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34">
                <a:moveTo>
                  <a:pt x="0" y="34"/>
                </a:moveTo>
                <a:lnTo>
                  <a:pt x="0" y="0"/>
                </a:lnTo>
                <a:lnTo>
                  <a:pt x="2" y="0"/>
                </a:lnTo>
                <a:lnTo>
                  <a:pt x="2" y="25"/>
                </a:lnTo>
                <a:lnTo>
                  <a:pt x="4" y="17"/>
                </a:lnTo>
                <a:lnTo>
                  <a:pt x="4" y="0"/>
                </a:lnTo>
                <a:lnTo>
                  <a:pt x="6" y="0"/>
                </a:lnTo>
                <a:lnTo>
                  <a:pt x="6" y="8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0" name="Line 268">
            <a:extLst>
              <a:ext uri="{FF2B5EF4-FFF2-40B4-BE49-F238E27FC236}">
                <a16:creationId xmlns:a16="http://schemas.microsoft.com/office/drawing/2014/main" xmlns="" id="{AE3F3CDC-529A-4D6D-BF85-902B2A3C7D9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1145" y="4303977"/>
            <a:ext cx="6129" cy="651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1" name="Freeform 269">
            <a:extLst>
              <a:ext uri="{FF2B5EF4-FFF2-40B4-BE49-F238E27FC236}">
                <a16:creationId xmlns:a16="http://schemas.microsoft.com/office/drawing/2014/main" xmlns="" id="{CF1A6ECD-6DA1-4194-B011-397D30AA8E1A}"/>
              </a:ext>
            </a:extLst>
          </p:cNvPr>
          <p:cNvSpPr>
            <a:spLocks/>
          </p:cNvSpPr>
          <p:nvPr/>
        </p:nvSpPr>
        <p:spPr bwMode="auto">
          <a:xfrm>
            <a:off x="7676846" y="4301806"/>
            <a:ext cx="81710" cy="132393"/>
          </a:xfrm>
          <a:custGeom>
            <a:avLst/>
            <a:gdLst>
              <a:gd name="T0" fmla="*/ 2147483647 w 40"/>
              <a:gd name="T1" fmla="*/ 2147483647 h 61"/>
              <a:gd name="T2" fmla="*/ 2147483647 w 40"/>
              <a:gd name="T3" fmla="*/ 2147483647 h 61"/>
              <a:gd name="T4" fmla="*/ 0 w 40"/>
              <a:gd name="T5" fmla="*/ 2147483647 h 61"/>
              <a:gd name="T6" fmla="*/ 0 w 40"/>
              <a:gd name="T7" fmla="*/ 2147483647 h 61"/>
              <a:gd name="T8" fmla="*/ 2147483647 w 40"/>
              <a:gd name="T9" fmla="*/ 2147483647 h 61"/>
              <a:gd name="T10" fmla="*/ 2147483647 w 40"/>
              <a:gd name="T11" fmla="*/ 2147483647 h 61"/>
              <a:gd name="T12" fmla="*/ 2147483647 w 40"/>
              <a:gd name="T13" fmla="*/ 2147483647 h 61"/>
              <a:gd name="T14" fmla="*/ 2147483647 w 40"/>
              <a:gd name="T15" fmla="*/ 2147483647 h 61"/>
              <a:gd name="T16" fmla="*/ 2147483647 w 40"/>
              <a:gd name="T17" fmla="*/ 2147483647 h 61"/>
              <a:gd name="T18" fmla="*/ 2147483647 w 40"/>
              <a:gd name="T19" fmla="*/ 2147483647 h 61"/>
              <a:gd name="T20" fmla="*/ 2147483647 w 40"/>
              <a:gd name="T21" fmla="*/ 2147483647 h 61"/>
              <a:gd name="T22" fmla="*/ 2147483647 w 40"/>
              <a:gd name="T23" fmla="*/ 2147483647 h 61"/>
              <a:gd name="T24" fmla="*/ 2147483647 w 40"/>
              <a:gd name="T25" fmla="*/ 2147483647 h 61"/>
              <a:gd name="T26" fmla="*/ 2147483647 w 40"/>
              <a:gd name="T27" fmla="*/ 2147483647 h 61"/>
              <a:gd name="T28" fmla="*/ 2147483647 w 40"/>
              <a:gd name="T29" fmla="*/ 0 h 61"/>
              <a:gd name="T30" fmla="*/ 2147483647 w 40"/>
              <a:gd name="T31" fmla="*/ 0 h 61"/>
              <a:gd name="T32" fmla="*/ 2147483647 w 40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61"/>
              <a:gd name="T53" fmla="*/ 40 w 40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61">
                <a:moveTo>
                  <a:pt x="8" y="2"/>
                </a:moveTo>
                <a:lnTo>
                  <a:pt x="2" y="12"/>
                </a:lnTo>
                <a:lnTo>
                  <a:pt x="0" y="27"/>
                </a:lnTo>
                <a:lnTo>
                  <a:pt x="0" y="35"/>
                </a:lnTo>
                <a:lnTo>
                  <a:pt x="2" y="50"/>
                </a:lnTo>
                <a:lnTo>
                  <a:pt x="8" y="58"/>
                </a:lnTo>
                <a:lnTo>
                  <a:pt x="17" y="61"/>
                </a:lnTo>
                <a:lnTo>
                  <a:pt x="23" y="61"/>
                </a:lnTo>
                <a:lnTo>
                  <a:pt x="32" y="58"/>
                </a:lnTo>
                <a:lnTo>
                  <a:pt x="38" y="50"/>
                </a:lnTo>
                <a:lnTo>
                  <a:pt x="40" y="35"/>
                </a:lnTo>
                <a:lnTo>
                  <a:pt x="40" y="27"/>
                </a:lnTo>
                <a:lnTo>
                  <a:pt x="38" y="12"/>
                </a:lnTo>
                <a:lnTo>
                  <a:pt x="32" y="2"/>
                </a:lnTo>
                <a:lnTo>
                  <a:pt x="23" y="0"/>
                </a:lnTo>
                <a:lnTo>
                  <a:pt x="17" y="0"/>
                </a:lnTo>
                <a:lnTo>
                  <a:pt x="8" y="2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2" name="Line 270">
            <a:extLst>
              <a:ext uri="{FF2B5EF4-FFF2-40B4-BE49-F238E27FC236}">
                <a16:creationId xmlns:a16="http://schemas.microsoft.com/office/drawing/2014/main" xmlns="" id="{B7D0C222-0B7C-44F1-B1B5-254D99BDA72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846" y="4464584"/>
            <a:ext cx="2042" cy="217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3" name="Freeform 271">
            <a:extLst>
              <a:ext uri="{FF2B5EF4-FFF2-40B4-BE49-F238E27FC236}">
                <a16:creationId xmlns:a16="http://schemas.microsoft.com/office/drawing/2014/main" xmlns="" id="{11A739FB-718F-423C-BB9D-263A184C0BDA}"/>
              </a:ext>
            </a:extLst>
          </p:cNvPr>
          <p:cNvSpPr>
            <a:spLocks/>
          </p:cNvSpPr>
          <p:nvPr/>
        </p:nvSpPr>
        <p:spPr bwMode="auto">
          <a:xfrm>
            <a:off x="7662547" y="4464584"/>
            <a:ext cx="14300" cy="199674"/>
          </a:xfrm>
          <a:custGeom>
            <a:avLst/>
            <a:gdLst>
              <a:gd name="T0" fmla="*/ 2147483647 w 7"/>
              <a:gd name="T1" fmla="*/ 0 h 91"/>
              <a:gd name="T2" fmla="*/ 2147483647 w 7"/>
              <a:gd name="T3" fmla="*/ 2147483647 h 91"/>
              <a:gd name="T4" fmla="*/ 2147483647 w 7"/>
              <a:gd name="T5" fmla="*/ 2147483647 h 91"/>
              <a:gd name="T6" fmla="*/ 2147483647 w 7"/>
              <a:gd name="T7" fmla="*/ 2147483647 h 91"/>
              <a:gd name="T8" fmla="*/ 2147483647 w 7"/>
              <a:gd name="T9" fmla="*/ 2147483647 h 91"/>
              <a:gd name="T10" fmla="*/ 2147483647 w 7"/>
              <a:gd name="T11" fmla="*/ 2147483647 h 91"/>
              <a:gd name="T12" fmla="*/ 2147483647 w 7"/>
              <a:gd name="T13" fmla="*/ 2147483647 h 91"/>
              <a:gd name="T14" fmla="*/ 0 w 7"/>
              <a:gd name="T15" fmla="*/ 2147483647 h 91"/>
              <a:gd name="T16" fmla="*/ 0 w 7"/>
              <a:gd name="T17" fmla="*/ 2147483647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91"/>
              <a:gd name="T29" fmla="*/ 7 w 7"/>
              <a:gd name="T30" fmla="*/ 91 h 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91">
                <a:moveTo>
                  <a:pt x="7" y="0"/>
                </a:moveTo>
                <a:lnTo>
                  <a:pt x="7" y="61"/>
                </a:lnTo>
                <a:lnTo>
                  <a:pt x="5" y="61"/>
                </a:lnTo>
                <a:lnTo>
                  <a:pt x="5" y="91"/>
                </a:lnTo>
                <a:lnTo>
                  <a:pt x="1" y="81"/>
                </a:lnTo>
                <a:lnTo>
                  <a:pt x="1" y="61"/>
                </a:lnTo>
                <a:lnTo>
                  <a:pt x="0" y="61"/>
                </a:lnTo>
                <a:lnTo>
                  <a:pt x="0" y="74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Line 272">
            <a:extLst>
              <a:ext uri="{FF2B5EF4-FFF2-40B4-BE49-F238E27FC236}">
                <a16:creationId xmlns:a16="http://schemas.microsoft.com/office/drawing/2014/main" xmlns="" id="{A439A5D9-9D1B-437E-B257-D527F54094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4376" y="4596976"/>
            <a:ext cx="2043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5" name="Freeform 273">
            <a:extLst>
              <a:ext uri="{FF2B5EF4-FFF2-40B4-BE49-F238E27FC236}">
                <a16:creationId xmlns:a16="http://schemas.microsoft.com/office/drawing/2014/main" xmlns="" id="{2DE71EFB-D4A6-4CB9-A35C-7E3217B5CE4D}"/>
              </a:ext>
            </a:extLst>
          </p:cNvPr>
          <p:cNvSpPr>
            <a:spLocks/>
          </p:cNvSpPr>
          <p:nvPr/>
        </p:nvSpPr>
        <p:spPr bwMode="auto">
          <a:xfrm>
            <a:off x="7654376" y="4596976"/>
            <a:ext cx="42898" cy="88986"/>
          </a:xfrm>
          <a:custGeom>
            <a:avLst/>
            <a:gdLst>
              <a:gd name="T0" fmla="*/ 0 w 21"/>
              <a:gd name="T1" fmla="*/ 0 h 40"/>
              <a:gd name="T2" fmla="*/ 2147483647 w 21"/>
              <a:gd name="T3" fmla="*/ 0 h 40"/>
              <a:gd name="T4" fmla="*/ 2147483647 w 21"/>
              <a:gd name="T5" fmla="*/ 2147483647 h 40"/>
              <a:gd name="T6" fmla="*/ 0 w 21"/>
              <a:gd name="T7" fmla="*/ 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21"/>
              <a:gd name="T13" fmla="*/ 0 h 40"/>
              <a:gd name="T14" fmla="*/ 21 w 21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" h="40">
                <a:moveTo>
                  <a:pt x="0" y="0"/>
                </a:moveTo>
                <a:lnTo>
                  <a:pt x="21" y="0"/>
                </a:lnTo>
                <a:lnTo>
                  <a:pt x="11" y="40"/>
                </a:lnTo>
                <a:lnTo>
                  <a:pt x="0" y="0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6" name="Line 274">
            <a:extLst>
              <a:ext uri="{FF2B5EF4-FFF2-40B4-BE49-F238E27FC236}">
                <a16:creationId xmlns:a16="http://schemas.microsoft.com/office/drawing/2014/main" xmlns="" id="{58965829-02BF-43E0-8FBE-206B362FA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846" y="4596976"/>
            <a:ext cx="2042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Line 275">
            <a:extLst>
              <a:ext uri="{FF2B5EF4-FFF2-40B4-BE49-F238E27FC236}">
                <a16:creationId xmlns:a16="http://schemas.microsoft.com/office/drawing/2014/main" xmlns="" id="{B634B8B0-7E72-40E8-96C9-E933784F94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846" y="4596976"/>
            <a:ext cx="2042" cy="88986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8" name="Line 276">
            <a:extLst>
              <a:ext uri="{FF2B5EF4-FFF2-40B4-BE49-F238E27FC236}">
                <a16:creationId xmlns:a16="http://schemas.microsoft.com/office/drawing/2014/main" xmlns="" id="{096138E3-AA5F-4A21-920B-2CEA4652CB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0932" y="4672940"/>
            <a:ext cx="2042" cy="217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9" name="Freeform 277">
            <a:extLst>
              <a:ext uri="{FF2B5EF4-FFF2-40B4-BE49-F238E27FC236}">
                <a16:creationId xmlns:a16="http://schemas.microsoft.com/office/drawing/2014/main" xmlns="" id="{47A4190F-4F7F-41FC-B434-D39D6AA62564}"/>
              </a:ext>
            </a:extLst>
          </p:cNvPr>
          <p:cNvSpPr>
            <a:spLocks/>
          </p:cNvSpPr>
          <p:nvPr/>
        </p:nvSpPr>
        <p:spPr bwMode="auto">
          <a:xfrm>
            <a:off x="7680932" y="4596976"/>
            <a:ext cx="10213" cy="75964"/>
          </a:xfrm>
          <a:custGeom>
            <a:avLst/>
            <a:gdLst>
              <a:gd name="T0" fmla="*/ 0 w 6"/>
              <a:gd name="T1" fmla="*/ 2147483647 h 34"/>
              <a:gd name="T2" fmla="*/ 0 w 6"/>
              <a:gd name="T3" fmla="*/ 0 h 34"/>
              <a:gd name="T4" fmla="*/ 2147483647 w 6"/>
              <a:gd name="T5" fmla="*/ 0 h 34"/>
              <a:gd name="T6" fmla="*/ 2147483647 w 6"/>
              <a:gd name="T7" fmla="*/ 2147483647 h 34"/>
              <a:gd name="T8" fmla="*/ 2147483647 w 6"/>
              <a:gd name="T9" fmla="*/ 2147483647 h 34"/>
              <a:gd name="T10" fmla="*/ 2147483647 w 6"/>
              <a:gd name="T11" fmla="*/ 0 h 34"/>
              <a:gd name="T12" fmla="*/ 2147483647 w 6"/>
              <a:gd name="T13" fmla="*/ 0 h 34"/>
              <a:gd name="T14" fmla="*/ 2147483647 w 6"/>
              <a:gd name="T15" fmla="*/ 2147483647 h 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"/>
              <a:gd name="T25" fmla="*/ 0 h 34"/>
              <a:gd name="T26" fmla="*/ 6 w 6"/>
              <a:gd name="T27" fmla="*/ 34 h 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" h="34">
                <a:moveTo>
                  <a:pt x="0" y="34"/>
                </a:moveTo>
                <a:lnTo>
                  <a:pt x="0" y="0"/>
                </a:lnTo>
                <a:lnTo>
                  <a:pt x="2" y="0"/>
                </a:lnTo>
                <a:lnTo>
                  <a:pt x="2" y="24"/>
                </a:lnTo>
                <a:lnTo>
                  <a:pt x="4" y="17"/>
                </a:lnTo>
                <a:lnTo>
                  <a:pt x="4" y="0"/>
                </a:lnTo>
                <a:lnTo>
                  <a:pt x="6" y="0"/>
                </a:lnTo>
                <a:lnTo>
                  <a:pt x="6" y="7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0" name="Line 278">
            <a:extLst>
              <a:ext uri="{FF2B5EF4-FFF2-40B4-BE49-F238E27FC236}">
                <a16:creationId xmlns:a16="http://schemas.microsoft.com/office/drawing/2014/main" xmlns="" id="{1CDD42BA-3811-49B7-B65F-95240448C0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3402" y="4746732"/>
            <a:ext cx="2043" cy="217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1" name="Line 279">
            <a:extLst>
              <a:ext uri="{FF2B5EF4-FFF2-40B4-BE49-F238E27FC236}">
                <a16:creationId xmlns:a16="http://schemas.microsoft.com/office/drawing/2014/main" xmlns="" id="{4568C724-1A34-4CEF-941F-EA867085EB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3402" y="4746732"/>
            <a:ext cx="2043" cy="13239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2" name="Line 280">
            <a:extLst>
              <a:ext uri="{FF2B5EF4-FFF2-40B4-BE49-F238E27FC236}">
                <a16:creationId xmlns:a16="http://schemas.microsoft.com/office/drawing/2014/main" xmlns="" id="{91128F3F-DA96-4630-8015-76DBD5D19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846" y="4907339"/>
            <a:ext cx="2042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3" name="Line 281">
            <a:extLst>
              <a:ext uri="{FF2B5EF4-FFF2-40B4-BE49-F238E27FC236}">
                <a16:creationId xmlns:a16="http://schemas.microsoft.com/office/drawing/2014/main" xmlns="" id="{EBC89704-0656-4083-8753-6D086F436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76846" y="4907339"/>
            <a:ext cx="357481" cy="37981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4" name="Line 282">
            <a:extLst>
              <a:ext uri="{FF2B5EF4-FFF2-40B4-BE49-F238E27FC236}">
                <a16:creationId xmlns:a16="http://schemas.microsoft.com/office/drawing/2014/main" xmlns="" id="{BB423B90-8D62-4274-9BB0-1CC61BEDB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8056798" y="5291494"/>
            <a:ext cx="2042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5" name="Freeform 283">
            <a:extLst>
              <a:ext uri="{FF2B5EF4-FFF2-40B4-BE49-F238E27FC236}">
                <a16:creationId xmlns:a16="http://schemas.microsoft.com/office/drawing/2014/main" xmlns="" id="{388DFB0A-FB5F-44EC-8512-07B5150EC172}"/>
              </a:ext>
            </a:extLst>
          </p:cNvPr>
          <p:cNvSpPr>
            <a:spLocks/>
          </p:cNvSpPr>
          <p:nvPr/>
        </p:nvSpPr>
        <p:spPr bwMode="auto">
          <a:xfrm>
            <a:off x="8022071" y="5271961"/>
            <a:ext cx="34727" cy="56430"/>
          </a:xfrm>
          <a:custGeom>
            <a:avLst/>
            <a:gdLst>
              <a:gd name="T0" fmla="*/ 2147483647 w 17"/>
              <a:gd name="T1" fmla="*/ 2147483647 h 26"/>
              <a:gd name="T2" fmla="*/ 2147483647 w 17"/>
              <a:gd name="T3" fmla="*/ 2147483647 h 26"/>
              <a:gd name="T4" fmla="*/ 2147483647 w 17"/>
              <a:gd name="T5" fmla="*/ 2147483647 h 26"/>
              <a:gd name="T6" fmla="*/ 2147483647 w 17"/>
              <a:gd name="T7" fmla="*/ 2147483647 h 26"/>
              <a:gd name="T8" fmla="*/ 2147483647 w 17"/>
              <a:gd name="T9" fmla="*/ 0 h 26"/>
              <a:gd name="T10" fmla="*/ 2147483647 w 17"/>
              <a:gd name="T11" fmla="*/ 2147483647 h 26"/>
              <a:gd name="T12" fmla="*/ 2147483647 w 17"/>
              <a:gd name="T13" fmla="*/ 2147483647 h 26"/>
              <a:gd name="T14" fmla="*/ 2147483647 w 17"/>
              <a:gd name="T15" fmla="*/ 2147483647 h 26"/>
              <a:gd name="T16" fmla="*/ 2147483647 w 17"/>
              <a:gd name="T17" fmla="*/ 2147483647 h 26"/>
              <a:gd name="T18" fmla="*/ 2147483647 w 17"/>
              <a:gd name="T19" fmla="*/ 2147483647 h 26"/>
              <a:gd name="T20" fmla="*/ 2147483647 w 17"/>
              <a:gd name="T21" fmla="*/ 2147483647 h 26"/>
              <a:gd name="T22" fmla="*/ 2147483647 w 17"/>
              <a:gd name="T23" fmla="*/ 2147483647 h 26"/>
              <a:gd name="T24" fmla="*/ 2147483647 w 17"/>
              <a:gd name="T25" fmla="*/ 2147483647 h 26"/>
              <a:gd name="T26" fmla="*/ 2147483647 w 17"/>
              <a:gd name="T27" fmla="*/ 2147483647 h 26"/>
              <a:gd name="T28" fmla="*/ 2147483647 w 17"/>
              <a:gd name="T29" fmla="*/ 2147483647 h 26"/>
              <a:gd name="T30" fmla="*/ 2147483647 w 17"/>
              <a:gd name="T31" fmla="*/ 2147483647 h 26"/>
              <a:gd name="T32" fmla="*/ 0 w 17"/>
              <a:gd name="T33" fmla="*/ 2147483647 h 26"/>
              <a:gd name="T34" fmla="*/ 0 w 17"/>
              <a:gd name="T35" fmla="*/ 2147483647 h 2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"/>
              <a:gd name="T55" fmla="*/ 0 h 26"/>
              <a:gd name="T56" fmla="*/ 17 w 17"/>
              <a:gd name="T57" fmla="*/ 26 h 2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" h="26">
                <a:moveTo>
                  <a:pt x="17" y="7"/>
                </a:moveTo>
                <a:lnTo>
                  <a:pt x="17" y="26"/>
                </a:lnTo>
                <a:lnTo>
                  <a:pt x="15" y="26"/>
                </a:lnTo>
                <a:lnTo>
                  <a:pt x="15" y="4"/>
                </a:lnTo>
                <a:lnTo>
                  <a:pt x="14" y="0"/>
                </a:lnTo>
                <a:lnTo>
                  <a:pt x="14" y="24"/>
                </a:lnTo>
                <a:lnTo>
                  <a:pt x="12" y="23"/>
                </a:lnTo>
                <a:lnTo>
                  <a:pt x="12" y="2"/>
                </a:lnTo>
                <a:lnTo>
                  <a:pt x="8" y="4"/>
                </a:lnTo>
                <a:lnTo>
                  <a:pt x="8" y="21"/>
                </a:lnTo>
                <a:lnTo>
                  <a:pt x="6" y="21"/>
                </a:lnTo>
                <a:lnTo>
                  <a:pt x="6" y="7"/>
                </a:lnTo>
                <a:lnTo>
                  <a:pt x="4" y="9"/>
                </a:lnTo>
                <a:lnTo>
                  <a:pt x="4" y="19"/>
                </a:lnTo>
                <a:lnTo>
                  <a:pt x="2" y="17"/>
                </a:lnTo>
                <a:lnTo>
                  <a:pt x="2" y="11"/>
                </a:lnTo>
                <a:lnTo>
                  <a:pt x="0" y="13"/>
                </a:lnTo>
                <a:lnTo>
                  <a:pt x="0" y="17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6" name="Line 284">
            <a:extLst>
              <a:ext uri="{FF2B5EF4-FFF2-40B4-BE49-F238E27FC236}">
                <a16:creationId xmlns:a16="http://schemas.microsoft.com/office/drawing/2014/main" xmlns="" id="{9EF373B4-7D55-4363-B86E-2B6D165B23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7985" y="5304516"/>
            <a:ext cx="4086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Freeform 285">
            <a:extLst>
              <a:ext uri="{FF2B5EF4-FFF2-40B4-BE49-F238E27FC236}">
                <a16:creationId xmlns:a16="http://schemas.microsoft.com/office/drawing/2014/main" xmlns="" id="{617F9EB4-6F13-4502-9DC9-642445F70827}"/>
              </a:ext>
            </a:extLst>
          </p:cNvPr>
          <p:cNvSpPr>
            <a:spLocks/>
          </p:cNvSpPr>
          <p:nvPr/>
        </p:nvSpPr>
        <p:spPr bwMode="auto">
          <a:xfrm>
            <a:off x="8017985" y="5271961"/>
            <a:ext cx="73539" cy="78133"/>
          </a:xfrm>
          <a:custGeom>
            <a:avLst/>
            <a:gdLst>
              <a:gd name="T0" fmla="*/ 0 w 36"/>
              <a:gd name="T1" fmla="*/ 2147483647 h 36"/>
              <a:gd name="T2" fmla="*/ 2147483647 w 36"/>
              <a:gd name="T3" fmla="*/ 2147483647 h 36"/>
              <a:gd name="T4" fmla="*/ 2147483647 w 36"/>
              <a:gd name="T5" fmla="*/ 0 h 36"/>
              <a:gd name="T6" fmla="*/ 0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0" y="15"/>
                </a:moveTo>
                <a:lnTo>
                  <a:pt x="36" y="36"/>
                </a:lnTo>
                <a:lnTo>
                  <a:pt x="16" y="0"/>
                </a:lnTo>
                <a:lnTo>
                  <a:pt x="0" y="15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8" name="Line 286">
            <a:extLst>
              <a:ext uri="{FF2B5EF4-FFF2-40B4-BE49-F238E27FC236}">
                <a16:creationId xmlns:a16="http://schemas.microsoft.com/office/drawing/2014/main" xmlns="" id="{BB7AAF08-1BB5-4DAA-9ED1-CC623A542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4969" y="5304516"/>
            <a:ext cx="4086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Freeform 287">
            <a:extLst>
              <a:ext uri="{FF2B5EF4-FFF2-40B4-BE49-F238E27FC236}">
                <a16:creationId xmlns:a16="http://schemas.microsoft.com/office/drawing/2014/main" xmlns="" id="{025037AE-D5D1-45C9-BEA8-CAB87BA58D80}"/>
              </a:ext>
            </a:extLst>
          </p:cNvPr>
          <p:cNvSpPr>
            <a:spLocks/>
          </p:cNvSpPr>
          <p:nvPr/>
        </p:nvSpPr>
        <p:spPr bwMode="auto">
          <a:xfrm>
            <a:off x="8056798" y="5291494"/>
            <a:ext cx="8171" cy="41238"/>
          </a:xfrm>
          <a:custGeom>
            <a:avLst/>
            <a:gdLst>
              <a:gd name="T0" fmla="*/ 2147483647 w 4"/>
              <a:gd name="T1" fmla="*/ 2147483647 h 19"/>
              <a:gd name="T2" fmla="*/ 2147483647 w 4"/>
              <a:gd name="T3" fmla="*/ 2147483647 h 19"/>
              <a:gd name="T4" fmla="*/ 2147483647 w 4"/>
              <a:gd name="T5" fmla="*/ 2147483647 h 19"/>
              <a:gd name="T6" fmla="*/ 2147483647 w 4"/>
              <a:gd name="T7" fmla="*/ 2147483647 h 19"/>
              <a:gd name="T8" fmla="*/ 0 w 4"/>
              <a:gd name="T9" fmla="*/ 0 h 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9"/>
              <a:gd name="T17" fmla="*/ 4 w 4"/>
              <a:gd name="T18" fmla="*/ 19 h 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9">
                <a:moveTo>
                  <a:pt x="4" y="6"/>
                </a:moveTo>
                <a:lnTo>
                  <a:pt x="4" y="19"/>
                </a:lnTo>
                <a:lnTo>
                  <a:pt x="2" y="19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0" name="Line 288">
            <a:extLst>
              <a:ext uri="{FF2B5EF4-FFF2-40B4-BE49-F238E27FC236}">
                <a16:creationId xmlns:a16="http://schemas.microsoft.com/office/drawing/2014/main" xmlns="" id="{A3FFC661-35F2-458F-BB3A-832B8D33B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4969" y="5304516"/>
            <a:ext cx="4086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1" name="Freeform 289">
            <a:extLst>
              <a:ext uri="{FF2B5EF4-FFF2-40B4-BE49-F238E27FC236}">
                <a16:creationId xmlns:a16="http://schemas.microsoft.com/office/drawing/2014/main" xmlns="" id="{0DE4953C-723E-419D-B966-E109C4B4B55D}"/>
              </a:ext>
            </a:extLst>
          </p:cNvPr>
          <p:cNvSpPr>
            <a:spLocks/>
          </p:cNvSpPr>
          <p:nvPr/>
        </p:nvSpPr>
        <p:spPr bwMode="auto">
          <a:xfrm>
            <a:off x="8064969" y="5304516"/>
            <a:ext cx="20428" cy="43407"/>
          </a:xfrm>
          <a:custGeom>
            <a:avLst/>
            <a:gdLst>
              <a:gd name="T0" fmla="*/ 0 w 10"/>
              <a:gd name="T1" fmla="*/ 0 h 19"/>
              <a:gd name="T2" fmla="*/ 2147483647 w 10"/>
              <a:gd name="T3" fmla="*/ 2147483647 h 19"/>
              <a:gd name="T4" fmla="*/ 2147483647 w 10"/>
              <a:gd name="T5" fmla="*/ 2147483647 h 19"/>
              <a:gd name="T6" fmla="*/ 2147483647 w 10"/>
              <a:gd name="T7" fmla="*/ 2147483647 h 19"/>
              <a:gd name="T8" fmla="*/ 2147483647 w 10"/>
              <a:gd name="T9" fmla="*/ 2147483647 h 19"/>
              <a:gd name="T10" fmla="*/ 2147483647 w 10"/>
              <a:gd name="T11" fmla="*/ 2147483647 h 19"/>
              <a:gd name="T12" fmla="*/ 2147483647 w 10"/>
              <a:gd name="T13" fmla="*/ 2147483647 h 19"/>
              <a:gd name="T14" fmla="*/ 2147483647 w 10"/>
              <a:gd name="T15" fmla="*/ 2147483647 h 19"/>
              <a:gd name="T16" fmla="*/ 2147483647 w 10"/>
              <a:gd name="T17" fmla="*/ 2147483647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19"/>
              <a:gd name="T29" fmla="*/ 10 w 10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19">
                <a:moveTo>
                  <a:pt x="0" y="0"/>
                </a:moveTo>
                <a:lnTo>
                  <a:pt x="2" y="4"/>
                </a:lnTo>
                <a:lnTo>
                  <a:pt x="2" y="15"/>
                </a:lnTo>
                <a:lnTo>
                  <a:pt x="4" y="17"/>
                </a:lnTo>
                <a:lnTo>
                  <a:pt x="4" y="8"/>
                </a:lnTo>
                <a:lnTo>
                  <a:pt x="8" y="11"/>
                </a:lnTo>
                <a:lnTo>
                  <a:pt x="8" y="17"/>
                </a:lnTo>
                <a:lnTo>
                  <a:pt x="10" y="19"/>
                </a:lnTo>
                <a:lnTo>
                  <a:pt x="10" y="15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2" name="Line 290">
            <a:extLst>
              <a:ext uri="{FF2B5EF4-FFF2-40B4-BE49-F238E27FC236}">
                <a16:creationId xmlns:a16="http://schemas.microsoft.com/office/drawing/2014/main" xmlns="" id="{6239A1DC-2955-4327-B919-6A129E9D5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0550" y="5324050"/>
            <a:ext cx="6129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3" name="Freeform 291">
            <a:extLst>
              <a:ext uri="{FF2B5EF4-FFF2-40B4-BE49-F238E27FC236}">
                <a16:creationId xmlns:a16="http://schemas.microsoft.com/office/drawing/2014/main" xmlns="" id="{79C429B3-9938-4ABE-8183-C67C1C1AF87B}"/>
              </a:ext>
            </a:extLst>
          </p:cNvPr>
          <p:cNvSpPr>
            <a:spLocks/>
          </p:cNvSpPr>
          <p:nvPr/>
        </p:nvSpPr>
        <p:spPr bwMode="auto">
          <a:xfrm>
            <a:off x="8140550" y="5300175"/>
            <a:ext cx="32684" cy="138904"/>
          </a:xfrm>
          <a:custGeom>
            <a:avLst/>
            <a:gdLst>
              <a:gd name="T0" fmla="*/ 0 w 15"/>
              <a:gd name="T1" fmla="*/ 2147483647 h 63"/>
              <a:gd name="T2" fmla="*/ 2147483647 w 15"/>
              <a:gd name="T3" fmla="*/ 2147483647 h 63"/>
              <a:gd name="T4" fmla="*/ 2147483647 w 15"/>
              <a:gd name="T5" fmla="*/ 0 h 63"/>
              <a:gd name="T6" fmla="*/ 2147483647 w 15"/>
              <a:gd name="T7" fmla="*/ 2147483647 h 63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63"/>
              <a:gd name="T14" fmla="*/ 15 w 15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63">
                <a:moveTo>
                  <a:pt x="0" y="11"/>
                </a:moveTo>
                <a:lnTo>
                  <a:pt x="6" y="10"/>
                </a:lnTo>
                <a:lnTo>
                  <a:pt x="15" y="0"/>
                </a:lnTo>
                <a:lnTo>
                  <a:pt x="15" y="63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4" name="Line 292">
            <a:extLst>
              <a:ext uri="{FF2B5EF4-FFF2-40B4-BE49-F238E27FC236}">
                <a16:creationId xmlns:a16="http://schemas.microsoft.com/office/drawing/2014/main" xmlns="" id="{E2B73B4F-A113-43FB-AC06-C01842788A1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1524" y="5460782"/>
            <a:ext cx="2043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5" name="Line 294">
            <a:extLst>
              <a:ext uri="{FF2B5EF4-FFF2-40B4-BE49-F238E27FC236}">
                <a16:creationId xmlns:a16="http://schemas.microsoft.com/office/drawing/2014/main" xmlns="" id="{4469FE3A-84D8-4A30-9021-2D88F025902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67296" y="5428227"/>
            <a:ext cx="4086" cy="217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6" name="Freeform 295">
            <a:extLst>
              <a:ext uri="{FF2B5EF4-FFF2-40B4-BE49-F238E27FC236}">
                <a16:creationId xmlns:a16="http://schemas.microsoft.com/office/drawing/2014/main" xmlns="" id="{D3A29EB8-F0B6-447D-AC75-869C13821595}"/>
              </a:ext>
            </a:extLst>
          </p:cNvPr>
          <p:cNvSpPr>
            <a:spLocks/>
          </p:cNvSpPr>
          <p:nvPr/>
        </p:nvSpPr>
        <p:spPr bwMode="auto">
          <a:xfrm>
            <a:off x="8352996" y="5300175"/>
            <a:ext cx="83753" cy="138904"/>
          </a:xfrm>
          <a:custGeom>
            <a:avLst/>
            <a:gdLst>
              <a:gd name="T0" fmla="*/ 2147483647 w 40"/>
              <a:gd name="T1" fmla="*/ 2147483647 h 63"/>
              <a:gd name="T2" fmla="*/ 2147483647 w 40"/>
              <a:gd name="T3" fmla="*/ 2147483647 h 63"/>
              <a:gd name="T4" fmla="*/ 2147483647 w 40"/>
              <a:gd name="T5" fmla="*/ 2147483647 h 63"/>
              <a:gd name="T6" fmla="*/ 2147483647 w 40"/>
              <a:gd name="T7" fmla="*/ 2147483647 h 63"/>
              <a:gd name="T8" fmla="*/ 2147483647 w 40"/>
              <a:gd name="T9" fmla="*/ 2147483647 h 63"/>
              <a:gd name="T10" fmla="*/ 2147483647 w 40"/>
              <a:gd name="T11" fmla="*/ 2147483647 h 63"/>
              <a:gd name="T12" fmla="*/ 2147483647 w 40"/>
              <a:gd name="T13" fmla="*/ 2147483647 h 63"/>
              <a:gd name="T14" fmla="*/ 2147483647 w 40"/>
              <a:gd name="T15" fmla="*/ 2147483647 h 63"/>
              <a:gd name="T16" fmla="*/ 2147483647 w 40"/>
              <a:gd name="T17" fmla="*/ 2147483647 h 63"/>
              <a:gd name="T18" fmla="*/ 2147483647 w 40"/>
              <a:gd name="T19" fmla="*/ 0 h 63"/>
              <a:gd name="T20" fmla="*/ 2147483647 w 40"/>
              <a:gd name="T21" fmla="*/ 0 h 63"/>
              <a:gd name="T22" fmla="*/ 2147483647 w 40"/>
              <a:gd name="T23" fmla="*/ 2147483647 h 63"/>
              <a:gd name="T24" fmla="*/ 2147483647 w 40"/>
              <a:gd name="T25" fmla="*/ 2147483647 h 63"/>
              <a:gd name="T26" fmla="*/ 0 w 40"/>
              <a:gd name="T27" fmla="*/ 2147483647 h 63"/>
              <a:gd name="T28" fmla="*/ 0 w 40"/>
              <a:gd name="T29" fmla="*/ 2147483647 h 63"/>
              <a:gd name="T30" fmla="*/ 2147483647 w 40"/>
              <a:gd name="T31" fmla="*/ 2147483647 h 63"/>
              <a:gd name="T32" fmla="*/ 2147483647 w 40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63"/>
              <a:gd name="T53" fmla="*/ 40 w 40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63">
                <a:moveTo>
                  <a:pt x="7" y="59"/>
                </a:moveTo>
                <a:lnTo>
                  <a:pt x="17" y="63"/>
                </a:lnTo>
                <a:lnTo>
                  <a:pt x="23" y="63"/>
                </a:lnTo>
                <a:lnTo>
                  <a:pt x="32" y="59"/>
                </a:lnTo>
                <a:lnTo>
                  <a:pt x="38" y="51"/>
                </a:lnTo>
                <a:lnTo>
                  <a:pt x="40" y="36"/>
                </a:lnTo>
                <a:lnTo>
                  <a:pt x="40" y="27"/>
                </a:lnTo>
                <a:lnTo>
                  <a:pt x="38" y="11"/>
                </a:lnTo>
                <a:lnTo>
                  <a:pt x="32" y="4"/>
                </a:lnTo>
                <a:lnTo>
                  <a:pt x="23" y="0"/>
                </a:lnTo>
                <a:lnTo>
                  <a:pt x="17" y="0"/>
                </a:lnTo>
                <a:lnTo>
                  <a:pt x="7" y="4"/>
                </a:lnTo>
                <a:lnTo>
                  <a:pt x="2" y="11"/>
                </a:lnTo>
                <a:lnTo>
                  <a:pt x="0" y="27"/>
                </a:lnTo>
                <a:lnTo>
                  <a:pt x="0" y="36"/>
                </a:lnTo>
                <a:lnTo>
                  <a:pt x="2" y="51"/>
                </a:lnTo>
                <a:lnTo>
                  <a:pt x="7" y="59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7" name="Line 296">
            <a:extLst>
              <a:ext uri="{FF2B5EF4-FFF2-40B4-BE49-F238E27FC236}">
                <a16:creationId xmlns:a16="http://schemas.microsoft.com/office/drawing/2014/main" xmlns="" id="{F59AE4D2-8046-41F0-9287-41730527D41B}"/>
              </a:ext>
            </a:extLst>
          </p:cNvPr>
          <p:cNvSpPr>
            <a:spLocks noChangeShapeType="1"/>
          </p:cNvSpPr>
          <p:nvPr/>
        </p:nvSpPr>
        <p:spPr bwMode="auto">
          <a:xfrm>
            <a:off x="8600169" y="5428227"/>
            <a:ext cx="2042" cy="217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8" name="Freeform 297">
            <a:extLst>
              <a:ext uri="{FF2B5EF4-FFF2-40B4-BE49-F238E27FC236}">
                <a16:creationId xmlns:a16="http://schemas.microsoft.com/office/drawing/2014/main" xmlns="" id="{775852A5-2D4F-48A7-AC73-9AE27718F457}"/>
              </a:ext>
            </a:extLst>
          </p:cNvPr>
          <p:cNvSpPr>
            <a:spLocks/>
          </p:cNvSpPr>
          <p:nvPr/>
        </p:nvSpPr>
        <p:spPr bwMode="auto">
          <a:xfrm>
            <a:off x="8581784" y="5300175"/>
            <a:ext cx="85796" cy="138904"/>
          </a:xfrm>
          <a:custGeom>
            <a:avLst/>
            <a:gdLst>
              <a:gd name="T0" fmla="*/ 2147483647 w 42"/>
              <a:gd name="T1" fmla="*/ 2147483647 h 63"/>
              <a:gd name="T2" fmla="*/ 2147483647 w 42"/>
              <a:gd name="T3" fmla="*/ 2147483647 h 63"/>
              <a:gd name="T4" fmla="*/ 2147483647 w 42"/>
              <a:gd name="T5" fmla="*/ 2147483647 h 63"/>
              <a:gd name="T6" fmla="*/ 2147483647 w 42"/>
              <a:gd name="T7" fmla="*/ 2147483647 h 63"/>
              <a:gd name="T8" fmla="*/ 2147483647 w 42"/>
              <a:gd name="T9" fmla="*/ 2147483647 h 63"/>
              <a:gd name="T10" fmla="*/ 2147483647 w 42"/>
              <a:gd name="T11" fmla="*/ 2147483647 h 63"/>
              <a:gd name="T12" fmla="*/ 2147483647 w 42"/>
              <a:gd name="T13" fmla="*/ 2147483647 h 63"/>
              <a:gd name="T14" fmla="*/ 2147483647 w 42"/>
              <a:gd name="T15" fmla="*/ 2147483647 h 63"/>
              <a:gd name="T16" fmla="*/ 2147483647 w 42"/>
              <a:gd name="T17" fmla="*/ 2147483647 h 63"/>
              <a:gd name="T18" fmla="*/ 2147483647 w 42"/>
              <a:gd name="T19" fmla="*/ 0 h 63"/>
              <a:gd name="T20" fmla="*/ 2147483647 w 42"/>
              <a:gd name="T21" fmla="*/ 0 h 63"/>
              <a:gd name="T22" fmla="*/ 2147483647 w 42"/>
              <a:gd name="T23" fmla="*/ 2147483647 h 63"/>
              <a:gd name="T24" fmla="*/ 2147483647 w 42"/>
              <a:gd name="T25" fmla="*/ 2147483647 h 63"/>
              <a:gd name="T26" fmla="*/ 0 w 42"/>
              <a:gd name="T27" fmla="*/ 2147483647 h 63"/>
              <a:gd name="T28" fmla="*/ 0 w 42"/>
              <a:gd name="T29" fmla="*/ 2147483647 h 63"/>
              <a:gd name="T30" fmla="*/ 2147483647 w 42"/>
              <a:gd name="T31" fmla="*/ 2147483647 h 63"/>
              <a:gd name="T32" fmla="*/ 2147483647 w 42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"/>
              <a:gd name="T52" fmla="*/ 0 h 63"/>
              <a:gd name="T53" fmla="*/ 42 w 42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" h="63">
                <a:moveTo>
                  <a:pt x="9" y="59"/>
                </a:moveTo>
                <a:lnTo>
                  <a:pt x="19" y="63"/>
                </a:lnTo>
                <a:lnTo>
                  <a:pt x="25" y="63"/>
                </a:lnTo>
                <a:lnTo>
                  <a:pt x="34" y="59"/>
                </a:lnTo>
                <a:lnTo>
                  <a:pt x="40" y="51"/>
                </a:lnTo>
                <a:lnTo>
                  <a:pt x="42" y="36"/>
                </a:lnTo>
                <a:lnTo>
                  <a:pt x="42" y="27"/>
                </a:lnTo>
                <a:lnTo>
                  <a:pt x="40" y="11"/>
                </a:lnTo>
                <a:lnTo>
                  <a:pt x="34" y="4"/>
                </a:lnTo>
                <a:lnTo>
                  <a:pt x="25" y="0"/>
                </a:lnTo>
                <a:lnTo>
                  <a:pt x="19" y="0"/>
                </a:lnTo>
                <a:lnTo>
                  <a:pt x="9" y="4"/>
                </a:lnTo>
                <a:lnTo>
                  <a:pt x="4" y="11"/>
                </a:lnTo>
                <a:lnTo>
                  <a:pt x="0" y="27"/>
                </a:lnTo>
                <a:lnTo>
                  <a:pt x="0" y="36"/>
                </a:lnTo>
                <a:lnTo>
                  <a:pt x="4" y="51"/>
                </a:lnTo>
                <a:lnTo>
                  <a:pt x="9" y="59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9" name="Line 298">
            <a:extLst>
              <a:ext uri="{FF2B5EF4-FFF2-40B4-BE49-F238E27FC236}">
                <a16:creationId xmlns:a16="http://schemas.microsoft.com/office/drawing/2014/main" xmlns="" id="{9E254F26-68F1-40DE-8612-A8338CFCA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0050" y="5350094"/>
            <a:ext cx="2042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0" name="Freeform 299">
            <a:extLst>
              <a:ext uri="{FF2B5EF4-FFF2-40B4-BE49-F238E27FC236}">
                <a16:creationId xmlns:a16="http://schemas.microsoft.com/office/drawing/2014/main" xmlns="" id="{8A4A1098-25B2-4811-83FF-1DDE356434ED}"/>
              </a:ext>
            </a:extLst>
          </p:cNvPr>
          <p:cNvSpPr>
            <a:spLocks/>
          </p:cNvSpPr>
          <p:nvPr/>
        </p:nvSpPr>
        <p:spPr bwMode="auto">
          <a:xfrm>
            <a:off x="8690050" y="4970279"/>
            <a:ext cx="404465" cy="379815"/>
          </a:xfrm>
          <a:custGeom>
            <a:avLst/>
            <a:gdLst>
              <a:gd name="T0" fmla="*/ 0 w 198"/>
              <a:gd name="T1" fmla="*/ 2147483647 h 175"/>
              <a:gd name="T2" fmla="*/ 2147483647 w 198"/>
              <a:gd name="T3" fmla="*/ 0 h 175"/>
              <a:gd name="T4" fmla="*/ 2147483647 w 198"/>
              <a:gd name="T5" fmla="*/ 0 h 175"/>
              <a:gd name="T6" fmla="*/ 2147483647 w 198"/>
              <a:gd name="T7" fmla="*/ 0 h 175"/>
              <a:gd name="T8" fmla="*/ 2147483647 w 198"/>
              <a:gd name="T9" fmla="*/ 2147483647 h 175"/>
              <a:gd name="T10" fmla="*/ 2147483647 w 198"/>
              <a:gd name="T11" fmla="*/ 2147483647 h 175"/>
              <a:gd name="T12" fmla="*/ 2147483647 w 198"/>
              <a:gd name="T13" fmla="*/ 2147483647 h 175"/>
              <a:gd name="T14" fmla="*/ 2147483647 w 198"/>
              <a:gd name="T15" fmla="*/ 2147483647 h 1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98"/>
              <a:gd name="T25" fmla="*/ 0 h 175"/>
              <a:gd name="T26" fmla="*/ 198 w 198"/>
              <a:gd name="T27" fmla="*/ 175 h 1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98" h="175">
                <a:moveTo>
                  <a:pt x="0" y="175"/>
                </a:moveTo>
                <a:lnTo>
                  <a:pt x="186" y="0"/>
                </a:lnTo>
                <a:lnTo>
                  <a:pt x="198" y="0"/>
                </a:lnTo>
                <a:lnTo>
                  <a:pt x="196" y="2"/>
                </a:lnTo>
                <a:lnTo>
                  <a:pt x="188" y="2"/>
                </a:lnTo>
                <a:lnTo>
                  <a:pt x="190" y="4"/>
                </a:lnTo>
                <a:lnTo>
                  <a:pt x="196" y="4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1" name="Line 300">
            <a:extLst>
              <a:ext uri="{FF2B5EF4-FFF2-40B4-BE49-F238E27FC236}">
                <a16:creationId xmlns:a16="http://schemas.microsoft.com/office/drawing/2014/main" xmlns="" id="{86AD4CB0-F813-491D-810B-8E37D50B5D8F}"/>
              </a:ext>
            </a:extLst>
          </p:cNvPr>
          <p:cNvSpPr>
            <a:spLocks noChangeShapeType="1"/>
          </p:cNvSpPr>
          <p:nvPr/>
        </p:nvSpPr>
        <p:spPr bwMode="auto">
          <a:xfrm>
            <a:off x="9086344" y="4983301"/>
            <a:ext cx="2042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2" name="Freeform 301">
            <a:extLst>
              <a:ext uri="{FF2B5EF4-FFF2-40B4-BE49-F238E27FC236}">
                <a16:creationId xmlns:a16="http://schemas.microsoft.com/office/drawing/2014/main" xmlns="" id="{DAA45E57-C897-421A-AFD2-797BF5DB8E27}"/>
              </a:ext>
            </a:extLst>
          </p:cNvPr>
          <p:cNvSpPr>
            <a:spLocks/>
          </p:cNvSpPr>
          <p:nvPr/>
        </p:nvSpPr>
        <p:spPr bwMode="auto">
          <a:xfrm>
            <a:off x="9059788" y="4907339"/>
            <a:ext cx="73539" cy="75962"/>
          </a:xfrm>
          <a:custGeom>
            <a:avLst/>
            <a:gdLst>
              <a:gd name="T0" fmla="*/ 2147483647 w 36"/>
              <a:gd name="T1" fmla="*/ 2147483647 h 36"/>
              <a:gd name="T2" fmla="*/ 0 w 36"/>
              <a:gd name="T3" fmla="*/ 2147483647 h 36"/>
              <a:gd name="T4" fmla="*/ 2147483647 w 36"/>
              <a:gd name="T5" fmla="*/ 0 h 36"/>
              <a:gd name="T6" fmla="*/ 2147483647 w 36"/>
              <a:gd name="T7" fmla="*/ 2147483647 h 36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36"/>
              <a:gd name="T14" fmla="*/ 36 w 36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36">
                <a:moveTo>
                  <a:pt x="13" y="36"/>
                </a:moveTo>
                <a:lnTo>
                  <a:pt x="0" y="21"/>
                </a:lnTo>
                <a:lnTo>
                  <a:pt x="36" y="0"/>
                </a:lnTo>
                <a:lnTo>
                  <a:pt x="13" y="36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3" name="Line 302">
            <a:extLst>
              <a:ext uri="{FF2B5EF4-FFF2-40B4-BE49-F238E27FC236}">
                <a16:creationId xmlns:a16="http://schemas.microsoft.com/office/drawing/2014/main" xmlns="" id="{35AC651C-E2E5-4910-BE7F-FC9E7B69B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70002" y="4970279"/>
            <a:ext cx="2042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4" name="Freeform 303">
            <a:extLst>
              <a:ext uri="{FF2B5EF4-FFF2-40B4-BE49-F238E27FC236}">
                <a16:creationId xmlns:a16="http://schemas.microsoft.com/office/drawing/2014/main" xmlns="" id="{2620AEE4-83C3-4A0D-A41B-1BCBB8733412}"/>
              </a:ext>
            </a:extLst>
          </p:cNvPr>
          <p:cNvSpPr>
            <a:spLocks/>
          </p:cNvSpPr>
          <p:nvPr/>
        </p:nvSpPr>
        <p:spPr bwMode="auto">
          <a:xfrm>
            <a:off x="9059788" y="4916021"/>
            <a:ext cx="67411" cy="54259"/>
          </a:xfrm>
          <a:custGeom>
            <a:avLst/>
            <a:gdLst>
              <a:gd name="T0" fmla="*/ 2147483647 w 32"/>
              <a:gd name="T1" fmla="*/ 2147483647 h 25"/>
              <a:gd name="T2" fmla="*/ 2147483647 w 32"/>
              <a:gd name="T3" fmla="*/ 2147483647 h 25"/>
              <a:gd name="T4" fmla="*/ 2147483647 w 32"/>
              <a:gd name="T5" fmla="*/ 2147483647 h 25"/>
              <a:gd name="T6" fmla="*/ 2147483647 w 32"/>
              <a:gd name="T7" fmla="*/ 2147483647 h 25"/>
              <a:gd name="T8" fmla="*/ 2147483647 w 32"/>
              <a:gd name="T9" fmla="*/ 2147483647 h 25"/>
              <a:gd name="T10" fmla="*/ 0 w 32"/>
              <a:gd name="T11" fmla="*/ 2147483647 h 25"/>
              <a:gd name="T12" fmla="*/ 2147483647 w 32"/>
              <a:gd name="T13" fmla="*/ 2147483647 h 25"/>
              <a:gd name="T14" fmla="*/ 2147483647 w 32"/>
              <a:gd name="T15" fmla="*/ 2147483647 h 25"/>
              <a:gd name="T16" fmla="*/ 2147483647 w 32"/>
              <a:gd name="T17" fmla="*/ 2147483647 h 25"/>
              <a:gd name="T18" fmla="*/ 2147483647 w 32"/>
              <a:gd name="T19" fmla="*/ 2147483647 h 25"/>
              <a:gd name="T20" fmla="*/ 2147483647 w 32"/>
              <a:gd name="T21" fmla="*/ 2147483647 h 25"/>
              <a:gd name="T22" fmla="*/ 2147483647 w 32"/>
              <a:gd name="T23" fmla="*/ 2147483647 h 25"/>
              <a:gd name="T24" fmla="*/ 2147483647 w 32"/>
              <a:gd name="T25" fmla="*/ 2147483647 h 25"/>
              <a:gd name="T26" fmla="*/ 2147483647 w 32"/>
              <a:gd name="T27" fmla="*/ 2147483647 h 25"/>
              <a:gd name="T28" fmla="*/ 2147483647 w 32"/>
              <a:gd name="T29" fmla="*/ 2147483647 h 25"/>
              <a:gd name="T30" fmla="*/ 2147483647 w 32"/>
              <a:gd name="T31" fmla="*/ 2147483647 h 25"/>
              <a:gd name="T32" fmla="*/ 2147483647 w 32"/>
              <a:gd name="T33" fmla="*/ 2147483647 h 25"/>
              <a:gd name="T34" fmla="*/ 2147483647 w 32"/>
              <a:gd name="T35" fmla="*/ 2147483647 h 25"/>
              <a:gd name="T36" fmla="*/ 2147483647 w 32"/>
              <a:gd name="T37" fmla="*/ 2147483647 h 25"/>
              <a:gd name="T38" fmla="*/ 2147483647 w 32"/>
              <a:gd name="T39" fmla="*/ 2147483647 h 25"/>
              <a:gd name="T40" fmla="*/ 2147483647 w 32"/>
              <a:gd name="T41" fmla="*/ 2147483647 h 25"/>
              <a:gd name="T42" fmla="*/ 2147483647 w 32"/>
              <a:gd name="T43" fmla="*/ 0 h 25"/>
              <a:gd name="T44" fmla="*/ 2147483647 w 32"/>
              <a:gd name="T45" fmla="*/ 0 h 2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2"/>
              <a:gd name="T70" fmla="*/ 0 h 25"/>
              <a:gd name="T71" fmla="*/ 32 w 32"/>
              <a:gd name="T72" fmla="*/ 25 h 25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2" h="25">
                <a:moveTo>
                  <a:pt x="5" y="25"/>
                </a:moveTo>
                <a:lnTo>
                  <a:pt x="4" y="23"/>
                </a:lnTo>
                <a:lnTo>
                  <a:pt x="19" y="23"/>
                </a:lnTo>
                <a:lnTo>
                  <a:pt x="21" y="19"/>
                </a:lnTo>
                <a:lnTo>
                  <a:pt x="2" y="19"/>
                </a:lnTo>
                <a:lnTo>
                  <a:pt x="0" y="17"/>
                </a:lnTo>
                <a:lnTo>
                  <a:pt x="21" y="17"/>
                </a:lnTo>
                <a:lnTo>
                  <a:pt x="23" y="15"/>
                </a:lnTo>
                <a:lnTo>
                  <a:pt x="2" y="15"/>
                </a:lnTo>
                <a:lnTo>
                  <a:pt x="5" y="13"/>
                </a:lnTo>
                <a:lnTo>
                  <a:pt x="24" y="13"/>
                </a:lnTo>
                <a:lnTo>
                  <a:pt x="24" y="12"/>
                </a:lnTo>
                <a:lnTo>
                  <a:pt x="9" y="12"/>
                </a:lnTo>
                <a:lnTo>
                  <a:pt x="13" y="10"/>
                </a:lnTo>
                <a:lnTo>
                  <a:pt x="26" y="10"/>
                </a:lnTo>
                <a:lnTo>
                  <a:pt x="28" y="8"/>
                </a:lnTo>
                <a:lnTo>
                  <a:pt x="17" y="8"/>
                </a:lnTo>
                <a:lnTo>
                  <a:pt x="21" y="6"/>
                </a:lnTo>
                <a:lnTo>
                  <a:pt x="30" y="6"/>
                </a:lnTo>
                <a:lnTo>
                  <a:pt x="30" y="2"/>
                </a:lnTo>
                <a:lnTo>
                  <a:pt x="24" y="2"/>
                </a:lnTo>
                <a:lnTo>
                  <a:pt x="26" y="0"/>
                </a:lnTo>
                <a:lnTo>
                  <a:pt x="32" y="0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5" name="Line 304">
            <a:extLst>
              <a:ext uri="{FF2B5EF4-FFF2-40B4-BE49-F238E27FC236}">
                <a16:creationId xmlns:a16="http://schemas.microsoft.com/office/drawing/2014/main" xmlns="" id="{E8D0D2FE-C313-42FF-868C-9E083474F13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7199" y="4879124"/>
            <a:ext cx="0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6" name="Freeform 305">
            <a:extLst>
              <a:ext uri="{FF2B5EF4-FFF2-40B4-BE49-F238E27FC236}">
                <a16:creationId xmlns:a16="http://schemas.microsoft.com/office/drawing/2014/main" xmlns="" id="{D6022E0A-C005-49E1-8FE3-C10A376FF2BD}"/>
              </a:ext>
            </a:extLst>
          </p:cNvPr>
          <p:cNvSpPr>
            <a:spLocks/>
          </p:cNvSpPr>
          <p:nvPr/>
        </p:nvSpPr>
        <p:spPr bwMode="auto">
          <a:xfrm>
            <a:off x="9078173" y="4746732"/>
            <a:ext cx="83752" cy="132392"/>
          </a:xfrm>
          <a:custGeom>
            <a:avLst/>
            <a:gdLst>
              <a:gd name="T0" fmla="*/ 2147483647 w 40"/>
              <a:gd name="T1" fmla="*/ 2147483647 h 61"/>
              <a:gd name="T2" fmla="*/ 2147483647 w 40"/>
              <a:gd name="T3" fmla="*/ 2147483647 h 61"/>
              <a:gd name="T4" fmla="*/ 2147483647 w 40"/>
              <a:gd name="T5" fmla="*/ 2147483647 h 61"/>
              <a:gd name="T6" fmla="*/ 2147483647 w 40"/>
              <a:gd name="T7" fmla="*/ 2147483647 h 61"/>
              <a:gd name="T8" fmla="*/ 2147483647 w 40"/>
              <a:gd name="T9" fmla="*/ 2147483647 h 61"/>
              <a:gd name="T10" fmla="*/ 2147483647 w 40"/>
              <a:gd name="T11" fmla="*/ 2147483647 h 61"/>
              <a:gd name="T12" fmla="*/ 2147483647 w 40"/>
              <a:gd name="T13" fmla="*/ 2147483647 h 61"/>
              <a:gd name="T14" fmla="*/ 2147483647 w 40"/>
              <a:gd name="T15" fmla="*/ 0 h 61"/>
              <a:gd name="T16" fmla="*/ 2147483647 w 40"/>
              <a:gd name="T17" fmla="*/ 0 h 61"/>
              <a:gd name="T18" fmla="*/ 2147483647 w 40"/>
              <a:gd name="T19" fmla="*/ 2147483647 h 61"/>
              <a:gd name="T20" fmla="*/ 2147483647 w 40"/>
              <a:gd name="T21" fmla="*/ 2147483647 h 61"/>
              <a:gd name="T22" fmla="*/ 0 w 40"/>
              <a:gd name="T23" fmla="*/ 2147483647 h 61"/>
              <a:gd name="T24" fmla="*/ 0 w 40"/>
              <a:gd name="T25" fmla="*/ 2147483647 h 61"/>
              <a:gd name="T26" fmla="*/ 2147483647 w 40"/>
              <a:gd name="T27" fmla="*/ 2147483647 h 61"/>
              <a:gd name="T28" fmla="*/ 2147483647 w 40"/>
              <a:gd name="T29" fmla="*/ 2147483647 h 61"/>
              <a:gd name="T30" fmla="*/ 2147483647 w 40"/>
              <a:gd name="T31" fmla="*/ 2147483647 h 61"/>
              <a:gd name="T32" fmla="*/ 2147483647 w 40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61"/>
              <a:gd name="T53" fmla="*/ 40 w 40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61">
                <a:moveTo>
                  <a:pt x="23" y="61"/>
                </a:moveTo>
                <a:lnTo>
                  <a:pt x="33" y="59"/>
                </a:lnTo>
                <a:lnTo>
                  <a:pt x="38" y="50"/>
                </a:lnTo>
                <a:lnTo>
                  <a:pt x="40" y="36"/>
                </a:lnTo>
                <a:lnTo>
                  <a:pt x="40" y="27"/>
                </a:lnTo>
                <a:lnTo>
                  <a:pt x="38" y="11"/>
                </a:lnTo>
                <a:lnTo>
                  <a:pt x="33" y="4"/>
                </a:lnTo>
                <a:lnTo>
                  <a:pt x="23" y="0"/>
                </a:lnTo>
                <a:lnTo>
                  <a:pt x="17" y="0"/>
                </a:lnTo>
                <a:lnTo>
                  <a:pt x="8" y="4"/>
                </a:lnTo>
                <a:lnTo>
                  <a:pt x="2" y="11"/>
                </a:lnTo>
                <a:lnTo>
                  <a:pt x="0" y="27"/>
                </a:lnTo>
                <a:lnTo>
                  <a:pt x="0" y="36"/>
                </a:lnTo>
                <a:lnTo>
                  <a:pt x="2" y="50"/>
                </a:lnTo>
                <a:lnTo>
                  <a:pt x="8" y="59"/>
                </a:lnTo>
                <a:lnTo>
                  <a:pt x="17" y="61"/>
                </a:lnTo>
                <a:lnTo>
                  <a:pt x="23" y="61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7" name="Line 306">
            <a:extLst>
              <a:ext uri="{FF2B5EF4-FFF2-40B4-BE49-F238E27FC236}">
                <a16:creationId xmlns:a16="http://schemas.microsoft.com/office/drawing/2014/main" xmlns="" id="{8F98AA9C-E23A-49CA-B9AB-407209131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9327388" y="4874783"/>
            <a:ext cx="4086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8" name="Freeform 307">
            <a:extLst>
              <a:ext uri="{FF2B5EF4-FFF2-40B4-BE49-F238E27FC236}">
                <a16:creationId xmlns:a16="http://schemas.microsoft.com/office/drawing/2014/main" xmlns="" id="{4707B616-54A5-4912-85D4-125BB060426A}"/>
              </a:ext>
            </a:extLst>
          </p:cNvPr>
          <p:cNvSpPr>
            <a:spLocks/>
          </p:cNvSpPr>
          <p:nvPr/>
        </p:nvSpPr>
        <p:spPr bwMode="auto">
          <a:xfrm>
            <a:off x="9311046" y="4746732"/>
            <a:ext cx="81710" cy="132392"/>
          </a:xfrm>
          <a:custGeom>
            <a:avLst/>
            <a:gdLst>
              <a:gd name="T0" fmla="*/ 2147483647 w 40"/>
              <a:gd name="T1" fmla="*/ 2147483647 h 61"/>
              <a:gd name="T2" fmla="*/ 2147483647 w 40"/>
              <a:gd name="T3" fmla="*/ 2147483647 h 61"/>
              <a:gd name="T4" fmla="*/ 2147483647 w 40"/>
              <a:gd name="T5" fmla="*/ 2147483647 h 61"/>
              <a:gd name="T6" fmla="*/ 2147483647 w 40"/>
              <a:gd name="T7" fmla="*/ 2147483647 h 61"/>
              <a:gd name="T8" fmla="*/ 2147483647 w 40"/>
              <a:gd name="T9" fmla="*/ 2147483647 h 61"/>
              <a:gd name="T10" fmla="*/ 2147483647 w 40"/>
              <a:gd name="T11" fmla="*/ 2147483647 h 61"/>
              <a:gd name="T12" fmla="*/ 2147483647 w 40"/>
              <a:gd name="T13" fmla="*/ 2147483647 h 61"/>
              <a:gd name="T14" fmla="*/ 2147483647 w 40"/>
              <a:gd name="T15" fmla="*/ 2147483647 h 61"/>
              <a:gd name="T16" fmla="*/ 2147483647 w 40"/>
              <a:gd name="T17" fmla="*/ 2147483647 h 61"/>
              <a:gd name="T18" fmla="*/ 2147483647 w 40"/>
              <a:gd name="T19" fmla="*/ 0 h 61"/>
              <a:gd name="T20" fmla="*/ 2147483647 w 40"/>
              <a:gd name="T21" fmla="*/ 0 h 61"/>
              <a:gd name="T22" fmla="*/ 2147483647 w 40"/>
              <a:gd name="T23" fmla="*/ 2147483647 h 61"/>
              <a:gd name="T24" fmla="*/ 2147483647 w 40"/>
              <a:gd name="T25" fmla="*/ 2147483647 h 61"/>
              <a:gd name="T26" fmla="*/ 0 w 40"/>
              <a:gd name="T27" fmla="*/ 2147483647 h 61"/>
              <a:gd name="T28" fmla="*/ 0 w 40"/>
              <a:gd name="T29" fmla="*/ 2147483647 h 61"/>
              <a:gd name="T30" fmla="*/ 2147483647 w 40"/>
              <a:gd name="T31" fmla="*/ 2147483647 h 61"/>
              <a:gd name="T32" fmla="*/ 2147483647 w 40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61"/>
              <a:gd name="T53" fmla="*/ 40 w 40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61">
                <a:moveTo>
                  <a:pt x="8" y="59"/>
                </a:moveTo>
                <a:lnTo>
                  <a:pt x="17" y="61"/>
                </a:lnTo>
                <a:lnTo>
                  <a:pt x="23" y="61"/>
                </a:lnTo>
                <a:lnTo>
                  <a:pt x="31" y="59"/>
                </a:lnTo>
                <a:lnTo>
                  <a:pt x="36" y="50"/>
                </a:lnTo>
                <a:lnTo>
                  <a:pt x="40" y="36"/>
                </a:lnTo>
                <a:lnTo>
                  <a:pt x="40" y="27"/>
                </a:lnTo>
                <a:lnTo>
                  <a:pt x="36" y="11"/>
                </a:lnTo>
                <a:lnTo>
                  <a:pt x="31" y="4"/>
                </a:lnTo>
                <a:lnTo>
                  <a:pt x="23" y="0"/>
                </a:lnTo>
                <a:lnTo>
                  <a:pt x="17" y="0"/>
                </a:lnTo>
                <a:lnTo>
                  <a:pt x="8" y="4"/>
                </a:lnTo>
                <a:lnTo>
                  <a:pt x="2" y="11"/>
                </a:lnTo>
                <a:lnTo>
                  <a:pt x="0" y="27"/>
                </a:lnTo>
                <a:lnTo>
                  <a:pt x="0" y="36"/>
                </a:lnTo>
                <a:lnTo>
                  <a:pt x="2" y="50"/>
                </a:lnTo>
                <a:lnTo>
                  <a:pt x="8" y="59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9" name="Line 308">
            <a:extLst>
              <a:ext uri="{FF2B5EF4-FFF2-40B4-BE49-F238E27FC236}">
                <a16:creationId xmlns:a16="http://schemas.microsoft.com/office/drawing/2014/main" xmlns="" id="{0EE8806C-1E46-40D3-9CAC-271392D269F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2710" y="4874783"/>
            <a:ext cx="2043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0" name="Freeform 309">
            <a:extLst>
              <a:ext uri="{FF2B5EF4-FFF2-40B4-BE49-F238E27FC236}">
                <a16:creationId xmlns:a16="http://schemas.microsoft.com/office/drawing/2014/main" xmlns="" id="{8A1606C6-EA0D-493B-AC10-2E394F10C1F3}"/>
              </a:ext>
            </a:extLst>
          </p:cNvPr>
          <p:cNvSpPr>
            <a:spLocks/>
          </p:cNvSpPr>
          <p:nvPr/>
        </p:nvSpPr>
        <p:spPr bwMode="auto">
          <a:xfrm>
            <a:off x="8845299" y="4746732"/>
            <a:ext cx="85796" cy="132392"/>
          </a:xfrm>
          <a:custGeom>
            <a:avLst/>
            <a:gdLst>
              <a:gd name="T0" fmla="*/ 2147483647 w 42"/>
              <a:gd name="T1" fmla="*/ 2147483647 h 61"/>
              <a:gd name="T2" fmla="*/ 2147483647 w 42"/>
              <a:gd name="T3" fmla="*/ 2147483647 h 61"/>
              <a:gd name="T4" fmla="*/ 2147483647 w 42"/>
              <a:gd name="T5" fmla="*/ 2147483647 h 61"/>
              <a:gd name="T6" fmla="*/ 2147483647 w 42"/>
              <a:gd name="T7" fmla="*/ 2147483647 h 61"/>
              <a:gd name="T8" fmla="*/ 2147483647 w 42"/>
              <a:gd name="T9" fmla="*/ 2147483647 h 61"/>
              <a:gd name="T10" fmla="*/ 2147483647 w 42"/>
              <a:gd name="T11" fmla="*/ 2147483647 h 61"/>
              <a:gd name="T12" fmla="*/ 2147483647 w 42"/>
              <a:gd name="T13" fmla="*/ 0 h 61"/>
              <a:gd name="T14" fmla="*/ 2147483647 w 42"/>
              <a:gd name="T15" fmla="*/ 0 h 61"/>
              <a:gd name="T16" fmla="*/ 2147483647 w 42"/>
              <a:gd name="T17" fmla="*/ 2147483647 h 61"/>
              <a:gd name="T18" fmla="*/ 2147483647 w 42"/>
              <a:gd name="T19" fmla="*/ 2147483647 h 61"/>
              <a:gd name="T20" fmla="*/ 0 w 42"/>
              <a:gd name="T21" fmla="*/ 2147483647 h 61"/>
              <a:gd name="T22" fmla="*/ 0 w 42"/>
              <a:gd name="T23" fmla="*/ 2147483647 h 61"/>
              <a:gd name="T24" fmla="*/ 2147483647 w 42"/>
              <a:gd name="T25" fmla="*/ 2147483647 h 61"/>
              <a:gd name="T26" fmla="*/ 2147483647 w 42"/>
              <a:gd name="T27" fmla="*/ 2147483647 h 61"/>
              <a:gd name="T28" fmla="*/ 2147483647 w 42"/>
              <a:gd name="T29" fmla="*/ 2147483647 h 61"/>
              <a:gd name="T30" fmla="*/ 2147483647 w 42"/>
              <a:gd name="T31" fmla="*/ 2147483647 h 61"/>
              <a:gd name="T32" fmla="*/ 2147483647 w 42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"/>
              <a:gd name="T52" fmla="*/ 0 h 61"/>
              <a:gd name="T53" fmla="*/ 42 w 42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" h="61">
                <a:moveTo>
                  <a:pt x="33" y="59"/>
                </a:moveTo>
                <a:lnTo>
                  <a:pt x="38" y="50"/>
                </a:lnTo>
                <a:lnTo>
                  <a:pt x="42" y="36"/>
                </a:lnTo>
                <a:lnTo>
                  <a:pt x="42" y="27"/>
                </a:lnTo>
                <a:lnTo>
                  <a:pt x="38" y="11"/>
                </a:lnTo>
                <a:lnTo>
                  <a:pt x="33" y="4"/>
                </a:lnTo>
                <a:lnTo>
                  <a:pt x="23" y="0"/>
                </a:lnTo>
                <a:lnTo>
                  <a:pt x="17" y="0"/>
                </a:lnTo>
                <a:lnTo>
                  <a:pt x="10" y="4"/>
                </a:lnTo>
                <a:lnTo>
                  <a:pt x="4" y="11"/>
                </a:lnTo>
                <a:lnTo>
                  <a:pt x="0" y="27"/>
                </a:lnTo>
                <a:lnTo>
                  <a:pt x="0" y="36"/>
                </a:lnTo>
                <a:lnTo>
                  <a:pt x="4" y="50"/>
                </a:lnTo>
                <a:lnTo>
                  <a:pt x="10" y="59"/>
                </a:lnTo>
                <a:lnTo>
                  <a:pt x="17" y="61"/>
                </a:lnTo>
                <a:lnTo>
                  <a:pt x="23" y="61"/>
                </a:lnTo>
                <a:lnTo>
                  <a:pt x="33" y="59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1" name="Line 310">
            <a:extLst>
              <a:ext uri="{FF2B5EF4-FFF2-40B4-BE49-F238E27FC236}">
                <a16:creationId xmlns:a16="http://schemas.microsoft.com/office/drawing/2014/main" xmlns="" id="{C506CBA6-1BD4-4F3D-9900-FAFECFA75B9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5301" y="4907339"/>
            <a:ext cx="6129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2" name="Line 312">
            <a:extLst>
              <a:ext uri="{FF2B5EF4-FFF2-40B4-BE49-F238E27FC236}">
                <a16:creationId xmlns:a16="http://schemas.microsoft.com/office/drawing/2014/main" xmlns="" id="{A6ACC5D1-9946-4DF1-9DE9-28F51B6803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8532" y="4874783"/>
            <a:ext cx="2043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3" name="Freeform 313">
            <a:extLst>
              <a:ext uri="{FF2B5EF4-FFF2-40B4-BE49-F238E27FC236}">
                <a16:creationId xmlns:a16="http://schemas.microsoft.com/office/drawing/2014/main" xmlns="" id="{5316DDFC-F7C4-470C-B205-80F654000047}"/>
              </a:ext>
            </a:extLst>
          </p:cNvPr>
          <p:cNvSpPr>
            <a:spLocks/>
          </p:cNvSpPr>
          <p:nvPr/>
        </p:nvSpPr>
        <p:spPr bwMode="auto">
          <a:xfrm>
            <a:off x="7881121" y="4746732"/>
            <a:ext cx="83752" cy="132392"/>
          </a:xfrm>
          <a:custGeom>
            <a:avLst/>
            <a:gdLst>
              <a:gd name="T0" fmla="*/ 2147483647 w 40"/>
              <a:gd name="T1" fmla="*/ 2147483647 h 61"/>
              <a:gd name="T2" fmla="*/ 2147483647 w 40"/>
              <a:gd name="T3" fmla="*/ 2147483647 h 61"/>
              <a:gd name="T4" fmla="*/ 2147483647 w 40"/>
              <a:gd name="T5" fmla="*/ 2147483647 h 61"/>
              <a:gd name="T6" fmla="*/ 2147483647 w 40"/>
              <a:gd name="T7" fmla="*/ 2147483647 h 61"/>
              <a:gd name="T8" fmla="*/ 2147483647 w 40"/>
              <a:gd name="T9" fmla="*/ 2147483647 h 61"/>
              <a:gd name="T10" fmla="*/ 2147483647 w 40"/>
              <a:gd name="T11" fmla="*/ 2147483647 h 61"/>
              <a:gd name="T12" fmla="*/ 2147483647 w 40"/>
              <a:gd name="T13" fmla="*/ 0 h 61"/>
              <a:gd name="T14" fmla="*/ 2147483647 w 40"/>
              <a:gd name="T15" fmla="*/ 0 h 61"/>
              <a:gd name="T16" fmla="*/ 2147483647 w 40"/>
              <a:gd name="T17" fmla="*/ 2147483647 h 61"/>
              <a:gd name="T18" fmla="*/ 2147483647 w 40"/>
              <a:gd name="T19" fmla="*/ 2147483647 h 61"/>
              <a:gd name="T20" fmla="*/ 0 w 40"/>
              <a:gd name="T21" fmla="*/ 2147483647 h 61"/>
              <a:gd name="T22" fmla="*/ 0 w 40"/>
              <a:gd name="T23" fmla="*/ 2147483647 h 61"/>
              <a:gd name="T24" fmla="*/ 2147483647 w 40"/>
              <a:gd name="T25" fmla="*/ 2147483647 h 61"/>
              <a:gd name="T26" fmla="*/ 2147483647 w 40"/>
              <a:gd name="T27" fmla="*/ 2147483647 h 61"/>
              <a:gd name="T28" fmla="*/ 2147483647 w 40"/>
              <a:gd name="T29" fmla="*/ 2147483647 h 61"/>
              <a:gd name="T30" fmla="*/ 2147483647 w 40"/>
              <a:gd name="T31" fmla="*/ 2147483647 h 61"/>
              <a:gd name="T32" fmla="*/ 2147483647 w 40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61"/>
              <a:gd name="T53" fmla="*/ 40 w 40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61">
                <a:moveTo>
                  <a:pt x="32" y="59"/>
                </a:moveTo>
                <a:lnTo>
                  <a:pt x="38" y="50"/>
                </a:lnTo>
                <a:lnTo>
                  <a:pt x="40" y="36"/>
                </a:lnTo>
                <a:lnTo>
                  <a:pt x="40" y="27"/>
                </a:lnTo>
                <a:lnTo>
                  <a:pt x="38" y="11"/>
                </a:lnTo>
                <a:lnTo>
                  <a:pt x="32" y="4"/>
                </a:lnTo>
                <a:lnTo>
                  <a:pt x="23" y="0"/>
                </a:lnTo>
                <a:lnTo>
                  <a:pt x="17" y="0"/>
                </a:lnTo>
                <a:lnTo>
                  <a:pt x="7" y="4"/>
                </a:lnTo>
                <a:lnTo>
                  <a:pt x="2" y="11"/>
                </a:lnTo>
                <a:lnTo>
                  <a:pt x="0" y="27"/>
                </a:lnTo>
                <a:lnTo>
                  <a:pt x="0" y="36"/>
                </a:lnTo>
                <a:lnTo>
                  <a:pt x="2" y="50"/>
                </a:lnTo>
                <a:lnTo>
                  <a:pt x="7" y="59"/>
                </a:lnTo>
                <a:lnTo>
                  <a:pt x="17" y="61"/>
                </a:lnTo>
                <a:lnTo>
                  <a:pt x="23" y="61"/>
                </a:lnTo>
                <a:lnTo>
                  <a:pt x="32" y="59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4" name="Line 314">
            <a:extLst>
              <a:ext uri="{FF2B5EF4-FFF2-40B4-BE49-F238E27FC236}">
                <a16:creationId xmlns:a16="http://schemas.microsoft.com/office/drawing/2014/main" xmlns="" id="{283354E5-5413-45AA-AB52-39F9BF1AC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5017" y="4768436"/>
            <a:ext cx="4086" cy="217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5" name="Line 315">
            <a:extLst>
              <a:ext uri="{FF2B5EF4-FFF2-40B4-BE49-F238E27FC236}">
                <a16:creationId xmlns:a16="http://schemas.microsoft.com/office/drawing/2014/main" xmlns="" id="{BDB03E31-A753-49D4-BA98-2D00AF1EB8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85017" y="4746732"/>
            <a:ext cx="18384" cy="21704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6" name="Line 316">
            <a:extLst>
              <a:ext uri="{FF2B5EF4-FFF2-40B4-BE49-F238E27FC236}">
                <a16:creationId xmlns:a16="http://schemas.microsoft.com/office/drawing/2014/main" xmlns="" id="{C8D1E841-D86B-433E-8544-AB1D1DA13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5017" y="4768436"/>
            <a:ext cx="4086" cy="217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7" name="Line 317">
            <a:extLst>
              <a:ext uri="{FF2B5EF4-FFF2-40B4-BE49-F238E27FC236}">
                <a16:creationId xmlns:a16="http://schemas.microsoft.com/office/drawing/2014/main" xmlns="" id="{00214C93-0F39-4293-BE72-6FEE482B49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72761" y="4768436"/>
            <a:ext cx="12257" cy="217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8" name="Line 318">
            <a:extLst>
              <a:ext uri="{FF2B5EF4-FFF2-40B4-BE49-F238E27FC236}">
                <a16:creationId xmlns:a16="http://schemas.microsoft.com/office/drawing/2014/main" xmlns="" id="{72D321A9-78A4-4F42-88BE-73DE1EC28A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7512" y="4770605"/>
            <a:ext cx="4086" cy="434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9" name="Freeform 319">
            <a:extLst>
              <a:ext uri="{FF2B5EF4-FFF2-40B4-BE49-F238E27FC236}">
                <a16:creationId xmlns:a16="http://schemas.microsoft.com/office/drawing/2014/main" xmlns="" id="{7C215DB0-FDB2-4171-8C58-8A7D35B0C301}"/>
              </a:ext>
            </a:extLst>
          </p:cNvPr>
          <p:cNvSpPr>
            <a:spLocks/>
          </p:cNvSpPr>
          <p:nvPr/>
        </p:nvSpPr>
        <p:spPr bwMode="auto">
          <a:xfrm>
            <a:off x="7439887" y="4746732"/>
            <a:ext cx="85796" cy="132392"/>
          </a:xfrm>
          <a:custGeom>
            <a:avLst/>
            <a:gdLst>
              <a:gd name="T0" fmla="*/ 2147483647 w 42"/>
              <a:gd name="T1" fmla="*/ 2147483647 h 61"/>
              <a:gd name="T2" fmla="*/ 2147483647 w 42"/>
              <a:gd name="T3" fmla="*/ 2147483647 h 61"/>
              <a:gd name="T4" fmla="*/ 2147483647 w 42"/>
              <a:gd name="T5" fmla="*/ 0 h 61"/>
              <a:gd name="T6" fmla="*/ 2147483647 w 42"/>
              <a:gd name="T7" fmla="*/ 0 h 61"/>
              <a:gd name="T8" fmla="*/ 2147483647 w 42"/>
              <a:gd name="T9" fmla="*/ 2147483647 h 61"/>
              <a:gd name="T10" fmla="*/ 2147483647 w 42"/>
              <a:gd name="T11" fmla="*/ 2147483647 h 61"/>
              <a:gd name="T12" fmla="*/ 0 w 42"/>
              <a:gd name="T13" fmla="*/ 2147483647 h 61"/>
              <a:gd name="T14" fmla="*/ 0 w 42"/>
              <a:gd name="T15" fmla="*/ 2147483647 h 61"/>
              <a:gd name="T16" fmla="*/ 2147483647 w 42"/>
              <a:gd name="T17" fmla="*/ 2147483647 h 61"/>
              <a:gd name="T18" fmla="*/ 2147483647 w 42"/>
              <a:gd name="T19" fmla="*/ 2147483647 h 61"/>
              <a:gd name="T20" fmla="*/ 2147483647 w 42"/>
              <a:gd name="T21" fmla="*/ 2147483647 h 61"/>
              <a:gd name="T22" fmla="*/ 2147483647 w 42"/>
              <a:gd name="T23" fmla="*/ 2147483647 h 61"/>
              <a:gd name="T24" fmla="*/ 2147483647 w 42"/>
              <a:gd name="T25" fmla="*/ 2147483647 h 61"/>
              <a:gd name="T26" fmla="*/ 2147483647 w 42"/>
              <a:gd name="T27" fmla="*/ 2147483647 h 61"/>
              <a:gd name="T28" fmla="*/ 2147483647 w 42"/>
              <a:gd name="T29" fmla="*/ 2147483647 h 61"/>
              <a:gd name="T30" fmla="*/ 2147483647 w 42"/>
              <a:gd name="T31" fmla="*/ 2147483647 h 61"/>
              <a:gd name="T32" fmla="*/ 2147483647 w 42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"/>
              <a:gd name="T52" fmla="*/ 0 h 61"/>
              <a:gd name="T53" fmla="*/ 42 w 42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" h="61">
                <a:moveTo>
                  <a:pt x="38" y="11"/>
                </a:moveTo>
                <a:lnTo>
                  <a:pt x="32" y="4"/>
                </a:lnTo>
                <a:lnTo>
                  <a:pt x="25" y="0"/>
                </a:lnTo>
                <a:lnTo>
                  <a:pt x="19" y="0"/>
                </a:lnTo>
                <a:lnTo>
                  <a:pt x="10" y="4"/>
                </a:lnTo>
                <a:lnTo>
                  <a:pt x="4" y="11"/>
                </a:lnTo>
                <a:lnTo>
                  <a:pt x="0" y="27"/>
                </a:lnTo>
                <a:lnTo>
                  <a:pt x="0" y="36"/>
                </a:lnTo>
                <a:lnTo>
                  <a:pt x="4" y="50"/>
                </a:lnTo>
                <a:lnTo>
                  <a:pt x="10" y="59"/>
                </a:lnTo>
                <a:lnTo>
                  <a:pt x="19" y="61"/>
                </a:lnTo>
                <a:lnTo>
                  <a:pt x="25" y="61"/>
                </a:lnTo>
                <a:lnTo>
                  <a:pt x="32" y="59"/>
                </a:lnTo>
                <a:lnTo>
                  <a:pt x="38" y="50"/>
                </a:lnTo>
                <a:lnTo>
                  <a:pt x="42" y="36"/>
                </a:lnTo>
                <a:lnTo>
                  <a:pt x="42" y="27"/>
                </a:lnTo>
                <a:lnTo>
                  <a:pt x="38" y="11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0" name="Line 320">
            <a:extLst>
              <a:ext uri="{FF2B5EF4-FFF2-40B4-BE49-F238E27FC236}">
                <a16:creationId xmlns:a16="http://schemas.microsoft.com/office/drawing/2014/main" xmlns="" id="{59B82D2B-08E9-4F47-88B4-E93A5CF662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9127" y="4434199"/>
            <a:ext cx="2043" cy="217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1" name="Freeform 321">
            <a:extLst>
              <a:ext uri="{FF2B5EF4-FFF2-40B4-BE49-F238E27FC236}">
                <a16:creationId xmlns:a16="http://schemas.microsoft.com/office/drawing/2014/main" xmlns="" id="{E22CA905-C9B9-4121-B27D-44BCCFC5A0D3}"/>
              </a:ext>
            </a:extLst>
          </p:cNvPr>
          <p:cNvSpPr>
            <a:spLocks/>
          </p:cNvSpPr>
          <p:nvPr/>
        </p:nvSpPr>
        <p:spPr bwMode="auto">
          <a:xfrm>
            <a:off x="7466443" y="4301806"/>
            <a:ext cx="32684" cy="132393"/>
          </a:xfrm>
          <a:custGeom>
            <a:avLst/>
            <a:gdLst>
              <a:gd name="T0" fmla="*/ 2147483647 w 16"/>
              <a:gd name="T1" fmla="*/ 2147483647 h 61"/>
              <a:gd name="T2" fmla="*/ 2147483647 w 16"/>
              <a:gd name="T3" fmla="*/ 0 h 61"/>
              <a:gd name="T4" fmla="*/ 2147483647 w 16"/>
              <a:gd name="T5" fmla="*/ 2147483647 h 61"/>
              <a:gd name="T6" fmla="*/ 0 w 16"/>
              <a:gd name="T7" fmla="*/ 2147483647 h 61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61"/>
              <a:gd name="T14" fmla="*/ 16 w 16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61">
                <a:moveTo>
                  <a:pt x="16" y="61"/>
                </a:moveTo>
                <a:lnTo>
                  <a:pt x="16" y="0"/>
                </a:lnTo>
                <a:lnTo>
                  <a:pt x="6" y="8"/>
                </a:lnTo>
                <a:lnTo>
                  <a:pt x="0" y="12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2" name="Line 322">
            <a:extLst>
              <a:ext uri="{FF2B5EF4-FFF2-40B4-BE49-F238E27FC236}">
                <a16:creationId xmlns:a16="http://schemas.microsoft.com/office/drawing/2014/main" xmlns="" id="{01591AD6-D026-43D3-B36D-4884EC577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99127" y="3987103"/>
            <a:ext cx="2043" cy="651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3" name="Freeform 323">
            <a:extLst>
              <a:ext uri="{FF2B5EF4-FFF2-40B4-BE49-F238E27FC236}">
                <a16:creationId xmlns:a16="http://schemas.microsoft.com/office/drawing/2014/main" xmlns="" id="{3A645EF3-0684-4B45-83D7-2060B9276E52}"/>
              </a:ext>
            </a:extLst>
          </p:cNvPr>
          <p:cNvSpPr>
            <a:spLocks/>
          </p:cNvSpPr>
          <p:nvPr/>
        </p:nvSpPr>
        <p:spPr bwMode="auto">
          <a:xfrm>
            <a:off x="7466443" y="3856881"/>
            <a:ext cx="32684" cy="130222"/>
          </a:xfrm>
          <a:custGeom>
            <a:avLst/>
            <a:gdLst>
              <a:gd name="T0" fmla="*/ 2147483647 w 16"/>
              <a:gd name="T1" fmla="*/ 2147483647 h 61"/>
              <a:gd name="T2" fmla="*/ 2147483647 w 16"/>
              <a:gd name="T3" fmla="*/ 0 h 61"/>
              <a:gd name="T4" fmla="*/ 2147483647 w 16"/>
              <a:gd name="T5" fmla="*/ 2147483647 h 61"/>
              <a:gd name="T6" fmla="*/ 0 w 16"/>
              <a:gd name="T7" fmla="*/ 2147483647 h 61"/>
              <a:gd name="T8" fmla="*/ 0 60000 65536"/>
              <a:gd name="T9" fmla="*/ 0 60000 65536"/>
              <a:gd name="T10" fmla="*/ 0 60000 65536"/>
              <a:gd name="T11" fmla="*/ 0 60000 65536"/>
              <a:gd name="T12" fmla="*/ 0 w 16"/>
              <a:gd name="T13" fmla="*/ 0 h 61"/>
              <a:gd name="T14" fmla="*/ 16 w 16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" h="61">
                <a:moveTo>
                  <a:pt x="16" y="61"/>
                </a:moveTo>
                <a:lnTo>
                  <a:pt x="16" y="0"/>
                </a:lnTo>
                <a:lnTo>
                  <a:pt x="6" y="9"/>
                </a:lnTo>
                <a:lnTo>
                  <a:pt x="0" y="13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4" name="Line 324">
            <a:extLst>
              <a:ext uri="{FF2B5EF4-FFF2-40B4-BE49-F238E27FC236}">
                <a16:creationId xmlns:a16="http://schemas.microsoft.com/office/drawing/2014/main" xmlns="" id="{EB666DEA-260F-4F64-A7A8-1E74DC9BA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5634" y="4327850"/>
            <a:ext cx="4086" cy="2171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5" name="Freeform 325">
            <a:extLst>
              <a:ext uri="{FF2B5EF4-FFF2-40B4-BE49-F238E27FC236}">
                <a16:creationId xmlns:a16="http://schemas.microsoft.com/office/drawing/2014/main" xmlns="" id="{338C2AD6-9E9F-4663-B56F-03D0DF223B50}"/>
              </a:ext>
            </a:extLst>
          </p:cNvPr>
          <p:cNvSpPr>
            <a:spLocks/>
          </p:cNvSpPr>
          <p:nvPr/>
        </p:nvSpPr>
        <p:spPr bwMode="auto">
          <a:xfrm>
            <a:off x="7905634" y="4301806"/>
            <a:ext cx="30641" cy="132393"/>
          </a:xfrm>
          <a:custGeom>
            <a:avLst/>
            <a:gdLst>
              <a:gd name="T0" fmla="*/ 0 w 15"/>
              <a:gd name="T1" fmla="*/ 2147483647 h 61"/>
              <a:gd name="T2" fmla="*/ 2147483647 w 15"/>
              <a:gd name="T3" fmla="*/ 2147483647 h 61"/>
              <a:gd name="T4" fmla="*/ 2147483647 w 15"/>
              <a:gd name="T5" fmla="*/ 0 h 61"/>
              <a:gd name="T6" fmla="*/ 2147483647 w 15"/>
              <a:gd name="T7" fmla="*/ 2147483647 h 61"/>
              <a:gd name="T8" fmla="*/ 0 60000 65536"/>
              <a:gd name="T9" fmla="*/ 0 60000 65536"/>
              <a:gd name="T10" fmla="*/ 0 60000 65536"/>
              <a:gd name="T11" fmla="*/ 0 60000 65536"/>
              <a:gd name="T12" fmla="*/ 0 w 15"/>
              <a:gd name="T13" fmla="*/ 0 h 61"/>
              <a:gd name="T14" fmla="*/ 15 w 15"/>
              <a:gd name="T15" fmla="*/ 61 h 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" h="61">
                <a:moveTo>
                  <a:pt x="0" y="12"/>
                </a:moveTo>
                <a:lnTo>
                  <a:pt x="6" y="8"/>
                </a:lnTo>
                <a:lnTo>
                  <a:pt x="15" y="0"/>
                </a:lnTo>
                <a:lnTo>
                  <a:pt x="15" y="61"/>
                </a:lnTo>
              </a:path>
            </a:pathLst>
          </a:custGeom>
          <a:solidFill>
            <a:srgbClr val="CCCCFF"/>
          </a:solidFill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de-DE" sz="1800" b="0" u="none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6" name="Textfeld 175">
            <a:extLst>
              <a:ext uri="{FF2B5EF4-FFF2-40B4-BE49-F238E27FC236}">
                <a16:creationId xmlns:a16="http://schemas.microsoft.com/office/drawing/2014/main" xmlns="" id="{85150EF5-F723-424C-9009-2DE3A8B00676}"/>
              </a:ext>
            </a:extLst>
          </p:cNvPr>
          <p:cNvSpPr txBox="1"/>
          <p:nvPr/>
        </p:nvSpPr>
        <p:spPr>
          <a:xfrm>
            <a:off x="7852297" y="3719992"/>
            <a:ext cx="1088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1600" u="none" dirty="0">
                <a:solidFill>
                  <a:prstClr val="black"/>
                </a:solidFill>
                <a:latin typeface="Calibri" panose="020F0502020204030204"/>
              </a:rPr>
              <a:t>Sample Sequence Loop</a:t>
            </a:r>
          </a:p>
        </p:txBody>
      </p:sp>
      <p:grpSp>
        <p:nvGrpSpPr>
          <p:cNvPr id="180" name="Gruppieren 179"/>
          <p:cNvGrpSpPr/>
          <p:nvPr/>
        </p:nvGrpSpPr>
        <p:grpSpPr>
          <a:xfrm>
            <a:off x="4299522" y="4276677"/>
            <a:ext cx="3078624" cy="792525"/>
            <a:chOff x="4299522" y="4276677"/>
            <a:chExt cx="3078624" cy="792525"/>
          </a:xfrm>
        </p:grpSpPr>
        <p:sp>
          <p:nvSpPr>
            <p:cNvPr id="177" name="Text Box 34">
              <a:extLst>
                <a:ext uri="{FF2B5EF4-FFF2-40B4-BE49-F238E27FC236}">
                  <a16:creationId xmlns:a16="http://schemas.microsoft.com/office/drawing/2014/main" xmlns="" id="{CFD4180D-CCB0-43FE-99F2-028E8E4D2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5363" y="4276677"/>
              <a:ext cx="2062783" cy="7925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de-DE" sz="2275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non-linear function</a:t>
              </a:r>
              <a:endParaRPr kumimoji="0" lang="en-US" alt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cxnSp>
          <p:nvCxnSpPr>
            <p:cNvPr id="179" name="Gerade Verbindung mit Pfeil 178"/>
            <p:cNvCxnSpPr/>
            <p:nvPr/>
          </p:nvCxnSpPr>
          <p:spPr bwMode="auto">
            <a:xfrm flipH="1">
              <a:off x="4299522" y="4710500"/>
              <a:ext cx="1578534" cy="155765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695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3">
                <a:extLst>
                  <a:ext uri="{FF2B5EF4-FFF2-40B4-BE49-F238E27FC236}">
                    <a16:creationId xmlns:a16="http://schemas.microsoft.com/office/drawing/2014/main" xmlns="" id="{9DFEE0D3-27C4-4CFD-971A-B5D2867C2B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5031" y="1226567"/>
                <a:ext cx="8922232" cy="380811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>
                <a:lvl1pPr marL="376238" indent="-376238" algn="l" defTabSz="8366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5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5975" indent="-314325" algn="l" defTabSz="8366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3100">
                    <a:solidFill>
                      <a:schemeClr val="tx1"/>
                    </a:solidFill>
                    <a:latin typeface="+mn-lt"/>
                  </a:defRPr>
                </a:lvl2pPr>
                <a:lvl3pPr marL="1255713" indent="-250825" algn="l" defTabSz="8366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</a:defRPr>
                </a:lvl3pPr>
                <a:lvl4pPr marL="1757363" indent="-250825" algn="l" defTabSz="8366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259013" indent="-250825" algn="l" defTabSz="8366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716213" indent="-250825" algn="l" defTabSz="8366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3173413" indent="-250825" algn="l" defTabSz="8366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630613" indent="-250825" algn="l" defTabSz="8366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4087813" indent="-250825" algn="l" defTabSz="836613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marR="0" lvl="0" indent="-457200" algn="l" defTabSz="8366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CA" sz="2800" b="1" i="0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De Bruijn sequences of full length=2</a:t>
                </a:r>
                <a:r>
                  <a:rPr kumimoji="0" lang="en-CA" sz="2800" b="1" i="0" u="sng" strike="noStrike" kern="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n</a:t>
                </a:r>
              </a:p>
              <a:p>
                <a:pPr marL="650081" marR="0" lvl="1" indent="-278606" algn="l" defTabSz="8366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kumimoji="0" lang="en-CA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Are sequences of period P=2</a:t>
                </a:r>
                <a:r>
                  <a:rPr kumimoji="0" lang="en-CA" sz="2400" b="0" i="0" u="none" strike="noStrike" kern="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n</a:t>
                </a:r>
                <a:r>
                  <a:rPr kumimoji="0" lang="en-CA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.</a:t>
                </a:r>
              </a:p>
              <a:p>
                <a:pPr marL="650081" marR="0" lvl="1" indent="-278606" algn="l" defTabSz="8366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kumimoji="0" lang="en-CA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Where (n) is the length of the FSR</a:t>
                </a:r>
              </a:p>
              <a:p>
                <a:pPr marL="650081" marR="0" lvl="1" indent="-278606" algn="l" defTabSz="8366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kumimoji="0" lang="en-CA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Total number of sequences</a:t>
                </a:r>
                <a:r>
                  <a:rPr kumimoji="0" lang="en-CA" sz="3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kumimoji="0" lang="en-CA" sz="2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C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kumimoji="0" lang="en-C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kumimoji="0" lang="en-CA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kumimoji="0" lang="en-CA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  <a:p>
                <a:pPr marL="371475" marR="0" lvl="1" indent="0" algn="l" defTabSz="8366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  <a:p>
                <a:pPr marL="457200" marR="0" lvl="0" indent="-457200" algn="l" defTabSz="8366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0" lang="en-CA" sz="28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Modified De Bruijn sequences of length 2</a:t>
                </a:r>
                <a:r>
                  <a:rPr kumimoji="0" lang="en-CA" sz="2800" b="1" i="0" u="sng" strike="noStrike" kern="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n</a:t>
                </a:r>
                <a:r>
                  <a:rPr kumimoji="0" lang="en-CA" sz="28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-1</a:t>
                </a:r>
              </a:p>
              <a:p>
                <a:pPr marL="650081" marR="0" lvl="1" indent="-278606" algn="l" defTabSz="8366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kumimoji="0" lang="en-CA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Are sequences of period P=2</a:t>
                </a:r>
                <a:r>
                  <a:rPr kumimoji="0" lang="en-CA" sz="2400" b="0" i="0" u="none" strike="noStrike" kern="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n </a:t>
                </a:r>
                <a:r>
                  <a:rPr kumimoji="0" lang="en-CA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-1.</a:t>
                </a:r>
              </a:p>
              <a:p>
                <a:pPr marL="650081" marR="0" lvl="1" indent="-278606" algn="l" defTabSz="8366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–"/>
                  <a:tabLst/>
                  <a:defRPr/>
                </a:pPr>
                <a:r>
                  <a:rPr kumimoji="0" lang="en-CA" sz="2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</a:rPr>
                  <a:t>Total number of sequences: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C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en-CA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  <m:r>
                          <a:rPr kumimoji="0" lang="en-CA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kumimoji="0" lang="en-CA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kumimoji="0" lang="en-US" sz="20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p>
                        </m:sSup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p>
                    </m:sSup>
                  </m:oMath>
                </a14:m>
                <a:endParaRPr kumimoji="0" lang="en-CA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  <a:p>
                <a:pPr marL="0" marR="0" lvl="0" indent="0" algn="l" defTabSz="836613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2" name="Inhaltsplatzhalt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DFEE0D3-27C4-4CFD-971A-B5D2867C2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31" y="1226567"/>
                <a:ext cx="8922232" cy="3808112"/>
              </a:xfrm>
              <a:prstGeom prst="rect">
                <a:avLst/>
              </a:prstGeom>
              <a:blipFill rotWithShape="1">
                <a:blip r:embed="rId2"/>
                <a:stretch>
                  <a:fillRect l="-1230" t="-1600" b="-384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>
            <a:extLst>
              <a:ext uri="{FF2B5EF4-FFF2-40B4-BE49-F238E27FC236}">
                <a16:creationId xmlns:a16="http://schemas.microsoft.com/office/drawing/2014/main" xmlns="" id="{6BE77077-9E43-4821-B077-53DAB54DA147}"/>
              </a:ext>
            </a:extLst>
          </p:cNvPr>
          <p:cNvSpPr txBox="1">
            <a:spLocks/>
          </p:cNvSpPr>
          <p:nvPr/>
        </p:nvSpPr>
        <p:spPr>
          <a:xfrm>
            <a:off x="63275" y="240"/>
            <a:ext cx="10009312" cy="130652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Two types </a:t>
            </a: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of De </a:t>
            </a:r>
            <a:r>
              <a:rPr kumimoji="0" lang="en-CA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Bruijn</a:t>
            </a:r>
            <a:r>
              <a:rPr kumimoji="0" lang="en-CA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Sequences</a:t>
            </a:r>
            <a:endParaRPr kumimoji="0" lang="en-CA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655031" y="5259015"/>
                <a:ext cx="849018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836613">
                  <a:spcBef>
                    <a:spcPct val="20000"/>
                  </a:spcBef>
                  <a:defRPr/>
                </a:pPr>
                <a:r>
                  <a:rPr lang="en-US" sz="2400" kern="0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</a:rPr>
                  <a:t>Properties:</a:t>
                </a:r>
              </a:p>
              <a:p>
                <a:pPr marL="650081" lvl="1" indent="-278606" defTabSz="836613">
                  <a:spcBef>
                    <a:spcPct val="20000"/>
                  </a:spcBef>
                  <a:buFontTx/>
                  <a:buChar char="–"/>
                  <a:defRPr/>
                </a:pPr>
                <a:r>
                  <a:rPr lang="en-US" b="0" u="none" kern="0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</a:rPr>
                  <a:t>good randomness properties, large classes and large linear complexities </a:t>
                </a:r>
                <a14:m>
                  <m:oMath xmlns:m="http://schemas.openxmlformats.org/officeDocument/2006/math">
                    <m:r>
                      <a:rPr lang="en-US" b="0" u="none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u="none" ker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u="none" kern="0" dirty="0">
                    <a:solidFill>
                      <a:sysClr val="windowText" lastClr="000000"/>
                    </a:solidFill>
                    <a:latin typeface="Arial Narrow" panose="020B0606020202030204" pitchFamily="34" charset="0"/>
                  </a:rPr>
                  <a:t>:</a:t>
                </a:r>
              </a:p>
              <a:p>
                <a:pPr lvl="0" defTabSz="836613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400" b="0" i="1" u="none" ker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u="none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u="none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u="none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u="none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u="none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u="none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sz="2400" b="0" u="none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u="none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≤ </m:t>
                      </m:r>
                      <m:sSup>
                        <m:sSupPr>
                          <m:ctrlPr>
                            <a:rPr lang="en-CA" sz="2400" b="0" i="1" u="none" kern="0">
                              <a:solidFill>
                                <a:sysClr val="windowText" lastClr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u="none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u="none" ker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u="none" ker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31" y="5259015"/>
                <a:ext cx="8490184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077" t="-40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39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/>
        </p:nvGrpSpPr>
        <p:grpSpPr>
          <a:xfrm>
            <a:off x="2831075" y="4938717"/>
            <a:ext cx="6984776" cy="1697009"/>
            <a:chOff x="2831075" y="4938717"/>
            <a:chExt cx="6984776" cy="1697009"/>
          </a:xfrm>
        </p:grpSpPr>
        <p:sp>
          <p:nvSpPr>
            <p:cNvPr id="19" name="Rechteck 18"/>
            <p:cNvSpPr/>
            <p:nvPr/>
          </p:nvSpPr>
          <p:spPr bwMode="auto">
            <a:xfrm>
              <a:off x="2831075" y="5340315"/>
              <a:ext cx="1224136" cy="129541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xmlns="" id="{29A6A77F-9106-42FB-B81D-2C61AFDE06D7}"/>
                </a:ext>
              </a:extLst>
            </p:cNvPr>
            <p:cNvSpPr txBox="1"/>
            <p:nvPr/>
          </p:nvSpPr>
          <p:spPr>
            <a:xfrm>
              <a:off x="3510245" y="4938717"/>
              <a:ext cx="630560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defTabSz="742950" eaLnBrk="1" fontAlgn="auto" hangingPunct="1">
                <a:lnSpc>
                  <a:spcPct val="90000"/>
                </a:lnSpc>
                <a:spcBef>
                  <a:spcPts val="813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CA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implementation with adequate complexity is still unknown!! </a:t>
              </a:r>
              <a:endParaRPr lang="en-CA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1" name="Gruppieren 20"/>
          <p:cNvGrpSpPr/>
          <p:nvPr/>
        </p:nvGrpSpPr>
        <p:grpSpPr>
          <a:xfrm>
            <a:off x="504255" y="4970983"/>
            <a:ext cx="7720842" cy="1664743"/>
            <a:chOff x="504255" y="4970983"/>
            <a:chExt cx="7720842" cy="1664743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xmlns="" id="{09D1CC5C-62E1-45DB-8CE1-CC542C2B7342}"/>
                </a:ext>
              </a:extLst>
            </p:cNvPr>
            <p:cNvSpPr txBox="1"/>
            <p:nvPr/>
          </p:nvSpPr>
          <p:spPr>
            <a:xfrm>
              <a:off x="504255" y="5312287"/>
              <a:ext cx="772084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For 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n = </a:t>
              </a:r>
              <a:r>
                <a:rPr lang="en-CA" u="none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6    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there are 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𝐵</a:t>
              </a:r>
              <a:r>
                <a:rPr lang="en-CA" u="none" baseline="-25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𝑛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= 𝟐</a:t>
              </a:r>
              <a:r>
                <a:rPr lang="en-CA" u="none" baseline="30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𝟐𝟔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CA" u="none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         </a:t>
              </a:r>
              <a:r>
                <a:rPr lang="en-CA" b="0" u="none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Sequences 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of length 2</a:t>
              </a:r>
              <a:r>
                <a:rPr lang="en-CA" b="0" u="none" baseline="30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n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= 2</a:t>
              </a:r>
              <a:r>
                <a:rPr lang="en-CA" b="0" u="none" baseline="30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6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= 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64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CA" b="0" u="none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Bits</a:t>
              </a:r>
              <a:endParaRPr lang="en-CA" b="0" u="none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For 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n = </a:t>
              </a:r>
              <a:r>
                <a:rPr lang="en-CA" u="none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7    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there are 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𝐵</a:t>
              </a:r>
              <a:r>
                <a:rPr lang="en-CA" u="none" baseline="-25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𝑛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=𝟐</a:t>
              </a:r>
              <a:r>
                <a:rPr lang="en-CA" u="none" baseline="30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𝟓𝟕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CA" u="none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         </a:t>
              </a:r>
              <a:r>
                <a:rPr lang="en-CA" b="0" u="none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Sequences 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of length 2</a:t>
              </a:r>
              <a:r>
                <a:rPr lang="en-CA" b="0" u="none" baseline="30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n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= 2</a:t>
              </a:r>
              <a:r>
                <a:rPr lang="en-CA" b="0" u="none" baseline="30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7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= 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128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CA" b="0" u="none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Bits</a:t>
              </a:r>
              <a:endParaRPr lang="en-CA" b="0" u="none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For 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n = </a:t>
              </a:r>
              <a:r>
                <a:rPr lang="en-CA" u="none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8    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there are 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𝐵</a:t>
              </a:r>
              <a:r>
                <a:rPr lang="en-CA" u="none" baseline="-25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𝑛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=𝟐</a:t>
              </a:r>
              <a:r>
                <a:rPr lang="en-CA" u="none" baseline="30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𝟏𝟐𝟏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CA" u="none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        </a:t>
              </a:r>
              <a:r>
                <a:rPr lang="en-CA" b="0" u="none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Sequences 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of length 2</a:t>
              </a:r>
              <a:r>
                <a:rPr lang="en-CA" b="0" u="none" baseline="30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n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= 2</a:t>
              </a:r>
              <a:r>
                <a:rPr lang="en-CA" b="0" u="none" baseline="30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8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= 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256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CA" b="0" u="none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Bits </a:t>
              </a:r>
              <a:endParaRPr lang="en-CA" b="0" u="none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  <a:p>
              <a:pPr marL="342900" indent="-3429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For 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n = </a:t>
              </a:r>
              <a:r>
                <a:rPr lang="en-CA" u="none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12  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there are 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𝐵</a:t>
              </a:r>
              <a:r>
                <a:rPr lang="en-CA" u="none" baseline="-25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𝑛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= 𝟐</a:t>
              </a:r>
              <a:r>
                <a:rPr lang="en-CA" u="none" baseline="30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𝟐𝟎𝟒𝟏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</a:t>
              </a:r>
              <a:r>
                <a:rPr lang="en-CA" u="none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    </a:t>
              </a:r>
              <a:r>
                <a:rPr lang="en-CA" b="0" u="none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Sequences 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of length 2</a:t>
              </a:r>
              <a:r>
                <a:rPr lang="en-CA" b="0" u="none" baseline="30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n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=2</a:t>
              </a:r>
              <a:r>
                <a:rPr lang="en-CA" b="0" u="none" baseline="300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12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= </a:t>
              </a:r>
              <a:r>
                <a:rPr lang="en-CA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4096</a:t>
              </a:r>
              <a:r>
                <a:rPr lang="en-CA" b="0" u="none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 Bit 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xmlns="" id="{29A6A77F-9106-42FB-B81D-2C61AFDE06D7}"/>
                </a:ext>
              </a:extLst>
            </p:cNvPr>
            <p:cNvSpPr txBox="1"/>
            <p:nvPr/>
          </p:nvSpPr>
          <p:spPr>
            <a:xfrm>
              <a:off x="517314" y="4970983"/>
              <a:ext cx="259521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742950" eaLnBrk="1" fontAlgn="auto" hangingPunct="1">
                <a:lnSpc>
                  <a:spcPct val="90000"/>
                </a:lnSpc>
                <a:spcBef>
                  <a:spcPts val="813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CA" dirty="0" smtClean="0">
                  <a:solidFill>
                    <a:prstClr val="black"/>
                  </a:solidFill>
                  <a:latin typeface="Arial Narrow" panose="020B0606020202030204" pitchFamily="34" charset="0"/>
                </a:rPr>
                <a:t>Sequences for larger n:</a:t>
              </a:r>
              <a:endParaRPr lang="en-CA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5" name="Titel 2">
            <a:extLst>
              <a:ext uri="{FF2B5EF4-FFF2-40B4-BE49-F238E27FC236}">
                <a16:creationId xmlns:a16="http://schemas.microsoft.com/office/drawing/2014/main" xmlns="" id="{6BE77077-9E43-4821-B077-53DAB54DA147}"/>
              </a:ext>
            </a:extLst>
          </p:cNvPr>
          <p:cNvSpPr txBox="1">
            <a:spLocks/>
          </p:cNvSpPr>
          <p:nvPr/>
        </p:nvSpPr>
        <p:spPr>
          <a:xfrm>
            <a:off x="720279" y="23133"/>
            <a:ext cx="8280331" cy="79427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429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Cryptographic Significance 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of De </a:t>
            </a:r>
            <a:r>
              <a:rPr kumimoji="0" lang="en-CA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Bruijn</a:t>
            </a:r>
            <a:r>
              <a:rPr kumimoji="0" lang="en-CA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</a:rPr>
              <a:t> Sequences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1">
                <a:extLst>
                  <a:ext uri="{FF2B5EF4-FFF2-40B4-BE49-F238E27FC236}">
                    <a16:creationId xmlns:a16="http://schemas.microsoft.com/office/drawing/2014/main" xmlns="" id="{D74DA2E4-C9DA-494A-99DC-12E019B117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9192" y="1141867"/>
                <a:ext cx="9784135" cy="432680"/>
              </a:xfrm>
              <a:prstGeom prst="rect">
                <a:avLst/>
              </a:prstGeom>
            </p:spPr>
            <p:txBody>
              <a:bodyPr vert="horz" lIns="74295" tIns="37148" rIns="74295" bIns="37148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sz="1800" b="0" i="1" u="none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𝑇𝑜𝑡𝑎𝑙</m:t>
                    </m:r>
                    <m:r>
                      <a:rPr lang="en-US" sz="1800" b="0" u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u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𝒏𝒖𝒎𝒃𝒆𝒓</m:t>
                    </m:r>
                    <m:r>
                      <a:rPr lang="en-US" sz="1800" u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u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𝒐𝒇</m:t>
                    </m:r>
                    <m:r>
                      <a:rPr lang="en-US" sz="1800" u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u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𝒔𝒆𝒒𝒖𝒆𝒏𝒄𝒆𝒔</m:t>
                    </m:r>
                    <m:r>
                      <a:rPr lang="en-US" sz="1800" u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u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800" b="0" u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u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𝑃𝑒𝑟𝑖𝑜𝑑</m:t>
                    </m:r>
                    <m:r>
                      <a:rPr lang="en-US" sz="1800" b="0" u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CA" sz="1800" i="1" u="none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sz="1800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CA" sz="1800" i="1" u="none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i="1" u="non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1800" i="1" u="none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sz="1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 u="none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de-DE" sz="1800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sz="1800" i="1" u="none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1800" b="0" u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b="0" u="none" dirty="0" smtClean="0">
                    <a:solidFill>
                      <a:prstClr val="black"/>
                    </a:solidFill>
                    <a:latin typeface="Arial Narrow" panose="020B0606020202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u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CA" sz="1800" b="0" i="1" u="none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u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sz="1800" b="0" i="1" u="none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u="none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1800" b="0" i="1" u="none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u="none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u="none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1800" b="0" i="1" u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u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u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1800" b="0" i="1" u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1800" b="0" i="1" u="none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u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sz="1800" b="0" i="1" u="none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800" b="0" u="none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sz="1800" b="0" i="1" u="none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800" b="0" i="1" u="none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u="none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1800" b="0" i="1" u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u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u="none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1800" b="0" i="1" u="none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 u="none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de-DE" sz="1800" b="0" i="1" u="none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  </m:t>
                    </m:r>
                  </m:oMath>
                </a14:m>
                <a:endParaRPr lang="de-DE" sz="1800" b="0" i="1" u="none" dirty="0">
                  <a:solidFill>
                    <a:prstClr val="black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6" name="Inhaltsplatzhalter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74DA2E4-C9DA-494A-99DC-12E019B11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92" y="1141867"/>
                <a:ext cx="9784135" cy="4326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xmlns="" id="{F3E277A8-3CE8-4563-B5A3-F0435D382C26}"/>
                  </a:ext>
                </a:extLst>
              </p:cNvPr>
              <p:cNvSpPr txBox="1"/>
              <p:nvPr/>
            </p:nvSpPr>
            <p:spPr>
              <a:xfrm>
                <a:off x="400954" y="1442592"/>
                <a:ext cx="9230710" cy="360039"/>
              </a:xfrm>
              <a:prstGeom prst="rect">
                <a:avLst/>
              </a:prstGeom>
            </p:spPr>
            <p:txBody>
              <a:bodyPr vert="horz" lIns="74295" tIns="37148" rIns="74295" bIns="37148" rtlCol="0">
                <a:noAutofit/>
              </a:bodyPr>
              <a:lstStyle>
                <a:defPPr>
                  <a:defRPr lang="de-DE"/>
                </a:defPPr>
                <a:lvl1pPr marL="0" indent="0" algn="ctr" defTabSz="91440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800" b="0" i="1" u="none">
                    <a:solidFill>
                      <a:prstClr val="black"/>
                    </a:solidFill>
                    <a:latin typeface="Cambria Math" panose="02040503050406030204" pitchFamily="18" charset="0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+mn-lt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9pPr>
              </a:lstStyle>
              <a:p>
                <a:pPr algn="l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𝑇𝑜𝑡𝑎𝑙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𝒏𝒖𝒎𝒃𝒆𝒓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𝒐𝒇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𝒔𝒆𝒒𝒖𝒆𝒏𝒄𝒆𝒔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𝑜𝑓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𝑃𝑒𝑟𝑖𝑜𝑑</m:t>
                    </m:r>
                    <m:r>
                      <a:rPr lang="en-US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𝑷</m:t>
                        </m:r>
                        <m:r>
                          <a:rPr lang="en-US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de-DE">
                            <a:latin typeface="Cambria Math"/>
                          </a:rPr>
                          <m:t>=</m:t>
                        </m:r>
                        <m:r>
                          <a:rPr lang="de-DE">
                            <a:latin typeface="Cambria Math"/>
                          </a:rPr>
                          <m:t>𝟒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CA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𝑛</m:t>
                            </m:r>
                            <m:r>
                              <a:rPr lang="en-US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CA">
                                <a:latin typeface="Cambria Math"/>
                              </a:rPr>
                              <m:t>2</m:t>
                            </m:r>
                            <m:r>
                              <a:rPr lang="en-US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de-DE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de-DE">
                        <a:latin typeface="Cambria Math"/>
                      </a:rPr>
                      <m:t>𝟏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3E277A8-3CE8-4563-B5A3-F0435D382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54" y="1442592"/>
                <a:ext cx="9230710" cy="360039"/>
              </a:xfrm>
              <a:prstGeom prst="rect">
                <a:avLst/>
              </a:prstGeom>
              <a:blipFill rotWithShape="1">
                <a:blip r:embed="rId3"/>
                <a:stretch>
                  <a:fillRect t="-10169" b="-271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29A6A77F-9106-42FB-B81D-2C61AFDE06D7}"/>
              </a:ext>
            </a:extLst>
          </p:cNvPr>
          <p:cNvSpPr txBox="1"/>
          <p:nvPr/>
        </p:nvSpPr>
        <p:spPr>
          <a:xfrm>
            <a:off x="512988" y="794519"/>
            <a:ext cx="1080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 eaLnBrk="1" fontAlgn="auto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For n=2:</a:t>
            </a:r>
            <a:endParaRPr lang="en-CA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29A6A77F-9106-42FB-B81D-2C61AFDE06D7}"/>
              </a:ext>
            </a:extLst>
          </p:cNvPr>
          <p:cNvSpPr txBox="1"/>
          <p:nvPr/>
        </p:nvSpPr>
        <p:spPr>
          <a:xfrm>
            <a:off x="448107" y="1907458"/>
            <a:ext cx="1080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 eaLnBrk="1" fontAlgn="auto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For n=3:</a:t>
            </a:r>
            <a:endParaRPr lang="en-CA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xmlns="" id="{29A6A77F-9106-42FB-B81D-2C61AFDE06D7}"/>
              </a:ext>
            </a:extLst>
          </p:cNvPr>
          <p:cNvSpPr txBox="1"/>
          <p:nvPr/>
        </p:nvSpPr>
        <p:spPr>
          <a:xfrm>
            <a:off x="402224" y="2993353"/>
            <a:ext cx="1080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 eaLnBrk="1" fontAlgn="auto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For n=4:</a:t>
            </a:r>
            <a:endParaRPr lang="en-CA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29A6A77F-9106-42FB-B81D-2C61AFDE06D7}"/>
              </a:ext>
            </a:extLst>
          </p:cNvPr>
          <p:cNvSpPr txBox="1"/>
          <p:nvPr/>
        </p:nvSpPr>
        <p:spPr>
          <a:xfrm>
            <a:off x="405867" y="3972003"/>
            <a:ext cx="1080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 eaLnBrk="1" fontAlgn="auto" hangingPunct="1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For n=5:</a:t>
            </a:r>
            <a:endParaRPr lang="en-CA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nhaltsplatzhalter 1">
                <a:extLst>
                  <a:ext uri="{FF2B5EF4-FFF2-40B4-BE49-F238E27FC236}">
                    <a16:creationId xmlns:a16="http://schemas.microsoft.com/office/drawing/2014/main" xmlns="" id="{D74DA2E4-C9DA-494A-99DC-12E019B117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311" y="2264034"/>
                <a:ext cx="9761262" cy="459690"/>
              </a:xfrm>
              <a:prstGeom prst="rect">
                <a:avLst/>
              </a:prstGeom>
            </p:spPr>
            <p:txBody>
              <a:bodyPr vert="horz" lIns="74295" tIns="37148" rIns="74295" bIns="37148" rtlCol="0">
                <a:noAutofit/>
              </a:bodyPr>
              <a:lstStyle>
                <a:defPPr>
                  <a:defRPr lang="de-DE"/>
                </a:defPPr>
                <a:lvl1pPr marL="0" indent="0" algn="ctr" defTabSz="91440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800" b="0" i="1" u="none">
                    <a:solidFill>
                      <a:prstClr val="black"/>
                    </a:solidFill>
                    <a:latin typeface="Cambria Math" panose="02040503050406030204" pitchFamily="18" charset="0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+mn-lt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𝑇𝑜𝑡𝑎𝑙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>
                          <a:latin typeface="Cambria Math"/>
                        </a:rPr>
                        <m:t>𝒏𝒖𝒎𝒃𝒆𝒓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>
                          <a:latin typeface="Cambria Math"/>
                        </a:rPr>
                        <m:t>𝒐𝒇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>
                          <a:latin typeface="Cambria Math"/>
                        </a:rPr>
                        <m:t>𝒔𝒆𝒒𝒖𝒆𝒏𝒄𝒆𝒔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>
                          <a:latin typeface="Cambria Math"/>
                        </a:rPr>
                        <m:t>𝑜𝑓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>
                          <a:latin typeface="Cambria Math"/>
                        </a:rPr>
                        <m:t>𝑃𝑒𝑟𝑖𝑜𝑑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𝑷</m:t>
                          </m:r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𝟏</m:t>
                          </m:r>
                          <m:r>
                            <a:rPr lang="de-DE">
                              <a:latin typeface="Cambria Math"/>
                            </a:rPr>
                            <m:t>=</m:t>
                          </m:r>
                          <m:r>
                            <a:rPr lang="en-CA">
                              <a:latin typeface="Cambria Math"/>
                            </a:rPr>
                            <m:t>𝟕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𝑛</m:t>
                          </m:r>
                          <m:r>
                            <a:rPr lang="en-US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3−1</m:t>
                              </m:r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CA">
                              <a:latin typeface="Cambria Math"/>
                            </a:rPr>
                            <m:t>3</m:t>
                          </m:r>
                          <m:r>
                            <a:rPr lang="en-US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CA">
                          <a:latin typeface="Cambria Math"/>
                        </a:rPr>
                        <m:t>𝟒</m:t>
                      </m:r>
                      <m:r>
                        <a:rPr lang="de-DE">
                          <a:latin typeface="Cambria Math"/>
                        </a:rPr>
                        <m:t>           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Inhaltsplatzhalter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74DA2E4-C9DA-494A-99DC-12E019B11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11" y="2264034"/>
                <a:ext cx="9761262" cy="459690"/>
              </a:xfrm>
              <a:prstGeom prst="rect">
                <a:avLst/>
              </a:prstGeom>
              <a:blipFill rotWithShape="1">
                <a:blip r:embed="rId4"/>
                <a:stretch>
                  <a:fillRect l="-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xmlns="" id="{F3E277A8-3CE8-4563-B5A3-F0435D382C26}"/>
                  </a:ext>
                </a:extLst>
              </p:cNvPr>
              <p:cNvSpPr txBox="1"/>
              <p:nvPr/>
            </p:nvSpPr>
            <p:spPr>
              <a:xfrm>
                <a:off x="415287" y="2567479"/>
                <a:ext cx="8518411" cy="312489"/>
              </a:xfrm>
              <a:prstGeom prst="rect">
                <a:avLst/>
              </a:prstGeom>
            </p:spPr>
            <p:txBody>
              <a:bodyPr vert="horz" lIns="74295" tIns="37148" rIns="74295" bIns="37148" rtlCol="0">
                <a:noAutofit/>
              </a:bodyPr>
              <a:lstStyle>
                <a:defPPr>
                  <a:defRPr lang="de-DE"/>
                </a:defPPr>
                <a:lvl1pPr marL="0" indent="0" algn="ctr" defTabSz="91440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800" b="0" i="1" u="none">
                    <a:solidFill>
                      <a:prstClr val="black"/>
                    </a:solidFill>
                    <a:latin typeface="Cambria Math" panose="02040503050406030204" pitchFamily="18" charset="0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+mn-lt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9pPr>
              </a:lstStyle>
              <a:p>
                <a:pPr algn="l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𝑇𝑜𝑡𝑎𝑙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𝒏𝒖𝒎𝒃𝒆𝒓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𝒐𝒇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𝒔𝒆𝒒𝒖𝒆𝒏𝒄𝒆𝒔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𝑜𝑓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𝑃𝑒𝑟𝑖𝑜𝑑</m:t>
                    </m:r>
                    <m:r>
                      <a:rPr lang="en-US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𝑷</m:t>
                        </m:r>
                        <m:r>
                          <a:rPr lang="en-US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de-DE">
                            <a:latin typeface="Cambria Math"/>
                          </a:rPr>
                          <m:t>=</m:t>
                        </m:r>
                        <m:r>
                          <a:rPr lang="en-CA">
                            <a:latin typeface="Cambria Math"/>
                          </a:rPr>
                          <m:t>8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CA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𝑛</m:t>
                            </m:r>
                            <m:r>
                              <a:rPr lang="en-US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3−1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CA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CA">
                        <a:latin typeface="Cambria Math"/>
                      </a:rPr>
                      <m:t>𝟐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3E277A8-3CE8-4563-B5A3-F0435D382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87" y="2567479"/>
                <a:ext cx="8518411" cy="312489"/>
              </a:xfrm>
              <a:prstGeom prst="rect">
                <a:avLst/>
              </a:prstGeom>
              <a:blipFill rotWithShape="1">
                <a:blip r:embed="rId5"/>
                <a:stretch>
                  <a:fillRect t="-9804" b="-49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">
                <a:extLst>
                  <a:ext uri="{FF2B5EF4-FFF2-40B4-BE49-F238E27FC236}">
                    <a16:creationId xmlns:a16="http://schemas.microsoft.com/office/drawing/2014/main" xmlns="" id="{D74DA2E4-C9DA-494A-99DC-12E019B117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32" y="3241686"/>
                <a:ext cx="9904018" cy="533725"/>
              </a:xfrm>
              <a:prstGeom prst="rect">
                <a:avLst/>
              </a:prstGeom>
            </p:spPr>
            <p:txBody>
              <a:bodyPr vert="horz" lIns="74295" tIns="37148" rIns="74295" bIns="37148" rtlCol="0">
                <a:noAutofit/>
              </a:bodyPr>
              <a:lstStyle>
                <a:defPPr>
                  <a:defRPr lang="de-DE"/>
                </a:defPPr>
                <a:lvl1pPr marL="0" indent="0" algn="ctr" defTabSz="91440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800" b="0" i="1" u="none">
                    <a:solidFill>
                      <a:prstClr val="black"/>
                    </a:solidFill>
                    <a:latin typeface="Cambria Math" panose="02040503050406030204" pitchFamily="18" charset="0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+mn-lt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𝑇𝑜𝑡𝑎𝑙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>
                          <a:latin typeface="Cambria Math"/>
                        </a:rPr>
                        <m:t>𝒏𝒖𝒎𝒃𝒆𝒓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>
                          <a:latin typeface="Cambria Math"/>
                        </a:rPr>
                        <m:t>𝒐𝒇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>
                          <a:latin typeface="Cambria Math"/>
                        </a:rPr>
                        <m:t>𝒔𝒆𝒒𝒖𝒆𝒏𝒄𝒆𝒔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>
                          <a:latin typeface="Cambria Math"/>
                        </a:rPr>
                        <m:t>𝑜𝑓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r>
                        <a:rPr lang="en-US">
                          <a:latin typeface="Cambria Math"/>
                        </a:rPr>
                        <m:t>𝑃𝑒𝑟𝑖𝑜𝑑</m:t>
                      </m:r>
                      <m:r>
                        <a:rPr lang="en-US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𝑷</m:t>
                          </m:r>
                          <m:r>
                            <a:rPr lang="en-US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𝟏</m:t>
                          </m:r>
                          <m:r>
                            <a:rPr lang="de-DE">
                              <a:latin typeface="Cambria Math"/>
                            </a:rPr>
                            <m:t>=</m:t>
                          </m:r>
                          <m:r>
                            <a:rPr lang="en-CA">
                              <a:latin typeface="Cambria Math"/>
                            </a:rPr>
                            <m:t>𝟏𝟓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CA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US">
                              <a:latin typeface="Cambria Math"/>
                            </a:rPr>
                            <m:t>𝑛</m:t>
                          </m:r>
                          <m:r>
                            <a:rPr lang="en-US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CA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en-CA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CA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>
                              <a:latin typeface="Cambria Math"/>
                            </a:rPr>
                            <m:t>−</m:t>
                          </m:r>
                          <m:r>
                            <a:rPr lang="en-CA">
                              <a:latin typeface="Cambria Math"/>
                            </a:rPr>
                            <m:t>4</m:t>
                          </m:r>
                          <m:r>
                            <a:rPr lang="en-US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CA">
                          <a:latin typeface="Cambria Math"/>
                        </a:rPr>
                        <m:t>𝟑𝟐</m:t>
                      </m:r>
                      <m:r>
                        <a:rPr lang="de-DE">
                          <a:latin typeface="Cambria Math"/>
                        </a:rPr>
                        <m:t>            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4" name="Inhaltsplatzhalter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74DA2E4-C9DA-494A-99DC-12E019B11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32" y="3241686"/>
                <a:ext cx="9904018" cy="533725"/>
              </a:xfrm>
              <a:prstGeom prst="rect">
                <a:avLst/>
              </a:prstGeom>
              <a:blipFill rotWithShape="1">
                <a:blip r:embed="rId6"/>
                <a:stretch>
                  <a:fillRect l="-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xmlns="" id="{F3E277A8-3CE8-4563-B5A3-F0435D382C26}"/>
                  </a:ext>
                </a:extLst>
              </p:cNvPr>
              <p:cNvSpPr txBox="1"/>
              <p:nvPr/>
            </p:nvSpPr>
            <p:spPr>
              <a:xfrm>
                <a:off x="402224" y="3512493"/>
                <a:ext cx="9145016" cy="447501"/>
              </a:xfrm>
              <a:prstGeom prst="rect">
                <a:avLst/>
              </a:prstGeom>
            </p:spPr>
            <p:txBody>
              <a:bodyPr vert="horz" lIns="74295" tIns="37148" rIns="74295" bIns="37148" rtlCol="0">
                <a:noAutofit/>
              </a:bodyPr>
              <a:lstStyle>
                <a:defPPr>
                  <a:defRPr lang="de-DE"/>
                </a:defPPr>
                <a:lvl1pPr marL="0" indent="0" algn="ctr" defTabSz="91440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800" b="0" i="1" u="none">
                    <a:solidFill>
                      <a:prstClr val="black"/>
                    </a:solidFill>
                    <a:latin typeface="Cambria Math" panose="02040503050406030204" pitchFamily="18" charset="0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+mn-lt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9pPr>
              </a:lstStyle>
              <a:p>
                <a:pPr algn="l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𝑇𝑜𝑡𝑎𝑙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𝑛𝑢𝑚𝑏𝑒𝑟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𝑜𝑓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𝒔𝒆𝒒𝒖𝒆𝒏𝒄𝒆𝒔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𝑜𝑓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𝑃𝑒𝑟𝑖𝑜𝑑</m:t>
                    </m:r>
                    <m:r>
                      <a:rPr lang="en-US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𝑷</m:t>
                        </m:r>
                        <m:r>
                          <a:rPr lang="en-US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de-DE">
                            <a:latin typeface="Cambria Math"/>
                          </a:rPr>
                          <m:t>=</m:t>
                        </m:r>
                        <m:r>
                          <a:rPr lang="en-CA">
                            <a:latin typeface="Cambria Math"/>
                          </a:rPr>
                          <m:t>𝟏𝟔</m:t>
                        </m:r>
                      </m:e>
                    </m:d>
                  </m:oMath>
                </a14:m>
                <a:r>
                  <a:rPr lang="en-CA" dirty="0"/>
                  <a:t>=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CA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𝑛</m:t>
                            </m:r>
                            <m:r>
                              <a:rPr lang="en-US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CA">
                                <a:latin typeface="Cambria Math"/>
                              </a:rPr>
                              <m:t>4</m:t>
                            </m:r>
                            <m:r>
                              <a:rPr lang="en-US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CA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</m:oMath>
                </a14:m>
                <a:r>
                  <a:rPr lang="en-CA" b="1" dirty="0"/>
                  <a:t>16</a:t>
                </a: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3E277A8-3CE8-4563-B5A3-F0435D382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24" y="3512493"/>
                <a:ext cx="9145016" cy="447501"/>
              </a:xfrm>
              <a:prstGeom prst="rect">
                <a:avLst/>
              </a:prstGeom>
              <a:blipFill rotWithShape="1">
                <a:blip r:embed="rId7"/>
                <a:stretch>
                  <a:fillRect t="-8108" b="-13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Inhaltsplatzhalter 1">
                <a:extLst>
                  <a:ext uri="{FF2B5EF4-FFF2-40B4-BE49-F238E27FC236}">
                    <a16:creationId xmlns:a16="http://schemas.microsoft.com/office/drawing/2014/main" xmlns="" id="{D74DA2E4-C9DA-494A-99DC-12E019B117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32" y="4204941"/>
                <a:ext cx="10173943" cy="433437"/>
              </a:xfrm>
              <a:prstGeom prst="rect">
                <a:avLst/>
              </a:prstGeom>
            </p:spPr>
            <p:txBody>
              <a:bodyPr vert="horz" lIns="74295" tIns="37148" rIns="74295" bIns="37148" rtlCol="0">
                <a:noAutofit/>
              </a:bodyPr>
              <a:lstStyle>
                <a:defPPr>
                  <a:defRPr lang="de-DE"/>
                </a:defPPr>
                <a:lvl1pPr marL="0" indent="0" algn="ctr" defTabSz="91440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800" b="0" i="1" u="none">
                    <a:solidFill>
                      <a:prstClr val="black"/>
                    </a:solidFill>
                    <a:latin typeface="Cambria Math" panose="02040503050406030204" pitchFamily="18" charset="0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+mn-lt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9pPr>
              </a:lstStyle>
              <a:p>
                <a:pPr algn="l"/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𝑇𝑜𝑡𝑎𝑙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𝒏𝒖𝒎𝒃𝒆𝒓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𝒐𝒇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𝒔𝒆𝒒𝒖𝒆𝒏𝒄𝒆𝒔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𝑜𝑓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𝑃𝑒𝑟𝑖𝑜𝑑</m:t>
                    </m:r>
                    <m:r>
                      <a:rPr lang="en-US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𝑷</m:t>
                        </m:r>
                        <m:r>
                          <a:rPr lang="en-US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𝟏</m:t>
                        </m:r>
                        <m:r>
                          <a:rPr lang="de-DE">
                            <a:latin typeface="Cambria Math"/>
                          </a:rPr>
                          <m:t>=</m:t>
                        </m:r>
                        <m:r>
                          <a:rPr lang="en-CA">
                            <a:latin typeface="Cambria Math"/>
                          </a:rPr>
                          <m:t>𝟑𝟏</m:t>
                        </m:r>
                      </m:e>
                    </m:d>
                  </m:oMath>
                </a14:m>
                <a:r>
                  <a:rPr lang="en-CA" dirty="0" smtClean="0"/>
                  <a:t> </a:t>
                </a:r>
                <a:r>
                  <a:rPr lang="en-CA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𝑛</m:t>
                            </m:r>
                            <m:r>
                              <a:rPr lang="en-US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𝑛</m:t>
                        </m:r>
                        <m:r>
                          <a:rPr lang="en-US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CA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CA">
                                <a:latin typeface="Cambria Math"/>
                              </a:rPr>
                              <m:t>5</m:t>
                            </m:r>
                            <m:r>
                              <a:rPr lang="en-US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CA">
                            <a:latin typeface="Cambria Math"/>
                          </a:rPr>
                          <m:t>5</m:t>
                        </m:r>
                        <m:r>
                          <a:rPr lang="en-US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CA">
                        <a:latin typeface="Cambria Math"/>
                      </a:rPr>
                      <m:t>𝟒𝟎𝟗𝟔</m:t>
                    </m:r>
                    <m:r>
                      <a:rPr lang="de-DE">
                        <a:latin typeface="Cambria Math"/>
                      </a:rPr>
                      <m:t>            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6" name="Inhaltsplatzhalter 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74DA2E4-C9DA-494A-99DC-12E019B11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32" y="4204941"/>
                <a:ext cx="10173943" cy="433437"/>
              </a:xfrm>
              <a:prstGeom prst="rect">
                <a:avLst/>
              </a:prstGeom>
              <a:blipFill rotWithShape="1">
                <a:blip r:embed="rId8"/>
                <a:stretch>
                  <a:fillRect l="-60" t="-8451" b="-56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xmlns="" id="{F3E277A8-3CE8-4563-B5A3-F0435D382C26}"/>
                  </a:ext>
                </a:extLst>
              </p:cNvPr>
              <p:cNvSpPr txBox="1"/>
              <p:nvPr/>
            </p:nvSpPr>
            <p:spPr>
              <a:xfrm>
                <a:off x="364616" y="4460079"/>
                <a:ext cx="9073008" cy="438896"/>
              </a:xfrm>
              <a:prstGeom prst="rect">
                <a:avLst/>
              </a:prstGeom>
            </p:spPr>
            <p:txBody>
              <a:bodyPr vert="horz" lIns="74295" tIns="37148" rIns="74295" bIns="37148" rtlCol="0">
                <a:noAutofit/>
              </a:bodyPr>
              <a:lstStyle>
                <a:defPPr>
                  <a:defRPr lang="de-DE"/>
                </a:defPPr>
                <a:lvl1pPr marL="0" indent="0" defTabSz="91440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 sz="1800" b="0" i="1" u="none">
                    <a:solidFill>
                      <a:prstClr val="black"/>
                    </a:solidFill>
                    <a:latin typeface="Cambria Math" panose="02040503050406030204" pitchFamily="18" charset="0"/>
                  </a:defRPr>
                </a:lvl1pPr>
                <a:lvl2pPr marL="6858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latin typeface="+mn-lt"/>
                  </a:defRPr>
                </a:lvl2pPr>
                <a:lvl3pPr marL="11430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latin typeface="+mn-lt"/>
                  </a:defRPr>
                </a:lvl3pPr>
                <a:lvl4pPr marL="16002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4pPr>
                <a:lvl5pPr marL="2057400" indent="-228600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>
                    <a:latin typeface="+mn-lt"/>
                  </a:defRPr>
                </a:lvl9pPr>
              </a:lstStyle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𝑇𝑜𝑡𝑎𝑙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𝒏𝒖𝒎𝒃𝒆𝒓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𝒐𝒇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𝒔𝒆𝒒𝒖𝒆𝒏𝒄𝒆𝒔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𝑜𝑓</m:t>
                    </m:r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>
                        <a:latin typeface="Cambria Math"/>
                      </a:rPr>
                      <m:t>𝑃𝑒𝑟𝑖𝑜𝑑</m:t>
                    </m:r>
                    <m:r>
                      <a:rPr lang="en-US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/>
                          </a:rPr>
                          <m:t>𝑷</m:t>
                        </m:r>
                        <m:r>
                          <a:rPr lang="en-US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  <m:r>
                          <a:rPr lang="de-DE">
                            <a:latin typeface="Cambria Math"/>
                          </a:rPr>
                          <m:t>=</m:t>
                        </m:r>
                        <m:r>
                          <a:rPr lang="en-CA">
                            <a:latin typeface="Cambria Math"/>
                          </a:rPr>
                          <m:t>𝟑𝟐</m:t>
                        </m:r>
                      </m:e>
                    </m:d>
                    <m:r>
                      <a:rPr lang="en-CA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CA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>
                                <a:latin typeface="Cambria Math"/>
                              </a:rPr>
                              <m:t>𝑛</m:t>
                            </m:r>
                            <m:r>
                              <a:rPr lang="en-US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US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CA">
                                <a:latin typeface="Cambria Math"/>
                              </a:rPr>
                              <m:t>5</m:t>
                            </m:r>
                            <m:r>
                              <a:rPr lang="en-US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>
                            <a:latin typeface="Cambria Math"/>
                          </a:rPr>
                          <m:t>−</m:t>
                        </m:r>
                        <m:r>
                          <a:rPr lang="en-CA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=</m:t>
                    </m:r>
                    <m:r>
                      <a:rPr lang="en-CA">
                        <a:latin typeface="Cambria Math"/>
                      </a:rPr>
                      <m:t>𝟐𝟎𝟒𝟖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3E277A8-3CE8-4563-B5A3-F0435D382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16" y="4460079"/>
                <a:ext cx="9073008" cy="438896"/>
              </a:xfrm>
              <a:prstGeom prst="rect">
                <a:avLst/>
              </a:prstGeom>
              <a:blipFill rotWithShape="1">
                <a:blip r:embed="rId9"/>
                <a:stretch>
                  <a:fillRect t="-8333" b="-41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4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586" name="Text Box 2"/>
          <p:cNvSpPr txBox="1">
            <a:spLocks noChangeArrowheads="1"/>
          </p:cNvSpPr>
          <p:nvPr/>
        </p:nvSpPr>
        <p:spPr bwMode="auto">
          <a:xfrm>
            <a:off x="936303" y="650503"/>
            <a:ext cx="867974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762000" eaLnBrk="0" hangingPunct="0">
              <a:defRPr/>
            </a:pPr>
            <a:endParaRPr lang="en-US" altLang="de-DE" sz="36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 (Arabic)" charset="-78"/>
            </a:endParaRPr>
          </a:p>
          <a:p>
            <a:pPr algn="ctr" defTabSz="762000" eaLnBrk="0" hangingPunct="0">
              <a:defRPr/>
            </a:pPr>
            <a:r>
              <a:rPr lang="en-US" altLang="de-DE" sz="66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 Annex</a:t>
            </a:r>
            <a:endParaRPr lang="en-US" altLang="ar-SA" sz="54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 (Arabic)" charset="-78"/>
            </a:endParaRPr>
          </a:p>
          <a:p>
            <a:pPr defTabSz="762000" eaLnBrk="0" hangingPunct="0">
              <a:defRPr/>
            </a:pPr>
            <a:endParaRPr lang="en-US" altLang="ar-SA" sz="44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 (Arabic)" charset="-78"/>
            </a:endParaRPr>
          </a:p>
          <a:p>
            <a:pPr marL="457200" indent="-457200" defTabSz="762000" eaLnBrk="0" hangingPunct="0">
              <a:buFontTx/>
              <a:buChar char="-"/>
              <a:defRPr/>
            </a:pPr>
            <a:r>
              <a:rPr lang="en-US" altLang="ar-SA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Full list of irreducible Polynomials up to degree 11</a:t>
            </a:r>
          </a:p>
          <a:p>
            <a:pPr marL="457200" indent="-457200" defTabSz="762000" eaLnBrk="0" hangingPunct="0">
              <a:buFontTx/>
              <a:buChar char="-"/>
              <a:defRPr/>
            </a:pPr>
            <a:r>
              <a:rPr lang="en-US" altLang="ar-SA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List of  all Primitive Polynomials up to degree 11</a:t>
            </a:r>
          </a:p>
          <a:p>
            <a:pPr marL="457200" indent="-457200" defTabSz="762000" eaLnBrk="0" hangingPunct="0">
              <a:buFontTx/>
              <a:buChar char="-"/>
              <a:defRPr/>
            </a:pPr>
            <a:r>
              <a:rPr lang="en-US" altLang="ar-SA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Few Trinomials of higher degrees</a:t>
            </a:r>
          </a:p>
          <a:p>
            <a:pPr marL="457200" indent="-457200" defTabSz="762000" eaLnBrk="0" hangingPunct="0">
              <a:buFontTx/>
              <a:buChar char="-"/>
              <a:defRPr/>
            </a:pPr>
            <a:r>
              <a:rPr lang="en-US" altLang="ar-SA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Factorizing 2</a:t>
            </a:r>
            <a:r>
              <a:rPr lang="en-US" altLang="ar-SA" sz="3200" u="none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n</a:t>
            </a:r>
            <a:r>
              <a:rPr lang="en-US" altLang="ar-SA" sz="3200" u="none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imes New Roman (Arabic)" charset="-78"/>
              </a:rPr>
              <a:t>-1 for n= 1 to 34</a:t>
            </a:r>
          </a:p>
          <a:p>
            <a:pPr algn="ctr" defTabSz="762000" eaLnBrk="0" hangingPunct="0">
              <a:defRPr/>
            </a:pPr>
            <a:endParaRPr lang="en-US" altLang="de-DE" sz="24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Times New Roman (Arabic)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39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38200" y="581025"/>
          <a:ext cx="4424363" cy="587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Photo Editor Photo" r:id="rId4" imgW="12733333" imgH="19742857" progId="">
                  <p:embed/>
                </p:oleObj>
              </mc:Choice>
              <mc:Fallback>
                <p:oleObj name="Photo Editor Photo" r:id="rId4" imgW="12733333" imgH="19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81025"/>
                        <a:ext cx="4424363" cy="587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638800" y="581025"/>
          <a:ext cx="4067175" cy="587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Photo Editor Photo" r:id="rId6" imgW="12695238" imgH="19723810" progId="">
                  <p:embed/>
                </p:oleObj>
              </mc:Choice>
              <mc:Fallback>
                <p:oleObj name="Photo Editor Photo" r:id="rId6" imgW="12695238" imgH="197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81025"/>
                        <a:ext cx="4067175" cy="587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94435" y="143738"/>
            <a:ext cx="7993448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List of all irreducible Polynomials up to degree 11 over GF(2 ) 1/2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6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90552"/>
              </p:ext>
            </p:extLst>
          </p:nvPr>
        </p:nvGraphicFramePr>
        <p:xfrm>
          <a:off x="1288049" y="1514599"/>
          <a:ext cx="7718942" cy="2877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Photo Editor Photo" r:id="rId4" imgW="12847619" imgH="4791744" progId="">
                  <p:embed/>
                </p:oleObj>
              </mc:Choice>
              <mc:Fallback>
                <p:oleObj name="Photo Editor Photo" r:id="rId4" imgW="12847619" imgH="479174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8049" y="1514599"/>
                        <a:ext cx="7718942" cy="2877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96343" y="526473"/>
            <a:ext cx="8063980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en-US" dirty="0"/>
              <a:t>List of all irreducible Polynomials up to degree 11 over GF(2)  2/2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1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57200" y="773113"/>
          <a:ext cx="3962400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name="Photo Editor Photo" r:id="rId4" imgW="10469436" imgH="4676190" progId="">
                  <p:embed/>
                </p:oleObj>
              </mc:Choice>
              <mc:Fallback>
                <p:oleObj name="Photo Editor Photo" r:id="rId4" imgW="10469436" imgH="46761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73113"/>
                        <a:ext cx="3962400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5410200" y="773113"/>
          <a:ext cx="43434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name="Photo Editor Photo" r:id="rId6" imgW="13400000" imgH="21266667" progId="">
                  <p:embed/>
                </p:oleObj>
              </mc:Choice>
              <mc:Fallback>
                <p:oleObj name="Photo Editor Photo" r:id="rId6" imgW="13400000" imgH="21266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773113"/>
                        <a:ext cx="43434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628635" y="184292"/>
            <a:ext cx="5191399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en-US" dirty="0"/>
              <a:t>All Primitive Polynomials up to degree 11</a:t>
            </a:r>
            <a:endParaRPr lang="en-GB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7200" y="3278575"/>
            <a:ext cx="4650930" cy="64851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457200" indent="-457200" eaLnBrk="0" hangingPunct="0"/>
            <a:r>
              <a:rPr lang="en-US" sz="1800" u="none" dirty="0"/>
              <a:t>The number of primitive polynomials</a:t>
            </a:r>
          </a:p>
          <a:p>
            <a:pPr marL="457200" indent="-457200" eaLnBrk="0" hangingPunct="0"/>
            <a:r>
              <a:rPr lang="en-US" sz="1800" u="none" dirty="0"/>
              <a:t> of degree </a:t>
            </a:r>
            <a:r>
              <a:rPr lang="en-US" sz="1800" i="1" u="none" dirty="0"/>
              <a:t>m</a:t>
            </a:r>
            <a:r>
              <a:rPr lang="en-US" sz="1800" u="none" dirty="0"/>
              <a:t> over GF(</a:t>
            </a:r>
            <a:r>
              <a:rPr lang="en-US" sz="1800" i="1" u="none" dirty="0"/>
              <a:t>2</a:t>
            </a:r>
            <a:r>
              <a:rPr lang="en-US" sz="1800" u="none" dirty="0"/>
              <a:t>) is:    </a:t>
            </a:r>
            <a:r>
              <a:rPr lang="en-US" sz="1800" u="none" dirty="0">
                <a:solidFill>
                  <a:schemeClr val="hlink"/>
                </a:solidFill>
                <a:sym typeface="Symbol" pitchFamily="18" charset="2"/>
              </a:rPr>
              <a:t></a:t>
            </a:r>
            <a:r>
              <a:rPr lang="en-US" sz="1800" u="none" dirty="0">
                <a:solidFill>
                  <a:schemeClr val="hlink"/>
                </a:solidFill>
              </a:rPr>
              <a:t>(</a:t>
            </a:r>
            <a:r>
              <a:rPr lang="en-US" sz="1800" i="1" u="none" dirty="0">
                <a:solidFill>
                  <a:schemeClr val="hlink"/>
                </a:solidFill>
              </a:rPr>
              <a:t>2</a:t>
            </a:r>
            <a:r>
              <a:rPr lang="en-US" sz="1800" i="1" u="none" baseline="30000" dirty="0">
                <a:solidFill>
                  <a:schemeClr val="hlink"/>
                </a:solidFill>
              </a:rPr>
              <a:t>m</a:t>
            </a:r>
            <a:r>
              <a:rPr lang="en-US" sz="1800" u="none" dirty="0">
                <a:solidFill>
                  <a:schemeClr val="hlink"/>
                </a:solidFill>
              </a:rPr>
              <a:t> </a:t>
            </a:r>
            <a:r>
              <a:rPr lang="en-US" sz="1800" i="1" u="none" dirty="0">
                <a:solidFill>
                  <a:schemeClr val="hlink"/>
                </a:solidFill>
              </a:rPr>
              <a:t>-</a:t>
            </a:r>
            <a:r>
              <a:rPr lang="en-US" sz="1800" u="none" dirty="0">
                <a:solidFill>
                  <a:schemeClr val="hlink"/>
                </a:solidFill>
              </a:rPr>
              <a:t>1) / </a:t>
            </a:r>
            <a:r>
              <a:rPr lang="en-US" sz="1800" i="1" u="none" dirty="0">
                <a:solidFill>
                  <a:schemeClr val="hlink"/>
                </a:solidFill>
              </a:rPr>
              <a:t>m</a:t>
            </a:r>
            <a:r>
              <a:rPr lang="en-US" sz="1800" u="none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218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16276"/>
              </p:ext>
            </p:extLst>
          </p:nvPr>
        </p:nvGraphicFramePr>
        <p:xfrm>
          <a:off x="432246" y="1523639"/>
          <a:ext cx="5112568" cy="4095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4" name="Photo Editor Photo" r:id="rId4" imgW="12638095" imgH="10123810" progId="">
                  <p:embed/>
                </p:oleObj>
              </mc:Choice>
              <mc:Fallback>
                <p:oleObj name="Photo Editor Photo" r:id="rId4" imgW="12638095" imgH="101238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46" y="1523639"/>
                        <a:ext cx="5112568" cy="409541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36302" y="758464"/>
            <a:ext cx="36766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en-US" dirty="0"/>
              <a:t>Larger Primitive Polynomials</a:t>
            </a:r>
            <a:endParaRPr lang="en-GB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088212"/>
              </p:ext>
            </p:extLst>
          </p:nvPr>
        </p:nvGraphicFramePr>
        <p:xfrm>
          <a:off x="5616823" y="1523639"/>
          <a:ext cx="4248472" cy="2638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5" name="VISIO" r:id="rId6" imgW="4715256" imgH="2929128" progId="">
                  <p:embed/>
                </p:oleObj>
              </mc:Choice>
              <mc:Fallback>
                <p:oleObj name="VISIO" r:id="rId6" imgW="4715256" imgH="292912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823" y="1523639"/>
                        <a:ext cx="4248472" cy="2638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08910" y="908437"/>
            <a:ext cx="2687252" cy="4022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/>
            <a:r>
              <a:rPr lang="en-US" dirty="0"/>
              <a:t>Factorization of 2</a:t>
            </a:r>
            <a:r>
              <a:rPr lang="en-US" baseline="30000" dirty="0"/>
              <a:t>n</a:t>
            </a:r>
            <a:r>
              <a:rPr lang="en-US" dirty="0"/>
              <a:t>-1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2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3429000" y="2195513"/>
            <a:ext cx="381000" cy="381000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de-DE"/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3429000" y="2195513"/>
            <a:ext cx="381000" cy="381000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de-DE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45519" y="332787"/>
            <a:ext cx="5878512" cy="113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en-GB" sz="2700" u="none" dirty="0">
                <a:solidFill>
                  <a:srgbClr val="0033CC"/>
                </a:solidFill>
              </a:rPr>
              <a:t>Additive Stream Cipher Similar to</a:t>
            </a:r>
          </a:p>
          <a:p>
            <a:pPr algn="ctr" defTabSz="762000" eaLnBrk="0" hangingPunct="0">
              <a:spcBef>
                <a:spcPct val="50000"/>
              </a:spcBef>
            </a:pPr>
            <a:r>
              <a:rPr lang="en-GB" sz="2700" u="none" dirty="0">
                <a:solidFill>
                  <a:srgbClr val="0033CC"/>
                </a:solidFill>
              </a:rPr>
              <a:t>the </a:t>
            </a:r>
            <a:r>
              <a:rPr lang="en-GB" sz="2700" u="none" dirty="0">
                <a:solidFill>
                  <a:schemeClr val="hlink"/>
                </a:solidFill>
              </a:rPr>
              <a:t>perfect </a:t>
            </a:r>
            <a:r>
              <a:rPr lang="en-GB" sz="2700" u="none" dirty="0" err="1">
                <a:solidFill>
                  <a:srgbClr val="0033CC"/>
                </a:solidFill>
              </a:rPr>
              <a:t>Vernam</a:t>
            </a:r>
            <a:r>
              <a:rPr lang="en-GB" sz="2700" u="none" dirty="0">
                <a:solidFill>
                  <a:srgbClr val="0033CC"/>
                </a:solidFill>
              </a:rPr>
              <a:t> Ciphers 1926</a:t>
            </a:r>
          </a:p>
        </p:txBody>
      </p:sp>
      <p:sp>
        <p:nvSpPr>
          <p:cNvPr id="1456133" name="Text Box 5"/>
          <p:cNvSpPr txBox="1">
            <a:spLocks noChangeArrowheads="1"/>
          </p:cNvSpPr>
          <p:nvPr/>
        </p:nvSpPr>
        <p:spPr bwMode="auto">
          <a:xfrm>
            <a:off x="3168650" y="3746500"/>
            <a:ext cx="2828925" cy="336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>
                <a:latin typeface="Arial Narrow" pitchFamily="34" charset="0"/>
              </a:rPr>
              <a:t>Key length not = Clear text length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00200" y="3111500"/>
            <a:ext cx="5916613" cy="685800"/>
            <a:chOff x="1033" y="2544"/>
            <a:chExt cx="3728" cy="432"/>
          </a:xfrm>
        </p:grpSpPr>
        <p:sp>
          <p:nvSpPr>
            <p:cNvPr id="13393" name="Text Box 7"/>
            <p:cNvSpPr txBox="1">
              <a:spLocks noChangeArrowheads="1"/>
            </p:cNvSpPr>
            <p:nvPr/>
          </p:nvSpPr>
          <p:spPr bwMode="auto">
            <a:xfrm>
              <a:off x="1033" y="2734"/>
              <a:ext cx="6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pPr algn="ctr" defTabSz="762000" eaLnBrk="0" hangingPunct="0"/>
              <a:r>
                <a:rPr lang="en-GB" sz="1600" u="none"/>
                <a:t>Key-tape</a:t>
              </a:r>
            </a:p>
          </p:txBody>
        </p:sp>
        <p:sp>
          <p:nvSpPr>
            <p:cNvPr id="13394" name="Oval 8"/>
            <p:cNvSpPr>
              <a:spLocks noChangeArrowheads="1"/>
            </p:cNvSpPr>
            <p:nvPr/>
          </p:nvSpPr>
          <p:spPr bwMode="auto">
            <a:xfrm>
              <a:off x="1776" y="2688"/>
              <a:ext cx="288" cy="288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pPr eaLnBrk="0" hangingPunct="0"/>
              <a:endParaRPr lang="de-DE"/>
            </a:p>
          </p:txBody>
        </p:sp>
        <p:sp>
          <p:nvSpPr>
            <p:cNvPr id="13395" name="Line 9"/>
            <p:cNvSpPr>
              <a:spLocks noChangeShapeType="1"/>
            </p:cNvSpPr>
            <p:nvPr/>
          </p:nvSpPr>
          <p:spPr bwMode="auto">
            <a:xfrm flipH="1">
              <a:off x="1920" y="2544"/>
              <a:ext cx="336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  <p:sp>
          <p:nvSpPr>
            <p:cNvPr id="13396" name="Oval 10"/>
            <p:cNvSpPr>
              <a:spLocks noChangeArrowheads="1"/>
            </p:cNvSpPr>
            <p:nvPr/>
          </p:nvSpPr>
          <p:spPr bwMode="auto">
            <a:xfrm>
              <a:off x="1872" y="2784"/>
              <a:ext cx="96" cy="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pPr eaLnBrk="0" hangingPunct="0"/>
              <a:endParaRPr lang="de-DE"/>
            </a:p>
          </p:txBody>
        </p:sp>
        <p:sp>
          <p:nvSpPr>
            <p:cNvPr id="13397" name="Text Box 11"/>
            <p:cNvSpPr txBox="1">
              <a:spLocks noChangeArrowheads="1"/>
            </p:cNvSpPr>
            <p:nvPr/>
          </p:nvSpPr>
          <p:spPr bwMode="auto">
            <a:xfrm>
              <a:off x="3145" y="2734"/>
              <a:ext cx="6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pPr algn="ctr" defTabSz="762000" eaLnBrk="0" hangingPunct="0"/>
              <a:r>
                <a:rPr lang="en-GB" sz="1600" u="none"/>
                <a:t>Key-tape</a:t>
              </a:r>
            </a:p>
          </p:txBody>
        </p:sp>
        <p:sp>
          <p:nvSpPr>
            <p:cNvPr id="13398" name="Oval 12"/>
            <p:cNvSpPr>
              <a:spLocks noChangeArrowheads="1"/>
            </p:cNvSpPr>
            <p:nvPr/>
          </p:nvSpPr>
          <p:spPr bwMode="auto">
            <a:xfrm>
              <a:off x="3812" y="2688"/>
              <a:ext cx="288" cy="288"/>
            </a:xfrm>
            <a:prstGeom prst="ellipse">
              <a:avLst/>
            </a:prstGeom>
            <a:solidFill>
              <a:srgbClr val="FF00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pPr eaLnBrk="0" hangingPunct="0"/>
              <a:endParaRPr lang="de-DE"/>
            </a:p>
          </p:txBody>
        </p:sp>
        <p:sp>
          <p:nvSpPr>
            <p:cNvPr id="13399" name="Line 13"/>
            <p:cNvSpPr>
              <a:spLocks noChangeShapeType="1"/>
            </p:cNvSpPr>
            <p:nvPr/>
          </p:nvSpPr>
          <p:spPr bwMode="auto">
            <a:xfrm flipH="1">
              <a:off x="3956" y="2544"/>
              <a:ext cx="336" cy="14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  <p:sp>
          <p:nvSpPr>
            <p:cNvPr id="13400" name="Oval 14"/>
            <p:cNvSpPr>
              <a:spLocks noChangeArrowheads="1"/>
            </p:cNvSpPr>
            <p:nvPr/>
          </p:nvSpPr>
          <p:spPr bwMode="auto">
            <a:xfrm>
              <a:off x="3908" y="2784"/>
              <a:ext cx="96" cy="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pPr eaLnBrk="0" hangingPunct="0"/>
              <a:endParaRPr lang="de-DE"/>
            </a:p>
          </p:txBody>
        </p:sp>
        <p:sp>
          <p:nvSpPr>
            <p:cNvPr id="13401" name="Freeform 15"/>
            <p:cNvSpPr>
              <a:spLocks/>
            </p:cNvSpPr>
            <p:nvPr/>
          </p:nvSpPr>
          <p:spPr bwMode="auto">
            <a:xfrm>
              <a:off x="4560" y="2640"/>
              <a:ext cx="201" cy="124"/>
            </a:xfrm>
            <a:custGeom>
              <a:avLst/>
              <a:gdLst>
                <a:gd name="T0" fmla="*/ 332 w 107"/>
                <a:gd name="T1" fmla="*/ 0 h 121"/>
                <a:gd name="T2" fmla="*/ 378 w 107"/>
                <a:gd name="T3" fmla="*/ 0 h 121"/>
                <a:gd name="T4" fmla="*/ 470 w 107"/>
                <a:gd name="T5" fmla="*/ 0 h 121"/>
                <a:gd name="T6" fmla="*/ 518 w 107"/>
                <a:gd name="T7" fmla="*/ 7 h 121"/>
                <a:gd name="T8" fmla="*/ 565 w 107"/>
                <a:gd name="T9" fmla="*/ 7 h 121"/>
                <a:gd name="T10" fmla="*/ 618 w 107"/>
                <a:gd name="T11" fmla="*/ 14 h 121"/>
                <a:gd name="T12" fmla="*/ 663 w 107"/>
                <a:gd name="T13" fmla="*/ 31 h 121"/>
                <a:gd name="T14" fmla="*/ 663 w 107"/>
                <a:gd name="T15" fmla="*/ 38 h 121"/>
                <a:gd name="T16" fmla="*/ 710 w 107"/>
                <a:gd name="T17" fmla="*/ 53 h 121"/>
                <a:gd name="T18" fmla="*/ 710 w 107"/>
                <a:gd name="T19" fmla="*/ 70 h 121"/>
                <a:gd name="T20" fmla="*/ 710 w 107"/>
                <a:gd name="T21" fmla="*/ 77 h 121"/>
                <a:gd name="T22" fmla="*/ 663 w 107"/>
                <a:gd name="T23" fmla="*/ 91 h 121"/>
                <a:gd name="T24" fmla="*/ 663 w 107"/>
                <a:gd name="T25" fmla="*/ 108 h 121"/>
                <a:gd name="T26" fmla="*/ 618 w 107"/>
                <a:gd name="T27" fmla="*/ 116 h 121"/>
                <a:gd name="T28" fmla="*/ 565 w 107"/>
                <a:gd name="T29" fmla="*/ 123 h 121"/>
                <a:gd name="T30" fmla="*/ 518 w 107"/>
                <a:gd name="T31" fmla="*/ 130 h 121"/>
                <a:gd name="T32" fmla="*/ 423 w 107"/>
                <a:gd name="T33" fmla="*/ 130 h 121"/>
                <a:gd name="T34" fmla="*/ 378 w 107"/>
                <a:gd name="T35" fmla="*/ 130 h 121"/>
                <a:gd name="T36" fmla="*/ 332 w 107"/>
                <a:gd name="T37" fmla="*/ 130 h 121"/>
                <a:gd name="T38" fmla="*/ 240 w 107"/>
                <a:gd name="T39" fmla="*/ 130 h 121"/>
                <a:gd name="T40" fmla="*/ 188 w 107"/>
                <a:gd name="T41" fmla="*/ 130 h 121"/>
                <a:gd name="T42" fmla="*/ 137 w 107"/>
                <a:gd name="T43" fmla="*/ 123 h 121"/>
                <a:gd name="T44" fmla="*/ 92 w 107"/>
                <a:gd name="T45" fmla="*/ 116 h 121"/>
                <a:gd name="T46" fmla="*/ 45 w 107"/>
                <a:gd name="T47" fmla="*/ 108 h 121"/>
                <a:gd name="T48" fmla="*/ 45 w 107"/>
                <a:gd name="T49" fmla="*/ 91 h 121"/>
                <a:gd name="T50" fmla="*/ 0 w 107"/>
                <a:gd name="T51" fmla="*/ 77 h 121"/>
                <a:gd name="T52" fmla="*/ 0 w 107"/>
                <a:gd name="T53" fmla="*/ 70 h 121"/>
                <a:gd name="T54" fmla="*/ 0 w 107"/>
                <a:gd name="T55" fmla="*/ 53 h 121"/>
                <a:gd name="T56" fmla="*/ 45 w 107"/>
                <a:gd name="T57" fmla="*/ 38 h 121"/>
                <a:gd name="T58" fmla="*/ 45 w 107"/>
                <a:gd name="T59" fmla="*/ 31 h 121"/>
                <a:gd name="T60" fmla="*/ 92 w 107"/>
                <a:gd name="T61" fmla="*/ 14 h 121"/>
                <a:gd name="T62" fmla="*/ 137 w 107"/>
                <a:gd name="T63" fmla="*/ 7 h 121"/>
                <a:gd name="T64" fmla="*/ 188 w 107"/>
                <a:gd name="T65" fmla="*/ 7 h 121"/>
                <a:gd name="T66" fmla="*/ 240 w 107"/>
                <a:gd name="T67" fmla="*/ 0 h 121"/>
                <a:gd name="T68" fmla="*/ 332 w 107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7"/>
                <a:gd name="T106" fmla="*/ 0 h 121"/>
                <a:gd name="T107" fmla="*/ 107 w 107"/>
                <a:gd name="T108" fmla="*/ 121 h 1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7" h="121">
                  <a:moveTo>
                    <a:pt x="50" y="0"/>
                  </a:moveTo>
                  <a:lnTo>
                    <a:pt x="57" y="0"/>
                  </a:lnTo>
                  <a:lnTo>
                    <a:pt x="71" y="0"/>
                  </a:lnTo>
                  <a:lnTo>
                    <a:pt x="78" y="7"/>
                  </a:lnTo>
                  <a:lnTo>
                    <a:pt x="85" y="7"/>
                  </a:lnTo>
                  <a:lnTo>
                    <a:pt x="93" y="14"/>
                  </a:lnTo>
                  <a:lnTo>
                    <a:pt x="100" y="28"/>
                  </a:lnTo>
                  <a:lnTo>
                    <a:pt x="100" y="35"/>
                  </a:lnTo>
                  <a:lnTo>
                    <a:pt x="107" y="50"/>
                  </a:lnTo>
                  <a:lnTo>
                    <a:pt x="107" y="64"/>
                  </a:lnTo>
                  <a:lnTo>
                    <a:pt x="107" y="71"/>
                  </a:lnTo>
                  <a:lnTo>
                    <a:pt x="100" y="85"/>
                  </a:lnTo>
                  <a:lnTo>
                    <a:pt x="100" y="100"/>
                  </a:lnTo>
                  <a:lnTo>
                    <a:pt x="93" y="107"/>
                  </a:lnTo>
                  <a:lnTo>
                    <a:pt x="85" y="114"/>
                  </a:lnTo>
                  <a:lnTo>
                    <a:pt x="78" y="121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0" y="121"/>
                  </a:lnTo>
                  <a:lnTo>
                    <a:pt x="36" y="121"/>
                  </a:lnTo>
                  <a:lnTo>
                    <a:pt x="28" y="121"/>
                  </a:lnTo>
                  <a:lnTo>
                    <a:pt x="21" y="114"/>
                  </a:lnTo>
                  <a:lnTo>
                    <a:pt x="14" y="107"/>
                  </a:lnTo>
                  <a:lnTo>
                    <a:pt x="7" y="100"/>
                  </a:lnTo>
                  <a:lnTo>
                    <a:pt x="7" y="8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6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  <p:sp>
          <p:nvSpPr>
            <p:cNvPr id="13402" name="Freeform 16"/>
            <p:cNvSpPr>
              <a:spLocks/>
            </p:cNvSpPr>
            <p:nvPr/>
          </p:nvSpPr>
          <p:spPr bwMode="auto">
            <a:xfrm>
              <a:off x="4560" y="2640"/>
              <a:ext cx="201" cy="124"/>
            </a:xfrm>
            <a:custGeom>
              <a:avLst/>
              <a:gdLst>
                <a:gd name="T0" fmla="*/ 332 w 107"/>
                <a:gd name="T1" fmla="*/ 0 h 121"/>
                <a:gd name="T2" fmla="*/ 378 w 107"/>
                <a:gd name="T3" fmla="*/ 0 h 121"/>
                <a:gd name="T4" fmla="*/ 470 w 107"/>
                <a:gd name="T5" fmla="*/ 0 h 121"/>
                <a:gd name="T6" fmla="*/ 518 w 107"/>
                <a:gd name="T7" fmla="*/ 7 h 121"/>
                <a:gd name="T8" fmla="*/ 565 w 107"/>
                <a:gd name="T9" fmla="*/ 7 h 121"/>
                <a:gd name="T10" fmla="*/ 618 w 107"/>
                <a:gd name="T11" fmla="*/ 14 h 121"/>
                <a:gd name="T12" fmla="*/ 663 w 107"/>
                <a:gd name="T13" fmla="*/ 31 h 121"/>
                <a:gd name="T14" fmla="*/ 663 w 107"/>
                <a:gd name="T15" fmla="*/ 38 h 121"/>
                <a:gd name="T16" fmla="*/ 710 w 107"/>
                <a:gd name="T17" fmla="*/ 53 h 121"/>
                <a:gd name="T18" fmla="*/ 710 w 107"/>
                <a:gd name="T19" fmla="*/ 70 h 121"/>
                <a:gd name="T20" fmla="*/ 710 w 107"/>
                <a:gd name="T21" fmla="*/ 77 h 121"/>
                <a:gd name="T22" fmla="*/ 663 w 107"/>
                <a:gd name="T23" fmla="*/ 91 h 121"/>
                <a:gd name="T24" fmla="*/ 663 w 107"/>
                <a:gd name="T25" fmla="*/ 108 h 121"/>
                <a:gd name="T26" fmla="*/ 618 w 107"/>
                <a:gd name="T27" fmla="*/ 116 h 121"/>
                <a:gd name="T28" fmla="*/ 565 w 107"/>
                <a:gd name="T29" fmla="*/ 123 h 121"/>
                <a:gd name="T30" fmla="*/ 518 w 107"/>
                <a:gd name="T31" fmla="*/ 130 h 121"/>
                <a:gd name="T32" fmla="*/ 423 w 107"/>
                <a:gd name="T33" fmla="*/ 130 h 121"/>
                <a:gd name="T34" fmla="*/ 378 w 107"/>
                <a:gd name="T35" fmla="*/ 130 h 121"/>
                <a:gd name="T36" fmla="*/ 332 w 107"/>
                <a:gd name="T37" fmla="*/ 130 h 121"/>
                <a:gd name="T38" fmla="*/ 240 w 107"/>
                <a:gd name="T39" fmla="*/ 130 h 121"/>
                <a:gd name="T40" fmla="*/ 188 w 107"/>
                <a:gd name="T41" fmla="*/ 130 h 121"/>
                <a:gd name="T42" fmla="*/ 137 w 107"/>
                <a:gd name="T43" fmla="*/ 123 h 121"/>
                <a:gd name="T44" fmla="*/ 92 w 107"/>
                <a:gd name="T45" fmla="*/ 116 h 121"/>
                <a:gd name="T46" fmla="*/ 45 w 107"/>
                <a:gd name="T47" fmla="*/ 108 h 121"/>
                <a:gd name="T48" fmla="*/ 45 w 107"/>
                <a:gd name="T49" fmla="*/ 91 h 121"/>
                <a:gd name="T50" fmla="*/ 0 w 107"/>
                <a:gd name="T51" fmla="*/ 77 h 121"/>
                <a:gd name="T52" fmla="*/ 0 w 107"/>
                <a:gd name="T53" fmla="*/ 70 h 121"/>
                <a:gd name="T54" fmla="*/ 0 w 107"/>
                <a:gd name="T55" fmla="*/ 53 h 121"/>
                <a:gd name="T56" fmla="*/ 45 w 107"/>
                <a:gd name="T57" fmla="*/ 38 h 121"/>
                <a:gd name="T58" fmla="*/ 45 w 107"/>
                <a:gd name="T59" fmla="*/ 31 h 121"/>
                <a:gd name="T60" fmla="*/ 92 w 107"/>
                <a:gd name="T61" fmla="*/ 14 h 121"/>
                <a:gd name="T62" fmla="*/ 137 w 107"/>
                <a:gd name="T63" fmla="*/ 7 h 121"/>
                <a:gd name="T64" fmla="*/ 188 w 107"/>
                <a:gd name="T65" fmla="*/ 7 h 121"/>
                <a:gd name="T66" fmla="*/ 240 w 107"/>
                <a:gd name="T67" fmla="*/ 0 h 121"/>
                <a:gd name="T68" fmla="*/ 332 w 107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7"/>
                <a:gd name="T106" fmla="*/ 0 h 121"/>
                <a:gd name="T107" fmla="*/ 107 w 107"/>
                <a:gd name="T108" fmla="*/ 121 h 1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7" h="121">
                  <a:moveTo>
                    <a:pt x="50" y="0"/>
                  </a:moveTo>
                  <a:lnTo>
                    <a:pt x="57" y="0"/>
                  </a:lnTo>
                  <a:lnTo>
                    <a:pt x="71" y="0"/>
                  </a:lnTo>
                  <a:lnTo>
                    <a:pt x="78" y="7"/>
                  </a:lnTo>
                  <a:lnTo>
                    <a:pt x="85" y="7"/>
                  </a:lnTo>
                  <a:lnTo>
                    <a:pt x="93" y="14"/>
                  </a:lnTo>
                  <a:lnTo>
                    <a:pt x="100" y="28"/>
                  </a:lnTo>
                  <a:lnTo>
                    <a:pt x="100" y="35"/>
                  </a:lnTo>
                  <a:lnTo>
                    <a:pt x="107" y="50"/>
                  </a:lnTo>
                  <a:lnTo>
                    <a:pt x="107" y="64"/>
                  </a:lnTo>
                  <a:lnTo>
                    <a:pt x="107" y="71"/>
                  </a:lnTo>
                  <a:lnTo>
                    <a:pt x="100" y="85"/>
                  </a:lnTo>
                  <a:lnTo>
                    <a:pt x="100" y="100"/>
                  </a:lnTo>
                  <a:lnTo>
                    <a:pt x="93" y="107"/>
                  </a:lnTo>
                  <a:lnTo>
                    <a:pt x="85" y="114"/>
                  </a:lnTo>
                  <a:lnTo>
                    <a:pt x="78" y="121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0" y="121"/>
                  </a:lnTo>
                  <a:lnTo>
                    <a:pt x="36" y="121"/>
                  </a:lnTo>
                  <a:lnTo>
                    <a:pt x="28" y="121"/>
                  </a:lnTo>
                  <a:lnTo>
                    <a:pt x="21" y="114"/>
                  </a:lnTo>
                  <a:lnTo>
                    <a:pt x="14" y="107"/>
                  </a:lnTo>
                  <a:lnTo>
                    <a:pt x="7" y="100"/>
                  </a:lnTo>
                  <a:lnTo>
                    <a:pt x="7" y="8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6" y="0"/>
                  </a:lnTo>
                  <a:lnTo>
                    <a:pt x="5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  <p:sp>
          <p:nvSpPr>
            <p:cNvPr id="13403" name="Rectangle 17"/>
            <p:cNvSpPr>
              <a:spLocks noChangeArrowheads="1"/>
            </p:cNvSpPr>
            <p:nvPr/>
          </p:nvSpPr>
          <p:spPr bwMode="auto">
            <a:xfrm>
              <a:off x="4277" y="2683"/>
              <a:ext cx="295" cy="23"/>
            </a:xfrm>
            <a:prstGeom prst="rect">
              <a:avLst/>
            </a:prstGeom>
            <a:solidFill>
              <a:srgbClr val="FF33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pPr eaLnBrk="0" hangingPunct="0"/>
              <a:endParaRPr lang="de-DE"/>
            </a:p>
          </p:txBody>
        </p:sp>
        <p:sp>
          <p:nvSpPr>
            <p:cNvPr id="13404" name="Rectangle 18"/>
            <p:cNvSpPr>
              <a:spLocks noChangeArrowheads="1"/>
            </p:cNvSpPr>
            <p:nvPr/>
          </p:nvSpPr>
          <p:spPr bwMode="auto">
            <a:xfrm>
              <a:off x="4277" y="2683"/>
              <a:ext cx="295" cy="23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pPr eaLnBrk="0" hangingPunct="0"/>
              <a:endParaRPr lang="de-DE"/>
            </a:p>
          </p:txBody>
        </p:sp>
        <p:sp>
          <p:nvSpPr>
            <p:cNvPr id="13405" name="Freeform 19"/>
            <p:cNvSpPr>
              <a:spLocks noEditPoints="1"/>
            </p:cNvSpPr>
            <p:nvPr/>
          </p:nvSpPr>
          <p:spPr bwMode="auto">
            <a:xfrm>
              <a:off x="4264" y="2699"/>
              <a:ext cx="107" cy="51"/>
            </a:xfrm>
            <a:custGeom>
              <a:avLst/>
              <a:gdLst>
                <a:gd name="T0" fmla="*/ 0 w 57"/>
                <a:gd name="T1" fmla="*/ 0 h 50"/>
                <a:gd name="T2" fmla="*/ 137 w 57"/>
                <a:gd name="T3" fmla="*/ 0 h 50"/>
                <a:gd name="T4" fmla="*/ 137 w 57"/>
                <a:gd name="T5" fmla="*/ 46 h 50"/>
                <a:gd name="T6" fmla="*/ 137 w 57"/>
                <a:gd name="T7" fmla="*/ 53 h 50"/>
                <a:gd name="T8" fmla="*/ 92 w 57"/>
                <a:gd name="T9" fmla="*/ 53 h 50"/>
                <a:gd name="T10" fmla="*/ 45 w 57"/>
                <a:gd name="T11" fmla="*/ 53 h 50"/>
                <a:gd name="T12" fmla="*/ 45 w 57"/>
                <a:gd name="T13" fmla="*/ 46 h 50"/>
                <a:gd name="T14" fmla="*/ 0 w 57"/>
                <a:gd name="T15" fmla="*/ 0 h 50"/>
                <a:gd name="T16" fmla="*/ 240 w 57"/>
                <a:gd name="T17" fmla="*/ 0 h 50"/>
                <a:gd name="T18" fmla="*/ 377 w 57"/>
                <a:gd name="T19" fmla="*/ 0 h 50"/>
                <a:gd name="T20" fmla="*/ 377 w 57"/>
                <a:gd name="T21" fmla="*/ 46 h 50"/>
                <a:gd name="T22" fmla="*/ 330 w 57"/>
                <a:gd name="T23" fmla="*/ 53 h 50"/>
                <a:gd name="T24" fmla="*/ 285 w 57"/>
                <a:gd name="T25" fmla="*/ 53 h 50"/>
                <a:gd name="T26" fmla="*/ 285 w 57"/>
                <a:gd name="T27" fmla="*/ 46 h 50"/>
                <a:gd name="T28" fmla="*/ 240 w 57"/>
                <a:gd name="T29" fmla="*/ 0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50"/>
                <a:gd name="T47" fmla="*/ 57 w 57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50">
                  <a:moveTo>
                    <a:pt x="0" y="0"/>
                  </a:moveTo>
                  <a:lnTo>
                    <a:pt x="21" y="0"/>
                  </a:lnTo>
                  <a:lnTo>
                    <a:pt x="21" y="43"/>
                  </a:lnTo>
                  <a:lnTo>
                    <a:pt x="21" y="50"/>
                  </a:lnTo>
                  <a:lnTo>
                    <a:pt x="14" y="50"/>
                  </a:lnTo>
                  <a:lnTo>
                    <a:pt x="7" y="50"/>
                  </a:lnTo>
                  <a:lnTo>
                    <a:pt x="7" y="43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57" y="0"/>
                  </a:lnTo>
                  <a:lnTo>
                    <a:pt x="57" y="43"/>
                  </a:lnTo>
                  <a:lnTo>
                    <a:pt x="50" y="50"/>
                  </a:lnTo>
                  <a:lnTo>
                    <a:pt x="43" y="50"/>
                  </a:lnTo>
                  <a:lnTo>
                    <a:pt x="43" y="4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  <p:sp>
          <p:nvSpPr>
            <p:cNvPr id="13406" name="Freeform 20"/>
            <p:cNvSpPr>
              <a:spLocks/>
            </p:cNvSpPr>
            <p:nvPr/>
          </p:nvSpPr>
          <p:spPr bwMode="auto">
            <a:xfrm>
              <a:off x="4264" y="2699"/>
              <a:ext cx="39" cy="51"/>
            </a:xfrm>
            <a:custGeom>
              <a:avLst/>
              <a:gdLst>
                <a:gd name="T0" fmla="*/ 0 w 21"/>
                <a:gd name="T1" fmla="*/ 0 h 50"/>
                <a:gd name="T2" fmla="*/ 134 w 21"/>
                <a:gd name="T3" fmla="*/ 0 h 50"/>
                <a:gd name="T4" fmla="*/ 134 w 21"/>
                <a:gd name="T5" fmla="*/ 46 h 50"/>
                <a:gd name="T6" fmla="*/ 134 w 21"/>
                <a:gd name="T7" fmla="*/ 53 h 50"/>
                <a:gd name="T8" fmla="*/ 89 w 21"/>
                <a:gd name="T9" fmla="*/ 53 h 50"/>
                <a:gd name="T10" fmla="*/ 45 w 21"/>
                <a:gd name="T11" fmla="*/ 53 h 50"/>
                <a:gd name="T12" fmla="*/ 45 w 21"/>
                <a:gd name="T13" fmla="*/ 46 h 50"/>
                <a:gd name="T14" fmla="*/ 0 w 21"/>
                <a:gd name="T15" fmla="*/ 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50"/>
                <a:gd name="T26" fmla="*/ 21 w 21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50">
                  <a:moveTo>
                    <a:pt x="0" y="0"/>
                  </a:moveTo>
                  <a:lnTo>
                    <a:pt x="21" y="0"/>
                  </a:lnTo>
                  <a:lnTo>
                    <a:pt x="21" y="43"/>
                  </a:lnTo>
                  <a:lnTo>
                    <a:pt x="21" y="50"/>
                  </a:lnTo>
                  <a:lnTo>
                    <a:pt x="14" y="50"/>
                  </a:lnTo>
                  <a:lnTo>
                    <a:pt x="7" y="50"/>
                  </a:lnTo>
                  <a:lnTo>
                    <a:pt x="7" y="43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  <p:sp>
          <p:nvSpPr>
            <p:cNvPr id="13407" name="Freeform 21"/>
            <p:cNvSpPr>
              <a:spLocks/>
            </p:cNvSpPr>
            <p:nvPr/>
          </p:nvSpPr>
          <p:spPr bwMode="auto">
            <a:xfrm>
              <a:off x="4332" y="2699"/>
              <a:ext cx="39" cy="51"/>
            </a:xfrm>
            <a:custGeom>
              <a:avLst/>
              <a:gdLst>
                <a:gd name="T0" fmla="*/ 0 w 21"/>
                <a:gd name="T1" fmla="*/ 0 h 50"/>
                <a:gd name="T2" fmla="*/ 134 w 21"/>
                <a:gd name="T3" fmla="*/ 0 h 50"/>
                <a:gd name="T4" fmla="*/ 134 w 21"/>
                <a:gd name="T5" fmla="*/ 46 h 50"/>
                <a:gd name="T6" fmla="*/ 89 w 21"/>
                <a:gd name="T7" fmla="*/ 53 h 50"/>
                <a:gd name="T8" fmla="*/ 45 w 21"/>
                <a:gd name="T9" fmla="*/ 53 h 50"/>
                <a:gd name="T10" fmla="*/ 45 w 21"/>
                <a:gd name="T11" fmla="*/ 46 h 50"/>
                <a:gd name="T12" fmla="*/ 0 w 21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50"/>
                <a:gd name="T23" fmla="*/ 21 w 21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50">
                  <a:moveTo>
                    <a:pt x="0" y="0"/>
                  </a:moveTo>
                  <a:lnTo>
                    <a:pt x="21" y="0"/>
                  </a:lnTo>
                  <a:lnTo>
                    <a:pt x="21" y="43"/>
                  </a:lnTo>
                  <a:lnTo>
                    <a:pt x="14" y="50"/>
                  </a:lnTo>
                  <a:lnTo>
                    <a:pt x="7" y="50"/>
                  </a:lnTo>
                  <a:lnTo>
                    <a:pt x="7" y="43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  <p:sp>
          <p:nvSpPr>
            <p:cNvPr id="13408" name="Freeform 22"/>
            <p:cNvSpPr>
              <a:spLocks noEditPoints="1"/>
            </p:cNvSpPr>
            <p:nvPr/>
          </p:nvSpPr>
          <p:spPr bwMode="auto">
            <a:xfrm>
              <a:off x="4599" y="2662"/>
              <a:ext cx="120" cy="80"/>
            </a:xfrm>
            <a:custGeom>
              <a:avLst/>
              <a:gdLst>
                <a:gd name="T0" fmla="*/ 422 w 64"/>
                <a:gd name="T1" fmla="*/ 53 h 79"/>
                <a:gd name="T2" fmla="*/ 422 w 64"/>
                <a:gd name="T3" fmla="*/ 67 h 79"/>
                <a:gd name="T4" fmla="*/ 330 w 64"/>
                <a:gd name="T5" fmla="*/ 82 h 79"/>
                <a:gd name="T6" fmla="*/ 236 w 64"/>
                <a:gd name="T7" fmla="*/ 82 h 79"/>
                <a:gd name="T8" fmla="*/ 144 w 64"/>
                <a:gd name="T9" fmla="*/ 82 h 79"/>
                <a:gd name="T10" fmla="*/ 97 w 64"/>
                <a:gd name="T11" fmla="*/ 74 h 79"/>
                <a:gd name="T12" fmla="*/ 45 w 64"/>
                <a:gd name="T13" fmla="*/ 67 h 79"/>
                <a:gd name="T14" fmla="*/ 0 w 64"/>
                <a:gd name="T15" fmla="*/ 53 h 79"/>
                <a:gd name="T16" fmla="*/ 0 w 64"/>
                <a:gd name="T17" fmla="*/ 29 h 79"/>
                <a:gd name="T18" fmla="*/ 45 w 64"/>
                <a:gd name="T19" fmla="*/ 14 h 79"/>
                <a:gd name="T20" fmla="*/ 144 w 64"/>
                <a:gd name="T21" fmla="*/ 7 h 79"/>
                <a:gd name="T22" fmla="*/ 236 w 64"/>
                <a:gd name="T23" fmla="*/ 0 h 79"/>
                <a:gd name="T24" fmla="*/ 285 w 64"/>
                <a:gd name="T25" fmla="*/ 7 h 79"/>
                <a:gd name="T26" fmla="*/ 377 w 64"/>
                <a:gd name="T27" fmla="*/ 7 h 79"/>
                <a:gd name="T28" fmla="*/ 422 w 64"/>
                <a:gd name="T29" fmla="*/ 14 h 79"/>
                <a:gd name="T30" fmla="*/ 422 w 64"/>
                <a:gd name="T31" fmla="*/ 29 h 79"/>
                <a:gd name="T32" fmla="*/ 377 w 64"/>
                <a:gd name="T33" fmla="*/ 36 h 79"/>
                <a:gd name="T34" fmla="*/ 377 w 64"/>
                <a:gd name="T35" fmla="*/ 21 h 79"/>
                <a:gd name="T36" fmla="*/ 330 w 64"/>
                <a:gd name="T37" fmla="*/ 14 h 79"/>
                <a:gd name="T38" fmla="*/ 285 w 64"/>
                <a:gd name="T39" fmla="*/ 7 h 79"/>
                <a:gd name="T40" fmla="*/ 189 w 64"/>
                <a:gd name="T41" fmla="*/ 7 h 79"/>
                <a:gd name="T42" fmla="*/ 144 w 64"/>
                <a:gd name="T43" fmla="*/ 14 h 79"/>
                <a:gd name="T44" fmla="*/ 97 w 64"/>
                <a:gd name="T45" fmla="*/ 21 h 79"/>
                <a:gd name="T46" fmla="*/ 45 w 64"/>
                <a:gd name="T47" fmla="*/ 29 h 79"/>
                <a:gd name="T48" fmla="*/ 45 w 64"/>
                <a:gd name="T49" fmla="*/ 46 h 79"/>
                <a:gd name="T50" fmla="*/ 45 w 64"/>
                <a:gd name="T51" fmla="*/ 60 h 79"/>
                <a:gd name="T52" fmla="*/ 97 w 64"/>
                <a:gd name="T53" fmla="*/ 74 h 79"/>
                <a:gd name="T54" fmla="*/ 189 w 64"/>
                <a:gd name="T55" fmla="*/ 74 h 79"/>
                <a:gd name="T56" fmla="*/ 285 w 64"/>
                <a:gd name="T57" fmla="*/ 74 h 79"/>
                <a:gd name="T58" fmla="*/ 330 w 64"/>
                <a:gd name="T59" fmla="*/ 67 h 79"/>
                <a:gd name="T60" fmla="*/ 377 w 64"/>
                <a:gd name="T61" fmla="*/ 60 h 79"/>
                <a:gd name="T62" fmla="*/ 377 w 64"/>
                <a:gd name="T63" fmla="*/ 46 h 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4"/>
                <a:gd name="T97" fmla="*/ 0 h 79"/>
                <a:gd name="T98" fmla="*/ 64 w 64"/>
                <a:gd name="T99" fmla="*/ 79 h 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4" h="79">
                  <a:moveTo>
                    <a:pt x="64" y="36"/>
                  </a:moveTo>
                  <a:lnTo>
                    <a:pt x="64" y="50"/>
                  </a:lnTo>
                  <a:lnTo>
                    <a:pt x="64" y="57"/>
                  </a:lnTo>
                  <a:lnTo>
                    <a:pt x="64" y="64"/>
                  </a:lnTo>
                  <a:lnTo>
                    <a:pt x="57" y="71"/>
                  </a:lnTo>
                  <a:lnTo>
                    <a:pt x="50" y="79"/>
                  </a:lnTo>
                  <a:lnTo>
                    <a:pt x="43" y="79"/>
                  </a:lnTo>
                  <a:lnTo>
                    <a:pt x="36" y="79"/>
                  </a:lnTo>
                  <a:lnTo>
                    <a:pt x="29" y="79"/>
                  </a:lnTo>
                  <a:lnTo>
                    <a:pt x="22" y="79"/>
                  </a:lnTo>
                  <a:lnTo>
                    <a:pt x="15" y="79"/>
                  </a:lnTo>
                  <a:lnTo>
                    <a:pt x="15" y="71"/>
                  </a:lnTo>
                  <a:lnTo>
                    <a:pt x="7" y="71"/>
                  </a:lnTo>
                  <a:lnTo>
                    <a:pt x="7" y="64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7" y="14"/>
                  </a:lnTo>
                  <a:lnTo>
                    <a:pt x="15" y="7"/>
                  </a:lnTo>
                  <a:lnTo>
                    <a:pt x="22" y="7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50" y="7"/>
                  </a:lnTo>
                  <a:lnTo>
                    <a:pt x="57" y="7"/>
                  </a:lnTo>
                  <a:lnTo>
                    <a:pt x="57" y="14"/>
                  </a:lnTo>
                  <a:lnTo>
                    <a:pt x="64" y="14"/>
                  </a:lnTo>
                  <a:lnTo>
                    <a:pt x="64" y="21"/>
                  </a:lnTo>
                  <a:lnTo>
                    <a:pt x="64" y="29"/>
                  </a:lnTo>
                  <a:lnTo>
                    <a:pt x="64" y="36"/>
                  </a:lnTo>
                  <a:close/>
                  <a:moveTo>
                    <a:pt x="57" y="36"/>
                  </a:moveTo>
                  <a:lnTo>
                    <a:pt x="57" y="29"/>
                  </a:lnTo>
                  <a:lnTo>
                    <a:pt x="57" y="21"/>
                  </a:lnTo>
                  <a:lnTo>
                    <a:pt x="57" y="14"/>
                  </a:lnTo>
                  <a:lnTo>
                    <a:pt x="50" y="14"/>
                  </a:lnTo>
                  <a:lnTo>
                    <a:pt x="50" y="7"/>
                  </a:lnTo>
                  <a:lnTo>
                    <a:pt x="43" y="7"/>
                  </a:lnTo>
                  <a:lnTo>
                    <a:pt x="36" y="7"/>
                  </a:lnTo>
                  <a:lnTo>
                    <a:pt x="29" y="7"/>
                  </a:lnTo>
                  <a:lnTo>
                    <a:pt x="22" y="7"/>
                  </a:lnTo>
                  <a:lnTo>
                    <a:pt x="22" y="14"/>
                  </a:lnTo>
                  <a:lnTo>
                    <a:pt x="15" y="14"/>
                  </a:lnTo>
                  <a:lnTo>
                    <a:pt x="15" y="21"/>
                  </a:lnTo>
                  <a:lnTo>
                    <a:pt x="7" y="21"/>
                  </a:lnTo>
                  <a:lnTo>
                    <a:pt x="7" y="29"/>
                  </a:lnTo>
                  <a:lnTo>
                    <a:pt x="7" y="36"/>
                  </a:lnTo>
                  <a:lnTo>
                    <a:pt x="7" y="43"/>
                  </a:lnTo>
                  <a:lnTo>
                    <a:pt x="7" y="50"/>
                  </a:lnTo>
                  <a:lnTo>
                    <a:pt x="7" y="57"/>
                  </a:lnTo>
                  <a:lnTo>
                    <a:pt x="15" y="64"/>
                  </a:lnTo>
                  <a:lnTo>
                    <a:pt x="15" y="71"/>
                  </a:lnTo>
                  <a:lnTo>
                    <a:pt x="22" y="71"/>
                  </a:lnTo>
                  <a:lnTo>
                    <a:pt x="29" y="71"/>
                  </a:lnTo>
                  <a:lnTo>
                    <a:pt x="36" y="71"/>
                  </a:lnTo>
                  <a:lnTo>
                    <a:pt x="43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7" y="64"/>
                  </a:lnTo>
                  <a:lnTo>
                    <a:pt x="57" y="57"/>
                  </a:lnTo>
                  <a:lnTo>
                    <a:pt x="57" y="50"/>
                  </a:lnTo>
                  <a:lnTo>
                    <a:pt x="57" y="43"/>
                  </a:lnTo>
                  <a:lnTo>
                    <a:pt x="57" y="36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  <p:sp>
          <p:nvSpPr>
            <p:cNvPr id="13409" name="Freeform 23"/>
            <p:cNvSpPr>
              <a:spLocks/>
            </p:cNvSpPr>
            <p:nvPr/>
          </p:nvSpPr>
          <p:spPr bwMode="auto">
            <a:xfrm>
              <a:off x="4599" y="2662"/>
              <a:ext cx="120" cy="80"/>
            </a:xfrm>
            <a:custGeom>
              <a:avLst/>
              <a:gdLst>
                <a:gd name="T0" fmla="*/ 422 w 64"/>
                <a:gd name="T1" fmla="*/ 36 h 79"/>
                <a:gd name="T2" fmla="*/ 422 w 64"/>
                <a:gd name="T3" fmla="*/ 53 h 79"/>
                <a:gd name="T4" fmla="*/ 422 w 64"/>
                <a:gd name="T5" fmla="*/ 60 h 79"/>
                <a:gd name="T6" fmla="*/ 422 w 64"/>
                <a:gd name="T7" fmla="*/ 67 h 79"/>
                <a:gd name="T8" fmla="*/ 377 w 64"/>
                <a:gd name="T9" fmla="*/ 74 h 79"/>
                <a:gd name="T10" fmla="*/ 330 w 64"/>
                <a:gd name="T11" fmla="*/ 82 h 79"/>
                <a:gd name="T12" fmla="*/ 285 w 64"/>
                <a:gd name="T13" fmla="*/ 82 h 79"/>
                <a:gd name="T14" fmla="*/ 236 w 64"/>
                <a:gd name="T15" fmla="*/ 82 h 79"/>
                <a:gd name="T16" fmla="*/ 189 w 64"/>
                <a:gd name="T17" fmla="*/ 82 h 79"/>
                <a:gd name="T18" fmla="*/ 144 w 64"/>
                <a:gd name="T19" fmla="*/ 82 h 79"/>
                <a:gd name="T20" fmla="*/ 97 w 64"/>
                <a:gd name="T21" fmla="*/ 82 h 79"/>
                <a:gd name="T22" fmla="*/ 97 w 64"/>
                <a:gd name="T23" fmla="*/ 74 h 79"/>
                <a:gd name="T24" fmla="*/ 45 w 64"/>
                <a:gd name="T25" fmla="*/ 74 h 79"/>
                <a:gd name="T26" fmla="*/ 45 w 64"/>
                <a:gd name="T27" fmla="*/ 67 h 79"/>
                <a:gd name="T28" fmla="*/ 0 w 64"/>
                <a:gd name="T29" fmla="*/ 60 h 79"/>
                <a:gd name="T30" fmla="*/ 0 w 64"/>
                <a:gd name="T31" fmla="*/ 53 h 79"/>
                <a:gd name="T32" fmla="*/ 0 w 64"/>
                <a:gd name="T33" fmla="*/ 36 h 79"/>
                <a:gd name="T34" fmla="*/ 0 w 64"/>
                <a:gd name="T35" fmla="*/ 29 h 79"/>
                <a:gd name="T36" fmla="*/ 0 w 64"/>
                <a:gd name="T37" fmla="*/ 21 h 79"/>
                <a:gd name="T38" fmla="*/ 45 w 64"/>
                <a:gd name="T39" fmla="*/ 14 h 79"/>
                <a:gd name="T40" fmla="*/ 97 w 64"/>
                <a:gd name="T41" fmla="*/ 7 h 79"/>
                <a:gd name="T42" fmla="*/ 144 w 64"/>
                <a:gd name="T43" fmla="*/ 7 h 79"/>
                <a:gd name="T44" fmla="*/ 189 w 64"/>
                <a:gd name="T45" fmla="*/ 0 h 79"/>
                <a:gd name="T46" fmla="*/ 236 w 64"/>
                <a:gd name="T47" fmla="*/ 0 h 79"/>
                <a:gd name="T48" fmla="*/ 285 w 64"/>
                <a:gd name="T49" fmla="*/ 0 h 79"/>
                <a:gd name="T50" fmla="*/ 285 w 64"/>
                <a:gd name="T51" fmla="*/ 7 h 79"/>
                <a:gd name="T52" fmla="*/ 330 w 64"/>
                <a:gd name="T53" fmla="*/ 7 h 79"/>
                <a:gd name="T54" fmla="*/ 377 w 64"/>
                <a:gd name="T55" fmla="*/ 7 h 79"/>
                <a:gd name="T56" fmla="*/ 377 w 64"/>
                <a:gd name="T57" fmla="*/ 14 h 79"/>
                <a:gd name="T58" fmla="*/ 422 w 64"/>
                <a:gd name="T59" fmla="*/ 14 h 79"/>
                <a:gd name="T60" fmla="*/ 422 w 64"/>
                <a:gd name="T61" fmla="*/ 21 h 79"/>
                <a:gd name="T62" fmla="*/ 422 w 64"/>
                <a:gd name="T63" fmla="*/ 29 h 79"/>
                <a:gd name="T64" fmla="*/ 422 w 64"/>
                <a:gd name="T65" fmla="*/ 36 h 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79"/>
                <a:gd name="T101" fmla="*/ 64 w 64"/>
                <a:gd name="T102" fmla="*/ 79 h 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79">
                  <a:moveTo>
                    <a:pt x="64" y="36"/>
                  </a:moveTo>
                  <a:lnTo>
                    <a:pt x="64" y="50"/>
                  </a:lnTo>
                  <a:lnTo>
                    <a:pt x="64" y="57"/>
                  </a:lnTo>
                  <a:lnTo>
                    <a:pt x="64" y="64"/>
                  </a:lnTo>
                  <a:lnTo>
                    <a:pt x="57" y="71"/>
                  </a:lnTo>
                  <a:lnTo>
                    <a:pt x="50" y="79"/>
                  </a:lnTo>
                  <a:lnTo>
                    <a:pt x="43" y="79"/>
                  </a:lnTo>
                  <a:lnTo>
                    <a:pt x="36" y="79"/>
                  </a:lnTo>
                  <a:lnTo>
                    <a:pt x="29" y="79"/>
                  </a:lnTo>
                  <a:lnTo>
                    <a:pt x="22" y="79"/>
                  </a:lnTo>
                  <a:lnTo>
                    <a:pt x="15" y="79"/>
                  </a:lnTo>
                  <a:lnTo>
                    <a:pt x="15" y="71"/>
                  </a:lnTo>
                  <a:lnTo>
                    <a:pt x="7" y="71"/>
                  </a:lnTo>
                  <a:lnTo>
                    <a:pt x="7" y="64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7" y="14"/>
                  </a:lnTo>
                  <a:lnTo>
                    <a:pt x="15" y="7"/>
                  </a:lnTo>
                  <a:lnTo>
                    <a:pt x="22" y="7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50" y="7"/>
                  </a:lnTo>
                  <a:lnTo>
                    <a:pt x="57" y="7"/>
                  </a:lnTo>
                  <a:lnTo>
                    <a:pt x="57" y="14"/>
                  </a:lnTo>
                  <a:lnTo>
                    <a:pt x="64" y="14"/>
                  </a:lnTo>
                  <a:lnTo>
                    <a:pt x="64" y="21"/>
                  </a:lnTo>
                  <a:lnTo>
                    <a:pt x="64" y="29"/>
                  </a:lnTo>
                  <a:lnTo>
                    <a:pt x="64" y="36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  <p:sp>
          <p:nvSpPr>
            <p:cNvPr id="13410" name="Freeform 24"/>
            <p:cNvSpPr>
              <a:spLocks/>
            </p:cNvSpPr>
            <p:nvPr/>
          </p:nvSpPr>
          <p:spPr bwMode="auto">
            <a:xfrm>
              <a:off x="4612" y="2669"/>
              <a:ext cx="94" cy="65"/>
            </a:xfrm>
            <a:custGeom>
              <a:avLst/>
              <a:gdLst>
                <a:gd name="T0" fmla="*/ 333 w 50"/>
                <a:gd name="T1" fmla="*/ 29 h 64"/>
                <a:gd name="T2" fmla="*/ 333 w 50"/>
                <a:gd name="T3" fmla="*/ 22 h 64"/>
                <a:gd name="T4" fmla="*/ 333 w 50"/>
                <a:gd name="T5" fmla="*/ 14 h 64"/>
                <a:gd name="T6" fmla="*/ 333 w 50"/>
                <a:gd name="T7" fmla="*/ 7 h 64"/>
                <a:gd name="T8" fmla="*/ 286 w 50"/>
                <a:gd name="T9" fmla="*/ 7 h 64"/>
                <a:gd name="T10" fmla="*/ 286 w 50"/>
                <a:gd name="T11" fmla="*/ 0 h 64"/>
                <a:gd name="T12" fmla="*/ 241 w 50"/>
                <a:gd name="T13" fmla="*/ 0 h 64"/>
                <a:gd name="T14" fmla="*/ 194 w 50"/>
                <a:gd name="T15" fmla="*/ 0 h 64"/>
                <a:gd name="T16" fmla="*/ 145 w 50"/>
                <a:gd name="T17" fmla="*/ 0 h 64"/>
                <a:gd name="T18" fmla="*/ 100 w 50"/>
                <a:gd name="T19" fmla="*/ 0 h 64"/>
                <a:gd name="T20" fmla="*/ 100 w 50"/>
                <a:gd name="T21" fmla="*/ 7 h 64"/>
                <a:gd name="T22" fmla="*/ 53 w 50"/>
                <a:gd name="T23" fmla="*/ 7 h 64"/>
                <a:gd name="T24" fmla="*/ 53 w 50"/>
                <a:gd name="T25" fmla="*/ 14 h 64"/>
                <a:gd name="T26" fmla="*/ 0 w 50"/>
                <a:gd name="T27" fmla="*/ 14 h 64"/>
                <a:gd name="T28" fmla="*/ 0 w 50"/>
                <a:gd name="T29" fmla="*/ 22 h 64"/>
                <a:gd name="T30" fmla="*/ 0 w 50"/>
                <a:gd name="T31" fmla="*/ 29 h 64"/>
                <a:gd name="T32" fmla="*/ 0 w 50"/>
                <a:gd name="T33" fmla="*/ 39 h 64"/>
                <a:gd name="T34" fmla="*/ 0 w 50"/>
                <a:gd name="T35" fmla="*/ 46 h 64"/>
                <a:gd name="T36" fmla="*/ 0 w 50"/>
                <a:gd name="T37" fmla="*/ 53 h 64"/>
                <a:gd name="T38" fmla="*/ 53 w 50"/>
                <a:gd name="T39" fmla="*/ 60 h 64"/>
                <a:gd name="T40" fmla="*/ 53 w 50"/>
                <a:gd name="T41" fmla="*/ 67 h 64"/>
                <a:gd name="T42" fmla="*/ 100 w 50"/>
                <a:gd name="T43" fmla="*/ 67 h 64"/>
                <a:gd name="T44" fmla="*/ 145 w 50"/>
                <a:gd name="T45" fmla="*/ 67 h 64"/>
                <a:gd name="T46" fmla="*/ 194 w 50"/>
                <a:gd name="T47" fmla="*/ 67 h 64"/>
                <a:gd name="T48" fmla="*/ 241 w 50"/>
                <a:gd name="T49" fmla="*/ 67 h 64"/>
                <a:gd name="T50" fmla="*/ 286 w 50"/>
                <a:gd name="T51" fmla="*/ 67 h 64"/>
                <a:gd name="T52" fmla="*/ 286 w 50"/>
                <a:gd name="T53" fmla="*/ 60 h 64"/>
                <a:gd name="T54" fmla="*/ 333 w 50"/>
                <a:gd name="T55" fmla="*/ 60 h 64"/>
                <a:gd name="T56" fmla="*/ 333 w 50"/>
                <a:gd name="T57" fmla="*/ 53 h 64"/>
                <a:gd name="T58" fmla="*/ 333 w 50"/>
                <a:gd name="T59" fmla="*/ 46 h 64"/>
                <a:gd name="T60" fmla="*/ 333 w 50"/>
                <a:gd name="T61" fmla="*/ 39 h 64"/>
                <a:gd name="T62" fmla="*/ 333 w 50"/>
                <a:gd name="T63" fmla="*/ 29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"/>
                <a:gd name="T97" fmla="*/ 0 h 64"/>
                <a:gd name="T98" fmla="*/ 50 w 50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" h="64">
                  <a:moveTo>
                    <a:pt x="50" y="29"/>
                  </a:moveTo>
                  <a:lnTo>
                    <a:pt x="50" y="22"/>
                  </a:lnTo>
                  <a:lnTo>
                    <a:pt x="50" y="14"/>
                  </a:lnTo>
                  <a:lnTo>
                    <a:pt x="50" y="7"/>
                  </a:lnTo>
                  <a:lnTo>
                    <a:pt x="43" y="7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8" y="7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8" y="57"/>
                  </a:lnTo>
                  <a:lnTo>
                    <a:pt x="8" y="64"/>
                  </a:lnTo>
                  <a:lnTo>
                    <a:pt x="15" y="64"/>
                  </a:lnTo>
                  <a:lnTo>
                    <a:pt x="22" y="64"/>
                  </a:lnTo>
                  <a:lnTo>
                    <a:pt x="29" y="64"/>
                  </a:lnTo>
                  <a:lnTo>
                    <a:pt x="36" y="64"/>
                  </a:lnTo>
                  <a:lnTo>
                    <a:pt x="43" y="64"/>
                  </a:lnTo>
                  <a:lnTo>
                    <a:pt x="43" y="57"/>
                  </a:lnTo>
                  <a:lnTo>
                    <a:pt x="50" y="57"/>
                  </a:lnTo>
                  <a:lnTo>
                    <a:pt x="50" y="50"/>
                  </a:lnTo>
                  <a:lnTo>
                    <a:pt x="50" y="43"/>
                  </a:lnTo>
                  <a:lnTo>
                    <a:pt x="50" y="36"/>
                  </a:lnTo>
                  <a:lnTo>
                    <a:pt x="50" y="29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  <p:sp>
          <p:nvSpPr>
            <p:cNvPr id="13411" name="Freeform 25"/>
            <p:cNvSpPr>
              <a:spLocks/>
            </p:cNvSpPr>
            <p:nvPr/>
          </p:nvSpPr>
          <p:spPr bwMode="auto">
            <a:xfrm>
              <a:off x="2436" y="2629"/>
              <a:ext cx="201" cy="124"/>
            </a:xfrm>
            <a:custGeom>
              <a:avLst/>
              <a:gdLst>
                <a:gd name="T0" fmla="*/ 332 w 107"/>
                <a:gd name="T1" fmla="*/ 0 h 121"/>
                <a:gd name="T2" fmla="*/ 378 w 107"/>
                <a:gd name="T3" fmla="*/ 0 h 121"/>
                <a:gd name="T4" fmla="*/ 470 w 107"/>
                <a:gd name="T5" fmla="*/ 0 h 121"/>
                <a:gd name="T6" fmla="*/ 518 w 107"/>
                <a:gd name="T7" fmla="*/ 7 h 121"/>
                <a:gd name="T8" fmla="*/ 565 w 107"/>
                <a:gd name="T9" fmla="*/ 7 h 121"/>
                <a:gd name="T10" fmla="*/ 618 w 107"/>
                <a:gd name="T11" fmla="*/ 14 h 121"/>
                <a:gd name="T12" fmla="*/ 663 w 107"/>
                <a:gd name="T13" fmla="*/ 31 h 121"/>
                <a:gd name="T14" fmla="*/ 663 w 107"/>
                <a:gd name="T15" fmla="*/ 38 h 121"/>
                <a:gd name="T16" fmla="*/ 710 w 107"/>
                <a:gd name="T17" fmla="*/ 53 h 121"/>
                <a:gd name="T18" fmla="*/ 710 w 107"/>
                <a:gd name="T19" fmla="*/ 70 h 121"/>
                <a:gd name="T20" fmla="*/ 710 w 107"/>
                <a:gd name="T21" fmla="*/ 77 h 121"/>
                <a:gd name="T22" fmla="*/ 663 w 107"/>
                <a:gd name="T23" fmla="*/ 91 h 121"/>
                <a:gd name="T24" fmla="*/ 663 w 107"/>
                <a:gd name="T25" fmla="*/ 108 h 121"/>
                <a:gd name="T26" fmla="*/ 618 w 107"/>
                <a:gd name="T27" fmla="*/ 116 h 121"/>
                <a:gd name="T28" fmla="*/ 565 w 107"/>
                <a:gd name="T29" fmla="*/ 123 h 121"/>
                <a:gd name="T30" fmla="*/ 518 w 107"/>
                <a:gd name="T31" fmla="*/ 130 h 121"/>
                <a:gd name="T32" fmla="*/ 423 w 107"/>
                <a:gd name="T33" fmla="*/ 130 h 121"/>
                <a:gd name="T34" fmla="*/ 378 w 107"/>
                <a:gd name="T35" fmla="*/ 130 h 121"/>
                <a:gd name="T36" fmla="*/ 332 w 107"/>
                <a:gd name="T37" fmla="*/ 130 h 121"/>
                <a:gd name="T38" fmla="*/ 240 w 107"/>
                <a:gd name="T39" fmla="*/ 130 h 121"/>
                <a:gd name="T40" fmla="*/ 188 w 107"/>
                <a:gd name="T41" fmla="*/ 130 h 121"/>
                <a:gd name="T42" fmla="*/ 137 w 107"/>
                <a:gd name="T43" fmla="*/ 123 h 121"/>
                <a:gd name="T44" fmla="*/ 92 w 107"/>
                <a:gd name="T45" fmla="*/ 116 h 121"/>
                <a:gd name="T46" fmla="*/ 45 w 107"/>
                <a:gd name="T47" fmla="*/ 108 h 121"/>
                <a:gd name="T48" fmla="*/ 45 w 107"/>
                <a:gd name="T49" fmla="*/ 91 h 121"/>
                <a:gd name="T50" fmla="*/ 0 w 107"/>
                <a:gd name="T51" fmla="*/ 77 h 121"/>
                <a:gd name="T52" fmla="*/ 0 w 107"/>
                <a:gd name="T53" fmla="*/ 70 h 121"/>
                <a:gd name="T54" fmla="*/ 0 w 107"/>
                <a:gd name="T55" fmla="*/ 53 h 121"/>
                <a:gd name="T56" fmla="*/ 45 w 107"/>
                <a:gd name="T57" fmla="*/ 38 h 121"/>
                <a:gd name="T58" fmla="*/ 45 w 107"/>
                <a:gd name="T59" fmla="*/ 31 h 121"/>
                <a:gd name="T60" fmla="*/ 92 w 107"/>
                <a:gd name="T61" fmla="*/ 14 h 121"/>
                <a:gd name="T62" fmla="*/ 137 w 107"/>
                <a:gd name="T63" fmla="*/ 7 h 121"/>
                <a:gd name="T64" fmla="*/ 188 w 107"/>
                <a:gd name="T65" fmla="*/ 7 h 121"/>
                <a:gd name="T66" fmla="*/ 240 w 107"/>
                <a:gd name="T67" fmla="*/ 0 h 121"/>
                <a:gd name="T68" fmla="*/ 332 w 107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7"/>
                <a:gd name="T106" fmla="*/ 0 h 121"/>
                <a:gd name="T107" fmla="*/ 107 w 107"/>
                <a:gd name="T108" fmla="*/ 121 h 1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7" h="121">
                  <a:moveTo>
                    <a:pt x="50" y="0"/>
                  </a:moveTo>
                  <a:lnTo>
                    <a:pt x="57" y="0"/>
                  </a:lnTo>
                  <a:lnTo>
                    <a:pt x="71" y="0"/>
                  </a:lnTo>
                  <a:lnTo>
                    <a:pt x="78" y="7"/>
                  </a:lnTo>
                  <a:lnTo>
                    <a:pt x="85" y="7"/>
                  </a:lnTo>
                  <a:lnTo>
                    <a:pt x="93" y="14"/>
                  </a:lnTo>
                  <a:lnTo>
                    <a:pt x="100" y="28"/>
                  </a:lnTo>
                  <a:lnTo>
                    <a:pt x="100" y="35"/>
                  </a:lnTo>
                  <a:lnTo>
                    <a:pt x="107" y="50"/>
                  </a:lnTo>
                  <a:lnTo>
                    <a:pt x="107" y="64"/>
                  </a:lnTo>
                  <a:lnTo>
                    <a:pt x="107" y="71"/>
                  </a:lnTo>
                  <a:lnTo>
                    <a:pt x="100" y="85"/>
                  </a:lnTo>
                  <a:lnTo>
                    <a:pt x="100" y="100"/>
                  </a:lnTo>
                  <a:lnTo>
                    <a:pt x="93" y="107"/>
                  </a:lnTo>
                  <a:lnTo>
                    <a:pt x="85" y="114"/>
                  </a:lnTo>
                  <a:lnTo>
                    <a:pt x="78" y="121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0" y="121"/>
                  </a:lnTo>
                  <a:lnTo>
                    <a:pt x="36" y="121"/>
                  </a:lnTo>
                  <a:lnTo>
                    <a:pt x="28" y="121"/>
                  </a:lnTo>
                  <a:lnTo>
                    <a:pt x="21" y="114"/>
                  </a:lnTo>
                  <a:lnTo>
                    <a:pt x="14" y="107"/>
                  </a:lnTo>
                  <a:lnTo>
                    <a:pt x="7" y="100"/>
                  </a:lnTo>
                  <a:lnTo>
                    <a:pt x="7" y="8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6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  <p:sp>
          <p:nvSpPr>
            <p:cNvPr id="13412" name="Freeform 26"/>
            <p:cNvSpPr>
              <a:spLocks/>
            </p:cNvSpPr>
            <p:nvPr/>
          </p:nvSpPr>
          <p:spPr bwMode="auto">
            <a:xfrm>
              <a:off x="2436" y="2629"/>
              <a:ext cx="201" cy="124"/>
            </a:xfrm>
            <a:custGeom>
              <a:avLst/>
              <a:gdLst>
                <a:gd name="T0" fmla="*/ 332 w 107"/>
                <a:gd name="T1" fmla="*/ 0 h 121"/>
                <a:gd name="T2" fmla="*/ 378 w 107"/>
                <a:gd name="T3" fmla="*/ 0 h 121"/>
                <a:gd name="T4" fmla="*/ 470 w 107"/>
                <a:gd name="T5" fmla="*/ 0 h 121"/>
                <a:gd name="T6" fmla="*/ 518 w 107"/>
                <a:gd name="T7" fmla="*/ 7 h 121"/>
                <a:gd name="T8" fmla="*/ 565 w 107"/>
                <a:gd name="T9" fmla="*/ 7 h 121"/>
                <a:gd name="T10" fmla="*/ 618 w 107"/>
                <a:gd name="T11" fmla="*/ 14 h 121"/>
                <a:gd name="T12" fmla="*/ 663 w 107"/>
                <a:gd name="T13" fmla="*/ 31 h 121"/>
                <a:gd name="T14" fmla="*/ 663 w 107"/>
                <a:gd name="T15" fmla="*/ 38 h 121"/>
                <a:gd name="T16" fmla="*/ 710 w 107"/>
                <a:gd name="T17" fmla="*/ 53 h 121"/>
                <a:gd name="T18" fmla="*/ 710 w 107"/>
                <a:gd name="T19" fmla="*/ 70 h 121"/>
                <a:gd name="T20" fmla="*/ 710 w 107"/>
                <a:gd name="T21" fmla="*/ 77 h 121"/>
                <a:gd name="T22" fmla="*/ 663 w 107"/>
                <a:gd name="T23" fmla="*/ 91 h 121"/>
                <a:gd name="T24" fmla="*/ 663 w 107"/>
                <a:gd name="T25" fmla="*/ 108 h 121"/>
                <a:gd name="T26" fmla="*/ 618 w 107"/>
                <a:gd name="T27" fmla="*/ 116 h 121"/>
                <a:gd name="T28" fmla="*/ 565 w 107"/>
                <a:gd name="T29" fmla="*/ 123 h 121"/>
                <a:gd name="T30" fmla="*/ 518 w 107"/>
                <a:gd name="T31" fmla="*/ 130 h 121"/>
                <a:gd name="T32" fmla="*/ 423 w 107"/>
                <a:gd name="T33" fmla="*/ 130 h 121"/>
                <a:gd name="T34" fmla="*/ 378 w 107"/>
                <a:gd name="T35" fmla="*/ 130 h 121"/>
                <a:gd name="T36" fmla="*/ 332 w 107"/>
                <a:gd name="T37" fmla="*/ 130 h 121"/>
                <a:gd name="T38" fmla="*/ 240 w 107"/>
                <a:gd name="T39" fmla="*/ 130 h 121"/>
                <a:gd name="T40" fmla="*/ 188 w 107"/>
                <a:gd name="T41" fmla="*/ 130 h 121"/>
                <a:gd name="T42" fmla="*/ 137 w 107"/>
                <a:gd name="T43" fmla="*/ 123 h 121"/>
                <a:gd name="T44" fmla="*/ 92 w 107"/>
                <a:gd name="T45" fmla="*/ 116 h 121"/>
                <a:gd name="T46" fmla="*/ 45 w 107"/>
                <a:gd name="T47" fmla="*/ 108 h 121"/>
                <a:gd name="T48" fmla="*/ 45 w 107"/>
                <a:gd name="T49" fmla="*/ 91 h 121"/>
                <a:gd name="T50" fmla="*/ 0 w 107"/>
                <a:gd name="T51" fmla="*/ 77 h 121"/>
                <a:gd name="T52" fmla="*/ 0 w 107"/>
                <a:gd name="T53" fmla="*/ 70 h 121"/>
                <a:gd name="T54" fmla="*/ 0 w 107"/>
                <a:gd name="T55" fmla="*/ 53 h 121"/>
                <a:gd name="T56" fmla="*/ 45 w 107"/>
                <a:gd name="T57" fmla="*/ 38 h 121"/>
                <a:gd name="T58" fmla="*/ 45 w 107"/>
                <a:gd name="T59" fmla="*/ 31 h 121"/>
                <a:gd name="T60" fmla="*/ 92 w 107"/>
                <a:gd name="T61" fmla="*/ 14 h 121"/>
                <a:gd name="T62" fmla="*/ 137 w 107"/>
                <a:gd name="T63" fmla="*/ 7 h 121"/>
                <a:gd name="T64" fmla="*/ 188 w 107"/>
                <a:gd name="T65" fmla="*/ 7 h 121"/>
                <a:gd name="T66" fmla="*/ 240 w 107"/>
                <a:gd name="T67" fmla="*/ 0 h 121"/>
                <a:gd name="T68" fmla="*/ 332 w 107"/>
                <a:gd name="T69" fmla="*/ 0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7"/>
                <a:gd name="T106" fmla="*/ 0 h 121"/>
                <a:gd name="T107" fmla="*/ 107 w 107"/>
                <a:gd name="T108" fmla="*/ 121 h 12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7" h="121">
                  <a:moveTo>
                    <a:pt x="50" y="0"/>
                  </a:moveTo>
                  <a:lnTo>
                    <a:pt x="57" y="0"/>
                  </a:lnTo>
                  <a:lnTo>
                    <a:pt x="71" y="0"/>
                  </a:lnTo>
                  <a:lnTo>
                    <a:pt x="78" y="7"/>
                  </a:lnTo>
                  <a:lnTo>
                    <a:pt x="85" y="7"/>
                  </a:lnTo>
                  <a:lnTo>
                    <a:pt x="93" y="14"/>
                  </a:lnTo>
                  <a:lnTo>
                    <a:pt x="100" y="28"/>
                  </a:lnTo>
                  <a:lnTo>
                    <a:pt x="100" y="35"/>
                  </a:lnTo>
                  <a:lnTo>
                    <a:pt x="107" y="50"/>
                  </a:lnTo>
                  <a:lnTo>
                    <a:pt x="107" y="64"/>
                  </a:lnTo>
                  <a:lnTo>
                    <a:pt x="107" y="71"/>
                  </a:lnTo>
                  <a:lnTo>
                    <a:pt x="100" y="85"/>
                  </a:lnTo>
                  <a:lnTo>
                    <a:pt x="100" y="100"/>
                  </a:lnTo>
                  <a:lnTo>
                    <a:pt x="93" y="107"/>
                  </a:lnTo>
                  <a:lnTo>
                    <a:pt x="85" y="114"/>
                  </a:lnTo>
                  <a:lnTo>
                    <a:pt x="78" y="121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0" y="121"/>
                  </a:lnTo>
                  <a:lnTo>
                    <a:pt x="36" y="121"/>
                  </a:lnTo>
                  <a:lnTo>
                    <a:pt x="28" y="121"/>
                  </a:lnTo>
                  <a:lnTo>
                    <a:pt x="21" y="114"/>
                  </a:lnTo>
                  <a:lnTo>
                    <a:pt x="14" y="107"/>
                  </a:lnTo>
                  <a:lnTo>
                    <a:pt x="7" y="100"/>
                  </a:lnTo>
                  <a:lnTo>
                    <a:pt x="7" y="8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4" y="14"/>
                  </a:lnTo>
                  <a:lnTo>
                    <a:pt x="21" y="7"/>
                  </a:lnTo>
                  <a:lnTo>
                    <a:pt x="28" y="7"/>
                  </a:lnTo>
                  <a:lnTo>
                    <a:pt x="36" y="0"/>
                  </a:lnTo>
                  <a:lnTo>
                    <a:pt x="5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  <p:sp>
          <p:nvSpPr>
            <p:cNvPr id="13413" name="Rectangle 27"/>
            <p:cNvSpPr>
              <a:spLocks noChangeArrowheads="1"/>
            </p:cNvSpPr>
            <p:nvPr/>
          </p:nvSpPr>
          <p:spPr bwMode="auto">
            <a:xfrm>
              <a:off x="2153" y="2672"/>
              <a:ext cx="295" cy="23"/>
            </a:xfrm>
            <a:prstGeom prst="rect">
              <a:avLst/>
            </a:prstGeom>
            <a:solidFill>
              <a:srgbClr val="FF33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pPr eaLnBrk="0" hangingPunct="0"/>
              <a:endParaRPr lang="de-DE"/>
            </a:p>
          </p:txBody>
        </p:sp>
        <p:sp>
          <p:nvSpPr>
            <p:cNvPr id="13414" name="Rectangle 28"/>
            <p:cNvSpPr>
              <a:spLocks noChangeArrowheads="1"/>
            </p:cNvSpPr>
            <p:nvPr/>
          </p:nvSpPr>
          <p:spPr bwMode="auto">
            <a:xfrm>
              <a:off x="2153" y="2672"/>
              <a:ext cx="295" cy="23"/>
            </a:xfrm>
            <a:prstGeom prst="rect">
              <a:avLst/>
            </a:prstGeom>
            <a:noFill/>
            <a:ln w="222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pPr eaLnBrk="0" hangingPunct="0"/>
              <a:endParaRPr lang="de-DE"/>
            </a:p>
          </p:txBody>
        </p:sp>
        <p:sp>
          <p:nvSpPr>
            <p:cNvPr id="13415" name="Freeform 29"/>
            <p:cNvSpPr>
              <a:spLocks noEditPoints="1"/>
            </p:cNvSpPr>
            <p:nvPr/>
          </p:nvSpPr>
          <p:spPr bwMode="auto">
            <a:xfrm>
              <a:off x="2140" y="2688"/>
              <a:ext cx="107" cy="51"/>
            </a:xfrm>
            <a:custGeom>
              <a:avLst/>
              <a:gdLst>
                <a:gd name="T0" fmla="*/ 0 w 57"/>
                <a:gd name="T1" fmla="*/ 0 h 50"/>
                <a:gd name="T2" fmla="*/ 137 w 57"/>
                <a:gd name="T3" fmla="*/ 0 h 50"/>
                <a:gd name="T4" fmla="*/ 137 w 57"/>
                <a:gd name="T5" fmla="*/ 46 h 50"/>
                <a:gd name="T6" fmla="*/ 137 w 57"/>
                <a:gd name="T7" fmla="*/ 53 h 50"/>
                <a:gd name="T8" fmla="*/ 92 w 57"/>
                <a:gd name="T9" fmla="*/ 53 h 50"/>
                <a:gd name="T10" fmla="*/ 45 w 57"/>
                <a:gd name="T11" fmla="*/ 53 h 50"/>
                <a:gd name="T12" fmla="*/ 45 w 57"/>
                <a:gd name="T13" fmla="*/ 46 h 50"/>
                <a:gd name="T14" fmla="*/ 0 w 57"/>
                <a:gd name="T15" fmla="*/ 0 h 50"/>
                <a:gd name="T16" fmla="*/ 240 w 57"/>
                <a:gd name="T17" fmla="*/ 0 h 50"/>
                <a:gd name="T18" fmla="*/ 377 w 57"/>
                <a:gd name="T19" fmla="*/ 0 h 50"/>
                <a:gd name="T20" fmla="*/ 377 w 57"/>
                <a:gd name="T21" fmla="*/ 46 h 50"/>
                <a:gd name="T22" fmla="*/ 330 w 57"/>
                <a:gd name="T23" fmla="*/ 53 h 50"/>
                <a:gd name="T24" fmla="*/ 285 w 57"/>
                <a:gd name="T25" fmla="*/ 53 h 50"/>
                <a:gd name="T26" fmla="*/ 285 w 57"/>
                <a:gd name="T27" fmla="*/ 46 h 50"/>
                <a:gd name="T28" fmla="*/ 240 w 57"/>
                <a:gd name="T29" fmla="*/ 0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50"/>
                <a:gd name="T47" fmla="*/ 57 w 57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50">
                  <a:moveTo>
                    <a:pt x="0" y="0"/>
                  </a:moveTo>
                  <a:lnTo>
                    <a:pt x="21" y="0"/>
                  </a:lnTo>
                  <a:lnTo>
                    <a:pt x="21" y="43"/>
                  </a:lnTo>
                  <a:lnTo>
                    <a:pt x="21" y="50"/>
                  </a:lnTo>
                  <a:lnTo>
                    <a:pt x="14" y="50"/>
                  </a:lnTo>
                  <a:lnTo>
                    <a:pt x="7" y="50"/>
                  </a:lnTo>
                  <a:lnTo>
                    <a:pt x="7" y="43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57" y="0"/>
                  </a:lnTo>
                  <a:lnTo>
                    <a:pt x="57" y="43"/>
                  </a:lnTo>
                  <a:lnTo>
                    <a:pt x="50" y="50"/>
                  </a:lnTo>
                  <a:lnTo>
                    <a:pt x="43" y="50"/>
                  </a:lnTo>
                  <a:lnTo>
                    <a:pt x="43" y="4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  <p:sp>
          <p:nvSpPr>
            <p:cNvPr id="13416" name="Freeform 30"/>
            <p:cNvSpPr>
              <a:spLocks/>
            </p:cNvSpPr>
            <p:nvPr/>
          </p:nvSpPr>
          <p:spPr bwMode="auto">
            <a:xfrm>
              <a:off x="2140" y="2688"/>
              <a:ext cx="39" cy="51"/>
            </a:xfrm>
            <a:custGeom>
              <a:avLst/>
              <a:gdLst>
                <a:gd name="T0" fmla="*/ 0 w 21"/>
                <a:gd name="T1" fmla="*/ 0 h 50"/>
                <a:gd name="T2" fmla="*/ 134 w 21"/>
                <a:gd name="T3" fmla="*/ 0 h 50"/>
                <a:gd name="T4" fmla="*/ 134 w 21"/>
                <a:gd name="T5" fmla="*/ 46 h 50"/>
                <a:gd name="T6" fmla="*/ 134 w 21"/>
                <a:gd name="T7" fmla="*/ 53 h 50"/>
                <a:gd name="T8" fmla="*/ 89 w 21"/>
                <a:gd name="T9" fmla="*/ 53 h 50"/>
                <a:gd name="T10" fmla="*/ 45 w 21"/>
                <a:gd name="T11" fmla="*/ 53 h 50"/>
                <a:gd name="T12" fmla="*/ 45 w 21"/>
                <a:gd name="T13" fmla="*/ 46 h 50"/>
                <a:gd name="T14" fmla="*/ 0 w 21"/>
                <a:gd name="T15" fmla="*/ 0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50"/>
                <a:gd name="T26" fmla="*/ 21 w 21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50">
                  <a:moveTo>
                    <a:pt x="0" y="0"/>
                  </a:moveTo>
                  <a:lnTo>
                    <a:pt x="21" y="0"/>
                  </a:lnTo>
                  <a:lnTo>
                    <a:pt x="21" y="43"/>
                  </a:lnTo>
                  <a:lnTo>
                    <a:pt x="21" y="50"/>
                  </a:lnTo>
                  <a:lnTo>
                    <a:pt x="14" y="50"/>
                  </a:lnTo>
                  <a:lnTo>
                    <a:pt x="7" y="50"/>
                  </a:lnTo>
                  <a:lnTo>
                    <a:pt x="7" y="43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  <p:sp>
          <p:nvSpPr>
            <p:cNvPr id="13417" name="Freeform 31"/>
            <p:cNvSpPr>
              <a:spLocks/>
            </p:cNvSpPr>
            <p:nvPr/>
          </p:nvSpPr>
          <p:spPr bwMode="auto">
            <a:xfrm>
              <a:off x="2208" y="2688"/>
              <a:ext cx="39" cy="51"/>
            </a:xfrm>
            <a:custGeom>
              <a:avLst/>
              <a:gdLst>
                <a:gd name="T0" fmla="*/ 0 w 21"/>
                <a:gd name="T1" fmla="*/ 0 h 50"/>
                <a:gd name="T2" fmla="*/ 134 w 21"/>
                <a:gd name="T3" fmla="*/ 0 h 50"/>
                <a:gd name="T4" fmla="*/ 134 w 21"/>
                <a:gd name="T5" fmla="*/ 46 h 50"/>
                <a:gd name="T6" fmla="*/ 89 w 21"/>
                <a:gd name="T7" fmla="*/ 53 h 50"/>
                <a:gd name="T8" fmla="*/ 45 w 21"/>
                <a:gd name="T9" fmla="*/ 53 h 50"/>
                <a:gd name="T10" fmla="*/ 45 w 21"/>
                <a:gd name="T11" fmla="*/ 46 h 50"/>
                <a:gd name="T12" fmla="*/ 0 w 21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50"/>
                <a:gd name="T23" fmla="*/ 21 w 21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50">
                  <a:moveTo>
                    <a:pt x="0" y="0"/>
                  </a:moveTo>
                  <a:lnTo>
                    <a:pt x="21" y="0"/>
                  </a:lnTo>
                  <a:lnTo>
                    <a:pt x="21" y="43"/>
                  </a:lnTo>
                  <a:lnTo>
                    <a:pt x="14" y="50"/>
                  </a:lnTo>
                  <a:lnTo>
                    <a:pt x="7" y="50"/>
                  </a:lnTo>
                  <a:lnTo>
                    <a:pt x="7" y="43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  <p:sp>
          <p:nvSpPr>
            <p:cNvPr id="13418" name="Freeform 32"/>
            <p:cNvSpPr>
              <a:spLocks noEditPoints="1"/>
            </p:cNvSpPr>
            <p:nvPr/>
          </p:nvSpPr>
          <p:spPr bwMode="auto">
            <a:xfrm>
              <a:off x="2475" y="2651"/>
              <a:ext cx="120" cy="80"/>
            </a:xfrm>
            <a:custGeom>
              <a:avLst/>
              <a:gdLst>
                <a:gd name="T0" fmla="*/ 422 w 64"/>
                <a:gd name="T1" fmla="*/ 53 h 79"/>
                <a:gd name="T2" fmla="*/ 422 w 64"/>
                <a:gd name="T3" fmla="*/ 67 h 79"/>
                <a:gd name="T4" fmla="*/ 330 w 64"/>
                <a:gd name="T5" fmla="*/ 82 h 79"/>
                <a:gd name="T6" fmla="*/ 236 w 64"/>
                <a:gd name="T7" fmla="*/ 82 h 79"/>
                <a:gd name="T8" fmla="*/ 144 w 64"/>
                <a:gd name="T9" fmla="*/ 82 h 79"/>
                <a:gd name="T10" fmla="*/ 97 w 64"/>
                <a:gd name="T11" fmla="*/ 74 h 79"/>
                <a:gd name="T12" fmla="*/ 45 w 64"/>
                <a:gd name="T13" fmla="*/ 67 h 79"/>
                <a:gd name="T14" fmla="*/ 0 w 64"/>
                <a:gd name="T15" fmla="*/ 53 h 79"/>
                <a:gd name="T16" fmla="*/ 0 w 64"/>
                <a:gd name="T17" fmla="*/ 29 h 79"/>
                <a:gd name="T18" fmla="*/ 45 w 64"/>
                <a:gd name="T19" fmla="*/ 14 h 79"/>
                <a:gd name="T20" fmla="*/ 144 w 64"/>
                <a:gd name="T21" fmla="*/ 7 h 79"/>
                <a:gd name="T22" fmla="*/ 236 w 64"/>
                <a:gd name="T23" fmla="*/ 0 h 79"/>
                <a:gd name="T24" fmla="*/ 285 w 64"/>
                <a:gd name="T25" fmla="*/ 7 h 79"/>
                <a:gd name="T26" fmla="*/ 377 w 64"/>
                <a:gd name="T27" fmla="*/ 7 h 79"/>
                <a:gd name="T28" fmla="*/ 422 w 64"/>
                <a:gd name="T29" fmla="*/ 14 h 79"/>
                <a:gd name="T30" fmla="*/ 422 w 64"/>
                <a:gd name="T31" fmla="*/ 29 h 79"/>
                <a:gd name="T32" fmla="*/ 377 w 64"/>
                <a:gd name="T33" fmla="*/ 36 h 79"/>
                <a:gd name="T34" fmla="*/ 377 w 64"/>
                <a:gd name="T35" fmla="*/ 21 h 79"/>
                <a:gd name="T36" fmla="*/ 330 w 64"/>
                <a:gd name="T37" fmla="*/ 14 h 79"/>
                <a:gd name="T38" fmla="*/ 285 w 64"/>
                <a:gd name="T39" fmla="*/ 7 h 79"/>
                <a:gd name="T40" fmla="*/ 189 w 64"/>
                <a:gd name="T41" fmla="*/ 7 h 79"/>
                <a:gd name="T42" fmla="*/ 144 w 64"/>
                <a:gd name="T43" fmla="*/ 14 h 79"/>
                <a:gd name="T44" fmla="*/ 97 w 64"/>
                <a:gd name="T45" fmla="*/ 21 h 79"/>
                <a:gd name="T46" fmla="*/ 45 w 64"/>
                <a:gd name="T47" fmla="*/ 29 h 79"/>
                <a:gd name="T48" fmla="*/ 45 w 64"/>
                <a:gd name="T49" fmla="*/ 46 h 79"/>
                <a:gd name="T50" fmla="*/ 45 w 64"/>
                <a:gd name="T51" fmla="*/ 60 h 79"/>
                <a:gd name="T52" fmla="*/ 97 w 64"/>
                <a:gd name="T53" fmla="*/ 74 h 79"/>
                <a:gd name="T54" fmla="*/ 189 w 64"/>
                <a:gd name="T55" fmla="*/ 74 h 79"/>
                <a:gd name="T56" fmla="*/ 285 w 64"/>
                <a:gd name="T57" fmla="*/ 74 h 79"/>
                <a:gd name="T58" fmla="*/ 330 w 64"/>
                <a:gd name="T59" fmla="*/ 67 h 79"/>
                <a:gd name="T60" fmla="*/ 377 w 64"/>
                <a:gd name="T61" fmla="*/ 60 h 79"/>
                <a:gd name="T62" fmla="*/ 377 w 64"/>
                <a:gd name="T63" fmla="*/ 46 h 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4"/>
                <a:gd name="T97" fmla="*/ 0 h 79"/>
                <a:gd name="T98" fmla="*/ 64 w 64"/>
                <a:gd name="T99" fmla="*/ 79 h 7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4" h="79">
                  <a:moveTo>
                    <a:pt x="64" y="36"/>
                  </a:moveTo>
                  <a:lnTo>
                    <a:pt x="64" y="50"/>
                  </a:lnTo>
                  <a:lnTo>
                    <a:pt x="64" y="57"/>
                  </a:lnTo>
                  <a:lnTo>
                    <a:pt x="64" y="64"/>
                  </a:lnTo>
                  <a:lnTo>
                    <a:pt x="57" y="71"/>
                  </a:lnTo>
                  <a:lnTo>
                    <a:pt x="50" y="79"/>
                  </a:lnTo>
                  <a:lnTo>
                    <a:pt x="43" y="79"/>
                  </a:lnTo>
                  <a:lnTo>
                    <a:pt x="36" y="79"/>
                  </a:lnTo>
                  <a:lnTo>
                    <a:pt x="29" y="79"/>
                  </a:lnTo>
                  <a:lnTo>
                    <a:pt x="22" y="79"/>
                  </a:lnTo>
                  <a:lnTo>
                    <a:pt x="15" y="79"/>
                  </a:lnTo>
                  <a:lnTo>
                    <a:pt x="15" y="71"/>
                  </a:lnTo>
                  <a:lnTo>
                    <a:pt x="7" y="71"/>
                  </a:lnTo>
                  <a:lnTo>
                    <a:pt x="7" y="64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7" y="14"/>
                  </a:lnTo>
                  <a:lnTo>
                    <a:pt x="15" y="7"/>
                  </a:lnTo>
                  <a:lnTo>
                    <a:pt x="22" y="7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50" y="7"/>
                  </a:lnTo>
                  <a:lnTo>
                    <a:pt x="57" y="7"/>
                  </a:lnTo>
                  <a:lnTo>
                    <a:pt x="57" y="14"/>
                  </a:lnTo>
                  <a:lnTo>
                    <a:pt x="64" y="14"/>
                  </a:lnTo>
                  <a:lnTo>
                    <a:pt x="64" y="21"/>
                  </a:lnTo>
                  <a:lnTo>
                    <a:pt x="64" y="29"/>
                  </a:lnTo>
                  <a:lnTo>
                    <a:pt x="64" y="36"/>
                  </a:lnTo>
                  <a:close/>
                  <a:moveTo>
                    <a:pt x="57" y="36"/>
                  </a:moveTo>
                  <a:lnTo>
                    <a:pt x="57" y="29"/>
                  </a:lnTo>
                  <a:lnTo>
                    <a:pt x="57" y="21"/>
                  </a:lnTo>
                  <a:lnTo>
                    <a:pt x="57" y="14"/>
                  </a:lnTo>
                  <a:lnTo>
                    <a:pt x="50" y="14"/>
                  </a:lnTo>
                  <a:lnTo>
                    <a:pt x="50" y="7"/>
                  </a:lnTo>
                  <a:lnTo>
                    <a:pt x="43" y="7"/>
                  </a:lnTo>
                  <a:lnTo>
                    <a:pt x="36" y="7"/>
                  </a:lnTo>
                  <a:lnTo>
                    <a:pt x="29" y="7"/>
                  </a:lnTo>
                  <a:lnTo>
                    <a:pt x="22" y="7"/>
                  </a:lnTo>
                  <a:lnTo>
                    <a:pt x="22" y="14"/>
                  </a:lnTo>
                  <a:lnTo>
                    <a:pt x="15" y="14"/>
                  </a:lnTo>
                  <a:lnTo>
                    <a:pt x="15" y="21"/>
                  </a:lnTo>
                  <a:lnTo>
                    <a:pt x="7" y="21"/>
                  </a:lnTo>
                  <a:lnTo>
                    <a:pt x="7" y="29"/>
                  </a:lnTo>
                  <a:lnTo>
                    <a:pt x="7" y="36"/>
                  </a:lnTo>
                  <a:lnTo>
                    <a:pt x="7" y="43"/>
                  </a:lnTo>
                  <a:lnTo>
                    <a:pt x="7" y="50"/>
                  </a:lnTo>
                  <a:lnTo>
                    <a:pt x="7" y="57"/>
                  </a:lnTo>
                  <a:lnTo>
                    <a:pt x="15" y="64"/>
                  </a:lnTo>
                  <a:lnTo>
                    <a:pt x="15" y="71"/>
                  </a:lnTo>
                  <a:lnTo>
                    <a:pt x="22" y="71"/>
                  </a:lnTo>
                  <a:lnTo>
                    <a:pt x="29" y="71"/>
                  </a:lnTo>
                  <a:lnTo>
                    <a:pt x="36" y="71"/>
                  </a:lnTo>
                  <a:lnTo>
                    <a:pt x="43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7" y="64"/>
                  </a:lnTo>
                  <a:lnTo>
                    <a:pt x="57" y="57"/>
                  </a:lnTo>
                  <a:lnTo>
                    <a:pt x="57" y="50"/>
                  </a:lnTo>
                  <a:lnTo>
                    <a:pt x="57" y="43"/>
                  </a:lnTo>
                  <a:lnTo>
                    <a:pt x="57" y="36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  <p:sp>
          <p:nvSpPr>
            <p:cNvPr id="13419" name="Freeform 33"/>
            <p:cNvSpPr>
              <a:spLocks/>
            </p:cNvSpPr>
            <p:nvPr/>
          </p:nvSpPr>
          <p:spPr bwMode="auto">
            <a:xfrm>
              <a:off x="2475" y="2651"/>
              <a:ext cx="120" cy="80"/>
            </a:xfrm>
            <a:custGeom>
              <a:avLst/>
              <a:gdLst>
                <a:gd name="T0" fmla="*/ 422 w 64"/>
                <a:gd name="T1" fmla="*/ 36 h 79"/>
                <a:gd name="T2" fmla="*/ 422 w 64"/>
                <a:gd name="T3" fmla="*/ 53 h 79"/>
                <a:gd name="T4" fmla="*/ 422 w 64"/>
                <a:gd name="T5" fmla="*/ 60 h 79"/>
                <a:gd name="T6" fmla="*/ 422 w 64"/>
                <a:gd name="T7" fmla="*/ 67 h 79"/>
                <a:gd name="T8" fmla="*/ 377 w 64"/>
                <a:gd name="T9" fmla="*/ 74 h 79"/>
                <a:gd name="T10" fmla="*/ 330 w 64"/>
                <a:gd name="T11" fmla="*/ 82 h 79"/>
                <a:gd name="T12" fmla="*/ 285 w 64"/>
                <a:gd name="T13" fmla="*/ 82 h 79"/>
                <a:gd name="T14" fmla="*/ 236 w 64"/>
                <a:gd name="T15" fmla="*/ 82 h 79"/>
                <a:gd name="T16" fmla="*/ 189 w 64"/>
                <a:gd name="T17" fmla="*/ 82 h 79"/>
                <a:gd name="T18" fmla="*/ 144 w 64"/>
                <a:gd name="T19" fmla="*/ 82 h 79"/>
                <a:gd name="T20" fmla="*/ 97 w 64"/>
                <a:gd name="T21" fmla="*/ 82 h 79"/>
                <a:gd name="T22" fmla="*/ 97 w 64"/>
                <a:gd name="T23" fmla="*/ 74 h 79"/>
                <a:gd name="T24" fmla="*/ 45 w 64"/>
                <a:gd name="T25" fmla="*/ 74 h 79"/>
                <a:gd name="T26" fmla="*/ 45 w 64"/>
                <a:gd name="T27" fmla="*/ 67 h 79"/>
                <a:gd name="T28" fmla="*/ 0 w 64"/>
                <a:gd name="T29" fmla="*/ 60 h 79"/>
                <a:gd name="T30" fmla="*/ 0 w 64"/>
                <a:gd name="T31" fmla="*/ 53 h 79"/>
                <a:gd name="T32" fmla="*/ 0 w 64"/>
                <a:gd name="T33" fmla="*/ 36 h 79"/>
                <a:gd name="T34" fmla="*/ 0 w 64"/>
                <a:gd name="T35" fmla="*/ 29 h 79"/>
                <a:gd name="T36" fmla="*/ 0 w 64"/>
                <a:gd name="T37" fmla="*/ 21 h 79"/>
                <a:gd name="T38" fmla="*/ 45 w 64"/>
                <a:gd name="T39" fmla="*/ 14 h 79"/>
                <a:gd name="T40" fmla="*/ 97 w 64"/>
                <a:gd name="T41" fmla="*/ 7 h 79"/>
                <a:gd name="T42" fmla="*/ 144 w 64"/>
                <a:gd name="T43" fmla="*/ 7 h 79"/>
                <a:gd name="T44" fmla="*/ 189 w 64"/>
                <a:gd name="T45" fmla="*/ 0 h 79"/>
                <a:gd name="T46" fmla="*/ 236 w 64"/>
                <a:gd name="T47" fmla="*/ 0 h 79"/>
                <a:gd name="T48" fmla="*/ 285 w 64"/>
                <a:gd name="T49" fmla="*/ 0 h 79"/>
                <a:gd name="T50" fmla="*/ 285 w 64"/>
                <a:gd name="T51" fmla="*/ 7 h 79"/>
                <a:gd name="T52" fmla="*/ 330 w 64"/>
                <a:gd name="T53" fmla="*/ 7 h 79"/>
                <a:gd name="T54" fmla="*/ 377 w 64"/>
                <a:gd name="T55" fmla="*/ 7 h 79"/>
                <a:gd name="T56" fmla="*/ 377 w 64"/>
                <a:gd name="T57" fmla="*/ 14 h 79"/>
                <a:gd name="T58" fmla="*/ 422 w 64"/>
                <a:gd name="T59" fmla="*/ 14 h 79"/>
                <a:gd name="T60" fmla="*/ 422 w 64"/>
                <a:gd name="T61" fmla="*/ 21 h 79"/>
                <a:gd name="T62" fmla="*/ 422 w 64"/>
                <a:gd name="T63" fmla="*/ 29 h 79"/>
                <a:gd name="T64" fmla="*/ 422 w 64"/>
                <a:gd name="T65" fmla="*/ 36 h 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4"/>
                <a:gd name="T100" fmla="*/ 0 h 79"/>
                <a:gd name="T101" fmla="*/ 64 w 64"/>
                <a:gd name="T102" fmla="*/ 79 h 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4" h="79">
                  <a:moveTo>
                    <a:pt x="64" y="36"/>
                  </a:moveTo>
                  <a:lnTo>
                    <a:pt x="64" y="50"/>
                  </a:lnTo>
                  <a:lnTo>
                    <a:pt x="64" y="57"/>
                  </a:lnTo>
                  <a:lnTo>
                    <a:pt x="64" y="64"/>
                  </a:lnTo>
                  <a:lnTo>
                    <a:pt x="57" y="71"/>
                  </a:lnTo>
                  <a:lnTo>
                    <a:pt x="50" y="79"/>
                  </a:lnTo>
                  <a:lnTo>
                    <a:pt x="43" y="79"/>
                  </a:lnTo>
                  <a:lnTo>
                    <a:pt x="36" y="79"/>
                  </a:lnTo>
                  <a:lnTo>
                    <a:pt x="29" y="79"/>
                  </a:lnTo>
                  <a:lnTo>
                    <a:pt x="22" y="79"/>
                  </a:lnTo>
                  <a:lnTo>
                    <a:pt x="15" y="79"/>
                  </a:lnTo>
                  <a:lnTo>
                    <a:pt x="15" y="71"/>
                  </a:lnTo>
                  <a:lnTo>
                    <a:pt x="7" y="71"/>
                  </a:lnTo>
                  <a:lnTo>
                    <a:pt x="7" y="64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7" y="14"/>
                  </a:lnTo>
                  <a:lnTo>
                    <a:pt x="15" y="7"/>
                  </a:lnTo>
                  <a:lnTo>
                    <a:pt x="22" y="7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3" y="7"/>
                  </a:lnTo>
                  <a:lnTo>
                    <a:pt x="50" y="7"/>
                  </a:lnTo>
                  <a:lnTo>
                    <a:pt x="57" y="7"/>
                  </a:lnTo>
                  <a:lnTo>
                    <a:pt x="57" y="14"/>
                  </a:lnTo>
                  <a:lnTo>
                    <a:pt x="64" y="14"/>
                  </a:lnTo>
                  <a:lnTo>
                    <a:pt x="64" y="21"/>
                  </a:lnTo>
                  <a:lnTo>
                    <a:pt x="64" y="29"/>
                  </a:lnTo>
                  <a:lnTo>
                    <a:pt x="64" y="36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  <p:sp>
          <p:nvSpPr>
            <p:cNvPr id="13420" name="Freeform 34"/>
            <p:cNvSpPr>
              <a:spLocks/>
            </p:cNvSpPr>
            <p:nvPr/>
          </p:nvSpPr>
          <p:spPr bwMode="auto">
            <a:xfrm>
              <a:off x="2488" y="2658"/>
              <a:ext cx="94" cy="65"/>
            </a:xfrm>
            <a:custGeom>
              <a:avLst/>
              <a:gdLst>
                <a:gd name="T0" fmla="*/ 333 w 50"/>
                <a:gd name="T1" fmla="*/ 29 h 64"/>
                <a:gd name="T2" fmla="*/ 333 w 50"/>
                <a:gd name="T3" fmla="*/ 22 h 64"/>
                <a:gd name="T4" fmla="*/ 333 w 50"/>
                <a:gd name="T5" fmla="*/ 14 h 64"/>
                <a:gd name="T6" fmla="*/ 333 w 50"/>
                <a:gd name="T7" fmla="*/ 7 h 64"/>
                <a:gd name="T8" fmla="*/ 286 w 50"/>
                <a:gd name="T9" fmla="*/ 7 h 64"/>
                <a:gd name="T10" fmla="*/ 286 w 50"/>
                <a:gd name="T11" fmla="*/ 0 h 64"/>
                <a:gd name="T12" fmla="*/ 241 w 50"/>
                <a:gd name="T13" fmla="*/ 0 h 64"/>
                <a:gd name="T14" fmla="*/ 194 w 50"/>
                <a:gd name="T15" fmla="*/ 0 h 64"/>
                <a:gd name="T16" fmla="*/ 145 w 50"/>
                <a:gd name="T17" fmla="*/ 0 h 64"/>
                <a:gd name="T18" fmla="*/ 100 w 50"/>
                <a:gd name="T19" fmla="*/ 0 h 64"/>
                <a:gd name="T20" fmla="*/ 100 w 50"/>
                <a:gd name="T21" fmla="*/ 7 h 64"/>
                <a:gd name="T22" fmla="*/ 53 w 50"/>
                <a:gd name="T23" fmla="*/ 7 h 64"/>
                <a:gd name="T24" fmla="*/ 53 w 50"/>
                <a:gd name="T25" fmla="*/ 14 h 64"/>
                <a:gd name="T26" fmla="*/ 0 w 50"/>
                <a:gd name="T27" fmla="*/ 14 h 64"/>
                <a:gd name="T28" fmla="*/ 0 w 50"/>
                <a:gd name="T29" fmla="*/ 22 h 64"/>
                <a:gd name="T30" fmla="*/ 0 w 50"/>
                <a:gd name="T31" fmla="*/ 29 h 64"/>
                <a:gd name="T32" fmla="*/ 0 w 50"/>
                <a:gd name="T33" fmla="*/ 39 h 64"/>
                <a:gd name="T34" fmla="*/ 0 w 50"/>
                <a:gd name="T35" fmla="*/ 46 h 64"/>
                <a:gd name="T36" fmla="*/ 0 w 50"/>
                <a:gd name="T37" fmla="*/ 53 h 64"/>
                <a:gd name="T38" fmla="*/ 53 w 50"/>
                <a:gd name="T39" fmla="*/ 60 h 64"/>
                <a:gd name="T40" fmla="*/ 53 w 50"/>
                <a:gd name="T41" fmla="*/ 67 h 64"/>
                <a:gd name="T42" fmla="*/ 100 w 50"/>
                <a:gd name="T43" fmla="*/ 67 h 64"/>
                <a:gd name="T44" fmla="*/ 145 w 50"/>
                <a:gd name="T45" fmla="*/ 67 h 64"/>
                <a:gd name="T46" fmla="*/ 194 w 50"/>
                <a:gd name="T47" fmla="*/ 67 h 64"/>
                <a:gd name="T48" fmla="*/ 241 w 50"/>
                <a:gd name="T49" fmla="*/ 67 h 64"/>
                <a:gd name="T50" fmla="*/ 286 w 50"/>
                <a:gd name="T51" fmla="*/ 67 h 64"/>
                <a:gd name="T52" fmla="*/ 286 w 50"/>
                <a:gd name="T53" fmla="*/ 60 h 64"/>
                <a:gd name="T54" fmla="*/ 333 w 50"/>
                <a:gd name="T55" fmla="*/ 60 h 64"/>
                <a:gd name="T56" fmla="*/ 333 w 50"/>
                <a:gd name="T57" fmla="*/ 53 h 64"/>
                <a:gd name="T58" fmla="*/ 333 w 50"/>
                <a:gd name="T59" fmla="*/ 46 h 64"/>
                <a:gd name="T60" fmla="*/ 333 w 50"/>
                <a:gd name="T61" fmla="*/ 39 h 64"/>
                <a:gd name="T62" fmla="*/ 333 w 50"/>
                <a:gd name="T63" fmla="*/ 29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"/>
                <a:gd name="T97" fmla="*/ 0 h 64"/>
                <a:gd name="T98" fmla="*/ 50 w 50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" h="64">
                  <a:moveTo>
                    <a:pt x="50" y="29"/>
                  </a:moveTo>
                  <a:lnTo>
                    <a:pt x="50" y="22"/>
                  </a:lnTo>
                  <a:lnTo>
                    <a:pt x="50" y="14"/>
                  </a:lnTo>
                  <a:lnTo>
                    <a:pt x="50" y="7"/>
                  </a:lnTo>
                  <a:lnTo>
                    <a:pt x="43" y="7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8" y="7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8" y="57"/>
                  </a:lnTo>
                  <a:lnTo>
                    <a:pt x="8" y="64"/>
                  </a:lnTo>
                  <a:lnTo>
                    <a:pt x="15" y="64"/>
                  </a:lnTo>
                  <a:lnTo>
                    <a:pt x="22" y="64"/>
                  </a:lnTo>
                  <a:lnTo>
                    <a:pt x="29" y="64"/>
                  </a:lnTo>
                  <a:lnTo>
                    <a:pt x="36" y="64"/>
                  </a:lnTo>
                  <a:lnTo>
                    <a:pt x="43" y="64"/>
                  </a:lnTo>
                  <a:lnTo>
                    <a:pt x="43" y="57"/>
                  </a:lnTo>
                  <a:lnTo>
                    <a:pt x="50" y="57"/>
                  </a:lnTo>
                  <a:lnTo>
                    <a:pt x="50" y="50"/>
                  </a:lnTo>
                  <a:lnTo>
                    <a:pt x="50" y="43"/>
                  </a:lnTo>
                  <a:lnTo>
                    <a:pt x="50" y="36"/>
                  </a:lnTo>
                  <a:lnTo>
                    <a:pt x="50" y="29"/>
                  </a:lnTo>
                </a:path>
              </a:pathLst>
            </a:custGeom>
            <a:noFill/>
            <a:ln w="222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  <p:sp>
          <p:nvSpPr>
            <p:cNvPr id="13421" name="Line 35"/>
            <p:cNvSpPr>
              <a:spLocks noChangeShapeType="1"/>
            </p:cNvSpPr>
            <p:nvPr/>
          </p:nvSpPr>
          <p:spPr bwMode="auto">
            <a:xfrm flipH="1">
              <a:off x="2112" y="2784"/>
              <a:ext cx="192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  <p:sp>
          <p:nvSpPr>
            <p:cNvPr id="13422" name="Line 36"/>
            <p:cNvSpPr>
              <a:spLocks noChangeShapeType="1"/>
            </p:cNvSpPr>
            <p:nvPr/>
          </p:nvSpPr>
          <p:spPr bwMode="auto">
            <a:xfrm flipH="1">
              <a:off x="4176" y="2784"/>
              <a:ext cx="192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91420" tIns="45710" rIns="91420" bIns="45710">
              <a:spAutoFit/>
            </a:bodyPr>
            <a:lstStyle/>
            <a:p>
              <a:endParaRPr lang="de-DE"/>
            </a:p>
          </p:txBody>
        </p:sp>
      </p:grpSp>
      <p:sp>
        <p:nvSpPr>
          <p:cNvPr id="13319" name="Text Box 37"/>
          <p:cNvSpPr txBox="1">
            <a:spLocks noChangeArrowheads="1"/>
          </p:cNvSpPr>
          <p:nvPr/>
        </p:nvSpPr>
        <p:spPr bwMode="auto">
          <a:xfrm>
            <a:off x="3429000" y="1585913"/>
            <a:ext cx="1847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/>
              <a:t>Cipher Text   </a:t>
            </a:r>
            <a:r>
              <a:rPr lang="en-GB" sz="1600" u="none">
                <a:solidFill>
                  <a:schemeClr val="accent1"/>
                </a:solidFill>
              </a:rPr>
              <a:t>X+</a:t>
            </a:r>
            <a:r>
              <a:rPr lang="en-GB" sz="1600" u="none">
                <a:solidFill>
                  <a:schemeClr val="hlink"/>
                </a:solidFill>
              </a:rPr>
              <a:t>Z</a:t>
            </a:r>
            <a:endParaRPr lang="en-GB" sz="1600" u="none"/>
          </a:p>
        </p:txBody>
      </p:sp>
      <p:sp>
        <p:nvSpPr>
          <p:cNvPr id="13320" name="Text Box 38"/>
          <p:cNvSpPr txBox="1">
            <a:spLocks noChangeArrowheads="1"/>
          </p:cNvSpPr>
          <p:nvPr/>
        </p:nvSpPr>
        <p:spPr bwMode="auto">
          <a:xfrm>
            <a:off x="1065213" y="2119313"/>
            <a:ext cx="1417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/>
              <a:t>Clear Text  </a:t>
            </a:r>
            <a:r>
              <a:rPr lang="en-GB" sz="1600" u="none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13321" name="Line 39"/>
          <p:cNvSpPr>
            <a:spLocks noChangeShapeType="1"/>
          </p:cNvSpPr>
          <p:nvPr/>
        </p:nvSpPr>
        <p:spPr bwMode="auto">
          <a:xfrm>
            <a:off x="4191000" y="1966913"/>
            <a:ext cx="228600" cy="304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22" name="Line 40"/>
          <p:cNvSpPr>
            <a:spLocks noChangeShapeType="1"/>
          </p:cNvSpPr>
          <p:nvPr/>
        </p:nvSpPr>
        <p:spPr bwMode="auto">
          <a:xfrm flipH="1">
            <a:off x="4364038" y="2844800"/>
            <a:ext cx="41275" cy="47625"/>
          </a:xfrm>
          <a:prstGeom prst="line">
            <a:avLst/>
          </a:prstGeom>
          <a:noFill/>
          <a:ln w="222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23" name="Freeform 41"/>
          <p:cNvSpPr>
            <a:spLocks/>
          </p:cNvSpPr>
          <p:nvPr/>
        </p:nvSpPr>
        <p:spPr bwMode="auto">
          <a:xfrm>
            <a:off x="3935413" y="2532063"/>
            <a:ext cx="574675" cy="498475"/>
          </a:xfrm>
          <a:custGeom>
            <a:avLst/>
            <a:gdLst>
              <a:gd name="T0" fmla="*/ 2147483647 w 192"/>
              <a:gd name="T1" fmla="*/ 2147483647 h 307"/>
              <a:gd name="T2" fmla="*/ 2147483647 w 192"/>
              <a:gd name="T3" fmla="*/ 2147483647 h 307"/>
              <a:gd name="T4" fmla="*/ 2147483647 w 192"/>
              <a:gd name="T5" fmla="*/ 2147483647 h 307"/>
              <a:gd name="T6" fmla="*/ 2147483647 w 192"/>
              <a:gd name="T7" fmla="*/ 2147483647 h 307"/>
              <a:gd name="T8" fmla="*/ 2147483647 w 192"/>
              <a:gd name="T9" fmla="*/ 2147483647 h 307"/>
              <a:gd name="T10" fmla="*/ 2147483647 w 192"/>
              <a:gd name="T11" fmla="*/ 2147483647 h 307"/>
              <a:gd name="T12" fmla="*/ 0 w 192"/>
              <a:gd name="T13" fmla="*/ 2147483647 h 307"/>
              <a:gd name="T14" fmla="*/ 0 w 192"/>
              <a:gd name="T15" fmla="*/ 2147483647 h 307"/>
              <a:gd name="T16" fmla="*/ 0 w 192"/>
              <a:gd name="T17" fmla="*/ 2147483647 h 307"/>
              <a:gd name="T18" fmla="*/ 0 w 192"/>
              <a:gd name="T19" fmla="*/ 2147483647 h 307"/>
              <a:gd name="T20" fmla="*/ 0 w 192"/>
              <a:gd name="T21" fmla="*/ 2147483647 h 307"/>
              <a:gd name="T22" fmla="*/ 2147483647 w 192"/>
              <a:gd name="T23" fmla="*/ 2147483647 h 307"/>
              <a:gd name="T24" fmla="*/ 2147483647 w 192"/>
              <a:gd name="T25" fmla="*/ 2147483647 h 307"/>
              <a:gd name="T26" fmla="*/ 2147483647 w 192"/>
              <a:gd name="T27" fmla="*/ 2147483647 h 307"/>
              <a:gd name="T28" fmla="*/ 2147483647 w 192"/>
              <a:gd name="T29" fmla="*/ 2147483647 h 307"/>
              <a:gd name="T30" fmla="*/ 2147483647 w 192"/>
              <a:gd name="T31" fmla="*/ 2147483647 h 307"/>
              <a:gd name="T32" fmla="*/ 2147483647 w 192"/>
              <a:gd name="T33" fmla="*/ 2147483647 h 307"/>
              <a:gd name="T34" fmla="*/ 2147483647 w 192"/>
              <a:gd name="T35" fmla="*/ 2147483647 h 307"/>
              <a:gd name="T36" fmla="*/ 2147483647 w 192"/>
              <a:gd name="T37" fmla="*/ 2147483647 h 307"/>
              <a:gd name="T38" fmla="*/ 2147483647 w 192"/>
              <a:gd name="T39" fmla="*/ 0 h 307"/>
              <a:gd name="T40" fmla="*/ 2147483647 w 192"/>
              <a:gd name="T41" fmla="*/ 0 h 307"/>
              <a:gd name="T42" fmla="*/ 2147483647 w 192"/>
              <a:gd name="T43" fmla="*/ 2147483647 h 307"/>
              <a:gd name="T44" fmla="*/ 2147483647 w 192"/>
              <a:gd name="T45" fmla="*/ 2147483647 h 307"/>
              <a:gd name="T46" fmla="*/ 2147483647 w 192"/>
              <a:gd name="T47" fmla="*/ 2147483647 h 307"/>
              <a:gd name="T48" fmla="*/ 2147483647 w 192"/>
              <a:gd name="T49" fmla="*/ 2147483647 h 307"/>
              <a:gd name="T50" fmla="*/ 2147483647 w 192"/>
              <a:gd name="T51" fmla="*/ 2147483647 h 307"/>
              <a:gd name="T52" fmla="*/ 2147483647 w 192"/>
              <a:gd name="T53" fmla="*/ 2147483647 h 307"/>
              <a:gd name="T54" fmla="*/ 2147483647 w 192"/>
              <a:gd name="T55" fmla="*/ 2147483647 h 307"/>
              <a:gd name="T56" fmla="*/ 2147483647 w 192"/>
              <a:gd name="T57" fmla="*/ 2147483647 h 307"/>
              <a:gd name="T58" fmla="*/ 2147483647 w 192"/>
              <a:gd name="T59" fmla="*/ 2147483647 h 307"/>
              <a:gd name="T60" fmla="*/ 2147483647 w 192"/>
              <a:gd name="T61" fmla="*/ 2147483647 h 307"/>
              <a:gd name="T62" fmla="*/ 2147483647 w 192"/>
              <a:gd name="T63" fmla="*/ 2147483647 h 307"/>
              <a:gd name="T64" fmla="*/ 2147483647 w 192"/>
              <a:gd name="T65" fmla="*/ 2147483647 h 307"/>
              <a:gd name="T66" fmla="*/ 2147483647 w 192"/>
              <a:gd name="T67" fmla="*/ 2147483647 h 307"/>
              <a:gd name="T68" fmla="*/ 2147483647 w 192"/>
              <a:gd name="T69" fmla="*/ 2147483647 h 307"/>
              <a:gd name="T70" fmla="*/ 2147483647 w 192"/>
              <a:gd name="T71" fmla="*/ 2147483647 h 307"/>
              <a:gd name="T72" fmla="*/ 2147483647 w 192"/>
              <a:gd name="T73" fmla="*/ 2147483647 h 307"/>
              <a:gd name="T74" fmla="*/ 2147483647 w 192"/>
              <a:gd name="T75" fmla="*/ 2147483647 h 307"/>
              <a:gd name="T76" fmla="*/ 2147483647 w 192"/>
              <a:gd name="T77" fmla="*/ 2147483647 h 307"/>
              <a:gd name="T78" fmla="*/ 2147483647 w 192"/>
              <a:gd name="T79" fmla="*/ 2147483647 h 307"/>
              <a:gd name="T80" fmla="*/ 2147483647 w 192"/>
              <a:gd name="T81" fmla="*/ 2147483647 h 307"/>
              <a:gd name="T82" fmla="*/ 2147483647 w 192"/>
              <a:gd name="T83" fmla="*/ 2147483647 h 307"/>
              <a:gd name="T84" fmla="*/ 2147483647 w 192"/>
              <a:gd name="T85" fmla="*/ 2147483647 h 307"/>
              <a:gd name="T86" fmla="*/ 2147483647 w 192"/>
              <a:gd name="T87" fmla="*/ 2147483647 h 307"/>
              <a:gd name="T88" fmla="*/ 2147483647 w 192"/>
              <a:gd name="T89" fmla="*/ 2147483647 h 307"/>
              <a:gd name="T90" fmla="*/ 2147483647 w 192"/>
              <a:gd name="T91" fmla="*/ 2147483647 h 307"/>
              <a:gd name="T92" fmla="*/ 2147483647 w 192"/>
              <a:gd name="T93" fmla="*/ 2147483647 h 307"/>
              <a:gd name="T94" fmla="*/ 2147483647 w 192"/>
              <a:gd name="T95" fmla="*/ 2147483647 h 307"/>
              <a:gd name="T96" fmla="*/ 2147483647 w 192"/>
              <a:gd name="T97" fmla="*/ 2147483647 h 307"/>
              <a:gd name="T98" fmla="*/ 2147483647 w 192"/>
              <a:gd name="T99" fmla="*/ 2147483647 h 307"/>
              <a:gd name="T100" fmla="*/ 2147483647 w 192"/>
              <a:gd name="T101" fmla="*/ 2147483647 h 307"/>
              <a:gd name="T102" fmla="*/ 2147483647 w 192"/>
              <a:gd name="T103" fmla="*/ 2147483647 h 307"/>
              <a:gd name="T104" fmla="*/ 2147483647 w 192"/>
              <a:gd name="T105" fmla="*/ 2147483647 h 307"/>
              <a:gd name="T106" fmla="*/ 2147483647 w 192"/>
              <a:gd name="T107" fmla="*/ 2147483647 h 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2"/>
              <a:gd name="T163" fmla="*/ 0 h 307"/>
              <a:gd name="T164" fmla="*/ 192 w 192"/>
              <a:gd name="T165" fmla="*/ 307 h 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2" h="307">
                <a:moveTo>
                  <a:pt x="114" y="307"/>
                </a:moveTo>
                <a:lnTo>
                  <a:pt x="21" y="178"/>
                </a:lnTo>
                <a:lnTo>
                  <a:pt x="14" y="171"/>
                </a:lnTo>
                <a:lnTo>
                  <a:pt x="14" y="157"/>
                </a:lnTo>
                <a:lnTo>
                  <a:pt x="7" y="150"/>
                </a:lnTo>
                <a:lnTo>
                  <a:pt x="7" y="135"/>
                </a:lnTo>
                <a:lnTo>
                  <a:pt x="0" y="121"/>
                </a:lnTo>
                <a:lnTo>
                  <a:pt x="0" y="107"/>
                </a:lnTo>
                <a:lnTo>
                  <a:pt x="0" y="100"/>
                </a:lnTo>
                <a:lnTo>
                  <a:pt x="0" y="85"/>
                </a:lnTo>
                <a:lnTo>
                  <a:pt x="0" y="71"/>
                </a:lnTo>
                <a:lnTo>
                  <a:pt x="7" y="57"/>
                </a:lnTo>
                <a:lnTo>
                  <a:pt x="7" y="50"/>
                </a:lnTo>
                <a:lnTo>
                  <a:pt x="14" y="35"/>
                </a:lnTo>
                <a:lnTo>
                  <a:pt x="21" y="28"/>
                </a:lnTo>
                <a:lnTo>
                  <a:pt x="28" y="21"/>
                </a:lnTo>
                <a:lnTo>
                  <a:pt x="36" y="14"/>
                </a:lnTo>
                <a:lnTo>
                  <a:pt x="43" y="7"/>
                </a:lnTo>
                <a:lnTo>
                  <a:pt x="50" y="7"/>
                </a:lnTo>
                <a:lnTo>
                  <a:pt x="57" y="0"/>
                </a:lnTo>
                <a:lnTo>
                  <a:pt x="64" y="0"/>
                </a:lnTo>
                <a:lnTo>
                  <a:pt x="71" y="7"/>
                </a:lnTo>
                <a:lnTo>
                  <a:pt x="78" y="7"/>
                </a:lnTo>
                <a:lnTo>
                  <a:pt x="85" y="14"/>
                </a:lnTo>
                <a:lnTo>
                  <a:pt x="93" y="21"/>
                </a:lnTo>
                <a:lnTo>
                  <a:pt x="100" y="28"/>
                </a:lnTo>
                <a:lnTo>
                  <a:pt x="192" y="157"/>
                </a:lnTo>
                <a:lnTo>
                  <a:pt x="185" y="171"/>
                </a:lnTo>
                <a:lnTo>
                  <a:pt x="93" y="43"/>
                </a:lnTo>
                <a:lnTo>
                  <a:pt x="85" y="35"/>
                </a:lnTo>
                <a:lnTo>
                  <a:pt x="78" y="28"/>
                </a:lnTo>
                <a:lnTo>
                  <a:pt x="71" y="28"/>
                </a:lnTo>
                <a:lnTo>
                  <a:pt x="64" y="21"/>
                </a:lnTo>
                <a:lnTo>
                  <a:pt x="57" y="21"/>
                </a:lnTo>
                <a:lnTo>
                  <a:pt x="50" y="21"/>
                </a:lnTo>
                <a:lnTo>
                  <a:pt x="43" y="28"/>
                </a:lnTo>
                <a:lnTo>
                  <a:pt x="36" y="28"/>
                </a:lnTo>
                <a:lnTo>
                  <a:pt x="36" y="35"/>
                </a:lnTo>
                <a:lnTo>
                  <a:pt x="28" y="43"/>
                </a:lnTo>
                <a:lnTo>
                  <a:pt x="21" y="50"/>
                </a:lnTo>
                <a:lnTo>
                  <a:pt x="21" y="57"/>
                </a:lnTo>
                <a:lnTo>
                  <a:pt x="14" y="71"/>
                </a:lnTo>
                <a:lnTo>
                  <a:pt x="14" y="78"/>
                </a:lnTo>
                <a:lnTo>
                  <a:pt x="14" y="85"/>
                </a:lnTo>
                <a:lnTo>
                  <a:pt x="14" y="100"/>
                </a:lnTo>
                <a:lnTo>
                  <a:pt x="14" y="107"/>
                </a:lnTo>
                <a:lnTo>
                  <a:pt x="14" y="121"/>
                </a:lnTo>
                <a:lnTo>
                  <a:pt x="14" y="128"/>
                </a:lnTo>
                <a:lnTo>
                  <a:pt x="21" y="135"/>
                </a:lnTo>
                <a:lnTo>
                  <a:pt x="21" y="150"/>
                </a:lnTo>
                <a:lnTo>
                  <a:pt x="28" y="157"/>
                </a:lnTo>
                <a:lnTo>
                  <a:pt x="28" y="164"/>
                </a:lnTo>
                <a:lnTo>
                  <a:pt x="121" y="292"/>
                </a:lnTo>
                <a:lnTo>
                  <a:pt x="114" y="307"/>
                </a:lnTo>
                <a:close/>
              </a:path>
            </a:pathLst>
          </a:custGeom>
          <a:solidFill>
            <a:srgbClr val="FF33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24" name="Freeform 42"/>
          <p:cNvSpPr>
            <a:spLocks/>
          </p:cNvSpPr>
          <p:nvPr/>
        </p:nvSpPr>
        <p:spPr bwMode="auto">
          <a:xfrm>
            <a:off x="3935413" y="2532063"/>
            <a:ext cx="574675" cy="498475"/>
          </a:xfrm>
          <a:custGeom>
            <a:avLst/>
            <a:gdLst>
              <a:gd name="T0" fmla="*/ 2147483647 w 192"/>
              <a:gd name="T1" fmla="*/ 2147483647 h 307"/>
              <a:gd name="T2" fmla="*/ 2147483647 w 192"/>
              <a:gd name="T3" fmla="*/ 2147483647 h 307"/>
              <a:gd name="T4" fmla="*/ 2147483647 w 192"/>
              <a:gd name="T5" fmla="*/ 2147483647 h 307"/>
              <a:gd name="T6" fmla="*/ 2147483647 w 192"/>
              <a:gd name="T7" fmla="*/ 2147483647 h 307"/>
              <a:gd name="T8" fmla="*/ 2147483647 w 192"/>
              <a:gd name="T9" fmla="*/ 2147483647 h 307"/>
              <a:gd name="T10" fmla="*/ 2147483647 w 192"/>
              <a:gd name="T11" fmla="*/ 2147483647 h 307"/>
              <a:gd name="T12" fmla="*/ 0 w 192"/>
              <a:gd name="T13" fmla="*/ 2147483647 h 307"/>
              <a:gd name="T14" fmla="*/ 0 w 192"/>
              <a:gd name="T15" fmla="*/ 2147483647 h 307"/>
              <a:gd name="T16" fmla="*/ 0 w 192"/>
              <a:gd name="T17" fmla="*/ 2147483647 h 307"/>
              <a:gd name="T18" fmla="*/ 0 w 192"/>
              <a:gd name="T19" fmla="*/ 2147483647 h 307"/>
              <a:gd name="T20" fmla="*/ 0 w 192"/>
              <a:gd name="T21" fmla="*/ 2147483647 h 307"/>
              <a:gd name="T22" fmla="*/ 2147483647 w 192"/>
              <a:gd name="T23" fmla="*/ 2147483647 h 307"/>
              <a:gd name="T24" fmla="*/ 2147483647 w 192"/>
              <a:gd name="T25" fmla="*/ 2147483647 h 307"/>
              <a:gd name="T26" fmla="*/ 2147483647 w 192"/>
              <a:gd name="T27" fmla="*/ 2147483647 h 307"/>
              <a:gd name="T28" fmla="*/ 2147483647 w 192"/>
              <a:gd name="T29" fmla="*/ 2147483647 h 307"/>
              <a:gd name="T30" fmla="*/ 2147483647 w 192"/>
              <a:gd name="T31" fmla="*/ 2147483647 h 307"/>
              <a:gd name="T32" fmla="*/ 2147483647 w 192"/>
              <a:gd name="T33" fmla="*/ 2147483647 h 307"/>
              <a:gd name="T34" fmla="*/ 2147483647 w 192"/>
              <a:gd name="T35" fmla="*/ 2147483647 h 307"/>
              <a:gd name="T36" fmla="*/ 2147483647 w 192"/>
              <a:gd name="T37" fmla="*/ 2147483647 h 307"/>
              <a:gd name="T38" fmla="*/ 2147483647 w 192"/>
              <a:gd name="T39" fmla="*/ 0 h 307"/>
              <a:gd name="T40" fmla="*/ 2147483647 w 192"/>
              <a:gd name="T41" fmla="*/ 0 h 307"/>
              <a:gd name="T42" fmla="*/ 2147483647 w 192"/>
              <a:gd name="T43" fmla="*/ 2147483647 h 307"/>
              <a:gd name="T44" fmla="*/ 2147483647 w 192"/>
              <a:gd name="T45" fmla="*/ 2147483647 h 307"/>
              <a:gd name="T46" fmla="*/ 2147483647 w 192"/>
              <a:gd name="T47" fmla="*/ 2147483647 h 307"/>
              <a:gd name="T48" fmla="*/ 2147483647 w 192"/>
              <a:gd name="T49" fmla="*/ 2147483647 h 307"/>
              <a:gd name="T50" fmla="*/ 2147483647 w 192"/>
              <a:gd name="T51" fmla="*/ 2147483647 h 307"/>
              <a:gd name="T52" fmla="*/ 2147483647 w 192"/>
              <a:gd name="T53" fmla="*/ 2147483647 h 307"/>
              <a:gd name="T54" fmla="*/ 2147483647 w 192"/>
              <a:gd name="T55" fmla="*/ 2147483647 h 307"/>
              <a:gd name="T56" fmla="*/ 2147483647 w 192"/>
              <a:gd name="T57" fmla="*/ 2147483647 h 307"/>
              <a:gd name="T58" fmla="*/ 2147483647 w 192"/>
              <a:gd name="T59" fmla="*/ 2147483647 h 307"/>
              <a:gd name="T60" fmla="*/ 2147483647 w 192"/>
              <a:gd name="T61" fmla="*/ 2147483647 h 307"/>
              <a:gd name="T62" fmla="*/ 2147483647 w 192"/>
              <a:gd name="T63" fmla="*/ 2147483647 h 307"/>
              <a:gd name="T64" fmla="*/ 2147483647 w 192"/>
              <a:gd name="T65" fmla="*/ 2147483647 h 307"/>
              <a:gd name="T66" fmla="*/ 2147483647 w 192"/>
              <a:gd name="T67" fmla="*/ 2147483647 h 307"/>
              <a:gd name="T68" fmla="*/ 2147483647 w 192"/>
              <a:gd name="T69" fmla="*/ 2147483647 h 307"/>
              <a:gd name="T70" fmla="*/ 2147483647 w 192"/>
              <a:gd name="T71" fmla="*/ 2147483647 h 307"/>
              <a:gd name="T72" fmla="*/ 2147483647 w 192"/>
              <a:gd name="T73" fmla="*/ 2147483647 h 307"/>
              <a:gd name="T74" fmla="*/ 2147483647 w 192"/>
              <a:gd name="T75" fmla="*/ 2147483647 h 307"/>
              <a:gd name="T76" fmla="*/ 2147483647 w 192"/>
              <a:gd name="T77" fmla="*/ 2147483647 h 307"/>
              <a:gd name="T78" fmla="*/ 2147483647 w 192"/>
              <a:gd name="T79" fmla="*/ 2147483647 h 307"/>
              <a:gd name="T80" fmla="*/ 2147483647 w 192"/>
              <a:gd name="T81" fmla="*/ 2147483647 h 307"/>
              <a:gd name="T82" fmla="*/ 2147483647 w 192"/>
              <a:gd name="T83" fmla="*/ 2147483647 h 307"/>
              <a:gd name="T84" fmla="*/ 2147483647 w 192"/>
              <a:gd name="T85" fmla="*/ 2147483647 h 307"/>
              <a:gd name="T86" fmla="*/ 2147483647 w 192"/>
              <a:gd name="T87" fmla="*/ 2147483647 h 307"/>
              <a:gd name="T88" fmla="*/ 2147483647 w 192"/>
              <a:gd name="T89" fmla="*/ 2147483647 h 307"/>
              <a:gd name="T90" fmla="*/ 2147483647 w 192"/>
              <a:gd name="T91" fmla="*/ 2147483647 h 307"/>
              <a:gd name="T92" fmla="*/ 2147483647 w 192"/>
              <a:gd name="T93" fmla="*/ 2147483647 h 307"/>
              <a:gd name="T94" fmla="*/ 2147483647 w 192"/>
              <a:gd name="T95" fmla="*/ 2147483647 h 307"/>
              <a:gd name="T96" fmla="*/ 2147483647 w 192"/>
              <a:gd name="T97" fmla="*/ 2147483647 h 307"/>
              <a:gd name="T98" fmla="*/ 2147483647 w 192"/>
              <a:gd name="T99" fmla="*/ 2147483647 h 307"/>
              <a:gd name="T100" fmla="*/ 2147483647 w 192"/>
              <a:gd name="T101" fmla="*/ 2147483647 h 307"/>
              <a:gd name="T102" fmla="*/ 2147483647 w 192"/>
              <a:gd name="T103" fmla="*/ 2147483647 h 307"/>
              <a:gd name="T104" fmla="*/ 2147483647 w 192"/>
              <a:gd name="T105" fmla="*/ 2147483647 h 307"/>
              <a:gd name="T106" fmla="*/ 2147483647 w 192"/>
              <a:gd name="T107" fmla="*/ 2147483647 h 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2"/>
              <a:gd name="T163" fmla="*/ 0 h 307"/>
              <a:gd name="T164" fmla="*/ 192 w 192"/>
              <a:gd name="T165" fmla="*/ 307 h 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2" h="307">
                <a:moveTo>
                  <a:pt x="114" y="307"/>
                </a:moveTo>
                <a:lnTo>
                  <a:pt x="21" y="178"/>
                </a:lnTo>
                <a:lnTo>
                  <a:pt x="14" y="171"/>
                </a:lnTo>
                <a:lnTo>
                  <a:pt x="14" y="157"/>
                </a:lnTo>
                <a:lnTo>
                  <a:pt x="7" y="150"/>
                </a:lnTo>
                <a:lnTo>
                  <a:pt x="7" y="135"/>
                </a:lnTo>
                <a:lnTo>
                  <a:pt x="0" y="121"/>
                </a:lnTo>
                <a:lnTo>
                  <a:pt x="0" y="107"/>
                </a:lnTo>
                <a:lnTo>
                  <a:pt x="0" y="100"/>
                </a:lnTo>
                <a:lnTo>
                  <a:pt x="0" y="85"/>
                </a:lnTo>
                <a:lnTo>
                  <a:pt x="0" y="71"/>
                </a:lnTo>
                <a:lnTo>
                  <a:pt x="7" y="57"/>
                </a:lnTo>
                <a:lnTo>
                  <a:pt x="7" y="50"/>
                </a:lnTo>
                <a:lnTo>
                  <a:pt x="14" y="35"/>
                </a:lnTo>
                <a:lnTo>
                  <a:pt x="21" y="28"/>
                </a:lnTo>
                <a:lnTo>
                  <a:pt x="28" y="21"/>
                </a:lnTo>
                <a:lnTo>
                  <a:pt x="36" y="14"/>
                </a:lnTo>
                <a:lnTo>
                  <a:pt x="43" y="7"/>
                </a:lnTo>
                <a:lnTo>
                  <a:pt x="50" y="7"/>
                </a:lnTo>
                <a:lnTo>
                  <a:pt x="57" y="0"/>
                </a:lnTo>
                <a:lnTo>
                  <a:pt x="64" y="0"/>
                </a:lnTo>
                <a:lnTo>
                  <a:pt x="71" y="7"/>
                </a:lnTo>
                <a:lnTo>
                  <a:pt x="78" y="7"/>
                </a:lnTo>
                <a:lnTo>
                  <a:pt x="85" y="14"/>
                </a:lnTo>
                <a:lnTo>
                  <a:pt x="93" y="21"/>
                </a:lnTo>
                <a:lnTo>
                  <a:pt x="100" y="28"/>
                </a:lnTo>
                <a:lnTo>
                  <a:pt x="192" y="157"/>
                </a:lnTo>
                <a:lnTo>
                  <a:pt x="185" y="171"/>
                </a:lnTo>
                <a:lnTo>
                  <a:pt x="93" y="43"/>
                </a:lnTo>
                <a:lnTo>
                  <a:pt x="85" y="35"/>
                </a:lnTo>
                <a:lnTo>
                  <a:pt x="78" y="28"/>
                </a:lnTo>
                <a:lnTo>
                  <a:pt x="71" y="28"/>
                </a:lnTo>
                <a:lnTo>
                  <a:pt x="64" y="21"/>
                </a:lnTo>
                <a:lnTo>
                  <a:pt x="57" y="21"/>
                </a:lnTo>
                <a:lnTo>
                  <a:pt x="50" y="21"/>
                </a:lnTo>
                <a:lnTo>
                  <a:pt x="43" y="28"/>
                </a:lnTo>
                <a:lnTo>
                  <a:pt x="36" y="28"/>
                </a:lnTo>
                <a:lnTo>
                  <a:pt x="36" y="35"/>
                </a:lnTo>
                <a:lnTo>
                  <a:pt x="28" y="43"/>
                </a:lnTo>
                <a:lnTo>
                  <a:pt x="21" y="50"/>
                </a:lnTo>
                <a:lnTo>
                  <a:pt x="21" y="57"/>
                </a:lnTo>
                <a:lnTo>
                  <a:pt x="14" y="71"/>
                </a:lnTo>
                <a:lnTo>
                  <a:pt x="14" y="78"/>
                </a:lnTo>
                <a:lnTo>
                  <a:pt x="14" y="85"/>
                </a:lnTo>
                <a:lnTo>
                  <a:pt x="14" y="100"/>
                </a:lnTo>
                <a:lnTo>
                  <a:pt x="14" y="107"/>
                </a:lnTo>
                <a:lnTo>
                  <a:pt x="14" y="121"/>
                </a:lnTo>
                <a:lnTo>
                  <a:pt x="14" y="128"/>
                </a:lnTo>
                <a:lnTo>
                  <a:pt x="21" y="135"/>
                </a:lnTo>
                <a:lnTo>
                  <a:pt x="21" y="150"/>
                </a:lnTo>
                <a:lnTo>
                  <a:pt x="28" y="157"/>
                </a:lnTo>
                <a:lnTo>
                  <a:pt x="28" y="164"/>
                </a:lnTo>
                <a:lnTo>
                  <a:pt x="121" y="292"/>
                </a:lnTo>
                <a:lnTo>
                  <a:pt x="114" y="307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25" name="Line 43"/>
          <p:cNvSpPr>
            <a:spLocks noChangeShapeType="1"/>
          </p:cNvSpPr>
          <p:nvPr/>
        </p:nvSpPr>
        <p:spPr bwMode="auto">
          <a:xfrm flipV="1">
            <a:off x="4043363" y="2624138"/>
            <a:ext cx="192087" cy="1984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26" name="Line 44"/>
          <p:cNvSpPr>
            <a:spLocks noChangeShapeType="1"/>
          </p:cNvSpPr>
          <p:nvPr/>
        </p:nvSpPr>
        <p:spPr bwMode="auto">
          <a:xfrm flipV="1">
            <a:off x="4276725" y="2787650"/>
            <a:ext cx="233363" cy="2206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27" name="Freeform 45"/>
          <p:cNvSpPr>
            <a:spLocks/>
          </p:cNvSpPr>
          <p:nvPr/>
        </p:nvSpPr>
        <p:spPr bwMode="auto">
          <a:xfrm>
            <a:off x="4191000" y="2728913"/>
            <a:ext cx="214313" cy="174625"/>
          </a:xfrm>
          <a:custGeom>
            <a:avLst/>
            <a:gdLst>
              <a:gd name="T0" fmla="*/ 2147483647 w 72"/>
              <a:gd name="T1" fmla="*/ 2147483647 h 107"/>
              <a:gd name="T2" fmla="*/ 2147483647 w 72"/>
              <a:gd name="T3" fmla="*/ 2147483647 h 107"/>
              <a:gd name="T4" fmla="*/ 2147483647 w 72"/>
              <a:gd name="T5" fmla="*/ 2147483647 h 107"/>
              <a:gd name="T6" fmla="*/ 2147483647 w 72"/>
              <a:gd name="T7" fmla="*/ 2147483647 h 107"/>
              <a:gd name="T8" fmla="*/ 2147483647 w 72"/>
              <a:gd name="T9" fmla="*/ 2147483647 h 107"/>
              <a:gd name="T10" fmla="*/ 0 w 72"/>
              <a:gd name="T11" fmla="*/ 2147483647 h 107"/>
              <a:gd name="T12" fmla="*/ 0 w 72"/>
              <a:gd name="T13" fmla="*/ 2147483647 h 107"/>
              <a:gd name="T14" fmla="*/ 0 w 72"/>
              <a:gd name="T15" fmla="*/ 2147483647 h 107"/>
              <a:gd name="T16" fmla="*/ 0 w 72"/>
              <a:gd name="T17" fmla="*/ 2147483647 h 107"/>
              <a:gd name="T18" fmla="*/ 0 w 72"/>
              <a:gd name="T19" fmla="*/ 2147483647 h 107"/>
              <a:gd name="T20" fmla="*/ 2147483647 w 72"/>
              <a:gd name="T21" fmla="*/ 2147483647 h 107"/>
              <a:gd name="T22" fmla="*/ 2147483647 w 72"/>
              <a:gd name="T23" fmla="*/ 0 h 107"/>
              <a:gd name="T24" fmla="*/ 2147483647 w 72"/>
              <a:gd name="T25" fmla="*/ 0 h 107"/>
              <a:gd name="T26" fmla="*/ 2147483647 w 72"/>
              <a:gd name="T27" fmla="*/ 2147483647 h 107"/>
              <a:gd name="T28" fmla="*/ 2147483647 w 72"/>
              <a:gd name="T29" fmla="*/ 2147483647 h 107"/>
              <a:gd name="T30" fmla="*/ 2147483647 w 72"/>
              <a:gd name="T31" fmla="*/ 2147483647 h 107"/>
              <a:gd name="T32" fmla="*/ 2147483647 w 72"/>
              <a:gd name="T33" fmla="*/ 2147483647 h 107"/>
              <a:gd name="T34" fmla="*/ 2147483647 w 72"/>
              <a:gd name="T35" fmla="*/ 2147483647 h 107"/>
              <a:gd name="T36" fmla="*/ 2147483647 w 72"/>
              <a:gd name="T37" fmla="*/ 2147483647 h 107"/>
              <a:gd name="T38" fmla="*/ 2147483647 w 72"/>
              <a:gd name="T39" fmla="*/ 2147483647 h 107"/>
              <a:gd name="T40" fmla="*/ 2147483647 w 72"/>
              <a:gd name="T41" fmla="*/ 2147483647 h 107"/>
              <a:gd name="T42" fmla="*/ 2147483647 w 72"/>
              <a:gd name="T43" fmla="*/ 2147483647 h 107"/>
              <a:gd name="T44" fmla="*/ 2147483647 w 72"/>
              <a:gd name="T45" fmla="*/ 2147483647 h 107"/>
              <a:gd name="T46" fmla="*/ 2147483647 w 72"/>
              <a:gd name="T47" fmla="*/ 2147483647 h 107"/>
              <a:gd name="T48" fmla="*/ 2147483647 w 72"/>
              <a:gd name="T49" fmla="*/ 2147483647 h 107"/>
              <a:gd name="T50" fmla="*/ 2147483647 w 72"/>
              <a:gd name="T51" fmla="*/ 2147483647 h 107"/>
              <a:gd name="T52" fmla="*/ 2147483647 w 72"/>
              <a:gd name="T53" fmla="*/ 2147483647 h 107"/>
              <a:gd name="T54" fmla="*/ 2147483647 w 72"/>
              <a:gd name="T55" fmla="*/ 2147483647 h 107"/>
              <a:gd name="T56" fmla="*/ 2147483647 w 72"/>
              <a:gd name="T57" fmla="*/ 2147483647 h 107"/>
              <a:gd name="T58" fmla="*/ 2147483647 w 72"/>
              <a:gd name="T59" fmla="*/ 2147483647 h 107"/>
              <a:gd name="T60" fmla="*/ 2147483647 w 72"/>
              <a:gd name="T61" fmla="*/ 2147483647 h 107"/>
              <a:gd name="T62" fmla="*/ 2147483647 w 72"/>
              <a:gd name="T63" fmla="*/ 2147483647 h 107"/>
              <a:gd name="T64" fmla="*/ 2147483647 w 72"/>
              <a:gd name="T65" fmla="*/ 2147483647 h 1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107"/>
              <a:gd name="T101" fmla="*/ 72 w 72"/>
              <a:gd name="T102" fmla="*/ 107 h 10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107">
                <a:moveTo>
                  <a:pt x="50" y="107"/>
                </a:moveTo>
                <a:lnTo>
                  <a:pt x="15" y="50"/>
                </a:lnTo>
                <a:lnTo>
                  <a:pt x="8" y="50"/>
                </a:lnTo>
                <a:lnTo>
                  <a:pt x="8" y="43"/>
                </a:lnTo>
                <a:lnTo>
                  <a:pt x="8" y="36"/>
                </a:lnTo>
                <a:lnTo>
                  <a:pt x="0" y="36"/>
                </a:lnTo>
                <a:lnTo>
                  <a:pt x="0" y="29"/>
                </a:lnTo>
                <a:lnTo>
                  <a:pt x="0" y="22"/>
                </a:lnTo>
                <a:lnTo>
                  <a:pt x="0" y="14"/>
                </a:lnTo>
                <a:lnTo>
                  <a:pt x="0" y="7"/>
                </a:lnTo>
                <a:lnTo>
                  <a:pt x="8" y="7"/>
                </a:lnTo>
                <a:lnTo>
                  <a:pt x="8" y="0"/>
                </a:lnTo>
                <a:lnTo>
                  <a:pt x="15" y="0"/>
                </a:lnTo>
                <a:lnTo>
                  <a:pt x="15" y="7"/>
                </a:lnTo>
                <a:lnTo>
                  <a:pt x="22" y="7"/>
                </a:lnTo>
                <a:lnTo>
                  <a:pt x="29" y="14"/>
                </a:lnTo>
                <a:lnTo>
                  <a:pt x="72" y="71"/>
                </a:lnTo>
                <a:lnTo>
                  <a:pt x="65" y="71"/>
                </a:lnTo>
                <a:lnTo>
                  <a:pt x="29" y="22"/>
                </a:lnTo>
                <a:lnTo>
                  <a:pt x="29" y="14"/>
                </a:lnTo>
                <a:lnTo>
                  <a:pt x="22" y="14"/>
                </a:lnTo>
                <a:lnTo>
                  <a:pt x="22" y="7"/>
                </a:lnTo>
                <a:lnTo>
                  <a:pt x="15" y="7"/>
                </a:lnTo>
                <a:lnTo>
                  <a:pt x="8" y="7"/>
                </a:lnTo>
                <a:lnTo>
                  <a:pt x="8" y="14"/>
                </a:lnTo>
                <a:lnTo>
                  <a:pt x="8" y="22"/>
                </a:lnTo>
                <a:lnTo>
                  <a:pt x="8" y="29"/>
                </a:lnTo>
                <a:lnTo>
                  <a:pt x="8" y="36"/>
                </a:lnTo>
                <a:lnTo>
                  <a:pt x="8" y="43"/>
                </a:lnTo>
                <a:lnTo>
                  <a:pt x="15" y="43"/>
                </a:lnTo>
                <a:lnTo>
                  <a:pt x="15" y="50"/>
                </a:lnTo>
                <a:lnTo>
                  <a:pt x="50" y="100"/>
                </a:lnTo>
                <a:lnTo>
                  <a:pt x="50" y="107"/>
                </a:lnTo>
                <a:close/>
              </a:path>
            </a:pathLst>
          </a:custGeom>
          <a:solidFill>
            <a:srgbClr val="FF33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28" name="Freeform 46"/>
          <p:cNvSpPr>
            <a:spLocks/>
          </p:cNvSpPr>
          <p:nvPr/>
        </p:nvSpPr>
        <p:spPr bwMode="auto">
          <a:xfrm>
            <a:off x="4191000" y="2728913"/>
            <a:ext cx="214313" cy="174625"/>
          </a:xfrm>
          <a:custGeom>
            <a:avLst/>
            <a:gdLst>
              <a:gd name="T0" fmla="*/ 2147483647 w 72"/>
              <a:gd name="T1" fmla="*/ 2147483647 h 107"/>
              <a:gd name="T2" fmla="*/ 2147483647 w 72"/>
              <a:gd name="T3" fmla="*/ 2147483647 h 107"/>
              <a:gd name="T4" fmla="*/ 2147483647 w 72"/>
              <a:gd name="T5" fmla="*/ 2147483647 h 107"/>
              <a:gd name="T6" fmla="*/ 2147483647 w 72"/>
              <a:gd name="T7" fmla="*/ 2147483647 h 107"/>
              <a:gd name="T8" fmla="*/ 2147483647 w 72"/>
              <a:gd name="T9" fmla="*/ 2147483647 h 107"/>
              <a:gd name="T10" fmla="*/ 0 w 72"/>
              <a:gd name="T11" fmla="*/ 2147483647 h 107"/>
              <a:gd name="T12" fmla="*/ 0 w 72"/>
              <a:gd name="T13" fmla="*/ 2147483647 h 107"/>
              <a:gd name="T14" fmla="*/ 0 w 72"/>
              <a:gd name="T15" fmla="*/ 2147483647 h 107"/>
              <a:gd name="T16" fmla="*/ 0 w 72"/>
              <a:gd name="T17" fmla="*/ 2147483647 h 107"/>
              <a:gd name="T18" fmla="*/ 0 w 72"/>
              <a:gd name="T19" fmla="*/ 2147483647 h 107"/>
              <a:gd name="T20" fmla="*/ 2147483647 w 72"/>
              <a:gd name="T21" fmla="*/ 2147483647 h 107"/>
              <a:gd name="T22" fmla="*/ 2147483647 w 72"/>
              <a:gd name="T23" fmla="*/ 0 h 107"/>
              <a:gd name="T24" fmla="*/ 2147483647 w 72"/>
              <a:gd name="T25" fmla="*/ 0 h 107"/>
              <a:gd name="T26" fmla="*/ 2147483647 w 72"/>
              <a:gd name="T27" fmla="*/ 2147483647 h 107"/>
              <a:gd name="T28" fmla="*/ 2147483647 w 72"/>
              <a:gd name="T29" fmla="*/ 2147483647 h 107"/>
              <a:gd name="T30" fmla="*/ 2147483647 w 72"/>
              <a:gd name="T31" fmla="*/ 2147483647 h 107"/>
              <a:gd name="T32" fmla="*/ 2147483647 w 72"/>
              <a:gd name="T33" fmla="*/ 2147483647 h 107"/>
              <a:gd name="T34" fmla="*/ 2147483647 w 72"/>
              <a:gd name="T35" fmla="*/ 2147483647 h 107"/>
              <a:gd name="T36" fmla="*/ 2147483647 w 72"/>
              <a:gd name="T37" fmla="*/ 2147483647 h 107"/>
              <a:gd name="T38" fmla="*/ 2147483647 w 72"/>
              <a:gd name="T39" fmla="*/ 2147483647 h 107"/>
              <a:gd name="T40" fmla="*/ 2147483647 w 72"/>
              <a:gd name="T41" fmla="*/ 2147483647 h 107"/>
              <a:gd name="T42" fmla="*/ 2147483647 w 72"/>
              <a:gd name="T43" fmla="*/ 2147483647 h 107"/>
              <a:gd name="T44" fmla="*/ 2147483647 w 72"/>
              <a:gd name="T45" fmla="*/ 2147483647 h 107"/>
              <a:gd name="T46" fmla="*/ 2147483647 w 72"/>
              <a:gd name="T47" fmla="*/ 2147483647 h 107"/>
              <a:gd name="T48" fmla="*/ 2147483647 w 72"/>
              <a:gd name="T49" fmla="*/ 2147483647 h 107"/>
              <a:gd name="T50" fmla="*/ 2147483647 w 72"/>
              <a:gd name="T51" fmla="*/ 2147483647 h 107"/>
              <a:gd name="T52" fmla="*/ 2147483647 w 72"/>
              <a:gd name="T53" fmla="*/ 2147483647 h 107"/>
              <a:gd name="T54" fmla="*/ 2147483647 w 72"/>
              <a:gd name="T55" fmla="*/ 2147483647 h 107"/>
              <a:gd name="T56" fmla="*/ 2147483647 w 72"/>
              <a:gd name="T57" fmla="*/ 2147483647 h 107"/>
              <a:gd name="T58" fmla="*/ 2147483647 w 72"/>
              <a:gd name="T59" fmla="*/ 2147483647 h 107"/>
              <a:gd name="T60" fmla="*/ 2147483647 w 72"/>
              <a:gd name="T61" fmla="*/ 2147483647 h 107"/>
              <a:gd name="T62" fmla="*/ 2147483647 w 72"/>
              <a:gd name="T63" fmla="*/ 2147483647 h 107"/>
              <a:gd name="T64" fmla="*/ 2147483647 w 72"/>
              <a:gd name="T65" fmla="*/ 2147483647 h 1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107"/>
              <a:gd name="T101" fmla="*/ 72 w 72"/>
              <a:gd name="T102" fmla="*/ 107 h 10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107">
                <a:moveTo>
                  <a:pt x="50" y="107"/>
                </a:moveTo>
                <a:lnTo>
                  <a:pt x="15" y="50"/>
                </a:lnTo>
                <a:lnTo>
                  <a:pt x="8" y="50"/>
                </a:lnTo>
                <a:lnTo>
                  <a:pt x="8" y="43"/>
                </a:lnTo>
                <a:lnTo>
                  <a:pt x="8" y="36"/>
                </a:lnTo>
                <a:lnTo>
                  <a:pt x="0" y="36"/>
                </a:lnTo>
                <a:lnTo>
                  <a:pt x="0" y="29"/>
                </a:lnTo>
                <a:lnTo>
                  <a:pt x="0" y="22"/>
                </a:lnTo>
                <a:lnTo>
                  <a:pt x="0" y="14"/>
                </a:lnTo>
                <a:lnTo>
                  <a:pt x="0" y="7"/>
                </a:lnTo>
                <a:lnTo>
                  <a:pt x="8" y="7"/>
                </a:lnTo>
                <a:lnTo>
                  <a:pt x="8" y="0"/>
                </a:lnTo>
                <a:lnTo>
                  <a:pt x="15" y="0"/>
                </a:lnTo>
                <a:lnTo>
                  <a:pt x="15" y="7"/>
                </a:lnTo>
                <a:lnTo>
                  <a:pt x="22" y="7"/>
                </a:lnTo>
                <a:lnTo>
                  <a:pt x="29" y="14"/>
                </a:lnTo>
                <a:lnTo>
                  <a:pt x="72" y="71"/>
                </a:lnTo>
                <a:lnTo>
                  <a:pt x="65" y="71"/>
                </a:lnTo>
                <a:lnTo>
                  <a:pt x="29" y="22"/>
                </a:lnTo>
                <a:lnTo>
                  <a:pt x="29" y="14"/>
                </a:lnTo>
                <a:lnTo>
                  <a:pt x="22" y="14"/>
                </a:lnTo>
                <a:lnTo>
                  <a:pt x="22" y="7"/>
                </a:lnTo>
                <a:lnTo>
                  <a:pt x="15" y="7"/>
                </a:lnTo>
                <a:lnTo>
                  <a:pt x="8" y="7"/>
                </a:lnTo>
                <a:lnTo>
                  <a:pt x="8" y="14"/>
                </a:lnTo>
                <a:lnTo>
                  <a:pt x="8" y="22"/>
                </a:lnTo>
                <a:lnTo>
                  <a:pt x="8" y="29"/>
                </a:lnTo>
                <a:lnTo>
                  <a:pt x="8" y="36"/>
                </a:lnTo>
                <a:lnTo>
                  <a:pt x="8" y="43"/>
                </a:lnTo>
                <a:lnTo>
                  <a:pt x="15" y="43"/>
                </a:lnTo>
                <a:lnTo>
                  <a:pt x="15" y="50"/>
                </a:lnTo>
                <a:lnTo>
                  <a:pt x="50" y="100"/>
                </a:lnTo>
                <a:lnTo>
                  <a:pt x="50" y="107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29" name="Line 47"/>
          <p:cNvSpPr>
            <a:spLocks noChangeShapeType="1"/>
          </p:cNvSpPr>
          <p:nvPr/>
        </p:nvSpPr>
        <p:spPr bwMode="auto">
          <a:xfrm flipH="1">
            <a:off x="4364038" y="2844800"/>
            <a:ext cx="41275" cy="476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30" name="Line 48"/>
          <p:cNvSpPr>
            <a:spLocks noChangeShapeType="1"/>
          </p:cNvSpPr>
          <p:nvPr/>
        </p:nvSpPr>
        <p:spPr bwMode="auto">
          <a:xfrm flipV="1">
            <a:off x="4043363" y="2624138"/>
            <a:ext cx="192087" cy="1984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31" name="Freeform 49"/>
          <p:cNvSpPr>
            <a:spLocks/>
          </p:cNvSpPr>
          <p:nvPr/>
        </p:nvSpPr>
        <p:spPr bwMode="auto">
          <a:xfrm>
            <a:off x="4065588" y="2635250"/>
            <a:ext cx="231775" cy="234950"/>
          </a:xfrm>
          <a:custGeom>
            <a:avLst/>
            <a:gdLst>
              <a:gd name="T0" fmla="*/ 2147483647 w 78"/>
              <a:gd name="T1" fmla="*/ 0 h 143"/>
              <a:gd name="T2" fmla="*/ 2147483647 w 78"/>
              <a:gd name="T3" fmla="*/ 0 h 143"/>
              <a:gd name="T4" fmla="*/ 0 w 78"/>
              <a:gd name="T5" fmla="*/ 2147483647 h 143"/>
              <a:gd name="T6" fmla="*/ 0 60000 65536"/>
              <a:gd name="T7" fmla="*/ 0 60000 65536"/>
              <a:gd name="T8" fmla="*/ 0 60000 65536"/>
              <a:gd name="T9" fmla="*/ 0 w 78"/>
              <a:gd name="T10" fmla="*/ 0 h 143"/>
              <a:gd name="T11" fmla="*/ 78 w 78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143">
                <a:moveTo>
                  <a:pt x="64" y="0"/>
                </a:moveTo>
                <a:lnTo>
                  <a:pt x="78" y="0"/>
                </a:lnTo>
                <a:lnTo>
                  <a:pt x="0" y="143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32" name="Text Box 50"/>
          <p:cNvSpPr txBox="1">
            <a:spLocks noChangeArrowheads="1"/>
          </p:cNvSpPr>
          <p:nvPr/>
        </p:nvSpPr>
        <p:spPr bwMode="auto">
          <a:xfrm>
            <a:off x="3429000" y="2728913"/>
            <a:ext cx="422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>
                <a:solidFill>
                  <a:schemeClr val="hlink"/>
                </a:solidFill>
              </a:rPr>
              <a:t>  Z</a:t>
            </a:r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2590800" y="2195513"/>
            <a:ext cx="2209800" cy="915987"/>
            <a:chOff x="861" y="1824"/>
            <a:chExt cx="1392" cy="576"/>
          </a:xfrm>
        </p:grpSpPr>
        <p:sp>
          <p:nvSpPr>
            <p:cNvPr id="13389" name="Oval 52"/>
            <p:cNvSpPr>
              <a:spLocks noChangeArrowheads="1"/>
            </p:cNvSpPr>
            <p:nvPr/>
          </p:nvSpPr>
          <p:spPr bwMode="auto">
            <a:xfrm>
              <a:off x="1389" y="1824"/>
              <a:ext cx="240" cy="24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30" tIns="45715" rIns="91430" bIns="45715" anchor="ctr"/>
            <a:lstStyle/>
            <a:p>
              <a:pPr algn="ctr" defTabSz="762000" eaLnBrk="0" hangingPunct="0"/>
              <a:r>
                <a:rPr lang="de-DE" sz="2700" u="none">
                  <a:latin typeface="Bookman Old Style" pitchFamily="18" charset="0"/>
                </a:rPr>
                <a:t>+</a:t>
              </a:r>
            </a:p>
          </p:txBody>
        </p:sp>
        <p:sp>
          <p:nvSpPr>
            <p:cNvPr id="13390" name="Line 53"/>
            <p:cNvSpPr>
              <a:spLocks noChangeShapeType="1"/>
            </p:cNvSpPr>
            <p:nvPr/>
          </p:nvSpPr>
          <p:spPr bwMode="auto">
            <a:xfrm>
              <a:off x="861" y="1920"/>
              <a:ext cx="52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91430" tIns="45715" rIns="91430" bIns="45715" anchor="ctr"/>
            <a:lstStyle/>
            <a:p>
              <a:endParaRPr lang="de-DE"/>
            </a:p>
          </p:txBody>
        </p:sp>
        <p:sp>
          <p:nvSpPr>
            <p:cNvPr id="13391" name="Line 54"/>
            <p:cNvSpPr>
              <a:spLocks noChangeShapeType="1"/>
            </p:cNvSpPr>
            <p:nvPr/>
          </p:nvSpPr>
          <p:spPr bwMode="auto">
            <a:xfrm>
              <a:off x="1629" y="1920"/>
              <a:ext cx="62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91430" tIns="45715" rIns="91430" bIns="45715" anchor="ctr"/>
            <a:lstStyle/>
            <a:p>
              <a:endParaRPr lang="de-DE"/>
            </a:p>
          </p:txBody>
        </p:sp>
        <p:sp>
          <p:nvSpPr>
            <p:cNvPr id="13392" name="Line 55"/>
            <p:cNvSpPr>
              <a:spLocks noChangeShapeType="1"/>
            </p:cNvSpPr>
            <p:nvPr/>
          </p:nvSpPr>
          <p:spPr bwMode="auto">
            <a:xfrm flipV="1">
              <a:off x="1488" y="2064"/>
              <a:ext cx="0" cy="3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lIns="91430" tIns="45715" rIns="91430" bIns="45715" anchor="ctr"/>
            <a:lstStyle/>
            <a:p>
              <a:endParaRPr lang="de-DE"/>
            </a:p>
          </p:txBody>
        </p:sp>
      </p:grpSp>
      <p:sp>
        <p:nvSpPr>
          <p:cNvPr id="13334" name="Text Box 56"/>
          <p:cNvSpPr txBox="1">
            <a:spLocks noChangeArrowheads="1"/>
          </p:cNvSpPr>
          <p:nvPr/>
        </p:nvSpPr>
        <p:spPr bwMode="auto">
          <a:xfrm>
            <a:off x="7181850" y="1890713"/>
            <a:ext cx="215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/>
              <a:t>Clear Text  </a:t>
            </a:r>
            <a:r>
              <a:rPr lang="en-GB" sz="1600" u="none">
                <a:solidFill>
                  <a:schemeClr val="accent1"/>
                </a:solidFill>
              </a:rPr>
              <a:t>X+</a:t>
            </a:r>
            <a:r>
              <a:rPr lang="en-GB" sz="1600" u="none">
                <a:solidFill>
                  <a:schemeClr val="hlink"/>
                </a:solidFill>
              </a:rPr>
              <a:t>Z+Z</a:t>
            </a:r>
            <a:r>
              <a:rPr lang="en-GB" sz="1600" u="none">
                <a:solidFill>
                  <a:schemeClr val="accent1"/>
                </a:solidFill>
              </a:rPr>
              <a:t>=X</a:t>
            </a:r>
            <a:endParaRPr lang="en-GB" sz="1600" u="none"/>
          </a:p>
        </p:txBody>
      </p:sp>
      <p:sp>
        <p:nvSpPr>
          <p:cNvPr id="13335" name="Line 57"/>
          <p:cNvSpPr>
            <a:spLocks noChangeShapeType="1"/>
          </p:cNvSpPr>
          <p:nvPr/>
        </p:nvSpPr>
        <p:spPr bwMode="auto">
          <a:xfrm flipH="1">
            <a:off x="7562850" y="2924175"/>
            <a:ext cx="41275" cy="47625"/>
          </a:xfrm>
          <a:prstGeom prst="line">
            <a:avLst/>
          </a:prstGeom>
          <a:noFill/>
          <a:ln w="222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36" name="Freeform 58"/>
          <p:cNvSpPr>
            <a:spLocks/>
          </p:cNvSpPr>
          <p:nvPr/>
        </p:nvSpPr>
        <p:spPr bwMode="auto">
          <a:xfrm>
            <a:off x="7134225" y="2611438"/>
            <a:ext cx="574675" cy="500062"/>
          </a:xfrm>
          <a:custGeom>
            <a:avLst/>
            <a:gdLst>
              <a:gd name="T0" fmla="*/ 2147483647 w 192"/>
              <a:gd name="T1" fmla="*/ 2147483647 h 307"/>
              <a:gd name="T2" fmla="*/ 2147483647 w 192"/>
              <a:gd name="T3" fmla="*/ 2147483647 h 307"/>
              <a:gd name="T4" fmla="*/ 2147483647 w 192"/>
              <a:gd name="T5" fmla="*/ 2147483647 h 307"/>
              <a:gd name="T6" fmla="*/ 2147483647 w 192"/>
              <a:gd name="T7" fmla="*/ 2147483647 h 307"/>
              <a:gd name="T8" fmla="*/ 2147483647 w 192"/>
              <a:gd name="T9" fmla="*/ 2147483647 h 307"/>
              <a:gd name="T10" fmla="*/ 2147483647 w 192"/>
              <a:gd name="T11" fmla="*/ 2147483647 h 307"/>
              <a:gd name="T12" fmla="*/ 0 w 192"/>
              <a:gd name="T13" fmla="*/ 2147483647 h 307"/>
              <a:gd name="T14" fmla="*/ 0 w 192"/>
              <a:gd name="T15" fmla="*/ 2147483647 h 307"/>
              <a:gd name="T16" fmla="*/ 0 w 192"/>
              <a:gd name="T17" fmla="*/ 2147483647 h 307"/>
              <a:gd name="T18" fmla="*/ 0 w 192"/>
              <a:gd name="T19" fmla="*/ 2147483647 h 307"/>
              <a:gd name="T20" fmla="*/ 0 w 192"/>
              <a:gd name="T21" fmla="*/ 2147483647 h 307"/>
              <a:gd name="T22" fmla="*/ 2147483647 w 192"/>
              <a:gd name="T23" fmla="*/ 2147483647 h 307"/>
              <a:gd name="T24" fmla="*/ 2147483647 w 192"/>
              <a:gd name="T25" fmla="*/ 2147483647 h 307"/>
              <a:gd name="T26" fmla="*/ 2147483647 w 192"/>
              <a:gd name="T27" fmla="*/ 2147483647 h 307"/>
              <a:gd name="T28" fmla="*/ 2147483647 w 192"/>
              <a:gd name="T29" fmla="*/ 2147483647 h 307"/>
              <a:gd name="T30" fmla="*/ 2147483647 w 192"/>
              <a:gd name="T31" fmla="*/ 2147483647 h 307"/>
              <a:gd name="T32" fmla="*/ 2147483647 w 192"/>
              <a:gd name="T33" fmla="*/ 2147483647 h 307"/>
              <a:gd name="T34" fmla="*/ 2147483647 w 192"/>
              <a:gd name="T35" fmla="*/ 2147483647 h 307"/>
              <a:gd name="T36" fmla="*/ 2147483647 w 192"/>
              <a:gd name="T37" fmla="*/ 2147483647 h 307"/>
              <a:gd name="T38" fmla="*/ 2147483647 w 192"/>
              <a:gd name="T39" fmla="*/ 0 h 307"/>
              <a:gd name="T40" fmla="*/ 2147483647 w 192"/>
              <a:gd name="T41" fmla="*/ 0 h 307"/>
              <a:gd name="T42" fmla="*/ 2147483647 w 192"/>
              <a:gd name="T43" fmla="*/ 2147483647 h 307"/>
              <a:gd name="T44" fmla="*/ 2147483647 w 192"/>
              <a:gd name="T45" fmla="*/ 2147483647 h 307"/>
              <a:gd name="T46" fmla="*/ 2147483647 w 192"/>
              <a:gd name="T47" fmla="*/ 2147483647 h 307"/>
              <a:gd name="T48" fmla="*/ 2147483647 w 192"/>
              <a:gd name="T49" fmla="*/ 2147483647 h 307"/>
              <a:gd name="T50" fmla="*/ 2147483647 w 192"/>
              <a:gd name="T51" fmla="*/ 2147483647 h 307"/>
              <a:gd name="T52" fmla="*/ 2147483647 w 192"/>
              <a:gd name="T53" fmla="*/ 2147483647 h 307"/>
              <a:gd name="T54" fmla="*/ 2147483647 w 192"/>
              <a:gd name="T55" fmla="*/ 2147483647 h 307"/>
              <a:gd name="T56" fmla="*/ 2147483647 w 192"/>
              <a:gd name="T57" fmla="*/ 2147483647 h 307"/>
              <a:gd name="T58" fmla="*/ 2147483647 w 192"/>
              <a:gd name="T59" fmla="*/ 2147483647 h 307"/>
              <a:gd name="T60" fmla="*/ 2147483647 w 192"/>
              <a:gd name="T61" fmla="*/ 2147483647 h 307"/>
              <a:gd name="T62" fmla="*/ 2147483647 w 192"/>
              <a:gd name="T63" fmla="*/ 2147483647 h 307"/>
              <a:gd name="T64" fmla="*/ 2147483647 w 192"/>
              <a:gd name="T65" fmla="*/ 2147483647 h 307"/>
              <a:gd name="T66" fmla="*/ 2147483647 w 192"/>
              <a:gd name="T67" fmla="*/ 2147483647 h 307"/>
              <a:gd name="T68" fmla="*/ 2147483647 w 192"/>
              <a:gd name="T69" fmla="*/ 2147483647 h 307"/>
              <a:gd name="T70" fmla="*/ 2147483647 w 192"/>
              <a:gd name="T71" fmla="*/ 2147483647 h 307"/>
              <a:gd name="T72" fmla="*/ 2147483647 w 192"/>
              <a:gd name="T73" fmla="*/ 2147483647 h 307"/>
              <a:gd name="T74" fmla="*/ 2147483647 w 192"/>
              <a:gd name="T75" fmla="*/ 2147483647 h 307"/>
              <a:gd name="T76" fmla="*/ 2147483647 w 192"/>
              <a:gd name="T77" fmla="*/ 2147483647 h 307"/>
              <a:gd name="T78" fmla="*/ 2147483647 w 192"/>
              <a:gd name="T79" fmla="*/ 2147483647 h 307"/>
              <a:gd name="T80" fmla="*/ 2147483647 w 192"/>
              <a:gd name="T81" fmla="*/ 2147483647 h 307"/>
              <a:gd name="T82" fmla="*/ 2147483647 w 192"/>
              <a:gd name="T83" fmla="*/ 2147483647 h 307"/>
              <a:gd name="T84" fmla="*/ 2147483647 w 192"/>
              <a:gd name="T85" fmla="*/ 2147483647 h 307"/>
              <a:gd name="T86" fmla="*/ 2147483647 w 192"/>
              <a:gd name="T87" fmla="*/ 2147483647 h 307"/>
              <a:gd name="T88" fmla="*/ 2147483647 w 192"/>
              <a:gd name="T89" fmla="*/ 2147483647 h 307"/>
              <a:gd name="T90" fmla="*/ 2147483647 w 192"/>
              <a:gd name="T91" fmla="*/ 2147483647 h 307"/>
              <a:gd name="T92" fmla="*/ 2147483647 w 192"/>
              <a:gd name="T93" fmla="*/ 2147483647 h 307"/>
              <a:gd name="T94" fmla="*/ 2147483647 w 192"/>
              <a:gd name="T95" fmla="*/ 2147483647 h 307"/>
              <a:gd name="T96" fmla="*/ 2147483647 w 192"/>
              <a:gd name="T97" fmla="*/ 2147483647 h 307"/>
              <a:gd name="T98" fmla="*/ 2147483647 w 192"/>
              <a:gd name="T99" fmla="*/ 2147483647 h 307"/>
              <a:gd name="T100" fmla="*/ 2147483647 w 192"/>
              <a:gd name="T101" fmla="*/ 2147483647 h 307"/>
              <a:gd name="T102" fmla="*/ 2147483647 w 192"/>
              <a:gd name="T103" fmla="*/ 2147483647 h 307"/>
              <a:gd name="T104" fmla="*/ 2147483647 w 192"/>
              <a:gd name="T105" fmla="*/ 2147483647 h 307"/>
              <a:gd name="T106" fmla="*/ 2147483647 w 192"/>
              <a:gd name="T107" fmla="*/ 2147483647 h 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2"/>
              <a:gd name="T163" fmla="*/ 0 h 307"/>
              <a:gd name="T164" fmla="*/ 192 w 192"/>
              <a:gd name="T165" fmla="*/ 307 h 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2" h="307">
                <a:moveTo>
                  <a:pt x="114" y="307"/>
                </a:moveTo>
                <a:lnTo>
                  <a:pt x="21" y="178"/>
                </a:lnTo>
                <a:lnTo>
                  <a:pt x="14" y="171"/>
                </a:lnTo>
                <a:lnTo>
                  <a:pt x="14" y="157"/>
                </a:lnTo>
                <a:lnTo>
                  <a:pt x="7" y="150"/>
                </a:lnTo>
                <a:lnTo>
                  <a:pt x="7" y="135"/>
                </a:lnTo>
                <a:lnTo>
                  <a:pt x="0" y="121"/>
                </a:lnTo>
                <a:lnTo>
                  <a:pt x="0" y="107"/>
                </a:lnTo>
                <a:lnTo>
                  <a:pt x="0" y="100"/>
                </a:lnTo>
                <a:lnTo>
                  <a:pt x="0" y="85"/>
                </a:lnTo>
                <a:lnTo>
                  <a:pt x="0" y="71"/>
                </a:lnTo>
                <a:lnTo>
                  <a:pt x="7" y="57"/>
                </a:lnTo>
                <a:lnTo>
                  <a:pt x="7" y="50"/>
                </a:lnTo>
                <a:lnTo>
                  <a:pt x="14" y="35"/>
                </a:lnTo>
                <a:lnTo>
                  <a:pt x="21" y="28"/>
                </a:lnTo>
                <a:lnTo>
                  <a:pt x="28" y="21"/>
                </a:lnTo>
                <a:lnTo>
                  <a:pt x="36" y="14"/>
                </a:lnTo>
                <a:lnTo>
                  <a:pt x="43" y="7"/>
                </a:lnTo>
                <a:lnTo>
                  <a:pt x="50" y="7"/>
                </a:lnTo>
                <a:lnTo>
                  <a:pt x="57" y="0"/>
                </a:lnTo>
                <a:lnTo>
                  <a:pt x="64" y="0"/>
                </a:lnTo>
                <a:lnTo>
                  <a:pt x="71" y="7"/>
                </a:lnTo>
                <a:lnTo>
                  <a:pt x="78" y="7"/>
                </a:lnTo>
                <a:lnTo>
                  <a:pt x="85" y="14"/>
                </a:lnTo>
                <a:lnTo>
                  <a:pt x="93" y="21"/>
                </a:lnTo>
                <a:lnTo>
                  <a:pt x="100" y="28"/>
                </a:lnTo>
                <a:lnTo>
                  <a:pt x="192" y="157"/>
                </a:lnTo>
                <a:lnTo>
                  <a:pt x="185" y="171"/>
                </a:lnTo>
                <a:lnTo>
                  <a:pt x="93" y="43"/>
                </a:lnTo>
                <a:lnTo>
                  <a:pt x="85" y="35"/>
                </a:lnTo>
                <a:lnTo>
                  <a:pt x="78" y="28"/>
                </a:lnTo>
                <a:lnTo>
                  <a:pt x="71" y="28"/>
                </a:lnTo>
                <a:lnTo>
                  <a:pt x="64" y="21"/>
                </a:lnTo>
                <a:lnTo>
                  <a:pt x="57" y="21"/>
                </a:lnTo>
                <a:lnTo>
                  <a:pt x="50" y="21"/>
                </a:lnTo>
                <a:lnTo>
                  <a:pt x="43" y="28"/>
                </a:lnTo>
                <a:lnTo>
                  <a:pt x="36" y="28"/>
                </a:lnTo>
                <a:lnTo>
                  <a:pt x="36" y="35"/>
                </a:lnTo>
                <a:lnTo>
                  <a:pt x="28" y="43"/>
                </a:lnTo>
                <a:lnTo>
                  <a:pt x="21" y="50"/>
                </a:lnTo>
                <a:lnTo>
                  <a:pt x="21" y="57"/>
                </a:lnTo>
                <a:lnTo>
                  <a:pt x="14" y="71"/>
                </a:lnTo>
                <a:lnTo>
                  <a:pt x="14" y="78"/>
                </a:lnTo>
                <a:lnTo>
                  <a:pt x="14" y="85"/>
                </a:lnTo>
                <a:lnTo>
                  <a:pt x="14" y="100"/>
                </a:lnTo>
                <a:lnTo>
                  <a:pt x="14" y="107"/>
                </a:lnTo>
                <a:lnTo>
                  <a:pt x="14" y="121"/>
                </a:lnTo>
                <a:lnTo>
                  <a:pt x="14" y="128"/>
                </a:lnTo>
                <a:lnTo>
                  <a:pt x="21" y="135"/>
                </a:lnTo>
                <a:lnTo>
                  <a:pt x="21" y="150"/>
                </a:lnTo>
                <a:lnTo>
                  <a:pt x="28" y="157"/>
                </a:lnTo>
                <a:lnTo>
                  <a:pt x="28" y="164"/>
                </a:lnTo>
                <a:lnTo>
                  <a:pt x="121" y="292"/>
                </a:lnTo>
                <a:lnTo>
                  <a:pt x="114" y="307"/>
                </a:lnTo>
                <a:close/>
              </a:path>
            </a:pathLst>
          </a:custGeom>
          <a:solidFill>
            <a:srgbClr val="FF33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37" name="Freeform 59"/>
          <p:cNvSpPr>
            <a:spLocks/>
          </p:cNvSpPr>
          <p:nvPr/>
        </p:nvSpPr>
        <p:spPr bwMode="auto">
          <a:xfrm>
            <a:off x="7134225" y="2611438"/>
            <a:ext cx="574675" cy="500062"/>
          </a:xfrm>
          <a:custGeom>
            <a:avLst/>
            <a:gdLst>
              <a:gd name="T0" fmla="*/ 2147483647 w 192"/>
              <a:gd name="T1" fmla="*/ 2147483647 h 307"/>
              <a:gd name="T2" fmla="*/ 2147483647 w 192"/>
              <a:gd name="T3" fmla="*/ 2147483647 h 307"/>
              <a:gd name="T4" fmla="*/ 2147483647 w 192"/>
              <a:gd name="T5" fmla="*/ 2147483647 h 307"/>
              <a:gd name="T6" fmla="*/ 2147483647 w 192"/>
              <a:gd name="T7" fmla="*/ 2147483647 h 307"/>
              <a:gd name="T8" fmla="*/ 2147483647 w 192"/>
              <a:gd name="T9" fmla="*/ 2147483647 h 307"/>
              <a:gd name="T10" fmla="*/ 2147483647 w 192"/>
              <a:gd name="T11" fmla="*/ 2147483647 h 307"/>
              <a:gd name="T12" fmla="*/ 0 w 192"/>
              <a:gd name="T13" fmla="*/ 2147483647 h 307"/>
              <a:gd name="T14" fmla="*/ 0 w 192"/>
              <a:gd name="T15" fmla="*/ 2147483647 h 307"/>
              <a:gd name="T16" fmla="*/ 0 w 192"/>
              <a:gd name="T17" fmla="*/ 2147483647 h 307"/>
              <a:gd name="T18" fmla="*/ 0 w 192"/>
              <a:gd name="T19" fmla="*/ 2147483647 h 307"/>
              <a:gd name="T20" fmla="*/ 0 w 192"/>
              <a:gd name="T21" fmla="*/ 2147483647 h 307"/>
              <a:gd name="T22" fmla="*/ 2147483647 w 192"/>
              <a:gd name="T23" fmla="*/ 2147483647 h 307"/>
              <a:gd name="T24" fmla="*/ 2147483647 w 192"/>
              <a:gd name="T25" fmla="*/ 2147483647 h 307"/>
              <a:gd name="T26" fmla="*/ 2147483647 w 192"/>
              <a:gd name="T27" fmla="*/ 2147483647 h 307"/>
              <a:gd name="T28" fmla="*/ 2147483647 w 192"/>
              <a:gd name="T29" fmla="*/ 2147483647 h 307"/>
              <a:gd name="T30" fmla="*/ 2147483647 w 192"/>
              <a:gd name="T31" fmla="*/ 2147483647 h 307"/>
              <a:gd name="T32" fmla="*/ 2147483647 w 192"/>
              <a:gd name="T33" fmla="*/ 2147483647 h 307"/>
              <a:gd name="T34" fmla="*/ 2147483647 w 192"/>
              <a:gd name="T35" fmla="*/ 2147483647 h 307"/>
              <a:gd name="T36" fmla="*/ 2147483647 w 192"/>
              <a:gd name="T37" fmla="*/ 2147483647 h 307"/>
              <a:gd name="T38" fmla="*/ 2147483647 w 192"/>
              <a:gd name="T39" fmla="*/ 0 h 307"/>
              <a:gd name="T40" fmla="*/ 2147483647 w 192"/>
              <a:gd name="T41" fmla="*/ 0 h 307"/>
              <a:gd name="T42" fmla="*/ 2147483647 w 192"/>
              <a:gd name="T43" fmla="*/ 2147483647 h 307"/>
              <a:gd name="T44" fmla="*/ 2147483647 w 192"/>
              <a:gd name="T45" fmla="*/ 2147483647 h 307"/>
              <a:gd name="T46" fmla="*/ 2147483647 w 192"/>
              <a:gd name="T47" fmla="*/ 2147483647 h 307"/>
              <a:gd name="T48" fmla="*/ 2147483647 w 192"/>
              <a:gd name="T49" fmla="*/ 2147483647 h 307"/>
              <a:gd name="T50" fmla="*/ 2147483647 w 192"/>
              <a:gd name="T51" fmla="*/ 2147483647 h 307"/>
              <a:gd name="T52" fmla="*/ 2147483647 w 192"/>
              <a:gd name="T53" fmla="*/ 2147483647 h 307"/>
              <a:gd name="T54" fmla="*/ 2147483647 w 192"/>
              <a:gd name="T55" fmla="*/ 2147483647 h 307"/>
              <a:gd name="T56" fmla="*/ 2147483647 w 192"/>
              <a:gd name="T57" fmla="*/ 2147483647 h 307"/>
              <a:gd name="T58" fmla="*/ 2147483647 w 192"/>
              <a:gd name="T59" fmla="*/ 2147483647 h 307"/>
              <a:gd name="T60" fmla="*/ 2147483647 w 192"/>
              <a:gd name="T61" fmla="*/ 2147483647 h 307"/>
              <a:gd name="T62" fmla="*/ 2147483647 w 192"/>
              <a:gd name="T63" fmla="*/ 2147483647 h 307"/>
              <a:gd name="T64" fmla="*/ 2147483647 w 192"/>
              <a:gd name="T65" fmla="*/ 2147483647 h 307"/>
              <a:gd name="T66" fmla="*/ 2147483647 w 192"/>
              <a:gd name="T67" fmla="*/ 2147483647 h 307"/>
              <a:gd name="T68" fmla="*/ 2147483647 w 192"/>
              <a:gd name="T69" fmla="*/ 2147483647 h 307"/>
              <a:gd name="T70" fmla="*/ 2147483647 w 192"/>
              <a:gd name="T71" fmla="*/ 2147483647 h 307"/>
              <a:gd name="T72" fmla="*/ 2147483647 w 192"/>
              <a:gd name="T73" fmla="*/ 2147483647 h 307"/>
              <a:gd name="T74" fmla="*/ 2147483647 w 192"/>
              <a:gd name="T75" fmla="*/ 2147483647 h 307"/>
              <a:gd name="T76" fmla="*/ 2147483647 w 192"/>
              <a:gd name="T77" fmla="*/ 2147483647 h 307"/>
              <a:gd name="T78" fmla="*/ 2147483647 w 192"/>
              <a:gd name="T79" fmla="*/ 2147483647 h 307"/>
              <a:gd name="T80" fmla="*/ 2147483647 w 192"/>
              <a:gd name="T81" fmla="*/ 2147483647 h 307"/>
              <a:gd name="T82" fmla="*/ 2147483647 w 192"/>
              <a:gd name="T83" fmla="*/ 2147483647 h 307"/>
              <a:gd name="T84" fmla="*/ 2147483647 w 192"/>
              <a:gd name="T85" fmla="*/ 2147483647 h 307"/>
              <a:gd name="T86" fmla="*/ 2147483647 w 192"/>
              <a:gd name="T87" fmla="*/ 2147483647 h 307"/>
              <a:gd name="T88" fmla="*/ 2147483647 w 192"/>
              <a:gd name="T89" fmla="*/ 2147483647 h 307"/>
              <a:gd name="T90" fmla="*/ 2147483647 w 192"/>
              <a:gd name="T91" fmla="*/ 2147483647 h 307"/>
              <a:gd name="T92" fmla="*/ 2147483647 w 192"/>
              <a:gd name="T93" fmla="*/ 2147483647 h 307"/>
              <a:gd name="T94" fmla="*/ 2147483647 w 192"/>
              <a:gd name="T95" fmla="*/ 2147483647 h 307"/>
              <a:gd name="T96" fmla="*/ 2147483647 w 192"/>
              <a:gd name="T97" fmla="*/ 2147483647 h 307"/>
              <a:gd name="T98" fmla="*/ 2147483647 w 192"/>
              <a:gd name="T99" fmla="*/ 2147483647 h 307"/>
              <a:gd name="T100" fmla="*/ 2147483647 w 192"/>
              <a:gd name="T101" fmla="*/ 2147483647 h 307"/>
              <a:gd name="T102" fmla="*/ 2147483647 w 192"/>
              <a:gd name="T103" fmla="*/ 2147483647 h 307"/>
              <a:gd name="T104" fmla="*/ 2147483647 w 192"/>
              <a:gd name="T105" fmla="*/ 2147483647 h 307"/>
              <a:gd name="T106" fmla="*/ 2147483647 w 192"/>
              <a:gd name="T107" fmla="*/ 2147483647 h 30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92"/>
              <a:gd name="T163" fmla="*/ 0 h 307"/>
              <a:gd name="T164" fmla="*/ 192 w 192"/>
              <a:gd name="T165" fmla="*/ 307 h 30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92" h="307">
                <a:moveTo>
                  <a:pt x="114" y="307"/>
                </a:moveTo>
                <a:lnTo>
                  <a:pt x="21" y="178"/>
                </a:lnTo>
                <a:lnTo>
                  <a:pt x="14" y="171"/>
                </a:lnTo>
                <a:lnTo>
                  <a:pt x="14" y="157"/>
                </a:lnTo>
                <a:lnTo>
                  <a:pt x="7" y="150"/>
                </a:lnTo>
                <a:lnTo>
                  <a:pt x="7" y="135"/>
                </a:lnTo>
                <a:lnTo>
                  <a:pt x="0" y="121"/>
                </a:lnTo>
                <a:lnTo>
                  <a:pt x="0" y="107"/>
                </a:lnTo>
                <a:lnTo>
                  <a:pt x="0" y="100"/>
                </a:lnTo>
                <a:lnTo>
                  <a:pt x="0" y="85"/>
                </a:lnTo>
                <a:lnTo>
                  <a:pt x="0" y="71"/>
                </a:lnTo>
                <a:lnTo>
                  <a:pt x="7" y="57"/>
                </a:lnTo>
                <a:lnTo>
                  <a:pt x="7" y="50"/>
                </a:lnTo>
                <a:lnTo>
                  <a:pt x="14" y="35"/>
                </a:lnTo>
                <a:lnTo>
                  <a:pt x="21" y="28"/>
                </a:lnTo>
                <a:lnTo>
                  <a:pt x="28" y="21"/>
                </a:lnTo>
                <a:lnTo>
                  <a:pt x="36" y="14"/>
                </a:lnTo>
                <a:lnTo>
                  <a:pt x="43" y="7"/>
                </a:lnTo>
                <a:lnTo>
                  <a:pt x="50" y="7"/>
                </a:lnTo>
                <a:lnTo>
                  <a:pt x="57" y="0"/>
                </a:lnTo>
                <a:lnTo>
                  <a:pt x="64" y="0"/>
                </a:lnTo>
                <a:lnTo>
                  <a:pt x="71" y="7"/>
                </a:lnTo>
                <a:lnTo>
                  <a:pt x="78" y="7"/>
                </a:lnTo>
                <a:lnTo>
                  <a:pt x="85" y="14"/>
                </a:lnTo>
                <a:lnTo>
                  <a:pt x="93" y="21"/>
                </a:lnTo>
                <a:lnTo>
                  <a:pt x="100" y="28"/>
                </a:lnTo>
                <a:lnTo>
                  <a:pt x="192" y="157"/>
                </a:lnTo>
                <a:lnTo>
                  <a:pt x="185" y="171"/>
                </a:lnTo>
                <a:lnTo>
                  <a:pt x="93" y="43"/>
                </a:lnTo>
                <a:lnTo>
                  <a:pt x="85" y="35"/>
                </a:lnTo>
                <a:lnTo>
                  <a:pt x="78" y="28"/>
                </a:lnTo>
                <a:lnTo>
                  <a:pt x="71" y="28"/>
                </a:lnTo>
                <a:lnTo>
                  <a:pt x="64" y="21"/>
                </a:lnTo>
                <a:lnTo>
                  <a:pt x="57" y="21"/>
                </a:lnTo>
                <a:lnTo>
                  <a:pt x="50" y="21"/>
                </a:lnTo>
                <a:lnTo>
                  <a:pt x="43" y="28"/>
                </a:lnTo>
                <a:lnTo>
                  <a:pt x="36" y="28"/>
                </a:lnTo>
                <a:lnTo>
                  <a:pt x="36" y="35"/>
                </a:lnTo>
                <a:lnTo>
                  <a:pt x="28" y="43"/>
                </a:lnTo>
                <a:lnTo>
                  <a:pt x="21" y="50"/>
                </a:lnTo>
                <a:lnTo>
                  <a:pt x="21" y="57"/>
                </a:lnTo>
                <a:lnTo>
                  <a:pt x="14" y="71"/>
                </a:lnTo>
                <a:lnTo>
                  <a:pt x="14" y="78"/>
                </a:lnTo>
                <a:lnTo>
                  <a:pt x="14" y="85"/>
                </a:lnTo>
                <a:lnTo>
                  <a:pt x="14" y="100"/>
                </a:lnTo>
                <a:lnTo>
                  <a:pt x="14" y="107"/>
                </a:lnTo>
                <a:lnTo>
                  <a:pt x="14" y="121"/>
                </a:lnTo>
                <a:lnTo>
                  <a:pt x="14" y="128"/>
                </a:lnTo>
                <a:lnTo>
                  <a:pt x="21" y="135"/>
                </a:lnTo>
                <a:lnTo>
                  <a:pt x="21" y="150"/>
                </a:lnTo>
                <a:lnTo>
                  <a:pt x="28" y="157"/>
                </a:lnTo>
                <a:lnTo>
                  <a:pt x="28" y="164"/>
                </a:lnTo>
                <a:lnTo>
                  <a:pt x="121" y="292"/>
                </a:lnTo>
                <a:lnTo>
                  <a:pt x="114" y="307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38" name="Line 60"/>
          <p:cNvSpPr>
            <a:spLocks noChangeShapeType="1"/>
          </p:cNvSpPr>
          <p:nvPr/>
        </p:nvSpPr>
        <p:spPr bwMode="auto">
          <a:xfrm flipV="1">
            <a:off x="7242175" y="2703513"/>
            <a:ext cx="192088" cy="1984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39" name="Line 61"/>
          <p:cNvSpPr>
            <a:spLocks noChangeShapeType="1"/>
          </p:cNvSpPr>
          <p:nvPr/>
        </p:nvSpPr>
        <p:spPr bwMode="auto">
          <a:xfrm flipV="1">
            <a:off x="7475538" y="2865438"/>
            <a:ext cx="233362" cy="22225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40" name="Freeform 62"/>
          <p:cNvSpPr>
            <a:spLocks/>
          </p:cNvSpPr>
          <p:nvPr/>
        </p:nvSpPr>
        <p:spPr bwMode="auto">
          <a:xfrm>
            <a:off x="7389813" y="2809875"/>
            <a:ext cx="214312" cy="173038"/>
          </a:xfrm>
          <a:custGeom>
            <a:avLst/>
            <a:gdLst>
              <a:gd name="T0" fmla="*/ 2147483647 w 72"/>
              <a:gd name="T1" fmla="*/ 2147483647 h 107"/>
              <a:gd name="T2" fmla="*/ 2147483647 w 72"/>
              <a:gd name="T3" fmla="*/ 2147483647 h 107"/>
              <a:gd name="T4" fmla="*/ 2147483647 w 72"/>
              <a:gd name="T5" fmla="*/ 2147483647 h 107"/>
              <a:gd name="T6" fmla="*/ 2147483647 w 72"/>
              <a:gd name="T7" fmla="*/ 2147483647 h 107"/>
              <a:gd name="T8" fmla="*/ 2147483647 w 72"/>
              <a:gd name="T9" fmla="*/ 2147483647 h 107"/>
              <a:gd name="T10" fmla="*/ 0 w 72"/>
              <a:gd name="T11" fmla="*/ 2147483647 h 107"/>
              <a:gd name="T12" fmla="*/ 0 w 72"/>
              <a:gd name="T13" fmla="*/ 2147483647 h 107"/>
              <a:gd name="T14" fmla="*/ 0 w 72"/>
              <a:gd name="T15" fmla="*/ 2147483647 h 107"/>
              <a:gd name="T16" fmla="*/ 0 w 72"/>
              <a:gd name="T17" fmla="*/ 2147483647 h 107"/>
              <a:gd name="T18" fmla="*/ 0 w 72"/>
              <a:gd name="T19" fmla="*/ 2147483647 h 107"/>
              <a:gd name="T20" fmla="*/ 2147483647 w 72"/>
              <a:gd name="T21" fmla="*/ 2147483647 h 107"/>
              <a:gd name="T22" fmla="*/ 2147483647 w 72"/>
              <a:gd name="T23" fmla="*/ 0 h 107"/>
              <a:gd name="T24" fmla="*/ 2147483647 w 72"/>
              <a:gd name="T25" fmla="*/ 0 h 107"/>
              <a:gd name="T26" fmla="*/ 2147483647 w 72"/>
              <a:gd name="T27" fmla="*/ 2147483647 h 107"/>
              <a:gd name="T28" fmla="*/ 2147483647 w 72"/>
              <a:gd name="T29" fmla="*/ 2147483647 h 107"/>
              <a:gd name="T30" fmla="*/ 2147483647 w 72"/>
              <a:gd name="T31" fmla="*/ 2147483647 h 107"/>
              <a:gd name="T32" fmla="*/ 2147483647 w 72"/>
              <a:gd name="T33" fmla="*/ 2147483647 h 107"/>
              <a:gd name="T34" fmla="*/ 2147483647 w 72"/>
              <a:gd name="T35" fmla="*/ 2147483647 h 107"/>
              <a:gd name="T36" fmla="*/ 2147483647 w 72"/>
              <a:gd name="T37" fmla="*/ 2147483647 h 107"/>
              <a:gd name="T38" fmla="*/ 2147483647 w 72"/>
              <a:gd name="T39" fmla="*/ 2147483647 h 107"/>
              <a:gd name="T40" fmla="*/ 2147483647 w 72"/>
              <a:gd name="T41" fmla="*/ 2147483647 h 107"/>
              <a:gd name="T42" fmla="*/ 2147483647 w 72"/>
              <a:gd name="T43" fmla="*/ 2147483647 h 107"/>
              <a:gd name="T44" fmla="*/ 2147483647 w 72"/>
              <a:gd name="T45" fmla="*/ 2147483647 h 107"/>
              <a:gd name="T46" fmla="*/ 2147483647 w 72"/>
              <a:gd name="T47" fmla="*/ 2147483647 h 107"/>
              <a:gd name="T48" fmla="*/ 2147483647 w 72"/>
              <a:gd name="T49" fmla="*/ 2147483647 h 107"/>
              <a:gd name="T50" fmla="*/ 2147483647 w 72"/>
              <a:gd name="T51" fmla="*/ 2147483647 h 107"/>
              <a:gd name="T52" fmla="*/ 2147483647 w 72"/>
              <a:gd name="T53" fmla="*/ 2147483647 h 107"/>
              <a:gd name="T54" fmla="*/ 2147483647 w 72"/>
              <a:gd name="T55" fmla="*/ 2147483647 h 107"/>
              <a:gd name="T56" fmla="*/ 2147483647 w 72"/>
              <a:gd name="T57" fmla="*/ 2147483647 h 107"/>
              <a:gd name="T58" fmla="*/ 2147483647 w 72"/>
              <a:gd name="T59" fmla="*/ 2147483647 h 107"/>
              <a:gd name="T60" fmla="*/ 2147483647 w 72"/>
              <a:gd name="T61" fmla="*/ 2147483647 h 107"/>
              <a:gd name="T62" fmla="*/ 2147483647 w 72"/>
              <a:gd name="T63" fmla="*/ 2147483647 h 107"/>
              <a:gd name="T64" fmla="*/ 2147483647 w 72"/>
              <a:gd name="T65" fmla="*/ 2147483647 h 1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107"/>
              <a:gd name="T101" fmla="*/ 72 w 72"/>
              <a:gd name="T102" fmla="*/ 107 h 10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107">
                <a:moveTo>
                  <a:pt x="50" y="107"/>
                </a:moveTo>
                <a:lnTo>
                  <a:pt x="15" y="50"/>
                </a:lnTo>
                <a:lnTo>
                  <a:pt x="8" y="50"/>
                </a:lnTo>
                <a:lnTo>
                  <a:pt x="8" y="43"/>
                </a:lnTo>
                <a:lnTo>
                  <a:pt x="8" y="36"/>
                </a:lnTo>
                <a:lnTo>
                  <a:pt x="0" y="36"/>
                </a:lnTo>
                <a:lnTo>
                  <a:pt x="0" y="29"/>
                </a:lnTo>
                <a:lnTo>
                  <a:pt x="0" y="22"/>
                </a:lnTo>
                <a:lnTo>
                  <a:pt x="0" y="14"/>
                </a:lnTo>
                <a:lnTo>
                  <a:pt x="0" y="7"/>
                </a:lnTo>
                <a:lnTo>
                  <a:pt x="8" y="7"/>
                </a:lnTo>
                <a:lnTo>
                  <a:pt x="8" y="0"/>
                </a:lnTo>
                <a:lnTo>
                  <a:pt x="15" y="0"/>
                </a:lnTo>
                <a:lnTo>
                  <a:pt x="15" y="7"/>
                </a:lnTo>
                <a:lnTo>
                  <a:pt x="22" y="7"/>
                </a:lnTo>
                <a:lnTo>
                  <a:pt x="29" y="14"/>
                </a:lnTo>
                <a:lnTo>
                  <a:pt x="72" y="71"/>
                </a:lnTo>
                <a:lnTo>
                  <a:pt x="65" y="71"/>
                </a:lnTo>
                <a:lnTo>
                  <a:pt x="29" y="22"/>
                </a:lnTo>
                <a:lnTo>
                  <a:pt x="29" y="14"/>
                </a:lnTo>
                <a:lnTo>
                  <a:pt x="22" y="14"/>
                </a:lnTo>
                <a:lnTo>
                  <a:pt x="22" y="7"/>
                </a:lnTo>
                <a:lnTo>
                  <a:pt x="15" y="7"/>
                </a:lnTo>
                <a:lnTo>
                  <a:pt x="8" y="7"/>
                </a:lnTo>
                <a:lnTo>
                  <a:pt x="8" y="14"/>
                </a:lnTo>
                <a:lnTo>
                  <a:pt x="8" y="22"/>
                </a:lnTo>
                <a:lnTo>
                  <a:pt x="8" y="29"/>
                </a:lnTo>
                <a:lnTo>
                  <a:pt x="8" y="36"/>
                </a:lnTo>
                <a:lnTo>
                  <a:pt x="8" y="43"/>
                </a:lnTo>
                <a:lnTo>
                  <a:pt x="15" y="43"/>
                </a:lnTo>
                <a:lnTo>
                  <a:pt x="15" y="50"/>
                </a:lnTo>
                <a:lnTo>
                  <a:pt x="50" y="100"/>
                </a:lnTo>
                <a:lnTo>
                  <a:pt x="50" y="107"/>
                </a:lnTo>
                <a:close/>
              </a:path>
            </a:pathLst>
          </a:custGeom>
          <a:solidFill>
            <a:srgbClr val="FF33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41" name="Freeform 63"/>
          <p:cNvSpPr>
            <a:spLocks/>
          </p:cNvSpPr>
          <p:nvPr/>
        </p:nvSpPr>
        <p:spPr bwMode="auto">
          <a:xfrm>
            <a:off x="7389813" y="2809875"/>
            <a:ext cx="214312" cy="173038"/>
          </a:xfrm>
          <a:custGeom>
            <a:avLst/>
            <a:gdLst>
              <a:gd name="T0" fmla="*/ 2147483647 w 72"/>
              <a:gd name="T1" fmla="*/ 2147483647 h 107"/>
              <a:gd name="T2" fmla="*/ 2147483647 w 72"/>
              <a:gd name="T3" fmla="*/ 2147483647 h 107"/>
              <a:gd name="T4" fmla="*/ 2147483647 w 72"/>
              <a:gd name="T5" fmla="*/ 2147483647 h 107"/>
              <a:gd name="T6" fmla="*/ 2147483647 w 72"/>
              <a:gd name="T7" fmla="*/ 2147483647 h 107"/>
              <a:gd name="T8" fmla="*/ 2147483647 w 72"/>
              <a:gd name="T9" fmla="*/ 2147483647 h 107"/>
              <a:gd name="T10" fmla="*/ 0 w 72"/>
              <a:gd name="T11" fmla="*/ 2147483647 h 107"/>
              <a:gd name="T12" fmla="*/ 0 w 72"/>
              <a:gd name="T13" fmla="*/ 2147483647 h 107"/>
              <a:gd name="T14" fmla="*/ 0 w 72"/>
              <a:gd name="T15" fmla="*/ 2147483647 h 107"/>
              <a:gd name="T16" fmla="*/ 0 w 72"/>
              <a:gd name="T17" fmla="*/ 2147483647 h 107"/>
              <a:gd name="T18" fmla="*/ 0 w 72"/>
              <a:gd name="T19" fmla="*/ 2147483647 h 107"/>
              <a:gd name="T20" fmla="*/ 2147483647 w 72"/>
              <a:gd name="T21" fmla="*/ 2147483647 h 107"/>
              <a:gd name="T22" fmla="*/ 2147483647 w 72"/>
              <a:gd name="T23" fmla="*/ 0 h 107"/>
              <a:gd name="T24" fmla="*/ 2147483647 w 72"/>
              <a:gd name="T25" fmla="*/ 0 h 107"/>
              <a:gd name="T26" fmla="*/ 2147483647 w 72"/>
              <a:gd name="T27" fmla="*/ 2147483647 h 107"/>
              <a:gd name="T28" fmla="*/ 2147483647 w 72"/>
              <a:gd name="T29" fmla="*/ 2147483647 h 107"/>
              <a:gd name="T30" fmla="*/ 2147483647 w 72"/>
              <a:gd name="T31" fmla="*/ 2147483647 h 107"/>
              <a:gd name="T32" fmla="*/ 2147483647 w 72"/>
              <a:gd name="T33" fmla="*/ 2147483647 h 107"/>
              <a:gd name="T34" fmla="*/ 2147483647 w 72"/>
              <a:gd name="T35" fmla="*/ 2147483647 h 107"/>
              <a:gd name="T36" fmla="*/ 2147483647 w 72"/>
              <a:gd name="T37" fmla="*/ 2147483647 h 107"/>
              <a:gd name="T38" fmla="*/ 2147483647 w 72"/>
              <a:gd name="T39" fmla="*/ 2147483647 h 107"/>
              <a:gd name="T40" fmla="*/ 2147483647 w 72"/>
              <a:gd name="T41" fmla="*/ 2147483647 h 107"/>
              <a:gd name="T42" fmla="*/ 2147483647 w 72"/>
              <a:gd name="T43" fmla="*/ 2147483647 h 107"/>
              <a:gd name="T44" fmla="*/ 2147483647 w 72"/>
              <a:gd name="T45" fmla="*/ 2147483647 h 107"/>
              <a:gd name="T46" fmla="*/ 2147483647 w 72"/>
              <a:gd name="T47" fmla="*/ 2147483647 h 107"/>
              <a:gd name="T48" fmla="*/ 2147483647 w 72"/>
              <a:gd name="T49" fmla="*/ 2147483647 h 107"/>
              <a:gd name="T50" fmla="*/ 2147483647 w 72"/>
              <a:gd name="T51" fmla="*/ 2147483647 h 107"/>
              <a:gd name="T52" fmla="*/ 2147483647 w 72"/>
              <a:gd name="T53" fmla="*/ 2147483647 h 107"/>
              <a:gd name="T54" fmla="*/ 2147483647 w 72"/>
              <a:gd name="T55" fmla="*/ 2147483647 h 107"/>
              <a:gd name="T56" fmla="*/ 2147483647 w 72"/>
              <a:gd name="T57" fmla="*/ 2147483647 h 107"/>
              <a:gd name="T58" fmla="*/ 2147483647 w 72"/>
              <a:gd name="T59" fmla="*/ 2147483647 h 107"/>
              <a:gd name="T60" fmla="*/ 2147483647 w 72"/>
              <a:gd name="T61" fmla="*/ 2147483647 h 107"/>
              <a:gd name="T62" fmla="*/ 2147483647 w 72"/>
              <a:gd name="T63" fmla="*/ 2147483647 h 107"/>
              <a:gd name="T64" fmla="*/ 2147483647 w 72"/>
              <a:gd name="T65" fmla="*/ 2147483647 h 1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107"/>
              <a:gd name="T101" fmla="*/ 72 w 72"/>
              <a:gd name="T102" fmla="*/ 107 h 10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107">
                <a:moveTo>
                  <a:pt x="50" y="107"/>
                </a:moveTo>
                <a:lnTo>
                  <a:pt x="15" y="50"/>
                </a:lnTo>
                <a:lnTo>
                  <a:pt x="8" y="50"/>
                </a:lnTo>
                <a:lnTo>
                  <a:pt x="8" y="43"/>
                </a:lnTo>
                <a:lnTo>
                  <a:pt x="8" y="36"/>
                </a:lnTo>
                <a:lnTo>
                  <a:pt x="0" y="36"/>
                </a:lnTo>
                <a:lnTo>
                  <a:pt x="0" y="29"/>
                </a:lnTo>
                <a:lnTo>
                  <a:pt x="0" y="22"/>
                </a:lnTo>
                <a:lnTo>
                  <a:pt x="0" y="14"/>
                </a:lnTo>
                <a:lnTo>
                  <a:pt x="0" y="7"/>
                </a:lnTo>
                <a:lnTo>
                  <a:pt x="8" y="7"/>
                </a:lnTo>
                <a:lnTo>
                  <a:pt x="8" y="0"/>
                </a:lnTo>
                <a:lnTo>
                  <a:pt x="15" y="0"/>
                </a:lnTo>
                <a:lnTo>
                  <a:pt x="15" y="7"/>
                </a:lnTo>
                <a:lnTo>
                  <a:pt x="22" y="7"/>
                </a:lnTo>
                <a:lnTo>
                  <a:pt x="29" y="14"/>
                </a:lnTo>
                <a:lnTo>
                  <a:pt x="72" y="71"/>
                </a:lnTo>
                <a:lnTo>
                  <a:pt x="65" y="71"/>
                </a:lnTo>
                <a:lnTo>
                  <a:pt x="29" y="22"/>
                </a:lnTo>
                <a:lnTo>
                  <a:pt x="29" y="14"/>
                </a:lnTo>
                <a:lnTo>
                  <a:pt x="22" y="14"/>
                </a:lnTo>
                <a:lnTo>
                  <a:pt x="22" y="7"/>
                </a:lnTo>
                <a:lnTo>
                  <a:pt x="15" y="7"/>
                </a:lnTo>
                <a:lnTo>
                  <a:pt x="8" y="7"/>
                </a:lnTo>
                <a:lnTo>
                  <a:pt x="8" y="14"/>
                </a:lnTo>
                <a:lnTo>
                  <a:pt x="8" y="22"/>
                </a:lnTo>
                <a:lnTo>
                  <a:pt x="8" y="29"/>
                </a:lnTo>
                <a:lnTo>
                  <a:pt x="8" y="36"/>
                </a:lnTo>
                <a:lnTo>
                  <a:pt x="8" y="43"/>
                </a:lnTo>
                <a:lnTo>
                  <a:pt x="15" y="43"/>
                </a:lnTo>
                <a:lnTo>
                  <a:pt x="15" y="50"/>
                </a:lnTo>
                <a:lnTo>
                  <a:pt x="50" y="100"/>
                </a:lnTo>
                <a:lnTo>
                  <a:pt x="50" y="107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42" name="Line 64"/>
          <p:cNvSpPr>
            <a:spLocks noChangeShapeType="1"/>
          </p:cNvSpPr>
          <p:nvPr/>
        </p:nvSpPr>
        <p:spPr bwMode="auto">
          <a:xfrm flipH="1">
            <a:off x="7562850" y="2924175"/>
            <a:ext cx="41275" cy="4762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43" name="Line 65"/>
          <p:cNvSpPr>
            <a:spLocks noChangeShapeType="1"/>
          </p:cNvSpPr>
          <p:nvPr/>
        </p:nvSpPr>
        <p:spPr bwMode="auto">
          <a:xfrm flipV="1">
            <a:off x="7242175" y="2703513"/>
            <a:ext cx="192088" cy="19843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44" name="Freeform 66"/>
          <p:cNvSpPr>
            <a:spLocks/>
          </p:cNvSpPr>
          <p:nvPr/>
        </p:nvSpPr>
        <p:spPr bwMode="auto">
          <a:xfrm>
            <a:off x="7264400" y="2714625"/>
            <a:ext cx="231775" cy="234950"/>
          </a:xfrm>
          <a:custGeom>
            <a:avLst/>
            <a:gdLst>
              <a:gd name="T0" fmla="*/ 2147483647 w 78"/>
              <a:gd name="T1" fmla="*/ 0 h 143"/>
              <a:gd name="T2" fmla="*/ 2147483647 w 78"/>
              <a:gd name="T3" fmla="*/ 0 h 143"/>
              <a:gd name="T4" fmla="*/ 0 w 78"/>
              <a:gd name="T5" fmla="*/ 2147483647 h 143"/>
              <a:gd name="T6" fmla="*/ 0 60000 65536"/>
              <a:gd name="T7" fmla="*/ 0 60000 65536"/>
              <a:gd name="T8" fmla="*/ 0 60000 65536"/>
              <a:gd name="T9" fmla="*/ 0 w 78"/>
              <a:gd name="T10" fmla="*/ 0 h 143"/>
              <a:gd name="T11" fmla="*/ 78 w 78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" h="143">
                <a:moveTo>
                  <a:pt x="64" y="0"/>
                </a:moveTo>
                <a:lnTo>
                  <a:pt x="78" y="0"/>
                </a:lnTo>
                <a:lnTo>
                  <a:pt x="0" y="143"/>
                </a:lnTo>
              </a:path>
            </a:pathLst>
          </a:custGeom>
          <a:noFill/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3345" name="Oval 67"/>
          <p:cNvSpPr>
            <a:spLocks noChangeArrowheads="1"/>
          </p:cNvSpPr>
          <p:nvPr/>
        </p:nvSpPr>
        <p:spPr bwMode="auto">
          <a:xfrm>
            <a:off x="6627813" y="2198688"/>
            <a:ext cx="379412" cy="381000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lIns="91430" tIns="45715" rIns="91430" bIns="45715" anchor="ctr"/>
          <a:lstStyle/>
          <a:p>
            <a:pPr algn="ctr" defTabSz="762000" eaLnBrk="0" hangingPunct="0"/>
            <a:r>
              <a:rPr lang="de-DE" sz="2700" u="none">
                <a:latin typeface="Bookman Old Style" pitchFamily="18" charset="0"/>
              </a:rPr>
              <a:t>+</a:t>
            </a:r>
          </a:p>
        </p:txBody>
      </p:sp>
      <p:sp>
        <p:nvSpPr>
          <p:cNvPr id="13346" name="Line 68"/>
          <p:cNvSpPr>
            <a:spLocks noChangeShapeType="1"/>
          </p:cNvSpPr>
          <p:nvPr/>
        </p:nvSpPr>
        <p:spPr bwMode="auto">
          <a:xfrm>
            <a:off x="4800600" y="2351088"/>
            <a:ext cx="18272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47" name="Line 69"/>
          <p:cNvSpPr>
            <a:spLocks noChangeShapeType="1"/>
          </p:cNvSpPr>
          <p:nvPr/>
        </p:nvSpPr>
        <p:spPr bwMode="auto">
          <a:xfrm>
            <a:off x="7007225" y="2351088"/>
            <a:ext cx="99218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48" name="Line 70"/>
          <p:cNvSpPr>
            <a:spLocks noChangeShapeType="1"/>
          </p:cNvSpPr>
          <p:nvPr/>
        </p:nvSpPr>
        <p:spPr bwMode="auto">
          <a:xfrm flipV="1">
            <a:off x="6784975" y="2579688"/>
            <a:ext cx="0" cy="5349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3349" name="Text Box 71"/>
          <p:cNvSpPr txBox="1">
            <a:spLocks noChangeArrowheads="1"/>
          </p:cNvSpPr>
          <p:nvPr/>
        </p:nvSpPr>
        <p:spPr bwMode="auto">
          <a:xfrm>
            <a:off x="6704013" y="2809875"/>
            <a:ext cx="422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>
                <a:solidFill>
                  <a:schemeClr val="hlink"/>
                </a:solidFill>
              </a:rPr>
              <a:t>  Z</a:t>
            </a:r>
          </a:p>
        </p:txBody>
      </p:sp>
      <p:sp>
        <p:nvSpPr>
          <p:cNvPr id="13350" name="Oval 72"/>
          <p:cNvSpPr>
            <a:spLocks noChangeArrowheads="1"/>
          </p:cNvSpPr>
          <p:nvPr/>
        </p:nvSpPr>
        <p:spPr bwMode="auto">
          <a:xfrm>
            <a:off x="1065213" y="3035300"/>
            <a:ext cx="458787" cy="381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de-DE"/>
          </a:p>
        </p:txBody>
      </p:sp>
      <p:sp>
        <p:nvSpPr>
          <p:cNvPr id="13351" name="Oval 73"/>
          <p:cNvSpPr>
            <a:spLocks noChangeArrowheads="1"/>
          </p:cNvSpPr>
          <p:nvPr/>
        </p:nvSpPr>
        <p:spPr bwMode="auto">
          <a:xfrm>
            <a:off x="6627813" y="2195513"/>
            <a:ext cx="379412" cy="381000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lIns="89990" tIns="46795" rIns="89990" bIns="46795" anchor="ctr"/>
          <a:lstStyle/>
          <a:p>
            <a:pPr algn="ctr" defTabSz="762000" eaLnBrk="0" hangingPunct="0"/>
            <a:r>
              <a:rPr lang="en-GB" sz="2400" u="none">
                <a:latin typeface="Arial Narrow" pitchFamily="34" charset="0"/>
              </a:rPr>
              <a:t>+</a:t>
            </a:r>
          </a:p>
        </p:txBody>
      </p:sp>
      <p:sp>
        <p:nvSpPr>
          <p:cNvPr id="13352" name="Oval 74"/>
          <p:cNvSpPr>
            <a:spLocks noChangeArrowheads="1"/>
          </p:cNvSpPr>
          <p:nvPr/>
        </p:nvSpPr>
        <p:spPr bwMode="auto">
          <a:xfrm>
            <a:off x="3429000" y="2195513"/>
            <a:ext cx="371475" cy="381000"/>
          </a:xfrm>
          <a:prstGeom prst="ellipse">
            <a:avLst/>
          </a:prstGeom>
          <a:solidFill>
            <a:srgbClr val="FFCC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89990" tIns="46795" rIns="89990" bIns="46795" anchor="ctr"/>
          <a:lstStyle/>
          <a:p>
            <a:pPr algn="ctr" defTabSz="762000" eaLnBrk="0" hangingPunct="0"/>
            <a:r>
              <a:rPr lang="en-GB" sz="2400" u="none">
                <a:latin typeface="Arial Narrow" pitchFamily="34" charset="0"/>
              </a:rPr>
              <a:t>+</a:t>
            </a:r>
          </a:p>
        </p:txBody>
      </p:sp>
      <p:sp>
        <p:nvSpPr>
          <p:cNvPr id="1456213" name="Freeform 85"/>
          <p:cNvSpPr>
            <a:spLocks/>
          </p:cNvSpPr>
          <p:nvPr/>
        </p:nvSpPr>
        <p:spPr bwMode="auto">
          <a:xfrm>
            <a:off x="3227388" y="5383213"/>
            <a:ext cx="701675" cy="349250"/>
          </a:xfrm>
          <a:custGeom>
            <a:avLst/>
            <a:gdLst>
              <a:gd name="T0" fmla="*/ 2147483647 w 423"/>
              <a:gd name="T1" fmla="*/ 2147483647 h 215"/>
              <a:gd name="T2" fmla="*/ 2147483647 w 423"/>
              <a:gd name="T3" fmla="*/ 0 h 215"/>
              <a:gd name="T4" fmla="*/ 0 w 423"/>
              <a:gd name="T5" fmla="*/ 0 h 215"/>
              <a:gd name="T6" fmla="*/ 2147483647 w 423"/>
              <a:gd name="T7" fmla="*/ 2147483647 h 215"/>
              <a:gd name="T8" fmla="*/ 2147483647 w 423"/>
              <a:gd name="T9" fmla="*/ 2147483647 h 215"/>
              <a:gd name="T10" fmla="*/ 2147483647 w 423"/>
              <a:gd name="T11" fmla="*/ 2147483647 h 215"/>
              <a:gd name="T12" fmla="*/ 2147483647 w 423"/>
              <a:gd name="T13" fmla="*/ 2147483647 h 215"/>
              <a:gd name="T14" fmla="*/ 2147483647 w 423"/>
              <a:gd name="T15" fmla="*/ 2147483647 h 215"/>
              <a:gd name="T16" fmla="*/ 0 w 423"/>
              <a:gd name="T17" fmla="*/ 0 h 215"/>
              <a:gd name="T18" fmla="*/ 2147483647 w 423"/>
              <a:gd name="T19" fmla="*/ 2147483647 h 215"/>
              <a:gd name="T20" fmla="*/ 2147483647 w 423"/>
              <a:gd name="T21" fmla="*/ 2147483647 h 215"/>
              <a:gd name="T22" fmla="*/ 0 w 423"/>
              <a:gd name="T23" fmla="*/ 2147483647 h 215"/>
              <a:gd name="T24" fmla="*/ 2147483647 w 423"/>
              <a:gd name="T25" fmla="*/ 2147483647 h 215"/>
              <a:gd name="T26" fmla="*/ 2147483647 w 423"/>
              <a:gd name="T27" fmla="*/ 2147483647 h 215"/>
              <a:gd name="T28" fmla="*/ 2147483647 w 423"/>
              <a:gd name="T29" fmla="*/ 2147483647 h 215"/>
              <a:gd name="T30" fmla="*/ 2147483647 w 423"/>
              <a:gd name="T31" fmla="*/ 2147483647 h 215"/>
              <a:gd name="T32" fmla="*/ 2147483647 w 423"/>
              <a:gd name="T33" fmla="*/ 2147483647 h 215"/>
              <a:gd name="T34" fmla="*/ 2147483647 w 423"/>
              <a:gd name="T35" fmla="*/ 2147483647 h 215"/>
              <a:gd name="T36" fmla="*/ 2147483647 w 423"/>
              <a:gd name="T37" fmla="*/ 2147483647 h 215"/>
              <a:gd name="T38" fmla="*/ 2147483647 w 423"/>
              <a:gd name="T39" fmla="*/ 2147483647 h 215"/>
              <a:gd name="T40" fmla="*/ 2147483647 w 423"/>
              <a:gd name="T41" fmla="*/ 2147483647 h 215"/>
              <a:gd name="T42" fmla="*/ 2147483647 w 423"/>
              <a:gd name="T43" fmla="*/ 2147483647 h 215"/>
              <a:gd name="T44" fmla="*/ 2147483647 w 423"/>
              <a:gd name="T45" fmla="*/ 2147483647 h 215"/>
              <a:gd name="T46" fmla="*/ 2147483647 w 423"/>
              <a:gd name="T47" fmla="*/ 2147483647 h 215"/>
              <a:gd name="T48" fmla="*/ 2147483647 w 423"/>
              <a:gd name="T49" fmla="*/ 2147483647 h 215"/>
              <a:gd name="T50" fmla="*/ 2147483647 w 423"/>
              <a:gd name="T51" fmla="*/ 2147483647 h 215"/>
              <a:gd name="T52" fmla="*/ 2147483647 w 423"/>
              <a:gd name="T53" fmla="*/ 2147483647 h 215"/>
              <a:gd name="T54" fmla="*/ 2147483647 w 423"/>
              <a:gd name="T55" fmla="*/ 2147483647 h 215"/>
              <a:gd name="T56" fmla="*/ 2147483647 w 423"/>
              <a:gd name="T57" fmla="*/ 2147483647 h 215"/>
              <a:gd name="T58" fmla="*/ 2147483647 w 423"/>
              <a:gd name="T59" fmla="*/ 2147483647 h 215"/>
              <a:gd name="T60" fmla="*/ 2147483647 w 423"/>
              <a:gd name="T61" fmla="*/ 2147483647 h 215"/>
              <a:gd name="T62" fmla="*/ 2147483647 w 423"/>
              <a:gd name="T63" fmla="*/ 2147483647 h 215"/>
              <a:gd name="T64" fmla="*/ 2147483647 w 423"/>
              <a:gd name="T65" fmla="*/ 2147483647 h 215"/>
              <a:gd name="T66" fmla="*/ 0 w 423"/>
              <a:gd name="T67" fmla="*/ 2147483647 h 215"/>
              <a:gd name="T68" fmla="*/ 0 w 423"/>
              <a:gd name="T69" fmla="*/ 0 h 215"/>
              <a:gd name="T70" fmla="*/ 2147483647 w 423"/>
              <a:gd name="T71" fmla="*/ 0 h 215"/>
              <a:gd name="T72" fmla="*/ 2147483647 w 423"/>
              <a:gd name="T73" fmla="*/ 2147483647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3"/>
              <a:gd name="T112" fmla="*/ 0 h 215"/>
              <a:gd name="T113" fmla="*/ 423 w 423"/>
              <a:gd name="T114" fmla="*/ 215 h 2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3" h="215">
                <a:moveTo>
                  <a:pt x="413" y="10"/>
                </a:moveTo>
                <a:lnTo>
                  <a:pt x="423" y="0"/>
                </a:lnTo>
                <a:lnTo>
                  <a:pt x="0" y="0"/>
                </a:lnTo>
                <a:lnTo>
                  <a:pt x="4" y="4"/>
                </a:lnTo>
                <a:lnTo>
                  <a:pt x="419" y="4"/>
                </a:lnTo>
                <a:lnTo>
                  <a:pt x="415" y="8"/>
                </a:lnTo>
                <a:lnTo>
                  <a:pt x="8" y="8"/>
                </a:lnTo>
                <a:lnTo>
                  <a:pt x="10" y="10"/>
                </a:lnTo>
                <a:lnTo>
                  <a:pt x="0" y="0"/>
                </a:lnTo>
                <a:lnTo>
                  <a:pt x="10" y="10"/>
                </a:lnTo>
                <a:lnTo>
                  <a:pt x="10" y="205"/>
                </a:lnTo>
                <a:lnTo>
                  <a:pt x="0" y="215"/>
                </a:lnTo>
                <a:lnTo>
                  <a:pt x="10" y="205"/>
                </a:lnTo>
                <a:lnTo>
                  <a:pt x="413" y="205"/>
                </a:lnTo>
                <a:lnTo>
                  <a:pt x="423" y="215"/>
                </a:lnTo>
                <a:lnTo>
                  <a:pt x="419" y="211"/>
                </a:lnTo>
                <a:lnTo>
                  <a:pt x="419" y="4"/>
                </a:lnTo>
                <a:lnTo>
                  <a:pt x="415" y="8"/>
                </a:lnTo>
                <a:lnTo>
                  <a:pt x="415" y="207"/>
                </a:lnTo>
                <a:lnTo>
                  <a:pt x="413" y="205"/>
                </a:lnTo>
                <a:lnTo>
                  <a:pt x="413" y="10"/>
                </a:lnTo>
                <a:lnTo>
                  <a:pt x="10" y="10"/>
                </a:lnTo>
                <a:lnTo>
                  <a:pt x="10" y="205"/>
                </a:lnTo>
                <a:lnTo>
                  <a:pt x="6" y="209"/>
                </a:lnTo>
                <a:lnTo>
                  <a:pt x="6" y="6"/>
                </a:lnTo>
                <a:lnTo>
                  <a:pt x="2" y="2"/>
                </a:lnTo>
                <a:lnTo>
                  <a:pt x="2" y="214"/>
                </a:lnTo>
                <a:lnTo>
                  <a:pt x="422" y="214"/>
                </a:lnTo>
                <a:lnTo>
                  <a:pt x="417" y="209"/>
                </a:lnTo>
                <a:lnTo>
                  <a:pt x="6" y="209"/>
                </a:lnTo>
                <a:lnTo>
                  <a:pt x="10" y="205"/>
                </a:lnTo>
                <a:lnTo>
                  <a:pt x="413" y="205"/>
                </a:lnTo>
                <a:lnTo>
                  <a:pt x="423" y="215"/>
                </a:lnTo>
                <a:lnTo>
                  <a:pt x="0" y="215"/>
                </a:lnTo>
                <a:lnTo>
                  <a:pt x="0" y="0"/>
                </a:lnTo>
                <a:lnTo>
                  <a:pt x="423" y="0"/>
                </a:lnTo>
                <a:lnTo>
                  <a:pt x="413" y="10"/>
                </a:lnTo>
              </a:path>
            </a:pathLst>
          </a:custGeom>
          <a:solidFill>
            <a:srgbClr val="00FFFF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56215" name="Freeform 87"/>
          <p:cNvSpPr>
            <a:spLocks/>
          </p:cNvSpPr>
          <p:nvPr/>
        </p:nvSpPr>
        <p:spPr bwMode="auto">
          <a:xfrm>
            <a:off x="3929063" y="5383213"/>
            <a:ext cx="1587" cy="349250"/>
          </a:xfrm>
          <a:custGeom>
            <a:avLst/>
            <a:gdLst>
              <a:gd name="T0" fmla="*/ 0 w 1587"/>
              <a:gd name="T1" fmla="*/ 0 h 215"/>
              <a:gd name="T2" fmla="*/ 0 w 1587"/>
              <a:gd name="T3" fmla="*/ 2147483647 h 215"/>
              <a:gd name="T4" fmla="*/ 0 w 1587"/>
              <a:gd name="T5" fmla="*/ 0 h 215"/>
              <a:gd name="T6" fmla="*/ 0 60000 65536"/>
              <a:gd name="T7" fmla="*/ 0 60000 65536"/>
              <a:gd name="T8" fmla="*/ 0 60000 65536"/>
              <a:gd name="T9" fmla="*/ 0 w 1587"/>
              <a:gd name="T10" fmla="*/ 0 h 215"/>
              <a:gd name="T11" fmla="*/ 1587 w 1587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15">
                <a:moveTo>
                  <a:pt x="0" y="0"/>
                </a:move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56216" name="Text Box 88"/>
          <p:cNvSpPr txBox="1">
            <a:spLocks noChangeArrowheads="1"/>
          </p:cNvSpPr>
          <p:nvPr/>
        </p:nvSpPr>
        <p:spPr bwMode="auto">
          <a:xfrm>
            <a:off x="3281363" y="54229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/>
              <a:t>RKG</a:t>
            </a:r>
          </a:p>
        </p:txBody>
      </p:sp>
      <p:sp>
        <p:nvSpPr>
          <p:cNvPr id="1456217" name="Text Box 89"/>
          <p:cNvSpPr txBox="1">
            <a:spLocks noChangeArrowheads="1"/>
          </p:cNvSpPr>
          <p:nvPr/>
        </p:nvSpPr>
        <p:spPr bwMode="auto">
          <a:xfrm>
            <a:off x="864562" y="6084887"/>
            <a:ext cx="8824575" cy="33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 dirty="0">
                <a:solidFill>
                  <a:srgbClr val="FF0000"/>
                </a:solidFill>
              </a:rPr>
              <a:t>Running Key Generator </a:t>
            </a:r>
            <a:r>
              <a:rPr lang="en-GB" sz="1600" u="none" dirty="0"/>
              <a:t>to replace the key-tape (no perfect secrecy!):</a:t>
            </a:r>
            <a:r>
              <a:rPr lang="en-GB" sz="1400" u="none" dirty="0"/>
              <a:t>   </a:t>
            </a:r>
            <a:r>
              <a:rPr lang="en-GB" sz="1200" u="none" dirty="0"/>
              <a:t>Example: A5 in GSM</a:t>
            </a:r>
            <a:endParaRPr lang="en-GB" sz="1400" u="none" dirty="0"/>
          </a:p>
        </p:txBody>
      </p:sp>
      <p:sp>
        <p:nvSpPr>
          <p:cNvPr id="1456220" name="Freeform 92"/>
          <p:cNvSpPr>
            <a:spLocks/>
          </p:cNvSpPr>
          <p:nvPr/>
        </p:nvSpPr>
        <p:spPr bwMode="auto">
          <a:xfrm>
            <a:off x="6216650" y="5383213"/>
            <a:ext cx="700088" cy="349250"/>
          </a:xfrm>
          <a:custGeom>
            <a:avLst/>
            <a:gdLst>
              <a:gd name="T0" fmla="*/ 2147483647 w 423"/>
              <a:gd name="T1" fmla="*/ 2147483647 h 215"/>
              <a:gd name="T2" fmla="*/ 2147483647 w 423"/>
              <a:gd name="T3" fmla="*/ 0 h 215"/>
              <a:gd name="T4" fmla="*/ 0 w 423"/>
              <a:gd name="T5" fmla="*/ 0 h 215"/>
              <a:gd name="T6" fmla="*/ 2147483647 w 423"/>
              <a:gd name="T7" fmla="*/ 2147483647 h 215"/>
              <a:gd name="T8" fmla="*/ 2147483647 w 423"/>
              <a:gd name="T9" fmla="*/ 2147483647 h 215"/>
              <a:gd name="T10" fmla="*/ 2147483647 w 423"/>
              <a:gd name="T11" fmla="*/ 2147483647 h 215"/>
              <a:gd name="T12" fmla="*/ 2147483647 w 423"/>
              <a:gd name="T13" fmla="*/ 2147483647 h 215"/>
              <a:gd name="T14" fmla="*/ 2147483647 w 423"/>
              <a:gd name="T15" fmla="*/ 2147483647 h 215"/>
              <a:gd name="T16" fmla="*/ 0 w 423"/>
              <a:gd name="T17" fmla="*/ 0 h 215"/>
              <a:gd name="T18" fmla="*/ 2147483647 w 423"/>
              <a:gd name="T19" fmla="*/ 2147483647 h 215"/>
              <a:gd name="T20" fmla="*/ 2147483647 w 423"/>
              <a:gd name="T21" fmla="*/ 2147483647 h 215"/>
              <a:gd name="T22" fmla="*/ 0 w 423"/>
              <a:gd name="T23" fmla="*/ 2147483647 h 215"/>
              <a:gd name="T24" fmla="*/ 2147483647 w 423"/>
              <a:gd name="T25" fmla="*/ 2147483647 h 215"/>
              <a:gd name="T26" fmla="*/ 2147483647 w 423"/>
              <a:gd name="T27" fmla="*/ 2147483647 h 215"/>
              <a:gd name="T28" fmla="*/ 2147483647 w 423"/>
              <a:gd name="T29" fmla="*/ 2147483647 h 215"/>
              <a:gd name="T30" fmla="*/ 2147483647 w 423"/>
              <a:gd name="T31" fmla="*/ 2147483647 h 215"/>
              <a:gd name="T32" fmla="*/ 2147483647 w 423"/>
              <a:gd name="T33" fmla="*/ 2147483647 h 215"/>
              <a:gd name="T34" fmla="*/ 2147483647 w 423"/>
              <a:gd name="T35" fmla="*/ 2147483647 h 215"/>
              <a:gd name="T36" fmla="*/ 2147483647 w 423"/>
              <a:gd name="T37" fmla="*/ 2147483647 h 215"/>
              <a:gd name="T38" fmla="*/ 2147483647 w 423"/>
              <a:gd name="T39" fmla="*/ 2147483647 h 215"/>
              <a:gd name="T40" fmla="*/ 2147483647 w 423"/>
              <a:gd name="T41" fmla="*/ 2147483647 h 215"/>
              <a:gd name="T42" fmla="*/ 2147483647 w 423"/>
              <a:gd name="T43" fmla="*/ 2147483647 h 215"/>
              <a:gd name="T44" fmla="*/ 2147483647 w 423"/>
              <a:gd name="T45" fmla="*/ 2147483647 h 215"/>
              <a:gd name="T46" fmla="*/ 2147483647 w 423"/>
              <a:gd name="T47" fmla="*/ 2147483647 h 215"/>
              <a:gd name="T48" fmla="*/ 2147483647 w 423"/>
              <a:gd name="T49" fmla="*/ 2147483647 h 215"/>
              <a:gd name="T50" fmla="*/ 2147483647 w 423"/>
              <a:gd name="T51" fmla="*/ 2147483647 h 215"/>
              <a:gd name="T52" fmla="*/ 2147483647 w 423"/>
              <a:gd name="T53" fmla="*/ 2147483647 h 215"/>
              <a:gd name="T54" fmla="*/ 2147483647 w 423"/>
              <a:gd name="T55" fmla="*/ 2147483647 h 215"/>
              <a:gd name="T56" fmla="*/ 2147483647 w 423"/>
              <a:gd name="T57" fmla="*/ 2147483647 h 215"/>
              <a:gd name="T58" fmla="*/ 2147483647 w 423"/>
              <a:gd name="T59" fmla="*/ 2147483647 h 215"/>
              <a:gd name="T60" fmla="*/ 2147483647 w 423"/>
              <a:gd name="T61" fmla="*/ 2147483647 h 215"/>
              <a:gd name="T62" fmla="*/ 2147483647 w 423"/>
              <a:gd name="T63" fmla="*/ 2147483647 h 215"/>
              <a:gd name="T64" fmla="*/ 2147483647 w 423"/>
              <a:gd name="T65" fmla="*/ 2147483647 h 215"/>
              <a:gd name="T66" fmla="*/ 0 w 423"/>
              <a:gd name="T67" fmla="*/ 2147483647 h 215"/>
              <a:gd name="T68" fmla="*/ 0 w 423"/>
              <a:gd name="T69" fmla="*/ 0 h 215"/>
              <a:gd name="T70" fmla="*/ 2147483647 w 423"/>
              <a:gd name="T71" fmla="*/ 0 h 215"/>
              <a:gd name="T72" fmla="*/ 2147483647 w 423"/>
              <a:gd name="T73" fmla="*/ 2147483647 h 2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23"/>
              <a:gd name="T112" fmla="*/ 0 h 215"/>
              <a:gd name="T113" fmla="*/ 423 w 423"/>
              <a:gd name="T114" fmla="*/ 215 h 2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23" h="215">
                <a:moveTo>
                  <a:pt x="413" y="10"/>
                </a:moveTo>
                <a:lnTo>
                  <a:pt x="423" y="0"/>
                </a:lnTo>
                <a:lnTo>
                  <a:pt x="0" y="0"/>
                </a:lnTo>
                <a:lnTo>
                  <a:pt x="4" y="4"/>
                </a:lnTo>
                <a:lnTo>
                  <a:pt x="419" y="4"/>
                </a:lnTo>
                <a:lnTo>
                  <a:pt x="415" y="8"/>
                </a:lnTo>
                <a:lnTo>
                  <a:pt x="8" y="8"/>
                </a:lnTo>
                <a:lnTo>
                  <a:pt x="10" y="10"/>
                </a:lnTo>
                <a:lnTo>
                  <a:pt x="0" y="0"/>
                </a:lnTo>
                <a:lnTo>
                  <a:pt x="10" y="10"/>
                </a:lnTo>
                <a:lnTo>
                  <a:pt x="10" y="205"/>
                </a:lnTo>
                <a:lnTo>
                  <a:pt x="0" y="215"/>
                </a:lnTo>
                <a:lnTo>
                  <a:pt x="10" y="205"/>
                </a:lnTo>
                <a:lnTo>
                  <a:pt x="413" y="205"/>
                </a:lnTo>
                <a:lnTo>
                  <a:pt x="423" y="215"/>
                </a:lnTo>
                <a:lnTo>
                  <a:pt x="419" y="211"/>
                </a:lnTo>
                <a:lnTo>
                  <a:pt x="419" y="4"/>
                </a:lnTo>
                <a:lnTo>
                  <a:pt x="415" y="8"/>
                </a:lnTo>
                <a:lnTo>
                  <a:pt x="415" y="207"/>
                </a:lnTo>
                <a:lnTo>
                  <a:pt x="413" y="205"/>
                </a:lnTo>
                <a:lnTo>
                  <a:pt x="413" y="10"/>
                </a:lnTo>
                <a:lnTo>
                  <a:pt x="10" y="10"/>
                </a:lnTo>
                <a:lnTo>
                  <a:pt x="10" y="205"/>
                </a:lnTo>
                <a:lnTo>
                  <a:pt x="6" y="209"/>
                </a:lnTo>
                <a:lnTo>
                  <a:pt x="6" y="6"/>
                </a:lnTo>
                <a:lnTo>
                  <a:pt x="2" y="2"/>
                </a:lnTo>
                <a:lnTo>
                  <a:pt x="2" y="214"/>
                </a:lnTo>
                <a:lnTo>
                  <a:pt x="422" y="214"/>
                </a:lnTo>
                <a:lnTo>
                  <a:pt x="417" y="209"/>
                </a:lnTo>
                <a:lnTo>
                  <a:pt x="6" y="209"/>
                </a:lnTo>
                <a:lnTo>
                  <a:pt x="10" y="205"/>
                </a:lnTo>
                <a:lnTo>
                  <a:pt x="413" y="205"/>
                </a:lnTo>
                <a:lnTo>
                  <a:pt x="423" y="215"/>
                </a:lnTo>
                <a:lnTo>
                  <a:pt x="0" y="215"/>
                </a:lnTo>
                <a:lnTo>
                  <a:pt x="0" y="0"/>
                </a:lnTo>
                <a:lnTo>
                  <a:pt x="423" y="0"/>
                </a:lnTo>
                <a:lnTo>
                  <a:pt x="413" y="10"/>
                </a:lnTo>
              </a:path>
            </a:pathLst>
          </a:custGeom>
          <a:solidFill>
            <a:srgbClr val="00FFFF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56222" name="Freeform 94"/>
          <p:cNvSpPr>
            <a:spLocks/>
          </p:cNvSpPr>
          <p:nvPr/>
        </p:nvSpPr>
        <p:spPr bwMode="auto">
          <a:xfrm>
            <a:off x="6916738" y="5383213"/>
            <a:ext cx="1587" cy="349250"/>
          </a:xfrm>
          <a:custGeom>
            <a:avLst/>
            <a:gdLst>
              <a:gd name="T0" fmla="*/ 0 w 1587"/>
              <a:gd name="T1" fmla="*/ 0 h 215"/>
              <a:gd name="T2" fmla="*/ 0 w 1587"/>
              <a:gd name="T3" fmla="*/ 2147483647 h 215"/>
              <a:gd name="T4" fmla="*/ 0 w 1587"/>
              <a:gd name="T5" fmla="*/ 0 h 215"/>
              <a:gd name="T6" fmla="*/ 0 60000 65536"/>
              <a:gd name="T7" fmla="*/ 0 60000 65536"/>
              <a:gd name="T8" fmla="*/ 0 60000 65536"/>
              <a:gd name="T9" fmla="*/ 0 w 1587"/>
              <a:gd name="T10" fmla="*/ 0 h 215"/>
              <a:gd name="T11" fmla="*/ 1587 w 1587"/>
              <a:gd name="T12" fmla="*/ 215 h 2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15">
                <a:moveTo>
                  <a:pt x="0" y="0"/>
                </a:move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56223" name="Text Box 95"/>
          <p:cNvSpPr txBox="1">
            <a:spLocks noChangeArrowheads="1"/>
          </p:cNvSpPr>
          <p:nvPr/>
        </p:nvSpPr>
        <p:spPr bwMode="auto">
          <a:xfrm>
            <a:off x="2560638" y="5348288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>
                <a:solidFill>
                  <a:schemeClr val="hlink"/>
                </a:solidFill>
              </a:rPr>
              <a:t>Z</a:t>
            </a:r>
          </a:p>
        </p:txBody>
      </p:sp>
      <p:sp>
        <p:nvSpPr>
          <p:cNvPr id="1456224" name="Text Box 96"/>
          <p:cNvSpPr txBox="1">
            <a:spLocks noChangeArrowheads="1"/>
          </p:cNvSpPr>
          <p:nvPr/>
        </p:nvSpPr>
        <p:spPr bwMode="auto">
          <a:xfrm>
            <a:off x="6269038" y="5421313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/>
              <a:t>RKG</a:t>
            </a:r>
          </a:p>
        </p:txBody>
      </p:sp>
      <p:sp>
        <p:nvSpPr>
          <p:cNvPr id="1456226" name="Line 98"/>
          <p:cNvSpPr>
            <a:spLocks noChangeShapeType="1"/>
          </p:cNvSpPr>
          <p:nvPr/>
        </p:nvSpPr>
        <p:spPr bwMode="auto">
          <a:xfrm>
            <a:off x="2851150" y="5521325"/>
            <a:ext cx="417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56227" name="Line 99"/>
          <p:cNvSpPr>
            <a:spLocks noChangeShapeType="1"/>
          </p:cNvSpPr>
          <p:nvPr/>
        </p:nvSpPr>
        <p:spPr bwMode="auto">
          <a:xfrm flipV="1">
            <a:off x="4968875" y="5691188"/>
            <a:ext cx="1181100" cy="4318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56228" name="Line 100"/>
          <p:cNvSpPr>
            <a:spLocks noChangeShapeType="1"/>
          </p:cNvSpPr>
          <p:nvPr/>
        </p:nvSpPr>
        <p:spPr bwMode="auto">
          <a:xfrm flipH="1" flipV="1">
            <a:off x="3960813" y="5546725"/>
            <a:ext cx="901700" cy="5191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111"/>
          <p:cNvGrpSpPr>
            <a:grpSpLocks/>
          </p:cNvGrpSpPr>
          <p:nvPr/>
        </p:nvGrpSpPr>
        <p:grpSpPr bwMode="auto">
          <a:xfrm>
            <a:off x="1512888" y="4251325"/>
            <a:ext cx="6832600" cy="1165225"/>
            <a:chOff x="953" y="2678"/>
            <a:chExt cx="4304" cy="734"/>
          </a:xfrm>
        </p:grpSpPr>
        <p:sp>
          <p:nvSpPr>
            <p:cNvPr id="13368" name="Freeform 75"/>
            <p:cNvSpPr>
              <a:spLocks/>
            </p:cNvSpPr>
            <p:nvPr/>
          </p:nvSpPr>
          <p:spPr bwMode="auto">
            <a:xfrm>
              <a:off x="1291" y="2997"/>
              <a:ext cx="883" cy="14"/>
            </a:xfrm>
            <a:custGeom>
              <a:avLst/>
              <a:gdLst>
                <a:gd name="T0" fmla="*/ 0 w 1136"/>
                <a:gd name="T1" fmla="*/ 0 h 18"/>
                <a:gd name="T2" fmla="*/ 495 w 1136"/>
                <a:gd name="T3" fmla="*/ 0 h 18"/>
                <a:gd name="T4" fmla="*/ 495 w 1136"/>
                <a:gd name="T5" fmla="*/ 1 h 18"/>
                <a:gd name="T6" fmla="*/ 533 w 1136"/>
                <a:gd name="T7" fmla="*/ 1 h 18"/>
                <a:gd name="T8" fmla="*/ 525 w 1136"/>
                <a:gd name="T9" fmla="*/ 2 h 18"/>
                <a:gd name="T10" fmla="*/ 495 w 1136"/>
                <a:gd name="T11" fmla="*/ 2 h 18"/>
                <a:gd name="T12" fmla="*/ 495 w 1136"/>
                <a:gd name="T13" fmla="*/ 4 h 18"/>
                <a:gd name="T14" fmla="*/ 517 w 1136"/>
                <a:gd name="T15" fmla="*/ 4 h 18"/>
                <a:gd name="T16" fmla="*/ 509 w 1136"/>
                <a:gd name="T17" fmla="*/ 7 h 18"/>
                <a:gd name="T18" fmla="*/ 495 w 1136"/>
                <a:gd name="T19" fmla="*/ 7 h 18"/>
                <a:gd name="T20" fmla="*/ 495 w 1136"/>
                <a:gd name="T21" fmla="*/ 9 h 18"/>
                <a:gd name="T22" fmla="*/ 501 w 1136"/>
                <a:gd name="T23" fmla="*/ 9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6"/>
                <a:gd name="T37" fmla="*/ 0 h 18"/>
                <a:gd name="T38" fmla="*/ 1136 w 1136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6" h="18">
                  <a:moveTo>
                    <a:pt x="0" y="0"/>
                  </a:moveTo>
                  <a:lnTo>
                    <a:pt x="1055" y="0"/>
                  </a:lnTo>
                  <a:lnTo>
                    <a:pt x="1055" y="1"/>
                  </a:lnTo>
                  <a:lnTo>
                    <a:pt x="1136" y="1"/>
                  </a:lnTo>
                  <a:lnTo>
                    <a:pt x="1118" y="5"/>
                  </a:lnTo>
                  <a:lnTo>
                    <a:pt x="1055" y="5"/>
                  </a:lnTo>
                  <a:lnTo>
                    <a:pt x="1055" y="9"/>
                  </a:lnTo>
                  <a:lnTo>
                    <a:pt x="1101" y="9"/>
                  </a:lnTo>
                  <a:lnTo>
                    <a:pt x="1084" y="14"/>
                  </a:lnTo>
                  <a:lnTo>
                    <a:pt x="1055" y="14"/>
                  </a:lnTo>
                  <a:lnTo>
                    <a:pt x="1055" y="18"/>
                  </a:lnTo>
                  <a:lnTo>
                    <a:pt x="1067" y="18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69" name="Line 76"/>
            <p:cNvSpPr>
              <a:spLocks noChangeShapeType="1"/>
            </p:cNvSpPr>
            <p:nvPr/>
          </p:nvSpPr>
          <p:spPr bwMode="auto">
            <a:xfrm>
              <a:off x="2111" y="3014"/>
              <a:ext cx="0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70" name="Freeform 77"/>
            <p:cNvSpPr>
              <a:spLocks/>
            </p:cNvSpPr>
            <p:nvPr/>
          </p:nvSpPr>
          <p:spPr bwMode="auto">
            <a:xfrm>
              <a:off x="2111" y="2981"/>
              <a:ext cx="64" cy="33"/>
            </a:xfrm>
            <a:custGeom>
              <a:avLst/>
              <a:gdLst>
                <a:gd name="T0" fmla="*/ 0 w 82"/>
                <a:gd name="T1" fmla="*/ 22 h 41"/>
                <a:gd name="T2" fmla="*/ 0 w 82"/>
                <a:gd name="T3" fmla="*/ 0 h 41"/>
                <a:gd name="T4" fmla="*/ 39 w 82"/>
                <a:gd name="T5" fmla="*/ 10 h 41"/>
                <a:gd name="T6" fmla="*/ 0 w 82"/>
                <a:gd name="T7" fmla="*/ 22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41"/>
                <a:gd name="T14" fmla="*/ 82 w 82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41">
                  <a:moveTo>
                    <a:pt x="0" y="41"/>
                  </a:moveTo>
                  <a:lnTo>
                    <a:pt x="0" y="0"/>
                  </a:lnTo>
                  <a:lnTo>
                    <a:pt x="82" y="20"/>
                  </a:lnTo>
                  <a:lnTo>
                    <a:pt x="0" y="4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71" name="Line 78"/>
            <p:cNvSpPr>
              <a:spLocks noChangeShapeType="1"/>
            </p:cNvSpPr>
            <p:nvPr/>
          </p:nvSpPr>
          <p:spPr bwMode="auto">
            <a:xfrm>
              <a:off x="2111" y="2998"/>
              <a:ext cx="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72" name="Freeform 79"/>
            <p:cNvSpPr>
              <a:spLocks/>
            </p:cNvSpPr>
            <p:nvPr/>
          </p:nvSpPr>
          <p:spPr bwMode="auto">
            <a:xfrm>
              <a:off x="2111" y="2984"/>
              <a:ext cx="52" cy="14"/>
            </a:xfrm>
            <a:custGeom>
              <a:avLst/>
              <a:gdLst>
                <a:gd name="T0" fmla="*/ 0 w 67"/>
                <a:gd name="T1" fmla="*/ 10 h 17"/>
                <a:gd name="T2" fmla="*/ 0 w 67"/>
                <a:gd name="T3" fmla="*/ 7 h 17"/>
                <a:gd name="T4" fmla="*/ 31 w 67"/>
                <a:gd name="T5" fmla="*/ 7 h 17"/>
                <a:gd name="T6" fmla="*/ 23 w 67"/>
                <a:gd name="T7" fmla="*/ 5 h 17"/>
                <a:gd name="T8" fmla="*/ 0 w 67"/>
                <a:gd name="T9" fmla="*/ 5 h 17"/>
                <a:gd name="T10" fmla="*/ 0 w 67"/>
                <a:gd name="T11" fmla="*/ 2 h 17"/>
                <a:gd name="T12" fmla="*/ 16 w 67"/>
                <a:gd name="T13" fmla="*/ 2 h 17"/>
                <a:gd name="T14" fmla="*/ 7 w 67"/>
                <a:gd name="T15" fmla="*/ 0 h 17"/>
                <a:gd name="T16" fmla="*/ 0 w 6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7"/>
                <a:gd name="T28" fmla="*/ 0 h 17"/>
                <a:gd name="T29" fmla="*/ 67 w 6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7" h="17">
                  <a:moveTo>
                    <a:pt x="0" y="17"/>
                  </a:moveTo>
                  <a:lnTo>
                    <a:pt x="0" y="13"/>
                  </a:lnTo>
                  <a:lnTo>
                    <a:pt x="67" y="13"/>
                  </a:lnTo>
                  <a:lnTo>
                    <a:pt x="5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33" y="4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73" name="Text Box 80"/>
            <p:cNvSpPr txBox="1">
              <a:spLocks noChangeArrowheads="1"/>
            </p:cNvSpPr>
            <p:nvPr/>
          </p:nvSpPr>
          <p:spPr bwMode="auto">
            <a:xfrm>
              <a:off x="953" y="2757"/>
              <a:ext cx="7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algn="ctr" defTabSz="762000" eaLnBrk="0" hangingPunct="0"/>
              <a:r>
                <a:rPr lang="en-GB" sz="1600" u="none"/>
                <a:t>Clear Text</a:t>
              </a:r>
            </a:p>
          </p:txBody>
        </p:sp>
        <p:sp>
          <p:nvSpPr>
            <p:cNvPr id="13374" name="Text Box 81"/>
            <p:cNvSpPr txBox="1">
              <a:spLocks noChangeArrowheads="1"/>
            </p:cNvSpPr>
            <p:nvPr/>
          </p:nvSpPr>
          <p:spPr bwMode="auto">
            <a:xfrm>
              <a:off x="2495" y="2678"/>
              <a:ext cx="8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algn="ctr" defTabSz="762000" eaLnBrk="0" hangingPunct="0"/>
              <a:r>
                <a:rPr lang="en-GB" sz="1600" u="none"/>
                <a:t>Cipher Text</a:t>
              </a:r>
            </a:p>
          </p:txBody>
        </p:sp>
        <p:sp>
          <p:nvSpPr>
            <p:cNvPr id="13375" name="Text Box 82"/>
            <p:cNvSpPr txBox="1">
              <a:spLocks noChangeArrowheads="1"/>
            </p:cNvSpPr>
            <p:nvPr/>
          </p:nvSpPr>
          <p:spPr bwMode="auto">
            <a:xfrm>
              <a:off x="4522" y="2751"/>
              <a:ext cx="7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algn="ctr" defTabSz="762000" eaLnBrk="0" hangingPunct="0"/>
              <a:r>
                <a:rPr lang="en-GB" sz="1600" u="none"/>
                <a:t>Clear Text</a:t>
              </a:r>
            </a:p>
          </p:txBody>
        </p:sp>
        <p:sp>
          <p:nvSpPr>
            <p:cNvPr id="13376" name="Line 83"/>
            <p:cNvSpPr>
              <a:spLocks noChangeShapeType="1"/>
            </p:cNvSpPr>
            <p:nvPr/>
          </p:nvSpPr>
          <p:spPr bwMode="auto">
            <a:xfrm>
              <a:off x="3311" y="2814"/>
              <a:ext cx="130" cy="14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77" name="Line 84"/>
            <p:cNvSpPr>
              <a:spLocks noChangeShapeType="1"/>
            </p:cNvSpPr>
            <p:nvPr/>
          </p:nvSpPr>
          <p:spPr bwMode="auto">
            <a:xfrm>
              <a:off x="2464" y="3402"/>
              <a:ext cx="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78" name="Line 86"/>
            <p:cNvSpPr>
              <a:spLocks noChangeShapeType="1"/>
            </p:cNvSpPr>
            <p:nvPr/>
          </p:nvSpPr>
          <p:spPr bwMode="auto">
            <a:xfrm>
              <a:off x="2475" y="3391"/>
              <a:ext cx="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79" name="Text Box 90"/>
            <p:cNvSpPr txBox="1">
              <a:spLocks noChangeArrowheads="1"/>
            </p:cNvSpPr>
            <p:nvPr/>
          </p:nvSpPr>
          <p:spPr bwMode="auto">
            <a:xfrm>
              <a:off x="2296" y="3041"/>
              <a:ext cx="7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algn="ctr" defTabSz="762000" eaLnBrk="0" hangingPunct="0"/>
              <a:r>
                <a:rPr lang="en-GB" sz="1600" u="none"/>
                <a:t>Z1 Z2 Z3 ...</a:t>
              </a:r>
            </a:p>
          </p:txBody>
        </p:sp>
        <p:sp>
          <p:nvSpPr>
            <p:cNvPr id="13380" name="Line 91"/>
            <p:cNvSpPr>
              <a:spLocks noChangeShapeType="1"/>
            </p:cNvSpPr>
            <p:nvPr/>
          </p:nvSpPr>
          <p:spPr bwMode="auto">
            <a:xfrm>
              <a:off x="4346" y="3402"/>
              <a:ext cx="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81" name="Line 93"/>
            <p:cNvSpPr>
              <a:spLocks noChangeShapeType="1"/>
            </p:cNvSpPr>
            <p:nvPr/>
          </p:nvSpPr>
          <p:spPr bwMode="auto">
            <a:xfrm>
              <a:off x="4357" y="3391"/>
              <a:ext cx="1" cy="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382" name="Text Box 97"/>
            <p:cNvSpPr txBox="1">
              <a:spLocks noChangeArrowheads="1"/>
            </p:cNvSpPr>
            <p:nvPr/>
          </p:nvSpPr>
          <p:spPr bwMode="auto">
            <a:xfrm>
              <a:off x="4178" y="3041"/>
              <a:ext cx="7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30" tIns="45715" rIns="91430" bIns="45715">
              <a:spAutoFit/>
            </a:bodyPr>
            <a:lstStyle/>
            <a:p>
              <a:pPr algn="ctr" defTabSz="762000" eaLnBrk="0" hangingPunct="0"/>
              <a:r>
                <a:rPr lang="en-GB" sz="1600" u="none"/>
                <a:t>Z1 Z2 Z3 ...</a:t>
              </a:r>
            </a:p>
          </p:txBody>
        </p:sp>
        <p:sp>
          <p:nvSpPr>
            <p:cNvPr id="13383" name="Oval 101"/>
            <p:cNvSpPr>
              <a:spLocks noChangeArrowheads="1"/>
            </p:cNvSpPr>
            <p:nvPr/>
          </p:nvSpPr>
          <p:spPr bwMode="auto">
            <a:xfrm>
              <a:off x="2190" y="2945"/>
              <a:ext cx="132" cy="109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9990" tIns="46795" rIns="89990" bIns="46795" anchor="ctr"/>
            <a:lstStyle/>
            <a:p>
              <a:pPr algn="ctr" defTabSz="762000" eaLnBrk="0" hangingPunct="0"/>
              <a:r>
                <a:rPr lang="de-DE" sz="1600" u="none"/>
                <a:t>+</a:t>
              </a:r>
              <a:endParaRPr lang="de-DE" sz="1600" b="0" u="none"/>
            </a:p>
          </p:txBody>
        </p:sp>
        <p:sp>
          <p:nvSpPr>
            <p:cNvPr id="13384" name="Line 102"/>
            <p:cNvSpPr>
              <a:spLocks noChangeShapeType="1"/>
            </p:cNvSpPr>
            <p:nvPr/>
          </p:nvSpPr>
          <p:spPr bwMode="auto">
            <a:xfrm flipV="1">
              <a:off x="2249" y="3042"/>
              <a:ext cx="0" cy="3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3385" name="Line 103"/>
            <p:cNvSpPr>
              <a:spLocks noChangeShapeType="1"/>
            </p:cNvSpPr>
            <p:nvPr/>
          </p:nvSpPr>
          <p:spPr bwMode="auto">
            <a:xfrm>
              <a:off x="2322" y="3005"/>
              <a:ext cx="175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3386" name="Oval 104"/>
            <p:cNvSpPr>
              <a:spLocks noChangeArrowheads="1"/>
            </p:cNvSpPr>
            <p:nvPr/>
          </p:nvSpPr>
          <p:spPr bwMode="auto">
            <a:xfrm>
              <a:off x="4073" y="2945"/>
              <a:ext cx="131" cy="109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9990" tIns="46795" rIns="89990" bIns="46795" anchor="ctr"/>
            <a:lstStyle/>
            <a:p>
              <a:pPr algn="ctr" defTabSz="762000" eaLnBrk="0" hangingPunct="0"/>
              <a:r>
                <a:rPr lang="de-DE" sz="1600" u="none"/>
                <a:t>+</a:t>
              </a:r>
              <a:endParaRPr lang="de-DE" sz="1600" b="0" u="none"/>
            </a:p>
          </p:txBody>
        </p:sp>
        <p:sp>
          <p:nvSpPr>
            <p:cNvPr id="13387" name="Line 105"/>
            <p:cNvSpPr>
              <a:spLocks noChangeShapeType="1"/>
            </p:cNvSpPr>
            <p:nvPr/>
          </p:nvSpPr>
          <p:spPr bwMode="auto">
            <a:xfrm flipV="1">
              <a:off x="4138" y="3048"/>
              <a:ext cx="0" cy="3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3388" name="Line 106"/>
            <p:cNvSpPr>
              <a:spLocks noChangeShapeType="1"/>
            </p:cNvSpPr>
            <p:nvPr/>
          </p:nvSpPr>
          <p:spPr bwMode="auto">
            <a:xfrm>
              <a:off x="4204" y="3005"/>
              <a:ext cx="9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</p:grpSp>
      <p:sp>
        <p:nvSpPr>
          <p:cNvPr id="1456235" name="Text Box 107"/>
          <p:cNvSpPr txBox="1">
            <a:spLocks noChangeArrowheads="1"/>
          </p:cNvSpPr>
          <p:nvPr/>
        </p:nvSpPr>
        <p:spPr bwMode="auto">
          <a:xfrm>
            <a:off x="5548313" y="540702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/>
            <a:r>
              <a:rPr lang="en-GB" sz="1600" u="none">
                <a:solidFill>
                  <a:schemeClr val="hlink"/>
                </a:solidFill>
              </a:rPr>
              <a:t>Z</a:t>
            </a:r>
          </a:p>
        </p:txBody>
      </p:sp>
      <p:sp>
        <p:nvSpPr>
          <p:cNvPr id="1456236" name="Line 108"/>
          <p:cNvSpPr>
            <a:spLocks noChangeShapeType="1"/>
          </p:cNvSpPr>
          <p:nvPr/>
        </p:nvSpPr>
        <p:spPr bwMode="auto">
          <a:xfrm>
            <a:off x="5838825" y="5580063"/>
            <a:ext cx="417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456238" name="Line 110"/>
          <p:cNvSpPr>
            <a:spLocks noChangeShapeType="1"/>
          </p:cNvSpPr>
          <p:nvPr/>
        </p:nvSpPr>
        <p:spPr bwMode="auto">
          <a:xfrm>
            <a:off x="288925" y="4178300"/>
            <a:ext cx="95043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6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6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56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5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5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5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5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5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5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5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5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5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45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45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45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5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5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6133" grpId="0" animBg="1" autoUpdateAnimBg="0"/>
      <p:bldP spid="1456213" grpId="0" animBg="1"/>
      <p:bldP spid="1456215" grpId="0" animBg="1"/>
      <p:bldP spid="1456216" grpId="0"/>
      <p:bldP spid="1456217" grpId="0"/>
      <p:bldP spid="1456220" grpId="0" animBg="1"/>
      <p:bldP spid="1456222" grpId="0" animBg="1"/>
      <p:bldP spid="1456223" grpId="0"/>
      <p:bldP spid="1456224" grpId="0"/>
      <p:bldP spid="1456226" grpId="0" animBg="1"/>
      <p:bldP spid="1456227" grpId="0" animBg="1"/>
      <p:bldP spid="1456228" grpId="0" animBg="1"/>
      <p:bldP spid="1456235" grpId="0"/>
      <p:bldP spid="1456236" grpId="0" animBg="1"/>
      <p:bldP spid="14562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7" name="Text Box 3"/>
          <p:cNvSpPr txBox="1">
            <a:spLocks noChangeArrowheads="1"/>
          </p:cNvSpPr>
          <p:nvPr/>
        </p:nvSpPr>
        <p:spPr bwMode="auto">
          <a:xfrm>
            <a:off x="863600" y="358374"/>
            <a:ext cx="8640763" cy="6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990" tIns="46795" rIns="89990" bIns="46795" anchor="ctr">
            <a:spAutoFit/>
          </a:bodyPr>
          <a:lstStyle/>
          <a:p>
            <a:pPr algn="ctr" defTabSz="762000" eaLnBrk="0" hangingPunct="0">
              <a:defRPr/>
            </a:pPr>
            <a:r>
              <a:rPr lang="en-US" sz="36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Stream Cipher </a:t>
            </a:r>
            <a:r>
              <a:rPr lang="en-US" sz="3600" u="none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Hagelin</a:t>
            </a:r>
            <a:r>
              <a:rPr lang="en-US" sz="36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 M-209 (2</a:t>
            </a:r>
            <a:r>
              <a:rPr lang="en-US" sz="3600" u="none" baseline="300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nd</a:t>
            </a:r>
            <a:r>
              <a:rPr lang="en-US" sz="36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 World War)</a:t>
            </a: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 flipH="1" flipV="1">
            <a:off x="3943350" y="2882900"/>
            <a:ext cx="1444625" cy="1754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de-DE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6223001" y="2938747"/>
            <a:ext cx="3038475" cy="5937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600"/>
              <a:t>Sequence Length</a:t>
            </a:r>
            <a:r>
              <a:rPr lang="en-US" sz="1600" u="none"/>
              <a:t> =</a:t>
            </a:r>
          </a:p>
          <a:p>
            <a:pPr eaLnBrk="0" hangingPunct="0"/>
            <a:r>
              <a:rPr lang="en-US" sz="1600" u="none"/>
              <a:t>17x19x21x23x25x26 </a:t>
            </a:r>
            <a:r>
              <a:rPr lang="en-US" sz="1600" u="none">
                <a:sym typeface="Symbol" pitchFamily="18" charset="2"/>
              </a:rPr>
              <a:t></a:t>
            </a:r>
            <a:r>
              <a:rPr lang="en-US" sz="1600" u="none"/>
              <a:t> 10</a:t>
            </a:r>
            <a:r>
              <a:rPr lang="en-US" sz="1600" u="none" baseline="30000"/>
              <a:t>8 </a:t>
            </a:r>
            <a:r>
              <a:rPr lang="en-US" sz="1600" u="none"/>
              <a:t>bits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215063" y="3661363"/>
            <a:ext cx="3402191" cy="58695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600" dirty="0"/>
              <a:t>Key Length</a:t>
            </a:r>
            <a:r>
              <a:rPr lang="en-US" sz="1600" u="none" dirty="0"/>
              <a:t> = total register size =</a:t>
            </a:r>
          </a:p>
          <a:p>
            <a:pPr eaLnBrk="0" hangingPunct="0"/>
            <a:r>
              <a:rPr lang="en-US" sz="1600" u="none" dirty="0"/>
              <a:t>17+19+21+23+25+26 </a:t>
            </a:r>
            <a:r>
              <a:rPr lang="en-US" sz="1600" u="none" dirty="0">
                <a:sym typeface="Symbol" pitchFamily="18" charset="2"/>
              </a:rPr>
              <a:t></a:t>
            </a:r>
            <a:r>
              <a:rPr lang="en-US" sz="1600" u="none" dirty="0"/>
              <a:t> 131 bits</a:t>
            </a:r>
            <a:endParaRPr lang="en-US" sz="1600" u="none" baseline="30000" dirty="0"/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6177259" y="1590675"/>
            <a:ext cx="3777294" cy="13256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de-DE" sz="1600" u="none" dirty="0" err="1"/>
              <a:t>gcd</a:t>
            </a:r>
            <a:r>
              <a:rPr lang="de-DE" sz="1600" u="none" dirty="0"/>
              <a:t> (</a:t>
            </a:r>
            <a:r>
              <a:rPr lang="de-DE" sz="1600" u="none" dirty="0" err="1"/>
              <a:t>l</a:t>
            </a:r>
            <a:r>
              <a:rPr lang="de-DE" sz="1600" u="none" baseline="-25000" dirty="0" err="1"/>
              <a:t>i</a:t>
            </a:r>
            <a:r>
              <a:rPr lang="de-DE" sz="1600" u="none" dirty="0" err="1"/>
              <a:t>,l</a:t>
            </a:r>
            <a:r>
              <a:rPr lang="de-DE" sz="1600" u="none" baseline="-25000" dirty="0" err="1"/>
              <a:t>j</a:t>
            </a:r>
            <a:r>
              <a:rPr lang="de-DE" sz="1600" u="none" dirty="0"/>
              <a:t>)=1 </a:t>
            </a:r>
          </a:p>
          <a:p>
            <a:pPr eaLnBrk="0" hangingPunct="0"/>
            <a:r>
              <a:rPr lang="de-DE" sz="1600" dirty="0" err="1"/>
              <a:t>Lengthes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relatively</a:t>
            </a:r>
            <a:r>
              <a:rPr lang="de-DE" sz="1600" dirty="0"/>
              <a:t> prime!</a:t>
            </a:r>
          </a:p>
          <a:p>
            <a:pPr eaLnBrk="0" hangingPunct="0"/>
            <a:r>
              <a:rPr lang="de-DE" sz="1600" u="none" dirty="0"/>
              <a:t>In </a:t>
            </a:r>
            <a:r>
              <a:rPr lang="de-DE" sz="1600" u="none" dirty="0" err="1"/>
              <a:t>that</a:t>
            </a:r>
            <a:r>
              <a:rPr lang="de-DE" sz="1600" u="none" dirty="0"/>
              <a:t> </a:t>
            </a:r>
            <a:r>
              <a:rPr lang="de-DE" sz="1600" u="none" dirty="0" err="1"/>
              <a:t>case</a:t>
            </a:r>
            <a:r>
              <a:rPr lang="de-DE" sz="1600" u="none" dirty="0"/>
              <a:t> total </a:t>
            </a:r>
            <a:r>
              <a:rPr lang="de-DE" sz="1600" u="none" dirty="0" err="1"/>
              <a:t>sequence</a:t>
            </a:r>
            <a:r>
              <a:rPr lang="de-DE" sz="1600" u="none" dirty="0"/>
              <a:t> </a:t>
            </a:r>
            <a:r>
              <a:rPr lang="de-DE" sz="1600" u="none" dirty="0" err="1"/>
              <a:t>length</a:t>
            </a:r>
            <a:r>
              <a:rPr lang="de-DE" sz="1600" u="none" dirty="0"/>
              <a:t> is:</a:t>
            </a:r>
          </a:p>
          <a:p>
            <a:pPr eaLnBrk="0" hangingPunct="0"/>
            <a:r>
              <a:rPr lang="de-DE" sz="1600" u="none" dirty="0" err="1"/>
              <a:t>L</a:t>
            </a:r>
            <a:r>
              <a:rPr lang="de-DE" sz="1600" u="none" baseline="-25000" dirty="0" err="1"/>
              <a:t>tot</a:t>
            </a:r>
            <a:r>
              <a:rPr lang="de-DE" sz="1600" u="none" dirty="0"/>
              <a:t>= </a:t>
            </a:r>
            <a:r>
              <a:rPr lang="de-DE" sz="1600" u="none" dirty="0" err="1"/>
              <a:t>lcm</a:t>
            </a:r>
            <a:r>
              <a:rPr lang="de-DE" sz="1600" u="none" dirty="0"/>
              <a:t> (l</a:t>
            </a:r>
            <a:r>
              <a:rPr lang="de-DE" sz="1600" u="none" baseline="-25000" dirty="0"/>
              <a:t>1  </a:t>
            </a:r>
            <a:r>
              <a:rPr lang="de-DE" sz="1600" u="none" dirty="0"/>
              <a:t>…. </a:t>
            </a:r>
            <a:r>
              <a:rPr lang="de-DE" sz="1600" u="none" dirty="0" err="1"/>
              <a:t>l</a:t>
            </a:r>
            <a:r>
              <a:rPr lang="de-DE" sz="1600" u="none" baseline="-25000" dirty="0" err="1"/>
              <a:t>t</a:t>
            </a:r>
            <a:r>
              <a:rPr lang="de-DE" sz="1600" u="none" dirty="0"/>
              <a:t>)</a:t>
            </a:r>
          </a:p>
          <a:p>
            <a:pPr eaLnBrk="0" hangingPunct="0"/>
            <a:r>
              <a:rPr lang="de-DE" sz="1600" u="none" dirty="0" err="1"/>
              <a:t>Lcm</a:t>
            </a:r>
            <a:r>
              <a:rPr lang="de-DE" sz="1600" u="none" dirty="0"/>
              <a:t>: least </a:t>
            </a:r>
            <a:r>
              <a:rPr lang="de-DE" sz="1600" u="none" dirty="0" err="1"/>
              <a:t>common</a:t>
            </a:r>
            <a:r>
              <a:rPr lang="de-DE" sz="1600" u="none" dirty="0"/>
              <a:t> multiple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1199275" y="981076"/>
            <a:ext cx="7722284" cy="37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US" sz="1800" u="none" dirty="0"/>
              <a:t>designed by the Swedish cryptographer Boris </a:t>
            </a:r>
            <a:r>
              <a:rPr lang="en-US" sz="1800" u="none" dirty="0" err="1"/>
              <a:t>Hagelin</a:t>
            </a:r>
            <a:r>
              <a:rPr lang="en-US" sz="1800" u="none" dirty="0"/>
              <a:t> in the 1930s *.</a:t>
            </a:r>
            <a:endParaRPr lang="de-DE" sz="1800" u="none" dirty="0"/>
          </a:p>
        </p:txBody>
      </p:sp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1655763" y="1663700"/>
            <a:ext cx="5132387" cy="4603750"/>
            <a:chOff x="1043" y="1048"/>
            <a:chExt cx="3233" cy="2900"/>
          </a:xfrm>
        </p:grpSpPr>
        <p:sp>
          <p:nvSpPr>
            <p:cNvPr id="16394" name="AutoShape 10"/>
            <p:cNvSpPr>
              <a:spLocks noChangeAspect="1" noChangeArrowheads="1" noTextEdit="1"/>
            </p:cNvSpPr>
            <p:nvPr/>
          </p:nvSpPr>
          <p:spPr bwMode="auto">
            <a:xfrm>
              <a:off x="1043" y="1048"/>
              <a:ext cx="3167" cy="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95" name="Line 12"/>
            <p:cNvSpPr>
              <a:spLocks noChangeShapeType="1"/>
            </p:cNvSpPr>
            <p:nvPr/>
          </p:nvSpPr>
          <p:spPr bwMode="auto">
            <a:xfrm>
              <a:off x="3189" y="1125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96" name="Line 13"/>
            <p:cNvSpPr>
              <a:spLocks noChangeShapeType="1"/>
            </p:cNvSpPr>
            <p:nvPr/>
          </p:nvSpPr>
          <p:spPr bwMode="auto">
            <a:xfrm flipV="1">
              <a:off x="3119" y="1125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97" name="Line 14"/>
            <p:cNvSpPr>
              <a:spLocks noChangeShapeType="1"/>
            </p:cNvSpPr>
            <p:nvPr/>
          </p:nvSpPr>
          <p:spPr bwMode="auto">
            <a:xfrm>
              <a:off x="3262" y="1160"/>
              <a:ext cx="21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98" name="Freeform 15"/>
            <p:cNvSpPr>
              <a:spLocks/>
            </p:cNvSpPr>
            <p:nvPr/>
          </p:nvSpPr>
          <p:spPr bwMode="auto">
            <a:xfrm>
              <a:off x="1224" y="1160"/>
              <a:ext cx="2252" cy="137"/>
            </a:xfrm>
            <a:custGeom>
              <a:avLst/>
              <a:gdLst>
                <a:gd name="T0" fmla="*/ 2252 w 2252"/>
                <a:gd name="T1" fmla="*/ 0 h 137"/>
                <a:gd name="T2" fmla="*/ 2252 w 2252"/>
                <a:gd name="T3" fmla="*/ 137 h 137"/>
                <a:gd name="T4" fmla="*/ 0 w 2252"/>
                <a:gd name="T5" fmla="*/ 137 h 137"/>
                <a:gd name="T6" fmla="*/ 0 w 2252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2"/>
                <a:gd name="T13" fmla="*/ 0 h 137"/>
                <a:gd name="T14" fmla="*/ 2252 w 2252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2" h="137">
                  <a:moveTo>
                    <a:pt x="2252" y="0"/>
                  </a:moveTo>
                  <a:lnTo>
                    <a:pt x="2252" y="137"/>
                  </a:lnTo>
                  <a:lnTo>
                    <a:pt x="0" y="13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99" name="Freeform 16"/>
            <p:cNvSpPr>
              <a:spLocks/>
            </p:cNvSpPr>
            <p:nvPr/>
          </p:nvSpPr>
          <p:spPr bwMode="auto">
            <a:xfrm>
              <a:off x="1046" y="1160"/>
              <a:ext cx="572" cy="2174"/>
            </a:xfrm>
            <a:custGeom>
              <a:avLst/>
              <a:gdLst>
                <a:gd name="T0" fmla="*/ 357 w 572"/>
                <a:gd name="T1" fmla="*/ 0 h 2174"/>
                <a:gd name="T2" fmla="*/ 0 w 572"/>
                <a:gd name="T3" fmla="*/ 0 h 2174"/>
                <a:gd name="T4" fmla="*/ 0 w 572"/>
                <a:gd name="T5" fmla="*/ 2174 h 2174"/>
                <a:gd name="T6" fmla="*/ 572 w 572"/>
                <a:gd name="T7" fmla="*/ 2174 h 2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2"/>
                <a:gd name="T13" fmla="*/ 0 h 2174"/>
                <a:gd name="T14" fmla="*/ 572 w 572"/>
                <a:gd name="T15" fmla="*/ 2174 h 2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2" h="2174">
                  <a:moveTo>
                    <a:pt x="357" y="0"/>
                  </a:moveTo>
                  <a:lnTo>
                    <a:pt x="0" y="0"/>
                  </a:lnTo>
                  <a:lnTo>
                    <a:pt x="0" y="2174"/>
                  </a:lnTo>
                  <a:lnTo>
                    <a:pt x="572" y="217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0" name="Freeform 17"/>
            <p:cNvSpPr>
              <a:spLocks/>
            </p:cNvSpPr>
            <p:nvPr/>
          </p:nvSpPr>
          <p:spPr bwMode="auto">
            <a:xfrm>
              <a:off x="1618" y="2921"/>
              <a:ext cx="214" cy="483"/>
            </a:xfrm>
            <a:custGeom>
              <a:avLst/>
              <a:gdLst>
                <a:gd name="T0" fmla="*/ 0 w 214"/>
                <a:gd name="T1" fmla="*/ 448 h 483"/>
                <a:gd name="T2" fmla="*/ 214 w 214"/>
                <a:gd name="T3" fmla="*/ 483 h 483"/>
                <a:gd name="T4" fmla="*/ 214 w 214"/>
                <a:gd name="T5" fmla="*/ 0 h 483"/>
                <a:gd name="T6" fmla="*/ 0 w 214"/>
                <a:gd name="T7" fmla="*/ 33 h 483"/>
                <a:gd name="T8" fmla="*/ 0 w 214"/>
                <a:gd name="T9" fmla="*/ 448 h 4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4"/>
                <a:gd name="T16" fmla="*/ 0 h 483"/>
                <a:gd name="T17" fmla="*/ 214 w 214"/>
                <a:gd name="T18" fmla="*/ 483 h 4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4" h="483">
                  <a:moveTo>
                    <a:pt x="0" y="448"/>
                  </a:moveTo>
                  <a:lnTo>
                    <a:pt x="214" y="483"/>
                  </a:lnTo>
                  <a:lnTo>
                    <a:pt x="214" y="0"/>
                  </a:lnTo>
                  <a:lnTo>
                    <a:pt x="0" y="33"/>
                  </a:lnTo>
                  <a:lnTo>
                    <a:pt x="0" y="448"/>
                  </a:lnTo>
                  <a:close/>
                </a:path>
              </a:pathLst>
            </a:custGeom>
            <a:solidFill>
              <a:srgbClr val="CC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1" name="Freeform 18"/>
            <p:cNvSpPr>
              <a:spLocks/>
            </p:cNvSpPr>
            <p:nvPr/>
          </p:nvSpPr>
          <p:spPr bwMode="auto">
            <a:xfrm>
              <a:off x="1117" y="1437"/>
              <a:ext cx="501" cy="1828"/>
            </a:xfrm>
            <a:custGeom>
              <a:avLst/>
              <a:gdLst>
                <a:gd name="T0" fmla="*/ 501 w 501"/>
                <a:gd name="T1" fmla="*/ 1828 h 1828"/>
                <a:gd name="T2" fmla="*/ 0 w 501"/>
                <a:gd name="T3" fmla="*/ 1828 h 1828"/>
                <a:gd name="T4" fmla="*/ 0 w 501"/>
                <a:gd name="T5" fmla="*/ 0 h 1828"/>
                <a:gd name="T6" fmla="*/ 358 w 501"/>
                <a:gd name="T7" fmla="*/ 0 h 18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1"/>
                <a:gd name="T13" fmla="*/ 0 h 1828"/>
                <a:gd name="T14" fmla="*/ 501 w 501"/>
                <a:gd name="T15" fmla="*/ 1828 h 18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1" h="1828">
                  <a:moveTo>
                    <a:pt x="501" y="1828"/>
                  </a:moveTo>
                  <a:lnTo>
                    <a:pt x="0" y="1828"/>
                  </a:lnTo>
                  <a:lnTo>
                    <a:pt x="0" y="0"/>
                  </a:lnTo>
                  <a:lnTo>
                    <a:pt x="35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2" name="Rectangle 19"/>
            <p:cNvSpPr>
              <a:spLocks noChangeArrowheads="1"/>
            </p:cNvSpPr>
            <p:nvPr/>
          </p:nvSpPr>
          <p:spPr bwMode="auto">
            <a:xfrm>
              <a:off x="1475" y="1401"/>
              <a:ext cx="1787" cy="6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16403" name="Line 20"/>
            <p:cNvSpPr>
              <a:spLocks noChangeShapeType="1"/>
            </p:cNvSpPr>
            <p:nvPr/>
          </p:nvSpPr>
          <p:spPr bwMode="auto">
            <a:xfrm>
              <a:off x="1546" y="1401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4" name="Line 21"/>
            <p:cNvSpPr>
              <a:spLocks noChangeShapeType="1"/>
            </p:cNvSpPr>
            <p:nvPr/>
          </p:nvSpPr>
          <p:spPr bwMode="auto">
            <a:xfrm flipV="1">
              <a:off x="1618" y="1401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5" name="Line 22"/>
            <p:cNvSpPr>
              <a:spLocks noChangeShapeType="1"/>
            </p:cNvSpPr>
            <p:nvPr/>
          </p:nvSpPr>
          <p:spPr bwMode="auto">
            <a:xfrm>
              <a:off x="1689" y="1401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Line 23"/>
            <p:cNvSpPr>
              <a:spLocks noChangeShapeType="1"/>
            </p:cNvSpPr>
            <p:nvPr/>
          </p:nvSpPr>
          <p:spPr bwMode="auto">
            <a:xfrm>
              <a:off x="1689" y="1678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7" name="Rectangle 24"/>
            <p:cNvSpPr>
              <a:spLocks noChangeArrowheads="1"/>
            </p:cNvSpPr>
            <p:nvPr/>
          </p:nvSpPr>
          <p:spPr bwMode="auto">
            <a:xfrm>
              <a:off x="1618" y="1678"/>
              <a:ext cx="1644" cy="6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16408" name="Freeform 25"/>
            <p:cNvSpPr>
              <a:spLocks/>
            </p:cNvSpPr>
            <p:nvPr/>
          </p:nvSpPr>
          <p:spPr bwMode="auto">
            <a:xfrm>
              <a:off x="1189" y="1712"/>
              <a:ext cx="429" cy="1484"/>
            </a:xfrm>
            <a:custGeom>
              <a:avLst/>
              <a:gdLst>
                <a:gd name="T0" fmla="*/ 429 w 429"/>
                <a:gd name="T1" fmla="*/ 0 h 1484"/>
                <a:gd name="T2" fmla="*/ 0 w 429"/>
                <a:gd name="T3" fmla="*/ 0 h 1484"/>
                <a:gd name="T4" fmla="*/ 0 w 429"/>
                <a:gd name="T5" fmla="*/ 1484 h 1484"/>
                <a:gd name="T6" fmla="*/ 429 w 429"/>
                <a:gd name="T7" fmla="*/ 1484 h 14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9"/>
                <a:gd name="T13" fmla="*/ 0 h 1484"/>
                <a:gd name="T14" fmla="*/ 429 w 429"/>
                <a:gd name="T15" fmla="*/ 1484 h 14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9" h="1484">
                  <a:moveTo>
                    <a:pt x="429" y="0"/>
                  </a:moveTo>
                  <a:lnTo>
                    <a:pt x="0" y="0"/>
                  </a:lnTo>
                  <a:lnTo>
                    <a:pt x="0" y="1484"/>
                  </a:lnTo>
                  <a:lnTo>
                    <a:pt x="429" y="14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9" name="Freeform 26"/>
            <p:cNvSpPr>
              <a:spLocks/>
            </p:cNvSpPr>
            <p:nvPr/>
          </p:nvSpPr>
          <p:spPr bwMode="auto">
            <a:xfrm>
              <a:off x="1259" y="1988"/>
              <a:ext cx="502" cy="1139"/>
            </a:xfrm>
            <a:custGeom>
              <a:avLst/>
              <a:gdLst>
                <a:gd name="T0" fmla="*/ 359 w 502"/>
                <a:gd name="T1" fmla="*/ 1139 h 1139"/>
                <a:gd name="T2" fmla="*/ 0 w 502"/>
                <a:gd name="T3" fmla="*/ 1139 h 1139"/>
                <a:gd name="T4" fmla="*/ 0 w 502"/>
                <a:gd name="T5" fmla="*/ 0 h 1139"/>
                <a:gd name="T6" fmla="*/ 502 w 502"/>
                <a:gd name="T7" fmla="*/ 0 h 1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2"/>
                <a:gd name="T13" fmla="*/ 0 h 1139"/>
                <a:gd name="T14" fmla="*/ 502 w 502"/>
                <a:gd name="T15" fmla="*/ 1139 h 1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2" h="1139">
                  <a:moveTo>
                    <a:pt x="359" y="1139"/>
                  </a:moveTo>
                  <a:lnTo>
                    <a:pt x="0" y="1139"/>
                  </a:lnTo>
                  <a:lnTo>
                    <a:pt x="0" y="0"/>
                  </a:lnTo>
                  <a:lnTo>
                    <a:pt x="50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0" name="Rectangle 27"/>
            <p:cNvSpPr>
              <a:spLocks noChangeArrowheads="1"/>
            </p:cNvSpPr>
            <p:nvPr/>
          </p:nvSpPr>
          <p:spPr bwMode="auto">
            <a:xfrm>
              <a:off x="1761" y="1953"/>
              <a:ext cx="1501" cy="6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16411" name="Line 28"/>
            <p:cNvSpPr>
              <a:spLocks noChangeShapeType="1"/>
            </p:cNvSpPr>
            <p:nvPr/>
          </p:nvSpPr>
          <p:spPr bwMode="auto">
            <a:xfrm>
              <a:off x="1832" y="1953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2" name="Line 29"/>
            <p:cNvSpPr>
              <a:spLocks noChangeShapeType="1"/>
            </p:cNvSpPr>
            <p:nvPr/>
          </p:nvSpPr>
          <p:spPr bwMode="auto">
            <a:xfrm flipV="1">
              <a:off x="1902" y="1953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3" name="Line 30"/>
            <p:cNvSpPr>
              <a:spLocks noChangeShapeType="1"/>
            </p:cNvSpPr>
            <p:nvPr/>
          </p:nvSpPr>
          <p:spPr bwMode="auto">
            <a:xfrm>
              <a:off x="1974" y="1953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4" name="Line 31"/>
            <p:cNvSpPr>
              <a:spLocks noChangeShapeType="1"/>
            </p:cNvSpPr>
            <p:nvPr/>
          </p:nvSpPr>
          <p:spPr bwMode="auto">
            <a:xfrm>
              <a:off x="1974" y="2230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5" name="Rectangle 32"/>
            <p:cNvSpPr>
              <a:spLocks noChangeArrowheads="1"/>
            </p:cNvSpPr>
            <p:nvPr/>
          </p:nvSpPr>
          <p:spPr bwMode="auto">
            <a:xfrm>
              <a:off x="1902" y="2230"/>
              <a:ext cx="1360" cy="6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16416" name="Freeform 33"/>
            <p:cNvSpPr>
              <a:spLocks/>
            </p:cNvSpPr>
            <p:nvPr/>
          </p:nvSpPr>
          <p:spPr bwMode="auto">
            <a:xfrm>
              <a:off x="1332" y="2264"/>
              <a:ext cx="570" cy="794"/>
            </a:xfrm>
            <a:custGeom>
              <a:avLst/>
              <a:gdLst>
                <a:gd name="T0" fmla="*/ 570 w 570"/>
                <a:gd name="T1" fmla="*/ 0 h 794"/>
                <a:gd name="T2" fmla="*/ 0 w 570"/>
                <a:gd name="T3" fmla="*/ 0 h 794"/>
                <a:gd name="T4" fmla="*/ 0 w 570"/>
                <a:gd name="T5" fmla="*/ 794 h 794"/>
                <a:gd name="T6" fmla="*/ 286 w 570"/>
                <a:gd name="T7" fmla="*/ 794 h 7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0"/>
                <a:gd name="T13" fmla="*/ 0 h 794"/>
                <a:gd name="T14" fmla="*/ 570 w 570"/>
                <a:gd name="T15" fmla="*/ 794 h 7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0" h="794">
                  <a:moveTo>
                    <a:pt x="570" y="0"/>
                  </a:moveTo>
                  <a:lnTo>
                    <a:pt x="0" y="0"/>
                  </a:lnTo>
                  <a:lnTo>
                    <a:pt x="0" y="794"/>
                  </a:lnTo>
                  <a:lnTo>
                    <a:pt x="286" y="79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7" name="Freeform 34"/>
            <p:cNvSpPr>
              <a:spLocks/>
            </p:cNvSpPr>
            <p:nvPr/>
          </p:nvSpPr>
          <p:spPr bwMode="auto">
            <a:xfrm>
              <a:off x="1403" y="2540"/>
              <a:ext cx="643" cy="448"/>
            </a:xfrm>
            <a:custGeom>
              <a:avLst/>
              <a:gdLst>
                <a:gd name="T0" fmla="*/ 215 w 643"/>
                <a:gd name="T1" fmla="*/ 448 h 448"/>
                <a:gd name="T2" fmla="*/ 0 w 643"/>
                <a:gd name="T3" fmla="*/ 448 h 448"/>
                <a:gd name="T4" fmla="*/ 0 w 643"/>
                <a:gd name="T5" fmla="*/ 0 h 448"/>
                <a:gd name="T6" fmla="*/ 643 w 643"/>
                <a:gd name="T7" fmla="*/ 0 h 4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3"/>
                <a:gd name="T13" fmla="*/ 0 h 448"/>
                <a:gd name="T14" fmla="*/ 643 w 643"/>
                <a:gd name="T15" fmla="*/ 448 h 4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3" h="448">
                  <a:moveTo>
                    <a:pt x="215" y="448"/>
                  </a:moveTo>
                  <a:lnTo>
                    <a:pt x="0" y="448"/>
                  </a:lnTo>
                  <a:lnTo>
                    <a:pt x="0" y="0"/>
                  </a:lnTo>
                  <a:lnTo>
                    <a:pt x="64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18" name="Rectangle 35"/>
            <p:cNvSpPr>
              <a:spLocks noChangeArrowheads="1"/>
            </p:cNvSpPr>
            <p:nvPr/>
          </p:nvSpPr>
          <p:spPr bwMode="auto">
            <a:xfrm>
              <a:off x="2046" y="2505"/>
              <a:ext cx="1216" cy="70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16419" name="Line 36"/>
            <p:cNvSpPr>
              <a:spLocks noChangeShapeType="1"/>
            </p:cNvSpPr>
            <p:nvPr/>
          </p:nvSpPr>
          <p:spPr bwMode="auto">
            <a:xfrm flipV="1">
              <a:off x="2118" y="2505"/>
              <a:ext cx="1" cy="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0" name="Line 37"/>
            <p:cNvSpPr>
              <a:spLocks noChangeShapeType="1"/>
            </p:cNvSpPr>
            <p:nvPr/>
          </p:nvSpPr>
          <p:spPr bwMode="auto">
            <a:xfrm>
              <a:off x="2188" y="2505"/>
              <a:ext cx="1" cy="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1" name="Line 38"/>
            <p:cNvSpPr>
              <a:spLocks noChangeShapeType="1"/>
            </p:cNvSpPr>
            <p:nvPr/>
          </p:nvSpPr>
          <p:spPr bwMode="auto">
            <a:xfrm flipV="1">
              <a:off x="2261" y="2505"/>
              <a:ext cx="1" cy="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2" name="Line 39"/>
            <p:cNvSpPr>
              <a:spLocks noChangeShapeType="1"/>
            </p:cNvSpPr>
            <p:nvPr/>
          </p:nvSpPr>
          <p:spPr bwMode="auto">
            <a:xfrm flipV="1">
              <a:off x="2118" y="2230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3" name="Line 40"/>
            <p:cNvSpPr>
              <a:spLocks noChangeShapeType="1"/>
            </p:cNvSpPr>
            <p:nvPr/>
          </p:nvSpPr>
          <p:spPr bwMode="auto">
            <a:xfrm>
              <a:off x="2046" y="2230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4" name="Freeform 41"/>
            <p:cNvSpPr>
              <a:spLocks/>
            </p:cNvSpPr>
            <p:nvPr/>
          </p:nvSpPr>
          <p:spPr bwMode="auto">
            <a:xfrm>
              <a:off x="1725" y="2264"/>
              <a:ext cx="1751" cy="138"/>
            </a:xfrm>
            <a:custGeom>
              <a:avLst/>
              <a:gdLst>
                <a:gd name="T0" fmla="*/ 0 w 1751"/>
                <a:gd name="T1" fmla="*/ 0 h 138"/>
                <a:gd name="T2" fmla="*/ 0 w 1751"/>
                <a:gd name="T3" fmla="*/ 138 h 138"/>
                <a:gd name="T4" fmla="*/ 1751 w 1751"/>
                <a:gd name="T5" fmla="*/ 138 h 138"/>
                <a:gd name="T6" fmla="*/ 1751 w 1751"/>
                <a:gd name="T7" fmla="*/ 0 h 138"/>
                <a:gd name="T8" fmla="*/ 1537 w 1751"/>
                <a:gd name="T9" fmla="*/ 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1"/>
                <a:gd name="T16" fmla="*/ 0 h 138"/>
                <a:gd name="T17" fmla="*/ 1751 w 1751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1" h="138">
                  <a:moveTo>
                    <a:pt x="0" y="0"/>
                  </a:moveTo>
                  <a:lnTo>
                    <a:pt x="0" y="138"/>
                  </a:lnTo>
                  <a:lnTo>
                    <a:pt x="1751" y="138"/>
                  </a:lnTo>
                  <a:lnTo>
                    <a:pt x="1751" y="0"/>
                  </a:lnTo>
                  <a:lnTo>
                    <a:pt x="153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5" name="Line 42"/>
            <p:cNvSpPr>
              <a:spLocks noChangeShapeType="1"/>
            </p:cNvSpPr>
            <p:nvPr/>
          </p:nvSpPr>
          <p:spPr bwMode="auto">
            <a:xfrm>
              <a:off x="3189" y="2230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6" name="Line 43"/>
            <p:cNvSpPr>
              <a:spLocks noChangeShapeType="1"/>
            </p:cNvSpPr>
            <p:nvPr/>
          </p:nvSpPr>
          <p:spPr bwMode="auto">
            <a:xfrm flipV="1">
              <a:off x="3119" y="2230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7" name="Line 44"/>
            <p:cNvSpPr>
              <a:spLocks noChangeShapeType="1"/>
            </p:cNvSpPr>
            <p:nvPr/>
          </p:nvSpPr>
          <p:spPr bwMode="auto">
            <a:xfrm flipV="1">
              <a:off x="3119" y="1953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8" name="Line 45"/>
            <p:cNvSpPr>
              <a:spLocks noChangeShapeType="1"/>
            </p:cNvSpPr>
            <p:nvPr/>
          </p:nvSpPr>
          <p:spPr bwMode="auto">
            <a:xfrm>
              <a:off x="3189" y="1953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9" name="Freeform 46"/>
            <p:cNvSpPr>
              <a:spLocks/>
            </p:cNvSpPr>
            <p:nvPr/>
          </p:nvSpPr>
          <p:spPr bwMode="auto">
            <a:xfrm>
              <a:off x="1582" y="1988"/>
              <a:ext cx="1894" cy="138"/>
            </a:xfrm>
            <a:custGeom>
              <a:avLst/>
              <a:gdLst>
                <a:gd name="T0" fmla="*/ 1680 w 1894"/>
                <a:gd name="T1" fmla="*/ 0 h 138"/>
                <a:gd name="T2" fmla="*/ 1894 w 1894"/>
                <a:gd name="T3" fmla="*/ 0 h 138"/>
                <a:gd name="T4" fmla="*/ 1894 w 1894"/>
                <a:gd name="T5" fmla="*/ 138 h 138"/>
                <a:gd name="T6" fmla="*/ 0 w 1894"/>
                <a:gd name="T7" fmla="*/ 138 h 138"/>
                <a:gd name="T8" fmla="*/ 0 w 1894"/>
                <a:gd name="T9" fmla="*/ 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4"/>
                <a:gd name="T16" fmla="*/ 0 h 138"/>
                <a:gd name="T17" fmla="*/ 1894 w 1894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4" h="138">
                  <a:moveTo>
                    <a:pt x="1680" y="0"/>
                  </a:moveTo>
                  <a:lnTo>
                    <a:pt x="1894" y="0"/>
                  </a:lnTo>
                  <a:lnTo>
                    <a:pt x="1894" y="138"/>
                  </a:lnTo>
                  <a:lnTo>
                    <a:pt x="0" y="13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0" name="Line 47"/>
            <p:cNvSpPr>
              <a:spLocks noChangeShapeType="1"/>
            </p:cNvSpPr>
            <p:nvPr/>
          </p:nvSpPr>
          <p:spPr bwMode="auto">
            <a:xfrm flipV="1">
              <a:off x="1439" y="1712"/>
              <a:ext cx="1" cy="13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1" name="Freeform 48"/>
            <p:cNvSpPr>
              <a:spLocks/>
            </p:cNvSpPr>
            <p:nvPr/>
          </p:nvSpPr>
          <p:spPr bwMode="auto">
            <a:xfrm>
              <a:off x="1439" y="1712"/>
              <a:ext cx="2037" cy="137"/>
            </a:xfrm>
            <a:custGeom>
              <a:avLst/>
              <a:gdLst>
                <a:gd name="T0" fmla="*/ 0 w 2037"/>
                <a:gd name="T1" fmla="*/ 137 h 137"/>
                <a:gd name="T2" fmla="*/ 2037 w 2037"/>
                <a:gd name="T3" fmla="*/ 137 h 137"/>
                <a:gd name="T4" fmla="*/ 2037 w 2037"/>
                <a:gd name="T5" fmla="*/ 0 h 137"/>
                <a:gd name="T6" fmla="*/ 1823 w 2037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37"/>
                <a:gd name="T13" fmla="*/ 0 h 137"/>
                <a:gd name="T14" fmla="*/ 2037 w 2037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37" h="137">
                  <a:moveTo>
                    <a:pt x="0" y="137"/>
                  </a:moveTo>
                  <a:lnTo>
                    <a:pt x="2037" y="137"/>
                  </a:lnTo>
                  <a:lnTo>
                    <a:pt x="2037" y="0"/>
                  </a:lnTo>
                  <a:lnTo>
                    <a:pt x="182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2" name="Line 49"/>
            <p:cNvSpPr>
              <a:spLocks noChangeShapeType="1"/>
            </p:cNvSpPr>
            <p:nvPr/>
          </p:nvSpPr>
          <p:spPr bwMode="auto">
            <a:xfrm>
              <a:off x="3189" y="1678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3" name="Line 50"/>
            <p:cNvSpPr>
              <a:spLocks noChangeShapeType="1"/>
            </p:cNvSpPr>
            <p:nvPr/>
          </p:nvSpPr>
          <p:spPr bwMode="auto">
            <a:xfrm flipV="1">
              <a:off x="3119" y="1678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4" name="Line 51"/>
            <p:cNvSpPr>
              <a:spLocks noChangeShapeType="1"/>
            </p:cNvSpPr>
            <p:nvPr/>
          </p:nvSpPr>
          <p:spPr bwMode="auto">
            <a:xfrm flipV="1">
              <a:off x="3119" y="1401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5" name="Line 52"/>
            <p:cNvSpPr>
              <a:spLocks noChangeShapeType="1"/>
            </p:cNvSpPr>
            <p:nvPr/>
          </p:nvSpPr>
          <p:spPr bwMode="auto">
            <a:xfrm>
              <a:off x="3189" y="1401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6" name="Freeform 53"/>
            <p:cNvSpPr>
              <a:spLocks/>
            </p:cNvSpPr>
            <p:nvPr/>
          </p:nvSpPr>
          <p:spPr bwMode="auto">
            <a:xfrm>
              <a:off x="1296" y="1437"/>
              <a:ext cx="2180" cy="137"/>
            </a:xfrm>
            <a:custGeom>
              <a:avLst/>
              <a:gdLst>
                <a:gd name="T0" fmla="*/ 1966 w 2180"/>
                <a:gd name="T1" fmla="*/ 0 h 137"/>
                <a:gd name="T2" fmla="*/ 2180 w 2180"/>
                <a:gd name="T3" fmla="*/ 0 h 137"/>
                <a:gd name="T4" fmla="*/ 2180 w 2180"/>
                <a:gd name="T5" fmla="*/ 137 h 137"/>
                <a:gd name="T6" fmla="*/ 0 w 2180"/>
                <a:gd name="T7" fmla="*/ 137 h 137"/>
                <a:gd name="T8" fmla="*/ 0 w 2180"/>
                <a:gd name="T9" fmla="*/ 0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137"/>
                <a:gd name="T17" fmla="*/ 2180 w 2180"/>
                <a:gd name="T18" fmla="*/ 137 h 1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137">
                  <a:moveTo>
                    <a:pt x="1966" y="0"/>
                  </a:moveTo>
                  <a:lnTo>
                    <a:pt x="2180" y="0"/>
                  </a:lnTo>
                  <a:lnTo>
                    <a:pt x="2180" y="137"/>
                  </a:lnTo>
                  <a:lnTo>
                    <a:pt x="0" y="137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7" name="Line 54"/>
            <p:cNvSpPr>
              <a:spLocks noChangeShapeType="1"/>
            </p:cNvSpPr>
            <p:nvPr/>
          </p:nvSpPr>
          <p:spPr bwMode="auto">
            <a:xfrm flipV="1">
              <a:off x="1475" y="1125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8" name="Line 55"/>
            <p:cNvSpPr>
              <a:spLocks noChangeShapeType="1"/>
            </p:cNvSpPr>
            <p:nvPr/>
          </p:nvSpPr>
          <p:spPr bwMode="auto">
            <a:xfrm>
              <a:off x="1546" y="1125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39" name="Line 56"/>
            <p:cNvSpPr>
              <a:spLocks noChangeShapeType="1"/>
            </p:cNvSpPr>
            <p:nvPr/>
          </p:nvSpPr>
          <p:spPr bwMode="auto">
            <a:xfrm flipV="1">
              <a:off x="1618" y="1125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0" name="Freeform 57"/>
            <p:cNvSpPr>
              <a:spLocks/>
            </p:cNvSpPr>
            <p:nvPr/>
          </p:nvSpPr>
          <p:spPr bwMode="auto">
            <a:xfrm>
              <a:off x="1755" y="1154"/>
              <a:ext cx="10" cy="10"/>
            </a:xfrm>
            <a:custGeom>
              <a:avLst/>
              <a:gdLst>
                <a:gd name="T0" fmla="*/ 3 w 10"/>
                <a:gd name="T1" fmla="*/ 2 h 10"/>
                <a:gd name="T2" fmla="*/ 6 w 10"/>
                <a:gd name="T3" fmla="*/ 6 h 10"/>
                <a:gd name="T4" fmla="*/ 0 w 10"/>
                <a:gd name="T5" fmla="*/ 7 h 10"/>
                <a:gd name="T6" fmla="*/ 0 w 10"/>
                <a:gd name="T7" fmla="*/ 4 h 10"/>
                <a:gd name="T8" fmla="*/ 6 w 10"/>
                <a:gd name="T9" fmla="*/ 6 h 10"/>
                <a:gd name="T10" fmla="*/ 0 w 10"/>
                <a:gd name="T11" fmla="*/ 8 h 10"/>
                <a:gd name="T12" fmla="*/ 3 w 10"/>
                <a:gd name="T13" fmla="*/ 10 h 10"/>
                <a:gd name="T14" fmla="*/ 6 w 10"/>
                <a:gd name="T15" fmla="*/ 6 h 10"/>
                <a:gd name="T16" fmla="*/ 6 w 10"/>
                <a:gd name="T17" fmla="*/ 10 h 10"/>
                <a:gd name="T18" fmla="*/ 4 w 10"/>
                <a:gd name="T19" fmla="*/ 10 h 10"/>
                <a:gd name="T20" fmla="*/ 6 w 10"/>
                <a:gd name="T21" fmla="*/ 6 h 10"/>
                <a:gd name="T22" fmla="*/ 10 w 10"/>
                <a:gd name="T23" fmla="*/ 4 h 10"/>
                <a:gd name="T24" fmla="*/ 10 w 10"/>
                <a:gd name="T25" fmla="*/ 7 h 10"/>
                <a:gd name="T26" fmla="*/ 6 w 10"/>
                <a:gd name="T27" fmla="*/ 6 h 10"/>
                <a:gd name="T28" fmla="*/ 10 w 10"/>
                <a:gd name="T29" fmla="*/ 3 h 10"/>
                <a:gd name="T30" fmla="*/ 8 w 10"/>
                <a:gd name="T31" fmla="*/ 2 h 10"/>
                <a:gd name="T32" fmla="*/ 6 w 10"/>
                <a:gd name="T33" fmla="*/ 6 h 10"/>
                <a:gd name="T34" fmla="*/ 4 w 10"/>
                <a:gd name="T35" fmla="*/ 0 h 10"/>
                <a:gd name="T36" fmla="*/ 6 w 10"/>
                <a:gd name="T37" fmla="*/ 0 h 10"/>
                <a:gd name="T38" fmla="*/ 6 w 10"/>
                <a:gd name="T39" fmla="*/ 6 h 10"/>
                <a:gd name="T40" fmla="*/ 0 w 10"/>
                <a:gd name="T41" fmla="*/ 3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10"/>
                <a:gd name="T65" fmla="*/ 10 w 10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10">
                  <a:moveTo>
                    <a:pt x="3" y="2"/>
                  </a:moveTo>
                  <a:lnTo>
                    <a:pt x="6" y="6"/>
                  </a:lnTo>
                  <a:lnTo>
                    <a:pt x="0" y="7"/>
                  </a:lnTo>
                  <a:lnTo>
                    <a:pt x="0" y="4"/>
                  </a:lnTo>
                  <a:lnTo>
                    <a:pt x="6" y="6"/>
                  </a:lnTo>
                  <a:lnTo>
                    <a:pt x="0" y="8"/>
                  </a:lnTo>
                  <a:lnTo>
                    <a:pt x="3" y="10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6" y="6"/>
                  </a:lnTo>
                  <a:lnTo>
                    <a:pt x="10" y="3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1" name="Freeform 58"/>
            <p:cNvSpPr>
              <a:spLocks/>
            </p:cNvSpPr>
            <p:nvPr/>
          </p:nvSpPr>
          <p:spPr bwMode="auto">
            <a:xfrm>
              <a:off x="1761" y="1160"/>
              <a:ext cx="4" cy="4"/>
            </a:xfrm>
            <a:custGeom>
              <a:avLst/>
              <a:gdLst>
                <a:gd name="T0" fmla="*/ 0 w 4"/>
                <a:gd name="T1" fmla="*/ 0 h 4"/>
                <a:gd name="T2" fmla="*/ 2 w 4"/>
                <a:gd name="T3" fmla="*/ 4 h 4"/>
                <a:gd name="T4" fmla="*/ 4 w 4"/>
                <a:gd name="T5" fmla="*/ 2 h 4"/>
                <a:gd name="T6" fmla="*/ 0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0" y="0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2" name="Freeform 59"/>
            <p:cNvSpPr>
              <a:spLocks/>
            </p:cNvSpPr>
            <p:nvPr/>
          </p:nvSpPr>
          <p:spPr bwMode="auto">
            <a:xfrm>
              <a:off x="1827" y="1154"/>
              <a:ext cx="9" cy="10"/>
            </a:xfrm>
            <a:custGeom>
              <a:avLst/>
              <a:gdLst>
                <a:gd name="T0" fmla="*/ 0 w 9"/>
                <a:gd name="T1" fmla="*/ 4 h 10"/>
                <a:gd name="T2" fmla="*/ 5 w 9"/>
                <a:gd name="T3" fmla="*/ 6 h 10"/>
                <a:gd name="T4" fmla="*/ 0 w 9"/>
                <a:gd name="T5" fmla="*/ 7 h 10"/>
                <a:gd name="T6" fmla="*/ 0 w 9"/>
                <a:gd name="T7" fmla="*/ 8 h 10"/>
                <a:gd name="T8" fmla="*/ 5 w 9"/>
                <a:gd name="T9" fmla="*/ 6 h 10"/>
                <a:gd name="T10" fmla="*/ 1 w 9"/>
                <a:gd name="T11" fmla="*/ 10 h 10"/>
                <a:gd name="T12" fmla="*/ 4 w 9"/>
                <a:gd name="T13" fmla="*/ 10 h 10"/>
                <a:gd name="T14" fmla="*/ 5 w 9"/>
                <a:gd name="T15" fmla="*/ 6 h 10"/>
                <a:gd name="T16" fmla="*/ 6 w 9"/>
                <a:gd name="T17" fmla="*/ 10 h 10"/>
                <a:gd name="T18" fmla="*/ 8 w 9"/>
                <a:gd name="T19" fmla="*/ 10 h 10"/>
                <a:gd name="T20" fmla="*/ 5 w 9"/>
                <a:gd name="T21" fmla="*/ 6 h 10"/>
                <a:gd name="T22" fmla="*/ 9 w 9"/>
                <a:gd name="T23" fmla="*/ 4 h 10"/>
                <a:gd name="T24" fmla="*/ 9 w 9"/>
                <a:gd name="T25" fmla="*/ 7 h 10"/>
                <a:gd name="T26" fmla="*/ 5 w 9"/>
                <a:gd name="T27" fmla="*/ 6 h 10"/>
                <a:gd name="T28" fmla="*/ 9 w 9"/>
                <a:gd name="T29" fmla="*/ 3 h 10"/>
                <a:gd name="T30" fmla="*/ 8 w 9"/>
                <a:gd name="T31" fmla="*/ 2 h 10"/>
                <a:gd name="T32" fmla="*/ 5 w 9"/>
                <a:gd name="T33" fmla="*/ 6 h 10"/>
                <a:gd name="T34" fmla="*/ 4 w 9"/>
                <a:gd name="T35" fmla="*/ 0 h 10"/>
                <a:gd name="T36" fmla="*/ 6 w 9"/>
                <a:gd name="T37" fmla="*/ 0 h 10"/>
                <a:gd name="T38" fmla="*/ 5 w 9"/>
                <a:gd name="T39" fmla="*/ 6 h 10"/>
                <a:gd name="T40" fmla="*/ 1 w 9"/>
                <a:gd name="T41" fmla="*/ 2 h 10"/>
                <a:gd name="T42" fmla="*/ 0 w 9"/>
                <a:gd name="T43" fmla="*/ 3 h 10"/>
                <a:gd name="T44" fmla="*/ 5 w 9"/>
                <a:gd name="T45" fmla="*/ 6 h 10"/>
                <a:gd name="T46" fmla="*/ 9 w 9"/>
                <a:gd name="T47" fmla="*/ 8 h 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"/>
                <a:gd name="T73" fmla="*/ 0 h 10"/>
                <a:gd name="T74" fmla="*/ 9 w 9"/>
                <a:gd name="T75" fmla="*/ 10 h 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" h="10">
                  <a:moveTo>
                    <a:pt x="0" y="4"/>
                  </a:moveTo>
                  <a:lnTo>
                    <a:pt x="5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5" y="6"/>
                  </a:lnTo>
                  <a:lnTo>
                    <a:pt x="1" y="10"/>
                  </a:lnTo>
                  <a:lnTo>
                    <a:pt x="4" y="10"/>
                  </a:lnTo>
                  <a:lnTo>
                    <a:pt x="5" y="6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5" y="6"/>
                  </a:lnTo>
                  <a:lnTo>
                    <a:pt x="9" y="4"/>
                  </a:lnTo>
                  <a:lnTo>
                    <a:pt x="9" y="7"/>
                  </a:lnTo>
                  <a:lnTo>
                    <a:pt x="5" y="6"/>
                  </a:lnTo>
                  <a:lnTo>
                    <a:pt x="9" y="3"/>
                  </a:lnTo>
                  <a:lnTo>
                    <a:pt x="8" y="2"/>
                  </a:lnTo>
                  <a:lnTo>
                    <a:pt x="5" y="6"/>
                  </a:lnTo>
                  <a:lnTo>
                    <a:pt x="4" y="0"/>
                  </a:lnTo>
                  <a:lnTo>
                    <a:pt x="6" y="0"/>
                  </a:lnTo>
                  <a:lnTo>
                    <a:pt x="5" y="6"/>
                  </a:lnTo>
                  <a:lnTo>
                    <a:pt x="1" y="2"/>
                  </a:lnTo>
                  <a:lnTo>
                    <a:pt x="0" y="3"/>
                  </a:lnTo>
                  <a:lnTo>
                    <a:pt x="5" y="6"/>
                  </a:lnTo>
                  <a:lnTo>
                    <a:pt x="9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3" name="Freeform 60"/>
            <p:cNvSpPr>
              <a:spLocks/>
            </p:cNvSpPr>
            <p:nvPr/>
          </p:nvSpPr>
          <p:spPr bwMode="auto">
            <a:xfrm>
              <a:off x="1827" y="1430"/>
              <a:ext cx="9" cy="11"/>
            </a:xfrm>
            <a:custGeom>
              <a:avLst/>
              <a:gdLst>
                <a:gd name="T0" fmla="*/ 9 w 9"/>
                <a:gd name="T1" fmla="*/ 4 h 11"/>
                <a:gd name="T2" fmla="*/ 5 w 9"/>
                <a:gd name="T3" fmla="*/ 7 h 11"/>
                <a:gd name="T4" fmla="*/ 8 w 9"/>
                <a:gd name="T5" fmla="*/ 1 h 11"/>
                <a:gd name="T6" fmla="*/ 6 w 9"/>
                <a:gd name="T7" fmla="*/ 0 h 11"/>
                <a:gd name="T8" fmla="*/ 5 w 9"/>
                <a:gd name="T9" fmla="*/ 7 h 11"/>
                <a:gd name="T10" fmla="*/ 4 w 9"/>
                <a:gd name="T11" fmla="*/ 0 h 11"/>
                <a:gd name="T12" fmla="*/ 1 w 9"/>
                <a:gd name="T13" fmla="*/ 1 h 11"/>
                <a:gd name="T14" fmla="*/ 5 w 9"/>
                <a:gd name="T15" fmla="*/ 7 h 11"/>
                <a:gd name="T16" fmla="*/ 0 w 9"/>
                <a:gd name="T17" fmla="*/ 4 h 11"/>
                <a:gd name="T18" fmla="*/ 0 w 9"/>
                <a:gd name="T19" fmla="*/ 4 h 11"/>
                <a:gd name="T20" fmla="*/ 5 w 9"/>
                <a:gd name="T21" fmla="*/ 7 h 11"/>
                <a:gd name="T22" fmla="*/ 0 w 9"/>
                <a:gd name="T23" fmla="*/ 7 h 11"/>
                <a:gd name="T24" fmla="*/ 0 w 9"/>
                <a:gd name="T25" fmla="*/ 9 h 11"/>
                <a:gd name="T26" fmla="*/ 5 w 9"/>
                <a:gd name="T27" fmla="*/ 7 h 11"/>
                <a:gd name="T28" fmla="*/ 1 w 9"/>
                <a:gd name="T29" fmla="*/ 11 h 11"/>
                <a:gd name="T30" fmla="*/ 4 w 9"/>
                <a:gd name="T31" fmla="*/ 11 h 11"/>
                <a:gd name="T32" fmla="*/ 5 w 9"/>
                <a:gd name="T33" fmla="*/ 7 h 11"/>
                <a:gd name="T34" fmla="*/ 6 w 9"/>
                <a:gd name="T35" fmla="*/ 11 h 11"/>
                <a:gd name="T36" fmla="*/ 8 w 9"/>
                <a:gd name="T37" fmla="*/ 11 h 11"/>
                <a:gd name="T38" fmla="*/ 5 w 9"/>
                <a:gd name="T39" fmla="*/ 7 h 11"/>
                <a:gd name="T40" fmla="*/ 9 w 9"/>
                <a:gd name="T41" fmla="*/ 9 h 11"/>
                <a:gd name="T42" fmla="*/ 9 w 9"/>
                <a:gd name="T43" fmla="*/ 7 h 11"/>
                <a:gd name="T44" fmla="*/ 5 w 9"/>
                <a:gd name="T45" fmla="*/ 7 h 11"/>
                <a:gd name="T46" fmla="*/ 9 w 9"/>
                <a:gd name="T47" fmla="*/ 4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"/>
                <a:gd name="T73" fmla="*/ 0 h 11"/>
                <a:gd name="T74" fmla="*/ 9 w 9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" h="11">
                  <a:moveTo>
                    <a:pt x="9" y="4"/>
                  </a:moveTo>
                  <a:lnTo>
                    <a:pt x="5" y="7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7"/>
                  </a:lnTo>
                  <a:lnTo>
                    <a:pt x="4" y="0"/>
                  </a:lnTo>
                  <a:lnTo>
                    <a:pt x="1" y="1"/>
                  </a:lnTo>
                  <a:lnTo>
                    <a:pt x="5" y="7"/>
                  </a:lnTo>
                  <a:lnTo>
                    <a:pt x="0" y="4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7"/>
                  </a:lnTo>
                  <a:lnTo>
                    <a:pt x="1" y="11"/>
                  </a:lnTo>
                  <a:lnTo>
                    <a:pt x="4" y="11"/>
                  </a:lnTo>
                  <a:lnTo>
                    <a:pt x="5" y="7"/>
                  </a:lnTo>
                  <a:lnTo>
                    <a:pt x="6" y="11"/>
                  </a:lnTo>
                  <a:lnTo>
                    <a:pt x="8" y="11"/>
                  </a:lnTo>
                  <a:lnTo>
                    <a:pt x="5" y="7"/>
                  </a:lnTo>
                  <a:lnTo>
                    <a:pt x="9" y="9"/>
                  </a:lnTo>
                  <a:lnTo>
                    <a:pt x="9" y="7"/>
                  </a:lnTo>
                  <a:lnTo>
                    <a:pt x="5" y="7"/>
                  </a:lnTo>
                  <a:lnTo>
                    <a:pt x="9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4" name="Freeform 61"/>
            <p:cNvSpPr>
              <a:spLocks/>
            </p:cNvSpPr>
            <p:nvPr/>
          </p:nvSpPr>
          <p:spPr bwMode="auto">
            <a:xfrm>
              <a:off x="1898" y="1430"/>
              <a:ext cx="10" cy="11"/>
            </a:xfrm>
            <a:custGeom>
              <a:avLst/>
              <a:gdLst>
                <a:gd name="T0" fmla="*/ 0 w 10"/>
                <a:gd name="T1" fmla="*/ 4 h 11"/>
                <a:gd name="T2" fmla="*/ 4 w 10"/>
                <a:gd name="T3" fmla="*/ 7 h 11"/>
                <a:gd name="T4" fmla="*/ 0 w 10"/>
                <a:gd name="T5" fmla="*/ 7 h 11"/>
                <a:gd name="T6" fmla="*/ 0 w 10"/>
                <a:gd name="T7" fmla="*/ 9 h 11"/>
                <a:gd name="T8" fmla="*/ 4 w 10"/>
                <a:gd name="T9" fmla="*/ 7 h 11"/>
                <a:gd name="T10" fmla="*/ 1 w 10"/>
                <a:gd name="T11" fmla="*/ 11 h 11"/>
                <a:gd name="T12" fmla="*/ 4 w 10"/>
                <a:gd name="T13" fmla="*/ 11 h 11"/>
                <a:gd name="T14" fmla="*/ 4 w 10"/>
                <a:gd name="T15" fmla="*/ 7 h 11"/>
                <a:gd name="T16" fmla="*/ 5 w 10"/>
                <a:gd name="T17" fmla="*/ 11 h 11"/>
                <a:gd name="T18" fmla="*/ 8 w 10"/>
                <a:gd name="T19" fmla="*/ 11 h 11"/>
                <a:gd name="T20" fmla="*/ 4 w 10"/>
                <a:gd name="T21" fmla="*/ 7 h 11"/>
                <a:gd name="T22" fmla="*/ 10 w 10"/>
                <a:gd name="T23" fmla="*/ 9 h 11"/>
                <a:gd name="T24" fmla="*/ 10 w 10"/>
                <a:gd name="T25" fmla="*/ 7 h 11"/>
                <a:gd name="T26" fmla="*/ 4 w 10"/>
                <a:gd name="T27" fmla="*/ 7 h 11"/>
                <a:gd name="T28" fmla="*/ 10 w 10"/>
                <a:gd name="T29" fmla="*/ 4 h 11"/>
                <a:gd name="T30" fmla="*/ 10 w 10"/>
                <a:gd name="T31" fmla="*/ 4 h 11"/>
                <a:gd name="T32" fmla="*/ 4 w 10"/>
                <a:gd name="T33" fmla="*/ 7 h 11"/>
                <a:gd name="T34" fmla="*/ 8 w 10"/>
                <a:gd name="T35" fmla="*/ 1 h 11"/>
                <a:gd name="T36" fmla="*/ 5 w 10"/>
                <a:gd name="T37" fmla="*/ 0 h 11"/>
                <a:gd name="T38" fmla="*/ 4 w 10"/>
                <a:gd name="T39" fmla="*/ 7 h 11"/>
                <a:gd name="T40" fmla="*/ 4 w 10"/>
                <a:gd name="T41" fmla="*/ 0 h 11"/>
                <a:gd name="T42" fmla="*/ 1 w 10"/>
                <a:gd name="T43" fmla="*/ 1 h 11"/>
                <a:gd name="T44" fmla="*/ 4 w 10"/>
                <a:gd name="T45" fmla="*/ 7 h 11"/>
                <a:gd name="T46" fmla="*/ 0 w 10"/>
                <a:gd name="T47" fmla="*/ 4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"/>
                <a:gd name="T73" fmla="*/ 0 h 11"/>
                <a:gd name="T74" fmla="*/ 10 w 10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" h="11">
                  <a:moveTo>
                    <a:pt x="0" y="4"/>
                  </a:moveTo>
                  <a:lnTo>
                    <a:pt x="4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4" y="7"/>
                  </a:lnTo>
                  <a:lnTo>
                    <a:pt x="1" y="11"/>
                  </a:lnTo>
                  <a:lnTo>
                    <a:pt x="4" y="11"/>
                  </a:lnTo>
                  <a:lnTo>
                    <a:pt x="4" y="7"/>
                  </a:lnTo>
                  <a:lnTo>
                    <a:pt x="5" y="11"/>
                  </a:lnTo>
                  <a:lnTo>
                    <a:pt x="8" y="11"/>
                  </a:lnTo>
                  <a:lnTo>
                    <a:pt x="4" y="7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4" y="7"/>
                  </a:lnTo>
                  <a:lnTo>
                    <a:pt x="10" y="4"/>
                  </a:lnTo>
                  <a:lnTo>
                    <a:pt x="4" y="7"/>
                  </a:lnTo>
                  <a:lnTo>
                    <a:pt x="8" y="1"/>
                  </a:lnTo>
                  <a:lnTo>
                    <a:pt x="5" y="0"/>
                  </a:lnTo>
                  <a:lnTo>
                    <a:pt x="4" y="7"/>
                  </a:lnTo>
                  <a:lnTo>
                    <a:pt x="4" y="0"/>
                  </a:lnTo>
                  <a:lnTo>
                    <a:pt x="1" y="1"/>
                  </a:lnTo>
                  <a:lnTo>
                    <a:pt x="4" y="7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5" name="Freeform 62"/>
            <p:cNvSpPr>
              <a:spLocks/>
            </p:cNvSpPr>
            <p:nvPr/>
          </p:nvSpPr>
          <p:spPr bwMode="auto">
            <a:xfrm>
              <a:off x="1969" y="1430"/>
              <a:ext cx="11" cy="11"/>
            </a:xfrm>
            <a:custGeom>
              <a:avLst/>
              <a:gdLst>
                <a:gd name="T0" fmla="*/ 2 w 11"/>
                <a:gd name="T1" fmla="*/ 4 h 11"/>
                <a:gd name="T2" fmla="*/ 5 w 11"/>
                <a:gd name="T3" fmla="*/ 7 h 11"/>
                <a:gd name="T4" fmla="*/ 0 w 11"/>
                <a:gd name="T5" fmla="*/ 7 h 11"/>
                <a:gd name="T6" fmla="*/ 0 w 11"/>
                <a:gd name="T7" fmla="*/ 4 h 11"/>
                <a:gd name="T8" fmla="*/ 5 w 11"/>
                <a:gd name="T9" fmla="*/ 7 h 11"/>
                <a:gd name="T10" fmla="*/ 2 w 11"/>
                <a:gd name="T11" fmla="*/ 11 h 11"/>
                <a:gd name="T12" fmla="*/ 5 w 11"/>
                <a:gd name="T13" fmla="*/ 11 h 11"/>
                <a:gd name="T14" fmla="*/ 5 w 11"/>
                <a:gd name="T15" fmla="*/ 7 h 11"/>
                <a:gd name="T16" fmla="*/ 6 w 11"/>
                <a:gd name="T17" fmla="*/ 11 h 11"/>
                <a:gd name="T18" fmla="*/ 9 w 11"/>
                <a:gd name="T19" fmla="*/ 11 h 11"/>
                <a:gd name="T20" fmla="*/ 5 w 11"/>
                <a:gd name="T21" fmla="*/ 7 h 11"/>
                <a:gd name="T22" fmla="*/ 10 w 11"/>
                <a:gd name="T23" fmla="*/ 9 h 11"/>
                <a:gd name="T24" fmla="*/ 11 w 11"/>
                <a:gd name="T25" fmla="*/ 7 h 11"/>
                <a:gd name="T26" fmla="*/ 5 w 11"/>
                <a:gd name="T27" fmla="*/ 7 h 11"/>
                <a:gd name="T28" fmla="*/ 11 w 11"/>
                <a:gd name="T29" fmla="*/ 4 h 11"/>
                <a:gd name="T30" fmla="*/ 10 w 11"/>
                <a:gd name="T31" fmla="*/ 4 h 11"/>
                <a:gd name="T32" fmla="*/ 5 w 11"/>
                <a:gd name="T33" fmla="*/ 7 h 11"/>
                <a:gd name="T34" fmla="*/ 9 w 11"/>
                <a:gd name="T35" fmla="*/ 1 h 11"/>
                <a:gd name="T36" fmla="*/ 6 w 11"/>
                <a:gd name="T37" fmla="*/ 0 h 11"/>
                <a:gd name="T38" fmla="*/ 5 w 11"/>
                <a:gd name="T39" fmla="*/ 7 h 11"/>
                <a:gd name="T40" fmla="*/ 5 w 11"/>
                <a:gd name="T41" fmla="*/ 0 h 11"/>
                <a:gd name="T42" fmla="*/ 2 w 11"/>
                <a:gd name="T43" fmla="*/ 1 h 11"/>
                <a:gd name="T44" fmla="*/ 5 w 11"/>
                <a:gd name="T45" fmla="*/ 7 h 11"/>
                <a:gd name="T46" fmla="*/ 2 w 11"/>
                <a:gd name="T47" fmla="*/ 9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11"/>
                <a:gd name="T74" fmla="*/ 11 w 11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11">
                  <a:moveTo>
                    <a:pt x="2" y="4"/>
                  </a:moveTo>
                  <a:lnTo>
                    <a:pt x="5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5" y="7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5" y="7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5" y="7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5" y="7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5" y="7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7"/>
                  </a:lnTo>
                  <a:lnTo>
                    <a:pt x="5" y="0"/>
                  </a:lnTo>
                  <a:lnTo>
                    <a:pt x="2" y="1"/>
                  </a:lnTo>
                  <a:lnTo>
                    <a:pt x="5" y="7"/>
                  </a:lnTo>
                  <a:lnTo>
                    <a:pt x="2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6" name="Freeform 63"/>
            <p:cNvSpPr>
              <a:spLocks/>
            </p:cNvSpPr>
            <p:nvPr/>
          </p:nvSpPr>
          <p:spPr bwMode="auto">
            <a:xfrm>
              <a:off x="1969" y="1707"/>
              <a:ext cx="11" cy="9"/>
            </a:xfrm>
            <a:custGeom>
              <a:avLst/>
              <a:gdLst>
                <a:gd name="T0" fmla="*/ 2 w 11"/>
                <a:gd name="T1" fmla="*/ 0 h 9"/>
                <a:gd name="T2" fmla="*/ 5 w 11"/>
                <a:gd name="T3" fmla="*/ 5 h 9"/>
                <a:gd name="T4" fmla="*/ 2 w 11"/>
                <a:gd name="T5" fmla="*/ 2 h 9"/>
                <a:gd name="T6" fmla="*/ 0 w 11"/>
                <a:gd name="T7" fmla="*/ 4 h 9"/>
                <a:gd name="T8" fmla="*/ 5 w 11"/>
                <a:gd name="T9" fmla="*/ 5 h 9"/>
                <a:gd name="T10" fmla="*/ 0 w 11"/>
                <a:gd name="T11" fmla="*/ 6 h 9"/>
                <a:gd name="T12" fmla="*/ 2 w 11"/>
                <a:gd name="T13" fmla="*/ 8 h 9"/>
                <a:gd name="T14" fmla="*/ 5 w 11"/>
                <a:gd name="T15" fmla="*/ 5 h 9"/>
                <a:gd name="T16" fmla="*/ 2 w 11"/>
                <a:gd name="T17" fmla="*/ 9 h 9"/>
                <a:gd name="T18" fmla="*/ 5 w 11"/>
                <a:gd name="T19" fmla="*/ 9 h 9"/>
                <a:gd name="T20" fmla="*/ 5 w 11"/>
                <a:gd name="T21" fmla="*/ 5 h 9"/>
                <a:gd name="T22" fmla="*/ 6 w 11"/>
                <a:gd name="T23" fmla="*/ 9 h 9"/>
                <a:gd name="T24" fmla="*/ 9 w 11"/>
                <a:gd name="T25" fmla="*/ 9 h 9"/>
                <a:gd name="T26" fmla="*/ 5 w 11"/>
                <a:gd name="T27" fmla="*/ 5 h 9"/>
                <a:gd name="T28" fmla="*/ 10 w 11"/>
                <a:gd name="T29" fmla="*/ 8 h 9"/>
                <a:gd name="T30" fmla="*/ 11 w 11"/>
                <a:gd name="T31" fmla="*/ 6 h 9"/>
                <a:gd name="T32" fmla="*/ 5 w 11"/>
                <a:gd name="T33" fmla="*/ 5 h 9"/>
                <a:gd name="T34" fmla="*/ 11 w 11"/>
                <a:gd name="T35" fmla="*/ 4 h 9"/>
                <a:gd name="T36" fmla="*/ 10 w 11"/>
                <a:gd name="T37" fmla="*/ 2 h 9"/>
                <a:gd name="T38" fmla="*/ 5 w 11"/>
                <a:gd name="T39" fmla="*/ 5 h 9"/>
                <a:gd name="T40" fmla="*/ 9 w 11"/>
                <a:gd name="T41" fmla="*/ 0 h 9"/>
                <a:gd name="T42" fmla="*/ 6 w 11"/>
                <a:gd name="T43" fmla="*/ 0 h 9"/>
                <a:gd name="T44" fmla="*/ 5 w 11"/>
                <a:gd name="T45" fmla="*/ 5 h 9"/>
                <a:gd name="T46" fmla="*/ 5 w 11"/>
                <a:gd name="T47" fmla="*/ 0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9"/>
                <a:gd name="T74" fmla="*/ 11 w 11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9">
                  <a:moveTo>
                    <a:pt x="2" y="0"/>
                  </a:moveTo>
                  <a:lnTo>
                    <a:pt x="5" y="5"/>
                  </a:lnTo>
                  <a:lnTo>
                    <a:pt x="2" y="2"/>
                  </a:lnTo>
                  <a:lnTo>
                    <a:pt x="0" y="4"/>
                  </a:lnTo>
                  <a:lnTo>
                    <a:pt x="5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5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5"/>
                  </a:lnTo>
                  <a:lnTo>
                    <a:pt x="6" y="9"/>
                  </a:lnTo>
                  <a:lnTo>
                    <a:pt x="9" y="9"/>
                  </a:lnTo>
                  <a:lnTo>
                    <a:pt x="5" y="5"/>
                  </a:lnTo>
                  <a:lnTo>
                    <a:pt x="10" y="8"/>
                  </a:lnTo>
                  <a:lnTo>
                    <a:pt x="11" y="6"/>
                  </a:lnTo>
                  <a:lnTo>
                    <a:pt x="5" y="5"/>
                  </a:lnTo>
                  <a:lnTo>
                    <a:pt x="11" y="4"/>
                  </a:lnTo>
                  <a:lnTo>
                    <a:pt x="10" y="2"/>
                  </a:lnTo>
                  <a:lnTo>
                    <a:pt x="5" y="5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7" name="Freeform 64"/>
            <p:cNvSpPr>
              <a:spLocks/>
            </p:cNvSpPr>
            <p:nvPr/>
          </p:nvSpPr>
          <p:spPr bwMode="auto">
            <a:xfrm>
              <a:off x="2041" y="1707"/>
              <a:ext cx="10" cy="9"/>
            </a:xfrm>
            <a:custGeom>
              <a:avLst/>
              <a:gdLst>
                <a:gd name="T0" fmla="*/ 3 w 10"/>
                <a:gd name="T1" fmla="*/ 0 h 9"/>
                <a:gd name="T2" fmla="*/ 5 w 10"/>
                <a:gd name="T3" fmla="*/ 5 h 9"/>
                <a:gd name="T4" fmla="*/ 1 w 10"/>
                <a:gd name="T5" fmla="*/ 2 h 9"/>
                <a:gd name="T6" fmla="*/ 0 w 10"/>
                <a:gd name="T7" fmla="*/ 4 h 9"/>
                <a:gd name="T8" fmla="*/ 5 w 10"/>
                <a:gd name="T9" fmla="*/ 5 h 9"/>
                <a:gd name="T10" fmla="*/ 0 w 10"/>
                <a:gd name="T11" fmla="*/ 6 h 9"/>
                <a:gd name="T12" fmla="*/ 1 w 10"/>
                <a:gd name="T13" fmla="*/ 8 h 9"/>
                <a:gd name="T14" fmla="*/ 5 w 10"/>
                <a:gd name="T15" fmla="*/ 5 h 9"/>
                <a:gd name="T16" fmla="*/ 3 w 10"/>
                <a:gd name="T17" fmla="*/ 9 h 9"/>
                <a:gd name="T18" fmla="*/ 4 w 10"/>
                <a:gd name="T19" fmla="*/ 9 h 9"/>
                <a:gd name="T20" fmla="*/ 5 w 10"/>
                <a:gd name="T21" fmla="*/ 5 h 9"/>
                <a:gd name="T22" fmla="*/ 5 w 10"/>
                <a:gd name="T23" fmla="*/ 9 h 9"/>
                <a:gd name="T24" fmla="*/ 8 w 10"/>
                <a:gd name="T25" fmla="*/ 9 h 9"/>
                <a:gd name="T26" fmla="*/ 5 w 10"/>
                <a:gd name="T27" fmla="*/ 5 h 9"/>
                <a:gd name="T28" fmla="*/ 10 w 10"/>
                <a:gd name="T29" fmla="*/ 8 h 9"/>
                <a:gd name="T30" fmla="*/ 10 w 10"/>
                <a:gd name="T31" fmla="*/ 6 h 9"/>
                <a:gd name="T32" fmla="*/ 5 w 10"/>
                <a:gd name="T33" fmla="*/ 5 h 9"/>
                <a:gd name="T34" fmla="*/ 10 w 10"/>
                <a:gd name="T35" fmla="*/ 4 h 9"/>
                <a:gd name="T36" fmla="*/ 10 w 10"/>
                <a:gd name="T37" fmla="*/ 2 h 9"/>
                <a:gd name="T38" fmla="*/ 5 w 10"/>
                <a:gd name="T39" fmla="*/ 5 h 9"/>
                <a:gd name="T40" fmla="*/ 8 w 10"/>
                <a:gd name="T41" fmla="*/ 0 h 9"/>
                <a:gd name="T42" fmla="*/ 5 w 10"/>
                <a:gd name="T43" fmla="*/ 0 h 9"/>
                <a:gd name="T44" fmla="*/ 5 w 10"/>
                <a:gd name="T45" fmla="*/ 5 h 9"/>
                <a:gd name="T46" fmla="*/ 4 w 10"/>
                <a:gd name="T47" fmla="*/ 0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"/>
                <a:gd name="T73" fmla="*/ 0 h 9"/>
                <a:gd name="T74" fmla="*/ 10 w 10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" h="9">
                  <a:moveTo>
                    <a:pt x="3" y="0"/>
                  </a:moveTo>
                  <a:lnTo>
                    <a:pt x="5" y="5"/>
                  </a:lnTo>
                  <a:lnTo>
                    <a:pt x="1" y="2"/>
                  </a:lnTo>
                  <a:lnTo>
                    <a:pt x="0" y="4"/>
                  </a:lnTo>
                  <a:lnTo>
                    <a:pt x="5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5" y="5"/>
                  </a:lnTo>
                  <a:lnTo>
                    <a:pt x="3" y="9"/>
                  </a:lnTo>
                  <a:lnTo>
                    <a:pt x="4" y="9"/>
                  </a:lnTo>
                  <a:lnTo>
                    <a:pt x="5" y="5"/>
                  </a:lnTo>
                  <a:lnTo>
                    <a:pt x="5" y="9"/>
                  </a:lnTo>
                  <a:lnTo>
                    <a:pt x="8" y="9"/>
                  </a:lnTo>
                  <a:lnTo>
                    <a:pt x="5" y="5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5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8" name="Freeform 65"/>
            <p:cNvSpPr>
              <a:spLocks/>
            </p:cNvSpPr>
            <p:nvPr/>
          </p:nvSpPr>
          <p:spPr bwMode="auto">
            <a:xfrm>
              <a:off x="2112" y="1707"/>
              <a:ext cx="10" cy="9"/>
            </a:xfrm>
            <a:custGeom>
              <a:avLst/>
              <a:gdLst>
                <a:gd name="T0" fmla="*/ 3 w 10"/>
                <a:gd name="T1" fmla="*/ 0 h 9"/>
                <a:gd name="T2" fmla="*/ 6 w 10"/>
                <a:gd name="T3" fmla="*/ 5 h 9"/>
                <a:gd name="T4" fmla="*/ 0 w 10"/>
                <a:gd name="T5" fmla="*/ 2 h 9"/>
                <a:gd name="T6" fmla="*/ 0 w 10"/>
                <a:gd name="T7" fmla="*/ 4 h 9"/>
                <a:gd name="T8" fmla="*/ 6 w 10"/>
                <a:gd name="T9" fmla="*/ 5 h 9"/>
                <a:gd name="T10" fmla="*/ 0 w 10"/>
                <a:gd name="T11" fmla="*/ 6 h 9"/>
                <a:gd name="T12" fmla="*/ 0 w 10"/>
                <a:gd name="T13" fmla="*/ 8 h 9"/>
                <a:gd name="T14" fmla="*/ 6 w 10"/>
                <a:gd name="T15" fmla="*/ 5 h 9"/>
                <a:gd name="T16" fmla="*/ 3 w 10"/>
                <a:gd name="T17" fmla="*/ 9 h 9"/>
                <a:gd name="T18" fmla="*/ 5 w 10"/>
                <a:gd name="T19" fmla="*/ 9 h 9"/>
                <a:gd name="T20" fmla="*/ 6 w 10"/>
                <a:gd name="T21" fmla="*/ 5 h 9"/>
                <a:gd name="T22" fmla="*/ 6 w 10"/>
                <a:gd name="T23" fmla="*/ 9 h 9"/>
                <a:gd name="T24" fmla="*/ 9 w 10"/>
                <a:gd name="T25" fmla="*/ 9 h 9"/>
                <a:gd name="T26" fmla="*/ 6 w 10"/>
                <a:gd name="T27" fmla="*/ 5 h 9"/>
                <a:gd name="T28" fmla="*/ 10 w 10"/>
                <a:gd name="T29" fmla="*/ 8 h 9"/>
                <a:gd name="T30" fmla="*/ 10 w 10"/>
                <a:gd name="T31" fmla="*/ 6 h 9"/>
                <a:gd name="T32" fmla="*/ 6 w 10"/>
                <a:gd name="T33" fmla="*/ 5 h 9"/>
                <a:gd name="T34" fmla="*/ 10 w 10"/>
                <a:gd name="T35" fmla="*/ 4 h 9"/>
                <a:gd name="T36" fmla="*/ 10 w 10"/>
                <a:gd name="T37" fmla="*/ 2 h 9"/>
                <a:gd name="T38" fmla="*/ 6 w 10"/>
                <a:gd name="T39" fmla="*/ 5 h 9"/>
                <a:gd name="T40" fmla="*/ 9 w 10"/>
                <a:gd name="T41" fmla="*/ 0 h 9"/>
                <a:gd name="T42" fmla="*/ 6 w 10"/>
                <a:gd name="T43" fmla="*/ 0 h 9"/>
                <a:gd name="T44" fmla="*/ 6 w 10"/>
                <a:gd name="T45" fmla="*/ 5 h 9"/>
                <a:gd name="T46" fmla="*/ 5 w 10"/>
                <a:gd name="T47" fmla="*/ 0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"/>
                <a:gd name="T73" fmla="*/ 0 h 9"/>
                <a:gd name="T74" fmla="*/ 10 w 10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" h="9">
                  <a:moveTo>
                    <a:pt x="3" y="0"/>
                  </a:moveTo>
                  <a:lnTo>
                    <a:pt x="6" y="5"/>
                  </a:lnTo>
                  <a:lnTo>
                    <a:pt x="0" y="2"/>
                  </a:lnTo>
                  <a:lnTo>
                    <a:pt x="0" y="4"/>
                  </a:lnTo>
                  <a:lnTo>
                    <a:pt x="6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5"/>
                  </a:lnTo>
                  <a:lnTo>
                    <a:pt x="6" y="9"/>
                  </a:lnTo>
                  <a:lnTo>
                    <a:pt x="9" y="9"/>
                  </a:lnTo>
                  <a:lnTo>
                    <a:pt x="6" y="5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5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6" y="5"/>
                  </a:lnTo>
                  <a:lnTo>
                    <a:pt x="9" y="0"/>
                  </a:lnTo>
                  <a:lnTo>
                    <a:pt x="6" y="0"/>
                  </a:lnTo>
                  <a:lnTo>
                    <a:pt x="6" y="5"/>
                  </a:lnTo>
                  <a:lnTo>
                    <a:pt x="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49" name="Freeform 66"/>
            <p:cNvSpPr>
              <a:spLocks/>
            </p:cNvSpPr>
            <p:nvPr/>
          </p:nvSpPr>
          <p:spPr bwMode="auto">
            <a:xfrm>
              <a:off x="2112" y="1982"/>
              <a:ext cx="10" cy="11"/>
            </a:xfrm>
            <a:custGeom>
              <a:avLst/>
              <a:gdLst>
                <a:gd name="T0" fmla="*/ 5 w 10"/>
                <a:gd name="T1" fmla="*/ 0 h 11"/>
                <a:gd name="T2" fmla="*/ 6 w 10"/>
                <a:gd name="T3" fmla="*/ 6 h 11"/>
                <a:gd name="T4" fmla="*/ 0 w 10"/>
                <a:gd name="T5" fmla="*/ 3 h 11"/>
                <a:gd name="T6" fmla="*/ 0 w 10"/>
                <a:gd name="T7" fmla="*/ 6 h 11"/>
                <a:gd name="T8" fmla="*/ 6 w 10"/>
                <a:gd name="T9" fmla="*/ 6 h 11"/>
                <a:gd name="T10" fmla="*/ 0 w 10"/>
                <a:gd name="T11" fmla="*/ 7 h 11"/>
                <a:gd name="T12" fmla="*/ 0 w 10"/>
                <a:gd name="T13" fmla="*/ 8 h 11"/>
                <a:gd name="T14" fmla="*/ 6 w 10"/>
                <a:gd name="T15" fmla="*/ 6 h 11"/>
                <a:gd name="T16" fmla="*/ 3 w 10"/>
                <a:gd name="T17" fmla="*/ 11 h 11"/>
                <a:gd name="T18" fmla="*/ 5 w 10"/>
                <a:gd name="T19" fmla="*/ 11 h 11"/>
                <a:gd name="T20" fmla="*/ 6 w 10"/>
                <a:gd name="T21" fmla="*/ 6 h 11"/>
                <a:gd name="T22" fmla="*/ 6 w 10"/>
                <a:gd name="T23" fmla="*/ 11 h 11"/>
                <a:gd name="T24" fmla="*/ 9 w 10"/>
                <a:gd name="T25" fmla="*/ 11 h 11"/>
                <a:gd name="T26" fmla="*/ 6 w 10"/>
                <a:gd name="T27" fmla="*/ 6 h 11"/>
                <a:gd name="T28" fmla="*/ 10 w 10"/>
                <a:gd name="T29" fmla="*/ 8 h 11"/>
                <a:gd name="T30" fmla="*/ 10 w 10"/>
                <a:gd name="T31" fmla="*/ 7 h 11"/>
                <a:gd name="T32" fmla="*/ 6 w 10"/>
                <a:gd name="T33" fmla="*/ 6 h 11"/>
                <a:gd name="T34" fmla="*/ 10 w 10"/>
                <a:gd name="T35" fmla="*/ 6 h 11"/>
                <a:gd name="T36" fmla="*/ 10 w 10"/>
                <a:gd name="T37" fmla="*/ 3 h 11"/>
                <a:gd name="T38" fmla="*/ 6 w 10"/>
                <a:gd name="T39" fmla="*/ 6 h 11"/>
                <a:gd name="T40" fmla="*/ 9 w 10"/>
                <a:gd name="T41" fmla="*/ 2 h 11"/>
                <a:gd name="T42" fmla="*/ 6 w 10"/>
                <a:gd name="T43" fmla="*/ 0 h 11"/>
                <a:gd name="T44" fmla="*/ 6 w 10"/>
                <a:gd name="T45" fmla="*/ 6 h 11"/>
                <a:gd name="T46" fmla="*/ 3 w 10"/>
                <a:gd name="T47" fmla="*/ 2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"/>
                <a:gd name="T73" fmla="*/ 0 h 11"/>
                <a:gd name="T74" fmla="*/ 10 w 10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" h="11">
                  <a:moveTo>
                    <a:pt x="5" y="0"/>
                  </a:moveTo>
                  <a:lnTo>
                    <a:pt x="6" y="6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6" y="6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6" y="6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6" y="6"/>
                  </a:lnTo>
                  <a:lnTo>
                    <a:pt x="9" y="2"/>
                  </a:lnTo>
                  <a:lnTo>
                    <a:pt x="6" y="0"/>
                  </a:lnTo>
                  <a:lnTo>
                    <a:pt x="6" y="6"/>
                  </a:lnTo>
                  <a:lnTo>
                    <a:pt x="3" y="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0" name="Freeform 67"/>
            <p:cNvSpPr>
              <a:spLocks/>
            </p:cNvSpPr>
            <p:nvPr/>
          </p:nvSpPr>
          <p:spPr bwMode="auto">
            <a:xfrm>
              <a:off x="2184" y="1982"/>
              <a:ext cx="10" cy="11"/>
            </a:xfrm>
            <a:custGeom>
              <a:avLst/>
              <a:gdLst>
                <a:gd name="T0" fmla="*/ 1 w 10"/>
                <a:gd name="T1" fmla="*/ 2 h 11"/>
                <a:gd name="T2" fmla="*/ 4 w 10"/>
                <a:gd name="T3" fmla="*/ 6 h 11"/>
                <a:gd name="T4" fmla="*/ 0 w 10"/>
                <a:gd name="T5" fmla="*/ 3 h 11"/>
                <a:gd name="T6" fmla="*/ 0 w 10"/>
                <a:gd name="T7" fmla="*/ 6 h 11"/>
                <a:gd name="T8" fmla="*/ 4 w 10"/>
                <a:gd name="T9" fmla="*/ 6 h 11"/>
                <a:gd name="T10" fmla="*/ 0 w 10"/>
                <a:gd name="T11" fmla="*/ 7 h 11"/>
                <a:gd name="T12" fmla="*/ 0 w 10"/>
                <a:gd name="T13" fmla="*/ 8 h 11"/>
                <a:gd name="T14" fmla="*/ 4 w 10"/>
                <a:gd name="T15" fmla="*/ 6 h 11"/>
                <a:gd name="T16" fmla="*/ 1 w 10"/>
                <a:gd name="T17" fmla="*/ 11 h 11"/>
                <a:gd name="T18" fmla="*/ 4 w 10"/>
                <a:gd name="T19" fmla="*/ 11 h 11"/>
                <a:gd name="T20" fmla="*/ 4 w 10"/>
                <a:gd name="T21" fmla="*/ 6 h 11"/>
                <a:gd name="T22" fmla="*/ 7 w 10"/>
                <a:gd name="T23" fmla="*/ 11 h 11"/>
                <a:gd name="T24" fmla="*/ 7 w 10"/>
                <a:gd name="T25" fmla="*/ 11 h 11"/>
                <a:gd name="T26" fmla="*/ 4 w 10"/>
                <a:gd name="T27" fmla="*/ 6 h 11"/>
                <a:gd name="T28" fmla="*/ 10 w 10"/>
                <a:gd name="T29" fmla="*/ 8 h 11"/>
                <a:gd name="T30" fmla="*/ 10 w 10"/>
                <a:gd name="T31" fmla="*/ 7 h 11"/>
                <a:gd name="T32" fmla="*/ 4 w 10"/>
                <a:gd name="T33" fmla="*/ 6 h 11"/>
                <a:gd name="T34" fmla="*/ 10 w 10"/>
                <a:gd name="T35" fmla="*/ 6 h 11"/>
                <a:gd name="T36" fmla="*/ 10 w 10"/>
                <a:gd name="T37" fmla="*/ 3 h 11"/>
                <a:gd name="T38" fmla="*/ 4 w 10"/>
                <a:gd name="T39" fmla="*/ 6 h 11"/>
                <a:gd name="T40" fmla="*/ 7 w 10"/>
                <a:gd name="T41" fmla="*/ 2 h 11"/>
                <a:gd name="T42" fmla="*/ 7 w 10"/>
                <a:gd name="T43" fmla="*/ 0 h 11"/>
                <a:gd name="T44" fmla="*/ 4 w 10"/>
                <a:gd name="T45" fmla="*/ 6 h 11"/>
                <a:gd name="T46" fmla="*/ 4 w 10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"/>
                <a:gd name="T73" fmla="*/ 0 h 11"/>
                <a:gd name="T74" fmla="*/ 10 w 10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" h="11">
                  <a:moveTo>
                    <a:pt x="1" y="2"/>
                  </a:moveTo>
                  <a:lnTo>
                    <a:pt x="4" y="6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4" y="6"/>
                  </a:lnTo>
                  <a:lnTo>
                    <a:pt x="1" y="11"/>
                  </a:lnTo>
                  <a:lnTo>
                    <a:pt x="4" y="11"/>
                  </a:lnTo>
                  <a:lnTo>
                    <a:pt x="4" y="6"/>
                  </a:lnTo>
                  <a:lnTo>
                    <a:pt x="7" y="11"/>
                  </a:lnTo>
                  <a:lnTo>
                    <a:pt x="4" y="6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4" y="6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4" y="6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6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1" name="Freeform 68"/>
            <p:cNvSpPr>
              <a:spLocks/>
            </p:cNvSpPr>
            <p:nvPr/>
          </p:nvSpPr>
          <p:spPr bwMode="auto">
            <a:xfrm>
              <a:off x="2255" y="1982"/>
              <a:ext cx="10" cy="11"/>
            </a:xfrm>
            <a:custGeom>
              <a:avLst/>
              <a:gdLst>
                <a:gd name="T0" fmla="*/ 2 w 10"/>
                <a:gd name="T1" fmla="*/ 2 h 11"/>
                <a:gd name="T2" fmla="*/ 6 w 10"/>
                <a:gd name="T3" fmla="*/ 6 h 11"/>
                <a:gd name="T4" fmla="*/ 0 w 10"/>
                <a:gd name="T5" fmla="*/ 3 h 11"/>
                <a:gd name="T6" fmla="*/ 0 w 10"/>
                <a:gd name="T7" fmla="*/ 6 h 11"/>
                <a:gd name="T8" fmla="*/ 6 w 10"/>
                <a:gd name="T9" fmla="*/ 6 h 11"/>
                <a:gd name="T10" fmla="*/ 0 w 10"/>
                <a:gd name="T11" fmla="*/ 7 h 11"/>
                <a:gd name="T12" fmla="*/ 0 w 10"/>
                <a:gd name="T13" fmla="*/ 8 h 11"/>
                <a:gd name="T14" fmla="*/ 6 w 10"/>
                <a:gd name="T15" fmla="*/ 6 h 11"/>
                <a:gd name="T16" fmla="*/ 2 w 10"/>
                <a:gd name="T17" fmla="*/ 11 h 11"/>
                <a:gd name="T18" fmla="*/ 4 w 10"/>
                <a:gd name="T19" fmla="*/ 11 h 11"/>
                <a:gd name="T20" fmla="*/ 6 w 10"/>
                <a:gd name="T21" fmla="*/ 6 h 11"/>
                <a:gd name="T22" fmla="*/ 6 w 10"/>
                <a:gd name="T23" fmla="*/ 11 h 11"/>
                <a:gd name="T24" fmla="*/ 9 w 10"/>
                <a:gd name="T25" fmla="*/ 11 h 11"/>
                <a:gd name="T26" fmla="*/ 6 w 10"/>
                <a:gd name="T27" fmla="*/ 6 h 11"/>
                <a:gd name="T28" fmla="*/ 10 w 10"/>
                <a:gd name="T29" fmla="*/ 8 h 11"/>
                <a:gd name="T30" fmla="*/ 10 w 10"/>
                <a:gd name="T31" fmla="*/ 7 h 11"/>
                <a:gd name="T32" fmla="*/ 6 w 10"/>
                <a:gd name="T33" fmla="*/ 6 h 11"/>
                <a:gd name="T34" fmla="*/ 10 w 10"/>
                <a:gd name="T35" fmla="*/ 6 h 11"/>
                <a:gd name="T36" fmla="*/ 10 w 10"/>
                <a:gd name="T37" fmla="*/ 3 h 11"/>
                <a:gd name="T38" fmla="*/ 6 w 10"/>
                <a:gd name="T39" fmla="*/ 6 h 11"/>
                <a:gd name="T40" fmla="*/ 9 w 10"/>
                <a:gd name="T41" fmla="*/ 2 h 11"/>
                <a:gd name="T42" fmla="*/ 6 w 10"/>
                <a:gd name="T43" fmla="*/ 0 h 11"/>
                <a:gd name="T44" fmla="*/ 6 w 10"/>
                <a:gd name="T45" fmla="*/ 6 h 11"/>
                <a:gd name="T46" fmla="*/ 4 w 10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"/>
                <a:gd name="T73" fmla="*/ 0 h 11"/>
                <a:gd name="T74" fmla="*/ 10 w 10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" h="11">
                  <a:moveTo>
                    <a:pt x="2" y="2"/>
                  </a:moveTo>
                  <a:lnTo>
                    <a:pt x="6" y="6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0" y="7"/>
                  </a:lnTo>
                  <a:lnTo>
                    <a:pt x="0" y="8"/>
                  </a:lnTo>
                  <a:lnTo>
                    <a:pt x="6" y="6"/>
                  </a:lnTo>
                  <a:lnTo>
                    <a:pt x="2" y="11"/>
                  </a:lnTo>
                  <a:lnTo>
                    <a:pt x="4" y="11"/>
                  </a:lnTo>
                  <a:lnTo>
                    <a:pt x="6" y="6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3"/>
                  </a:lnTo>
                  <a:lnTo>
                    <a:pt x="6" y="6"/>
                  </a:lnTo>
                  <a:lnTo>
                    <a:pt x="9" y="2"/>
                  </a:lnTo>
                  <a:lnTo>
                    <a:pt x="6" y="0"/>
                  </a:lnTo>
                  <a:lnTo>
                    <a:pt x="6" y="6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2" name="Freeform 69"/>
            <p:cNvSpPr>
              <a:spLocks/>
            </p:cNvSpPr>
            <p:nvPr/>
          </p:nvSpPr>
          <p:spPr bwMode="auto">
            <a:xfrm>
              <a:off x="2255" y="2259"/>
              <a:ext cx="10" cy="9"/>
            </a:xfrm>
            <a:custGeom>
              <a:avLst/>
              <a:gdLst>
                <a:gd name="T0" fmla="*/ 4 w 10"/>
                <a:gd name="T1" fmla="*/ 0 h 9"/>
                <a:gd name="T2" fmla="*/ 6 w 10"/>
                <a:gd name="T3" fmla="*/ 5 h 9"/>
                <a:gd name="T4" fmla="*/ 0 w 10"/>
                <a:gd name="T5" fmla="*/ 3 h 9"/>
                <a:gd name="T6" fmla="*/ 0 w 10"/>
                <a:gd name="T7" fmla="*/ 4 h 9"/>
                <a:gd name="T8" fmla="*/ 6 w 10"/>
                <a:gd name="T9" fmla="*/ 5 h 9"/>
                <a:gd name="T10" fmla="*/ 0 w 10"/>
                <a:gd name="T11" fmla="*/ 7 h 9"/>
                <a:gd name="T12" fmla="*/ 0 w 10"/>
                <a:gd name="T13" fmla="*/ 8 h 9"/>
                <a:gd name="T14" fmla="*/ 6 w 10"/>
                <a:gd name="T15" fmla="*/ 5 h 9"/>
                <a:gd name="T16" fmla="*/ 2 w 10"/>
                <a:gd name="T17" fmla="*/ 9 h 9"/>
                <a:gd name="T18" fmla="*/ 4 w 10"/>
                <a:gd name="T19" fmla="*/ 9 h 9"/>
                <a:gd name="T20" fmla="*/ 6 w 10"/>
                <a:gd name="T21" fmla="*/ 5 h 9"/>
                <a:gd name="T22" fmla="*/ 6 w 10"/>
                <a:gd name="T23" fmla="*/ 9 h 9"/>
                <a:gd name="T24" fmla="*/ 9 w 10"/>
                <a:gd name="T25" fmla="*/ 9 h 9"/>
                <a:gd name="T26" fmla="*/ 6 w 10"/>
                <a:gd name="T27" fmla="*/ 5 h 9"/>
                <a:gd name="T28" fmla="*/ 10 w 10"/>
                <a:gd name="T29" fmla="*/ 8 h 9"/>
                <a:gd name="T30" fmla="*/ 10 w 10"/>
                <a:gd name="T31" fmla="*/ 7 h 9"/>
                <a:gd name="T32" fmla="*/ 6 w 10"/>
                <a:gd name="T33" fmla="*/ 5 h 9"/>
                <a:gd name="T34" fmla="*/ 10 w 10"/>
                <a:gd name="T35" fmla="*/ 4 h 9"/>
                <a:gd name="T36" fmla="*/ 10 w 10"/>
                <a:gd name="T37" fmla="*/ 3 h 9"/>
                <a:gd name="T38" fmla="*/ 6 w 10"/>
                <a:gd name="T39" fmla="*/ 5 h 9"/>
                <a:gd name="T40" fmla="*/ 9 w 10"/>
                <a:gd name="T41" fmla="*/ 1 h 9"/>
                <a:gd name="T42" fmla="*/ 6 w 10"/>
                <a:gd name="T43" fmla="*/ 0 h 9"/>
                <a:gd name="T44" fmla="*/ 6 w 10"/>
                <a:gd name="T45" fmla="*/ 5 h 9"/>
                <a:gd name="T46" fmla="*/ 2 w 10"/>
                <a:gd name="T47" fmla="*/ 1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"/>
                <a:gd name="T73" fmla="*/ 0 h 9"/>
                <a:gd name="T74" fmla="*/ 10 w 10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" h="9">
                  <a:moveTo>
                    <a:pt x="4" y="0"/>
                  </a:moveTo>
                  <a:lnTo>
                    <a:pt x="6" y="5"/>
                  </a:lnTo>
                  <a:lnTo>
                    <a:pt x="0" y="3"/>
                  </a:lnTo>
                  <a:lnTo>
                    <a:pt x="0" y="4"/>
                  </a:lnTo>
                  <a:lnTo>
                    <a:pt x="6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6" y="5"/>
                  </a:lnTo>
                  <a:lnTo>
                    <a:pt x="2" y="9"/>
                  </a:lnTo>
                  <a:lnTo>
                    <a:pt x="4" y="9"/>
                  </a:lnTo>
                  <a:lnTo>
                    <a:pt x="6" y="5"/>
                  </a:lnTo>
                  <a:lnTo>
                    <a:pt x="6" y="9"/>
                  </a:lnTo>
                  <a:lnTo>
                    <a:pt x="9" y="9"/>
                  </a:lnTo>
                  <a:lnTo>
                    <a:pt x="6" y="5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6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6" y="5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5"/>
                  </a:lnTo>
                  <a:lnTo>
                    <a:pt x="2" y="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3" name="Freeform 70"/>
            <p:cNvSpPr>
              <a:spLocks/>
            </p:cNvSpPr>
            <p:nvPr/>
          </p:nvSpPr>
          <p:spPr bwMode="auto">
            <a:xfrm>
              <a:off x="2327" y="2259"/>
              <a:ext cx="9" cy="9"/>
            </a:xfrm>
            <a:custGeom>
              <a:avLst/>
              <a:gdLst>
                <a:gd name="T0" fmla="*/ 1 w 9"/>
                <a:gd name="T1" fmla="*/ 1 h 9"/>
                <a:gd name="T2" fmla="*/ 5 w 9"/>
                <a:gd name="T3" fmla="*/ 5 h 9"/>
                <a:gd name="T4" fmla="*/ 0 w 9"/>
                <a:gd name="T5" fmla="*/ 3 h 9"/>
                <a:gd name="T6" fmla="*/ 0 w 9"/>
                <a:gd name="T7" fmla="*/ 4 h 9"/>
                <a:gd name="T8" fmla="*/ 5 w 9"/>
                <a:gd name="T9" fmla="*/ 5 h 9"/>
                <a:gd name="T10" fmla="*/ 0 w 9"/>
                <a:gd name="T11" fmla="*/ 7 h 9"/>
                <a:gd name="T12" fmla="*/ 0 w 9"/>
                <a:gd name="T13" fmla="*/ 8 h 9"/>
                <a:gd name="T14" fmla="*/ 5 w 9"/>
                <a:gd name="T15" fmla="*/ 5 h 9"/>
                <a:gd name="T16" fmla="*/ 1 w 9"/>
                <a:gd name="T17" fmla="*/ 9 h 9"/>
                <a:gd name="T18" fmla="*/ 4 w 9"/>
                <a:gd name="T19" fmla="*/ 9 h 9"/>
                <a:gd name="T20" fmla="*/ 5 w 9"/>
                <a:gd name="T21" fmla="*/ 5 h 9"/>
                <a:gd name="T22" fmla="*/ 5 w 9"/>
                <a:gd name="T23" fmla="*/ 9 h 9"/>
                <a:gd name="T24" fmla="*/ 8 w 9"/>
                <a:gd name="T25" fmla="*/ 9 h 9"/>
                <a:gd name="T26" fmla="*/ 5 w 9"/>
                <a:gd name="T27" fmla="*/ 5 h 9"/>
                <a:gd name="T28" fmla="*/ 9 w 9"/>
                <a:gd name="T29" fmla="*/ 8 h 9"/>
                <a:gd name="T30" fmla="*/ 9 w 9"/>
                <a:gd name="T31" fmla="*/ 7 h 9"/>
                <a:gd name="T32" fmla="*/ 5 w 9"/>
                <a:gd name="T33" fmla="*/ 5 h 9"/>
                <a:gd name="T34" fmla="*/ 9 w 9"/>
                <a:gd name="T35" fmla="*/ 4 h 9"/>
                <a:gd name="T36" fmla="*/ 9 w 9"/>
                <a:gd name="T37" fmla="*/ 3 h 9"/>
                <a:gd name="T38" fmla="*/ 5 w 9"/>
                <a:gd name="T39" fmla="*/ 5 h 9"/>
                <a:gd name="T40" fmla="*/ 8 w 9"/>
                <a:gd name="T41" fmla="*/ 1 h 9"/>
                <a:gd name="T42" fmla="*/ 5 w 9"/>
                <a:gd name="T43" fmla="*/ 0 h 9"/>
                <a:gd name="T44" fmla="*/ 5 w 9"/>
                <a:gd name="T45" fmla="*/ 5 h 9"/>
                <a:gd name="T46" fmla="*/ 4 w 9"/>
                <a:gd name="T47" fmla="*/ 0 h 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"/>
                <a:gd name="T73" fmla="*/ 0 h 9"/>
                <a:gd name="T74" fmla="*/ 9 w 9"/>
                <a:gd name="T75" fmla="*/ 9 h 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" h="9">
                  <a:moveTo>
                    <a:pt x="1" y="1"/>
                  </a:moveTo>
                  <a:lnTo>
                    <a:pt x="5" y="5"/>
                  </a:lnTo>
                  <a:lnTo>
                    <a:pt x="0" y="3"/>
                  </a:lnTo>
                  <a:lnTo>
                    <a:pt x="0" y="4"/>
                  </a:lnTo>
                  <a:lnTo>
                    <a:pt x="5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5" y="5"/>
                  </a:lnTo>
                  <a:lnTo>
                    <a:pt x="1" y="9"/>
                  </a:lnTo>
                  <a:lnTo>
                    <a:pt x="4" y="9"/>
                  </a:lnTo>
                  <a:lnTo>
                    <a:pt x="5" y="5"/>
                  </a:lnTo>
                  <a:lnTo>
                    <a:pt x="5" y="9"/>
                  </a:lnTo>
                  <a:lnTo>
                    <a:pt x="8" y="9"/>
                  </a:lnTo>
                  <a:lnTo>
                    <a:pt x="5" y="5"/>
                  </a:lnTo>
                  <a:lnTo>
                    <a:pt x="9" y="8"/>
                  </a:lnTo>
                  <a:lnTo>
                    <a:pt x="9" y="7"/>
                  </a:lnTo>
                  <a:lnTo>
                    <a:pt x="5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5" y="5"/>
                  </a:lnTo>
                  <a:lnTo>
                    <a:pt x="8" y="1"/>
                  </a:lnTo>
                  <a:lnTo>
                    <a:pt x="5" y="0"/>
                  </a:lnTo>
                  <a:lnTo>
                    <a:pt x="5" y="5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4" name="Line 71"/>
            <p:cNvSpPr>
              <a:spLocks noChangeShapeType="1"/>
            </p:cNvSpPr>
            <p:nvPr/>
          </p:nvSpPr>
          <p:spPr bwMode="auto">
            <a:xfrm>
              <a:off x="2400" y="2260"/>
              <a:ext cx="4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5" name="Freeform 72"/>
            <p:cNvSpPr>
              <a:spLocks/>
            </p:cNvSpPr>
            <p:nvPr/>
          </p:nvSpPr>
          <p:spPr bwMode="auto">
            <a:xfrm>
              <a:off x="2398" y="2259"/>
              <a:ext cx="10" cy="9"/>
            </a:xfrm>
            <a:custGeom>
              <a:avLst/>
              <a:gdLst>
                <a:gd name="T0" fmla="*/ 6 w 10"/>
                <a:gd name="T1" fmla="*/ 5 h 9"/>
                <a:gd name="T2" fmla="*/ 0 w 10"/>
                <a:gd name="T3" fmla="*/ 3 h 9"/>
                <a:gd name="T4" fmla="*/ 0 w 10"/>
                <a:gd name="T5" fmla="*/ 4 h 9"/>
                <a:gd name="T6" fmla="*/ 6 w 10"/>
                <a:gd name="T7" fmla="*/ 5 h 9"/>
                <a:gd name="T8" fmla="*/ 0 w 10"/>
                <a:gd name="T9" fmla="*/ 7 h 9"/>
                <a:gd name="T10" fmla="*/ 0 w 10"/>
                <a:gd name="T11" fmla="*/ 8 h 9"/>
                <a:gd name="T12" fmla="*/ 6 w 10"/>
                <a:gd name="T13" fmla="*/ 5 h 9"/>
                <a:gd name="T14" fmla="*/ 3 w 10"/>
                <a:gd name="T15" fmla="*/ 9 h 9"/>
                <a:gd name="T16" fmla="*/ 4 w 10"/>
                <a:gd name="T17" fmla="*/ 9 h 9"/>
                <a:gd name="T18" fmla="*/ 6 w 10"/>
                <a:gd name="T19" fmla="*/ 5 h 9"/>
                <a:gd name="T20" fmla="*/ 6 w 10"/>
                <a:gd name="T21" fmla="*/ 9 h 9"/>
                <a:gd name="T22" fmla="*/ 9 w 10"/>
                <a:gd name="T23" fmla="*/ 9 h 9"/>
                <a:gd name="T24" fmla="*/ 6 w 10"/>
                <a:gd name="T25" fmla="*/ 5 h 9"/>
                <a:gd name="T26" fmla="*/ 10 w 10"/>
                <a:gd name="T27" fmla="*/ 8 h 9"/>
                <a:gd name="T28" fmla="*/ 10 w 10"/>
                <a:gd name="T29" fmla="*/ 7 h 9"/>
                <a:gd name="T30" fmla="*/ 6 w 10"/>
                <a:gd name="T31" fmla="*/ 5 h 9"/>
                <a:gd name="T32" fmla="*/ 10 w 10"/>
                <a:gd name="T33" fmla="*/ 4 h 9"/>
                <a:gd name="T34" fmla="*/ 10 w 10"/>
                <a:gd name="T35" fmla="*/ 3 h 9"/>
                <a:gd name="T36" fmla="*/ 6 w 10"/>
                <a:gd name="T37" fmla="*/ 5 h 9"/>
                <a:gd name="T38" fmla="*/ 9 w 10"/>
                <a:gd name="T39" fmla="*/ 1 h 9"/>
                <a:gd name="T40" fmla="*/ 6 w 10"/>
                <a:gd name="T41" fmla="*/ 0 h 9"/>
                <a:gd name="T42" fmla="*/ 6 w 10"/>
                <a:gd name="T43" fmla="*/ 5 h 9"/>
                <a:gd name="T44" fmla="*/ 4 w 10"/>
                <a:gd name="T45" fmla="*/ 0 h 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"/>
                <a:gd name="T70" fmla="*/ 0 h 9"/>
                <a:gd name="T71" fmla="*/ 10 w 10"/>
                <a:gd name="T72" fmla="*/ 9 h 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" h="9">
                  <a:moveTo>
                    <a:pt x="6" y="5"/>
                  </a:moveTo>
                  <a:lnTo>
                    <a:pt x="0" y="3"/>
                  </a:lnTo>
                  <a:lnTo>
                    <a:pt x="0" y="4"/>
                  </a:lnTo>
                  <a:lnTo>
                    <a:pt x="6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6" y="5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5"/>
                  </a:lnTo>
                  <a:lnTo>
                    <a:pt x="6" y="9"/>
                  </a:lnTo>
                  <a:lnTo>
                    <a:pt x="9" y="9"/>
                  </a:lnTo>
                  <a:lnTo>
                    <a:pt x="6" y="5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6" y="5"/>
                  </a:lnTo>
                  <a:lnTo>
                    <a:pt x="10" y="4"/>
                  </a:lnTo>
                  <a:lnTo>
                    <a:pt x="10" y="3"/>
                  </a:lnTo>
                  <a:lnTo>
                    <a:pt x="6" y="5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5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6" name="Freeform 73"/>
            <p:cNvSpPr>
              <a:spLocks/>
            </p:cNvSpPr>
            <p:nvPr/>
          </p:nvSpPr>
          <p:spPr bwMode="auto">
            <a:xfrm>
              <a:off x="2398" y="2535"/>
              <a:ext cx="10" cy="10"/>
            </a:xfrm>
            <a:custGeom>
              <a:avLst/>
              <a:gdLst>
                <a:gd name="T0" fmla="*/ 4 w 10"/>
                <a:gd name="T1" fmla="*/ 0 h 10"/>
                <a:gd name="T2" fmla="*/ 6 w 10"/>
                <a:gd name="T3" fmla="*/ 5 h 10"/>
                <a:gd name="T4" fmla="*/ 0 w 10"/>
                <a:gd name="T5" fmla="*/ 2 h 10"/>
                <a:gd name="T6" fmla="*/ 0 w 10"/>
                <a:gd name="T7" fmla="*/ 5 h 10"/>
                <a:gd name="T8" fmla="*/ 6 w 10"/>
                <a:gd name="T9" fmla="*/ 5 h 10"/>
                <a:gd name="T10" fmla="*/ 0 w 10"/>
                <a:gd name="T11" fmla="*/ 6 h 10"/>
                <a:gd name="T12" fmla="*/ 0 w 10"/>
                <a:gd name="T13" fmla="*/ 8 h 10"/>
                <a:gd name="T14" fmla="*/ 6 w 10"/>
                <a:gd name="T15" fmla="*/ 5 h 10"/>
                <a:gd name="T16" fmla="*/ 3 w 10"/>
                <a:gd name="T17" fmla="*/ 9 h 10"/>
                <a:gd name="T18" fmla="*/ 4 w 10"/>
                <a:gd name="T19" fmla="*/ 10 h 10"/>
                <a:gd name="T20" fmla="*/ 6 w 10"/>
                <a:gd name="T21" fmla="*/ 5 h 10"/>
                <a:gd name="T22" fmla="*/ 6 w 10"/>
                <a:gd name="T23" fmla="*/ 10 h 10"/>
                <a:gd name="T24" fmla="*/ 9 w 10"/>
                <a:gd name="T25" fmla="*/ 9 h 10"/>
                <a:gd name="T26" fmla="*/ 6 w 10"/>
                <a:gd name="T27" fmla="*/ 5 h 10"/>
                <a:gd name="T28" fmla="*/ 10 w 10"/>
                <a:gd name="T29" fmla="*/ 8 h 10"/>
                <a:gd name="T30" fmla="*/ 10 w 10"/>
                <a:gd name="T31" fmla="*/ 6 h 10"/>
                <a:gd name="T32" fmla="*/ 6 w 10"/>
                <a:gd name="T33" fmla="*/ 5 h 10"/>
                <a:gd name="T34" fmla="*/ 10 w 10"/>
                <a:gd name="T35" fmla="*/ 5 h 10"/>
                <a:gd name="T36" fmla="*/ 10 w 10"/>
                <a:gd name="T37" fmla="*/ 2 h 10"/>
                <a:gd name="T38" fmla="*/ 6 w 10"/>
                <a:gd name="T39" fmla="*/ 5 h 10"/>
                <a:gd name="T40" fmla="*/ 9 w 10"/>
                <a:gd name="T41" fmla="*/ 1 h 10"/>
                <a:gd name="T42" fmla="*/ 6 w 10"/>
                <a:gd name="T43" fmla="*/ 0 h 10"/>
                <a:gd name="T44" fmla="*/ 6 w 10"/>
                <a:gd name="T45" fmla="*/ 5 h 10"/>
                <a:gd name="T46" fmla="*/ 3 w 10"/>
                <a:gd name="T47" fmla="*/ 1 h 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"/>
                <a:gd name="T73" fmla="*/ 0 h 10"/>
                <a:gd name="T74" fmla="*/ 10 w 10"/>
                <a:gd name="T75" fmla="*/ 10 h 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" h="10">
                  <a:moveTo>
                    <a:pt x="4" y="0"/>
                  </a:moveTo>
                  <a:lnTo>
                    <a:pt x="6" y="5"/>
                  </a:lnTo>
                  <a:lnTo>
                    <a:pt x="0" y="2"/>
                  </a:lnTo>
                  <a:lnTo>
                    <a:pt x="0" y="5"/>
                  </a:lnTo>
                  <a:lnTo>
                    <a:pt x="6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6" y="5"/>
                  </a:lnTo>
                  <a:lnTo>
                    <a:pt x="3" y="9"/>
                  </a:lnTo>
                  <a:lnTo>
                    <a:pt x="4" y="10"/>
                  </a:lnTo>
                  <a:lnTo>
                    <a:pt x="6" y="5"/>
                  </a:lnTo>
                  <a:lnTo>
                    <a:pt x="6" y="10"/>
                  </a:lnTo>
                  <a:lnTo>
                    <a:pt x="9" y="9"/>
                  </a:lnTo>
                  <a:lnTo>
                    <a:pt x="6" y="5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6" y="5"/>
                  </a:lnTo>
                  <a:lnTo>
                    <a:pt x="9" y="1"/>
                  </a:lnTo>
                  <a:lnTo>
                    <a:pt x="6" y="0"/>
                  </a:lnTo>
                  <a:lnTo>
                    <a:pt x="6" y="5"/>
                  </a:lnTo>
                  <a:lnTo>
                    <a:pt x="3" y="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7" name="Freeform 74"/>
            <p:cNvSpPr>
              <a:spLocks/>
            </p:cNvSpPr>
            <p:nvPr/>
          </p:nvSpPr>
          <p:spPr bwMode="auto">
            <a:xfrm>
              <a:off x="2468" y="2535"/>
              <a:ext cx="11" cy="10"/>
            </a:xfrm>
            <a:custGeom>
              <a:avLst/>
              <a:gdLst>
                <a:gd name="T0" fmla="*/ 5 w 11"/>
                <a:gd name="T1" fmla="*/ 1 h 10"/>
                <a:gd name="T2" fmla="*/ 7 w 11"/>
                <a:gd name="T3" fmla="*/ 5 h 10"/>
                <a:gd name="T4" fmla="*/ 2 w 11"/>
                <a:gd name="T5" fmla="*/ 2 h 10"/>
                <a:gd name="T6" fmla="*/ 0 w 11"/>
                <a:gd name="T7" fmla="*/ 5 h 10"/>
                <a:gd name="T8" fmla="*/ 7 w 11"/>
                <a:gd name="T9" fmla="*/ 5 h 10"/>
                <a:gd name="T10" fmla="*/ 0 w 11"/>
                <a:gd name="T11" fmla="*/ 6 h 10"/>
                <a:gd name="T12" fmla="*/ 2 w 11"/>
                <a:gd name="T13" fmla="*/ 8 h 10"/>
                <a:gd name="T14" fmla="*/ 7 w 11"/>
                <a:gd name="T15" fmla="*/ 5 h 10"/>
                <a:gd name="T16" fmla="*/ 5 w 11"/>
                <a:gd name="T17" fmla="*/ 9 h 10"/>
                <a:gd name="T18" fmla="*/ 6 w 11"/>
                <a:gd name="T19" fmla="*/ 10 h 10"/>
                <a:gd name="T20" fmla="*/ 7 w 11"/>
                <a:gd name="T21" fmla="*/ 5 h 10"/>
                <a:gd name="T22" fmla="*/ 7 w 11"/>
                <a:gd name="T23" fmla="*/ 10 h 10"/>
                <a:gd name="T24" fmla="*/ 10 w 11"/>
                <a:gd name="T25" fmla="*/ 9 h 10"/>
                <a:gd name="T26" fmla="*/ 7 w 11"/>
                <a:gd name="T27" fmla="*/ 5 h 10"/>
                <a:gd name="T28" fmla="*/ 11 w 11"/>
                <a:gd name="T29" fmla="*/ 8 h 10"/>
                <a:gd name="T30" fmla="*/ 11 w 11"/>
                <a:gd name="T31" fmla="*/ 6 h 10"/>
                <a:gd name="T32" fmla="*/ 7 w 11"/>
                <a:gd name="T33" fmla="*/ 5 h 10"/>
                <a:gd name="T34" fmla="*/ 11 w 11"/>
                <a:gd name="T35" fmla="*/ 5 h 10"/>
                <a:gd name="T36" fmla="*/ 11 w 11"/>
                <a:gd name="T37" fmla="*/ 2 h 10"/>
                <a:gd name="T38" fmla="*/ 7 w 11"/>
                <a:gd name="T39" fmla="*/ 5 h 10"/>
                <a:gd name="T40" fmla="*/ 10 w 11"/>
                <a:gd name="T41" fmla="*/ 1 h 10"/>
                <a:gd name="T42" fmla="*/ 7 w 11"/>
                <a:gd name="T43" fmla="*/ 0 h 10"/>
                <a:gd name="T44" fmla="*/ 7 w 11"/>
                <a:gd name="T45" fmla="*/ 5 h 10"/>
                <a:gd name="T46" fmla="*/ 6 w 11"/>
                <a:gd name="T47" fmla="*/ 0 h 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"/>
                <a:gd name="T73" fmla="*/ 0 h 10"/>
                <a:gd name="T74" fmla="*/ 11 w 11"/>
                <a:gd name="T75" fmla="*/ 10 h 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" h="10">
                  <a:moveTo>
                    <a:pt x="5" y="1"/>
                  </a:moveTo>
                  <a:lnTo>
                    <a:pt x="7" y="5"/>
                  </a:lnTo>
                  <a:lnTo>
                    <a:pt x="2" y="2"/>
                  </a:lnTo>
                  <a:lnTo>
                    <a:pt x="0" y="5"/>
                  </a:lnTo>
                  <a:lnTo>
                    <a:pt x="7" y="5"/>
                  </a:lnTo>
                  <a:lnTo>
                    <a:pt x="0" y="6"/>
                  </a:lnTo>
                  <a:lnTo>
                    <a:pt x="2" y="8"/>
                  </a:lnTo>
                  <a:lnTo>
                    <a:pt x="7" y="5"/>
                  </a:lnTo>
                  <a:lnTo>
                    <a:pt x="5" y="9"/>
                  </a:lnTo>
                  <a:lnTo>
                    <a:pt x="6" y="10"/>
                  </a:lnTo>
                  <a:lnTo>
                    <a:pt x="7" y="5"/>
                  </a:lnTo>
                  <a:lnTo>
                    <a:pt x="7" y="10"/>
                  </a:lnTo>
                  <a:lnTo>
                    <a:pt x="10" y="9"/>
                  </a:lnTo>
                  <a:lnTo>
                    <a:pt x="7" y="5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7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7" y="5"/>
                  </a:lnTo>
                  <a:lnTo>
                    <a:pt x="10" y="1"/>
                  </a:lnTo>
                  <a:lnTo>
                    <a:pt x="7" y="0"/>
                  </a:lnTo>
                  <a:lnTo>
                    <a:pt x="7" y="5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8" name="Freeform 75"/>
            <p:cNvSpPr>
              <a:spLocks/>
            </p:cNvSpPr>
            <p:nvPr/>
          </p:nvSpPr>
          <p:spPr bwMode="auto">
            <a:xfrm>
              <a:off x="2541" y="2535"/>
              <a:ext cx="10" cy="10"/>
            </a:xfrm>
            <a:custGeom>
              <a:avLst/>
              <a:gdLst>
                <a:gd name="T0" fmla="*/ 2 w 10"/>
                <a:gd name="T1" fmla="*/ 1 h 10"/>
                <a:gd name="T2" fmla="*/ 4 w 10"/>
                <a:gd name="T3" fmla="*/ 5 h 10"/>
                <a:gd name="T4" fmla="*/ 0 w 10"/>
                <a:gd name="T5" fmla="*/ 2 h 10"/>
                <a:gd name="T6" fmla="*/ 0 w 10"/>
                <a:gd name="T7" fmla="*/ 5 h 10"/>
                <a:gd name="T8" fmla="*/ 4 w 10"/>
                <a:gd name="T9" fmla="*/ 5 h 10"/>
                <a:gd name="T10" fmla="*/ 0 w 10"/>
                <a:gd name="T11" fmla="*/ 6 h 10"/>
                <a:gd name="T12" fmla="*/ 0 w 10"/>
                <a:gd name="T13" fmla="*/ 8 h 10"/>
                <a:gd name="T14" fmla="*/ 4 w 10"/>
                <a:gd name="T15" fmla="*/ 5 h 10"/>
                <a:gd name="T16" fmla="*/ 2 w 10"/>
                <a:gd name="T17" fmla="*/ 9 h 10"/>
                <a:gd name="T18" fmla="*/ 4 w 10"/>
                <a:gd name="T19" fmla="*/ 10 h 10"/>
                <a:gd name="T20" fmla="*/ 4 w 10"/>
                <a:gd name="T21" fmla="*/ 5 h 10"/>
                <a:gd name="T22" fmla="*/ 6 w 10"/>
                <a:gd name="T23" fmla="*/ 10 h 10"/>
                <a:gd name="T24" fmla="*/ 7 w 10"/>
                <a:gd name="T25" fmla="*/ 9 h 10"/>
                <a:gd name="T26" fmla="*/ 4 w 10"/>
                <a:gd name="T27" fmla="*/ 5 h 10"/>
                <a:gd name="T28" fmla="*/ 10 w 10"/>
                <a:gd name="T29" fmla="*/ 8 h 10"/>
                <a:gd name="T30" fmla="*/ 10 w 10"/>
                <a:gd name="T31" fmla="*/ 6 h 10"/>
                <a:gd name="T32" fmla="*/ 4 w 10"/>
                <a:gd name="T33" fmla="*/ 5 h 10"/>
                <a:gd name="T34" fmla="*/ 10 w 10"/>
                <a:gd name="T35" fmla="*/ 5 h 10"/>
                <a:gd name="T36" fmla="*/ 10 w 10"/>
                <a:gd name="T37" fmla="*/ 2 h 10"/>
                <a:gd name="T38" fmla="*/ 4 w 10"/>
                <a:gd name="T39" fmla="*/ 5 h 10"/>
                <a:gd name="T40" fmla="*/ 7 w 10"/>
                <a:gd name="T41" fmla="*/ 1 h 10"/>
                <a:gd name="T42" fmla="*/ 6 w 10"/>
                <a:gd name="T43" fmla="*/ 0 h 10"/>
                <a:gd name="T44" fmla="*/ 4 w 10"/>
                <a:gd name="T45" fmla="*/ 5 h 10"/>
                <a:gd name="T46" fmla="*/ 4 w 10"/>
                <a:gd name="T47" fmla="*/ 0 h 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"/>
                <a:gd name="T73" fmla="*/ 0 h 10"/>
                <a:gd name="T74" fmla="*/ 10 w 10"/>
                <a:gd name="T75" fmla="*/ 10 h 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" h="10">
                  <a:moveTo>
                    <a:pt x="2" y="1"/>
                  </a:moveTo>
                  <a:lnTo>
                    <a:pt x="4" y="5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5"/>
                  </a:lnTo>
                  <a:lnTo>
                    <a:pt x="2" y="9"/>
                  </a:lnTo>
                  <a:lnTo>
                    <a:pt x="4" y="10"/>
                  </a:lnTo>
                  <a:lnTo>
                    <a:pt x="4" y="5"/>
                  </a:lnTo>
                  <a:lnTo>
                    <a:pt x="6" y="10"/>
                  </a:lnTo>
                  <a:lnTo>
                    <a:pt x="7" y="9"/>
                  </a:lnTo>
                  <a:lnTo>
                    <a:pt x="4" y="5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4" y="5"/>
                  </a:lnTo>
                  <a:lnTo>
                    <a:pt x="10" y="5"/>
                  </a:lnTo>
                  <a:lnTo>
                    <a:pt x="10" y="2"/>
                  </a:lnTo>
                  <a:lnTo>
                    <a:pt x="4" y="5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5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59" name="Rectangle 76"/>
            <p:cNvSpPr>
              <a:spLocks noChangeArrowheads="1"/>
            </p:cNvSpPr>
            <p:nvPr/>
          </p:nvSpPr>
          <p:spPr bwMode="auto">
            <a:xfrm>
              <a:off x="2118" y="2921"/>
              <a:ext cx="572" cy="483"/>
            </a:xfrm>
            <a:prstGeom prst="rect">
              <a:avLst/>
            </a:prstGeom>
            <a:solidFill>
              <a:srgbClr val="CC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16460" name="Line 77"/>
            <p:cNvSpPr>
              <a:spLocks noChangeShapeType="1"/>
            </p:cNvSpPr>
            <p:nvPr/>
          </p:nvSpPr>
          <p:spPr bwMode="auto">
            <a:xfrm flipH="1">
              <a:off x="1832" y="2988"/>
              <a:ext cx="28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1" name="Line 78"/>
            <p:cNvSpPr>
              <a:spLocks noChangeShapeType="1"/>
            </p:cNvSpPr>
            <p:nvPr/>
          </p:nvSpPr>
          <p:spPr bwMode="auto">
            <a:xfrm>
              <a:off x="1832" y="3058"/>
              <a:ext cx="28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2" name="Freeform 79"/>
            <p:cNvSpPr>
              <a:spLocks/>
            </p:cNvSpPr>
            <p:nvPr/>
          </p:nvSpPr>
          <p:spPr bwMode="auto">
            <a:xfrm>
              <a:off x="1971" y="3119"/>
              <a:ext cx="9" cy="8"/>
            </a:xfrm>
            <a:custGeom>
              <a:avLst/>
              <a:gdLst>
                <a:gd name="T0" fmla="*/ 9 w 9"/>
                <a:gd name="T1" fmla="*/ 1 h 8"/>
                <a:gd name="T2" fmla="*/ 3 w 9"/>
                <a:gd name="T3" fmla="*/ 8 h 8"/>
                <a:gd name="T4" fmla="*/ 5 w 9"/>
                <a:gd name="T5" fmla="*/ 0 h 8"/>
                <a:gd name="T6" fmla="*/ 3 w 9"/>
                <a:gd name="T7" fmla="*/ 0 h 8"/>
                <a:gd name="T8" fmla="*/ 3 w 9"/>
                <a:gd name="T9" fmla="*/ 8 h 8"/>
                <a:gd name="T10" fmla="*/ 0 w 9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"/>
                <a:gd name="T20" fmla="*/ 9 w 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">
                  <a:moveTo>
                    <a:pt x="9" y="1"/>
                  </a:moveTo>
                  <a:lnTo>
                    <a:pt x="3" y="8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8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3" name="Freeform 80"/>
            <p:cNvSpPr>
              <a:spLocks/>
            </p:cNvSpPr>
            <p:nvPr/>
          </p:nvSpPr>
          <p:spPr bwMode="auto">
            <a:xfrm>
              <a:off x="1965" y="3120"/>
              <a:ext cx="9" cy="11"/>
            </a:xfrm>
            <a:custGeom>
              <a:avLst/>
              <a:gdLst>
                <a:gd name="T0" fmla="*/ 3 w 9"/>
                <a:gd name="T1" fmla="*/ 0 h 11"/>
                <a:gd name="T2" fmla="*/ 9 w 9"/>
                <a:gd name="T3" fmla="*/ 7 h 11"/>
                <a:gd name="T4" fmla="*/ 0 w 9"/>
                <a:gd name="T5" fmla="*/ 8 h 11"/>
                <a:gd name="T6" fmla="*/ 0 w 9"/>
                <a:gd name="T7" fmla="*/ 6 h 11"/>
                <a:gd name="T8" fmla="*/ 9 w 9"/>
                <a:gd name="T9" fmla="*/ 7 h 11"/>
                <a:gd name="T10" fmla="*/ 2 w 9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1"/>
                <a:gd name="T20" fmla="*/ 9 w 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1">
                  <a:moveTo>
                    <a:pt x="3" y="0"/>
                  </a:moveTo>
                  <a:lnTo>
                    <a:pt x="9" y="7"/>
                  </a:lnTo>
                  <a:lnTo>
                    <a:pt x="0" y="8"/>
                  </a:lnTo>
                  <a:lnTo>
                    <a:pt x="0" y="6"/>
                  </a:lnTo>
                  <a:lnTo>
                    <a:pt x="9" y="7"/>
                  </a:lnTo>
                  <a:lnTo>
                    <a:pt x="2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4" name="Freeform 81"/>
            <p:cNvSpPr>
              <a:spLocks/>
            </p:cNvSpPr>
            <p:nvPr/>
          </p:nvSpPr>
          <p:spPr bwMode="auto">
            <a:xfrm>
              <a:off x="1968" y="3127"/>
              <a:ext cx="10" cy="9"/>
            </a:xfrm>
            <a:custGeom>
              <a:avLst/>
              <a:gdLst>
                <a:gd name="T0" fmla="*/ 0 w 10"/>
                <a:gd name="T1" fmla="*/ 6 h 9"/>
                <a:gd name="T2" fmla="*/ 7 w 10"/>
                <a:gd name="T3" fmla="*/ 0 h 9"/>
                <a:gd name="T4" fmla="*/ 6 w 10"/>
                <a:gd name="T5" fmla="*/ 9 h 9"/>
                <a:gd name="T6" fmla="*/ 8 w 10"/>
                <a:gd name="T7" fmla="*/ 9 h 9"/>
                <a:gd name="T8" fmla="*/ 7 w 10"/>
                <a:gd name="T9" fmla="*/ 0 h 9"/>
                <a:gd name="T10" fmla="*/ 10 w 10"/>
                <a:gd name="T11" fmla="*/ 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9"/>
                <a:gd name="T20" fmla="*/ 10 w 10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9">
                  <a:moveTo>
                    <a:pt x="0" y="6"/>
                  </a:moveTo>
                  <a:lnTo>
                    <a:pt x="7" y="0"/>
                  </a:lnTo>
                  <a:lnTo>
                    <a:pt x="6" y="9"/>
                  </a:lnTo>
                  <a:lnTo>
                    <a:pt x="8" y="9"/>
                  </a:lnTo>
                  <a:lnTo>
                    <a:pt x="7" y="0"/>
                  </a:lnTo>
                  <a:lnTo>
                    <a:pt x="1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5" name="Freeform 82"/>
            <p:cNvSpPr>
              <a:spLocks/>
            </p:cNvSpPr>
            <p:nvPr/>
          </p:nvSpPr>
          <p:spPr bwMode="auto">
            <a:xfrm>
              <a:off x="1974" y="3123"/>
              <a:ext cx="9" cy="10"/>
            </a:xfrm>
            <a:custGeom>
              <a:avLst/>
              <a:gdLst>
                <a:gd name="T0" fmla="*/ 6 w 9"/>
                <a:gd name="T1" fmla="*/ 10 h 10"/>
                <a:gd name="T2" fmla="*/ 0 w 9"/>
                <a:gd name="T3" fmla="*/ 4 h 10"/>
                <a:gd name="T4" fmla="*/ 9 w 9"/>
                <a:gd name="T5" fmla="*/ 3 h 10"/>
                <a:gd name="T6" fmla="*/ 9 w 9"/>
                <a:gd name="T7" fmla="*/ 5 h 10"/>
                <a:gd name="T8" fmla="*/ 0 w 9"/>
                <a:gd name="T9" fmla="*/ 4 h 10"/>
                <a:gd name="T10" fmla="*/ 8 w 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0"/>
                <a:gd name="T20" fmla="*/ 9 w 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0">
                  <a:moveTo>
                    <a:pt x="6" y="10"/>
                  </a:moveTo>
                  <a:lnTo>
                    <a:pt x="0" y="4"/>
                  </a:lnTo>
                  <a:lnTo>
                    <a:pt x="9" y="3"/>
                  </a:lnTo>
                  <a:lnTo>
                    <a:pt x="9" y="5"/>
                  </a:lnTo>
                  <a:lnTo>
                    <a:pt x="0" y="4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6" name="Freeform 83"/>
            <p:cNvSpPr>
              <a:spLocks/>
            </p:cNvSpPr>
            <p:nvPr/>
          </p:nvSpPr>
          <p:spPr bwMode="auto">
            <a:xfrm>
              <a:off x="1967" y="3120"/>
              <a:ext cx="11" cy="7"/>
            </a:xfrm>
            <a:custGeom>
              <a:avLst/>
              <a:gdLst>
                <a:gd name="T0" fmla="*/ 11 w 11"/>
                <a:gd name="T1" fmla="*/ 0 h 7"/>
                <a:gd name="T2" fmla="*/ 8 w 11"/>
                <a:gd name="T3" fmla="*/ 7 h 7"/>
                <a:gd name="T4" fmla="*/ 0 w 11"/>
                <a:gd name="T5" fmla="*/ 3 h 7"/>
                <a:gd name="T6" fmla="*/ 0 60000 65536"/>
                <a:gd name="T7" fmla="*/ 0 60000 65536"/>
                <a:gd name="T8" fmla="*/ 0 60000 65536"/>
                <a:gd name="T9" fmla="*/ 0 w 11"/>
                <a:gd name="T10" fmla="*/ 0 h 7"/>
                <a:gd name="T11" fmla="*/ 11 w 11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7">
                  <a:moveTo>
                    <a:pt x="11" y="0"/>
                  </a:moveTo>
                  <a:lnTo>
                    <a:pt x="8" y="7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7" name="Line 84"/>
            <p:cNvSpPr>
              <a:spLocks noChangeShapeType="1"/>
            </p:cNvSpPr>
            <p:nvPr/>
          </p:nvSpPr>
          <p:spPr bwMode="auto">
            <a:xfrm flipH="1">
              <a:off x="1971" y="3127"/>
              <a:ext cx="3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8" name="Line 85"/>
            <p:cNvSpPr>
              <a:spLocks noChangeShapeType="1"/>
            </p:cNvSpPr>
            <p:nvPr/>
          </p:nvSpPr>
          <p:spPr bwMode="auto">
            <a:xfrm>
              <a:off x="1974" y="3127"/>
              <a:ext cx="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69" name="Freeform 86"/>
            <p:cNvSpPr>
              <a:spLocks/>
            </p:cNvSpPr>
            <p:nvPr/>
          </p:nvSpPr>
          <p:spPr bwMode="auto">
            <a:xfrm>
              <a:off x="1971" y="3188"/>
              <a:ext cx="9" cy="8"/>
            </a:xfrm>
            <a:custGeom>
              <a:avLst/>
              <a:gdLst>
                <a:gd name="T0" fmla="*/ 9 w 9"/>
                <a:gd name="T1" fmla="*/ 3 h 8"/>
                <a:gd name="T2" fmla="*/ 3 w 9"/>
                <a:gd name="T3" fmla="*/ 8 h 8"/>
                <a:gd name="T4" fmla="*/ 5 w 9"/>
                <a:gd name="T5" fmla="*/ 0 h 8"/>
                <a:gd name="T6" fmla="*/ 3 w 9"/>
                <a:gd name="T7" fmla="*/ 0 h 8"/>
                <a:gd name="T8" fmla="*/ 3 w 9"/>
                <a:gd name="T9" fmla="*/ 8 h 8"/>
                <a:gd name="T10" fmla="*/ 0 w 9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"/>
                <a:gd name="T20" fmla="*/ 9 w 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">
                  <a:moveTo>
                    <a:pt x="9" y="3"/>
                  </a:moveTo>
                  <a:lnTo>
                    <a:pt x="3" y="8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0" name="Freeform 87"/>
            <p:cNvSpPr>
              <a:spLocks/>
            </p:cNvSpPr>
            <p:nvPr/>
          </p:nvSpPr>
          <p:spPr bwMode="auto">
            <a:xfrm>
              <a:off x="1965" y="3191"/>
              <a:ext cx="9" cy="9"/>
            </a:xfrm>
            <a:custGeom>
              <a:avLst/>
              <a:gdLst>
                <a:gd name="T0" fmla="*/ 3 w 9"/>
                <a:gd name="T1" fmla="*/ 0 h 9"/>
                <a:gd name="T2" fmla="*/ 9 w 9"/>
                <a:gd name="T3" fmla="*/ 5 h 9"/>
                <a:gd name="T4" fmla="*/ 0 w 9"/>
                <a:gd name="T5" fmla="*/ 6 h 9"/>
                <a:gd name="T6" fmla="*/ 0 w 9"/>
                <a:gd name="T7" fmla="*/ 4 h 9"/>
                <a:gd name="T8" fmla="*/ 9 w 9"/>
                <a:gd name="T9" fmla="*/ 5 h 9"/>
                <a:gd name="T10" fmla="*/ 2 w 9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"/>
                <a:gd name="T20" fmla="*/ 9 w 9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">
                  <a:moveTo>
                    <a:pt x="3" y="0"/>
                  </a:moveTo>
                  <a:lnTo>
                    <a:pt x="9" y="5"/>
                  </a:lnTo>
                  <a:lnTo>
                    <a:pt x="0" y="6"/>
                  </a:lnTo>
                  <a:lnTo>
                    <a:pt x="0" y="4"/>
                  </a:lnTo>
                  <a:lnTo>
                    <a:pt x="9" y="5"/>
                  </a:lnTo>
                  <a:lnTo>
                    <a:pt x="2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1" name="Freeform 88"/>
            <p:cNvSpPr>
              <a:spLocks/>
            </p:cNvSpPr>
            <p:nvPr/>
          </p:nvSpPr>
          <p:spPr bwMode="auto">
            <a:xfrm>
              <a:off x="1968" y="3196"/>
              <a:ext cx="10" cy="8"/>
            </a:xfrm>
            <a:custGeom>
              <a:avLst/>
              <a:gdLst>
                <a:gd name="T0" fmla="*/ 0 w 10"/>
                <a:gd name="T1" fmla="*/ 7 h 8"/>
                <a:gd name="T2" fmla="*/ 7 w 10"/>
                <a:gd name="T3" fmla="*/ 0 h 8"/>
                <a:gd name="T4" fmla="*/ 6 w 10"/>
                <a:gd name="T5" fmla="*/ 8 h 8"/>
                <a:gd name="T6" fmla="*/ 8 w 10"/>
                <a:gd name="T7" fmla="*/ 8 h 8"/>
                <a:gd name="T8" fmla="*/ 7 w 10"/>
                <a:gd name="T9" fmla="*/ 0 h 8"/>
                <a:gd name="T10" fmla="*/ 10 w 10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8"/>
                <a:gd name="T20" fmla="*/ 10 w 10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8">
                  <a:moveTo>
                    <a:pt x="0" y="7"/>
                  </a:moveTo>
                  <a:lnTo>
                    <a:pt x="7" y="0"/>
                  </a:lnTo>
                  <a:lnTo>
                    <a:pt x="6" y="8"/>
                  </a:lnTo>
                  <a:lnTo>
                    <a:pt x="8" y="8"/>
                  </a:lnTo>
                  <a:lnTo>
                    <a:pt x="7" y="0"/>
                  </a:lnTo>
                  <a:lnTo>
                    <a:pt x="1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2" name="Freeform 89"/>
            <p:cNvSpPr>
              <a:spLocks/>
            </p:cNvSpPr>
            <p:nvPr/>
          </p:nvSpPr>
          <p:spPr bwMode="auto">
            <a:xfrm>
              <a:off x="1974" y="3192"/>
              <a:ext cx="9" cy="11"/>
            </a:xfrm>
            <a:custGeom>
              <a:avLst/>
              <a:gdLst>
                <a:gd name="T0" fmla="*/ 6 w 9"/>
                <a:gd name="T1" fmla="*/ 11 h 11"/>
                <a:gd name="T2" fmla="*/ 0 w 9"/>
                <a:gd name="T3" fmla="*/ 4 h 11"/>
                <a:gd name="T4" fmla="*/ 9 w 9"/>
                <a:gd name="T5" fmla="*/ 3 h 11"/>
                <a:gd name="T6" fmla="*/ 9 w 9"/>
                <a:gd name="T7" fmla="*/ 5 h 11"/>
                <a:gd name="T8" fmla="*/ 0 w 9"/>
                <a:gd name="T9" fmla="*/ 4 h 11"/>
                <a:gd name="T10" fmla="*/ 8 w 9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1"/>
                <a:gd name="T20" fmla="*/ 9 w 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1">
                  <a:moveTo>
                    <a:pt x="6" y="11"/>
                  </a:moveTo>
                  <a:lnTo>
                    <a:pt x="0" y="4"/>
                  </a:lnTo>
                  <a:lnTo>
                    <a:pt x="9" y="3"/>
                  </a:lnTo>
                  <a:lnTo>
                    <a:pt x="9" y="5"/>
                  </a:lnTo>
                  <a:lnTo>
                    <a:pt x="0" y="4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3" name="Freeform 90"/>
            <p:cNvSpPr>
              <a:spLocks/>
            </p:cNvSpPr>
            <p:nvPr/>
          </p:nvSpPr>
          <p:spPr bwMode="auto">
            <a:xfrm>
              <a:off x="1967" y="3188"/>
              <a:ext cx="11" cy="8"/>
            </a:xfrm>
            <a:custGeom>
              <a:avLst/>
              <a:gdLst>
                <a:gd name="T0" fmla="*/ 11 w 11"/>
                <a:gd name="T1" fmla="*/ 0 h 8"/>
                <a:gd name="T2" fmla="*/ 8 w 11"/>
                <a:gd name="T3" fmla="*/ 8 h 8"/>
                <a:gd name="T4" fmla="*/ 0 w 11"/>
                <a:gd name="T5" fmla="*/ 4 h 8"/>
                <a:gd name="T6" fmla="*/ 0 60000 65536"/>
                <a:gd name="T7" fmla="*/ 0 60000 65536"/>
                <a:gd name="T8" fmla="*/ 0 60000 65536"/>
                <a:gd name="T9" fmla="*/ 0 w 11"/>
                <a:gd name="T10" fmla="*/ 0 h 8"/>
                <a:gd name="T11" fmla="*/ 11 w 1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8">
                  <a:moveTo>
                    <a:pt x="11" y="0"/>
                  </a:moveTo>
                  <a:lnTo>
                    <a:pt x="8" y="8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4" name="Line 91"/>
            <p:cNvSpPr>
              <a:spLocks noChangeShapeType="1"/>
            </p:cNvSpPr>
            <p:nvPr/>
          </p:nvSpPr>
          <p:spPr bwMode="auto">
            <a:xfrm flipH="1">
              <a:off x="1971" y="3196"/>
              <a:ext cx="3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5" name="Line 92"/>
            <p:cNvSpPr>
              <a:spLocks noChangeShapeType="1"/>
            </p:cNvSpPr>
            <p:nvPr/>
          </p:nvSpPr>
          <p:spPr bwMode="auto">
            <a:xfrm>
              <a:off x="1974" y="3196"/>
              <a:ext cx="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6" name="Freeform 93"/>
            <p:cNvSpPr>
              <a:spLocks/>
            </p:cNvSpPr>
            <p:nvPr/>
          </p:nvSpPr>
          <p:spPr bwMode="auto">
            <a:xfrm>
              <a:off x="1971" y="3257"/>
              <a:ext cx="9" cy="8"/>
            </a:xfrm>
            <a:custGeom>
              <a:avLst/>
              <a:gdLst>
                <a:gd name="T0" fmla="*/ 9 w 9"/>
                <a:gd name="T1" fmla="*/ 3 h 8"/>
                <a:gd name="T2" fmla="*/ 3 w 9"/>
                <a:gd name="T3" fmla="*/ 8 h 8"/>
                <a:gd name="T4" fmla="*/ 5 w 9"/>
                <a:gd name="T5" fmla="*/ 0 h 8"/>
                <a:gd name="T6" fmla="*/ 3 w 9"/>
                <a:gd name="T7" fmla="*/ 0 h 8"/>
                <a:gd name="T8" fmla="*/ 3 w 9"/>
                <a:gd name="T9" fmla="*/ 8 h 8"/>
                <a:gd name="T10" fmla="*/ 0 w 9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"/>
                <a:gd name="T20" fmla="*/ 9 w 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">
                  <a:moveTo>
                    <a:pt x="9" y="3"/>
                  </a:moveTo>
                  <a:lnTo>
                    <a:pt x="3" y="8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7" name="Freeform 94"/>
            <p:cNvSpPr>
              <a:spLocks/>
            </p:cNvSpPr>
            <p:nvPr/>
          </p:nvSpPr>
          <p:spPr bwMode="auto">
            <a:xfrm>
              <a:off x="1965" y="3260"/>
              <a:ext cx="9" cy="9"/>
            </a:xfrm>
            <a:custGeom>
              <a:avLst/>
              <a:gdLst>
                <a:gd name="T0" fmla="*/ 3 w 9"/>
                <a:gd name="T1" fmla="*/ 0 h 9"/>
                <a:gd name="T2" fmla="*/ 9 w 9"/>
                <a:gd name="T3" fmla="*/ 5 h 9"/>
                <a:gd name="T4" fmla="*/ 0 w 9"/>
                <a:gd name="T5" fmla="*/ 7 h 9"/>
                <a:gd name="T6" fmla="*/ 0 w 9"/>
                <a:gd name="T7" fmla="*/ 4 h 9"/>
                <a:gd name="T8" fmla="*/ 9 w 9"/>
                <a:gd name="T9" fmla="*/ 5 h 9"/>
                <a:gd name="T10" fmla="*/ 2 w 9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"/>
                <a:gd name="T20" fmla="*/ 9 w 9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">
                  <a:moveTo>
                    <a:pt x="3" y="0"/>
                  </a:moveTo>
                  <a:lnTo>
                    <a:pt x="9" y="5"/>
                  </a:lnTo>
                  <a:lnTo>
                    <a:pt x="0" y="7"/>
                  </a:lnTo>
                  <a:lnTo>
                    <a:pt x="0" y="4"/>
                  </a:lnTo>
                  <a:lnTo>
                    <a:pt x="9" y="5"/>
                  </a:lnTo>
                  <a:lnTo>
                    <a:pt x="2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8" name="Freeform 95"/>
            <p:cNvSpPr>
              <a:spLocks/>
            </p:cNvSpPr>
            <p:nvPr/>
          </p:nvSpPr>
          <p:spPr bwMode="auto">
            <a:xfrm>
              <a:off x="1968" y="3265"/>
              <a:ext cx="10" cy="10"/>
            </a:xfrm>
            <a:custGeom>
              <a:avLst/>
              <a:gdLst>
                <a:gd name="T0" fmla="*/ 0 w 10"/>
                <a:gd name="T1" fmla="*/ 6 h 10"/>
                <a:gd name="T2" fmla="*/ 7 w 10"/>
                <a:gd name="T3" fmla="*/ 0 h 10"/>
                <a:gd name="T4" fmla="*/ 6 w 10"/>
                <a:gd name="T5" fmla="*/ 10 h 10"/>
                <a:gd name="T6" fmla="*/ 8 w 10"/>
                <a:gd name="T7" fmla="*/ 10 h 10"/>
                <a:gd name="T8" fmla="*/ 7 w 10"/>
                <a:gd name="T9" fmla="*/ 0 h 10"/>
                <a:gd name="T10" fmla="*/ 10 w 10"/>
                <a:gd name="T11" fmla="*/ 8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0"/>
                <a:gd name="T20" fmla="*/ 10 w 1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0">
                  <a:moveTo>
                    <a:pt x="0" y="6"/>
                  </a:moveTo>
                  <a:lnTo>
                    <a:pt x="7" y="0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7" y="0"/>
                  </a:lnTo>
                  <a:lnTo>
                    <a:pt x="1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79" name="Freeform 96"/>
            <p:cNvSpPr>
              <a:spLocks/>
            </p:cNvSpPr>
            <p:nvPr/>
          </p:nvSpPr>
          <p:spPr bwMode="auto">
            <a:xfrm>
              <a:off x="1974" y="3261"/>
              <a:ext cx="9" cy="10"/>
            </a:xfrm>
            <a:custGeom>
              <a:avLst/>
              <a:gdLst>
                <a:gd name="T0" fmla="*/ 6 w 9"/>
                <a:gd name="T1" fmla="*/ 10 h 10"/>
                <a:gd name="T2" fmla="*/ 0 w 9"/>
                <a:gd name="T3" fmla="*/ 4 h 10"/>
                <a:gd name="T4" fmla="*/ 9 w 9"/>
                <a:gd name="T5" fmla="*/ 3 h 10"/>
                <a:gd name="T6" fmla="*/ 9 w 9"/>
                <a:gd name="T7" fmla="*/ 6 h 10"/>
                <a:gd name="T8" fmla="*/ 0 w 9"/>
                <a:gd name="T9" fmla="*/ 4 h 10"/>
                <a:gd name="T10" fmla="*/ 8 w 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0"/>
                <a:gd name="T20" fmla="*/ 9 w 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0">
                  <a:moveTo>
                    <a:pt x="6" y="10"/>
                  </a:moveTo>
                  <a:lnTo>
                    <a:pt x="0" y="4"/>
                  </a:lnTo>
                  <a:lnTo>
                    <a:pt x="9" y="3"/>
                  </a:lnTo>
                  <a:lnTo>
                    <a:pt x="9" y="6"/>
                  </a:lnTo>
                  <a:lnTo>
                    <a:pt x="0" y="4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0" name="Freeform 97"/>
            <p:cNvSpPr>
              <a:spLocks/>
            </p:cNvSpPr>
            <p:nvPr/>
          </p:nvSpPr>
          <p:spPr bwMode="auto">
            <a:xfrm>
              <a:off x="1967" y="3257"/>
              <a:ext cx="11" cy="8"/>
            </a:xfrm>
            <a:custGeom>
              <a:avLst/>
              <a:gdLst>
                <a:gd name="T0" fmla="*/ 11 w 11"/>
                <a:gd name="T1" fmla="*/ 0 h 8"/>
                <a:gd name="T2" fmla="*/ 8 w 11"/>
                <a:gd name="T3" fmla="*/ 8 h 8"/>
                <a:gd name="T4" fmla="*/ 0 w 11"/>
                <a:gd name="T5" fmla="*/ 4 h 8"/>
                <a:gd name="T6" fmla="*/ 0 60000 65536"/>
                <a:gd name="T7" fmla="*/ 0 60000 65536"/>
                <a:gd name="T8" fmla="*/ 0 60000 65536"/>
                <a:gd name="T9" fmla="*/ 0 w 11"/>
                <a:gd name="T10" fmla="*/ 0 h 8"/>
                <a:gd name="T11" fmla="*/ 11 w 1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8">
                  <a:moveTo>
                    <a:pt x="11" y="0"/>
                  </a:moveTo>
                  <a:lnTo>
                    <a:pt x="8" y="8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1" name="Line 98"/>
            <p:cNvSpPr>
              <a:spLocks noChangeShapeType="1"/>
            </p:cNvSpPr>
            <p:nvPr/>
          </p:nvSpPr>
          <p:spPr bwMode="auto">
            <a:xfrm flipH="1">
              <a:off x="1971" y="3265"/>
              <a:ext cx="3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2" name="Line 99"/>
            <p:cNvSpPr>
              <a:spLocks noChangeShapeType="1"/>
            </p:cNvSpPr>
            <p:nvPr/>
          </p:nvSpPr>
          <p:spPr bwMode="auto">
            <a:xfrm>
              <a:off x="1974" y="3265"/>
              <a:ext cx="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3" name="Line 100"/>
            <p:cNvSpPr>
              <a:spLocks noChangeShapeType="1"/>
            </p:cNvSpPr>
            <p:nvPr/>
          </p:nvSpPr>
          <p:spPr bwMode="auto">
            <a:xfrm flipH="1">
              <a:off x="1832" y="3334"/>
              <a:ext cx="28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4" name="Line 101"/>
            <p:cNvSpPr>
              <a:spLocks noChangeShapeType="1"/>
            </p:cNvSpPr>
            <p:nvPr/>
          </p:nvSpPr>
          <p:spPr bwMode="auto">
            <a:xfrm flipV="1">
              <a:off x="1868" y="2540"/>
              <a:ext cx="1" cy="13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5" name="Freeform 102"/>
            <p:cNvSpPr>
              <a:spLocks/>
            </p:cNvSpPr>
            <p:nvPr/>
          </p:nvSpPr>
          <p:spPr bwMode="auto">
            <a:xfrm>
              <a:off x="1868" y="2540"/>
              <a:ext cx="1608" cy="138"/>
            </a:xfrm>
            <a:custGeom>
              <a:avLst/>
              <a:gdLst>
                <a:gd name="T0" fmla="*/ 0 w 1608"/>
                <a:gd name="T1" fmla="*/ 138 h 138"/>
                <a:gd name="T2" fmla="*/ 1608 w 1608"/>
                <a:gd name="T3" fmla="*/ 138 h 138"/>
                <a:gd name="T4" fmla="*/ 1608 w 1608"/>
                <a:gd name="T5" fmla="*/ 0 h 138"/>
                <a:gd name="T6" fmla="*/ 1394 w 1608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08"/>
                <a:gd name="T13" fmla="*/ 0 h 138"/>
                <a:gd name="T14" fmla="*/ 1608 w 1608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08" h="138">
                  <a:moveTo>
                    <a:pt x="0" y="138"/>
                  </a:moveTo>
                  <a:lnTo>
                    <a:pt x="1608" y="138"/>
                  </a:lnTo>
                  <a:lnTo>
                    <a:pt x="1608" y="0"/>
                  </a:lnTo>
                  <a:lnTo>
                    <a:pt x="139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6" name="Line 103"/>
            <p:cNvSpPr>
              <a:spLocks noChangeShapeType="1"/>
            </p:cNvSpPr>
            <p:nvPr/>
          </p:nvSpPr>
          <p:spPr bwMode="auto">
            <a:xfrm flipV="1">
              <a:off x="3189" y="2505"/>
              <a:ext cx="1" cy="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7" name="Line 104"/>
            <p:cNvSpPr>
              <a:spLocks noChangeShapeType="1"/>
            </p:cNvSpPr>
            <p:nvPr/>
          </p:nvSpPr>
          <p:spPr bwMode="auto">
            <a:xfrm>
              <a:off x="3119" y="2505"/>
              <a:ext cx="1" cy="7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88" name="Rectangle 105"/>
            <p:cNvSpPr>
              <a:spLocks noChangeArrowheads="1"/>
            </p:cNvSpPr>
            <p:nvPr/>
          </p:nvSpPr>
          <p:spPr bwMode="auto">
            <a:xfrm>
              <a:off x="1403" y="1125"/>
              <a:ext cx="1859" cy="69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16489" name="Freeform 106"/>
            <p:cNvSpPr>
              <a:spLocks/>
            </p:cNvSpPr>
            <p:nvPr/>
          </p:nvSpPr>
          <p:spPr bwMode="auto">
            <a:xfrm>
              <a:off x="1898" y="1154"/>
              <a:ext cx="10" cy="10"/>
            </a:xfrm>
            <a:custGeom>
              <a:avLst/>
              <a:gdLst>
                <a:gd name="T0" fmla="*/ 8 w 10"/>
                <a:gd name="T1" fmla="*/ 10 h 10"/>
                <a:gd name="T2" fmla="*/ 4 w 10"/>
                <a:gd name="T3" fmla="*/ 6 h 10"/>
                <a:gd name="T4" fmla="*/ 10 w 10"/>
                <a:gd name="T5" fmla="*/ 4 h 10"/>
                <a:gd name="T6" fmla="*/ 10 w 10"/>
                <a:gd name="T7" fmla="*/ 7 h 10"/>
                <a:gd name="T8" fmla="*/ 4 w 10"/>
                <a:gd name="T9" fmla="*/ 6 h 10"/>
                <a:gd name="T10" fmla="*/ 10 w 10"/>
                <a:gd name="T11" fmla="*/ 3 h 10"/>
                <a:gd name="T12" fmla="*/ 8 w 10"/>
                <a:gd name="T13" fmla="*/ 2 h 10"/>
                <a:gd name="T14" fmla="*/ 4 w 10"/>
                <a:gd name="T15" fmla="*/ 6 h 10"/>
                <a:gd name="T16" fmla="*/ 4 w 10"/>
                <a:gd name="T17" fmla="*/ 0 h 10"/>
                <a:gd name="T18" fmla="*/ 5 w 10"/>
                <a:gd name="T19" fmla="*/ 0 h 10"/>
                <a:gd name="T20" fmla="*/ 4 w 10"/>
                <a:gd name="T21" fmla="*/ 6 h 10"/>
                <a:gd name="T22" fmla="*/ 0 w 10"/>
                <a:gd name="T23" fmla="*/ 7 h 10"/>
                <a:gd name="T24" fmla="*/ 0 w 10"/>
                <a:gd name="T25" fmla="*/ 4 h 10"/>
                <a:gd name="T26" fmla="*/ 4 w 10"/>
                <a:gd name="T27" fmla="*/ 6 h 10"/>
                <a:gd name="T28" fmla="*/ 0 w 10"/>
                <a:gd name="T29" fmla="*/ 8 h 10"/>
                <a:gd name="T30" fmla="*/ 1 w 10"/>
                <a:gd name="T31" fmla="*/ 10 h 10"/>
                <a:gd name="T32" fmla="*/ 4 w 10"/>
                <a:gd name="T33" fmla="*/ 6 h 10"/>
                <a:gd name="T34" fmla="*/ 5 w 10"/>
                <a:gd name="T35" fmla="*/ 10 h 10"/>
                <a:gd name="T36" fmla="*/ 4 w 10"/>
                <a:gd name="T37" fmla="*/ 10 h 10"/>
                <a:gd name="T38" fmla="*/ 4 w 10"/>
                <a:gd name="T39" fmla="*/ 6 h 10"/>
                <a:gd name="T40" fmla="*/ 10 w 10"/>
                <a:gd name="T41" fmla="*/ 8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"/>
                <a:gd name="T64" fmla="*/ 0 h 10"/>
                <a:gd name="T65" fmla="*/ 10 w 10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" h="10">
                  <a:moveTo>
                    <a:pt x="8" y="10"/>
                  </a:moveTo>
                  <a:lnTo>
                    <a:pt x="4" y="6"/>
                  </a:lnTo>
                  <a:lnTo>
                    <a:pt x="10" y="4"/>
                  </a:lnTo>
                  <a:lnTo>
                    <a:pt x="10" y="7"/>
                  </a:lnTo>
                  <a:lnTo>
                    <a:pt x="4" y="6"/>
                  </a:lnTo>
                  <a:lnTo>
                    <a:pt x="10" y="3"/>
                  </a:lnTo>
                  <a:lnTo>
                    <a:pt x="8" y="2"/>
                  </a:lnTo>
                  <a:lnTo>
                    <a:pt x="4" y="6"/>
                  </a:lnTo>
                  <a:lnTo>
                    <a:pt x="4" y="0"/>
                  </a:lnTo>
                  <a:lnTo>
                    <a:pt x="5" y="0"/>
                  </a:lnTo>
                  <a:lnTo>
                    <a:pt x="4" y="6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6"/>
                  </a:lnTo>
                  <a:lnTo>
                    <a:pt x="0" y="8"/>
                  </a:lnTo>
                  <a:lnTo>
                    <a:pt x="1" y="10"/>
                  </a:lnTo>
                  <a:lnTo>
                    <a:pt x="4" y="6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1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0" name="Freeform 107"/>
            <p:cNvSpPr>
              <a:spLocks/>
            </p:cNvSpPr>
            <p:nvPr/>
          </p:nvSpPr>
          <p:spPr bwMode="auto">
            <a:xfrm>
              <a:off x="1898" y="1156"/>
              <a:ext cx="4" cy="4"/>
            </a:xfrm>
            <a:custGeom>
              <a:avLst/>
              <a:gdLst>
                <a:gd name="T0" fmla="*/ 4 w 4"/>
                <a:gd name="T1" fmla="*/ 4 h 4"/>
                <a:gd name="T2" fmla="*/ 1 w 4"/>
                <a:gd name="T3" fmla="*/ 0 h 4"/>
                <a:gd name="T4" fmla="*/ 0 w 4"/>
                <a:gd name="T5" fmla="*/ 1 h 4"/>
                <a:gd name="T6" fmla="*/ 4 w 4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4" y="4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1" name="Line 108"/>
            <p:cNvSpPr>
              <a:spLocks noChangeShapeType="1"/>
            </p:cNvSpPr>
            <p:nvPr/>
          </p:nvSpPr>
          <p:spPr bwMode="auto">
            <a:xfrm>
              <a:off x="1832" y="1678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2" name="Line 109"/>
            <p:cNvSpPr>
              <a:spLocks noChangeShapeType="1"/>
            </p:cNvSpPr>
            <p:nvPr/>
          </p:nvSpPr>
          <p:spPr bwMode="auto">
            <a:xfrm flipV="1">
              <a:off x="1761" y="1678"/>
              <a:ext cx="1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3" name="Freeform 110"/>
            <p:cNvSpPr>
              <a:spLocks/>
            </p:cNvSpPr>
            <p:nvPr/>
          </p:nvSpPr>
          <p:spPr bwMode="auto">
            <a:xfrm>
              <a:off x="1435" y="1703"/>
              <a:ext cx="9" cy="9"/>
            </a:xfrm>
            <a:custGeom>
              <a:avLst/>
              <a:gdLst>
                <a:gd name="T0" fmla="*/ 9 w 9"/>
                <a:gd name="T1" fmla="*/ 2 h 9"/>
                <a:gd name="T2" fmla="*/ 4 w 9"/>
                <a:gd name="T3" fmla="*/ 9 h 9"/>
                <a:gd name="T4" fmla="*/ 3 w 9"/>
                <a:gd name="T5" fmla="*/ 0 h 9"/>
                <a:gd name="T6" fmla="*/ 5 w 9"/>
                <a:gd name="T7" fmla="*/ 0 h 9"/>
                <a:gd name="T8" fmla="*/ 4 w 9"/>
                <a:gd name="T9" fmla="*/ 9 h 9"/>
                <a:gd name="T10" fmla="*/ 0 w 9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"/>
                <a:gd name="T20" fmla="*/ 9 w 9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">
                  <a:moveTo>
                    <a:pt x="9" y="2"/>
                  </a:moveTo>
                  <a:lnTo>
                    <a:pt x="4" y="9"/>
                  </a:lnTo>
                  <a:lnTo>
                    <a:pt x="3" y="0"/>
                  </a:lnTo>
                  <a:lnTo>
                    <a:pt x="5" y="0"/>
                  </a:lnTo>
                  <a:lnTo>
                    <a:pt x="4" y="9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4" name="Freeform 111"/>
            <p:cNvSpPr>
              <a:spLocks/>
            </p:cNvSpPr>
            <p:nvPr/>
          </p:nvSpPr>
          <p:spPr bwMode="auto">
            <a:xfrm>
              <a:off x="1429" y="1705"/>
              <a:ext cx="10" cy="11"/>
            </a:xfrm>
            <a:custGeom>
              <a:avLst/>
              <a:gdLst>
                <a:gd name="T0" fmla="*/ 3 w 10"/>
                <a:gd name="T1" fmla="*/ 0 h 11"/>
                <a:gd name="T2" fmla="*/ 10 w 10"/>
                <a:gd name="T3" fmla="*/ 7 h 11"/>
                <a:gd name="T4" fmla="*/ 0 w 10"/>
                <a:gd name="T5" fmla="*/ 6 h 11"/>
                <a:gd name="T6" fmla="*/ 0 w 10"/>
                <a:gd name="T7" fmla="*/ 8 h 11"/>
                <a:gd name="T8" fmla="*/ 10 w 10"/>
                <a:gd name="T9" fmla="*/ 7 h 11"/>
                <a:gd name="T10" fmla="*/ 2 w 10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1"/>
                <a:gd name="T20" fmla="*/ 10 w 1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1">
                  <a:moveTo>
                    <a:pt x="3" y="0"/>
                  </a:moveTo>
                  <a:lnTo>
                    <a:pt x="10" y="7"/>
                  </a:lnTo>
                  <a:lnTo>
                    <a:pt x="0" y="6"/>
                  </a:lnTo>
                  <a:lnTo>
                    <a:pt x="0" y="8"/>
                  </a:lnTo>
                  <a:lnTo>
                    <a:pt x="10" y="7"/>
                  </a:lnTo>
                  <a:lnTo>
                    <a:pt x="2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5" name="Freeform 112"/>
            <p:cNvSpPr>
              <a:spLocks/>
            </p:cNvSpPr>
            <p:nvPr/>
          </p:nvSpPr>
          <p:spPr bwMode="auto">
            <a:xfrm>
              <a:off x="1432" y="1712"/>
              <a:ext cx="11" cy="8"/>
            </a:xfrm>
            <a:custGeom>
              <a:avLst/>
              <a:gdLst>
                <a:gd name="T0" fmla="*/ 0 w 11"/>
                <a:gd name="T1" fmla="*/ 5 h 8"/>
                <a:gd name="T2" fmla="*/ 7 w 11"/>
                <a:gd name="T3" fmla="*/ 0 h 8"/>
                <a:gd name="T4" fmla="*/ 8 w 11"/>
                <a:gd name="T5" fmla="*/ 8 h 8"/>
                <a:gd name="T6" fmla="*/ 6 w 11"/>
                <a:gd name="T7" fmla="*/ 8 h 8"/>
                <a:gd name="T8" fmla="*/ 7 w 11"/>
                <a:gd name="T9" fmla="*/ 0 h 8"/>
                <a:gd name="T10" fmla="*/ 11 w 11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8"/>
                <a:gd name="T20" fmla="*/ 11 w 1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8">
                  <a:moveTo>
                    <a:pt x="0" y="5"/>
                  </a:moveTo>
                  <a:lnTo>
                    <a:pt x="7" y="0"/>
                  </a:lnTo>
                  <a:lnTo>
                    <a:pt x="8" y="8"/>
                  </a:lnTo>
                  <a:lnTo>
                    <a:pt x="6" y="8"/>
                  </a:lnTo>
                  <a:lnTo>
                    <a:pt x="7" y="0"/>
                  </a:lnTo>
                  <a:lnTo>
                    <a:pt x="1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6" name="Freeform 113"/>
            <p:cNvSpPr>
              <a:spLocks/>
            </p:cNvSpPr>
            <p:nvPr/>
          </p:nvSpPr>
          <p:spPr bwMode="auto">
            <a:xfrm>
              <a:off x="1439" y="1708"/>
              <a:ext cx="8" cy="9"/>
            </a:xfrm>
            <a:custGeom>
              <a:avLst/>
              <a:gdLst>
                <a:gd name="T0" fmla="*/ 5 w 8"/>
                <a:gd name="T1" fmla="*/ 9 h 9"/>
                <a:gd name="T2" fmla="*/ 0 w 8"/>
                <a:gd name="T3" fmla="*/ 4 h 9"/>
                <a:gd name="T4" fmla="*/ 8 w 8"/>
                <a:gd name="T5" fmla="*/ 5 h 9"/>
                <a:gd name="T6" fmla="*/ 8 w 8"/>
                <a:gd name="T7" fmla="*/ 3 h 9"/>
                <a:gd name="T8" fmla="*/ 0 w 8"/>
                <a:gd name="T9" fmla="*/ 4 h 9"/>
                <a:gd name="T10" fmla="*/ 7 w 8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9"/>
                <a:gd name="T20" fmla="*/ 8 w 8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9">
                  <a:moveTo>
                    <a:pt x="5" y="9"/>
                  </a:moveTo>
                  <a:lnTo>
                    <a:pt x="0" y="4"/>
                  </a:lnTo>
                  <a:lnTo>
                    <a:pt x="8" y="5"/>
                  </a:lnTo>
                  <a:lnTo>
                    <a:pt x="8" y="3"/>
                  </a:lnTo>
                  <a:lnTo>
                    <a:pt x="0" y="4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7" name="Freeform 114"/>
            <p:cNvSpPr>
              <a:spLocks/>
            </p:cNvSpPr>
            <p:nvPr/>
          </p:nvSpPr>
          <p:spPr bwMode="auto">
            <a:xfrm>
              <a:off x="1431" y="1704"/>
              <a:ext cx="12" cy="8"/>
            </a:xfrm>
            <a:custGeom>
              <a:avLst/>
              <a:gdLst>
                <a:gd name="T0" fmla="*/ 12 w 12"/>
                <a:gd name="T1" fmla="*/ 0 h 8"/>
                <a:gd name="T2" fmla="*/ 8 w 12"/>
                <a:gd name="T3" fmla="*/ 8 h 8"/>
                <a:gd name="T4" fmla="*/ 0 w 12"/>
                <a:gd name="T5" fmla="*/ 4 h 8"/>
                <a:gd name="T6" fmla="*/ 0 60000 65536"/>
                <a:gd name="T7" fmla="*/ 0 60000 65536"/>
                <a:gd name="T8" fmla="*/ 0 60000 65536"/>
                <a:gd name="T9" fmla="*/ 0 w 12"/>
                <a:gd name="T10" fmla="*/ 0 h 8"/>
                <a:gd name="T11" fmla="*/ 12 w 1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">
                  <a:moveTo>
                    <a:pt x="12" y="0"/>
                  </a:moveTo>
                  <a:lnTo>
                    <a:pt x="8" y="8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8" name="Line 115"/>
            <p:cNvSpPr>
              <a:spLocks noChangeShapeType="1"/>
            </p:cNvSpPr>
            <p:nvPr/>
          </p:nvSpPr>
          <p:spPr bwMode="auto">
            <a:xfrm flipH="1">
              <a:off x="1435" y="1712"/>
              <a:ext cx="4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99" name="Line 116"/>
            <p:cNvSpPr>
              <a:spLocks noChangeShapeType="1"/>
            </p:cNvSpPr>
            <p:nvPr/>
          </p:nvSpPr>
          <p:spPr bwMode="auto">
            <a:xfrm>
              <a:off x="1439" y="1712"/>
              <a:ext cx="7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0" name="Freeform 117"/>
            <p:cNvSpPr>
              <a:spLocks/>
            </p:cNvSpPr>
            <p:nvPr/>
          </p:nvSpPr>
          <p:spPr bwMode="auto">
            <a:xfrm>
              <a:off x="1572" y="1982"/>
              <a:ext cx="10" cy="10"/>
            </a:xfrm>
            <a:custGeom>
              <a:avLst/>
              <a:gdLst>
                <a:gd name="T0" fmla="*/ 3 w 10"/>
                <a:gd name="T1" fmla="*/ 0 h 10"/>
                <a:gd name="T2" fmla="*/ 10 w 10"/>
                <a:gd name="T3" fmla="*/ 6 h 10"/>
                <a:gd name="T4" fmla="*/ 0 w 10"/>
                <a:gd name="T5" fmla="*/ 4 h 10"/>
                <a:gd name="T6" fmla="*/ 0 w 10"/>
                <a:gd name="T7" fmla="*/ 8 h 10"/>
                <a:gd name="T8" fmla="*/ 10 w 10"/>
                <a:gd name="T9" fmla="*/ 6 h 10"/>
                <a:gd name="T10" fmla="*/ 2 w 10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0"/>
                <a:gd name="T20" fmla="*/ 10 w 1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0">
                  <a:moveTo>
                    <a:pt x="3" y="0"/>
                  </a:moveTo>
                  <a:lnTo>
                    <a:pt x="10" y="6"/>
                  </a:lnTo>
                  <a:lnTo>
                    <a:pt x="0" y="4"/>
                  </a:lnTo>
                  <a:lnTo>
                    <a:pt x="0" y="8"/>
                  </a:lnTo>
                  <a:lnTo>
                    <a:pt x="10" y="6"/>
                  </a:lnTo>
                  <a:lnTo>
                    <a:pt x="2" y="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1" name="Freeform 118"/>
            <p:cNvSpPr>
              <a:spLocks/>
            </p:cNvSpPr>
            <p:nvPr/>
          </p:nvSpPr>
          <p:spPr bwMode="auto">
            <a:xfrm>
              <a:off x="1575" y="1988"/>
              <a:ext cx="11" cy="8"/>
            </a:xfrm>
            <a:custGeom>
              <a:avLst/>
              <a:gdLst>
                <a:gd name="T0" fmla="*/ 0 w 11"/>
                <a:gd name="T1" fmla="*/ 6 h 8"/>
                <a:gd name="T2" fmla="*/ 7 w 11"/>
                <a:gd name="T3" fmla="*/ 0 h 8"/>
                <a:gd name="T4" fmla="*/ 4 w 11"/>
                <a:gd name="T5" fmla="*/ 8 h 8"/>
                <a:gd name="T6" fmla="*/ 7 w 11"/>
                <a:gd name="T7" fmla="*/ 8 h 8"/>
                <a:gd name="T8" fmla="*/ 7 w 11"/>
                <a:gd name="T9" fmla="*/ 0 h 8"/>
                <a:gd name="T10" fmla="*/ 11 w 11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8"/>
                <a:gd name="T20" fmla="*/ 11 w 1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8">
                  <a:moveTo>
                    <a:pt x="0" y="6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11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2" name="Freeform 119"/>
            <p:cNvSpPr>
              <a:spLocks/>
            </p:cNvSpPr>
            <p:nvPr/>
          </p:nvSpPr>
          <p:spPr bwMode="auto">
            <a:xfrm>
              <a:off x="1582" y="1984"/>
              <a:ext cx="8" cy="10"/>
            </a:xfrm>
            <a:custGeom>
              <a:avLst/>
              <a:gdLst>
                <a:gd name="T0" fmla="*/ 5 w 8"/>
                <a:gd name="T1" fmla="*/ 10 h 10"/>
                <a:gd name="T2" fmla="*/ 0 w 8"/>
                <a:gd name="T3" fmla="*/ 4 h 10"/>
                <a:gd name="T4" fmla="*/ 8 w 8"/>
                <a:gd name="T5" fmla="*/ 5 h 10"/>
                <a:gd name="T6" fmla="*/ 8 w 8"/>
                <a:gd name="T7" fmla="*/ 2 h 10"/>
                <a:gd name="T8" fmla="*/ 0 w 8"/>
                <a:gd name="T9" fmla="*/ 4 h 10"/>
                <a:gd name="T10" fmla="*/ 7 w 8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0"/>
                <a:gd name="T20" fmla="*/ 8 w 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0">
                  <a:moveTo>
                    <a:pt x="5" y="10"/>
                  </a:moveTo>
                  <a:lnTo>
                    <a:pt x="0" y="4"/>
                  </a:lnTo>
                  <a:lnTo>
                    <a:pt x="8" y="5"/>
                  </a:lnTo>
                  <a:lnTo>
                    <a:pt x="8" y="2"/>
                  </a:lnTo>
                  <a:lnTo>
                    <a:pt x="0" y="4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3" name="Freeform 120"/>
            <p:cNvSpPr>
              <a:spLocks/>
            </p:cNvSpPr>
            <p:nvPr/>
          </p:nvSpPr>
          <p:spPr bwMode="auto">
            <a:xfrm>
              <a:off x="1578" y="1980"/>
              <a:ext cx="9" cy="8"/>
            </a:xfrm>
            <a:custGeom>
              <a:avLst/>
              <a:gdLst>
                <a:gd name="T0" fmla="*/ 9 w 9"/>
                <a:gd name="T1" fmla="*/ 2 h 8"/>
                <a:gd name="T2" fmla="*/ 4 w 9"/>
                <a:gd name="T3" fmla="*/ 8 h 8"/>
                <a:gd name="T4" fmla="*/ 5 w 9"/>
                <a:gd name="T5" fmla="*/ 0 h 8"/>
                <a:gd name="T6" fmla="*/ 1 w 9"/>
                <a:gd name="T7" fmla="*/ 0 h 8"/>
                <a:gd name="T8" fmla="*/ 4 w 9"/>
                <a:gd name="T9" fmla="*/ 8 h 8"/>
                <a:gd name="T10" fmla="*/ 0 w 9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"/>
                <a:gd name="T20" fmla="*/ 9 w 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">
                  <a:moveTo>
                    <a:pt x="9" y="2"/>
                  </a:moveTo>
                  <a:lnTo>
                    <a:pt x="4" y="8"/>
                  </a:lnTo>
                  <a:lnTo>
                    <a:pt x="5" y="0"/>
                  </a:lnTo>
                  <a:lnTo>
                    <a:pt x="1" y="0"/>
                  </a:lnTo>
                  <a:lnTo>
                    <a:pt x="4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4" name="Freeform 121"/>
            <p:cNvSpPr>
              <a:spLocks/>
            </p:cNvSpPr>
            <p:nvPr/>
          </p:nvSpPr>
          <p:spPr bwMode="auto">
            <a:xfrm>
              <a:off x="1574" y="1984"/>
              <a:ext cx="8" cy="12"/>
            </a:xfrm>
            <a:custGeom>
              <a:avLst/>
              <a:gdLst>
                <a:gd name="T0" fmla="*/ 0 w 8"/>
                <a:gd name="T1" fmla="*/ 0 h 12"/>
                <a:gd name="T2" fmla="*/ 8 w 8"/>
                <a:gd name="T3" fmla="*/ 4 h 12"/>
                <a:gd name="T4" fmla="*/ 4 w 8"/>
                <a:gd name="T5" fmla="*/ 12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0" y="0"/>
                  </a:moveTo>
                  <a:lnTo>
                    <a:pt x="8" y="4"/>
                  </a:lnTo>
                  <a:lnTo>
                    <a:pt x="4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5" name="Line 122"/>
            <p:cNvSpPr>
              <a:spLocks noChangeShapeType="1"/>
            </p:cNvSpPr>
            <p:nvPr/>
          </p:nvSpPr>
          <p:spPr bwMode="auto">
            <a:xfrm>
              <a:off x="1582" y="1988"/>
              <a:ext cx="8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6" name="Line 123"/>
            <p:cNvSpPr>
              <a:spLocks noChangeShapeType="1"/>
            </p:cNvSpPr>
            <p:nvPr/>
          </p:nvSpPr>
          <p:spPr bwMode="auto">
            <a:xfrm flipV="1">
              <a:off x="1582" y="1980"/>
              <a:ext cx="4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7" name="Freeform 124"/>
            <p:cNvSpPr>
              <a:spLocks/>
            </p:cNvSpPr>
            <p:nvPr/>
          </p:nvSpPr>
          <p:spPr bwMode="auto">
            <a:xfrm>
              <a:off x="1721" y="2255"/>
              <a:ext cx="9" cy="9"/>
            </a:xfrm>
            <a:custGeom>
              <a:avLst/>
              <a:gdLst>
                <a:gd name="T0" fmla="*/ 9 w 9"/>
                <a:gd name="T1" fmla="*/ 3 h 9"/>
                <a:gd name="T2" fmla="*/ 4 w 9"/>
                <a:gd name="T3" fmla="*/ 9 h 9"/>
                <a:gd name="T4" fmla="*/ 5 w 9"/>
                <a:gd name="T5" fmla="*/ 0 h 9"/>
                <a:gd name="T6" fmla="*/ 2 w 9"/>
                <a:gd name="T7" fmla="*/ 0 h 9"/>
                <a:gd name="T8" fmla="*/ 4 w 9"/>
                <a:gd name="T9" fmla="*/ 9 h 9"/>
                <a:gd name="T10" fmla="*/ 0 w 9"/>
                <a:gd name="T11" fmla="*/ 1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9"/>
                <a:gd name="T20" fmla="*/ 9 w 9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9">
                  <a:moveTo>
                    <a:pt x="9" y="3"/>
                  </a:moveTo>
                  <a:lnTo>
                    <a:pt x="4" y="9"/>
                  </a:lnTo>
                  <a:lnTo>
                    <a:pt x="5" y="0"/>
                  </a:lnTo>
                  <a:lnTo>
                    <a:pt x="2" y="0"/>
                  </a:lnTo>
                  <a:lnTo>
                    <a:pt x="4" y="9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8" name="Freeform 125"/>
            <p:cNvSpPr>
              <a:spLocks/>
            </p:cNvSpPr>
            <p:nvPr/>
          </p:nvSpPr>
          <p:spPr bwMode="auto">
            <a:xfrm>
              <a:off x="1715" y="2258"/>
              <a:ext cx="10" cy="10"/>
            </a:xfrm>
            <a:custGeom>
              <a:avLst/>
              <a:gdLst>
                <a:gd name="T0" fmla="*/ 3 w 10"/>
                <a:gd name="T1" fmla="*/ 0 h 10"/>
                <a:gd name="T2" fmla="*/ 10 w 10"/>
                <a:gd name="T3" fmla="*/ 6 h 10"/>
                <a:gd name="T4" fmla="*/ 0 w 10"/>
                <a:gd name="T5" fmla="*/ 5 h 10"/>
                <a:gd name="T6" fmla="*/ 0 w 10"/>
                <a:gd name="T7" fmla="*/ 8 h 10"/>
                <a:gd name="T8" fmla="*/ 10 w 10"/>
                <a:gd name="T9" fmla="*/ 6 h 10"/>
                <a:gd name="T10" fmla="*/ 2 w 10"/>
                <a:gd name="T11" fmla="*/ 1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0"/>
                <a:gd name="T20" fmla="*/ 10 w 1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0">
                  <a:moveTo>
                    <a:pt x="3" y="0"/>
                  </a:moveTo>
                  <a:lnTo>
                    <a:pt x="10" y="6"/>
                  </a:lnTo>
                  <a:lnTo>
                    <a:pt x="0" y="5"/>
                  </a:lnTo>
                  <a:lnTo>
                    <a:pt x="0" y="8"/>
                  </a:lnTo>
                  <a:lnTo>
                    <a:pt x="10" y="6"/>
                  </a:lnTo>
                  <a:lnTo>
                    <a:pt x="2" y="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09" name="Freeform 126"/>
            <p:cNvSpPr>
              <a:spLocks/>
            </p:cNvSpPr>
            <p:nvPr/>
          </p:nvSpPr>
          <p:spPr bwMode="auto">
            <a:xfrm>
              <a:off x="1718" y="2264"/>
              <a:ext cx="10" cy="8"/>
            </a:xfrm>
            <a:custGeom>
              <a:avLst/>
              <a:gdLst>
                <a:gd name="T0" fmla="*/ 0 w 10"/>
                <a:gd name="T1" fmla="*/ 6 h 8"/>
                <a:gd name="T2" fmla="*/ 7 w 10"/>
                <a:gd name="T3" fmla="*/ 0 h 8"/>
                <a:gd name="T4" fmla="*/ 5 w 10"/>
                <a:gd name="T5" fmla="*/ 8 h 8"/>
                <a:gd name="T6" fmla="*/ 8 w 10"/>
                <a:gd name="T7" fmla="*/ 8 h 8"/>
                <a:gd name="T8" fmla="*/ 7 w 10"/>
                <a:gd name="T9" fmla="*/ 0 h 8"/>
                <a:gd name="T10" fmla="*/ 10 w 10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8"/>
                <a:gd name="T20" fmla="*/ 10 w 10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8">
                  <a:moveTo>
                    <a:pt x="0" y="6"/>
                  </a:moveTo>
                  <a:lnTo>
                    <a:pt x="7" y="0"/>
                  </a:lnTo>
                  <a:lnTo>
                    <a:pt x="5" y="8"/>
                  </a:lnTo>
                  <a:lnTo>
                    <a:pt x="8" y="8"/>
                  </a:lnTo>
                  <a:lnTo>
                    <a:pt x="7" y="0"/>
                  </a:lnTo>
                  <a:lnTo>
                    <a:pt x="10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0" name="Freeform 127"/>
            <p:cNvSpPr>
              <a:spLocks/>
            </p:cNvSpPr>
            <p:nvPr/>
          </p:nvSpPr>
          <p:spPr bwMode="auto">
            <a:xfrm>
              <a:off x="1725" y="2260"/>
              <a:ext cx="8" cy="10"/>
            </a:xfrm>
            <a:custGeom>
              <a:avLst/>
              <a:gdLst>
                <a:gd name="T0" fmla="*/ 5 w 8"/>
                <a:gd name="T1" fmla="*/ 10 h 10"/>
                <a:gd name="T2" fmla="*/ 0 w 8"/>
                <a:gd name="T3" fmla="*/ 4 h 10"/>
                <a:gd name="T4" fmla="*/ 8 w 8"/>
                <a:gd name="T5" fmla="*/ 6 h 10"/>
                <a:gd name="T6" fmla="*/ 8 w 8"/>
                <a:gd name="T7" fmla="*/ 3 h 10"/>
                <a:gd name="T8" fmla="*/ 0 w 8"/>
                <a:gd name="T9" fmla="*/ 4 h 10"/>
                <a:gd name="T10" fmla="*/ 7 w 8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0"/>
                <a:gd name="T20" fmla="*/ 8 w 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0">
                  <a:moveTo>
                    <a:pt x="5" y="10"/>
                  </a:moveTo>
                  <a:lnTo>
                    <a:pt x="0" y="4"/>
                  </a:lnTo>
                  <a:lnTo>
                    <a:pt x="8" y="6"/>
                  </a:lnTo>
                  <a:lnTo>
                    <a:pt x="8" y="3"/>
                  </a:lnTo>
                  <a:lnTo>
                    <a:pt x="0" y="4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1" name="Freeform 128"/>
            <p:cNvSpPr>
              <a:spLocks/>
            </p:cNvSpPr>
            <p:nvPr/>
          </p:nvSpPr>
          <p:spPr bwMode="auto">
            <a:xfrm>
              <a:off x="1717" y="2256"/>
              <a:ext cx="11" cy="8"/>
            </a:xfrm>
            <a:custGeom>
              <a:avLst/>
              <a:gdLst>
                <a:gd name="T0" fmla="*/ 11 w 11"/>
                <a:gd name="T1" fmla="*/ 0 h 8"/>
                <a:gd name="T2" fmla="*/ 8 w 11"/>
                <a:gd name="T3" fmla="*/ 8 h 8"/>
                <a:gd name="T4" fmla="*/ 0 w 11"/>
                <a:gd name="T5" fmla="*/ 4 h 8"/>
                <a:gd name="T6" fmla="*/ 0 60000 65536"/>
                <a:gd name="T7" fmla="*/ 0 60000 65536"/>
                <a:gd name="T8" fmla="*/ 0 60000 65536"/>
                <a:gd name="T9" fmla="*/ 0 w 11"/>
                <a:gd name="T10" fmla="*/ 0 h 8"/>
                <a:gd name="T11" fmla="*/ 11 w 11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8">
                  <a:moveTo>
                    <a:pt x="11" y="0"/>
                  </a:moveTo>
                  <a:lnTo>
                    <a:pt x="8" y="8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2" name="Line 129"/>
            <p:cNvSpPr>
              <a:spLocks noChangeShapeType="1"/>
            </p:cNvSpPr>
            <p:nvPr/>
          </p:nvSpPr>
          <p:spPr bwMode="auto">
            <a:xfrm flipH="1">
              <a:off x="1721" y="2264"/>
              <a:ext cx="4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3" name="Line 130"/>
            <p:cNvSpPr>
              <a:spLocks noChangeShapeType="1"/>
            </p:cNvSpPr>
            <p:nvPr/>
          </p:nvSpPr>
          <p:spPr bwMode="auto">
            <a:xfrm>
              <a:off x="1725" y="2264"/>
              <a:ext cx="7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4" name="Freeform 131"/>
            <p:cNvSpPr>
              <a:spLocks/>
            </p:cNvSpPr>
            <p:nvPr/>
          </p:nvSpPr>
          <p:spPr bwMode="auto">
            <a:xfrm>
              <a:off x="1858" y="2535"/>
              <a:ext cx="10" cy="9"/>
            </a:xfrm>
            <a:custGeom>
              <a:avLst/>
              <a:gdLst>
                <a:gd name="T0" fmla="*/ 3 w 10"/>
                <a:gd name="T1" fmla="*/ 0 h 9"/>
                <a:gd name="T2" fmla="*/ 10 w 10"/>
                <a:gd name="T3" fmla="*/ 5 h 9"/>
                <a:gd name="T4" fmla="*/ 0 w 10"/>
                <a:gd name="T5" fmla="*/ 4 h 9"/>
                <a:gd name="T6" fmla="*/ 0 w 10"/>
                <a:gd name="T7" fmla="*/ 6 h 9"/>
                <a:gd name="T8" fmla="*/ 10 w 10"/>
                <a:gd name="T9" fmla="*/ 5 h 9"/>
                <a:gd name="T10" fmla="*/ 1 w 10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9"/>
                <a:gd name="T20" fmla="*/ 10 w 10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9">
                  <a:moveTo>
                    <a:pt x="3" y="0"/>
                  </a:moveTo>
                  <a:lnTo>
                    <a:pt x="10" y="5"/>
                  </a:lnTo>
                  <a:lnTo>
                    <a:pt x="0" y="4"/>
                  </a:lnTo>
                  <a:lnTo>
                    <a:pt x="0" y="6"/>
                  </a:lnTo>
                  <a:lnTo>
                    <a:pt x="10" y="5"/>
                  </a:lnTo>
                  <a:lnTo>
                    <a:pt x="1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5" name="Freeform 132"/>
            <p:cNvSpPr>
              <a:spLocks/>
            </p:cNvSpPr>
            <p:nvPr/>
          </p:nvSpPr>
          <p:spPr bwMode="auto">
            <a:xfrm>
              <a:off x="1861" y="2540"/>
              <a:ext cx="9" cy="8"/>
            </a:xfrm>
            <a:custGeom>
              <a:avLst/>
              <a:gdLst>
                <a:gd name="T0" fmla="*/ 0 w 9"/>
                <a:gd name="T1" fmla="*/ 7 h 8"/>
                <a:gd name="T2" fmla="*/ 7 w 9"/>
                <a:gd name="T3" fmla="*/ 0 h 8"/>
                <a:gd name="T4" fmla="*/ 5 w 9"/>
                <a:gd name="T5" fmla="*/ 8 h 8"/>
                <a:gd name="T6" fmla="*/ 7 w 9"/>
                <a:gd name="T7" fmla="*/ 8 h 8"/>
                <a:gd name="T8" fmla="*/ 7 w 9"/>
                <a:gd name="T9" fmla="*/ 0 h 8"/>
                <a:gd name="T10" fmla="*/ 9 w 9"/>
                <a:gd name="T11" fmla="*/ 8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"/>
                <a:gd name="T20" fmla="*/ 9 w 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">
                  <a:moveTo>
                    <a:pt x="0" y="7"/>
                  </a:moveTo>
                  <a:lnTo>
                    <a:pt x="7" y="0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0"/>
                  </a:lnTo>
                  <a:lnTo>
                    <a:pt x="9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6" name="Freeform 133"/>
            <p:cNvSpPr>
              <a:spLocks/>
            </p:cNvSpPr>
            <p:nvPr/>
          </p:nvSpPr>
          <p:spPr bwMode="auto">
            <a:xfrm>
              <a:off x="1868" y="2536"/>
              <a:ext cx="8" cy="11"/>
            </a:xfrm>
            <a:custGeom>
              <a:avLst/>
              <a:gdLst>
                <a:gd name="T0" fmla="*/ 5 w 8"/>
                <a:gd name="T1" fmla="*/ 11 h 11"/>
                <a:gd name="T2" fmla="*/ 0 w 8"/>
                <a:gd name="T3" fmla="*/ 4 h 11"/>
                <a:gd name="T4" fmla="*/ 8 w 8"/>
                <a:gd name="T5" fmla="*/ 5 h 11"/>
                <a:gd name="T6" fmla="*/ 8 w 8"/>
                <a:gd name="T7" fmla="*/ 3 h 11"/>
                <a:gd name="T8" fmla="*/ 0 w 8"/>
                <a:gd name="T9" fmla="*/ 4 h 11"/>
                <a:gd name="T10" fmla="*/ 7 w 8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1"/>
                <a:gd name="T20" fmla="*/ 8 w 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1">
                  <a:moveTo>
                    <a:pt x="5" y="11"/>
                  </a:moveTo>
                  <a:lnTo>
                    <a:pt x="0" y="4"/>
                  </a:lnTo>
                  <a:lnTo>
                    <a:pt x="8" y="5"/>
                  </a:lnTo>
                  <a:lnTo>
                    <a:pt x="8" y="3"/>
                  </a:lnTo>
                  <a:lnTo>
                    <a:pt x="0" y="4"/>
                  </a:lnTo>
                  <a:lnTo>
                    <a:pt x="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7" name="Freeform 134"/>
            <p:cNvSpPr>
              <a:spLocks/>
            </p:cNvSpPr>
            <p:nvPr/>
          </p:nvSpPr>
          <p:spPr bwMode="auto">
            <a:xfrm>
              <a:off x="1864" y="2532"/>
              <a:ext cx="9" cy="8"/>
            </a:xfrm>
            <a:custGeom>
              <a:avLst/>
              <a:gdLst>
                <a:gd name="T0" fmla="*/ 9 w 9"/>
                <a:gd name="T1" fmla="*/ 3 h 8"/>
                <a:gd name="T2" fmla="*/ 4 w 9"/>
                <a:gd name="T3" fmla="*/ 8 h 8"/>
                <a:gd name="T4" fmla="*/ 4 w 9"/>
                <a:gd name="T5" fmla="*/ 0 h 8"/>
                <a:gd name="T6" fmla="*/ 2 w 9"/>
                <a:gd name="T7" fmla="*/ 0 h 8"/>
                <a:gd name="T8" fmla="*/ 4 w 9"/>
                <a:gd name="T9" fmla="*/ 8 h 8"/>
                <a:gd name="T10" fmla="*/ 0 w 9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8"/>
                <a:gd name="T20" fmla="*/ 9 w 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8">
                  <a:moveTo>
                    <a:pt x="9" y="3"/>
                  </a:moveTo>
                  <a:lnTo>
                    <a:pt x="4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8"/>
                  </a:lnTo>
                  <a:lnTo>
                    <a:pt x="0" y="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8" name="Freeform 135"/>
            <p:cNvSpPr>
              <a:spLocks/>
            </p:cNvSpPr>
            <p:nvPr/>
          </p:nvSpPr>
          <p:spPr bwMode="auto">
            <a:xfrm>
              <a:off x="1859" y="2536"/>
              <a:ext cx="9" cy="12"/>
            </a:xfrm>
            <a:custGeom>
              <a:avLst/>
              <a:gdLst>
                <a:gd name="T0" fmla="*/ 0 w 9"/>
                <a:gd name="T1" fmla="*/ 0 h 12"/>
                <a:gd name="T2" fmla="*/ 9 w 9"/>
                <a:gd name="T3" fmla="*/ 4 h 12"/>
                <a:gd name="T4" fmla="*/ 5 w 9"/>
                <a:gd name="T5" fmla="*/ 12 h 12"/>
                <a:gd name="T6" fmla="*/ 0 60000 65536"/>
                <a:gd name="T7" fmla="*/ 0 60000 65536"/>
                <a:gd name="T8" fmla="*/ 0 60000 65536"/>
                <a:gd name="T9" fmla="*/ 0 w 9"/>
                <a:gd name="T10" fmla="*/ 0 h 12"/>
                <a:gd name="T11" fmla="*/ 9 w 9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12">
                  <a:moveTo>
                    <a:pt x="0" y="0"/>
                  </a:moveTo>
                  <a:lnTo>
                    <a:pt x="9" y="4"/>
                  </a:lnTo>
                  <a:lnTo>
                    <a:pt x="5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19" name="Line 136"/>
            <p:cNvSpPr>
              <a:spLocks noChangeShapeType="1"/>
            </p:cNvSpPr>
            <p:nvPr/>
          </p:nvSpPr>
          <p:spPr bwMode="auto">
            <a:xfrm>
              <a:off x="1868" y="2540"/>
              <a:ext cx="7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0" name="Line 137"/>
            <p:cNvSpPr>
              <a:spLocks noChangeShapeType="1"/>
            </p:cNvSpPr>
            <p:nvPr/>
          </p:nvSpPr>
          <p:spPr bwMode="auto">
            <a:xfrm flipV="1">
              <a:off x="1868" y="2533"/>
              <a:ext cx="2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1" name="Freeform 138"/>
            <p:cNvSpPr>
              <a:spLocks/>
            </p:cNvSpPr>
            <p:nvPr/>
          </p:nvSpPr>
          <p:spPr bwMode="auto">
            <a:xfrm>
              <a:off x="3262" y="2523"/>
              <a:ext cx="70" cy="36"/>
            </a:xfrm>
            <a:custGeom>
              <a:avLst/>
              <a:gdLst>
                <a:gd name="T0" fmla="*/ 0 w 70"/>
                <a:gd name="T1" fmla="*/ 17 h 36"/>
                <a:gd name="T2" fmla="*/ 70 w 70"/>
                <a:gd name="T3" fmla="*/ 0 h 36"/>
                <a:gd name="T4" fmla="*/ 70 w 70"/>
                <a:gd name="T5" fmla="*/ 36 h 36"/>
                <a:gd name="T6" fmla="*/ 0 w 70"/>
                <a:gd name="T7" fmla="*/ 17 h 36"/>
                <a:gd name="T8" fmla="*/ 1 w 70"/>
                <a:gd name="T9" fmla="*/ 17 h 36"/>
                <a:gd name="T10" fmla="*/ 70 w 70"/>
                <a:gd name="T11" fmla="*/ 17 h 36"/>
                <a:gd name="T12" fmla="*/ 70 w 70"/>
                <a:gd name="T13" fmla="*/ 14 h 36"/>
                <a:gd name="T14" fmla="*/ 13 w 70"/>
                <a:gd name="T15" fmla="*/ 14 h 36"/>
                <a:gd name="T16" fmla="*/ 24 w 70"/>
                <a:gd name="T17" fmla="*/ 12 h 36"/>
                <a:gd name="T18" fmla="*/ 70 w 70"/>
                <a:gd name="T19" fmla="*/ 12 h 36"/>
                <a:gd name="T20" fmla="*/ 70 w 70"/>
                <a:gd name="T21" fmla="*/ 9 h 36"/>
                <a:gd name="T22" fmla="*/ 35 w 70"/>
                <a:gd name="T23" fmla="*/ 9 h 36"/>
                <a:gd name="T24" fmla="*/ 48 w 70"/>
                <a:gd name="T25" fmla="*/ 5 h 36"/>
                <a:gd name="T26" fmla="*/ 70 w 70"/>
                <a:gd name="T27" fmla="*/ 5 h 36"/>
                <a:gd name="T28" fmla="*/ 70 w 70"/>
                <a:gd name="T29" fmla="*/ 2 h 36"/>
                <a:gd name="T30" fmla="*/ 59 w 70"/>
                <a:gd name="T31" fmla="*/ 2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36"/>
                <a:gd name="T50" fmla="*/ 70 w 70"/>
                <a:gd name="T51" fmla="*/ 36 h 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36">
                  <a:moveTo>
                    <a:pt x="0" y="17"/>
                  </a:moveTo>
                  <a:lnTo>
                    <a:pt x="70" y="0"/>
                  </a:lnTo>
                  <a:lnTo>
                    <a:pt x="70" y="36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70" y="17"/>
                  </a:lnTo>
                  <a:lnTo>
                    <a:pt x="70" y="14"/>
                  </a:lnTo>
                  <a:lnTo>
                    <a:pt x="13" y="14"/>
                  </a:lnTo>
                  <a:lnTo>
                    <a:pt x="24" y="12"/>
                  </a:lnTo>
                  <a:lnTo>
                    <a:pt x="70" y="12"/>
                  </a:lnTo>
                  <a:lnTo>
                    <a:pt x="70" y="9"/>
                  </a:lnTo>
                  <a:lnTo>
                    <a:pt x="35" y="9"/>
                  </a:lnTo>
                  <a:lnTo>
                    <a:pt x="48" y="5"/>
                  </a:lnTo>
                  <a:lnTo>
                    <a:pt x="70" y="5"/>
                  </a:lnTo>
                  <a:lnTo>
                    <a:pt x="70" y="2"/>
                  </a:lnTo>
                  <a:lnTo>
                    <a:pt x="59" y="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2" name="Freeform 139"/>
            <p:cNvSpPr>
              <a:spLocks/>
            </p:cNvSpPr>
            <p:nvPr/>
          </p:nvSpPr>
          <p:spPr bwMode="auto">
            <a:xfrm>
              <a:off x="3282" y="2540"/>
              <a:ext cx="50" cy="15"/>
            </a:xfrm>
            <a:custGeom>
              <a:avLst/>
              <a:gdLst>
                <a:gd name="T0" fmla="*/ 50 w 50"/>
                <a:gd name="T1" fmla="*/ 0 h 15"/>
                <a:gd name="T2" fmla="*/ 50 w 50"/>
                <a:gd name="T3" fmla="*/ 0 h 15"/>
                <a:gd name="T4" fmla="*/ 50 w 50"/>
                <a:gd name="T5" fmla="*/ 3 h 15"/>
                <a:gd name="T6" fmla="*/ 50 w 50"/>
                <a:gd name="T7" fmla="*/ 5 h 15"/>
                <a:gd name="T8" fmla="*/ 0 w 50"/>
                <a:gd name="T9" fmla="*/ 5 h 15"/>
                <a:gd name="T10" fmla="*/ 11 w 50"/>
                <a:gd name="T11" fmla="*/ 8 h 15"/>
                <a:gd name="T12" fmla="*/ 50 w 50"/>
                <a:gd name="T13" fmla="*/ 8 h 15"/>
                <a:gd name="T14" fmla="*/ 50 w 50"/>
                <a:gd name="T15" fmla="*/ 12 h 15"/>
                <a:gd name="T16" fmla="*/ 24 w 50"/>
                <a:gd name="T17" fmla="*/ 12 h 15"/>
                <a:gd name="T18" fmla="*/ 36 w 50"/>
                <a:gd name="T19" fmla="*/ 15 h 15"/>
                <a:gd name="T20" fmla="*/ 50 w 50"/>
                <a:gd name="T21" fmla="*/ 15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15"/>
                <a:gd name="T35" fmla="*/ 50 w 50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15">
                  <a:moveTo>
                    <a:pt x="50" y="0"/>
                  </a:moveTo>
                  <a:lnTo>
                    <a:pt x="50" y="0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0" y="5"/>
                  </a:lnTo>
                  <a:lnTo>
                    <a:pt x="11" y="8"/>
                  </a:lnTo>
                  <a:lnTo>
                    <a:pt x="50" y="8"/>
                  </a:lnTo>
                  <a:lnTo>
                    <a:pt x="50" y="12"/>
                  </a:lnTo>
                  <a:lnTo>
                    <a:pt x="24" y="12"/>
                  </a:lnTo>
                  <a:lnTo>
                    <a:pt x="36" y="15"/>
                  </a:lnTo>
                  <a:lnTo>
                    <a:pt x="50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3" name="Line 140"/>
            <p:cNvSpPr>
              <a:spLocks noChangeShapeType="1"/>
            </p:cNvSpPr>
            <p:nvPr/>
          </p:nvSpPr>
          <p:spPr bwMode="auto">
            <a:xfrm flipH="1">
              <a:off x="3270" y="2543"/>
              <a:ext cx="6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4" name="Freeform 141"/>
            <p:cNvSpPr>
              <a:spLocks/>
            </p:cNvSpPr>
            <p:nvPr/>
          </p:nvSpPr>
          <p:spPr bwMode="auto">
            <a:xfrm>
              <a:off x="3271" y="2267"/>
              <a:ext cx="61" cy="11"/>
            </a:xfrm>
            <a:custGeom>
              <a:avLst/>
              <a:gdLst>
                <a:gd name="T0" fmla="*/ 0 w 61"/>
                <a:gd name="T1" fmla="*/ 0 h 11"/>
                <a:gd name="T2" fmla="*/ 61 w 61"/>
                <a:gd name="T3" fmla="*/ 0 h 11"/>
                <a:gd name="T4" fmla="*/ 61 w 61"/>
                <a:gd name="T5" fmla="*/ 3 h 11"/>
                <a:gd name="T6" fmla="*/ 13 w 61"/>
                <a:gd name="T7" fmla="*/ 3 h 11"/>
                <a:gd name="T8" fmla="*/ 24 w 61"/>
                <a:gd name="T9" fmla="*/ 5 h 11"/>
                <a:gd name="T10" fmla="*/ 61 w 61"/>
                <a:gd name="T11" fmla="*/ 5 h 11"/>
                <a:gd name="T12" fmla="*/ 61 w 61"/>
                <a:gd name="T13" fmla="*/ 8 h 11"/>
                <a:gd name="T14" fmla="*/ 36 w 61"/>
                <a:gd name="T15" fmla="*/ 8 h 11"/>
                <a:gd name="T16" fmla="*/ 47 w 61"/>
                <a:gd name="T17" fmla="*/ 11 h 11"/>
                <a:gd name="T18" fmla="*/ 61 w 61"/>
                <a:gd name="T19" fmla="*/ 11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1"/>
                <a:gd name="T32" fmla="*/ 61 w 61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1">
                  <a:moveTo>
                    <a:pt x="0" y="0"/>
                  </a:moveTo>
                  <a:lnTo>
                    <a:pt x="61" y="0"/>
                  </a:lnTo>
                  <a:lnTo>
                    <a:pt x="61" y="3"/>
                  </a:lnTo>
                  <a:lnTo>
                    <a:pt x="13" y="3"/>
                  </a:lnTo>
                  <a:lnTo>
                    <a:pt x="24" y="5"/>
                  </a:lnTo>
                  <a:lnTo>
                    <a:pt x="61" y="5"/>
                  </a:lnTo>
                  <a:lnTo>
                    <a:pt x="61" y="8"/>
                  </a:lnTo>
                  <a:lnTo>
                    <a:pt x="36" y="8"/>
                  </a:lnTo>
                  <a:lnTo>
                    <a:pt x="47" y="11"/>
                  </a:lnTo>
                  <a:lnTo>
                    <a:pt x="61" y="1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5" name="Freeform 142"/>
            <p:cNvSpPr>
              <a:spLocks/>
            </p:cNvSpPr>
            <p:nvPr/>
          </p:nvSpPr>
          <p:spPr bwMode="auto">
            <a:xfrm>
              <a:off x="3262" y="2247"/>
              <a:ext cx="70" cy="35"/>
            </a:xfrm>
            <a:custGeom>
              <a:avLst/>
              <a:gdLst>
                <a:gd name="T0" fmla="*/ 70 w 70"/>
                <a:gd name="T1" fmla="*/ 35 h 35"/>
                <a:gd name="T2" fmla="*/ 0 w 70"/>
                <a:gd name="T3" fmla="*/ 17 h 35"/>
                <a:gd name="T4" fmla="*/ 70 w 70"/>
                <a:gd name="T5" fmla="*/ 0 h 35"/>
                <a:gd name="T6" fmla="*/ 70 w 70"/>
                <a:gd name="T7" fmla="*/ 35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35"/>
                <a:gd name="T14" fmla="*/ 70 w 70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35">
                  <a:moveTo>
                    <a:pt x="70" y="35"/>
                  </a:moveTo>
                  <a:lnTo>
                    <a:pt x="0" y="17"/>
                  </a:lnTo>
                  <a:lnTo>
                    <a:pt x="70" y="0"/>
                  </a:lnTo>
                  <a:lnTo>
                    <a:pt x="70" y="3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6" name="Freeform 143"/>
            <p:cNvSpPr>
              <a:spLocks/>
            </p:cNvSpPr>
            <p:nvPr/>
          </p:nvSpPr>
          <p:spPr bwMode="auto">
            <a:xfrm>
              <a:off x="3263" y="2264"/>
              <a:ext cx="69" cy="1"/>
            </a:xfrm>
            <a:custGeom>
              <a:avLst/>
              <a:gdLst>
                <a:gd name="T0" fmla="*/ 69 w 69"/>
                <a:gd name="T1" fmla="*/ 0 h 1"/>
                <a:gd name="T2" fmla="*/ 69 w 69"/>
                <a:gd name="T3" fmla="*/ 0 h 1"/>
                <a:gd name="T4" fmla="*/ 0 w 69"/>
                <a:gd name="T5" fmla="*/ 0 h 1"/>
                <a:gd name="T6" fmla="*/ 0 60000 65536"/>
                <a:gd name="T7" fmla="*/ 0 60000 65536"/>
                <a:gd name="T8" fmla="*/ 0 60000 65536"/>
                <a:gd name="T9" fmla="*/ 0 w 69"/>
                <a:gd name="T10" fmla="*/ 0 h 1"/>
                <a:gd name="T11" fmla="*/ 69 w 69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1">
                  <a:moveTo>
                    <a:pt x="69" y="0"/>
                  </a:moveTo>
                  <a:lnTo>
                    <a:pt x="69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7" name="Freeform 144"/>
            <p:cNvSpPr>
              <a:spLocks/>
            </p:cNvSpPr>
            <p:nvPr/>
          </p:nvSpPr>
          <p:spPr bwMode="auto">
            <a:xfrm>
              <a:off x="3274" y="2262"/>
              <a:ext cx="58" cy="2"/>
            </a:xfrm>
            <a:custGeom>
              <a:avLst/>
              <a:gdLst>
                <a:gd name="T0" fmla="*/ 0 w 58"/>
                <a:gd name="T1" fmla="*/ 0 h 2"/>
                <a:gd name="T2" fmla="*/ 58 w 58"/>
                <a:gd name="T3" fmla="*/ 0 h 2"/>
                <a:gd name="T4" fmla="*/ 58 w 58"/>
                <a:gd name="T5" fmla="*/ 2 h 2"/>
                <a:gd name="T6" fmla="*/ 0 60000 65536"/>
                <a:gd name="T7" fmla="*/ 0 60000 65536"/>
                <a:gd name="T8" fmla="*/ 0 60000 65536"/>
                <a:gd name="T9" fmla="*/ 0 w 58"/>
                <a:gd name="T10" fmla="*/ 0 h 2"/>
                <a:gd name="T11" fmla="*/ 58 w 58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2">
                  <a:moveTo>
                    <a:pt x="0" y="0"/>
                  </a:moveTo>
                  <a:lnTo>
                    <a:pt x="58" y="0"/>
                  </a:lnTo>
                  <a:lnTo>
                    <a:pt x="58" y="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8" name="Freeform 145"/>
            <p:cNvSpPr>
              <a:spLocks/>
            </p:cNvSpPr>
            <p:nvPr/>
          </p:nvSpPr>
          <p:spPr bwMode="auto">
            <a:xfrm>
              <a:off x="3274" y="2258"/>
              <a:ext cx="58" cy="4"/>
            </a:xfrm>
            <a:custGeom>
              <a:avLst/>
              <a:gdLst>
                <a:gd name="T0" fmla="*/ 58 w 58"/>
                <a:gd name="T1" fmla="*/ 0 h 4"/>
                <a:gd name="T2" fmla="*/ 11 w 58"/>
                <a:gd name="T3" fmla="*/ 0 h 4"/>
                <a:gd name="T4" fmla="*/ 0 w 58"/>
                <a:gd name="T5" fmla="*/ 4 h 4"/>
                <a:gd name="T6" fmla="*/ 0 60000 65536"/>
                <a:gd name="T7" fmla="*/ 0 60000 65536"/>
                <a:gd name="T8" fmla="*/ 0 60000 65536"/>
                <a:gd name="T9" fmla="*/ 0 w 58"/>
                <a:gd name="T10" fmla="*/ 0 h 4"/>
                <a:gd name="T11" fmla="*/ 58 w 5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" h="4">
                  <a:moveTo>
                    <a:pt x="58" y="0"/>
                  </a:moveTo>
                  <a:lnTo>
                    <a:pt x="11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29" name="Freeform 146"/>
            <p:cNvSpPr>
              <a:spLocks/>
            </p:cNvSpPr>
            <p:nvPr/>
          </p:nvSpPr>
          <p:spPr bwMode="auto">
            <a:xfrm>
              <a:off x="3297" y="2255"/>
              <a:ext cx="35" cy="3"/>
            </a:xfrm>
            <a:custGeom>
              <a:avLst/>
              <a:gdLst>
                <a:gd name="T0" fmla="*/ 0 w 35"/>
                <a:gd name="T1" fmla="*/ 0 h 3"/>
                <a:gd name="T2" fmla="*/ 35 w 35"/>
                <a:gd name="T3" fmla="*/ 0 h 3"/>
                <a:gd name="T4" fmla="*/ 35 w 35"/>
                <a:gd name="T5" fmla="*/ 3 h 3"/>
                <a:gd name="T6" fmla="*/ 0 60000 65536"/>
                <a:gd name="T7" fmla="*/ 0 60000 65536"/>
                <a:gd name="T8" fmla="*/ 0 60000 65536"/>
                <a:gd name="T9" fmla="*/ 0 w 35"/>
                <a:gd name="T10" fmla="*/ 0 h 3"/>
                <a:gd name="T11" fmla="*/ 35 w 3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3">
                  <a:moveTo>
                    <a:pt x="0" y="0"/>
                  </a:moveTo>
                  <a:lnTo>
                    <a:pt x="35" y="0"/>
                  </a:lnTo>
                  <a:lnTo>
                    <a:pt x="35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0" name="Freeform 147"/>
            <p:cNvSpPr>
              <a:spLocks/>
            </p:cNvSpPr>
            <p:nvPr/>
          </p:nvSpPr>
          <p:spPr bwMode="auto">
            <a:xfrm>
              <a:off x="3297" y="2252"/>
              <a:ext cx="35" cy="3"/>
            </a:xfrm>
            <a:custGeom>
              <a:avLst/>
              <a:gdLst>
                <a:gd name="T0" fmla="*/ 35 w 35"/>
                <a:gd name="T1" fmla="*/ 0 h 3"/>
                <a:gd name="T2" fmla="*/ 11 w 35"/>
                <a:gd name="T3" fmla="*/ 0 h 3"/>
                <a:gd name="T4" fmla="*/ 0 w 35"/>
                <a:gd name="T5" fmla="*/ 3 h 3"/>
                <a:gd name="T6" fmla="*/ 0 60000 65536"/>
                <a:gd name="T7" fmla="*/ 0 60000 65536"/>
                <a:gd name="T8" fmla="*/ 0 60000 65536"/>
                <a:gd name="T9" fmla="*/ 0 w 35"/>
                <a:gd name="T10" fmla="*/ 0 h 3"/>
                <a:gd name="T11" fmla="*/ 35 w 3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" h="3">
                  <a:moveTo>
                    <a:pt x="35" y="0"/>
                  </a:moveTo>
                  <a:lnTo>
                    <a:pt x="11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1" name="Freeform 148"/>
            <p:cNvSpPr>
              <a:spLocks/>
            </p:cNvSpPr>
            <p:nvPr/>
          </p:nvSpPr>
          <p:spPr bwMode="auto">
            <a:xfrm>
              <a:off x="3321" y="2250"/>
              <a:ext cx="11" cy="2"/>
            </a:xfrm>
            <a:custGeom>
              <a:avLst/>
              <a:gdLst>
                <a:gd name="T0" fmla="*/ 0 w 11"/>
                <a:gd name="T1" fmla="*/ 0 h 2"/>
                <a:gd name="T2" fmla="*/ 11 w 11"/>
                <a:gd name="T3" fmla="*/ 0 h 2"/>
                <a:gd name="T4" fmla="*/ 11 w 11"/>
                <a:gd name="T5" fmla="*/ 2 h 2"/>
                <a:gd name="T6" fmla="*/ 0 60000 65536"/>
                <a:gd name="T7" fmla="*/ 0 60000 65536"/>
                <a:gd name="T8" fmla="*/ 0 60000 65536"/>
                <a:gd name="T9" fmla="*/ 0 w 11"/>
                <a:gd name="T10" fmla="*/ 0 h 2"/>
                <a:gd name="T11" fmla="*/ 11 w 1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2">
                  <a:moveTo>
                    <a:pt x="0" y="0"/>
                  </a:moveTo>
                  <a:lnTo>
                    <a:pt x="11" y="0"/>
                  </a:lnTo>
                  <a:lnTo>
                    <a:pt x="11" y="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2" name="Freeform 149"/>
            <p:cNvSpPr>
              <a:spLocks/>
            </p:cNvSpPr>
            <p:nvPr/>
          </p:nvSpPr>
          <p:spPr bwMode="auto">
            <a:xfrm>
              <a:off x="3262" y="1970"/>
              <a:ext cx="70" cy="35"/>
            </a:xfrm>
            <a:custGeom>
              <a:avLst/>
              <a:gdLst>
                <a:gd name="T0" fmla="*/ 70 w 70"/>
                <a:gd name="T1" fmla="*/ 35 h 35"/>
                <a:gd name="T2" fmla="*/ 0 w 70"/>
                <a:gd name="T3" fmla="*/ 18 h 35"/>
                <a:gd name="T4" fmla="*/ 70 w 70"/>
                <a:gd name="T5" fmla="*/ 0 h 35"/>
                <a:gd name="T6" fmla="*/ 70 w 70"/>
                <a:gd name="T7" fmla="*/ 35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35"/>
                <a:gd name="T14" fmla="*/ 70 w 70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35">
                  <a:moveTo>
                    <a:pt x="70" y="35"/>
                  </a:moveTo>
                  <a:lnTo>
                    <a:pt x="0" y="18"/>
                  </a:lnTo>
                  <a:lnTo>
                    <a:pt x="70" y="0"/>
                  </a:lnTo>
                  <a:lnTo>
                    <a:pt x="70" y="3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3" name="Freeform 150"/>
            <p:cNvSpPr>
              <a:spLocks/>
            </p:cNvSpPr>
            <p:nvPr/>
          </p:nvSpPr>
          <p:spPr bwMode="auto">
            <a:xfrm>
              <a:off x="3271" y="1990"/>
              <a:ext cx="61" cy="12"/>
            </a:xfrm>
            <a:custGeom>
              <a:avLst/>
              <a:gdLst>
                <a:gd name="T0" fmla="*/ 61 w 61"/>
                <a:gd name="T1" fmla="*/ 12 h 12"/>
                <a:gd name="T2" fmla="*/ 47 w 61"/>
                <a:gd name="T3" fmla="*/ 12 h 12"/>
                <a:gd name="T4" fmla="*/ 36 w 61"/>
                <a:gd name="T5" fmla="*/ 10 h 12"/>
                <a:gd name="T6" fmla="*/ 61 w 61"/>
                <a:gd name="T7" fmla="*/ 10 h 12"/>
                <a:gd name="T8" fmla="*/ 61 w 61"/>
                <a:gd name="T9" fmla="*/ 7 h 12"/>
                <a:gd name="T10" fmla="*/ 24 w 61"/>
                <a:gd name="T11" fmla="*/ 7 h 12"/>
                <a:gd name="T12" fmla="*/ 13 w 61"/>
                <a:gd name="T13" fmla="*/ 3 h 12"/>
                <a:gd name="T14" fmla="*/ 61 w 61"/>
                <a:gd name="T15" fmla="*/ 3 h 12"/>
                <a:gd name="T16" fmla="*/ 61 w 61"/>
                <a:gd name="T17" fmla="*/ 0 h 12"/>
                <a:gd name="T18" fmla="*/ 0 w 61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2"/>
                <a:gd name="T32" fmla="*/ 61 w 61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2">
                  <a:moveTo>
                    <a:pt x="61" y="12"/>
                  </a:moveTo>
                  <a:lnTo>
                    <a:pt x="47" y="12"/>
                  </a:lnTo>
                  <a:lnTo>
                    <a:pt x="36" y="10"/>
                  </a:lnTo>
                  <a:lnTo>
                    <a:pt x="61" y="10"/>
                  </a:lnTo>
                  <a:lnTo>
                    <a:pt x="61" y="7"/>
                  </a:lnTo>
                  <a:lnTo>
                    <a:pt x="24" y="7"/>
                  </a:lnTo>
                  <a:lnTo>
                    <a:pt x="13" y="3"/>
                  </a:lnTo>
                  <a:lnTo>
                    <a:pt x="61" y="3"/>
                  </a:lnTo>
                  <a:lnTo>
                    <a:pt x="6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4" name="Freeform 151"/>
            <p:cNvSpPr>
              <a:spLocks/>
            </p:cNvSpPr>
            <p:nvPr/>
          </p:nvSpPr>
          <p:spPr bwMode="auto">
            <a:xfrm>
              <a:off x="3263" y="1985"/>
              <a:ext cx="69" cy="3"/>
            </a:xfrm>
            <a:custGeom>
              <a:avLst/>
              <a:gdLst>
                <a:gd name="T0" fmla="*/ 11 w 69"/>
                <a:gd name="T1" fmla="*/ 0 h 3"/>
                <a:gd name="T2" fmla="*/ 69 w 69"/>
                <a:gd name="T3" fmla="*/ 0 h 3"/>
                <a:gd name="T4" fmla="*/ 69 w 69"/>
                <a:gd name="T5" fmla="*/ 3 h 3"/>
                <a:gd name="T6" fmla="*/ 0 w 69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3"/>
                <a:gd name="T14" fmla="*/ 69 w 6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3">
                  <a:moveTo>
                    <a:pt x="11" y="0"/>
                  </a:moveTo>
                  <a:lnTo>
                    <a:pt x="69" y="0"/>
                  </a:lnTo>
                  <a:lnTo>
                    <a:pt x="69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5" name="Freeform 152"/>
            <p:cNvSpPr>
              <a:spLocks/>
            </p:cNvSpPr>
            <p:nvPr/>
          </p:nvSpPr>
          <p:spPr bwMode="auto">
            <a:xfrm>
              <a:off x="3274" y="1973"/>
              <a:ext cx="58" cy="12"/>
            </a:xfrm>
            <a:custGeom>
              <a:avLst/>
              <a:gdLst>
                <a:gd name="T0" fmla="*/ 0 w 58"/>
                <a:gd name="T1" fmla="*/ 12 h 12"/>
                <a:gd name="T2" fmla="*/ 11 w 58"/>
                <a:gd name="T3" fmla="*/ 9 h 12"/>
                <a:gd name="T4" fmla="*/ 58 w 58"/>
                <a:gd name="T5" fmla="*/ 9 h 12"/>
                <a:gd name="T6" fmla="*/ 58 w 58"/>
                <a:gd name="T7" fmla="*/ 7 h 12"/>
                <a:gd name="T8" fmla="*/ 23 w 58"/>
                <a:gd name="T9" fmla="*/ 7 h 12"/>
                <a:gd name="T10" fmla="*/ 34 w 58"/>
                <a:gd name="T11" fmla="*/ 3 h 12"/>
                <a:gd name="T12" fmla="*/ 58 w 58"/>
                <a:gd name="T13" fmla="*/ 3 h 12"/>
                <a:gd name="T14" fmla="*/ 58 w 58"/>
                <a:gd name="T15" fmla="*/ 0 h 12"/>
                <a:gd name="T16" fmla="*/ 47 w 58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12"/>
                <a:gd name="T29" fmla="*/ 58 w 58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12">
                  <a:moveTo>
                    <a:pt x="0" y="12"/>
                  </a:moveTo>
                  <a:lnTo>
                    <a:pt x="11" y="9"/>
                  </a:lnTo>
                  <a:lnTo>
                    <a:pt x="58" y="9"/>
                  </a:lnTo>
                  <a:lnTo>
                    <a:pt x="58" y="7"/>
                  </a:lnTo>
                  <a:lnTo>
                    <a:pt x="23" y="7"/>
                  </a:lnTo>
                  <a:lnTo>
                    <a:pt x="34" y="3"/>
                  </a:lnTo>
                  <a:lnTo>
                    <a:pt x="58" y="3"/>
                  </a:lnTo>
                  <a:lnTo>
                    <a:pt x="58" y="0"/>
                  </a:lnTo>
                  <a:lnTo>
                    <a:pt x="4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6" name="Freeform 153"/>
            <p:cNvSpPr>
              <a:spLocks/>
            </p:cNvSpPr>
            <p:nvPr/>
          </p:nvSpPr>
          <p:spPr bwMode="auto">
            <a:xfrm>
              <a:off x="3262" y="1695"/>
              <a:ext cx="70" cy="34"/>
            </a:xfrm>
            <a:custGeom>
              <a:avLst/>
              <a:gdLst>
                <a:gd name="T0" fmla="*/ 70 w 70"/>
                <a:gd name="T1" fmla="*/ 34 h 34"/>
                <a:gd name="T2" fmla="*/ 0 w 70"/>
                <a:gd name="T3" fmla="*/ 17 h 34"/>
                <a:gd name="T4" fmla="*/ 70 w 70"/>
                <a:gd name="T5" fmla="*/ 0 h 34"/>
                <a:gd name="T6" fmla="*/ 70 w 70"/>
                <a:gd name="T7" fmla="*/ 34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34"/>
                <a:gd name="T14" fmla="*/ 70 w 7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34">
                  <a:moveTo>
                    <a:pt x="70" y="34"/>
                  </a:moveTo>
                  <a:lnTo>
                    <a:pt x="0" y="17"/>
                  </a:lnTo>
                  <a:lnTo>
                    <a:pt x="70" y="0"/>
                  </a:lnTo>
                  <a:lnTo>
                    <a:pt x="70" y="3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7" name="Freeform 154"/>
            <p:cNvSpPr>
              <a:spLocks/>
            </p:cNvSpPr>
            <p:nvPr/>
          </p:nvSpPr>
          <p:spPr bwMode="auto">
            <a:xfrm>
              <a:off x="3271" y="1715"/>
              <a:ext cx="61" cy="10"/>
            </a:xfrm>
            <a:custGeom>
              <a:avLst/>
              <a:gdLst>
                <a:gd name="T0" fmla="*/ 61 w 61"/>
                <a:gd name="T1" fmla="*/ 10 h 10"/>
                <a:gd name="T2" fmla="*/ 47 w 61"/>
                <a:gd name="T3" fmla="*/ 10 h 10"/>
                <a:gd name="T4" fmla="*/ 35 w 61"/>
                <a:gd name="T5" fmla="*/ 8 h 10"/>
                <a:gd name="T6" fmla="*/ 61 w 61"/>
                <a:gd name="T7" fmla="*/ 8 h 10"/>
                <a:gd name="T8" fmla="*/ 61 w 61"/>
                <a:gd name="T9" fmla="*/ 5 h 10"/>
                <a:gd name="T10" fmla="*/ 24 w 61"/>
                <a:gd name="T11" fmla="*/ 5 h 10"/>
                <a:gd name="T12" fmla="*/ 11 w 61"/>
                <a:gd name="T13" fmla="*/ 2 h 10"/>
                <a:gd name="T14" fmla="*/ 61 w 61"/>
                <a:gd name="T15" fmla="*/ 2 h 10"/>
                <a:gd name="T16" fmla="*/ 61 w 61"/>
                <a:gd name="T17" fmla="*/ 0 h 10"/>
                <a:gd name="T18" fmla="*/ 0 w 61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0"/>
                <a:gd name="T32" fmla="*/ 61 w 61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0">
                  <a:moveTo>
                    <a:pt x="61" y="10"/>
                  </a:moveTo>
                  <a:lnTo>
                    <a:pt x="47" y="10"/>
                  </a:lnTo>
                  <a:lnTo>
                    <a:pt x="35" y="8"/>
                  </a:lnTo>
                  <a:lnTo>
                    <a:pt x="61" y="8"/>
                  </a:lnTo>
                  <a:lnTo>
                    <a:pt x="61" y="5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8" name="Freeform 155"/>
            <p:cNvSpPr>
              <a:spLocks/>
            </p:cNvSpPr>
            <p:nvPr/>
          </p:nvSpPr>
          <p:spPr bwMode="auto">
            <a:xfrm>
              <a:off x="3263" y="1709"/>
              <a:ext cx="69" cy="3"/>
            </a:xfrm>
            <a:custGeom>
              <a:avLst/>
              <a:gdLst>
                <a:gd name="T0" fmla="*/ 11 w 69"/>
                <a:gd name="T1" fmla="*/ 0 h 3"/>
                <a:gd name="T2" fmla="*/ 69 w 69"/>
                <a:gd name="T3" fmla="*/ 0 h 3"/>
                <a:gd name="T4" fmla="*/ 69 w 69"/>
                <a:gd name="T5" fmla="*/ 3 h 3"/>
                <a:gd name="T6" fmla="*/ 0 w 69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3"/>
                <a:gd name="T14" fmla="*/ 69 w 6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3">
                  <a:moveTo>
                    <a:pt x="11" y="0"/>
                  </a:moveTo>
                  <a:lnTo>
                    <a:pt x="69" y="0"/>
                  </a:lnTo>
                  <a:lnTo>
                    <a:pt x="69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39" name="Freeform 156"/>
            <p:cNvSpPr>
              <a:spLocks/>
            </p:cNvSpPr>
            <p:nvPr/>
          </p:nvSpPr>
          <p:spPr bwMode="auto">
            <a:xfrm>
              <a:off x="3274" y="1697"/>
              <a:ext cx="58" cy="12"/>
            </a:xfrm>
            <a:custGeom>
              <a:avLst/>
              <a:gdLst>
                <a:gd name="T0" fmla="*/ 0 w 58"/>
                <a:gd name="T1" fmla="*/ 12 h 12"/>
                <a:gd name="T2" fmla="*/ 11 w 58"/>
                <a:gd name="T3" fmla="*/ 8 h 12"/>
                <a:gd name="T4" fmla="*/ 58 w 58"/>
                <a:gd name="T5" fmla="*/ 8 h 12"/>
                <a:gd name="T6" fmla="*/ 58 w 58"/>
                <a:gd name="T7" fmla="*/ 6 h 12"/>
                <a:gd name="T8" fmla="*/ 23 w 58"/>
                <a:gd name="T9" fmla="*/ 6 h 12"/>
                <a:gd name="T10" fmla="*/ 34 w 58"/>
                <a:gd name="T11" fmla="*/ 3 h 12"/>
                <a:gd name="T12" fmla="*/ 58 w 58"/>
                <a:gd name="T13" fmla="*/ 3 h 12"/>
                <a:gd name="T14" fmla="*/ 58 w 58"/>
                <a:gd name="T15" fmla="*/ 0 h 12"/>
                <a:gd name="T16" fmla="*/ 47 w 58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12"/>
                <a:gd name="T29" fmla="*/ 58 w 58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12">
                  <a:moveTo>
                    <a:pt x="0" y="12"/>
                  </a:moveTo>
                  <a:lnTo>
                    <a:pt x="11" y="8"/>
                  </a:lnTo>
                  <a:lnTo>
                    <a:pt x="58" y="8"/>
                  </a:lnTo>
                  <a:lnTo>
                    <a:pt x="58" y="6"/>
                  </a:lnTo>
                  <a:lnTo>
                    <a:pt x="23" y="6"/>
                  </a:lnTo>
                  <a:lnTo>
                    <a:pt x="34" y="3"/>
                  </a:lnTo>
                  <a:lnTo>
                    <a:pt x="58" y="3"/>
                  </a:lnTo>
                  <a:lnTo>
                    <a:pt x="58" y="0"/>
                  </a:lnTo>
                  <a:lnTo>
                    <a:pt x="4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40" name="Freeform 157"/>
            <p:cNvSpPr>
              <a:spLocks/>
            </p:cNvSpPr>
            <p:nvPr/>
          </p:nvSpPr>
          <p:spPr bwMode="auto">
            <a:xfrm>
              <a:off x="3262" y="1418"/>
              <a:ext cx="70" cy="35"/>
            </a:xfrm>
            <a:custGeom>
              <a:avLst/>
              <a:gdLst>
                <a:gd name="T0" fmla="*/ 70 w 70"/>
                <a:gd name="T1" fmla="*/ 35 h 35"/>
                <a:gd name="T2" fmla="*/ 0 w 70"/>
                <a:gd name="T3" fmla="*/ 19 h 35"/>
                <a:gd name="T4" fmla="*/ 70 w 70"/>
                <a:gd name="T5" fmla="*/ 0 h 35"/>
                <a:gd name="T6" fmla="*/ 70 w 70"/>
                <a:gd name="T7" fmla="*/ 35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35"/>
                <a:gd name="T14" fmla="*/ 70 w 70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35">
                  <a:moveTo>
                    <a:pt x="70" y="35"/>
                  </a:moveTo>
                  <a:lnTo>
                    <a:pt x="0" y="19"/>
                  </a:lnTo>
                  <a:lnTo>
                    <a:pt x="70" y="0"/>
                  </a:lnTo>
                  <a:lnTo>
                    <a:pt x="70" y="3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41" name="Freeform 158"/>
            <p:cNvSpPr>
              <a:spLocks/>
            </p:cNvSpPr>
            <p:nvPr/>
          </p:nvSpPr>
          <p:spPr bwMode="auto">
            <a:xfrm>
              <a:off x="3271" y="1438"/>
              <a:ext cx="61" cy="12"/>
            </a:xfrm>
            <a:custGeom>
              <a:avLst/>
              <a:gdLst>
                <a:gd name="T0" fmla="*/ 61 w 61"/>
                <a:gd name="T1" fmla="*/ 12 h 12"/>
                <a:gd name="T2" fmla="*/ 47 w 61"/>
                <a:gd name="T3" fmla="*/ 12 h 12"/>
                <a:gd name="T4" fmla="*/ 36 w 61"/>
                <a:gd name="T5" fmla="*/ 9 h 12"/>
                <a:gd name="T6" fmla="*/ 61 w 61"/>
                <a:gd name="T7" fmla="*/ 9 h 12"/>
                <a:gd name="T8" fmla="*/ 61 w 61"/>
                <a:gd name="T9" fmla="*/ 7 h 12"/>
                <a:gd name="T10" fmla="*/ 24 w 61"/>
                <a:gd name="T11" fmla="*/ 7 h 12"/>
                <a:gd name="T12" fmla="*/ 13 w 61"/>
                <a:gd name="T13" fmla="*/ 3 h 12"/>
                <a:gd name="T14" fmla="*/ 61 w 61"/>
                <a:gd name="T15" fmla="*/ 3 h 12"/>
                <a:gd name="T16" fmla="*/ 61 w 61"/>
                <a:gd name="T17" fmla="*/ 0 h 12"/>
                <a:gd name="T18" fmla="*/ 0 w 61"/>
                <a:gd name="T19" fmla="*/ 0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2"/>
                <a:gd name="T32" fmla="*/ 61 w 61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2">
                  <a:moveTo>
                    <a:pt x="61" y="12"/>
                  </a:moveTo>
                  <a:lnTo>
                    <a:pt x="47" y="12"/>
                  </a:lnTo>
                  <a:lnTo>
                    <a:pt x="36" y="9"/>
                  </a:lnTo>
                  <a:lnTo>
                    <a:pt x="61" y="9"/>
                  </a:lnTo>
                  <a:lnTo>
                    <a:pt x="61" y="7"/>
                  </a:lnTo>
                  <a:lnTo>
                    <a:pt x="24" y="7"/>
                  </a:lnTo>
                  <a:lnTo>
                    <a:pt x="13" y="3"/>
                  </a:lnTo>
                  <a:lnTo>
                    <a:pt x="61" y="3"/>
                  </a:lnTo>
                  <a:lnTo>
                    <a:pt x="6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42" name="Freeform 159"/>
            <p:cNvSpPr>
              <a:spLocks/>
            </p:cNvSpPr>
            <p:nvPr/>
          </p:nvSpPr>
          <p:spPr bwMode="auto">
            <a:xfrm>
              <a:off x="3263" y="1433"/>
              <a:ext cx="69" cy="2"/>
            </a:xfrm>
            <a:custGeom>
              <a:avLst/>
              <a:gdLst>
                <a:gd name="T0" fmla="*/ 11 w 69"/>
                <a:gd name="T1" fmla="*/ 0 h 2"/>
                <a:gd name="T2" fmla="*/ 69 w 69"/>
                <a:gd name="T3" fmla="*/ 0 h 2"/>
                <a:gd name="T4" fmla="*/ 69 w 69"/>
                <a:gd name="T5" fmla="*/ 2 h 2"/>
                <a:gd name="T6" fmla="*/ 0 w 69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2"/>
                <a:gd name="T14" fmla="*/ 69 w 69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2">
                  <a:moveTo>
                    <a:pt x="11" y="0"/>
                  </a:moveTo>
                  <a:lnTo>
                    <a:pt x="69" y="0"/>
                  </a:lnTo>
                  <a:lnTo>
                    <a:pt x="69" y="2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43" name="Freeform 160"/>
            <p:cNvSpPr>
              <a:spLocks/>
            </p:cNvSpPr>
            <p:nvPr/>
          </p:nvSpPr>
          <p:spPr bwMode="auto">
            <a:xfrm>
              <a:off x="3274" y="1421"/>
              <a:ext cx="58" cy="12"/>
            </a:xfrm>
            <a:custGeom>
              <a:avLst/>
              <a:gdLst>
                <a:gd name="T0" fmla="*/ 0 w 58"/>
                <a:gd name="T1" fmla="*/ 12 h 12"/>
                <a:gd name="T2" fmla="*/ 11 w 58"/>
                <a:gd name="T3" fmla="*/ 9 h 12"/>
                <a:gd name="T4" fmla="*/ 58 w 58"/>
                <a:gd name="T5" fmla="*/ 9 h 12"/>
                <a:gd name="T6" fmla="*/ 58 w 58"/>
                <a:gd name="T7" fmla="*/ 6 h 12"/>
                <a:gd name="T8" fmla="*/ 23 w 58"/>
                <a:gd name="T9" fmla="*/ 6 h 12"/>
                <a:gd name="T10" fmla="*/ 34 w 58"/>
                <a:gd name="T11" fmla="*/ 4 h 12"/>
                <a:gd name="T12" fmla="*/ 58 w 58"/>
                <a:gd name="T13" fmla="*/ 4 h 12"/>
                <a:gd name="T14" fmla="*/ 58 w 58"/>
                <a:gd name="T15" fmla="*/ 0 h 12"/>
                <a:gd name="T16" fmla="*/ 47 w 58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12"/>
                <a:gd name="T29" fmla="*/ 58 w 58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12">
                  <a:moveTo>
                    <a:pt x="0" y="12"/>
                  </a:moveTo>
                  <a:lnTo>
                    <a:pt x="11" y="9"/>
                  </a:lnTo>
                  <a:lnTo>
                    <a:pt x="58" y="9"/>
                  </a:lnTo>
                  <a:lnTo>
                    <a:pt x="58" y="6"/>
                  </a:lnTo>
                  <a:lnTo>
                    <a:pt x="23" y="6"/>
                  </a:lnTo>
                  <a:lnTo>
                    <a:pt x="34" y="4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4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44" name="Freeform 161"/>
            <p:cNvSpPr>
              <a:spLocks/>
            </p:cNvSpPr>
            <p:nvPr/>
          </p:nvSpPr>
          <p:spPr bwMode="auto">
            <a:xfrm>
              <a:off x="3262" y="1142"/>
              <a:ext cx="70" cy="35"/>
            </a:xfrm>
            <a:custGeom>
              <a:avLst/>
              <a:gdLst>
                <a:gd name="T0" fmla="*/ 70 w 70"/>
                <a:gd name="T1" fmla="*/ 35 h 35"/>
                <a:gd name="T2" fmla="*/ 0 w 70"/>
                <a:gd name="T3" fmla="*/ 18 h 35"/>
                <a:gd name="T4" fmla="*/ 70 w 70"/>
                <a:gd name="T5" fmla="*/ 0 h 35"/>
                <a:gd name="T6" fmla="*/ 70 w 70"/>
                <a:gd name="T7" fmla="*/ 35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35"/>
                <a:gd name="T14" fmla="*/ 70 w 70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35">
                  <a:moveTo>
                    <a:pt x="70" y="35"/>
                  </a:moveTo>
                  <a:lnTo>
                    <a:pt x="0" y="18"/>
                  </a:lnTo>
                  <a:lnTo>
                    <a:pt x="70" y="0"/>
                  </a:lnTo>
                  <a:lnTo>
                    <a:pt x="70" y="3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45" name="Freeform 162"/>
            <p:cNvSpPr>
              <a:spLocks/>
            </p:cNvSpPr>
            <p:nvPr/>
          </p:nvSpPr>
          <p:spPr bwMode="auto">
            <a:xfrm>
              <a:off x="3271" y="1162"/>
              <a:ext cx="61" cy="11"/>
            </a:xfrm>
            <a:custGeom>
              <a:avLst/>
              <a:gdLst>
                <a:gd name="T0" fmla="*/ 61 w 61"/>
                <a:gd name="T1" fmla="*/ 11 h 11"/>
                <a:gd name="T2" fmla="*/ 47 w 61"/>
                <a:gd name="T3" fmla="*/ 11 h 11"/>
                <a:gd name="T4" fmla="*/ 36 w 61"/>
                <a:gd name="T5" fmla="*/ 8 h 11"/>
                <a:gd name="T6" fmla="*/ 61 w 61"/>
                <a:gd name="T7" fmla="*/ 8 h 11"/>
                <a:gd name="T8" fmla="*/ 61 w 61"/>
                <a:gd name="T9" fmla="*/ 6 h 11"/>
                <a:gd name="T10" fmla="*/ 24 w 61"/>
                <a:gd name="T11" fmla="*/ 6 h 11"/>
                <a:gd name="T12" fmla="*/ 13 w 61"/>
                <a:gd name="T13" fmla="*/ 3 h 11"/>
                <a:gd name="T14" fmla="*/ 61 w 61"/>
                <a:gd name="T15" fmla="*/ 3 h 11"/>
                <a:gd name="T16" fmla="*/ 61 w 61"/>
                <a:gd name="T17" fmla="*/ 0 h 11"/>
                <a:gd name="T18" fmla="*/ 0 w 61"/>
                <a:gd name="T19" fmla="*/ 0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"/>
                <a:gd name="T31" fmla="*/ 0 h 11"/>
                <a:gd name="T32" fmla="*/ 61 w 61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" h="11">
                  <a:moveTo>
                    <a:pt x="61" y="11"/>
                  </a:moveTo>
                  <a:lnTo>
                    <a:pt x="47" y="11"/>
                  </a:lnTo>
                  <a:lnTo>
                    <a:pt x="36" y="8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24" y="6"/>
                  </a:lnTo>
                  <a:lnTo>
                    <a:pt x="13" y="3"/>
                  </a:lnTo>
                  <a:lnTo>
                    <a:pt x="61" y="3"/>
                  </a:lnTo>
                  <a:lnTo>
                    <a:pt x="6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46" name="Freeform 163"/>
            <p:cNvSpPr>
              <a:spLocks/>
            </p:cNvSpPr>
            <p:nvPr/>
          </p:nvSpPr>
          <p:spPr bwMode="auto">
            <a:xfrm>
              <a:off x="3263" y="1157"/>
              <a:ext cx="69" cy="3"/>
            </a:xfrm>
            <a:custGeom>
              <a:avLst/>
              <a:gdLst>
                <a:gd name="T0" fmla="*/ 11 w 69"/>
                <a:gd name="T1" fmla="*/ 0 h 3"/>
                <a:gd name="T2" fmla="*/ 69 w 69"/>
                <a:gd name="T3" fmla="*/ 0 h 3"/>
                <a:gd name="T4" fmla="*/ 69 w 69"/>
                <a:gd name="T5" fmla="*/ 3 h 3"/>
                <a:gd name="T6" fmla="*/ 0 w 69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"/>
                <a:gd name="T13" fmla="*/ 0 h 3"/>
                <a:gd name="T14" fmla="*/ 69 w 6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" h="3">
                  <a:moveTo>
                    <a:pt x="11" y="0"/>
                  </a:moveTo>
                  <a:lnTo>
                    <a:pt x="69" y="0"/>
                  </a:lnTo>
                  <a:lnTo>
                    <a:pt x="69" y="3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47" name="Freeform 164"/>
            <p:cNvSpPr>
              <a:spLocks/>
            </p:cNvSpPr>
            <p:nvPr/>
          </p:nvSpPr>
          <p:spPr bwMode="auto">
            <a:xfrm>
              <a:off x="3274" y="1145"/>
              <a:ext cx="58" cy="12"/>
            </a:xfrm>
            <a:custGeom>
              <a:avLst/>
              <a:gdLst>
                <a:gd name="T0" fmla="*/ 0 w 58"/>
                <a:gd name="T1" fmla="*/ 12 h 12"/>
                <a:gd name="T2" fmla="*/ 11 w 58"/>
                <a:gd name="T3" fmla="*/ 9 h 12"/>
                <a:gd name="T4" fmla="*/ 58 w 58"/>
                <a:gd name="T5" fmla="*/ 9 h 12"/>
                <a:gd name="T6" fmla="*/ 58 w 58"/>
                <a:gd name="T7" fmla="*/ 5 h 12"/>
                <a:gd name="T8" fmla="*/ 23 w 58"/>
                <a:gd name="T9" fmla="*/ 5 h 12"/>
                <a:gd name="T10" fmla="*/ 34 w 58"/>
                <a:gd name="T11" fmla="*/ 3 h 12"/>
                <a:gd name="T12" fmla="*/ 58 w 58"/>
                <a:gd name="T13" fmla="*/ 3 h 12"/>
                <a:gd name="T14" fmla="*/ 58 w 58"/>
                <a:gd name="T15" fmla="*/ 0 h 12"/>
                <a:gd name="T16" fmla="*/ 47 w 58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12"/>
                <a:gd name="T29" fmla="*/ 58 w 58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12">
                  <a:moveTo>
                    <a:pt x="0" y="12"/>
                  </a:moveTo>
                  <a:lnTo>
                    <a:pt x="11" y="9"/>
                  </a:lnTo>
                  <a:lnTo>
                    <a:pt x="58" y="9"/>
                  </a:lnTo>
                  <a:lnTo>
                    <a:pt x="58" y="5"/>
                  </a:lnTo>
                  <a:lnTo>
                    <a:pt x="23" y="5"/>
                  </a:lnTo>
                  <a:lnTo>
                    <a:pt x="34" y="3"/>
                  </a:lnTo>
                  <a:lnTo>
                    <a:pt x="58" y="3"/>
                  </a:lnTo>
                  <a:lnTo>
                    <a:pt x="58" y="0"/>
                  </a:lnTo>
                  <a:lnTo>
                    <a:pt x="4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48" name="Freeform 165"/>
            <p:cNvSpPr>
              <a:spLocks/>
            </p:cNvSpPr>
            <p:nvPr/>
          </p:nvSpPr>
          <p:spPr bwMode="auto">
            <a:xfrm>
              <a:off x="1224" y="1158"/>
              <a:ext cx="9" cy="3"/>
            </a:xfrm>
            <a:custGeom>
              <a:avLst/>
              <a:gdLst>
                <a:gd name="T0" fmla="*/ 9 w 9"/>
                <a:gd name="T1" fmla="*/ 3 h 3"/>
                <a:gd name="T2" fmla="*/ 0 w 9"/>
                <a:gd name="T3" fmla="*/ 2 h 3"/>
                <a:gd name="T4" fmla="*/ 9 w 9"/>
                <a:gd name="T5" fmla="*/ 0 h 3"/>
                <a:gd name="T6" fmla="*/ 0 60000 65536"/>
                <a:gd name="T7" fmla="*/ 0 60000 65536"/>
                <a:gd name="T8" fmla="*/ 0 60000 65536"/>
                <a:gd name="T9" fmla="*/ 0 w 9"/>
                <a:gd name="T10" fmla="*/ 0 h 3"/>
                <a:gd name="T11" fmla="*/ 9 w 9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3">
                  <a:moveTo>
                    <a:pt x="9" y="3"/>
                  </a:moveTo>
                  <a:lnTo>
                    <a:pt x="0" y="2"/>
                  </a:lnTo>
                  <a:lnTo>
                    <a:pt x="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49" name="Freeform 166"/>
            <p:cNvSpPr>
              <a:spLocks/>
            </p:cNvSpPr>
            <p:nvPr/>
          </p:nvSpPr>
          <p:spPr bwMode="auto">
            <a:xfrm>
              <a:off x="1224" y="1154"/>
              <a:ext cx="9" cy="6"/>
            </a:xfrm>
            <a:custGeom>
              <a:avLst/>
              <a:gdLst>
                <a:gd name="T0" fmla="*/ 9 w 9"/>
                <a:gd name="T1" fmla="*/ 2 h 6"/>
                <a:gd name="T2" fmla="*/ 0 w 9"/>
                <a:gd name="T3" fmla="*/ 6 h 6"/>
                <a:gd name="T4" fmla="*/ 6 w 9"/>
                <a:gd name="T5" fmla="*/ 0 h 6"/>
                <a:gd name="T6" fmla="*/ 0 60000 65536"/>
                <a:gd name="T7" fmla="*/ 0 60000 65536"/>
                <a:gd name="T8" fmla="*/ 0 60000 65536"/>
                <a:gd name="T9" fmla="*/ 0 w 9"/>
                <a:gd name="T10" fmla="*/ 0 h 6"/>
                <a:gd name="T11" fmla="*/ 9 w 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6">
                  <a:moveTo>
                    <a:pt x="9" y="2"/>
                  </a:move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0" name="Freeform 167"/>
            <p:cNvSpPr>
              <a:spLocks/>
            </p:cNvSpPr>
            <p:nvPr/>
          </p:nvSpPr>
          <p:spPr bwMode="auto">
            <a:xfrm>
              <a:off x="1216" y="1150"/>
              <a:ext cx="13" cy="10"/>
            </a:xfrm>
            <a:custGeom>
              <a:avLst/>
              <a:gdLst>
                <a:gd name="T0" fmla="*/ 13 w 13"/>
                <a:gd name="T1" fmla="*/ 2 h 10"/>
                <a:gd name="T2" fmla="*/ 8 w 13"/>
                <a:gd name="T3" fmla="*/ 10 h 10"/>
                <a:gd name="T4" fmla="*/ 7 w 13"/>
                <a:gd name="T5" fmla="*/ 0 h 10"/>
                <a:gd name="T6" fmla="*/ 10 w 13"/>
                <a:gd name="T7" fmla="*/ 0 h 10"/>
                <a:gd name="T8" fmla="*/ 8 w 13"/>
                <a:gd name="T9" fmla="*/ 10 h 10"/>
                <a:gd name="T10" fmla="*/ 0 w 13"/>
                <a:gd name="T11" fmla="*/ 6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13" y="2"/>
                  </a:moveTo>
                  <a:lnTo>
                    <a:pt x="8" y="1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8" y="10"/>
                  </a:lnTo>
                  <a:lnTo>
                    <a:pt x="0" y="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1" name="Freeform 168"/>
            <p:cNvSpPr>
              <a:spLocks/>
            </p:cNvSpPr>
            <p:nvPr/>
          </p:nvSpPr>
          <p:spPr bwMode="auto">
            <a:xfrm>
              <a:off x="1215" y="1158"/>
              <a:ext cx="9" cy="3"/>
            </a:xfrm>
            <a:custGeom>
              <a:avLst/>
              <a:gdLst>
                <a:gd name="T0" fmla="*/ 0 w 9"/>
                <a:gd name="T1" fmla="*/ 0 h 3"/>
                <a:gd name="T2" fmla="*/ 9 w 9"/>
                <a:gd name="T3" fmla="*/ 2 h 3"/>
                <a:gd name="T4" fmla="*/ 0 w 9"/>
                <a:gd name="T5" fmla="*/ 3 h 3"/>
                <a:gd name="T6" fmla="*/ 0 60000 65536"/>
                <a:gd name="T7" fmla="*/ 0 60000 65536"/>
                <a:gd name="T8" fmla="*/ 0 60000 65536"/>
                <a:gd name="T9" fmla="*/ 0 w 9"/>
                <a:gd name="T10" fmla="*/ 0 h 3"/>
                <a:gd name="T11" fmla="*/ 9 w 9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3">
                  <a:moveTo>
                    <a:pt x="0" y="0"/>
                  </a:moveTo>
                  <a:lnTo>
                    <a:pt x="9" y="2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2" name="Freeform 169"/>
            <p:cNvSpPr>
              <a:spLocks/>
            </p:cNvSpPr>
            <p:nvPr/>
          </p:nvSpPr>
          <p:spPr bwMode="auto">
            <a:xfrm>
              <a:off x="1216" y="1160"/>
              <a:ext cx="8" cy="5"/>
            </a:xfrm>
            <a:custGeom>
              <a:avLst/>
              <a:gdLst>
                <a:gd name="T0" fmla="*/ 0 w 8"/>
                <a:gd name="T1" fmla="*/ 4 h 5"/>
                <a:gd name="T2" fmla="*/ 8 w 8"/>
                <a:gd name="T3" fmla="*/ 0 h 5"/>
                <a:gd name="T4" fmla="*/ 2 w 8"/>
                <a:gd name="T5" fmla="*/ 5 h 5"/>
                <a:gd name="T6" fmla="*/ 0 60000 65536"/>
                <a:gd name="T7" fmla="*/ 0 60000 65536"/>
                <a:gd name="T8" fmla="*/ 0 60000 65536"/>
                <a:gd name="T9" fmla="*/ 0 w 8"/>
                <a:gd name="T10" fmla="*/ 0 h 5"/>
                <a:gd name="T11" fmla="*/ 8 w 8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5">
                  <a:moveTo>
                    <a:pt x="0" y="4"/>
                  </a:moveTo>
                  <a:lnTo>
                    <a:pt x="8" y="0"/>
                  </a:lnTo>
                  <a:lnTo>
                    <a:pt x="2" y="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3" name="Freeform 170"/>
            <p:cNvSpPr>
              <a:spLocks/>
            </p:cNvSpPr>
            <p:nvPr/>
          </p:nvSpPr>
          <p:spPr bwMode="auto">
            <a:xfrm>
              <a:off x="1220" y="1160"/>
              <a:ext cx="13" cy="8"/>
            </a:xfrm>
            <a:custGeom>
              <a:avLst/>
              <a:gdLst>
                <a:gd name="T0" fmla="*/ 0 w 13"/>
                <a:gd name="T1" fmla="*/ 8 h 8"/>
                <a:gd name="T2" fmla="*/ 4 w 13"/>
                <a:gd name="T3" fmla="*/ 0 h 8"/>
                <a:gd name="T4" fmla="*/ 6 w 13"/>
                <a:gd name="T5" fmla="*/ 8 h 8"/>
                <a:gd name="T6" fmla="*/ 3 w 13"/>
                <a:gd name="T7" fmla="*/ 8 h 8"/>
                <a:gd name="T8" fmla="*/ 4 w 13"/>
                <a:gd name="T9" fmla="*/ 0 h 8"/>
                <a:gd name="T10" fmla="*/ 13 w 13"/>
                <a:gd name="T11" fmla="*/ 4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8"/>
                <a:gd name="T20" fmla="*/ 13 w 13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8">
                  <a:moveTo>
                    <a:pt x="0" y="8"/>
                  </a:moveTo>
                  <a:lnTo>
                    <a:pt x="4" y="0"/>
                  </a:lnTo>
                  <a:lnTo>
                    <a:pt x="6" y="8"/>
                  </a:lnTo>
                  <a:lnTo>
                    <a:pt x="3" y="8"/>
                  </a:lnTo>
                  <a:lnTo>
                    <a:pt x="4" y="0"/>
                  </a:lnTo>
                  <a:lnTo>
                    <a:pt x="13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4" name="Freeform 171"/>
            <p:cNvSpPr>
              <a:spLocks/>
            </p:cNvSpPr>
            <p:nvPr/>
          </p:nvSpPr>
          <p:spPr bwMode="auto">
            <a:xfrm>
              <a:off x="1220" y="1152"/>
              <a:ext cx="10" cy="13"/>
            </a:xfrm>
            <a:custGeom>
              <a:avLst/>
              <a:gdLst>
                <a:gd name="T0" fmla="*/ 10 w 10"/>
                <a:gd name="T1" fmla="*/ 13 h 13"/>
                <a:gd name="T2" fmla="*/ 4 w 10"/>
                <a:gd name="T3" fmla="*/ 8 h 13"/>
                <a:gd name="T4" fmla="*/ 0 w 10"/>
                <a:gd name="T5" fmla="*/ 0 h 13"/>
                <a:gd name="T6" fmla="*/ 0 60000 65536"/>
                <a:gd name="T7" fmla="*/ 0 60000 65536"/>
                <a:gd name="T8" fmla="*/ 0 60000 65536"/>
                <a:gd name="T9" fmla="*/ 0 w 10"/>
                <a:gd name="T10" fmla="*/ 0 h 13"/>
                <a:gd name="T11" fmla="*/ 10 w 10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3">
                  <a:moveTo>
                    <a:pt x="10" y="13"/>
                  </a:moveTo>
                  <a:lnTo>
                    <a:pt x="4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5" name="Freeform 172"/>
            <p:cNvSpPr>
              <a:spLocks/>
            </p:cNvSpPr>
            <p:nvPr/>
          </p:nvSpPr>
          <p:spPr bwMode="auto">
            <a:xfrm>
              <a:off x="1218" y="1154"/>
              <a:ext cx="11" cy="14"/>
            </a:xfrm>
            <a:custGeom>
              <a:avLst/>
              <a:gdLst>
                <a:gd name="T0" fmla="*/ 0 w 11"/>
                <a:gd name="T1" fmla="*/ 0 h 14"/>
                <a:gd name="T2" fmla="*/ 6 w 11"/>
                <a:gd name="T3" fmla="*/ 6 h 14"/>
                <a:gd name="T4" fmla="*/ 11 w 11"/>
                <a:gd name="T5" fmla="*/ 14 h 14"/>
                <a:gd name="T6" fmla="*/ 0 60000 65536"/>
                <a:gd name="T7" fmla="*/ 0 60000 65536"/>
                <a:gd name="T8" fmla="*/ 0 60000 65536"/>
                <a:gd name="T9" fmla="*/ 0 w 11"/>
                <a:gd name="T10" fmla="*/ 0 h 14"/>
                <a:gd name="T11" fmla="*/ 11 w 11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4">
                  <a:moveTo>
                    <a:pt x="0" y="0"/>
                  </a:moveTo>
                  <a:lnTo>
                    <a:pt x="6" y="6"/>
                  </a:lnTo>
                  <a:lnTo>
                    <a:pt x="11" y="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6" name="Freeform 173"/>
            <p:cNvSpPr>
              <a:spLocks/>
            </p:cNvSpPr>
            <p:nvPr/>
          </p:nvSpPr>
          <p:spPr bwMode="auto">
            <a:xfrm>
              <a:off x="1286" y="1430"/>
              <a:ext cx="10" cy="9"/>
            </a:xfrm>
            <a:custGeom>
              <a:avLst/>
              <a:gdLst>
                <a:gd name="T0" fmla="*/ 3 w 10"/>
                <a:gd name="T1" fmla="*/ 0 h 9"/>
                <a:gd name="T2" fmla="*/ 10 w 10"/>
                <a:gd name="T3" fmla="*/ 7 h 9"/>
                <a:gd name="T4" fmla="*/ 0 w 10"/>
                <a:gd name="T5" fmla="*/ 4 h 9"/>
                <a:gd name="T6" fmla="*/ 0 w 10"/>
                <a:gd name="T7" fmla="*/ 7 h 9"/>
                <a:gd name="T8" fmla="*/ 10 w 10"/>
                <a:gd name="T9" fmla="*/ 7 h 9"/>
                <a:gd name="T10" fmla="*/ 2 w 10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9"/>
                <a:gd name="T20" fmla="*/ 10 w 10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9">
                  <a:moveTo>
                    <a:pt x="3" y="0"/>
                  </a:moveTo>
                  <a:lnTo>
                    <a:pt x="10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10" y="7"/>
                  </a:lnTo>
                  <a:lnTo>
                    <a:pt x="2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7" name="Freeform 174"/>
            <p:cNvSpPr>
              <a:spLocks/>
            </p:cNvSpPr>
            <p:nvPr/>
          </p:nvSpPr>
          <p:spPr bwMode="auto">
            <a:xfrm>
              <a:off x="1289" y="1437"/>
              <a:ext cx="11" cy="8"/>
            </a:xfrm>
            <a:custGeom>
              <a:avLst/>
              <a:gdLst>
                <a:gd name="T0" fmla="*/ 0 w 11"/>
                <a:gd name="T1" fmla="*/ 5 h 8"/>
                <a:gd name="T2" fmla="*/ 7 w 11"/>
                <a:gd name="T3" fmla="*/ 0 h 8"/>
                <a:gd name="T4" fmla="*/ 8 w 11"/>
                <a:gd name="T5" fmla="*/ 8 h 8"/>
                <a:gd name="T6" fmla="*/ 6 w 11"/>
                <a:gd name="T7" fmla="*/ 8 h 8"/>
                <a:gd name="T8" fmla="*/ 7 w 11"/>
                <a:gd name="T9" fmla="*/ 0 h 8"/>
                <a:gd name="T10" fmla="*/ 11 w 11"/>
                <a:gd name="T11" fmla="*/ 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8"/>
                <a:gd name="T20" fmla="*/ 11 w 1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8">
                  <a:moveTo>
                    <a:pt x="0" y="5"/>
                  </a:moveTo>
                  <a:lnTo>
                    <a:pt x="7" y="0"/>
                  </a:lnTo>
                  <a:lnTo>
                    <a:pt x="8" y="8"/>
                  </a:lnTo>
                  <a:lnTo>
                    <a:pt x="6" y="8"/>
                  </a:lnTo>
                  <a:lnTo>
                    <a:pt x="7" y="0"/>
                  </a:lnTo>
                  <a:lnTo>
                    <a:pt x="11" y="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8" name="Freeform 175"/>
            <p:cNvSpPr>
              <a:spLocks/>
            </p:cNvSpPr>
            <p:nvPr/>
          </p:nvSpPr>
          <p:spPr bwMode="auto">
            <a:xfrm>
              <a:off x="1296" y="1431"/>
              <a:ext cx="8" cy="11"/>
            </a:xfrm>
            <a:custGeom>
              <a:avLst/>
              <a:gdLst>
                <a:gd name="T0" fmla="*/ 5 w 8"/>
                <a:gd name="T1" fmla="*/ 11 h 11"/>
                <a:gd name="T2" fmla="*/ 0 w 8"/>
                <a:gd name="T3" fmla="*/ 6 h 11"/>
                <a:gd name="T4" fmla="*/ 8 w 8"/>
                <a:gd name="T5" fmla="*/ 6 h 11"/>
                <a:gd name="T6" fmla="*/ 8 w 8"/>
                <a:gd name="T7" fmla="*/ 3 h 11"/>
                <a:gd name="T8" fmla="*/ 0 w 8"/>
                <a:gd name="T9" fmla="*/ 6 h 11"/>
                <a:gd name="T10" fmla="*/ 8 w 8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1"/>
                <a:gd name="T20" fmla="*/ 8 w 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1">
                  <a:moveTo>
                    <a:pt x="5" y="11"/>
                  </a:moveTo>
                  <a:lnTo>
                    <a:pt x="0" y="6"/>
                  </a:lnTo>
                  <a:lnTo>
                    <a:pt x="8" y="6"/>
                  </a:lnTo>
                  <a:lnTo>
                    <a:pt x="8" y="3"/>
                  </a:lnTo>
                  <a:lnTo>
                    <a:pt x="0" y="6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59" name="Freeform 176"/>
            <p:cNvSpPr>
              <a:spLocks/>
            </p:cNvSpPr>
            <p:nvPr/>
          </p:nvSpPr>
          <p:spPr bwMode="auto">
            <a:xfrm>
              <a:off x="1292" y="1427"/>
              <a:ext cx="9" cy="10"/>
            </a:xfrm>
            <a:custGeom>
              <a:avLst/>
              <a:gdLst>
                <a:gd name="T0" fmla="*/ 9 w 9"/>
                <a:gd name="T1" fmla="*/ 3 h 10"/>
                <a:gd name="T2" fmla="*/ 4 w 9"/>
                <a:gd name="T3" fmla="*/ 10 h 10"/>
                <a:gd name="T4" fmla="*/ 3 w 9"/>
                <a:gd name="T5" fmla="*/ 0 h 10"/>
                <a:gd name="T6" fmla="*/ 5 w 9"/>
                <a:gd name="T7" fmla="*/ 0 h 10"/>
                <a:gd name="T8" fmla="*/ 4 w 9"/>
                <a:gd name="T9" fmla="*/ 10 h 10"/>
                <a:gd name="T10" fmla="*/ 0 w 9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0"/>
                <a:gd name="T20" fmla="*/ 9 w 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0">
                  <a:moveTo>
                    <a:pt x="9" y="3"/>
                  </a:moveTo>
                  <a:lnTo>
                    <a:pt x="4" y="10"/>
                  </a:lnTo>
                  <a:lnTo>
                    <a:pt x="3" y="0"/>
                  </a:lnTo>
                  <a:lnTo>
                    <a:pt x="5" y="0"/>
                  </a:lnTo>
                  <a:lnTo>
                    <a:pt x="4" y="10"/>
                  </a:lnTo>
                  <a:lnTo>
                    <a:pt x="0" y="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60" name="Freeform 177"/>
            <p:cNvSpPr>
              <a:spLocks/>
            </p:cNvSpPr>
            <p:nvPr/>
          </p:nvSpPr>
          <p:spPr bwMode="auto">
            <a:xfrm>
              <a:off x="1288" y="1431"/>
              <a:ext cx="8" cy="12"/>
            </a:xfrm>
            <a:custGeom>
              <a:avLst/>
              <a:gdLst>
                <a:gd name="T0" fmla="*/ 0 w 8"/>
                <a:gd name="T1" fmla="*/ 0 h 12"/>
                <a:gd name="T2" fmla="*/ 8 w 8"/>
                <a:gd name="T3" fmla="*/ 6 h 12"/>
                <a:gd name="T4" fmla="*/ 4 w 8"/>
                <a:gd name="T5" fmla="*/ 12 h 12"/>
                <a:gd name="T6" fmla="*/ 0 60000 65536"/>
                <a:gd name="T7" fmla="*/ 0 60000 65536"/>
                <a:gd name="T8" fmla="*/ 0 60000 65536"/>
                <a:gd name="T9" fmla="*/ 0 w 8"/>
                <a:gd name="T10" fmla="*/ 0 h 12"/>
                <a:gd name="T11" fmla="*/ 8 w 8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12">
                  <a:moveTo>
                    <a:pt x="0" y="0"/>
                  </a:moveTo>
                  <a:lnTo>
                    <a:pt x="8" y="6"/>
                  </a:lnTo>
                  <a:lnTo>
                    <a:pt x="4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61" name="Line 178"/>
            <p:cNvSpPr>
              <a:spLocks noChangeShapeType="1"/>
            </p:cNvSpPr>
            <p:nvPr/>
          </p:nvSpPr>
          <p:spPr bwMode="auto">
            <a:xfrm>
              <a:off x="1296" y="1437"/>
              <a:ext cx="8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62" name="Line 179"/>
            <p:cNvSpPr>
              <a:spLocks noChangeShapeType="1"/>
            </p:cNvSpPr>
            <p:nvPr/>
          </p:nvSpPr>
          <p:spPr bwMode="auto">
            <a:xfrm flipV="1">
              <a:off x="1296" y="1429"/>
              <a:ext cx="4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63" name="Freeform 180"/>
            <p:cNvSpPr>
              <a:spLocks/>
            </p:cNvSpPr>
            <p:nvPr/>
          </p:nvSpPr>
          <p:spPr bwMode="auto">
            <a:xfrm>
              <a:off x="1546" y="2971"/>
              <a:ext cx="72" cy="35"/>
            </a:xfrm>
            <a:custGeom>
              <a:avLst/>
              <a:gdLst>
                <a:gd name="T0" fmla="*/ 0 w 72"/>
                <a:gd name="T1" fmla="*/ 0 h 35"/>
                <a:gd name="T2" fmla="*/ 72 w 72"/>
                <a:gd name="T3" fmla="*/ 17 h 35"/>
                <a:gd name="T4" fmla="*/ 0 w 72"/>
                <a:gd name="T5" fmla="*/ 35 h 35"/>
                <a:gd name="T6" fmla="*/ 0 w 72"/>
                <a:gd name="T7" fmla="*/ 0 h 35"/>
                <a:gd name="T8" fmla="*/ 0 w 72"/>
                <a:gd name="T9" fmla="*/ 3 h 35"/>
                <a:gd name="T10" fmla="*/ 11 w 72"/>
                <a:gd name="T11" fmla="*/ 3 h 35"/>
                <a:gd name="T12" fmla="*/ 23 w 72"/>
                <a:gd name="T13" fmla="*/ 7 h 35"/>
                <a:gd name="T14" fmla="*/ 0 w 72"/>
                <a:gd name="T15" fmla="*/ 7 h 35"/>
                <a:gd name="T16" fmla="*/ 0 w 72"/>
                <a:gd name="T17" fmla="*/ 9 h 35"/>
                <a:gd name="T18" fmla="*/ 34 w 72"/>
                <a:gd name="T19" fmla="*/ 9 h 35"/>
                <a:gd name="T20" fmla="*/ 47 w 72"/>
                <a:gd name="T21" fmla="*/ 12 h 35"/>
                <a:gd name="T22" fmla="*/ 0 w 72"/>
                <a:gd name="T23" fmla="*/ 12 h 35"/>
                <a:gd name="T24" fmla="*/ 0 w 72"/>
                <a:gd name="T25" fmla="*/ 15 h 35"/>
                <a:gd name="T26" fmla="*/ 58 w 72"/>
                <a:gd name="T27" fmla="*/ 15 h 35"/>
                <a:gd name="T28" fmla="*/ 70 w 72"/>
                <a:gd name="T29" fmla="*/ 17 h 35"/>
                <a:gd name="T30" fmla="*/ 0 w 72"/>
                <a:gd name="T31" fmla="*/ 17 h 35"/>
                <a:gd name="T32" fmla="*/ 0 w 72"/>
                <a:gd name="T33" fmla="*/ 20 h 35"/>
                <a:gd name="T34" fmla="*/ 61 w 72"/>
                <a:gd name="T35" fmla="*/ 20 h 35"/>
                <a:gd name="T36" fmla="*/ 50 w 72"/>
                <a:gd name="T37" fmla="*/ 24 h 35"/>
                <a:gd name="T38" fmla="*/ 0 w 72"/>
                <a:gd name="T39" fmla="*/ 24 h 35"/>
                <a:gd name="T40" fmla="*/ 0 w 72"/>
                <a:gd name="T41" fmla="*/ 27 h 35"/>
                <a:gd name="T42" fmla="*/ 37 w 72"/>
                <a:gd name="T43" fmla="*/ 27 h 35"/>
                <a:gd name="T44" fmla="*/ 26 w 72"/>
                <a:gd name="T45" fmla="*/ 29 h 35"/>
                <a:gd name="T46" fmla="*/ 0 w 72"/>
                <a:gd name="T47" fmla="*/ 29 h 35"/>
                <a:gd name="T48" fmla="*/ 0 w 72"/>
                <a:gd name="T49" fmla="*/ 32 h 35"/>
                <a:gd name="T50" fmla="*/ 14 w 72"/>
                <a:gd name="T51" fmla="*/ 32 h 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"/>
                <a:gd name="T79" fmla="*/ 0 h 35"/>
                <a:gd name="T80" fmla="*/ 72 w 72"/>
                <a:gd name="T81" fmla="*/ 35 h 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" h="35">
                  <a:moveTo>
                    <a:pt x="0" y="0"/>
                  </a:moveTo>
                  <a:lnTo>
                    <a:pt x="72" y="17"/>
                  </a:lnTo>
                  <a:lnTo>
                    <a:pt x="0" y="35"/>
                  </a:lnTo>
                  <a:lnTo>
                    <a:pt x="0" y="0"/>
                  </a:lnTo>
                  <a:lnTo>
                    <a:pt x="0" y="3"/>
                  </a:lnTo>
                  <a:lnTo>
                    <a:pt x="11" y="3"/>
                  </a:lnTo>
                  <a:lnTo>
                    <a:pt x="23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34" y="9"/>
                  </a:lnTo>
                  <a:lnTo>
                    <a:pt x="47" y="1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58" y="15"/>
                  </a:lnTo>
                  <a:lnTo>
                    <a:pt x="7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61" y="20"/>
                  </a:lnTo>
                  <a:lnTo>
                    <a:pt x="50" y="24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37" y="27"/>
                  </a:lnTo>
                  <a:lnTo>
                    <a:pt x="26" y="29"/>
                  </a:lnTo>
                  <a:lnTo>
                    <a:pt x="0" y="29"/>
                  </a:lnTo>
                  <a:lnTo>
                    <a:pt x="0" y="32"/>
                  </a:lnTo>
                  <a:lnTo>
                    <a:pt x="14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64" name="Freeform 181"/>
            <p:cNvSpPr>
              <a:spLocks/>
            </p:cNvSpPr>
            <p:nvPr/>
          </p:nvSpPr>
          <p:spPr bwMode="auto">
            <a:xfrm>
              <a:off x="1546" y="3040"/>
              <a:ext cx="72" cy="35"/>
            </a:xfrm>
            <a:custGeom>
              <a:avLst/>
              <a:gdLst>
                <a:gd name="T0" fmla="*/ 0 w 72"/>
                <a:gd name="T1" fmla="*/ 0 h 35"/>
                <a:gd name="T2" fmla="*/ 72 w 72"/>
                <a:gd name="T3" fmla="*/ 18 h 35"/>
                <a:gd name="T4" fmla="*/ 0 w 72"/>
                <a:gd name="T5" fmla="*/ 35 h 35"/>
                <a:gd name="T6" fmla="*/ 0 w 72"/>
                <a:gd name="T7" fmla="*/ 0 h 35"/>
                <a:gd name="T8" fmla="*/ 0 w 72"/>
                <a:gd name="T9" fmla="*/ 4 h 35"/>
                <a:gd name="T10" fmla="*/ 11 w 72"/>
                <a:gd name="T11" fmla="*/ 4 h 35"/>
                <a:gd name="T12" fmla="*/ 23 w 72"/>
                <a:gd name="T13" fmla="*/ 7 h 35"/>
                <a:gd name="T14" fmla="*/ 0 w 72"/>
                <a:gd name="T15" fmla="*/ 7 h 35"/>
                <a:gd name="T16" fmla="*/ 0 w 72"/>
                <a:gd name="T17" fmla="*/ 10 h 35"/>
                <a:gd name="T18" fmla="*/ 34 w 72"/>
                <a:gd name="T19" fmla="*/ 10 h 35"/>
                <a:gd name="T20" fmla="*/ 47 w 72"/>
                <a:gd name="T21" fmla="*/ 12 h 35"/>
                <a:gd name="T22" fmla="*/ 0 w 72"/>
                <a:gd name="T23" fmla="*/ 12 h 35"/>
                <a:gd name="T24" fmla="*/ 0 w 72"/>
                <a:gd name="T25" fmla="*/ 15 h 35"/>
                <a:gd name="T26" fmla="*/ 58 w 72"/>
                <a:gd name="T27" fmla="*/ 15 h 35"/>
                <a:gd name="T28" fmla="*/ 70 w 72"/>
                <a:gd name="T29" fmla="*/ 18 h 35"/>
                <a:gd name="T30" fmla="*/ 0 w 72"/>
                <a:gd name="T31" fmla="*/ 18 h 35"/>
                <a:gd name="T32" fmla="*/ 0 w 72"/>
                <a:gd name="T33" fmla="*/ 20 h 35"/>
                <a:gd name="T34" fmla="*/ 61 w 72"/>
                <a:gd name="T35" fmla="*/ 20 h 35"/>
                <a:gd name="T36" fmla="*/ 50 w 72"/>
                <a:gd name="T37" fmla="*/ 23 h 35"/>
                <a:gd name="T38" fmla="*/ 0 w 72"/>
                <a:gd name="T39" fmla="*/ 23 h 35"/>
                <a:gd name="T40" fmla="*/ 0 w 72"/>
                <a:gd name="T41" fmla="*/ 27 h 35"/>
                <a:gd name="T42" fmla="*/ 37 w 72"/>
                <a:gd name="T43" fmla="*/ 27 h 35"/>
                <a:gd name="T44" fmla="*/ 26 w 72"/>
                <a:gd name="T45" fmla="*/ 30 h 35"/>
                <a:gd name="T46" fmla="*/ 0 w 72"/>
                <a:gd name="T47" fmla="*/ 30 h 35"/>
                <a:gd name="T48" fmla="*/ 0 w 72"/>
                <a:gd name="T49" fmla="*/ 32 h 35"/>
                <a:gd name="T50" fmla="*/ 14 w 72"/>
                <a:gd name="T51" fmla="*/ 32 h 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"/>
                <a:gd name="T79" fmla="*/ 0 h 35"/>
                <a:gd name="T80" fmla="*/ 72 w 72"/>
                <a:gd name="T81" fmla="*/ 35 h 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" h="35">
                  <a:moveTo>
                    <a:pt x="0" y="0"/>
                  </a:moveTo>
                  <a:lnTo>
                    <a:pt x="72" y="18"/>
                  </a:lnTo>
                  <a:lnTo>
                    <a:pt x="0" y="35"/>
                  </a:lnTo>
                  <a:lnTo>
                    <a:pt x="0" y="0"/>
                  </a:lnTo>
                  <a:lnTo>
                    <a:pt x="0" y="4"/>
                  </a:lnTo>
                  <a:lnTo>
                    <a:pt x="11" y="4"/>
                  </a:lnTo>
                  <a:lnTo>
                    <a:pt x="23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4" y="10"/>
                  </a:lnTo>
                  <a:lnTo>
                    <a:pt x="47" y="1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58" y="15"/>
                  </a:lnTo>
                  <a:lnTo>
                    <a:pt x="70" y="18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61" y="20"/>
                  </a:lnTo>
                  <a:lnTo>
                    <a:pt x="50" y="23"/>
                  </a:lnTo>
                  <a:lnTo>
                    <a:pt x="0" y="23"/>
                  </a:lnTo>
                  <a:lnTo>
                    <a:pt x="0" y="27"/>
                  </a:lnTo>
                  <a:lnTo>
                    <a:pt x="37" y="27"/>
                  </a:lnTo>
                  <a:lnTo>
                    <a:pt x="26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4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65" name="Freeform 182"/>
            <p:cNvSpPr>
              <a:spLocks/>
            </p:cNvSpPr>
            <p:nvPr/>
          </p:nvSpPr>
          <p:spPr bwMode="auto">
            <a:xfrm>
              <a:off x="1546" y="3110"/>
              <a:ext cx="72" cy="34"/>
            </a:xfrm>
            <a:custGeom>
              <a:avLst/>
              <a:gdLst>
                <a:gd name="T0" fmla="*/ 0 w 72"/>
                <a:gd name="T1" fmla="*/ 0 h 34"/>
                <a:gd name="T2" fmla="*/ 72 w 72"/>
                <a:gd name="T3" fmla="*/ 17 h 34"/>
                <a:gd name="T4" fmla="*/ 0 w 72"/>
                <a:gd name="T5" fmla="*/ 34 h 34"/>
                <a:gd name="T6" fmla="*/ 0 w 72"/>
                <a:gd name="T7" fmla="*/ 0 h 34"/>
                <a:gd name="T8" fmla="*/ 0 w 72"/>
                <a:gd name="T9" fmla="*/ 2 h 34"/>
                <a:gd name="T10" fmla="*/ 11 w 72"/>
                <a:gd name="T11" fmla="*/ 2 h 34"/>
                <a:gd name="T12" fmla="*/ 23 w 72"/>
                <a:gd name="T13" fmla="*/ 5 h 34"/>
                <a:gd name="T14" fmla="*/ 0 w 72"/>
                <a:gd name="T15" fmla="*/ 5 h 34"/>
                <a:gd name="T16" fmla="*/ 0 w 72"/>
                <a:gd name="T17" fmla="*/ 8 h 34"/>
                <a:gd name="T18" fmla="*/ 34 w 72"/>
                <a:gd name="T19" fmla="*/ 8 h 34"/>
                <a:gd name="T20" fmla="*/ 47 w 72"/>
                <a:gd name="T21" fmla="*/ 10 h 34"/>
                <a:gd name="T22" fmla="*/ 0 w 72"/>
                <a:gd name="T23" fmla="*/ 10 h 34"/>
                <a:gd name="T24" fmla="*/ 0 w 72"/>
                <a:gd name="T25" fmla="*/ 14 h 34"/>
                <a:gd name="T26" fmla="*/ 58 w 72"/>
                <a:gd name="T27" fmla="*/ 14 h 34"/>
                <a:gd name="T28" fmla="*/ 70 w 72"/>
                <a:gd name="T29" fmla="*/ 17 h 34"/>
                <a:gd name="T30" fmla="*/ 0 w 72"/>
                <a:gd name="T31" fmla="*/ 17 h 34"/>
                <a:gd name="T32" fmla="*/ 0 w 72"/>
                <a:gd name="T33" fmla="*/ 20 h 34"/>
                <a:gd name="T34" fmla="*/ 61 w 72"/>
                <a:gd name="T35" fmla="*/ 20 h 34"/>
                <a:gd name="T36" fmla="*/ 50 w 72"/>
                <a:gd name="T37" fmla="*/ 22 h 34"/>
                <a:gd name="T38" fmla="*/ 0 w 72"/>
                <a:gd name="T39" fmla="*/ 22 h 34"/>
                <a:gd name="T40" fmla="*/ 0 w 72"/>
                <a:gd name="T41" fmla="*/ 25 h 34"/>
                <a:gd name="T42" fmla="*/ 37 w 72"/>
                <a:gd name="T43" fmla="*/ 25 h 34"/>
                <a:gd name="T44" fmla="*/ 26 w 72"/>
                <a:gd name="T45" fmla="*/ 27 h 34"/>
                <a:gd name="T46" fmla="*/ 0 w 72"/>
                <a:gd name="T47" fmla="*/ 27 h 34"/>
                <a:gd name="T48" fmla="*/ 0 w 72"/>
                <a:gd name="T49" fmla="*/ 31 h 34"/>
                <a:gd name="T50" fmla="*/ 14 w 72"/>
                <a:gd name="T51" fmla="*/ 31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"/>
                <a:gd name="T79" fmla="*/ 0 h 34"/>
                <a:gd name="T80" fmla="*/ 72 w 72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" h="34">
                  <a:moveTo>
                    <a:pt x="0" y="0"/>
                  </a:moveTo>
                  <a:lnTo>
                    <a:pt x="72" y="17"/>
                  </a:lnTo>
                  <a:lnTo>
                    <a:pt x="0" y="34"/>
                  </a:lnTo>
                  <a:lnTo>
                    <a:pt x="0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2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34" y="8"/>
                  </a:lnTo>
                  <a:lnTo>
                    <a:pt x="47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58" y="14"/>
                  </a:lnTo>
                  <a:lnTo>
                    <a:pt x="7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61" y="20"/>
                  </a:lnTo>
                  <a:lnTo>
                    <a:pt x="50" y="22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37" y="25"/>
                  </a:lnTo>
                  <a:lnTo>
                    <a:pt x="26" y="27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14" y="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66" name="Freeform 183"/>
            <p:cNvSpPr>
              <a:spLocks/>
            </p:cNvSpPr>
            <p:nvPr/>
          </p:nvSpPr>
          <p:spPr bwMode="auto">
            <a:xfrm>
              <a:off x="1546" y="3179"/>
              <a:ext cx="72" cy="34"/>
            </a:xfrm>
            <a:custGeom>
              <a:avLst/>
              <a:gdLst>
                <a:gd name="T0" fmla="*/ 0 w 72"/>
                <a:gd name="T1" fmla="*/ 0 h 34"/>
                <a:gd name="T2" fmla="*/ 72 w 72"/>
                <a:gd name="T3" fmla="*/ 17 h 34"/>
                <a:gd name="T4" fmla="*/ 0 w 72"/>
                <a:gd name="T5" fmla="*/ 34 h 34"/>
                <a:gd name="T6" fmla="*/ 0 w 72"/>
                <a:gd name="T7" fmla="*/ 0 h 34"/>
                <a:gd name="T8" fmla="*/ 0 w 72"/>
                <a:gd name="T9" fmla="*/ 2 h 34"/>
                <a:gd name="T10" fmla="*/ 11 w 72"/>
                <a:gd name="T11" fmla="*/ 2 h 34"/>
                <a:gd name="T12" fmla="*/ 22 w 72"/>
                <a:gd name="T13" fmla="*/ 5 h 34"/>
                <a:gd name="T14" fmla="*/ 0 w 72"/>
                <a:gd name="T15" fmla="*/ 5 h 34"/>
                <a:gd name="T16" fmla="*/ 0 w 72"/>
                <a:gd name="T17" fmla="*/ 8 h 34"/>
                <a:gd name="T18" fmla="*/ 34 w 72"/>
                <a:gd name="T19" fmla="*/ 8 h 34"/>
                <a:gd name="T20" fmla="*/ 45 w 72"/>
                <a:gd name="T21" fmla="*/ 12 h 34"/>
                <a:gd name="T22" fmla="*/ 0 w 72"/>
                <a:gd name="T23" fmla="*/ 12 h 34"/>
                <a:gd name="T24" fmla="*/ 0 w 72"/>
                <a:gd name="T25" fmla="*/ 14 h 34"/>
                <a:gd name="T26" fmla="*/ 56 w 72"/>
                <a:gd name="T27" fmla="*/ 14 h 34"/>
                <a:gd name="T28" fmla="*/ 69 w 72"/>
                <a:gd name="T29" fmla="*/ 17 h 34"/>
                <a:gd name="T30" fmla="*/ 0 w 72"/>
                <a:gd name="T31" fmla="*/ 17 h 34"/>
                <a:gd name="T32" fmla="*/ 0 w 72"/>
                <a:gd name="T33" fmla="*/ 20 h 34"/>
                <a:gd name="T34" fmla="*/ 62 w 72"/>
                <a:gd name="T35" fmla="*/ 20 h 34"/>
                <a:gd name="T36" fmla="*/ 50 w 72"/>
                <a:gd name="T37" fmla="*/ 22 h 34"/>
                <a:gd name="T38" fmla="*/ 0 w 72"/>
                <a:gd name="T39" fmla="*/ 22 h 34"/>
                <a:gd name="T40" fmla="*/ 0 w 72"/>
                <a:gd name="T41" fmla="*/ 25 h 34"/>
                <a:gd name="T42" fmla="*/ 39 w 72"/>
                <a:gd name="T43" fmla="*/ 25 h 34"/>
                <a:gd name="T44" fmla="*/ 26 w 72"/>
                <a:gd name="T45" fmla="*/ 28 h 34"/>
                <a:gd name="T46" fmla="*/ 0 w 72"/>
                <a:gd name="T47" fmla="*/ 28 h 34"/>
                <a:gd name="T48" fmla="*/ 0 w 72"/>
                <a:gd name="T49" fmla="*/ 30 h 34"/>
                <a:gd name="T50" fmla="*/ 15 w 72"/>
                <a:gd name="T51" fmla="*/ 30 h 3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"/>
                <a:gd name="T79" fmla="*/ 0 h 34"/>
                <a:gd name="T80" fmla="*/ 72 w 72"/>
                <a:gd name="T81" fmla="*/ 34 h 3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" h="34">
                  <a:moveTo>
                    <a:pt x="0" y="0"/>
                  </a:moveTo>
                  <a:lnTo>
                    <a:pt x="72" y="17"/>
                  </a:lnTo>
                  <a:lnTo>
                    <a:pt x="0" y="34"/>
                  </a:lnTo>
                  <a:lnTo>
                    <a:pt x="0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2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34" y="8"/>
                  </a:lnTo>
                  <a:lnTo>
                    <a:pt x="45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56" y="14"/>
                  </a:lnTo>
                  <a:lnTo>
                    <a:pt x="69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62" y="20"/>
                  </a:lnTo>
                  <a:lnTo>
                    <a:pt x="50" y="22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39" y="25"/>
                  </a:lnTo>
                  <a:lnTo>
                    <a:pt x="26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5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67" name="Freeform 184"/>
            <p:cNvSpPr>
              <a:spLocks/>
            </p:cNvSpPr>
            <p:nvPr/>
          </p:nvSpPr>
          <p:spPr bwMode="auto">
            <a:xfrm>
              <a:off x="1546" y="3248"/>
              <a:ext cx="72" cy="35"/>
            </a:xfrm>
            <a:custGeom>
              <a:avLst/>
              <a:gdLst>
                <a:gd name="T0" fmla="*/ 0 w 72"/>
                <a:gd name="T1" fmla="*/ 0 h 35"/>
                <a:gd name="T2" fmla="*/ 72 w 72"/>
                <a:gd name="T3" fmla="*/ 17 h 35"/>
                <a:gd name="T4" fmla="*/ 0 w 72"/>
                <a:gd name="T5" fmla="*/ 35 h 35"/>
                <a:gd name="T6" fmla="*/ 0 w 72"/>
                <a:gd name="T7" fmla="*/ 0 h 35"/>
                <a:gd name="T8" fmla="*/ 0 w 72"/>
                <a:gd name="T9" fmla="*/ 3 h 35"/>
                <a:gd name="T10" fmla="*/ 11 w 72"/>
                <a:gd name="T11" fmla="*/ 3 h 35"/>
                <a:gd name="T12" fmla="*/ 23 w 72"/>
                <a:gd name="T13" fmla="*/ 5 h 35"/>
                <a:gd name="T14" fmla="*/ 0 w 72"/>
                <a:gd name="T15" fmla="*/ 5 h 35"/>
                <a:gd name="T16" fmla="*/ 0 w 72"/>
                <a:gd name="T17" fmla="*/ 8 h 35"/>
                <a:gd name="T18" fmla="*/ 34 w 72"/>
                <a:gd name="T19" fmla="*/ 8 h 35"/>
                <a:gd name="T20" fmla="*/ 47 w 72"/>
                <a:gd name="T21" fmla="*/ 12 h 35"/>
                <a:gd name="T22" fmla="*/ 0 w 72"/>
                <a:gd name="T23" fmla="*/ 12 h 35"/>
                <a:gd name="T24" fmla="*/ 0 w 72"/>
                <a:gd name="T25" fmla="*/ 15 h 35"/>
                <a:gd name="T26" fmla="*/ 58 w 72"/>
                <a:gd name="T27" fmla="*/ 15 h 35"/>
                <a:gd name="T28" fmla="*/ 70 w 72"/>
                <a:gd name="T29" fmla="*/ 17 h 35"/>
                <a:gd name="T30" fmla="*/ 0 w 72"/>
                <a:gd name="T31" fmla="*/ 17 h 35"/>
                <a:gd name="T32" fmla="*/ 0 w 72"/>
                <a:gd name="T33" fmla="*/ 20 h 35"/>
                <a:gd name="T34" fmla="*/ 61 w 72"/>
                <a:gd name="T35" fmla="*/ 20 h 35"/>
                <a:gd name="T36" fmla="*/ 50 w 72"/>
                <a:gd name="T37" fmla="*/ 23 h 35"/>
                <a:gd name="T38" fmla="*/ 0 w 72"/>
                <a:gd name="T39" fmla="*/ 23 h 35"/>
                <a:gd name="T40" fmla="*/ 0 w 72"/>
                <a:gd name="T41" fmla="*/ 25 h 35"/>
                <a:gd name="T42" fmla="*/ 37 w 72"/>
                <a:gd name="T43" fmla="*/ 25 h 35"/>
                <a:gd name="T44" fmla="*/ 26 w 72"/>
                <a:gd name="T45" fmla="*/ 28 h 35"/>
                <a:gd name="T46" fmla="*/ 0 w 72"/>
                <a:gd name="T47" fmla="*/ 28 h 35"/>
                <a:gd name="T48" fmla="*/ 0 w 72"/>
                <a:gd name="T49" fmla="*/ 31 h 35"/>
                <a:gd name="T50" fmla="*/ 14 w 72"/>
                <a:gd name="T51" fmla="*/ 31 h 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"/>
                <a:gd name="T79" fmla="*/ 0 h 35"/>
                <a:gd name="T80" fmla="*/ 72 w 72"/>
                <a:gd name="T81" fmla="*/ 35 h 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" h="35">
                  <a:moveTo>
                    <a:pt x="0" y="0"/>
                  </a:moveTo>
                  <a:lnTo>
                    <a:pt x="72" y="17"/>
                  </a:lnTo>
                  <a:lnTo>
                    <a:pt x="0" y="35"/>
                  </a:lnTo>
                  <a:lnTo>
                    <a:pt x="0" y="0"/>
                  </a:lnTo>
                  <a:lnTo>
                    <a:pt x="0" y="3"/>
                  </a:lnTo>
                  <a:lnTo>
                    <a:pt x="11" y="3"/>
                  </a:lnTo>
                  <a:lnTo>
                    <a:pt x="2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34" y="8"/>
                  </a:lnTo>
                  <a:lnTo>
                    <a:pt x="47" y="1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58" y="15"/>
                  </a:lnTo>
                  <a:lnTo>
                    <a:pt x="7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61" y="20"/>
                  </a:lnTo>
                  <a:lnTo>
                    <a:pt x="50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37" y="25"/>
                  </a:lnTo>
                  <a:lnTo>
                    <a:pt x="26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14" y="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68" name="Freeform 185"/>
            <p:cNvSpPr>
              <a:spLocks/>
            </p:cNvSpPr>
            <p:nvPr/>
          </p:nvSpPr>
          <p:spPr bwMode="auto">
            <a:xfrm>
              <a:off x="1546" y="3317"/>
              <a:ext cx="72" cy="35"/>
            </a:xfrm>
            <a:custGeom>
              <a:avLst/>
              <a:gdLst>
                <a:gd name="T0" fmla="*/ 0 w 72"/>
                <a:gd name="T1" fmla="*/ 0 h 35"/>
                <a:gd name="T2" fmla="*/ 72 w 72"/>
                <a:gd name="T3" fmla="*/ 17 h 35"/>
                <a:gd name="T4" fmla="*/ 0 w 72"/>
                <a:gd name="T5" fmla="*/ 35 h 35"/>
                <a:gd name="T6" fmla="*/ 0 w 72"/>
                <a:gd name="T7" fmla="*/ 0 h 35"/>
                <a:gd name="T8" fmla="*/ 0 w 72"/>
                <a:gd name="T9" fmla="*/ 3 h 35"/>
                <a:gd name="T10" fmla="*/ 11 w 72"/>
                <a:gd name="T11" fmla="*/ 3 h 35"/>
                <a:gd name="T12" fmla="*/ 23 w 72"/>
                <a:gd name="T13" fmla="*/ 5 h 35"/>
                <a:gd name="T14" fmla="*/ 0 w 72"/>
                <a:gd name="T15" fmla="*/ 5 h 35"/>
                <a:gd name="T16" fmla="*/ 0 w 72"/>
                <a:gd name="T17" fmla="*/ 8 h 35"/>
                <a:gd name="T18" fmla="*/ 34 w 72"/>
                <a:gd name="T19" fmla="*/ 8 h 35"/>
                <a:gd name="T20" fmla="*/ 47 w 72"/>
                <a:gd name="T21" fmla="*/ 11 h 35"/>
                <a:gd name="T22" fmla="*/ 0 w 72"/>
                <a:gd name="T23" fmla="*/ 11 h 35"/>
                <a:gd name="T24" fmla="*/ 0 w 72"/>
                <a:gd name="T25" fmla="*/ 13 h 35"/>
                <a:gd name="T26" fmla="*/ 58 w 72"/>
                <a:gd name="T27" fmla="*/ 13 h 35"/>
                <a:gd name="T28" fmla="*/ 70 w 72"/>
                <a:gd name="T29" fmla="*/ 17 h 35"/>
                <a:gd name="T30" fmla="*/ 0 w 72"/>
                <a:gd name="T31" fmla="*/ 17 h 35"/>
                <a:gd name="T32" fmla="*/ 0 w 72"/>
                <a:gd name="T33" fmla="*/ 20 h 35"/>
                <a:gd name="T34" fmla="*/ 61 w 72"/>
                <a:gd name="T35" fmla="*/ 20 h 35"/>
                <a:gd name="T36" fmla="*/ 50 w 72"/>
                <a:gd name="T37" fmla="*/ 23 h 35"/>
                <a:gd name="T38" fmla="*/ 0 w 72"/>
                <a:gd name="T39" fmla="*/ 23 h 35"/>
                <a:gd name="T40" fmla="*/ 0 w 72"/>
                <a:gd name="T41" fmla="*/ 25 h 35"/>
                <a:gd name="T42" fmla="*/ 37 w 72"/>
                <a:gd name="T43" fmla="*/ 25 h 35"/>
                <a:gd name="T44" fmla="*/ 26 w 72"/>
                <a:gd name="T45" fmla="*/ 28 h 35"/>
                <a:gd name="T46" fmla="*/ 0 w 72"/>
                <a:gd name="T47" fmla="*/ 28 h 35"/>
                <a:gd name="T48" fmla="*/ 0 w 72"/>
                <a:gd name="T49" fmla="*/ 31 h 35"/>
                <a:gd name="T50" fmla="*/ 14 w 72"/>
                <a:gd name="T51" fmla="*/ 31 h 3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2"/>
                <a:gd name="T79" fmla="*/ 0 h 35"/>
                <a:gd name="T80" fmla="*/ 72 w 72"/>
                <a:gd name="T81" fmla="*/ 35 h 3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2" h="35">
                  <a:moveTo>
                    <a:pt x="0" y="0"/>
                  </a:moveTo>
                  <a:lnTo>
                    <a:pt x="72" y="17"/>
                  </a:lnTo>
                  <a:lnTo>
                    <a:pt x="0" y="35"/>
                  </a:lnTo>
                  <a:lnTo>
                    <a:pt x="0" y="0"/>
                  </a:lnTo>
                  <a:lnTo>
                    <a:pt x="0" y="3"/>
                  </a:lnTo>
                  <a:lnTo>
                    <a:pt x="11" y="3"/>
                  </a:lnTo>
                  <a:lnTo>
                    <a:pt x="23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34" y="8"/>
                  </a:lnTo>
                  <a:lnTo>
                    <a:pt x="47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58" y="13"/>
                  </a:lnTo>
                  <a:lnTo>
                    <a:pt x="70" y="17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61" y="20"/>
                  </a:lnTo>
                  <a:lnTo>
                    <a:pt x="50" y="23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37" y="25"/>
                  </a:lnTo>
                  <a:lnTo>
                    <a:pt x="26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14" y="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69" name="Freeform 186"/>
            <p:cNvSpPr>
              <a:spLocks/>
            </p:cNvSpPr>
            <p:nvPr/>
          </p:nvSpPr>
          <p:spPr bwMode="auto">
            <a:xfrm>
              <a:off x="2046" y="3333"/>
              <a:ext cx="61" cy="15"/>
            </a:xfrm>
            <a:custGeom>
              <a:avLst/>
              <a:gdLst>
                <a:gd name="T0" fmla="*/ 0 w 61"/>
                <a:gd name="T1" fmla="*/ 1 h 15"/>
                <a:gd name="T2" fmla="*/ 0 w 61"/>
                <a:gd name="T3" fmla="*/ 1 h 15"/>
                <a:gd name="T4" fmla="*/ 0 w 61"/>
                <a:gd name="T5" fmla="*/ 0 h 15"/>
                <a:gd name="T6" fmla="*/ 0 w 61"/>
                <a:gd name="T7" fmla="*/ 4 h 15"/>
                <a:gd name="T8" fmla="*/ 61 w 61"/>
                <a:gd name="T9" fmla="*/ 4 h 15"/>
                <a:gd name="T10" fmla="*/ 49 w 61"/>
                <a:gd name="T11" fmla="*/ 7 h 15"/>
                <a:gd name="T12" fmla="*/ 0 w 61"/>
                <a:gd name="T13" fmla="*/ 7 h 15"/>
                <a:gd name="T14" fmla="*/ 0 w 61"/>
                <a:gd name="T15" fmla="*/ 9 h 15"/>
                <a:gd name="T16" fmla="*/ 38 w 61"/>
                <a:gd name="T17" fmla="*/ 9 h 15"/>
                <a:gd name="T18" fmla="*/ 25 w 61"/>
                <a:gd name="T19" fmla="*/ 12 h 15"/>
                <a:gd name="T20" fmla="*/ 0 w 61"/>
                <a:gd name="T21" fmla="*/ 12 h 15"/>
                <a:gd name="T22" fmla="*/ 0 w 61"/>
                <a:gd name="T23" fmla="*/ 15 h 15"/>
                <a:gd name="T24" fmla="*/ 14 w 61"/>
                <a:gd name="T25" fmla="*/ 15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"/>
                <a:gd name="T40" fmla="*/ 0 h 15"/>
                <a:gd name="T41" fmla="*/ 61 w 61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" h="15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4"/>
                  </a:lnTo>
                  <a:lnTo>
                    <a:pt x="61" y="4"/>
                  </a:lnTo>
                  <a:lnTo>
                    <a:pt x="49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38" y="9"/>
                  </a:lnTo>
                  <a:lnTo>
                    <a:pt x="25" y="12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4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70" name="Freeform 187"/>
            <p:cNvSpPr>
              <a:spLocks/>
            </p:cNvSpPr>
            <p:nvPr/>
          </p:nvSpPr>
          <p:spPr bwMode="auto">
            <a:xfrm>
              <a:off x="2046" y="3317"/>
              <a:ext cx="72" cy="35"/>
            </a:xfrm>
            <a:custGeom>
              <a:avLst/>
              <a:gdLst>
                <a:gd name="T0" fmla="*/ 0 w 72"/>
                <a:gd name="T1" fmla="*/ 35 h 35"/>
                <a:gd name="T2" fmla="*/ 0 w 72"/>
                <a:gd name="T3" fmla="*/ 0 h 35"/>
                <a:gd name="T4" fmla="*/ 72 w 72"/>
                <a:gd name="T5" fmla="*/ 17 h 35"/>
                <a:gd name="T6" fmla="*/ 0 w 72"/>
                <a:gd name="T7" fmla="*/ 35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35"/>
                <a:gd name="T14" fmla="*/ 72 w 7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35">
                  <a:moveTo>
                    <a:pt x="0" y="35"/>
                  </a:moveTo>
                  <a:lnTo>
                    <a:pt x="0" y="0"/>
                  </a:lnTo>
                  <a:lnTo>
                    <a:pt x="72" y="17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71" name="Freeform 188"/>
            <p:cNvSpPr>
              <a:spLocks/>
            </p:cNvSpPr>
            <p:nvPr/>
          </p:nvSpPr>
          <p:spPr bwMode="auto">
            <a:xfrm>
              <a:off x="2046" y="3320"/>
              <a:ext cx="71" cy="14"/>
            </a:xfrm>
            <a:custGeom>
              <a:avLst/>
              <a:gdLst>
                <a:gd name="T0" fmla="*/ 0 w 71"/>
                <a:gd name="T1" fmla="*/ 14 h 14"/>
                <a:gd name="T2" fmla="*/ 71 w 71"/>
                <a:gd name="T3" fmla="*/ 14 h 14"/>
                <a:gd name="T4" fmla="*/ 58 w 71"/>
                <a:gd name="T5" fmla="*/ 10 h 14"/>
                <a:gd name="T6" fmla="*/ 0 w 71"/>
                <a:gd name="T7" fmla="*/ 10 h 14"/>
                <a:gd name="T8" fmla="*/ 0 w 71"/>
                <a:gd name="T9" fmla="*/ 8 h 14"/>
                <a:gd name="T10" fmla="*/ 47 w 71"/>
                <a:gd name="T11" fmla="*/ 8 h 14"/>
                <a:gd name="T12" fmla="*/ 35 w 71"/>
                <a:gd name="T13" fmla="*/ 5 h 14"/>
                <a:gd name="T14" fmla="*/ 0 w 71"/>
                <a:gd name="T15" fmla="*/ 5 h 14"/>
                <a:gd name="T16" fmla="*/ 0 w 71"/>
                <a:gd name="T17" fmla="*/ 2 h 14"/>
                <a:gd name="T18" fmla="*/ 24 w 71"/>
                <a:gd name="T19" fmla="*/ 2 h 14"/>
                <a:gd name="T20" fmla="*/ 11 w 71"/>
                <a:gd name="T21" fmla="*/ 0 h 14"/>
                <a:gd name="T22" fmla="*/ 0 w 71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14"/>
                <a:gd name="T38" fmla="*/ 71 w 71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14">
                  <a:moveTo>
                    <a:pt x="0" y="14"/>
                  </a:moveTo>
                  <a:lnTo>
                    <a:pt x="71" y="14"/>
                  </a:lnTo>
                  <a:lnTo>
                    <a:pt x="58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7" y="8"/>
                  </a:lnTo>
                  <a:lnTo>
                    <a:pt x="35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24" y="2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72" name="Freeform 189"/>
            <p:cNvSpPr>
              <a:spLocks/>
            </p:cNvSpPr>
            <p:nvPr/>
          </p:nvSpPr>
          <p:spPr bwMode="auto">
            <a:xfrm>
              <a:off x="2046" y="3040"/>
              <a:ext cx="72" cy="35"/>
            </a:xfrm>
            <a:custGeom>
              <a:avLst/>
              <a:gdLst>
                <a:gd name="T0" fmla="*/ 0 w 72"/>
                <a:gd name="T1" fmla="*/ 35 h 35"/>
                <a:gd name="T2" fmla="*/ 0 w 72"/>
                <a:gd name="T3" fmla="*/ 0 h 35"/>
                <a:gd name="T4" fmla="*/ 72 w 72"/>
                <a:gd name="T5" fmla="*/ 18 h 35"/>
                <a:gd name="T6" fmla="*/ 0 w 72"/>
                <a:gd name="T7" fmla="*/ 35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35"/>
                <a:gd name="T14" fmla="*/ 72 w 7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35">
                  <a:moveTo>
                    <a:pt x="0" y="35"/>
                  </a:moveTo>
                  <a:lnTo>
                    <a:pt x="0" y="0"/>
                  </a:lnTo>
                  <a:lnTo>
                    <a:pt x="72" y="18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73" name="Line 190"/>
            <p:cNvSpPr>
              <a:spLocks noChangeShapeType="1"/>
            </p:cNvSpPr>
            <p:nvPr/>
          </p:nvSpPr>
          <p:spPr bwMode="auto">
            <a:xfrm>
              <a:off x="2046" y="3072"/>
              <a:ext cx="1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74" name="Freeform 191"/>
            <p:cNvSpPr>
              <a:spLocks/>
            </p:cNvSpPr>
            <p:nvPr/>
          </p:nvSpPr>
          <p:spPr bwMode="auto">
            <a:xfrm>
              <a:off x="2046" y="3070"/>
              <a:ext cx="25" cy="2"/>
            </a:xfrm>
            <a:custGeom>
              <a:avLst/>
              <a:gdLst>
                <a:gd name="T0" fmla="*/ 0 w 25"/>
                <a:gd name="T1" fmla="*/ 2 h 2"/>
                <a:gd name="T2" fmla="*/ 0 w 25"/>
                <a:gd name="T3" fmla="*/ 0 h 2"/>
                <a:gd name="T4" fmla="*/ 25 w 25"/>
                <a:gd name="T5" fmla="*/ 0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0" y="2"/>
                  </a:move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75" name="Freeform 192"/>
            <p:cNvSpPr>
              <a:spLocks/>
            </p:cNvSpPr>
            <p:nvPr/>
          </p:nvSpPr>
          <p:spPr bwMode="auto">
            <a:xfrm>
              <a:off x="2046" y="3044"/>
              <a:ext cx="71" cy="26"/>
            </a:xfrm>
            <a:custGeom>
              <a:avLst/>
              <a:gdLst>
                <a:gd name="T0" fmla="*/ 25 w 71"/>
                <a:gd name="T1" fmla="*/ 26 h 26"/>
                <a:gd name="T2" fmla="*/ 38 w 71"/>
                <a:gd name="T3" fmla="*/ 23 h 26"/>
                <a:gd name="T4" fmla="*/ 0 w 71"/>
                <a:gd name="T5" fmla="*/ 23 h 26"/>
                <a:gd name="T6" fmla="*/ 0 w 71"/>
                <a:gd name="T7" fmla="*/ 19 h 26"/>
                <a:gd name="T8" fmla="*/ 49 w 71"/>
                <a:gd name="T9" fmla="*/ 19 h 26"/>
                <a:gd name="T10" fmla="*/ 61 w 71"/>
                <a:gd name="T11" fmla="*/ 16 h 26"/>
                <a:gd name="T12" fmla="*/ 0 w 71"/>
                <a:gd name="T13" fmla="*/ 16 h 26"/>
                <a:gd name="T14" fmla="*/ 0 w 71"/>
                <a:gd name="T15" fmla="*/ 14 h 26"/>
                <a:gd name="T16" fmla="*/ 71 w 71"/>
                <a:gd name="T17" fmla="*/ 14 h 26"/>
                <a:gd name="T18" fmla="*/ 58 w 71"/>
                <a:gd name="T19" fmla="*/ 11 h 26"/>
                <a:gd name="T20" fmla="*/ 0 w 71"/>
                <a:gd name="T21" fmla="*/ 11 h 26"/>
                <a:gd name="T22" fmla="*/ 0 w 71"/>
                <a:gd name="T23" fmla="*/ 8 h 26"/>
                <a:gd name="T24" fmla="*/ 47 w 71"/>
                <a:gd name="T25" fmla="*/ 8 h 26"/>
                <a:gd name="T26" fmla="*/ 35 w 71"/>
                <a:gd name="T27" fmla="*/ 6 h 26"/>
                <a:gd name="T28" fmla="*/ 0 w 71"/>
                <a:gd name="T29" fmla="*/ 6 h 26"/>
                <a:gd name="T30" fmla="*/ 0 w 71"/>
                <a:gd name="T31" fmla="*/ 3 h 26"/>
                <a:gd name="T32" fmla="*/ 24 w 71"/>
                <a:gd name="T33" fmla="*/ 3 h 26"/>
                <a:gd name="T34" fmla="*/ 11 w 71"/>
                <a:gd name="T35" fmla="*/ 0 h 26"/>
                <a:gd name="T36" fmla="*/ 0 w 71"/>
                <a:gd name="T37" fmla="*/ 0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6"/>
                <a:gd name="T59" fmla="*/ 71 w 71"/>
                <a:gd name="T60" fmla="*/ 26 h 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6">
                  <a:moveTo>
                    <a:pt x="25" y="26"/>
                  </a:moveTo>
                  <a:lnTo>
                    <a:pt x="38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49" y="19"/>
                  </a:lnTo>
                  <a:lnTo>
                    <a:pt x="61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71" y="14"/>
                  </a:lnTo>
                  <a:lnTo>
                    <a:pt x="58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47" y="8"/>
                  </a:lnTo>
                  <a:lnTo>
                    <a:pt x="35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24" y="3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76" name="Freeform 193"/>
            <p:cNvSpPr>
              <a:spLocks/>
            </p:cNvSpPr>
            <p:nvPr/>
          </p:nvSpPr>
          <p:spPr bwMode="auto">
            <a:xfrm>
              <a:off x="2046" y="2971"/>
              <a:ext cx="72" cy="35"/>
            </a:xfrm>
            <a:custGeom>
              <a:avLst/>
              <a:gdLst>
                <a:gd name="T0" fmla="*/ 0 w 72"/>
                <a:gd name="T1" fmla="*/ 35 h 35"/>
                <a:gd name="T2" fmla="*/ 0 w 72"/>
                <a:gd name="T3" fmla="*/ 0 h 35"/>
                <a:gd name="T4" fmla="*/ 72 w 72"/>
                <a:gd name="T5" fmla="*/ 17 h 35"/>
                <a:gd name="T6" fmla="*/ 0 w 72"/>
                <a:gd name="T7" fmla="*/ 35 h 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35"/>
                <a:gd name="T14" fmla="*/ 72 w 72"/>
                <a:gd name="T15" fmla="*/ 35 h 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35">
                  <a:moveTo>
                    <a:pt x="0" y="35"/>
                  </a:moveTo>
                  <a:lnTo>
                    <a:pt x="0" y="0"/>
                  </a:lnTo>
                  <a:lnTo>
                    <a:pt x="72" y="17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77" name="Line 194"/>
            <p:cNvSpPr>
              <a:spLocks noChangeShapeType="1"/>
            </p:cNvSpPr>
            <p:nvPr/>
          </p:nvSpPr>
          <p:spPr bwMode="auto">
            <a:xfrm>
              <a:off x="2046" y="3003"/>
              <a:ext cx="1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78" name="Freeform 195"/>
            <p:cNvSpPr>
              <a:spLocks/>
            </p:cNvSpPr>
            <p:nvPr/>
          </p:nvSpPr>
          <p:spPr bwMode="auto">
            <a:xfrm>
              <a:off x="2046" y="2974"/>
              <a:ext cx="71" cy="29"/>
            </a:xfrm>
            <a:custGeom>
              <a:avLst/>
              <a:gdLst>
                <a:gd name="T0" fmla="*/ 0 w 71"/>
                <a:gd name="T1" fmla="*/ 29 h 29"/>
                <a:gd name="T2" fmla="*/ 0 w 71"/>
                <a:gd name="T3" fmla="*/ 26 h 29"/>
                <a:gd name="T4" fmla="*/ 25 w 71"/>
                <a:gd name="T5" fmla="*/ 26 h 29"/>
                <a:gd name="T6" fmla="*/ 38 w 71"/>
                <a:gd name="T7" fmla="*/ 24 h 29"/>
                <a:gd name="T8" fmla="*/ 0 w 71"/>
                <a:gd name="T9" fmla="*/ 24 h 29"/>
                <a:gd name="T10" fmla="*/ 0 w 71"/>
                <a:gd name="T11" fmla="*/ 20 h 29"/>
                <a:gd name="T12" fmla="*/ 49 w 71"/>
                <a:gd name="T13" fmla="*/ 20 h 29"/>
                <a:gd name="T14" fmla="*/ 61 w 71"/>
                <a:gd name="T15" fmla="*/ 17 h 29"/>
                <a:gd name="T16" fmla="*/ 0 w 71"/>
                <a:gd name="T17" fmla="*/ 17 h 29"/>
                <a:gd name="T18" fmla="*/ 0 w 71"/>
                <a:gd name="T19" fmla="*/ 14 h 29"/>
                <a:gd name="T20" fmla="*/ 71 w 71"/>
                <a:gd name="T21" fmla="*/ 14 h 29"/>
                <a:gd name="T22" fmla="*/ 58 w 71"/>
                <a:gd name="T23" fmla="*/ 12 h 29"/>
                <a:gd name="T24" fmla="*/ 0 w 71"/>
                <a:gd name="T25" fmla="*/ 12 h 29"/>
                <a:gd name="T26" fmla="*/ 0 w 71"/>
                <a:gd name="T27" fmla="*/ 9 h 29"/>
                <a:gd name="T28" fmla="*/ 47 w 71"/>
                <a:gd name="T29" fmla="*/ 9 h 29"/>
                <a:gd name="T30" fmla="*/ 35 w 71"/>
                <a:gd name="T31" fmla="*/ 6 h 29"/>
                <a:gd name="T32" fmla="*/ 0 w 71"/>
                <a:gd name="T33" fmla="*/ 6 h 29"/>
                <a:gd name="T34" fmla="*/ 0 w 71"/>
                <a:gd name="T35" fmla="*/ 4 h 29"/>
                <a:gd name="T36" fmla="*/ 24 w 71"/>
                <a:gd name="T37" fmla="*/ 4 h 29"/>
                <a:gd name="T38" fmla="*/ 11 w 71"/>
                <a:gd name="T39" fmla="*/ 0 h 29"/>
                <a:gd name="T40" fmla="*/ 0 w 71"/>
                <a:gd name="T41" fmla="*/ 0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29"/>
                <a:gd name="T65" fmla="*/ 71 w 71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29">
                  <a:moveTo>
                    <a:pt x="0" y="29"/>
                  </a:moveTo>
                  <a:lnTo>
                    <a:pt x="0" y="26"/>
                  </a:lnTo>
                  <a:lnTo>
                    <a:pt x="25" y="26"/>
                  </a:lnTo>
                  <a:lnTo>
                    <a:pt x="38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49" y="20"/>
                  </a:lnTo>
                  <a:lnTo>
                    <a:pt x="61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71" y="14"/>
                  </a:lnTo>
                  <a:lnTo>
                    <a:pt x="58" y="12"/>
                  </a:lnTo>
                  <a:lnTo>
                    <a:pt x="0" y="12"/>
                  </a:lnTo>
                  <a:lnTo>
                    <a:pt x="0" y="9"/>
                  </a:lnTo>
                  <a:lnTo>
                    <a:pt x="47" y="9"/>
                  </a:lnTo>
                  <a:lnTo>
                    <a:pt x="35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4" y="4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79" name="Freeform 196"/>
            <p:cNvSpPr>
              <a:spLocks/>
            </p:cNvSpPr>
            <p:nvPr/>
          </p:nvSpPr>
          <p:spPr bwMode="auto">
            <a:xfrm>
              <a:off x="2118" y="3679"/>
              <a:ext cx="214" cy="13"/>
            </a:xfrm>
            <a:custGeom>
              <a:avLst/>
              <a:gdLst>
                <a:gd name="T0" fmla="*/ 0 w 214"/>
                <a:gd name="T1" fmla="*/ 0 h 13"/>
                <a:gd name="T2" fmla="*/ 214 w 214"/>
                <a:gd name="T3" fmla="*/ 0 h 13"/>
                <a:gd name="T4" fmla="*/ 213 w 214"/>
                <a:gd name="T5" fmla="*/ 0 h 13"/>
                <a:gd name="T6" fmla="*/ 143 w 214"/>
                <a:gd name="T7" fmla="*/ 0 h 13"/>
                <a:gd name="T8" fmla="*/ 143 w 214"/>
                <a:gd name="T9" fmla="*/ 3 h 13"/>
                <a:gd name="T10" fmla="*/ 203 w 214"/>
                <a:gd name="T11" fmla="*/ 3 h 13"/>
                <a:gd name="T12" fmla="*/ 192 w 214"/>
                <a:gd name="T13" fmla="*/ 5 h 13"/>
                <a:gd name="T14" fmla="*/ 143 w 214"/>
                <a:gd name="T15" fmla="*/ 5 h 13"/>
                <a:gd name="T16" fmla="*/ 143 w 214"/>
                <a:gd name="T17" fmla="*/ 8 h 13"/>
                <a:gd name="T18" fmla="*/ 180 w 214"/>
                <a:gd name="T19" fmla="*/ 8 h 13"/>
                <a:gd name="T20" fmla="*/ 169 w 214"/>
                <a:gd name="T21" fmla="*/ 11 h 13"/>
                <a:gd name="T22" fmla="*/ 143 w 214"/>
                <a:gd name="T23" fmla="*/ 11 h 13"/>
                <a:gd name="T24" fmla="*/ 143 w 214"/>
                <a:gd name="T25" fmla="*/ 13 h 13"/>
                <a:gd name="T26" fmla="*/ 157 w 214"/>
                <a:gd name="T27" fmla="*/ 13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4"/>
                <a:gd name="T43" fmla="*/ 0 h 13"/>
                <a:gd name="T44" fmla="*/ 214 w 214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4" h="13">
                  <a:moveTo>
                    <a:pt x="0" y="0"/>
                  </a:moveTo>
                  <a:lnTo>
                    <a:pt x="214" y="0"/>
                  </a:lnTo>
                  <a:lnTo>
                    <a:pt x="213" y="0"/>
                  </a:lnTo>
                  <a:lnTo>
                    <a:pt x="143" y="0"/>
                  </a:lnTo>
                  <a:lnTo>
                    <a:pt x="143" y="3"/>
                  </a:lnTo>
                  <a:lnTo>
                    <a:pt x="203" y="3"/>
                  </a:lnTo>
                  <a:lnTo>
                    <a:pt x="192" y="5"/>
                  </a:lnTo>
                  <a:lnTo>
                    <a:pt x="143" y="5"/>
                  </a:lnTo>
                  <a:lnTo>
                    <a:pt x="143" y="8"/>
                  </a:lnTo>
                  <a:lnTo>
                    <a:pt x="180" y="8"/>
                  </a:lnTo>
                  <a:lnTo>
                    <a:pt x="169" y="11"/>
                  </a:lnTo>
                  <a:lnTo>
                    <a:pt x="143" y="11"/>
                  </a:lnTo>
                  <a:lnTo>
                    <a:pt x="143" y="13"/>
                  </a:lnTo>
                  <a:lnTo>
                    <a:pt x="157" y="1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80" name="Freeform 197"/>
            <p:cNvSpPr>
              <a:spLocks/>
            </p:cNvSpPr>
            <p:nvPr/>
          </p:nvSpPr>
          <p:spPr bwMode="auto">
            <a:xfrm>
              <a:off x="2261" y="3662"/>
              <a:ext cx="70" cy="34"/>
            </a:xfrm>
            <a:custGeom>
              <a:avLst/>
              <a:gdLst>
                <a:gd name="T0" fmla="*/ 0 w 70"/>
                <a:gd name="T1" fmla="*/ 34 h 34"/>
                <a:gd name="T2" fmla="*/ 0 w 70"/>
                <a:gd name="T3" fmla="*/ 0 h 34"/>
                <a:gd name="T4" fmla="*/ 70 w 70"/>
                <a:gd name="T5" fmla="*/ 17 h 34"/>
                <a:gd name="T6" fmla="*/ 0 w 70"/>
                <a:gd name="T7" fmla="*/ 34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34"/>
                <a:gd name="T14" fmla="*/ 70 w 7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34">
                  <a:moveTo>
                    <a:pt x="0" y="34"/>
                  </a:moveTo>
                  <a:lnTo>
                    <a:pt x="0" y="0"/>
                  </a:lnTo>
                  <a:lnTo>
                    <a:pt x="70" y="17"/>
                  </a:lnTo>
                  <a:lnTo>
                    <a:pt x="0" y="3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3" name="Group 200"/>
            <p:cNvGrpSpPr>
              <a:grpSpLocks/>
            </p:cNvGrpSpPr>
            <p:nvPr/>
          </p:nvGrpSpPr>
          <p:grpSpPr bwMode="auto">
            <a:xfrm>
              <a:off x="2261" y="3611"/>
              <a:ext cx="212" cy="139"/>
              <a:chOff x="2261" y="3611"/>
              <a:chExt cx="212" cy="139"/>
            </a:xfrm>
          </p:grpSpPr>
          <p:sp>
            <p:nvSpPr>
              <p:cNvPr id="16957" name="Freeform 198"/>
              <p:cNvSpPr>
                <a:spLocks/>
              </p:cNvSpPr>
              <p:nvPr/>
            </p:nvSpPr>
            <p:spPr bwMode="auto">
              <a:xfrm>
                <a:off x="2261" y="3611"/>
                <a:ext cx="212" cy="139"/>
              </a:xfrm>
              <a:custGeom>
                <a:avLst/>
                <a:gdLst>
                  <a:gd name="T0" fmla="*/ 0 w 212"/>
                  <a:gd name="T1" fmla="*/ 65 h 139"/>
                  <a:gd name="T2" fmla="*/ 58 w 212"/>
                  <a:gd name="T3" fmla="*/ 65 h 139"/>
                  <a:gd name="T4" fmla="*/ 70 w 212"/>
                  <a:gd name="T5" fmla="*/ 68 h 139"/>
                  <a:gd name="T6" fmla="*/ 67 w 212"/>
                  <a:gd name="T7" fmla="*/ 69 h 139"/>
                  <a:gd name="T8" fmla="*/ 69 w 212"/>
                  <a:gd name="T9" fmla="*/ 77 h 139"/>
                  <a:gd name="T10" fmla="*/ 70 w 212"/>
                  <a:gd name="T11" fmla="*/ 85 h 139"/>
                  <a:gd name="T12" fmla="*/ 73 w 212"/>
                  <a:gd name="T13" fmla="*/ 93 h 139"/>
                  <a:gd name="T14" fmla="*/ 75 w 212"/>
                  <a:gd name="T15" fmla="*/ 101 h 139"/>
                  <a:gd name="T16" fmla="*/ 81 w 212"/>
                  <a:gd name="T17" fmla="*/ 108 h 139"/>
                  <a:gd name="T18" fmla="*/ 85 w 212"/>
                  <a:gd name="T19" fmla="*/ 115 h 139"/>
                  <a:gd name="T20" fmla="*/ 92 w 212"/>
                  <a:gd name="T21" fmla="*/ 121 h 139"/>
                  <a:gd name="T22" fmla="*/ 99 w 212"/>
                  <a:gd name="T23" fmla="*/ 125 h 139"/>
                  <a:gd name="T24" fmla="*/ 106 w 212"/>
                  <a:gd name="T25" fmla="*/ 131 h 139"/>
                  <a:gd name="T26" fmla="*/ 114 w 212"/>
                  <a:gd name="T27" fmla="*/ 133 h 139"/>
                  <a:gd name="T28" fmla="*/ 122 w 212"/>
                  <a:gd name="T29" fmla="*/ 136 h 139"/>
                  <a:gd name="T30" fmla="*/ 130 w 212"/>
                  <a:gd name="T31" fmla="*/ 137 h 139"/>
                  <a:gd name="T32" fmla="*/ 139 w 212"/>
                  <a:gd name="T33" fmla="*/ 139 h 139"/>
                  <a:gd name="T34" fmla="*/ 148 w 212"/>
                  <a:gd name="T35" fmla="*/ 137 h 139"/>
                  <a:gd name="T36" fmla="*/ 157 w 212"/>
                  <a:gd name="T37" fmla="*/ 136 h 139"/>
                  <a:gd name="T38" fmla="*/ 165 w 212"/>
                  <a:gd name="T39" fmla="*/ 133 h 139"/>
                  <a:gd name="T40" fmla="*/ 173 w 212"/>
                  <a:gd name="T41" fmla="*/ 131 h 139"/>
                  <a:gd name="T42" fmla="*/ 180 w 212"/>
                  <a:gd name="T43" fmla="*/ 125 h 139"/>
                  <a:gd name="T44" fmla="*/ 187 w 212"/>
                  <a:gd name="T45" fmla="*/ 121 h 139"/>
                  <a:gd name="T46" fmla="*/ 192 w 212"/>
                  <a:gd name="T47" fmla="*/ 115 h 139"/>
                  <a:gd name="T48" fmla="*/ 198 w 212"/>
                  <a:gd name="T49" fmla="*/ 108 h 139"/>
                  <a:gd name="T50" fmla="*/ 202 w 212"/>
                  <a:gd name="T51" fmla="*/ 101 h 139"/>
                  <a:gd name="T52" fmla="*/ 206 w 212"/>
                  <a:gd name="T53" fmla="*/ 93 h 139"/>
                  <a:gd name="T54" fmla="*/ 209 w 212"/>
                  <a:gd name="T55" fmla="*/ 85 h 139"/>
                  <a:gd name="T56" fmla="*/ 210 w 212"/>
                  <a:gd name="T57" fmla="*/ 77 h 139"/>
                  <a:gd name="T58" fmla="*/ 212 w 212"/>
                  <a:gd name="T59" fmla="*/ 69 h 139"/>
                  <a:gd name="T60" fmla="*/ 210 w 212"/>
                  <a:gd name="T61" fmla="*/ 62 h 139"/>
                  <a:gd name="T62" fmla="*/ 209 w 212"/>
                  <a:gd name="T63" fmla="*/ 52 h 139"/>
                  <a:gd name="T64" fmla="*/ 206 w 212"/>
                  <a:gd name="T65" fmla="*/ 46 h 139"/>
                  <a:gd name="T66" fmla="*/ 202 w 212"/>
                  <a:gd name="T67" fmla="*/ 38 h 139"/>
                  <a:gd name="T68" fmla="*/ 198 w 212"/>
                  <a:gd name="T69" fmla="*/ 30 h 139"/>
                  <a:gd name="T70" fmla="*/ 192 w 212"/>
                  <a:gd name="T71" fmla="*/ 23 h 139"/>
                  <a:gd name="T72" fmla="*/ 187 w 212"/>
                  <a:gd name="T73" fmla="*/ 18 h 139"/>
                  <a:gd name="T74" fmla="*/ 180 w 212"/>
                  <a:gd name="T75" fmla="*/ 12 h 139"/>
                  <a:gd name="T76" fmla="*/ 173 w 212"/>
                  <a:gd name="T77" fmla="*/ 8 h 139"/>
                  <a:gd name="T78" fmla="*/ 165 w 212"/>
                  <a:gd name="T79" fmla="*/ 4 h 139"/>
                  <a:gd name="T80" fmla="*/ 157 w 212"/>
                  <a:gd name="T81" fmla="*/ 2 h 139"/>
                  <a:gd name="T82" fmla="*/ 148 w 212"/>
                  <a:gd name="T83" fmla="*/ 0 h 139"/>
                  <a:gd name="T84" fmla="*/ 139 w 212"/>
                  <a:gd name="T85" fmla="*/ 0 h 139"/>
                  <a:gd name="T86" fmla="*/ 130 w 212"/>
                  <a:gd name="T87" fmla="*/ 0 h 139"/>
                  <a:gd name="T88" fmla="*/ 122 w 212"/>
                  <a:gd name="T89" fmla="*/ 2 h 139"/>
                  <a:gd name="T90" fmla="*/ 114 w 212"/>
                  <a:gd name="T91" fmla="*/ 4 h 139"/>
                  <a:gd name="T92" fmla="*/ 106 w 212"/>
                  <a:gd name="T93" fmla="*/ 8 h 139"/>
                  <a:gd name="T94" fmla="*/ 99 w 212"/>
                  <a:gd name="T95" fmla="*/ 12 h 139"/>
                  <a:gd name="T96" fmla="*/ 92 w 212"/>
                  <a:gd name="T97" fmla="*/ 18 h 139"/>
                  <a:gd name="T98" fmla="*/ 85 w 212"/>
                  <a:gd name="T99" fmla="*/ 23 h 139"/>
                  <a:gd name="T100" fmla="*/ 81 w 212"/>
                  <a:gd name="T101" fmla="*/ 30 h 139"/>
                  <a:gd name="T102" fmla="*/ 75 w 212"/>
                  <a:gd name="T103" fmla="*/ 38 h 139"/>
                  <a:gd name="T104" fmla="*/ 73 w 212"/>
                  <a:gd name="T105" fmla="*/ 46 h 139"/>
                  <a:gd name="T106" fmla="*/ 70 w 212"/>
                  <a:gd name="T107" fmla="*/ 52 h 139"/>
                  <a:gd name="T108" fmla="*/ 69 w 212"/>
                  <a:gd name="T109" fmla="*/ 62 h 139"/>
                  <a:gd name="T110" fmla="*/ 67 w 212"/>
                  <a:gd name="T111" fmla="*/ 69 h 139"/>
                  <a:gd name="T112" fmla="*/ 0 w 212"/>
                  <a:gd name="T113" fmla="*/ 65 h 13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2"/>
                  <a:gd name="T172" fmla="*/ 0 h 139"/>
                  <a:gd name="T173" fmla="*/ 212 w 212"/>
                  <a:gd name="T174" fmla="*/ 139 h 13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2" h="139">
                    <a:moveTo>
                      <a:pt x="0" y="65"/>
                    </a:moveTo>
                    <a:lnTo>
                      <a:pt x="58" y="65"/>
                    </a:lnTo>
                    <a:lnTo>
                      <a:pt x="70" y="68"/>
                    </a:lnTo>
                    <a:lnTo>
                      <a:pt x="67" y="69"/>
                    </a:lnTo>
                    <a:lnTo>
                      <a:pt x="69" y="77"/>
                    </a:lnTo>
                    <a:lnTo>
                      <a:pt x="70" y="85"/>
                    </a:lnTo>
                    <a:lnTo>
                      <a:pt x="73" y="93"/>
                    </a:lnTo>
                    <a:lnTo>
                      <a:pt x="75" y="101"/>
                    </a:lnTo>
                    <a:lnTo>
                      <a:pt x="81" y="108"/>
                    </a:lnTo>
                    <a:lnTo>
                      <a:pt x="85" y="115"/>
                    </a:lnTo>
                    <a:lnTo>
                      <a:pt x="92" y="121"/>
                    </a:lnTo>
                    <a:lnTo>
                      <a:pt x="99" y="125"/>
                    </a:lnTo>
                    <a:lnTo>
                      <a:pt x="106" y="131"/>
                    </a:lnTo>
                    <a:lnTo>
                      <a:pt x="114" y="133"/>
                    </a:lnTo>
                    <a:lnTo>
                      <a:pt x="122" y="136"/>
                    </a:lnTo>
                    <a:lnTo>
                      <a:pt x="130" y="137"/>
                    </a:lnTo>
                    <a:lnTo>
                      <a:pt x="139" y="139"/>
                    </a:lnTo>
                    <a:lnTo>
                      <a:pt x="148" y="137"/>
                    </a:lnTo>
                    <a:lnTo>
                      <a:pt x="157" y="136"/>
                    </a:lnTo>
                    <a:lnTo>
                      <a:pt x="165" y="133"/>
                    </a:lnTo>
                    <a:lnTo>
                      <a:pt x="173" y="131"/>
                    </a:lnTo>
                    <a:lnTo>
                      <a:pt x="180" y="125"/>
                    </a:lnTo>
                    <a:lnTo>
                      <a:pt x="187" y="121"/>
                    </a:lnTo>
                    <a:lnTo>
                      <a:pt x="192" y="115"/>
                    </a:lnTo>
                    <a:lnTo>
                      <a:pt x="198" y="108"/>
                    </a:lnTo>
                    <a:lnTo>
                      <a:pt x="202" y="101"/>
                    </a:lnTo>
                    <a:lnTo>
                      <a:pt x="206" y="93"/>
                    </a:lnTo>
                    <a:lnTo>
                      <a:pt x="209" y="85"/>
                    </a:lnTo>
                    <a:lnTo>
                      <a:pt x="210" y="77"/>
                    </a:lnTo>
                    <a:lnTo>
                      <a:pt x="212" y="69"/>
                    </a:lnTo>
                    <a:lnTo>
                      <a:pt x="210" y="62"/>
                    </a:lnTo>
                    <a:lnTo>
                      <a:pt x="209" y="52"/>
                    </a:lnTo>
                    <a:lnTo>
                      <a:pt x="206" y="46"/>
                    </a:lnTo>
                    <a:lnTo>
                      <a:pt x="202" y="38"/>
                    </a:lnTo>
                    <a:lnTo>
                      <a:pt x="198" y="30"/>
                    </a:lnTo>
                    <a:lnTo>
                      <a:pt x="192" y="23"/>
                    </a:lnTo>
                    <a:lnTo>
                      <a:pt x="187" y="18"/>
                    </a:lnTo>
                    <a:lnTo>
                      <a:pt x="180" y="12"/>
                    </a:lnTo>
                    <a:lnTo>
                      <a:pt x="173" y="8"/>
                    </a:lnTo>
                    <a:lnTo>
                      <a:pt x="165" y="4"/>
                    </a:lnTo>
                    <a:lnTo>
                      <a:pt x="157" y="2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0" y="0"/>
                    </a:lnTo>
                    <a:lnTo>
                      <a:pt x="122" y="2"/>
                    </a:lnTo>
                    <a:lnTo>
                      <a:pt x="114" y="4"/>
                    </a:lnTo>
                    <a:lnTo>
                      <a:pt x="106" y="8"/>
                    </a:lnTo>
                    <a:lnTo>
                      <a:pt x="99" y="12"/>
                    </a:lnTo>
                    <a:lnTo>
                      <a:pt x="92" y="18"/>
                    </a:lnTo>
                    <a:lnTo>
                      <a:pt x="85" y="23"/>
                    </a:lnTo>
                    <a:lnTo>
                      <a:pt x="81" y="30"/>
                    </a:lnTo>
                    <a:lnTo>
                      <a:pt x="75" y="38"/>
                    </a:lnTo>
                    <a:lnTo>
                      <a:pt x="73" y="46"/>
                    </a:lnTo>
                    <a:lnTo>
                      <a:pt x="70" y="52"/>
                    </a:lnTo>
                    <a:lnTo>
                      <a:pt x="69" y="62"/>
                    </a:lnTo>
                    <a:lnTo>
                      <a:pt x="67" y="69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958" name="Freeform 199"/>
              <p:cNvSpPr>
                <a:spLocks/>
              </p:cNvSpPr>
              <p:nvPr/>
            </p:nvSpPr>
            <p:spPr bwMode="auto">
              <a:xfrm>
                <a:off x="2261" y="3611"/>
                <a:ext cx="212" cy="139"/>
              </a:xfrm>
              <a:custGeom>
                <a:avLst/>
                <a:gdLst>
                  <a:gd name="T0" fmla="*/ 0 w 212"/>
                  <a:gd name="T1" fmla="*/ 65 h 139"/>
                  <a:gd name="T2" fmla="*/ 58 w 212"/>
                  <a:gd name="T3" fmla="*/ 65 h 139"/>
                  <a:gd name="T4" fmla="*/ 70 w 212"/>
                  <a:gd name="T5" fmla="*/ 68 h 139"/>
                  <a:gd name="T6" fmla="*/ 67 w 212"/>
                  <a:gd name="T7" fmla="*/ 69 h 139"/>
                  <a:gd name="T8" fmla="*/ 69 w 212"/>
                  <a:gd name="T9" fmla="*/ 77 h 139"/>
                  <a:gd name="T10" fmla="*/ 70 w 212"/>
                  <a:gd name="T11" fmla="*/ 85 h 139"/>
                  <a:gd name="T12" fmla="*/ 73 w 212"/>
                  <a:gd name="T13" fmla="*/ 93 h 139"/>
                  <a:gd name="T14" fmla="*/ 75 w 212"/>
                  <a:gd name="T15" fmla="*/ 101 h 139"/>
                  <a:gd name="T16" fmla="*/ 81 w 212"/>
                  <a:gd name="T17" fmla="*/ 108 h 139"/>
                  <a:gd name="T18" fmla="*/ 85 w 212"/>
                  <a:gd name="T19" fmla="*/ 115 h 139"/>
                  <a:gd name="T20" fmla="*/ 92 w 212"/>
                  <a:gd name="T21" fmla="*/ 121 h 139"/>
                  <a:gd name="T22" fmla="*/ 99 w 212"/>
                  <a:gd name="T23" fmla="*/ 125 h 139"/>
                  <a:gd name="T24" fmla="*/ 106 w 212"/>
                  <a:gd name="T25" fmla="*/ 131 h 139"/>
                  <a:gd name="T26" fmla="*/ 114 w 212"/>
                  <a:gd name="T27" fmla="*/ 133 h 139"/>
                  <a:gd name="T28" fmla="*/ 122 w 212"/>
                  <a:gd name="T29" fmla="*/ 136 h 139"/>
                  <a:gd name="T30" fmla="*/ 130 w 212"/>
                  <a:gd name="T31" fmla="*/ 137 h 139"/>
                  <a:gd name="T32" fmla="*/ 139 w 212"/>
                  <a:gd name="T33" fmla="*/ 139 h 139"/>
                  <a:gd name="T34" fmla="*/ 148 w 212"/>
                  <a:gd name="T35" fmla="*/ 137 h 139"/>
                  <a:gd name="T36" fmla="*/ 157 w 212"/>
                  <a:gd name="T37" fmla="*/ 136 h 139"/>
                  <a:gd name="T38" fmla="*/ 165 w 212"/>
                  <a:gd name="T39" fmla="*/ 133 h 139"/>
                  <a:gd name="T40" fmla="*/ 173 w 212"/>
                  <a:gd name="T41" fmla="*/ 131 h 139"/>
                  <a:gd name="T42" fmla="*/ 180 w 212"/>
                  <a:gd name="T43" fmla="*/ 125 h 139"/>
                  <a:gd name="T44" fmla="*/ 187 w 212"/>
                  <a:gd name="T45" fmla="*/ 121 h 139"/>
                  <a:gd name="T46" fmla="*/ 192 w 212"/>
                  <a:gd name="T47" fmla="*/ 115 h 139"/>
                  <a:gd name="T48" fmla="*/ 198 w 212"/>
                  <a:gd name="T49" fmla="*/ 108 h 139"/>
                  <a:gd name="T50" fmla="*/ 202 w 212"/>
                  <a:gd name="T51" fmla="*/ 101 h 139"/>
                  <a:gd name="T52" fmla="*/ 206 w 212"/>
                  <a:gd name="T53" fmla="*/ 93 h 139"/>
                  <a:gd name="T54" fmla="*/ 209 w 212"/>
                  <a:gd name="T55" fmla="*/ 85 h 139"/>
                  <a:gd name="T56" fmla="*/ 210 w 212"/>
                  <a:gd name="T57" fmla="*/ 77 h 139"/>
                  <a:gd name="T58" fmla="*/ 212 w 212"/>
                  <a:gd name="T59" fmla="*/ 69 h 139"/>
                  <a:gd name="T60" fmla="*/ 210 w 212"/>
                  <a:gd name="T61" fmla="*/ 62 h 139"/>
                  <a:gd name="T62" fmla="*/ 209 w 212"/>
                  <a:gd name="T63" fmla="*/ 52 h 139"/>
                  <a:gd name="T64" fmla="*/ 206 w 212"/>
                  <a:gd name="T65" fmla="*/ 46 h 139"/>
                  <a:gd name="T66" fmla="*/ 202 w 212"/>
                  <a:gd name="T67" fmla="*/ 38 h 139"/>
                  <a:gd name="T68" fmla="*/ 198 w 212"/>
                  <a:gd name="T69" fmla="*/ 30 h 139"/>
                  <a:gd name="T70" fmla="*/ 192 w 212"/>
                  <a:gd name="T71" fmla="*/ 23 h 139"/>
                  <a:gd name="T72" fmla="*/ 187 w 212"/>
                  <a:gd name="T73" fmla="*/ 18 h 139"/>
                  <a:gd name="T74" fmla="*/ 180 w 212"/>
                  <a:gd name="T75" fmla="*/ 12 h 139"/>
                  <a:gd name="T76" fmla="*/ 173 w 212"/>
                  <a:gd name="T77" fmla="*/ 8 h 139"/>
                  <a:gd name="T78" fmla="*/ 165 w 212"/>
                  <a:gd name="T79" fmla="*/ 4 h 139"/>
                  <a:gd name="T80" fmla="*/ 157 w 212"/>
                  <a:gd name="T81" fmla="*/ 2 h 139"/>
                  <a:gd name="T82" fmla="*/ 148 w 212"/>
                  <a:gd name="T83" fmla="*/ 0 h 139"/>
                  <a:gd name="T84" fmla="*/ 139 w 212"/>
                  <a:gd name="T85" fmla="*/ 0 h 139"/>
                  <a:gd name="T86" fmla="*/ 130 w 212"/>
                  <a:gd name="T87" fmla="*/ 0 h 139"/>
                  <a:gd name="T88" fmla="*/ 122 w 212"/>
                  <a:gd name="T89" fmla="*/ 2 h 139"/>
                  <a:gd name="T90" fmla="*/ 114 w 212"/>
                  <a:gd name="T91" fmla="*/ 4 h 139"/>
                  <a:gd name="T92" fmla="*/ 106 w 212"/>
                  <a:gd name="T93" fmla="*/ 8 h 139"/>
                  <a:gd name="T94" fmla="*/ 99 w 212"/>
                  <a:gd name="T95" fmla="*/ 12 h 139"/>
                  <a:gd name="T96" fmla="*/ 92 w 212"/>
                  <a:gd name="T97" fmla="*/ 18 h 139"/>
                  <a:gd name="T98" fmla="*/ 85 w 212"/>
                  <a:gd name="T99" fmla="*/ 23 h 139"/>
                  <a:gd name="T100" fmla="*/ 81 w 212"/>
                  <a:gd name="T101" fmla="*/ 30 h 139"/>
                  <a:gd name="T102" fmla="*/ 75 w 212"/>
                  <a:gd name="T103" fmla="*/ 38 h 139"/>
                  <a:gd name="T104" fmla="*/ 73 w 212"/>
                  <a:gd name="T105" fmla="*/ 46 h 139"/>
                  <a:gd name="T106" fmla="*/ 70 w 212"/>
                  <a:gd name="T107" fmla="*/ 52 h 139"/>
                  <a:gd name="T108" fmla="*/ 69 w 212"/>
                  <a:gd name="T109" fmla="*/ 62 h 139"/>
                  <a:gd name="T110" fmla="*/ 67 w 212"/>
                  <a:gd name="T111" fmla="*/ 69 h 13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2"/>
                  <a:gd name="T169" fmla="*/ 0 h 139"/>
                  <a:gd name="T170" fmla="*/ 212 w 212"/>
                  <a:gd name="T171" fmla="*/ 139 h 13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2" h="139">
                    <a:moveTo>
                      <a:pt x="0" y="65"/>
                    </a:moveTo>
                    <a:lnTo>
                      <a:pt x="58" y="65"/>
                    </a:lnTo>
                    <a:lnTo>
                      <a:pt x="70" y="68"/>
                    </a:lnTo>
                    <a:lnTo>
                      <a:pt x="67" y="69"/>
                    </a:lnTo>
                    <a:lnTo>
                      <a:pt x="69" y="77"/>
                    </a:lnTo>
                    <a:lnTo>
                      <a:pt x="70" y="85"/>
                    </a:lnTo>
                    <a:lnTo>
                      <a:pt x="73" y="93"/>
                    </a:lnTo>
                    <a:lnTo>
                      <a:pt x="75" y="101"/>
                    </a:lnTo>
                    <a:lnTo>
                      <a:pt x="81" y="108"/>
                    </a:lnTo>
                    <a:lnTo>
                      <a:pt x="85" y="115"/>
                    </a:lnTo>
                    <a:lnTo>
                      <a:pt x="92" y="121"/>
                    </a:lnTo>
                    <a:lnTo>
                      <a:pt x="99" y="125"/>
                    </a:lnTo>
                    <a:lnTo>
                      <a:pt x="106" y="131"/>
                    </a:lnTo>
                    <a:lnTo>
                      <a:pt x="114" y="133"/>
                    </a:lnTo>
                    <a:lnTo>
                      <a:pt x="122" y="136"/>
                    </a:lnTo>
                    <a:lnTo>
                      <a:pt x="130" y="137"/>
                    </a:lnTo>
                    <a:lnTo>
                      <a:pt x="139" y="139"/>
                    </a:lnTo>
                    <a:lnTo>
                      <a:pt x="148" y="137"/>
                    </a:lnTo>
                    <a:lnTo>
                      <a:pt x="157" y="136"/>
                    </a:lnTo>
                    <a:lnTo>
                      <a:pt x="165" y="133"/>
                    </a:lnTo>
                    <a:lnTo>
                      <a:pt x="173" y="131"/>
                    </a:lnTo>
                    <a:lnTo>
                      <a:pt x="180" y="125"/>
                    </a:lnTo>
                    <a:lnTo>
                      <a:pt x="187" y="121"/>
                    </a:lnTo>
                    <a:lnTo>
                      <a:pt x="192" y="115"/>
                    </a:lnTo>
                    <a:lnTo>
                      <a:pt x="198" y="108"/>
                    </a:lnTo>
                    <a:lnTo>
                      <a:pt x="202" y="101"/>
                    </a:lnTo>
                    <a:lnTo>
                      <a:pt x="206" y="93"/>
                    </a:lnTo>
                    <a:lnTo>
                      <a:pt x="209" y="85"/>
                    </a:lnTo>
                    <a:lnTo>
                      <a:pt x="210" y="77"/>
                    </a:lnTo>
                    <a:lnTo>
                      <a:pt x="212" y="69"/>
                    </a:lnTo>
                    <a:lnTo>
                      <a:pt x="210" y="62"/>
                    </a:lnTo>
                    <a:lnTo>
                      <a:pt x="209" y="52"/>
                    </a:lnTo>
                    <a:lnTo>
                      <a:pt x="206" y="46"/>
                    </a:lnTo>
                    <a:lnTo>
                      <a:pt x="202" y="38"/>
                    </a:lnTo>
                    <a:lnTo>
                      <a:pt x="198" y="30"/>
                    </a:lnTo>
                    <a:lnTo>
                      <a:pt x="192" y="23"/>
                    </a:lnTo>
                    <a:lnTo>
                      <a:pt x="187" y="18"/>
                    </a:lnTo>
                    <a:lnTo>
                      <a:pt x="180" y="12"/>
                    </a:lnTo>
                    <a:lnTo>
                      <a:pt x="173" y="8"/>
                    </a:lnTo>
                    <a:lnTo>
                      <a:pt x="165" y="4"/>
                    </a:lnTo>
                    <a:lnTo>
                      <a:pt x="157" y="2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0" y="0"/>
                    </a:lnTo>
                    <a:lnTo>
                      <a:pt x="122" y="2"/>
                    </a:lnTo>
                    <a:lnTo>
                      <a:pt x="114" y="4"/>
                    </a:lnTo>
                    <a:lnTo>
                      <a:pt x="106" y="8"/>
                    </a:lnTo>
                    <a:lnTo>
                      <a:pt x="99" y="12"/>
                    </a:lnTo>
                    <a:lnTo>
                      <a:pt x="92" y="18"/>
                    </a:lnTo>
                    <a:lnTo>
                      <a:pt x="85" y="23"/>
                    </a:lnTo>
                    <a:lnTo>
                      <a:pt x="81" y="30"/>
                    </a:lnTo>
                    <a:lnTo>
                      <a:pt x="75" y="38"/>
                    </a:lnTo>
                    <a:lnTo>
                      <a:pt x="73" y="46"/>
                    </a:lnTo>
                    <a:lnTo>
                      <a:pt x="70" y="52"/>
                    </a:lnTo>
                    <a:lnTo>
                      <a:pt x="69" y="62"/>
                    </a:lnTo>
                    <a:lnTo>
                      <a:pt x="67" y="69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6582" name="Freeform 201"/>
            <p:cNvSpPr>
              <a:spLocks/>
            </p:cNvSpPr>
            <p:nvPr/>
          </p:nvSpPr>
          <p:spPr bwMode="auto">
            <a:xfrm>
              <a:off x="2261" y="3673"/>
              <a:ext cx="47" cy="3"/>
            </a:xfrm>
            <a:custGeom>
              <a:avLst/>
              <a:gdLst>
                <a:gd name="T0" fmla="*/ 47 w 47"/>
                <a:gd name="T1" fmla="*/ 0 h 3"/>
                <a:gd name="T2" fmla="*/ 0 w 47"/>
                <a:gd name="T3" fmla="*/ 0 h 3"/>
                <a:gd name="T4" fmla="*/ 0 w 47"/>
                <a:gd name="T5" fmla="*/ 3 h 3"/>
                <a:gd name="T6" fmla="*/ 0 60000 65536"/>
                <a:gd name="T7" fmla="*/ 0 60000 65536"/>
                <a:gd name="T8" fmla="*/ 0 60000 65536"/>
                <a:gd name="T9" fmla="*/ 0 w 47"/>
                <a:gd name="T10" fmla="*/ 0 h 3"/>
                <a:gd name="T11" fmla="*/ 47 w 47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3">
                  <a:moveTo>
                    <a:pt x="47" y="0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83" name="Freeform 202"/>
            <p:cNvSpPr>
              <a:spLocks/>
            </p:cNvSpPr>
            <p:nvPr/>
          </p:nvSpPr>
          <p:spPr bwMode="auto">
            <a:xfrm>
              <a:off x="2261" y="3670"/>
              <a:ext cx="47" cy="4"/>
            </a:xfrm>
            <a:custGeom>
              <a:avLst/>
              <a:gdLst>
                <a:gd name="T0" fmla="*/ 0 w 47"/>
                <a:gd name="T1" fmla="*/ 0 h 4"/>
                <a:gd name="T2" fmla="*/ 34 w 47"/>
                <a:gd name="T3" fmla="*/ 0 h 4"/>
                <a:gd name="T4" fmla="*/ 47 w 47"/>
                <a:gd name="T5" fmla="*/ 4 h 4"/>
                <a:gd name="T6" fmla="*/ 0 60000 65536"/>
                <a:gd name="T7" fmla="*/ 0 60000 65536"/>
                <a:gd name="T8" fmla="*/ 0 60000 65536"/>
                <a:gd name="T9" fmla="*/ 0 w 47"/>
                <a:gd name="T10" fmla="*/ 0 h 4"/>
                <a:gd name="T11" fmla="*/ 47 w 47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4">
                  <a:moveTo>
                    <a:pt x="0" y="0"/>
                  </a:moveTo>
                  <a:lnTo>
                    <a:pt x="34" y="0"/>
                  </a:lnTo>
                  <a:lnTo>
                    <a:pt x="4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84" name="Freeform 203"/>
            <p:cNvSpPr>
              <a:spLocks/>
            </p:cNvSpPr>
            <p:nvPr/>
          </p:nvSpPr>
          <p:spPr bwMode="auto">
            <a:xfrm>
              <a:off x="2261" y="3667"/>
              <a:ext cx="22" cy="3"/>
            </a:xfrm>
            <a:custGeom>
              <a:avLst/>
              <a:gdLst>
                <a:gd name="T0" fmla="*/ 22 w 22"/>
                <a:gd name="T1" fmla="*/ 0 h 3"/>
                <a:gd name="T2" fmla="*/ 0 w 22"/>
                <a:gd name="T3" fmla="*/ 0 h 3"/>
                <a:gd name="T4" fmla="*/ 0 w 22"/>
                <a:gd name="T5" fmla="*/ 3 h 3"/>
                <a:gd name="T6" fmla="*/ 0 60000 65536"/>
                <a:gd name="T7" fmla="*/ 0 60000 65536"/>
                <a:gd name="T8" fmla="*/ 0 60000 65536"/>
                <a:gd name="T9" fmla="*/ 0 w 22"/>
                <a:gd name="T10" fmla="*/ 0 h 3"/>
                <a:gd name="T11" fmla="*/ 22 w 2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3">
                  <a:moveTo>
                    <a:pt x="22" y="0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85" name="Freeform 204"/>
            <p:cNvSpPr>
              <a:spLocks/>
            </p:cNvSpPr>
            <p:nvPr/>
          </p:nvSpPr>
          <p:spPr bwMode="auto">
            <a:xfrm>
              <a:off x="2261" y="3665"/>
              <a:ext cx="22" cy="2"/>
            </a:xfrm>
            <a:custGeom>
              <a:avLst/>
              <a:gdLst>
                <a:gd name="T0" fmla="*/ 0 w 22"/>
                <a:gd name="T1" fmla="*/ 0 h 2"/>
                <a:gd name="T2" fmla="*/ 11 w 22"/>
                <a:gd name="T3" fmla="*/ 0 h 2"/>
                <a:gd name="T4" fmla="*/ 22 w 22"/>
                <a:gd name="T5" fmla="*/ 2 h 2"/>
                <a:gd name="T6" fmla="*/ 0 60000 65536"/>
                <a:gd name="T7" fmla="*/ 0 60000 65536"/>
                <a:gd name="T8" fmla="*/ 0 60000 65536"/>
                <a:gd name="T9" fmla="*/ 0 w 22"/>
                <a:gd name="T10" fmla="*/ 0 h 2"/>
                <a:gd name="T11" fmla="*/ 22 w 2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" h="2">
                  <a:moveTo>
                    <a:pt x="0" y="0"/>
                  </a:moveTo>
                  <a:lnTo>
                    <a:pt x="11" y="0"/>
                  </a:lnTo>
                  <a:lnTo>
                    <a:pt x="22" y="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86" name="Freeform 205"/>
            <p:cNvSpPr>
              <a:spLocks/>
            </p:cNvSpPr>
            <p:nvPr/>
          </p:nvSpPr>
          <p:spPr bwMode="auto">
            <a:xfrm>
              <a:off x="2386" y="3404"/>
              <a:ext cx="36" cy="206"/>
            </a:xfrm>
            <a:custGeom>
              <a:avLst/>
              <a:gdLst>
                <a:gd name="T0" fmla="*/ 18 w 36"/>
                <a:gd name="T1" fmla="*/ 206 h 206"/>
                <a:gd name="T2" fmla="*/ 0 w 36"/>
                <a:gd name="T3" fmla="*/ 137 h 206"/>
                <a:gd name="T4" fmla="*/ 36 w 36"/>
                <a:gd name="T5" fmla="*/ 137 h 206"/>
                <a:gd name="T6" fmla="*/ 18 w 36"/>
                <a:gd name="T7" fmla="*/ 206 h 206"/>
                <a:gd name="T8" fmla="*/ 18 w 36"/>
                <a:gd name="T9" fmla="*/ 0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06"/>
                <a:gd name="T17" fmla="*/ 36 w 36"/>
                <a:gd name="T18" fmla="*/ 206 h 2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06">
                  <a:moveTo>
                    <a:pt x="18" y="206"/>
                  </a:moveTo>
                  <a:lnTo>
                    <a:pt x="0" y="137"/>
                  </a:lnTo>
                  <a:lnTo>
                    <a:pt x="36" y="137"/>
                  </a:lnTo>
                  <a:lnTo>
                    <a:pt x="18" y="206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87" name="Freeform 206"/>
            <p:cNvSpPr>
              <a:spLocks/>
            </p:cNvSpPr>
            <p:nvPr/>
          </p:nvSpPr>
          <p:spPr bwMode="auto">
            <a:xfrm>
              <a:off x="2404" y="3541"/>
              <a:ext cx="1" cy="69"/>
            </a:xfrm>
            <a:custGeom>
              <a:avLst/>
              <a:gdLst>
                <a:gd name="T0" fmla="*/ 0 w 1"/>
                <a:gd name="T1" fmla="*/ 0 h 69"/>
                <a:gd name="T2" fmla="*/ 0 w 1"/>
                <a:gd name="T3" fmla="*/ 0 h 69"/>
                <a:gd name="T4" fmla="*/ 0 w 1"/>
                <a:gd name="T5" fmla="*/ 0 h 69"/>
                <a:gd name="T6" fmla="*/ 0 w 1"/>
                <a:gd name="T7" fmla="*/ 69 h 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69"/>
                <a:gd name="T14" fmla="*/ 1 w 1"/>
                <a:gd name="T15" fmla="*/ 69 h 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69">
                  <a:moveTo>
                    <a:pt x="0" y="0"/>
                  </a:moveTo>
                  <a:lnTo>
                    <a:pt x="0" y="0"/>
                  </a:lnTo>
                  <a:lnTo>
                    <a:pt x="0" y="6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88" name="Freeform 207"/>
            <p:cNvSpPr>
              <a:spLocks/>
            </p:cNvSpPr>
            <p:nvPr/>
          </p:nvSpPr>
          <p:spPr bwMode="auto">
            <a:xfrm>
              <a:off x="2389" y="3541"/>
              <a:ext cx="12" cy="58"/>
            </a:xfrm>
            <a:custGeom>
              <a:avLst/>
              <a:gdLst>
                <a:gd name="T0" fmla="*/ 12 w 12"/>
                <a:gd name="T1" fmla="*/ 58 h 58"/>
                <a:gd name="T2" fmla="*/ 12 w 12"/>
                <a:gd name="T3" fmla="*/ 0 h 58"/>
                <a:gd name="T4" fmla="*/ 8 w 12"/>
                <a:gd name="T5" fmla="*/ 0 h 58"/>
                <a:gd name="T6" fmla="*/ 8 w 12"/>
                <a:gd name="T7" fmla="*/ 48 h 58"/>
                <a:gd name="T8" fmla="*/ 5 w 12"/>
                <a:gd name="T9" fmla="*/ 37 h 58"/>
                <a:gd name="T10" fmla="*/ 5 w 12"/>
                <a:gd name="T11" fmla="*/ 0 h 58"/>
                <a:gd name="T12" fmla="*/ 2 w 12"/>
                <a:gd name="T13" fmla="*/ 0 h 58"/>
                <a:gd name="T14" fmla="*/ 2 w 12"/>
                <a:gd name="T15" fmla="*/ 25 h 58"/>
                <a:gd name="T16" fmla="*/ 0 w 12"/>
                <a:gd name="T17" fmla="*/ 14 h 58"/>
                <a:gd name="T18" fmla="*/ 0 w 12"/>
                <a:gd name="T19" fmla="*/ 0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58"/>
                <a:gd name="T32" fmla="*/ 12 w 12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58">
                  <a:moveTo>
                    <a:pt x="12" y="58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8" y="48"/>
                  </a:lnTo>
                  <a:lnTo>
                    <a:pt x="5" y="37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5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89" name="Freeform 208"/>
            <p:cNvSpPr>
              <a:spLocks/>
            </p:cNvSpPr>
            <p:nvPr/>
          </p:nvSpPr>
          <p:spPr bwMode="auto">
            <a:xfrm>
              <a:off x="2404" y="3541"/>
              <a:ext cx="14" cy="57"/>
            </a:xfrm>
            <a:custGeom>
              <a:avLst/>
              <a:gdLst>
                <a:gd name="T0" fmla="*/ 0 w 14"/>
                <a:gd name="T1" fmla="*/ 0 h 57"/>
                <a:gd name="T2" fmla="*/ 3 w 14"/>
                <a:gd name="T3" fmla="*/ 0 h 57"/>
                <a:gd name="T4" fmla="*/ 3 w 14"/>
                <a:gd name="T5" fmla="*/ 57 h 57"/>
                <a:gd name="T6" fmla="*/ 5 w 14"/>
                <a:gd name="T7" fmla="*/ 45 h 57"/>
                <a:gd name="T8" fmla="*/ 5 w 14"/>
                <a:gd name="T9" fmla="*/ 0 h 57"/>
                <a:gd name="T10" fmla="*/ 8 w 14"/>
                <a:gd name="T11" fmla="*/ 0 h 57"/>
                <a:gd name="T12" fmla="*/ 8 w 14"/>
                <a:gd name="T13" fmla="*/ 34 h 57"/>
                <a:gd name="T14" fmla="*/ 11 w 14"/>
                <a:gd name="T15" fmla="*/ 22 h 57"/>
                <a:gd name="T16" fmla="*/ 11 w 14"/>
                <a:gd name="T17" fmla="*/ 0 h 57"/>
                <a:gd name="T18" fmla="*/ 14 w 14"/>
                <a:gd name="T19" fmla="*/ 0 h 57"/>
                <a:gd name="T20" fmla="*/ 14 w 14"/>
                <a:gd name="T21" fmla="*/ 12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57"/>
                <a:gd name="T35" fmla="*/ 14 w 14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57">
                  <a:moveTo>
                    <a:pt x="0" y="0"/>
                  </a:moveTo>
                  <a:lnTo>
                    <a:pt x="3" y="0"/>
                  </a:lnTo>
                  <a:lnTo>
                    <a:pt x="3" y="57"/>
                  </a:lnTo>
                  <a:lnTo>
                    <a:pt x="5" y="45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34"/>
                  </a:lnTo>
                  <a:lnTo>
                    <a:pt x="11" y="2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90" name="Freeform 209"/>
            <p:cNvSpPr>
              <a:spLocks/>
            </p:cNvSpPr>
            <p:nvPr/>
          </p:nvSpPr>
          <p:spPr bwMode="auto">
            <a:xfrm>
              <a:off x="2475" y="3662"/>
              <a:ext cx="215" cy="34"/>
            </a:xfrm>
            <a:custGeom>
              <a:avLst/>
              <a:gdLst>
                <a:gd name="T0" fmla="*/ 0 w 215"/>
                <a:gd name="T1" fmla="*/ 17 h 34"/>
                <a:gd name="T2" fmla="*/ 215 w 215"/>
                <a:gd name="T3" fmla="*/ 17 h 34"/>
                <a:gd name="T4" fmla="*/ 142 w 215"/>
                <a:gd name="T5" fmla="*/ 34 h 34"/>
                <a:gd name="T6" fmla="*/ 142 w 215"/>
                <a:gd name="T7" fmla="*/ 0 h 34"/>
                <a:gd name="T8" fmla="*/ 215 w 215"/>
                <a:gd name="T9" fmla="*/ 17 h 34"/>
                <a:gd name="T10" fmla="*/ 213 w 215"/>
                <a:gd name="T11" fmla="*/ 17 h 34"/>
                <a:gd name="T12" fmla="*/ 142 w 215"/>
                <a:gd name="T13" fmla="*/ 17 h 34"/>
                <a:gd name="T14" fmla="*/ 142 w 215"/>
                <a:gd name="T15" fmla="*/ 20 h 34"/>
                <a:gd name="T16" fmla="*/ 204 w 215"/>
                <a:gd name="T17" fmla="*/ 20 h 34"/>
                <a:gd name="T18" fmla="*/ 191 w 215"/>
                <a:gd name="T19" fmla="*/ 22 h 34"/>
                <a:gd name="T20" fmla="*/ 142 w 215"/>
                <a:gd name="T21" fmla="*/ 22 h 34"/>
                <a:gd name="T22" fmla="*/ 142 w 215"/>
                <a:gd name="T23" fmla="*/ 25 h 34"/>
                <a:gd name="T24" fmla="*/ 180 w 215"/>
                <a:gd name="T25" fmla="*/ 25 h 34"/>
                <a:gd name="T26" fmla="*/ 169 w 215"/>
                <a:gd name="T27" fmla="*/ 28 h 34"/>
                <a:gd name="T28" fmla="*/ 142 w 215"/>
                <a:gd name="T29" fmla="*/ 28 h 34"/>
                <a:gd name="T30" fmla="*/ 142 w 215"/>
                <a:gd name="T31" fmla="*/ 30 h 34"/>
                <a:gd name="T32" fmla="*/ 157 w 215"/>
                <a:gd name="T33" fmla="*/ 3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5"/>
                <a:gd name="T52" fmla="*/ 0 h 34"/>
                <a:gd name="T53" fmla="*/ 215 w 21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5" h="34">
                  <a:moveTo>
                    <a:pt x="0" y="17"/>
                  </a:moveTo>
                  <a:lnTo>
                    <a:pt x="215" y="17"/>
                  </a:lnTo>
                  <a:lnTo>
                    <a:pt x="142" y="34"/>
                  </a:lnTo>
                  <a:lnTo>
                    <a:pt x="142" y="0"/>
                  </a:lnTo>
                  <a:lnTo>
                    <a:pt x="215" y="17"/>
                  </a:lnTo>
                  <a:lnTo>
                    <a:pt x="213" y="17"/>
                  </a:lnTo>
                  <a:lnTo>
                    <a:pt x="142" y="17"/>
                  </a:lnTo>
                  <a:lnTo>
                    <a:pt x="142" y="20"/>
                  </a:lnTo>
                  <a:lnTo>
                    <a:pt x="204" y="20"/>
                  </a:lnTo>
                  <a:lnTo>
                    <a:pt x="191" y="22"/>
                  </a:lnTo>
                  <a:lnTo>
                    <a:pt x="142" y="22"/>
                  </a:lnTo>
                  <a:lnTo>
                    <a:pt x="142" y="25"/>
                  </a:lnTo>
                  <a:lnTo>
                    <a:pt x="180" y="25"/>
                  </a:lnTo>
                  <a:lnTo>
                    <a:pt x="169" y="28"/>
                  </a:lnTo>
                  <a:lnTo>
                    <a:pt x="142" y="28"/>
                  </a:lnTo>
                  <a:lnTo>
                    <a:pt x="142" y="30"/>
                  </a:lnTo>
                  <a:lnTo>
                    <a:pt x="157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91" name="Freeform 210"/>
            <p:cNvSpPr>
              <a:spLocks/>
            </p:cNvSpPr>
            <p:nvPr/>
          </p:nvSpPr>
          <p:spPr bwMode="auto">
            <a:xfrm>
              <a:off x="2617" y="3676"/>
              <a:ext cx="71" cy="3"/>
            </a:xfrm>
            <a:custGeom>
              <a:avLst/>
              <a:gdLst>
                <a:gd name="T0" fmla="*/ 0 w 71"/>
                <a:gd name="T1" fmla="*/ 0 h 3"/>
                <a:gd name="T2" fmla="*/ 59 w 71"/>
                <a:gd name="T3" fmla="*/ 0 h 3"/>
                <a:gd name="T4" fmla="*/ 71 w 71"/>
                <a:gd name="T5" fmla="*/ 3 h 3"/>
                <a:gd name="T6" fmla="*/ 0 60000 65536"/>
                <a:gd name="T7" fmla="*/ 0 60000 65536"/>
                <a:gd name="T8" fmla="*/ 0 60000 65536"/>
                <a:gd name="T9" fmla="*/ 0 w 71"/>
                <a:gd name="T10" fmla="*/ 0 h 3"/>
                <a:gd name="T11" fmla="*/ 71 w 7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1" h="3">
                  <a:moveTo>
                    <a:pt x="0" y="0"/>
                  </a:moveTo>
                  <a:lnTo>
                    <a:pt x="59" y="0"/>
                  </a:lnTo>
                  <a:lnTo>
                    <a:pt x="71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92" name="Freeform 211"/>
            <p:cNvSpPr>
              <a:spLocks/>
            </p:cNvSpPr>
            <p:nvPr/>
          </p:nvSpPr>
          <p:spPr bwMode="auto">
            <a:xfrm>
              <a:off x="2617" y="3673"/>
              <a:ext cx="48" cy="3"/>
            </a:xfrm>
            <a:custGeom>
              <a:avLst/>
              <a:gdLst>
                <a:gd name="T0" fmla="*/ 48 w 48"/>
                <a:gd name="T1" fmla="*/ 0 h 3"/>
                <a:gd name="T2" fmla="*/ 0 w 48"/>
                <a:gd name="T3" fmla="*/ 0 h 3"/>
                <a:gd name="T4" fmla="*/ 0 w 48"/>
                <a:gd name="T5" fmla="*/ 3 h 3"/>
                <a:gd name="T6" fmla="*/ 0 60000 65536"/>
                <a:gd name="T7" fmla="*/ 0 60000 65536"/>
                <a:gd name="T8" fmla="*/ 0 60000 65536"/>
                <a:gd name="T9" fmla="*/ 0 w 48"/>
                <a:gd name="T10" fmla="*/ 0 h 3"/>
                <a:gd name="T11" fmla="*/ 48 w 48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3">
                  <a:moveTo>
                    <a:pt x="48" y="0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93" name="Freeform 212"/>
            <p:cNvSpPr>
              <a:spLocks/>
            </p:cNvSpPr>
            <p:nvPr/>
          </p:nvSpPr>
          <p:spPr bwMode="auto">
            <a:xfrm>
              <a:off x="2617" y="3670"/>
              <a:ext cx="48" cy="4"/>
            </a:xfrm>
            <a:custGeom>
              <a:avLst/>
              <a:gdLst>
                <a:gd name="T0" fmla="*/ 0 w 48"/>
                <a:gd name="T1" fmla="*/ 0 h 4"/>
                <a:gd name="T2" fmla="*/ 36 w 48"/>
                <a:gd name="T3" fmla="*/ 0 h 4"/>
                <a:gd name="T4" fmla="*/ 48 w 48"/>
                <a:gd name="T5" fmla="*/ 4 h 4"/>
                <a:gd name="T6" fmla="*/ 0 60000 65536"/>
                <a:gd name="T7" fmla="*/ 0 60000 65536"/>
                <a:gd name="T8" fmla="*/ 0 60000 65536"/>
                <a:gd name="T9" fmla="*/ 0 w 48"/>
                <a:gd name="T10" fmla="*/ 0 h 4"/>
                <a:gd name="T11" fmla="*/ 48 w 4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">
                  <a:moveTo>
                    <a:pt x="0" y="0"/>
                  </a:moveTo>
                  <a:lnTo>
                    <a:pt x="36" y="0"/>
                  </a:lnTo>
                  <a:lnTo>
                    <a:pt x="48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94" name="Freeform 213"/>
            <p:cNvSpPr>
              <a:spLocks/>
            </p:cNvSpPr>
            <p:nvPr/>
          </p:nvSpPr>
          <p:spPr bwMode="auto">
            <a:xfrm>
              <a:off x="2617" y="3667"/>
              <a:ext cx="25" cy="3"/>
            </a:xfrm>
            <a:custGeom>
              <a:avLst/>
              <a:gdLst>
                <a:gd name="T0" fmla="*/ 25 w 25"/>
                <a:gd name="T1" fmla="*/ 0 h 3"/>
                <a:gd name="T2" fmla="*/ 0 w 25"/>
                <a:gd name="T3" fmla="*/ 0 h 3"/>
                <a:gd name="T4" fmla="*/ 0 w 25"/>
                <a:gd name="T5" fmla="*/ 3 h 3"/>
                <a:gd name="T6" fmla="*/ 0 60000 65536"/>
                <a:gd name="T7" fmla="*/ 0 60000 65536"/>
                <a:gd name="T8" fmla="*/ 0 60000 65536"/>
                <a:gd name="T9" fmla="*/ 0 w 25"/>
                <a:gd name="T10" fmla="*/ 0 h 3"/>
                <a:gd name="T11" fmla="*/ 25 w 25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3">
                  <a:moveTo>
                    <a:pt x="25" y="0"/>
                  </a:moveTo>
                  <a:lnTo>
                    <a:pt x="0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95" name="Freeform 214"/>
            <p:cNvSpPr>
              <a:spLocks/>
            </p:cNvSpPr>
            <p:nvPr/>
          </p:nvSpPr>
          <p:spPr bwMode="auto">
            <a:xfrm>
              <a:off x="2617" y="3665"/>
              <a:ext cx="25" cy="2"/>
            </a:xfrm>
            <a:custGeom>
              <a:avLst/>
              <a:gdLst>
                <a:gd name="T0" fmla="*/ 0 w 25"/>
                <a:gd name="T1" fmla="*/ 0 h 2"/>
                <a:gd name="T2" fmla="*/ 12 w 25"/>
                <a:gd name="T3" fmla="*/ 0 h 2"/>
                <a:gd name="T4" fmla="*/ 25 w 25"/>
                <a:gd name="T5" fmla="*/ 2 h 2"/>
                <a:gd name="T6" fmla="*/ 0 60000 65536"/>
                <a:gd name="T7" fmla="*/ 0 60000 65536"/>
                <a:gd name="T8" fmla="*/ 0 60000 65536"/>
                <a:gd name="T9" fmla="*/ 0 w 25"/>
                <a:gd name="T10" fmla="*/ 0 h 2"/>
                <a:gd name="T11" fmla="*/ 25 w 25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">
                  <a:moveTo>
                    <a:pt x="0" y="0"/>
                  </a:moveTo>
                  <a:lnTo>
                    <a:pt x="12" y="0"/>
                  </a:lnTo>
                  <a:lnTo>
                    <a:pt x="25" y="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96" name="Freeform 215"/>
            <p:cNvSpPr>
              <a:spLocks/>
            </p:cNvSpPr>
            <p:nvPr/>
          </p:nvSpPr>
          <p:spPr bwMode="auto">
            <a:xfrm>
              <a:off x="3229" y="1051"/>
              <a:ext cx="35" cy="52"/>
            </a:xfrm>
            <a:custGeom>
              <a:avLst/>
              <a:gdLst>
                <a:gd name="T0" fmla="*/ 34 w 35"/>
                <a:gd name="T1" fmla="*/ 8 h 52"/>
                <a:gd name="T2" fmla="*/ 30 w 35"/>
                <a:gd name="T3" fmla="*/ 2 h 52"/>
                <a:gd name="T4" fmla="*/ 26 w 35"/>
                <a:gd name="T5" fmla="*/ 0 h 52"/>
                <a:gd name="T6" fmla="*/ 17 w 35"/>
                <a:gd name="T7" fmla="*/ 0 h 52"/>
                <a:gd name="T8" fmla="*/ 11 w 35"/>
                <a:gd name="T9" fmla="*/ 2 h 52"/>
                <a:gd name="T10" fmla="*/ 5 w 35"/>
                <a:gd name="T11" fmla="*/ 8 h 52"/>
                <a:gd name="T12" fmla="*/ 2 w 35"/>
                <a:gd name="T13" fmla="*/ 12 h 52"/>
                <a:gd name="T14" fmla="*/ 0 w 35"/>
                <a:gd name="T15" fmla="*/ 22 h 52"/>
                <a:gd name="T16" fmla="*/ 0 w 35"/>
                <a:gd name="T17" fmla="*/ 37 h 52"/>
                <a:gd name="T18" fmla="*/ 2 w 35"/>
                <a:gd name="T19" fmla="*/ 44 h 52"/>
                <a:gd name="T20" fmla="*/ 8 w 35"/>
                <a:gd name="T21" fmla="*/ 49 h 52"/>
                <a:gd name="T22" fmla="*/ 15 w 35"/>
                <a:gd name="T23" fmla="*/ 52 h 52"/>
                <a:gd name="T24" fmla="*/ 20 w 35"/>
                <a:gd name="T25" fmla="*/ 52 h 52"/>
                <a:gd name="T26" fmla="*/ 28 w 35"/>
                <a:gd name="T27" fmla="*/ 49 h 52"/>
                <a:gd name="T28" fmla="*/ 34 w 35"/>
                <a:gd name="T29" fmla="*/ 44 h 52"/>
                <a:gd name="T30" fmla="*/ 35 w 35"/>
                <a:gd name="T31" fmla="*/ 37 h 52"/>
                <a:gd name="T32" fmla="*/ 35 w 35"/>
                <a:gd name="T33" fmla="*/ 34 h 52"/>
                <a:gd name="T34" fmla="*/ 34 w 35"/>
                <a:gd name="T35" fmla="*/ 28 h 52"/>
                <a:gd name="T36" fmla="*/ 28 w 35"/>
                <a:gd name="T37" fmla="*/ 22 h 52"/>
                <a:gd name="T38" fmla="*/ 20 w 35"/>
                <a:gd name="T39" fmla="*/ 20 h 52"/>
                <a:gd name="T40" fmla="*/ 17 w 35"/>
                <a:gd name="T41" fmla="*/ 20 h 52"/>
                <a:gd name="T42" fmla="*/ 11 w 35"/>
                <a:gd name="T43" fmla="*/ 22 h 52"/>
                <a:gd name="T44" fmla="*/ 5 w 35"/>
                <a:gd name="T45" fmla="*/ 28 h 52"/>
                <a:gd name="T46" fmla="*/ 2 w 35"/>
                <a:gd name="T47" fmla="*/ 34 h 52"/>
                <a:gd name="T48" fmla="*/ 2 w 35"/>
                <a:gd name="T49" fmla="*/ 37 h 52"/>
                <a:gd name="T50" fmla="*/ 5 w 35"/>
                <a:gd name="T51" fmla="*/ 44 h 52"/>
                <a:gd name="T52" fmla="*/ 11 w 35"/>
                <a:gd name="T53" fmla="*/ 49 h 52"/>
                <a:gd name="T54" fmla="*/ 15 w 35"/>
                <a:gd name="T55" fmla="*/ 52 h 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5"/>
                <a:gd name="T85" fmla="*/ 0 h 52"/>
                <a:gd name="T86" fmla="*/ 35 w 35"/>
                <a:gd name="T87" fmla="*/ 52 h 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5" h="52">
                  <a:moveTo>
                    <a:pt x="34" y="8"/>
                  </a:moveTo>
                  <a:lnTo>
                    <a:pt x="30" y="2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37"/>
                  </a:lnTo>
                  <a:lnTo>
                    <a:pt x="2" y="44"/>
                  </a:lnTo>
                  <a:lnTo>
                    <a:pt x="8" y="49"/>
                  </a:lnTo>
                  <a:lnTo>
                    <a:pt x="15" y="52"/>
                  </a:lnTo>
                  <a:lnTo>
                    <a:pt x="20" y="52"/>
                  </a:lnTo>
                  <a:lnTo>
                    <a:pt x="28" y="49"/>
                  </a:lnTo>
                  <a:lnTo>
                    <a:pt x="34" y="44"/>
                  </a:lnTo>
                  <a:lnTo>
                    <a:pt x="35" y="37"/>
                  </a:lnTo>
                  <a:lnTo>
                    <a:pt x="35" y="34"/>
                  </a:lnTo>
                  <a:lnTo>
                    <a:pt x="34" y="28"/>
                  </a:lnTo>
                  <a:lnTo>
                    <a:pt x="28" y="22"/>
                  </a:lnTo>
                  <a:lnTo>
                    <a:pt x="20" y="20"/>
                  </a:lnTo>
                  <a:lnTo>
                    <a:pt x="17" y="20"/>
                  </a:lnTo>
                  <a:lnTo>
                    <a:pt x="11" y="22"/>
                  </a:lnTo>
                  <a:lnTo>
                    <a:pt x="5" y="28"/>
                  </a:lnTo>
                  <a:lnTo>
                    <a:pt x="2" y="34"/>
                  </a:lnTo>
                  <a:lnTo>
                    <a:pt x="2" y="37"/>
                  </a:lnTo>
                  <a:lnTo>
                    <a:pt x="5" y="44"/>
                  </a:lnTo>
                  <a:lnTo>
                    <a:pt x="11" y="49"/>
                  </a:lnTo>
                  <a:lnTo>
                    <a:pt x="15" y="5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97" name="Freeform 216"/>
            <p:cNvSpPr>
              <a:spLocks/>
            </p:cNvSpPr>
            <p:nvPr/>
          </p:nvSpPr>
          <p:spPr bwMode="auto">
            <a:xfrm>
              <a:off x="3249" y="1071"/>
              <a:ext cx="14" cy="32"/>
            </a:xfrm>
            <a:custGeom>
              <a:avLst/>
              <a:gdLst>
                <a:gd name="T0" fmla="*/ 0 w 14"/>
                <a:gd name="T1" fmla="*/ 32 h 32"/>
                <a:gd name="T2" fmla="*/ 6 w 14"/>
                <a:gd name="T3" fmla="*/ 29 h 32"/>
                <a:gd name="T4" fmla="*/ 11 w 14"/>
                <a:gd name="T5" fmla="*/ 24 h 32"/>
                <a:gd name="T6" fmla="*/ 14 w 14"/>
                <a:gd name="T7" fmla="*/ 17 h 32"/>
                <a:gd name="T8" fmla="*/ 14 w 14"/>
                <a:gd name="T9" fmla="*/ 14 h 32"/>
                <a:gd name="T10" fmla="*/ 11 w 14"/>
                <a:gd name="T11" fmla="*/ 8 h 32"/>
                <a:gd name="T12" fmla="*/ 6 w 14"/>
                <a:gd name="T13" fmla="*/ 2 h 32"/>
                <a:gd name="T14" fmla="*/ 0 w 14"/>
                <a:gd name="T15" fmla="*/ 0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32"/>
                <a:gd name="T26" fmla="*/ 14 w 14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32">
                  <a:moveTo>
                    <a:pt x="0" y="32"/>
                  </a:moveTo>
                  <a:lnTo>
                    <a:pt x="6" y="29"/>
                  </a:lnTo>
                  <a:lnTo>
                    <a:pt x="11" y="24"/>
                  </a:lnTo>
                  <a:lnTo>
                    <a:pt x="14" y="17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98" name="Freeform 217"/>
            <p:cNvSpPr>
              <a:spLocks/>
            </p:cNvSpPr>
            <p:nvPr/>
          </p:nvSpPr>
          <p:spPr bwMode="auto">
            <a:xfrm>
              <a:off x="3257" y="1059"/>
              <a:ext cx="6" cy="4"/>
            </a:xfrm>
            <a:custGeom>
              <a:avLst/>
              <a:gdLst>
                <a:gd name="T0" fmla="*/ 0 w 6"/>
                <a:gd name="T1" fmla="*/ 2 h 4"/>
                <a:gd name="T2" fmla="*/ 2 w 6"/>
                <a:gd name="T3" fmla="*/ 4 h 4"/>
                <a:gd name="T4" fmla="*/ 6 w 6"/>
                <a:gd name="T5" fmla="*/ 2 h 4"/>
                <a:gd name="T6" fmla="*/ 6 w 6"/>
                <a:gd name="T7" fmla="*/ 0 h 4"/>
                <a:gd name="T8" fmla="*/ 2 w 6"/>
                <a:gd name="T9" fmla="*/ 0 h 4"/>
                <a:gd name="T10" fmla="*/ 0 w 6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4"/>
                <a:gd name="T20" fmla="*/ 6 w 6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4">
                  <a:moveTo>
                    <a:pt x="0" y="2"/>
                  </a:moveTo>
                  <a:lnTo>
                    <a:pt x="2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99" name="Freeform 218"/>
            <p:cNvSpPr>
              <a:spLocks/>
            </p:cNvSpPr>
            <p:nvPr/>
          </p:nvSpPr>
          <p:spPr bwMode="auto">
            <a:xfrm>
              <a:off x="3231" y="1051"/>
              <a:ext cx="15" cy="37"/>
            </a:xfrm>
            <a:custGeom>
              <a:avLst/>
              <a:gdLst>
                <a:gd name="T0" fmla="*/ 15 w 15"/>
                <a:gd name="T1" fmla="*/ 0 h 37"/>
                <a:gd name="T2" fmla="*/ 11 w 15"/>
                <a:gd name="T3" fmla="*/ 2 h 37"/>
                <a:gd name="T4" fmla="*/ 6 w 15"/>
                <a:gd name="T5" fmla="*/ 8 h 37"/>
                <a:gd name="T6" fmla="*/ 3 w 15"/>
                <a:gd name="T7" fmla="*/ 12 h 37"/>
                <a:gd name="T8" fmla="*/ 0 w 15"/>
                <a:gd name="T9" fmla="*/ 22 h 37"/>
                <a:gd name="T10" fmla="*/ 0 w 15"/>
                <a:gd name="T11" fmla="*/ 37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7"/>
                <a:gd name="T20" fmla="*/ 15 w 15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7">
                  <a:moveTo>
                    <a:pt x="15" y="0"/>
                  </a:moveTo>
                  <a:lnTo>
                    <a:pt x="11" y="2"/>
                  </a:lnTo>
                  <a:lnTo>
                    <a:pt x="6" y="8"/>
                  </a:lnTo>
                  <a:lnTo>
                    <a:pt x="3" y="12"/>
                  </a:lnTo>
                  <a:lnTo>
                    <a:pt x="0" y="22"/>
                  </a:lnTo>
                  <a:lnTo>
                    <a:pt x="0" y="3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00" name="Freeform 219"/>
            <p:cNvSpPr>
              <a:spLocks/>
            </p:cNvSpPr>
            <p:nvPr/>
          </p:nvSpPr>
          <p:spPr bwMode="auto">
            <a:xfrm>
              <a:off x="3186" y="1091"/>
              <a:ext cx="27" cy="12"/>
            </a:xfrm>
            <a:custGeom>
              <a:avLst/>
              <a:gdLst>
                <a:gd name="T0" fmla="*/ 27 w 27"/>
                <a:gd name="T1" fmla="*/ 0 h 12"/>
                <a:gd name="T2" fmla="*/ 27 w 27"/>
                <a:gd name="T3" fmla="*/ 4 h 12"/>
                <a:gd name="T4" fmla="*/ 25 w 27"/>
                <a:gd name="T5" fmla="*/ 8 h 12"/>
                <a:gd name="T6" fmla="*/ 21 w 27"/>
                <a:gd name="T7" fmla="*/ 9 h 12"/>
                <a:gd name="T8" fmla="*/ 12 w 27"/>
                <a:gd name="T9" fmla="*/ 9 h 12"/>
                <a:gd name="T10" fmla="*/ 0 w 27"/>
                <a:gd name="T11" fmla="*/ 4 h 12"/>
                <a:gd name="T12" fmla="*/ 12 w 27"/>
                <a:gd name="T13" fmla="*/ 12 h 12"/>
                <a:gd name="T14" fmla="*/ 22 w 27"/>
                <a:gd name="T15" fmla="*/ 12 h 12"/>
                <a:gd name="T16" fmla="*/ 25 w 27"/>
                <a:gd name="T17" fmla="*/ 9 h 12"/>
                <a:gd name="T18" fmla="*/ 27 w 27"/>
                <a:gd name="T19" fmla="*/ 4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12"/>
                <a:gd name="T32" fmla="*/ 27 w 27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12">
                  <a:moveTo>
                    <a:pt x="27" y="0"/>
                  </a:moveTo>
                  <a:lnTo>
                    <a:pt x="27" y="4"/>
                  </a:lnTo>
                  <a:lnTo>
                    <a:pt x="25" y="8"/>
                  </a:lnTo>
                  <a:lnTo>
                    <a:pt x="21" y="9"/>
                  </a:lnTo>
                  <a:lnTo>
                    <a:pt x="12" y="9"/>
                  </a:lnTo>
                  <a:lnTo>
                    <a:pt x="0" y="4"/>
                  </a:lnTo>
                  <a:lnTo>
                    <a:pt x="12" y="12"/>
                  </a:lnTo>
                  <a:lnTo>
                    <a:pt x="22" y="12"/>
                  </a:lnTo>
                  <a:lnTo>
                    <a:pt x="25" y="9"/>
                  </a:lnTo>
                  <a:lnTo>
                    <a:pt x="27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01" name="Freeform 220"/>
            <p:cNvSpPr>
              <a:spLocks/>
            </p:cNvSpPr>
            <p:nvPr/>
          </p:nvSpPr>
          <p:spPr bwMode="auto">
            <a:xfrm>
              <a:off x="3178" y="1071"/>
              <a:ext cx="33" cy="32"/>
            </a:xfrm>
            <a:custGeom>
              <a:avLst/>
              <a:gdLst>
                <a:gd name="T0" fmla="*/ 33 w 33"/>
                <a:gd name="T1" fmla="*/ 0 h 32"/>
                <a:gd name="T2" fmla="*/ 26 w 33"/>
                <a:gd name="T3" fmla="*/ 5 h 32"/>
                <a:gd name="T4" fmla="*/ 13 w 33"/>
                <a:gd name="T5" fmla="*/ 10 h 32"/>
                <a:gd name="T6" fmla="*/ 8 w 33"/>
                <a:gd name="T7" fmla="*/ 12 h 32"/>
                <a:gd name="T8" fmla="*/ 2 w 33"/>
                <a:gd name="T9" fmla="*/ 17 h 32"/>
                <a:gd name="T10" fmla="*/ 0 w 33"/>
                <a:gd name="T11" fmla="*/ 24 h 32"/>
                <a:gd name="T12" fmla="*/ 0 w 33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32"/>
                <a:gd name="T23" fmla="*/ 33 w 3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32">
                  <a:moveTo>
                    <a:pt x="33" y="0"/>
                  </a:moveTo>
                  <a:lnTo>
                    <a:pt x="26" y="5"/>
                  </a:lnTo>
                  <a:lnTo>
                    <a:pt x="13" y="10"/>
                  </a:lnTo>
                  <a:lnTo>
                    <a:pt x="8" y="12"/>
                  </a:lnTo>
                  <a:lnTo>
                    <a:pt x="2" y="17"/>
                  </a:lnTo>
                  <a:lnTo>
                    <a:pt x="0" y="24"/>
                  </a:lnTo>
                  <a:lnTo>
                    <a:pt x="0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02" name="Freeform 221"/>
            <p:cNvSpPr>
              <a:spLocks/>
            </p:cNvSpPr>
            <p:nvPr/>
          </p:nvSpPr>
          <p:spPr bwMode="auto">
            <a:xfrm>
              <a:off x="3178" y="1095"/>
              <a:ext cx="8" cy="4"/>
            </a:xfrm>
            <a:custGeom>
              <a:avLst/>
              <a:gdLst>
                <a:gd name="T0" fmla="*/ 0 w 8"/>
                <a:gd name="T1" fmla="*/ 4 h 4"/>
                <a:gd name="T2" fmla="*/ 2 w 8"/>
                <a:gd name="T3" fmla="*/ 0 h 4"/>
                <a:gd name="T4" fmla="*/ 8 w 8"/>
                <a:gd name="T5" fmla="*/ 0 h 4"/>
                <a:gd name="T6" fmla="*/ 0 60000 65536"/>
                <a:gd name="T7" fmla="*/ 0 60000 65536"/>
                <a:gd name="T8" fmla="*/ 0 60000 65536"/>
                <a:gd name="T9" fmla="*/ 0 w 8"/>
                <a:gd name="T10" fmla="*/ 0 h 4"/>
                <a:gd name="T11" fmla="*/ 8 w 8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4">
                  <a:moveTo>
                    <a:pt x="0" y="4"/>
                  </a:moveTo>
                  <a:lnTo>
                    <a:pt x="2" y="0"/>
                  </a:lnTo>
                  <a:lnTo>
                    <a:pt x="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03" name="Freeform 222"/>
            <p:cNvSpPr>
              <a:spLocks/>
            </p:cNvSpPr>
            <p:nvPr/>
          </p:nvSpPr>
          <p:spPr bwMode="auto">
            <a:xfrm>
              <a:off x="3190" y="1051"/>
              <a:ext cx="23" cy="30"/>
            </a:xfrm>
            <a:custGeom>
              <a:avLst/>
              <a:gdLst>
                <a:gd name="T0" fmla="*/ 0 w 23"/>
                <a:gd name="T1" fmla="*/ 30 h 30"/>
                <a:gd name="T2" fmla="*/ 11 w 23"/>
                <a:gd name="T3" fmla="*/ 25 h 30"/>
                <a:gd name="T4" fmla="*/ 18 w 23"/>
                <a:gd name="T5" fmla="*/ 20 h 30"/>
                <a:gd name="T6" fmla="*/ 22 w 23"/>
                <a:gd name="T7" fmla="*/ 14 h 30"/>
                <a:gd name="T8" fmla="*/ 22 w 23"/>
                <a:gd name="T9" fmla="*/ 10 h 30"/>
                <a:gd name="T10" fmla="*/ 18 w 23"/>
                <a:gd name="T11" fmla="*/ 5 h 30"/>
                <a:gd name="T12" fmla="*/ 17 w 23"/>
                <a:gd name="T13" fmla="*/ 2 h 30"/>
                <a:gd name="T14" fmla="*/ 11 w 23"/>
                <a:gd name="T15" fmla="*/ 0 h 30"/>
                <a:gd name="T16" fmla="*/ 18 w 23"/>
                <a:gd name="T17" fmla="*/ 2 h 30"/>
                <a:gd name="T18" fmla="*/ 22 w 23"/>
                <a:gd name="T19" fmla="*/ 5 h 30"/>
                <a:gd name="T20" fmla="*/ 23 w 23"/>
                <a:gd name="T21" fmla="*/ 10 h 30"/>
                <a:gd name="T22" fmla="*/ 23 w 23"/>
                <a:gd name="T23" fmla="*/ 14 h 30"/>
                <a:gd name="T24" fmla="*/ 22 w 23"/>
                <a:gd name="T25" fmla="*/ 2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30"/>
                <a:gd name="T41" fmla="*/ 23 w 23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30">
                  <a:moveTo>
                    <a:pt x="0" y="30"/>
                  </a:moveTo>
                  <a:lnTo>
                    <a:pt x="11" y="25"/>
                  </a:lnTo>
                  <a:lnTo>
                    <a:pt x="18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18" y="5"/>
                  </a:lnTo>
                  <a:lnTo>
                    <a:pt x="17" y="2"/>
                  </a:lnTo>
                  <a:lnTo>
                    <a:pt x="11" y="0"/>
                  </a:lnTo>
                  <a:lnTo>
                    <a:pt x="18" y="2"/>
                  </a:lnTo>
                  <a:lnTo>
                    <a:pt x="22" y="5"/>
                  </a:lnTo>
                  <a:lnTo>
                    <a:pt x="23" y="10"/>
                  </a:lnTo>
                  <a:lnTo>
                    <a:pt x="23" y="14"/>
                  </a:lnTo>
                  <a:lnTo>
                    <a:pt x="22" y="2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04" name="Freeform 223"/>
            <p:cNvSpPr>
              <a:spLocks/>
            </p:cNvSpPr>
            <p:nvPr/>
          </p:nvSpPr>
          <p:spPr bwMode="auto">
            <a:xfrm>
              <a:off x="3178" y="1051"/>
              <a:ext cx="23" cy="14"/>
            </a:xfrm>
            <a:custGeom>
              <a:avLst/>
              <a:gdLst>
                <a:gd name="T0" fmla="*/ 23 w 23"/>
                <a:gd name="T1" fmla="*/ 0 h 14"/>
                <a:gd name="T2" fmla="*/ 13 w 23"/>
                <a:gd name="T3" fmla="*/ 0 h 14"/>
                <a:gd name="T4" fmla="*/ 5 w 23"/>
                <a:gd name="T5" fmla="*/ 2 h 14"/>
                <a:gd name="T6" fmla="*/ 2 w 23"/>
                <a:gd name="T7" fmla="*/ 5 h 14"/>
                <a:gd name="T8" fmla="*/ 0 w 23"/>
                <a:gd name="T9" fmla="*/ 10 h 14"/>
                <a:gd name="T10" fmla="*/ 0 w 23"/>
                <a:gd name="T11" fmla="*/ 12 h 14"/>
                <a:gd name="T12" fmla="*/ 2 w 23"/>
                <a:gd name="T13" fmla="*/ 14 h 14"/>
                <a:gd name="T14" fmla="*/ 5 w 23"/>
                <a:gd name="T15" fmla="*/ 12 h 14"/>
                <a:gd name="T16" fmla="*/ 2 w 23"/>
                <a:gd name="T17" fmla="*/ 1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4"/>
                <a:gd name="T29" fmla="*/ 23 w 23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4">
                  <a:moveTo>
                    <a:pt x="23" y="0"/>
                  </a:moveTo>
                  <a:lnTo>
                    <a:pt x="13" y="0"/>
                  </a:lnTo>
                  <a:lnTo>
                    <a:pt x="5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2" y="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05" name="Freeform 224"/>
            <p:cNvSpPr>
              <a:spLocks/>
            </p:cNvSpPr>
            <p:nvPr/>
          </p:nvSpPr>
          <p:spPr bwMode="auto">
            <a:xfrm>
              <a:off x="3169" y="1329"/>
              <a:ext cx="38" cy="52"/>
            </a:xfrm>
            <a:custGeom>
              <a:avLst/>
              <a:gdLst>
                <a:gd name="T0" fmla="*/ 14 w 38"/>
                <a:gd name="T1" fmla="*/ 0 h 52"/>
                <a:gd name="T2" fmla="*/ 24 w 38"/>
                <a:gd name="T3" fmla="*/ 0 h 52"/>
                <a:gd name="T4" fmla="*/ 32 w 38"/>
                <a:gd name="T5" fmla="*/ 2 h 52"/>
                <a:gd name="T6" fmla="*/ 35 w 38"/>
                <a:gd name="T7" fmla="*/ 4 h 52"/>
                <a:gd name="T8" fmla="*/ 38 w 38"/>
                <a:gd name="T9" fmla="*/ 9 h 52"/>
                <a:gd name="T10" fmla="*/ 38 w 38"/>
                <a:gd name="T11" fmla="*/ 14 h 52"/>
                <a:gd name="T12" fmla="*/ 35 w 38"/>
                <a:gd name="T13" fmla="*/ 18 h 52"/>
                <a:gd name="T14" fmla="*/ 27 w 38"/>
                <a:gd name="T15" fmla="*/ 24 h 52"/>
                <a:gd name="T16" fmla="*/ 14 w 38"/>
                <a:gd name="T17" fmla="*/ 29 h 52"/>
                <a:gd name="T18" fmla="*/ 9 w 38"/>
                <a:gd name="T19" fmla="*/ 32 h 52"/>
                <a:gd name="T20" fmla="*/ 5 w 38"/>
                <a:gd name="T21" fmla="*/ 37 h 52"/>
                <a:gd name="T22" fmla="*/ 0 w 38"/>
                <a:gd name="T23" fmla="*/ 44 h 52"/>
                <a:gd name="T24" fmla="*/ 0 w 38"/>
                <a:gd name="T25" fmla="*/ 52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52"/>
                <a:gd name="T41" fmla="*/ 38 w 38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52">
                  <a:moveTo>
                    <a:pt x="14" y="0"/>
                  </a:moveTo>
                  <a:lnTo>
                    <a:pt x="24" y="0"/>
                  </a:lnTo>
                  <a:lnTo>
                    <a:pt x="32" y="2"/>
                  </a:lnTo>
                  <a:lnTo>
                    <a:pt x="35" y="4"/>
                  </a:lnTo>
                  <a:lnTo>
                    <a:pt x="38" y="9"/>
                  </a:lnTo>
                  <a:lnTo>
                    <a:pt x="38" y="14"/>
                  </a:lnTo>
                  <a:lnTo>
                    <a:pt x="35" y="18"/>
                  </a:lnTo>
                  <a:lnTo>
                    <a:pt x="27" y="24"/>
                  </a:lnTo>
                  <a:lnTo>
                    <a:pt x="14" y="29"/>
                  </a:lnTo>
                  <a:lnTo>
                    <a:pt x="9" y="32"/>
                  </a:lnTo>
                  <a:lnTo>
                    <a:pt x="5" y="37"/>
                  </a:lnTo>
                  <a:lnTo>
                    <a:pt x="0" y="44"/>
                  </a:lnTo>
                  <a:lnTo>
                    <a:pt x="0" y="5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06" name="Freeform 225"/>
            <p:cNvSpPr>
              <a:spLocks/>
            </p:cNvSpPr>
            <p:nvPr/>
          </p:nvSpPr>
          <p:spPr bwMode="auto">
            <a:xfrm>
              <a:off x="3169" y="1367"/>
              <a:ext cx="38" cy="11"/>
            </a:xfrm>
            <a:custGeom>
              <a:avLst/>
              <a:gdLst>
                <a:gd name="T0" fmla="*/ 0 w 38"/>
                <a:gd name="T1" fmla="*/ 8 h 11"/>
                <a:gd name="T2" fmla="*/ 5 w 38"/>
                <a:gd name="T3" fmla="*/ 6 h 11"/>
                <a:gd name="T4" fmla="*/ 9 w 38"/>
                <a:gd name="T5" fmla="*/ 6 h 11"/>
                <a:gd name="T6" fmla="*/ 21 w 38"/>
                <a:gd name="T7" fmla="*/ 11 h 11"/>
                <a:gd name="T8" fmla="*/ 29 w 38"/>
                <a:gd name="T9" fmla="*/ 11 h 11"/>
                <a:gd name="T10" fmla="*/ 35 w 38"/>
                <a:gd name="T11" fmla="*/ 8 h 11"/>
                <a:gd name="T12" fmla="*/ 38 w 38"/>
                <a:gd name="T13" fmla="*/ 6 h 11"/>
                <a:gd name="T14" fmla="*/ 38 w 38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11"/>
                <a:gd name="T26" fmla="*/ 38 w 38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11">
                  <a:moveTo>
                    <a:pt x="0" y="8"/>
                  </a:moveTo>
                  <a:lnTo>
                    <a:pt x="5" y="6"/>
                  </a:lnTo>
                  <a:lnTo>
                    <a:pt x="9" y="6"/>
                  </a:lnTo>
                  <a:lnTo>
                    <a:pt x="21" y="11"/>
                  </a:lnTo>
                  <a:lnTo>
                    <a:pt x="29" y="11"/>
                  </a:lnTo>
                  <a:lnTo>
                    <a:pt x="35" y="8"/>
                  </a:lnTo>
                  <a:lnTo>
                    <a:pt x="38" y="6"/>
                  </a:lnTo>
                  <a:lnTo>
                    <a:pt x="3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07" name="Freeform 226"/>
            <p:cNvSpPr>
              <a:spLocks/>
            </p:cNvSpPr>
            <p:nvPr/>
          </p:nvSpPr>
          <p:spPr bwMode="auto">
            <a:xfrm>
              <a:off x="3178" y="1373"/>
              <a:ext cx="29" cy="8"/>
            </a:xfrm>
            <a:custGeom>
              <a:avLst/>
              <a:gdLst>
                <a:gd name="T0" fmla="*/ 29 w 29"/>
                <a:gd name="T1" fmla="*/ 0 h 8"/>
                <a:gd name="T2" fmla="*/ 26 w 29"/>
                <a:gd name="T3" fmla="*/ 5 h 8"/>
                <a:gd name="T4" fmla="*/ 23 w 29"/>
                <a:gd name="T5" fmla="*/ 8 h 8"/>
                <a:gd name="T6" fmla="*/ 12 w 29"/>
                <a:gd name="T7" fmla="*/ 8 h 8"/>
                <a:gd name="T8" fmla="*/ 0 w 29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8"/>
                <a:gd name="T17" fmla="*/ 29 w 2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8">
                  <a:moveTo>
                    <a:pt x="29" y="0"/>
                  </a:moveTo>
                  <a:lnTo>
                    <a:pt x="26" y="5"/>
                  </a:lnTo>
                  <a:lnTo>
                    <a:pt x="23" y="8"/>
                  </a:lnTo>
                  <a:lnTo>
                    <a:pt x="12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08" name="Freeform 227"/>
            <p:cNvSpPr>
              <a:spLocks/>
            </p:cNvSpPr>
            <p:nvPr/>
          </p:nvSpPr>
          <p:spPr bwMode="auto">
            <a:xfrm>
              <a:off x="3183" y="1329"/>
              <a:ext cx="21" cy="29"/>
            </a:xfrm>
            <a:custGeom>
              <a:avLst/>
              <a:gdLst>
                <a:gd name="T0" fmla="*/ 0 w 21"/>
                <a:gd name="T1" fmla="*/ 29 h 29"/>
                <a:gd name="T2" fmla="*/ 10 w 21"/>
                <a:gd name="T3" fmla="*/ 24 h 29"/>
                <a:gd name="T4" fmla="*/ 18 w 21"/>
                <a:gd name="T5" fmla="*/ 18 h 29"/>
                <a:gd name="T6" fmla="*/ 21 w 21"/>
                <a:gd name="T7" fmla="*/ 14 h 29"/>
                <a:gd name="T8" fmla="*/ 21 w 21"/>
                <a:gd name="T9" fmla="*/ 9 h 29"/>
                <a:gd name="T10" fmla="*/ 18 w 21"/>
                <a:gd name="T11" fmla="*/ 4 h 29"/>
                <a:gd name="T12" fmla="*/ 15 w 21"/>
                <a:gd name="T13" fmla="*/ 2 h 29"/>
                <a:gd name="T14" fmla="*/ 10 w 2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29"/>
                <a:gd name="T26" fmla="*/ 21 w 21"/>
                <a:gd name="T27" fmla="*/ 29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29">
                  <a:moveTo>
                    <a:pt x="0" y="29"/>
                  </a:moveTo>
                  <a:lnTo>
                    <a:pt x="10" y="24"/>
                  </a:lnTo>
                  <a:lnTo>
                    <a:pt x="18" y="18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09" name="Freeform 228"/>
            <p:cNvSpPr>
              <a:spLocks/>
            </p:cNvSpPr>
            <p:nvPr/>
          </p:nvSpPr>
          <p:spPr bwMode="auto">
            <a:xfrm>
              <a:off x="3169" y="1329"/>
              <a:ext cx="14" cy="14"/>
            </a:xfrm>
            <a:custGeom>
              <a:avLst/>
              <a:gdLst>
                <a:gd name="T0" fmla="*/ 14 w 14"/>
                <a:gd name="T1" fmla="*/ 0 h 14"/>
                <a:gd name="T2" fmla="*/ 6 w 14"/>
                <a:gd name="T3" fmla="*/ 2 h 14"/>
                <a:gd name="T4" fmla="*/ 5 w 14"/>
                <a:gd name="T5" fmla="*/ 4 h 14"/>
                <a:gd name="T6" fmla="*/ 0 w 14"/>
                <a:gd name="T7" fmla="*/ 9 h 14"/>
                <a:gd name="T8" fmla="*/ 0 w 14"/>
                <a:gd name="T9" fmla="*/ 12 h 14"/>
                <a:gd name="T10" fmla="*/ 5 w 14"/>
                <a:gd name="T11" fmla="*/ 14 h 14"/>
                <a:gd name="T12" fmla="*/ 6 w 14"/>
                <a:gd name="T13" fmla="*/ 12 h 14"/>
                <a:gd name="T14" fmla="*/ 5 w 14"/>
                <a:gd name="T15" fmla="*/ 9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4"/>
                <a:gd name="T26" fmla="*/ 14 w 14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4">
                  <a:moveTo>
                    <a:pt x="14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5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10" name="Freeform 229"/>
            <p:cNvSpPr>
              <a:spLocks/>
            </p:cNvSpPr>
            <p:nvPr/>
          </p:nvSpPr>
          <p:spPr bwMode="auto">
            <a:xfrm>
              <a:off x="3222" y="1329"/>
              <a:ext cx="35" cy="52"/>
            </a:xfrm>
            <a:custGeom>
              <a:avLst/>
              <a:gdLst>
                <a:gd name="T0" fmla="*/ 4 w 35"/>
                <a:gd name="T1" fmla="*/ 2 h 52"/>
                <a:gd name="T2" fmla="*/ 18 w 35"/>
                <a:gd name="T3" fmla="*/ 2 h 52"/>
                <a:gd name="T4" fmla="*/ 30 w 35"/>
                <a:gd name="T5" fmla="*/ 0 h 52"/>
                <a:gd name="T6" fmla="*/ 4 w 35"/>
                <a:gd name="T7" fmla="*/ 0 h 52"/>
                <a:gd name="T8" fmla="*/ 0 w 35"/>
                <a:gd name="T9" fmla="*/ 24 h 52"/>
                <a:gd name="T10" fmla="*/ 4 w 35"/>
                <a:gd name="T11" fmla="*/ 18 h 52"/>
                <a:gd name="T12" fmla="*/ 12 w 35"/>
                <a:gd name="T13" fmla="*/ 17 h 52"/>
                <a:gd name="T14" fmla="*/ 20 w 35"/>
                <a:gd name="T15" fmla="*/ 17 h 52"/>
                <a:gd name="T16" fmla="*/ 27 w 35"/>
                <a:gd name="T17" fmla="*/ 18 h 52"/>
                <a:gd name="T18" fmla="*/ 33 w 35"/>
                <a:gd name="T19" fmla="*/ 24 h 52"/>
                <a:gd name="T20" fmla="*/ 35 w 35"/>
                <a:gd name="T21" fmla="*/ 32 h 52"/>
                <a:gd name="T22" fmla="*/ 35 w 35"/>
                <a:gd name="T23" fmla="*/ 37 h 52"/>
                <a:gd name="T24" fmla="*/ 33 w 35"/>
                <a:gd name="T25" fmla="*/ 44 h 52"/>
                <a:gd name="T26" fmla="*/ 27 w 35"/>
                <a:gd name="T27" fmla="*/ 48 h 52"/>
                <a:gd name="T28" fmla="*/ 20 w 35"/>
                <a:gd name="T29" fmla="*/ 52 h 52"/>
                <a:gd name="T30" fmla="*/ 12 w 35"/>
                <a:gd name="T31" fmla="*/ 52 h 52"/>
                <a:gd name="T32" fmla="*/ 4 w 35"/>
                <a:gd name="T33" fmla="*/ 48 h 52"/>
                <a:gd name="T34" fmla="*/ 2 w 35"/>
                <a:gd name="T35" fmla="*/ 46 h 52"/>
                <a:gd name="T36" fmla="*/ 0 w 35"/>
                <a:gd name="T37" fmla="*/ 41 h 52"/>
                <a:gd name="T38" fmla="*/ 0 w 35"/>
                <a:gd name="T39" fmla="*/ 38 h 52"/>
                <a:gd name="T40" fmla="*/ 2 w 35"/>
                <a:gd name="T41" fmla="*/ 37 h 52"/>
                <a:gd name="T42" fmla="*/ 4 w 35"/>
                <a:gd name="T43" fmla="*/ 38 h 52"/>
                <a:gd name="T44" fmla="*/ 2 w 35"/>
                <a:gd name="T45" fmla="*/ 41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"/>
                <a:gd name="T70" fmla="*/ 0 h 52"/>
                <a:gd name="T71" fmla="*/ 35 w 35"/>
                <a:gd name="T72" fmla="*/ 52 h 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" h="52">
                  <a:moveTo>
                    <a:pt x="4" y="2"/>
                  </a:moveTo>
                  <a:lnTo>
                    <a:pt x="18" y="2"/>
                  </a:lnTo>
                  <a:lnTo>
                    <a:pt x="30" y="0"/>
                  </a:lnTo>
                  <a:lnTo>
                    <a:pt x="4" y="0"/>
                  </a:lnTo>
                  <a:lnTo>
                    <a:pt x="0" y="24"/>
                  </a:lnTo>
                  <a:lnTo>
                    <a:pt x="4" y="18"/>
                  </a:lnTo>
                  <a:lnTo>
                    <a:pt x="12" y="17"/>
                  </a:lnTo>
                  <a:lnTo>
                    <a:pt x="20" y="17"/>
                  </a:lnTo>
                  <a:lnTo>
                    <a:pt x="27" y="18"/>
                  </a:lnTo>
                  <a:lnTo>
                    <a:pt x="33" y="24"/>
                  </a:lnTo>
                  <a:lnTo>
                    <a:pt x="35" y="32"/>
                  </a:lnTo>
                  <a:lnTo>
                    <a:pt x="35" y="37"/>
                  </a:lnTo>
                  <a:lnTo>
                    <a:pt x="33" y="44"/>
                  </a:lnTo>
                  <a:lnTo>
                    <a:pt x="27" y="48"/>
                  </a:lnTo>
                  <a:lnTo>
                    <a:pt x="20" y="52"/>
                  </a:lnTo>
                  <a:lnTo>
                    <a:pt x="12" y="52"/>
                  </a:lnTo>
                  <a:lnTo>
                    <a:pt x="4" y="48"/>
                  </a:lnTo>
                  <a:lnTo>
                    <a:pt x="2" y="46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2" y="37"/>
                  </a:lnTo>
                  <a:lnTo>
                    <a:pt x="4" y="38"/>
                  </a:lnTo>
                  <a:lnTo>
                    <a:pt x="2" y="4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11" name="Freeform 230"/>
            <p:cNvSpPr>
              <a:spLocks/>
            </p:cNvSpPr>
            <p:nvPr/>
          </p:nvSpPr>
          <p:spPr bwMode="auto">
            <a:xfrm>
              <a:off x="3242" y="1346"/>
              <a:ext cx="13" cy="35"/>
            </a:xfrm>
            <a:custGeom>
              <a:avLst/>
              <a:gdLst>
                <a:gd name="T0" fmla="*/ 0 w 13"/>
                <a:gd name="T1" fmla="*/ 35 h 35"/>
                <a:gd name="T2" fmla="*/ 4 w 13"/>
                <a:gd name="T3" fmla="*/ 31 h 35"/>
                <a:gd name="T4" fmla="*/ 10 w 13"/>
                <a:gd name="T5" fmla="*/ 27 h 35"/>
                <a:gd name="T6" fmla="*/ 13 w 13"/>
                <a:gd name="T7" fmla="*/ 20 h 35"/>
                <a:gd name="T8" fmla="*/ 13 w 13"/>
                <a:gd name="T9" fmla="*/ 15 h 35"/>
                <a:gd name="T10" fmla="*/ 10 w 13"/>
                <a:gd name="T11" fmla="*/ 7 h 35"/>
                <a:gd name="T12" fmla="*/ 4 w 13"/>
                <a:gd name="T13" fmla="*/ 1 h 35"/>
                <a:gd name="T14" fmla="*/ 0 w 13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35"/>
                <a:gd name="T26" fmla="*/ 13 w 13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35">
                  <a:moveTo>
                    <a:pt x="0" y="35"/>
                  </a:moveTo>
                  <a:lnTo>
                    <a:pt x="4" y="31"/>
                  </a:lnTo>
                  <a:lnTo>
                    <a:pt x="10" y="27"/>
                  </a:lnTo>
                  <a:lnTo>
                    <a:pt x="13" y="20"/>
                  </a:lnTo>
                  <a:lnTo>
                    <a:pt x="13" y="15"/>
                  </a:lnTo>
                  <a:lnTo>
                    <a:pt x="10" y="7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12" name="Freeform 231"/>
            <p:cNvSpPr>
              <a:spLocks/>
            </p:cNvSpPr>
            <p:nvPr/>
          </p:nvSpPr>
          <p:spPr bwMode="auto">
            <a:xfrm>
              <a:off x="3237" y="1607"/>
              <a:ext cx="18" cy="21"/>
            </a:xfrm>
            <a:custGeom>
              <a:avLst/>
              <a:gdLst>
                <a:gd name="T0" fmla="*/ 7 w 18"/>
                <a:gd name="T1" fmla="*/ 0 h 21"/>
                <a:gd name="T2" fmla="*/ 15 w 18"/>
                <a:gd name="T3" fmla="*/ 1 h 21"/>
                <a:gd name="T4" fmla="*/ 18 w 18"/>
                <a:gd name="T5" fmla="*/ 7 h 21"/>
                <a:gd name="T6" fmla="*/ 18 w 18"/>
                <a:gd name="T7" fmla="*/ 13 h 21"/>
                <a:gd name="T8" fmla="*/ 15 w 18"/>
                <a:gd name="T9" fmla="*/ 19 h 21"/>
                <a:gd name="T10" fmla="*/ 7 w 18"/>
                <a:gd name="T11" fmla="*/ 21 h 21"/>
                <a:gd name="T12" fmla="*/ 0 w 18"/>
                <a:gd name="T13" fmla="*/ 21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1"/>
                <a:gd name="T23" fmla="*/ 18 w 18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1">
                  <a:moveTo>
                    <a:pt x="7" y="0"/>
                  </a:moveTo>
                  <a:lnTo>
                    <a:pt x="15" y="1"/>
                  </a:lnTo>
                  <a:lnTo>
                    <a:pt x="18" y="7"/>
                  </a:lnTo>
                  <a:lnTo>
                    <a:pt x="18" y="13"/>
                  </a:lnTo>
                  <a:lnTo>
                    <a:pt x="15" y="19"/>
                  </a:lnTo>
                  <a:lnTo>
                    <a:pt x="7" y="21"/>
                  </a:lnTo>
                  <a:lnTo>
                    <a:pt x="0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13" name="Freeform 232"/>
            <p:cNvSpPr>
              <a:spLocks/>
            </p:cNvSpPr>
            <p:nvPr/>
          </p:nvSpPr>
          <p:spPr bwMode="auto">
            <a:xfrm>
              <a:off x="3222" y="1628"/>
              <a:ext cx="35" cy="30"/>
            </a:xfrm>
            <a:custGeom>
              <a:avLst/>
              <a:gdLst>
                <a:gd name="T0" fmla="*/ 22 w 35"/>
                <a:gd name="T1" fmla="*/ 0 h 30"/>
                <a:gd name="T2" fmla="*/ 27 w 35"/>
                <a:gd name="T3" fmla="*/ 3 h 30"/>
                <a:gd name="T4" fmla="*/ 33 w 35"/>
                <a:gd name="T5" fmla="*/ 8 h 30"/>
                <a:gd name="T6" fmla="*/ 35 w 35"/>
                <a:gd name="T7" fmla="*/ 12 h 30"/>
                <a:gd name="T8" fmla="*/ 35 w 35"/>
                <a:gd name="T9" fmla="*/ 20 h 30"/>
                <a:gd name="T10" fmla="*/ 33 w 35"/>
                <a:gd name="T11" fmla="*/ 26 h 30"/>
                <a:gd name="T12" fmla="*/ 30 w 35"/>
                <a:gd name="T13" fmla="*/ 27 h 30"/>
                <a:gd name="T14" fmla="*/ 22 w 35"/>
                <a:gd name="T15" fmla="*/ 30 h 30"/>
                <a:gd name="T16" fmla="*/ 12 w 35"/>
                <a:gd name="T17" fmla="*/ 30 h 30"/>
                <a:gd name="T18" fmla="*/ 4 w 35"/>
                <a:gd name="T19" fmla="*/ 27 h 30"/>
                <a:gd name="T20" fmla="*/ 2 w 35"/>
                <a:gd name="T21" fmla="*/ 26 h 30"/>
                <a:gd name="T22" fmla="*/ 0 w 35"/>
                <a:gd name="T23" fmla="*/ 20 h 30"/>
                <a:gd name="T24" fmla="*/ 0 w 35"/>
                <a:gd name="T25" fmla="*/ 18 h 30"/>
                <a:gd name="T26" fmla="*/ 2 w 35"/>
                <a:gd name="T27" fmla="*/ 15 h 30"/>
                <a:gd name="T28" fmla="*/ 4 w 35"/>
                <a:gd name="T29" fmla="*/ 18 h 30"/>
                <a:gd name="T30" fmla="*/ 2 w 35"/>
                <a:gd name="T31" fmla="*/ 20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30"/>
                <a:gd name="T50" fmla="*/ 35 w 35"/>
                <a:gd name="T51" fmla="*/ 30 h 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30">
                  <a:moveTo>
                    <a:pt x="22" y="0"/>
                  </a:moveTo>
                  <a:lnTo>
                    <a:pt x="27" y="3"/>
                  </a:lnTo>
                  <a:lnTo>
                    <a:pt x="33" y="8"/>
                  </a:lnTo>
                  <a:lnTo>
                    <a:pt x="35" y="12"/>
                  </a:lnTo>
                  <a:lnTo>
                    <a:pt x="35" y="20"/>
                  </a:lnTo>
                  <a:lnTo>
                    <a:pt x="33" y="26"/>
                  </a:lnTo>
                  <a:lnTo>
                    <a:pt x="30" y="27"/>
                  </a:lnTo>
                  <a:lnTo>
                    <a:pt x="22" y="30"/>
                  </a:lnTo>
                  <a:lnTo>
                    <a:pt x="12" y="30"/>
                  </a:lnTo>
                  <a:lnTo>
                    <a:pt x="4" y="27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5"/>
                  </a:lnTo>
                  <a:lnTo>
                    <a:pt x="4" y="18"/>
                  </a:lnTo>
                  <a:lnTo>
                    <a:pt x="2" y="2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14" name="Line 233"/>
            <p:cNvSpPr>
              <a:spLocks noChangeShapeType="1"/>
            </p:cNvSpPr>
            <p:nvPr/>
          </p:nvSpPr>
          <p:spPr bwMode="auto">
            <a:xfrm flipV="1">
              <a:off x="3207" y="1646"/>
              <a:ext cx="1" cy="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15" name="Freeform 234"/>
            <p:cNvSpPr>
              <a:spLocks/>
            </p:cNvSpPr>
            <p:nvPr/>
          </p:nvSpPr>
          <p:spPr bwMode="auto">
            <a:xfrm>
              <a:off x="3178" y="1650"/>
              <a:ext cx="29" cy="8"/>
            </a:xfrm>
            <a:custGeom>
              <a:avLst/>
              <a:gdLst>
                <a:gd name="T0" fmla="*/ 29 w 29"/>
                <a:gd name="T1" fmla="*/ 0 h 8"/>
                <a:gd name="T2" fmla="*/ 26 w 29"/>
                <a:gd name="T3" fmla="*/ 4 h 8"/>
                <a:gd name="T4" fmla="*/ 20 w 29"/>
                <a:gd name="T5" fmla="*/ 5 h 8"/>
                <a:gd name="T6" fmla="*/ 12 w 29"/>
                <a:gd name="T7" fmla="*/ 5 h 8"/>
                <a:gd name="T8" fmla="*/ 0 w 29"/>
                <a:gd name="T9" fmla="*/ 0 h 8"/>
                <a:gd name="T10" fmla="*/ 12 w 29"/>
                <a:gd name="T11" fmla="*/ 8 h 8"/>
                <a:gd name="T12" fmla="*/ 23 w 29"/>
                <a:gd name="T13" fmla="*/ 8 h 8"/>
                <a:gd name="T14" fmla="*/ 26 w 29"/>
                <a:gd name="T15" fmla="*/ 5 h 8"/>
                <a:gd name="T16" fmla="*/ 29 w 29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8"/>
                <a:gd name="T29" fmla="*/ 29 w 29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8">
                  <a:moveTo>
                    <a:pt x="29" y="0"/>
                  </a:moveTo>
                  <a:lnTo>
                    <a:pt x="26" y="4"/>
                  </a:lnTo>
                  <a:lnTo>
                    <a:pt x="20" y="5"/>
                  </a:lnTo>
                  <a:lnTo>
                    <a:pt x="12" y="5"/>
                  </a:lnTo>
                  <a:lnTo>
                    <a:pt x="0" y="0"/>
                  </a:lnTo>
                  <a:lnTo>
                    <a:pt x="12" y="8"/>
                  </a:lnTo>
                  <a:lnTo>
                    <a:pt x="23" y="8"/>
                  </a:lnTo>
                  <a:lnTo>
                    <a:pt x="26" y="5"/>
                  </a:lnTo>
                  <a:lnTo>
                    <a:pt x="29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16" name="Freeform 235"/>
            <p:cNvSpPr>
              <a:spLocks/>
            </p:cNvSpPr>
            <p:nvPr/>
          </p:nvSpPr>
          <p:spPr bwMode="auto">
            <a:xfrm>
              <a:off x="3169" y="1626"/>
              <a:ext cx="35" cy="32"/>
            </a:xfrm>
            <a:custGeom>
              <a:avLst/>
              <a:gdLst>
                <a:gd name="T0" fmla="*/ 35 w 35"/>
                <a:gd name="T1" fmla="*/ 0 h 32"/>
                <a:gd name="T2" fmla="*/ 27 w 35"/>
                <a:gd name="T3" fmla="*/ 5 h 32"/>
                <a:gd name="T4" fmla="*/ 14 w 35"/>
                <a:gd name="T5" fmla="*/ 10 h 32"/>
                <a:gd name="T6" fmla="*/ 9 w 35"/>
                <a:gd name="T7" fmla="*/ 12 h 32"/>
                <a:gd name="T8" fmla="*/ 5 w 35"/>
                <a:gd name="T9" fmla="*/ 17 h 32"/>
                <a:gd name="T10" fmla="*/ 0 w 35"/>
                <a:gd name="T11" fmla="*/ 24 h 32"/>
                <a:gd name="T12" fmla="*/ 0 w 35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2"/>
                <a:gd name="T23" fmla="*/ 35 w 35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2">
                  <a:moveTo>
                    <a:pt x="35" y="0"/>
                  </a:moveTo>
                  <a:lnTo>
                    <a:pt x="27" y="5"/>
                  </a:lnTo>
                  <a:lnTo>
                    <a:pt x="14" y="10"/>
                  </a:lnTo>
                  <a:lnTo>
                    <a:pt x="9" y="12"/>
                  </a:lnTo>
                  <a:lnTo>
                    <a:pt x="5" y="17"/>
                  </a:lnTo>
                  <a:lnTo>
                    <a:pt x="0" y="24"/>
                  </a:lnTo>
                  <a:lnTo>
                    <a:pt x="0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17" name="Freeform 236"/>
            <p:cNvSpPr>
              <a:spLocks/>
            </p:cNvSpPr>
            <p:nvPr/>
          </p:nvSpPr>
          <p:spPr bwMode="auto">
            <a:xfrm>
              <a:off x="3169" y="1650"/>
              <a:ext cx="9" cy="4"/>
            </a:xfrm>
            <a:custGeom>
              <a:avLst/>
              <a:gdLst>
                <a:gd name="T0" fmla="*/ 0 w 9"/>
                <a:gd name="T1" fmla="*/ 4 h 4"/>
                <a:gd name="T2" fmla="*/ 5 w 9"/>
                <a:gd name="T3" fmla="*/ 0 h 4"/>
                <a:gd name="T4" fmla="*/ 9 w 9"/>
                <a:gd name="T5" fmla="*/ 0 h 4"/>
                <a:gd name="T6" fmla="*/ 0 60000 65536"/>
                <a:gd name="T7" fmla="*/ 0 60000 65536"/>
                <a:gd name="T8" fmla="*/ 0 60000 65536"/>
                <a:gd name="T9" fmla="*/ 0 w 9"/>
                <a:gd name="T10" fmla="*/ 0 h 4"/>
                <a:gd name="T11" fmla="*/ 9 w 9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4">
                  <a:moveTo>
                    <a:pt x="0" y="4"/>
                  </a:moveTo>
                  <a:lnTo>
                    <a:pt x="5" y="0"/>
                  </a:lnTo>
                  <a:lnTo>
                    <a:pt x="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18" name="Freeform 237"/>
            <p:cNvSpPr>
              <a:spLocks/>
            </p:cNvSpPr>
            <p:nvPr/>
          </p:nvSpPr>
          <p:spPr bwMode="auto">
            <a:xfrm>
              <a:off x="3183" y="1607"/>
              <a:ext cx="24" cy="29"/>
            </a:xfrm>
            <a:custGeom>
              <a:avLst/>
              <a:gdLst>
                <a:gd name="T0" fmla="*/ 0 w 24"/>
                <a:gd name="T1" fmla="*/ 29 h 29"/>
                <a:gd name="T2" fmla="*/ 10 w 24"/>
                <a:gd name="T3" fmla="*/ 24 h 29"/>
                <a:gd name="T4" fmla="*/ 18 w 24"/>
                <a:gd name="T5" fmla="*/ 19 h 29"/>
                <a:gd name="T6" fmla="*/ 21 w 24"/>
                <a:gd name="T7" fmla="*/ 13 h 29"/>
                <a:gd name="T8" fmla="*/ 21 w 24"/>
                <a:gd name="T9" fmla="*/ 9 h 29"/>
                <a:gd name="T10" fmla="*/ 18 w 24"/>
                <a:gd name="T11" fmla="*/ 4 h 29"/>
                <a:gd name="T12" fmla="*/ 15 w 24"/>
                <a:gd name="T13" fmla="*/ 1 h 29"/>
                <a:gd name="T14" fmla="*/ 10 w 24"/>
                <a:gd name="T15" fmla="*/ 0 h 29"/>
                <a:gd name="T16" fmla="*/ 18 w 24"/>
                <a:gd name="T17" fmla="*/ 1 h 29"/>
                <a:gd name="T18" fmla="*/ 21 w 24"/>
                <a:gd name="T19" fmla="*/ 4 h 29"/>
                <a:gd name="T20" fmla="*/ 24 w 24"/>
                <a:gd name="T21" fmla="*/ 9 h 29"/>
                <a:gd name="T22" fmla="*/ 24 w 24"/>
                <a:gd name="T23" fmla="*/ 13 h 29"/>
                <a:gd name="T24" fmla="*/ 21 w 24"/>
                <a:gd name="T25" fmla="*/ 19 h 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29"/>
                <a:gd name="T41" fmla="*/ 24 w 24"/>
                <a:gd name="T42" fmla="*/ 29 h 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29">
                  <a:moveTo>
                    <a:pt x="0" y="29"/>
                  </a:moveTo>
                  <a:lnTo>
                    <a:pt x="10" y="24"/>
                  </a:lnTo>
                  <a:lnTo>
                    <a:pt x="18" y="19"/>
                  </a:lnTo>
                  <a:lnTo>
                    <a:pt x="21" y="13"/>
                  </a:lnTo>
                  <a:lnTo>
                    <a:pt x="21" y="9"/>
                  </a:lnTo>
                  <a:lnTo>
                    <a:pt x="18" y="4"/>
                  </a:lnTo>
                  <a:lnTo>
                    <a:pt x="15" y="1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4" y="13"/>
                  </a:lnTo>
                  <a:lnTo>
                    <a:pt x="21" y="1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19" name="Freeform 238"/>
            <p:cNvSpPr>
              <a:spLocks/>
            </p:cNvSpPr>
            <p:nvPr/>
          </p:nvSpPr>
          <p:spPr bwMode="auto">
            <a:xfrm>
              <a:off x="3222" y="1607"/>
              <a:ext cx="30" cy="21"/>
            </a:xfrm>
            <a:custGeom>
              <a:avLst/>
              <a:gdLst>
                <a:gd name="T0" fmla="*/ 2 w 30"/>
                <a:gd name="T1" fmla="*/ 13 h 21"/>
                <a:gd name="T2" fmla="*/ 0 w 30"/>
                <a:gd name="T3" fmla="*/ 11 h 21"/>
                <a:gd name="T4" fmla="*/ 0 w 30"/>
                <a:gd name="T5" fmla="*/ 9 h 21"/>
                <a:gd name="T6" fmla="*/ 2 w 30"/>
                <a:gd name="T7" fmla="*/ 4 h 21"/>
                <a:gd name="T8" fmla="*/ 4 w 30"/>
                <a:gd name="T9" fmla="*/ 1 h 21"/>
                <a:gd name="T10" fmla="*/ 12 w 30"/>
                <a:gd name="T11" fmla="*/ 0 h 21"/>
                <a:gd name="T12" fmla="*/ 22 w 30"/>
                <a:gd name="T13" fmla="*/ 0 h 21"/>
                <a:gd name="T14" fmla="*/ 27 w 30"/>
                <a:gd name="T15" fmla="*/ 1 h 21"/>
                <a:gd name="T16" fmla="*/ 30 w 30"/>
                <a:gd name="T17" fmla="*/ 7 h 21"/>
                <a:gd name="T18" fmla="*/ 30 w 30"/>
                <a:gd name="T19" fmla="*/ 13 h 21"/>
                <a:gd name="T20" fmla="*/ 27 w 30"/>
                <a:gd name="T21" fmla="*/ 19 h 21"/>
                <a:gd name="T22" fmla="*/ 22 w 30"/>
                <a:gd name="T23" fmla="*/ 21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21"/>
                <a:gd name="T38" fmla="*/ 30 w 30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21">
                  <a:moveTo>
                    <a:pt x="2" y="13"/>
                  </a:moveTo>
                  <a:lnTo>
                    <a:pt x="0" y="11"/>
                  </a:lnTo>
                  <a:lnTo>
                    <a:pt x="0" y="9"/>
                  </a:lnTo>
                  <a:lnTo>
                    <a:pt x="2" y="4"/>
                  </a:lnTo>
                  <a:lnTo>
                    <a:pt x="4" y="1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27" y="1"/>
                  </a:lnTo>
                  <a:lnTo>
                    <a:pt x="30" y="7"/>
                  </a:lnTo>
                  <a:lnTo>
                    <a:pt x="30" y="13"/>
                  </a:lnTo>
                  <a:lnTo>
                    <a:pt x="27" y="19"/>
                  </a:lnTo>
                  <a:lnTo>
                    <a:pt x="22" y="2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20" name="Freeform 239"/>
            <p:cNvSpPr>
              <a:spLocks/>
            </p:cNvSpPr>
            <p:nvPr/>
          </p:nvSpPr>
          <p:spPr bwMode="auto">
            <a:xfrm>
              <a:off x="3244" y="1634"/>
              <a:ext cx="11" cy="24"/>
            </a:xfrm>
            <a:custGeom>
              <a:avLst/>
              <a:gdLst>
                <a:gd name="T0" fmla="*/ 8 w 11"/>
                <a:gd name="T1" fmla="*/ 0 h 24"/>
                <a:gd name="T2" fmla="*/ 11 w 11"/>
                <a:gd name="T3" fmla="*/ 6 h 24"/>
                <a:gd name="T4" fmla="*/ 11 w 11"/>
                <a:gd name="T5" fmla="*/ 14 h 24"/>
                <a:gd name="T6" fmla="*/ 8 w 11"/>
                <a:gd name="T7" fmla="*/ 20 h 24"/>
                <a:gd name="T8" fmla="*/ 5 w 11"/>
                <a:gd name="T9" fmla="*/ 21 h 24"/>
                <a:gd name="T10" fmla="*/ 0 w 11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4"/>
                <a:gd name="T20" fmla="*/ 11 w 11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4">
                  <a:moveTo>
                    <a:pt x="8" y="0"/>
                  </a:moveTo>
                  <a:lnTo>
                    <a:pt x="11" y="6"/>
                  </a:lnTo>
                  <a:lnTo>
                    <a:pt x="11" y="14"/>
                  </a:lnTo>
                  <a:lnTo>
                    <a:pt x="8" y="20"/>
                  </a:lnTo>
                  <a:lnTo>
                    <a:pt x="5" y="21"/>
                  </a:lnTo>
                  <a:lnTo>
                    <a:pt x="0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21" name="Line 240"/>
            <p:cNvSpPr>
              <a:spLocks noChangeShapeType="1"/>
            </p:cNvSpPr>
            <p:nvPr/>
          </p:nvSpPr>
          <p:spPr bwMode="auto">
            <a:xfrm flipH="1">
              <a:off x="3224" y="1618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22" name="Line 241"/>
            <p:cNvSpPr>
              <a:spLocks noChangeShapeType="1"/>
            </p:cNvSpPr>
            <p:nvPr/>
          </p:nvSpPr>
          <p:spPr bwMode="auto">
            <a:xfrm>
              <a:off x="3224" y="1616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23" name="Freeform 242"/>
            <p:cNvSpPr>
              <a:spLocks/>
            </p:cNvSpPr>
            <p:nvPr/>
          </p:nvSpPr>
          <p:spPr bwMode="auto">
            <a:xfrm>
              <a:off x="3169" y="1607"/>
              <a:ext cx="24" cy="13"/>
            </a:xfrm>
            <a:custGeom>
              <a:avLst/>
              <a:gdLst>
                <a:gd name="T0" fmla="*/ 24 w 24"/>
                <a:gd name="T1" fmla="*/ 0 h 13"/>
                <a:gd name="T2" fmla="*/ 14 w 24"/>
                <a:gd name="T3" fmla="*/ 0 h 13"/>
                <a:gd name="T4" fmla="*/ 6 w 24"/>
                <a:gd name="T5" fmla="*/ 1 h 13"/>
                <a:gd name="T6" fmla="*/ 5 w 24"/>
                <a:gd name="T7" fmla="*/ 4 h 13"/>
                <a:gd name="T8" fmla="*/ 0 w 24"/>
                <a:gd name="T9" fmla="*/ 9 h 13"/>
                <a:gd name="T10" fmla="*/ 0 w 24"/>
                <a:gd name="T11" fmla="*/ 11 h 13"/>
                <a:gd name="T12" fmla="*/ 5 w 24"/>
                <a:gd name="T13" fmla="*/ 13 h 13"/>
                <a:gd name="T14" fmla="*/ 6 w 24"/>
                <a:gd name="T15" fmla="*/ 11 h 13"/>
                <a:gd name="T16" fmla="*/ 5 w 24"/>
                <a:gd name="T17" fmla="*/ 9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3"/>
                <a:gd name="T29" fmla="*/ 24 w 24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3">
                  <a:moveTo>
                    <a:pt x="24" y="0"/>
                  </a:moveTo>
                  <a:lnTo>
                    <a:pt x="14" y="0"/>
                  </a:lnTo>
                  <a:lnTo>
                    <a:pt x="6" y="1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6" y="11"/>
                  </a:lnTo>
                  <a:lnTo>
                    <a:pt x="5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24" name="Freeform 243"/>
            <p:cNvSpPr>
              <a:spLocks/>
            </p:cNvSpPr>
            <p:nvPr/>
          </p:nvSpPr>
          <p:spPr bwMode="auto">
            <a:xfrm>
              <a:off x="3169" y="1876"/>
              <a:ext cx="38" cy="52"/>
            </a:xfrm>
            <a:custGeom>
              <a:avLst/>
              <a:gdLst>
                <a:gd name="T0" fmla="*/ 6 w 38"/>
                <a:gd name="T1" fmla="*/ 2 h 52"/>
                <a:gd name="T2" fmla="*/ 14 w 38"/>
                <a:gd name="T3" fmla="*/ 0 h 52"/>
                <a:gd name="T4" fmla="*/ 24 w 38"/>
                <a:gd name="T5" fmla="*/ 0 h 52"/>
                <a:gd name="T6" fmla="*/ 32 w 38"/>
                <a:gd name="T7" fmla="*/ 2 h 52"/>
                <a:gd name="T8" fmla="*/ 35 w 38"/>
                <a:gd name="T9" fmla="*/ 5 h 52"/>
                <a:gd name="T10" fmla="*/ 38 w 38"/>
                <a:gd name="T11" fmla="*/ 10 h 52"/>
                <a:gd name="T12" fmla="*/ 38 w 38"/>
                <a:gd name="T13" fmla="*/ 14 h 52"/>
                <a:gd name="T14" fmla="*/ 35 w 38"/>
                <a:gd name="T15" fmla="*/ 20 h 52"/>
                <a:gd name="T16" fmla="*/ 27 w 38"/>
                <a:gd name="T17" fmla="*/ 25 h 52"/>
                <a:gd name="T18" fmla="*/ 14 w 38"/>
                <a:gd name="T19" fmla="*/ 30 h 52"/>
                <a:gd name="T20" fmla="*/ 9 w 38"/>
                <a:gd name="T21" fmla="*/ 33 h 52"/>
                <a:gd name="T22" fmla="*/ 5 w 38"/>
                <a:gd name="T23" fmla="*/ 37 h 52"/>
                <a:gd name="T24" fmla="*/ 0 w 38"/>
                <a:gd name="T25" fmla="*/ 44 h 52"/>
                <a:gd name="T26" fmla="*/ 0 w 38"/>
                <a:gd name="T27" fmla="*/ 52 h 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52"/>
                <a:gd name="T44" fmla="*/ 38 w 38"/>
                <a:gd name="T45" fmla="*/ 52 h 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52">
                  <a:moveTo>
                    <a:pt x="6" y="2"/>
                  </a:moveTo>
                  <a:lnTo>
                    <a:pt x="14" y="0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5" y="5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5" y="20"/>
                  </a:lnTo>
                  <a:lnTo>
                    <a:pt x="27" y="25"/>
                  </a:lnTo>
                  <a:lnTo>
                    <a:pt x="14" y="30"/>
                  </a:lnTo>
                  <a:lnTo>
                    <a:pt x="9" y="33"/>
                  </a:lnTo>
                  <a:lnTo>
                    <a:pt x="5" y="37"/>
                  </a:lnTo>
                  <a:lnTo>
                    <a:pt x="0" y="44"/>
                  </a:lnTo>
                  <a:lnTo>
                    <a:pt x="0" y="5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25" name="Freeform 244"/>
            <p:cNvSpPr>
              <a:spLocks/>
            </p:cNvSpPr>
            <p:nvPr/>
          </p:nvSpPr>
          <p:spPr bwMode="auto">
            <a:xfrm>
              <a:off x="3169" y="1916"/>
              <a:ext cx="38" cy="9"/>
            </a:xfrm>
            <a:custGeom>
              <a:avLst/>
              <a:gdLst>
                <a:gd name="T0" fmla="*/ 0 w 38"/>
                <a:gd name="T1" fmla="*/ 6 h 9"/>
                <a:gd name="T2" fmla="*/ 5 w 38"/>
                <a:gd name="T3" fmla="*/ 4 h 9"/>
                <a:gd name="T4" fmla="*/ 9 w 38"/>
                <a:gd name="T5" fmla="*/ 4 h 9"/>
                <a:gd name="T6" fmla="*/ 21 w 38"/>
                <a:gd name="T7" fmla="*/ 9 h 9"/>
                <a:gd name="T8" fmla="*/ 29 w 38"/>
                <a:gd name="T9" fmla="*/ 9 h 9"/>
                <a:gd name="T10" fmla="*/ 35 w 38"/>
                <a:gd name="T11" fmla="*/ 6 h 9"/>
                <a:gd name="T12" fmla="*/ 38 w 38"/>
                <a:gd name="T13" fmla="*/ 4 h 9"/>
                <a:gd name="T14" fmla="*/ 38 w 38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9"/>
                <a:gd name="T26" fmla="*/ 38 w 38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9">
                  <a:moveTo>
                    <a:pt x="0" y="6"/>
                  </a:moveTo>
                  <a:lnTo>
                    <a:pt x="5" y="4"/>
                  </a:lnTo>
                  <a:lnTo>
                    <a:pt x="9" y="4"/>
                  </a:lnTo>
                  <a:lnTo>
                    <a:pt x="21" y="9"/>
                  </a:lnTo>
                  <a:lnTo>
                    <a:pt x="29" y="9"/>
                  </a:lnTo>
                  <a:lnTo>
                    <a:pt x="35" y="6"/>
                  </a:lnTo>
                  <a:lnTo>
                    <a:pt x="38" y="4"/>
                  </a:lnTo>
                  <a:lnTo>
                    <a:pt x="3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26" name="Freeform 245"/>
            <p:cNvSpPr>
              <a:spLocks/>
            </p:cNvSpPr>
            <p:nvPr/>
          </p:nvSpPr>
          <p:spPr bwMode="auto">
            <a:xfrm>
              <a:off x="3178" y="1920"/>
              <a:ext cx="29" cy="8"/>
            </a:xfrm>
            <a:custGeom>
              <a:avLst/>
              <a:gdLst>
                <a:gd name="T0" fmla="*/ 29 w 29"/>
                <a:gd name="T1" fmla="*/ 0 h 8"/>
                <a:gd name="T2" fmla="*/ 26 w 29"/>
                <a:gd name="T3" fmla="*/ 5 h 8"/>
                <a:gd name="T4" fmla="*/ 23 w 29"/>
                <a:gd name="T5" fmla="*/ 8 h 8"/>
                <a:gd name="T6" fmla="*/ 12 w 29"/>
                <a:gd name="T7" fmla="*/ 8 h 8"/>
                <a:gd name="T8" fmla="*/ 0 w 29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8"/>
                <a:gd name="T17" fmla="*/ 29 w 2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8">
                  <a:moveTo>
                    <a:pt x="29" y="0"/>
                  </a:moveTo>
                  <a:lnTo>
                    <a:pt x="26" y="5"/>
                  </a:lnTo>
                  <a:lnTo>
                    <a:pt x="23" y="8"/>
                  </a:lnTo>
                  <a:lnTo>
                    <a:pt x="12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27" name="Freeform 246"/>
            <p:cNvSpPr>
              <a:spLocks/>
            </p:cNvSpPr>
            <p:nvPr/>
          </p:nvSpPr>
          <p:spPr bwMode="auto">
            <a:xfrm>
              <a:off x="3183" y="1876"/>
              <a:ext cx="21" cy="30"/>
            </a:xfrm>
            <a:custGeom>
              <a:avLst/>
              <a:gdLst>
                <a:gd name="T0" fmla="*/ 0 w 21"/>
                <a:gd name="T1" fmla="*/ 30 h 30"/>
                <a:gd name="T2" fmla="*/ 10 w 21"/>
                <a:gd name="T3" fmla="*/ 25 h 30"/>
                <a:gd name="T4" fmla="*/ 18 w 21"/>
                <a:gd name="T5" fmla="*/ 20 h 30"/>
                <a:gd name="T6" fmla="*/ 21 w 21"/>
                <a:gd name="T7" fmla="*/ 14 h 30"/>
                <a:gd name="T8" fmla="*/ 21 w 21"/>
                <a:gd name="T9" fmla="*/ 10 h 30"/>
                <a:gd name="T10" fmla="*/ 18 w 21"/>
                <a:gd name="T11" fmla="*/ 5 h 30"/>
                <a:gd name="T12" fmla="*/ 15 w 21"/>
                <a:gd name="T13" fmla="*/ 2 h 30"/>
                <a:gd name="T14" fmla="*/ 10 w 21"/>
                <a:gd name="T15" fmla="*/ 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30"/>
                <a:gd name="T26" fmla="*/ 21 w 21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30">
                  <a:moveTo>
                    <a:pt x="0" y="30"/>
                  </a:moveTo>
                  <a:lnTo>
                    <a:pt x="10" y="25"/>
                  </a:lnTo>
                  <a:lnTo>
                    <a:pt x="18" y="20"/>
                  </a:lnTo>
                  <a:lnTo>
                    <a:pt x="21" y="14"/>
                  </a:lnTo>
                  <a:lnTo>
                    <a:pt x="21" y="10"/>
                  </a:lnTo>
                  <a:lnTo>
                    <a:pt x="18" y="5"/>
                  </a:lnTo>
                  <a:lnTo>
                    <a:pt x="15" y="2"/>
                  </a:lnTo>
                  <a:lnTo>
                    <a:pt x="1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28" name="Freeform 247"/>
            <p:cNvSpPr>
              <a:spLocks/>
            </p:cNvSpPr>
            <p:nvPr/>
          </p:nvSpPr>
          <p:spPr bwMode="auto">
            <a:xfrm>
              <a:off x="3169" y="1878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5 w 6"/>
                <a:gd name="T3" fmla="*/ 3 h 12"/>
                <a:gd name="T4" fmla="*/ 0 w 6"/>
                <a:gd name="T5" fmla="*/ 8 h 12"/>
                <a:gd name="T6" fmla="*/ 0 w 6"/>
                <a:gd name="T7" fmla="*/ 11 h 12"/>
                <a:gd name="T8" fmla="*/ 5 w 6"/>
                <a:gd name="T9" fmla="*/ 12 h 12"/>
                <a:gd name="T10" fmla="*/ 6 w 6"/>
                <a:gd name="T11" fmla="*/ 11 h 12"/>
                <a:gd name="T12" fmla="*/ 5 w 6"/>
                <a:gd name="T13" fmla="*/ 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2"/>
                <a:gd name="T23" fmla="*/ 6 w 6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2">
                  <a:moveTo>
                    <a:pt x="6" y="0"/>
                  </a:moveTo>
                  <a:lnTo>
                    <a:pt x="5" y="3"/>
                  </a:lnTo>
                  <a:lnTo>
                    <a:pt x="0" y="8"/>
                  </a:lnTo>
                  <a:lnTo>
                    <a:pt x="0" y="11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5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29" name="Freeform 248"/>
            <p:cNvSpPr>
              <a:spLocks/>
            </p:cNvSpPr>
            <p:nvPr/>
          </p:nvSpPr>
          <p:spPr bwMode="auto">
            <a:xfrm>
              <a:off x="3229" y="1876"/>
              <a:ext cx="13" cy="52"/>
            </a:xfrm>
            <a:custGeom>
              <a:avLst/>
              <a:gdLst>
                <a:gd name="T0" fmla="*/ 0 w 13"/>
                <a:gd name="T1" fmla="*/ 10 h 52"/>
                <a:gd name="T2" fmla="*/ 5 w 13"/>
                <a:gd name="T3" fmla="*/ 8 h 52"/>
                <a:gd name="T4" fmla="*/ 13 w 13"/>
                <a:gd name="T5" fmla="*/ 0 h 52"/>
                <a:gd name="T6" fmla="*/ 13 w 13"/>
                <a:gd name="T7" fmla="*/ 52 h 52"/>
                <a:gd name="T8" fmla="*/ 11 w 13"/>
                <a:gd name="T9" fmla="*/ 52 h 52"/>
                <a:gd name="T10" fmla="*/ 11 w 13"/>
                <a:gd name="T11" fmla="*/ 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52"/>
                <a:gd name="T20" fmla="*/ 13 w 13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52">
                  <a:moveTo>
                    <a:pt x="0" y="10"/>
                  </a:moveTo>
                  <a:lnTo>
                    <a:pt x="5" y="8"/>
                  </a:lnTo>
                  <a:lnTo>
                    <a:pt x="13" y="0"/>
                  </a:lnTo>
                  <a:lnTo>
                    <a:pt x="13" y="52"/>
                  </a:lnTo>
                  <a:lnTo>
                    <a:pt x="11" y="52"/>
                  </a:lnTo>
                  <a:lnTo>
                    <a:pt x="11" y="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30" name="Line 249"/>
            <p:cNvSpPr>
              <a:spLocks noChangeShapeType="1"/>
            </p:cNvSpPr>
            <p:nvPr/>
          </p:nvSpPr>
          <p:spPr bwMode="auto">
            <a:xfrm>
              <a:off x="3229" y="1928"/>
              <a:ext cx="2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31" name="Freeform 250"/>
            <p:cNvSpPr>
              <a:spLocks/>
            </p:cNvSpPr>
            <p:nvPr/>
          </p:nvSpPr>
          <p:spPr bwMode="auto">
            <a:xfrm>
              <a:off x="3216" y="2163"/>
              <a:ext cx="33" cy="50"/>
            </a:xfrm>
            <a:custGeom>
              <a:avLst/>
              <a:gdLst>
                <a:gd name="T0" fmla="*/ 26 w 33"/>
                <a:gd name="T1" fmla="*/ 0 h 50"/>
                <a:gd name="T2" fmla="*/ 30 w 33"/>
                <a:gd name="T3" fmla="*/ 6 h 50"/>
                <a:gd name="T4" fmla="*/ 33 w 33"/>
                <a:gd name="T5" fmla="*/ 14 h 50"/>
                <a:gd name="T6" fmla="*/ 33 w 33"/>
                <a:gd name="T7" fmla="*/ 28 h 50"/>
                <a:gd name="T8" fmla="*/ 30 w 33"/>
                <a:gd name="T9" fmla="*/ 38 h 50"/>
                <a:gd name="T10" fmla="*/ 28 w 33"/>
                <a:gd name="T11" fmla="*/ 43 h 50"/>
                <a:gd name="T12" fmla="*/ 22 w 33"/>
                <a:gd name="T13" fmla="*/ 47 h 50"/>
                <a:gd name="T14" fmla="*/ 15 w 33"/>
                <a:gd name="T15" fmla="*/ 50 h 50"/>
                <a:gd name="T16" fmla="*/ 8 w 33"/>
                <a:gd name="T17" fmla="*/ 50 h 50"/>
                <a:gd name="T18" fmla="*/ 2 w 33"/>
                <a:gd name="T19" fmla="*/ 47 h 50"/>
                <a:gd name="T20" fmla="*/ 0 w 33"/>
                <a:gd name="T21" fmla="*/ 43 h 50"/>
                <a:gd name="T22" fmla="*/ 0 w 33"/>
                <a:gd name="T23" fmla="*/ 40 h 50"/>
                <a:gd name="T24" fmla="*/ 2 w 33"/>
                <a:gd name="T25" fmla="*/ 38 h 50"/>
                <a:gd name="T26" fmla="*/ 6 w 33"/>
                <a:gd name="T27" fmla="*/ 40 h 50"/>
                <a:gd name="T28" fmla="*/ 2 w 33"/>
                <a:gd name="T29" fmla="*/ 43 h 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50"/>
                <a:gd name="T47" fmla="*/ 33 w 33"/>
                <a:gd name="T48" fmla="*/ 50 h 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50">
                  <a:moveTo>
                    <a:pt x="26" y="0"/>
                  </a:moveTo>
                  <a:lnTo>
                    <a:pt x="30" y="6"/>
                  </a:lnTo>
                  <a:lnTo>
                    <a:pt x="33" y="14"/>
                  </a:lnTo>
                  <a:lnTo>
                    <a:pt x="33" y="28"/>
                  </a:lnTo>
                  <a:lnTo>
                    <a:pt x="30" y="38"/>
                  </a:lnTo>
                  <a:lnTo>
                    <a:pt x="28" y="43"/>
                  </a:lnTo>
                  <a:lnTo>
                    <a:pt x="22" y="47"/>
                  </a:lnTo>
                  <a:lnTo>
                    <a:pt x="15" y="50"/>
                  </a:lnTo>
                  <a:lnTo>
                    <a:pt x="8" y="50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6" y="40"/>
                  </a:lnTo>
                  <a:lnTo>
                    <a:pt x="2" y="4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32" name="Freeform 251"/>
            <p:cNvSpPr>
              <a:spLocks/>
            </p:cNvSpPr>
            <p:nvPr/>
          </p:nvSpPr>
          <p:spPr bwMode="auto">
            <a:xfrm>
              <a:off x="3213" y="2162"/>
              <a:ext cx="33" cy="51"/>
            </a:xfrm>
            <a:custGeom>
              <a:avLst/>
              <a:gdLst>
                <a:gd name="T0" fmla="*/ 9 w 33"/>
                <a:gd name="T1" fmla="*/ 29 h 51"/>
                <a:gd name="T2" fmla="*/ 3 w 33"/>
                <a:gd name="T3" fmla="*/ 24 h 51"/>
                <a:gd name="T4" fmla="*/ 0 w 33"/>
                <a:gd name="T5" fmla="*/ 17 h 51"/>
                <a:gd name="T6" fmla="*/ 0 w 33"/>
                <a:gd name="T7" fmla="*/ 15 h 51"/>
                <a:gd name="T8" fmla="*/ 3 w 33"/>
                <a:gd name="T9" fmla="*/ 7 h 51"/>
                <a:gd name="T10" fmla="*/ 9 w 33"/>
                <a:gd name="T11" fmla="*/ 1 h 51"/>
                <a:gd name="T12" fmla="*/ 16 w 33"/>
                <a:gd name="T13" fmla="*/ 0 h 51"/>
                <a:gd name="T14" fmla="*/ 21 w 33"/>
                <a:gd name="T15" fmla="*/ 0 h 51"/>
                <a:gd name="T16" fmla="*/ 29 w 33"/>
                <a:gd name="T17" fmla="*/ 1 h 51"/>
                <a:gd name="T18" fmla="*/ 25 w 33"/>
                <a:gd name="T19" fmla="*/ 1 h 51"/>
                <a:gd name="T20" fmla="*/ 31 w 33"/>
                <a:gd name="T21" fmla="*/ 7 h 51"/>
                <a:gd name="T22" fmla="*/ 33 w 33"/>
                <a:gd name="T23" fmla="*/ 15 h 51"/>
                <a:gd name="T24" fmla="*/ 33 w 33"/>
                <a:gd name="T25" fmla="*/ 29 h 51"/>
                <a:gd name="T26" fmla="*/ 31 w 33"/>
                <a:gd name="T27" fmla="*/ 39 h 51"/>
                <a:gd name="T28" fmla="*/ 29 w 33"/>
                <a:gd name="T29" fmla="*/ 44 h 51"/>
                <a:gd name="T30" fmla="*/ 24 w 33"/>
                <a:gd name="T31" fmla="*/ 48 h 51"/>
                <a:gd name="T32" fmla="*/ 18 w 33"/>
                <a:gd name="T33" fmla="*/ 51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51"/>
                <a:gd name="T53" fmla="*/ 33 w 33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51">
                  <a:moveTo>
                    <a:pt x="9" y="29"/>
                  </a:moveTo>
                  <a:lnTo>
                    <a:pt x="3" y="24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3" y="7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3" y="15"/>
                  </a:lnTo>
                  <a:lnTo>
                    <a:pt x="33" y="29"/>
                  </a:lnTo>
                  <a:lnTo>
                    <a:pt x="31" y="39"/>
                  </a:lnTo>
                  <a:lnTo>
                    <a:pt x="29" y="44"/>
                  </a:lnTo>
                  <a:lnTo>
                    <a:pt x="24" y="48"/>
                  </a:lnTo>
                  <a:lnTo>
                    <a:pt x="18" y="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33" name="Freeform 252"/>
            <p:cNvSpPr>
              <a:spLocks/>
            </p:cNvSpPr>
            <p:nvPr/>
          </p:nvSpPr>
          <p:spPr bwMode="auto">
            <a:xfrm>
              <a:off x="3216" y="2162"/>
              <a:ext cx="15" cy="32"/>
            </a:xfrm>
            <a:custGeom>
              <a:avLst/>
              <a:gdLst>
                <a:gd name="T0" fmla="*/ 15 w 15"/>
                <a:gd name="T1" fmla="*/ 32 h 32"/>
                <a:gd name="T2" fmla="*/ 13 w 15"/>
                <a:gd name="T3" fmla="*/ 32 h 32"/>
                <a:gd name="T4" fmla="*/ 6 w 15"/>
                <a:gd name="T5" fmla="*/ 29 h 32"/>
                <a:gd name="T6" fmla="*/ 8 w 15"/>
                <a:gd name="T7" fmla="*/ 29 h 32"/>
                <a:gd name="T8" fmla="*/ 2 w 15"/>
                <a:gd name="T9" fmla="*/ 24 h 32"/>
                <a:gd name="T10" fmla="*/ 0 w 15"/>
                <a:gd name="T11" fmla="*/ 17 h 32"/>
                <a:gd name="T12" fmla="*/ 0 w 15"/>
                <a:gd name="T13" fmla="*/ 15 h 32"/>
                <a:gd name="T14" fmla="*/ 2 w 15"/>
                <a:gd name="T15" fmla="*/ 7 h 32"/>
                <a:gd name="T16" fmla="*/ 8 w 15"/>
                <a:gd name="T17" fmla="*/ 1 h 32"/>
                <a:gd name="T18" fmla="*/ 13 w 15"/>
                <a:gd name="T19" fmla="*/ 0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32"/>
                <a:gd name="T32" fmla="*/ 15 w 15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32">
                  <a:moveTo>
                    <a:pt x="15" y="32"/>
                  </a:moveTo>
                  <a:lnTo>
                    <a:pt x="13" y="32"/>
                  </a:lnTo>
                  <a:lnTo>
                    <a:pt x="6" y="29"/>
                  </a:lnTo>
                  <a:lnTo>
                    <a:pt x="8" y="29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7"/>
                  </a:lnTo>
                  <a:lnTo>
                    <a:pt x="8" y="1"/>
                  </a:lnTo>
                  <a:lnTo>
                    <a:pt x="1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34" name="Line 253"/>
            <p:cNvSpPr>
              <a:spLocks noChangeShapeType="1"/>
            </p:cNvSpPr>
            <p:nvPr/>
          </p:nvSpPr>
          <p:spPr bwMode="auto">
            <a:xfrm>
              <a:off x="3234" y="2162"/>
              <a:ext cx="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35" name="Freeform 254"/>
            <p:cNvSpPr>
              <a:spLocks/>
            </p:cNvSpPr>
            <p:nvPr/>
          </p:nvSpPr>
          <p:spPr bwMode="auto">
            <a:xfrm>
              <a:off x="3224" y="2179"/>
              <a:ext cx="22" cy="15"/>
            </a:xfrm>
            <a:custGeom>
              <a:avLst/>
              <a:gdLst>
                <a:gd name="T0" fmla="*/ 22 w 22"/>
                <a:gd name="T1" fmla="*/ 0 h 15"/>
                <a:gd name="T2" fmla="*/ 20 w 22"/>
                <a:gd name="T3" fmla="*/ 7 h 15"/>
                <a:gd name="T4" fmla="*/ 14 w 22"/>
                <a:gd name="T5" fmla="*/ 12 h 15"/>
                <a:gd name="T6" fmla="*/ 7 w 22"/>
                <a:gd name="T7" fmla="*/ 15 h 15"/>
                <a:gd name="T8" fmla="*/ 5 w 22"/>
                <a:gd name="T9" fmla="*/ 15 h 15"/>
                <a:gd name="T10" fmla="*/ 0 w 22"/>
                <a:gd name="T11" fmla="*/ 1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5"/>
                <a:gd name="T20" fmla="*/ 22 w 22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5">
                  <a:moveTo>
                    <a:pt x="22" y="0"/>
                  </a:moveTo>
                  <a:lnTo>
                    <a:pt x="20" y="7"/>
                  </a:lnTo>
                  <a:lnTo>
                    <a:pt x="14" y="12"/>
                  </a:lnTo>
                  <a:lnTo>
                    <a:pt x="7" y="15"/>
                  </a:lnTo>
                  <a:lnTo>
                    <a:pt x="5" y="15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36" name="Line 255"/>
            <p:cNvSpPr>
              <a:spLocks noChangeShapeType="1"/>
            </p:cNvSpPr>
            <p:nvPr/>
          </p:nvSpPr>
          <p:spPr bwMode="auto">
            <a:xfrm flipH="1">
              <a:off x="3169" y="2213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37" name="Line 256"/>
            <p:cNvSpPr>
              <a:spLocks noChangeShapeType="1"/>
            </p:cNvSpPr>
            <p:nvPr/>
          </p:nvSpPr>
          <p:spPr bwMode="auto">
            <a:xfrm flipV="1">
              <a:off x="3180" y="2163"/>
              <a:ext cx="1" cy="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38" name="Line 257"/>
            <p:cNvSpPr>
              <a:spLocks noChangeShapeType="1"/>
            </p:cNvSpPr>
            <p:nvPr/>
          </p:nvSpPr>
          <p:spPr bwMode="auto">
            <a:xfrm>
              <a:off x="3183" y="2162"/>
              <a:ext cx="1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39" name="Line 258"/>
            <p:cNvSpPr>
              <a:spLocks noChangeShapeType="1"/>
            </p:cNvSpPr>
            <p:nvPr/>
          </p:nvSpPr>
          <p:spPr bwMode="auto">
            <a:xfrm flipV="1">
              <a:off x="3175" y="2162"/>
              <a:ext cx="8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40" name="Line 259"/>
            <p:cNvSpPr>
              <a:spLocks noChangeShapeType="1"/>
            </p:cNvSpPr>
            <p:nvPr/>
          </p:nvSpPr>
          <p:spPr bwMode="auto">
            <a:xfrm flipH="1">
              <a:off x="3169" y="2169"/>
              <a:ext cx="6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41" name="Freeform 260"/>
            <p:cNvSpPr>
              <a:spLocks/>
            </p:cNvSpPr>
            <p:nvPr/>
          </p:nvSpPr>
          <p:spPr bwMode="auto">
            <a:xfrm>
              <a:off x="3178" y="2424"/>
              <a:ext cx="12" cy="52"/>
            </a:xfrm>
            <a:custGeom>
              <a:avLst/>
              <a:gdLst>
                <a:gd name="T0" fmla="*/ 0 w 12"/>
                <a:gd name="T1" fmla="*/ 9 h 52"/>
                <a:gd name="T2" fmla="*/ 5 w 12"/>
                <a:gd name="T3" fmla="*/ 8 h 52"/>
                <a:gd name="T4" fmla="*/ 12 w 12"/>
                <a:gd name="T5" fmla="*/ 0 h 52"/>
                <a:gd name="T6" fmla="*/ 12 w 12"/>
                <a:gd name="T7" fmla="*/ 52 h 52"/>
                <a:gd name="T8" fmla="*/ 9 w 12"/>
                <a:gd name="T9" fmla="*/ 52 h 52"/>
                <a:gd name="T10" fmla="*/ 9 w 12"/>
                <a:gd name="T11" fmla="*/ 1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52"/>
                <a:gd name="T20" fmla="*/ 12 w 12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52">
                  <a:moveTo>
                    <a:pt x="0" y="9"/>
                  </a:moveTo>
                  <a:lnTo>
                    <a:pt x="5" y="8"/>
                  </a:lnTo>
                  <a:lnTo>
                    <a:pt x="12" y="0"/>
                  </a:lnTo>
                  <a:lnTo>
                    <a:pt x="12" y="52"/>
                  </a:lnTo>
                  <a:lnTo>
                    <a:pt x="9" y="52"/>
                  </a:lnTo>
                  <a:lnTo>
                    <a:pt x="9" y="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42" name="Line 261"/>
            <p:cNvSpPr>
              <a:spLocks noChangeShapeType="1"/>
            </p:cNvSpPr>
            <p:nvPr/>
          </p:nvSpPr>
          <p:spPr bwMode="auto">
            <a:xfrm>
              <a:off x="3222" y="2424"/>
              <a:ext cx="1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43" name="Freeform 262"/>
            <p:cNvSpPr>
              <a:spLocks/>
            </p:cNvSpPr>
            <p:nvPr/>
          </p:nvSpPr>
          <p:spPr bwMode="auto">
            <a:xfrm>
              <a:off x="3222" y="2424"/>
              <a:ext cx="35" cy="52"/>
            </a:xfrm>
            <a:custGeom>
              <a:avLst/>
              <a:gdLst>
                <a:gd name="T0" fmla="*/ 0 w 35"/>
                <a:gd name="T1" fmla="*/ 9 h 52"/>
                <a:gd name="T2" fmla="*/ 2 w 35"/>
                <a:gd name="T3" fmla="*/ 4 h 52"/>
                <a:gd name="T4" fmla="*/ 7 w 35"/>
                <a:gd name="T5" fmla="*/ 0 h 52"/>
                <a:gd name="T6" fmla="*/ 12 w 35"/>
                <a:gd name="T7" fmla="*/ 0 h 52"/>
                <a:gd name="T8" fmla="*/ 24 w 35"/>
                <a:gd name="T9" fmla="*/ 8 h 52"/>
                <a:gd name="T10" fmla="*/ 30 w 35"/>
                <a:gd name="T11" fmla="*/ 8 h 52"/>
                <a:gd name="T12" fmla="*/ 33 w 35"/>
                <a:gd name="T13" fmla="*/ 4 h 52"/>
                <a:gd name="T14" fmla="*/ 35 w 35"/>
                <a:gd name="T15" fmla="*/ 0 h 52"/>
                <a:gd name="T16" fmla="*/ 35 w 35"/>
                <a:gd name="T17" fmla="*/ 8 h 52"/>
                <a:gd name="T18" fmla="*/ 33 w 35"/>
                <a:gd name="T19" fmla="*/ 15 h 52"/>
                <a:gd name="T20" fmla="*/ 22 w 35"/>
                <a:gd name="T21" fmla="*/ 27 h 52"/>
                <a:gd name="T22" fmla="*/ 20 w 35"/>
                <a:gd name="T23" fmla="*/ 32 h 52"/>
                <a:gd name="T24" fmla="*/ 18 w 35"/>
                <a:gd name="T25" fmla="*/ 39 h 52"/>
                <a:gd name="T26" fmla="*/ 18 w 35"/>
                <a:gd name="T27" fmla="*/ 52 h 52"/>
                <a:gd name="T28" fmla="*/ 15 w 35"/>
                <a:gd name="T29" fmla="*/ 52 h 52"/>
                <a:gd name="T30" fmla="*/ 15 w 35"/>
                <a:gd name="T31" fmla="*/ 39 h 52"/>
                <a:gd name="T32" fmla="*/ 18 w 35"/>
                <a:gd name="T33" fmla="*/ 32 h 52"/>
                <a:gd name="T34" fmla="*/ 20 w 35"/>
                <a:gd name="T35" fmla="*/ 27 h 52"/>
                <a:gd name="T36" fmla="*/ 33 w 35"/>
                <a:gd name="T37" fmla="*/ 15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52"/>
                <a:gd name="T59" fmla="*/ 35 w 35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52">
                  <a:moveTo>
                    <a:pt x="0" y="9"/>
                  </a:moveTo>
                  <a:lnTo>
                    <a:pt x="2" y="4"/>
                  </a:lnTo>
                  <a:lnTo>
                    <a:pt x="7" y="0"/>
                  </a:lnTo>
                  <a:lnTo>
                    <a:pt x="12" y="0"/>
                  </a:lnTo>
                  <a:lnTo>
                    <a:pt x="24" y="8"/>
                  </a:lnTo>
                  <a:lnTo>
                    <a:pt x="30" y="8"/>
                  </a:lnTo>
                  <a:lnTo>
                    <a:pt x="33" y="4"/>
                  </a:lnTo>
                  <a:lnTo>
                    <a:pt x="35" y="0"/>
                  </a:lnTo>
                  <a:lnTo>
                    <a:pt x="35" y="8"/>
                  </a:lnTo>
                  <a:lnTo>
                    <a:pt x="33" y="15"/>
                  </a:lnTo>
                  <a:lnTo>
                    <a:pt x="22" y="27"/>
                  </a:lnTo>
                  <a:lnTo>
                    <a:pt x="20" y="32"/>
                  </a:lnTo>
                  <a:lnTo>
                    <a:pt x="18" y="39"/>
                  </a:lnTo>
                  <a:lnTo>
                    <a:pt x="18" y="52"/>
                  </a:lnTo>
                  <a:lnTo>
                    <a:pt x="15" y="52"/>
                  </a:lnTo>
                  <a:lnTo>
                    <a:pt x="15" y="39"/>
                  </a:lnTo>
                  <a:lnTo>
                    <a:pt x="18" y="32"/>
                  </a:lnTo>
                  <a:lnTo>
                    <a:pt x="20" y="27"/>
                  </a:lnTo>
                  <a:lnTo>
                    <a:pt x="33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44" name="Freeform 263"/>
            <p:cNvSpPr>
              <a:spLocks/>
            </p:cNvSpPr>
            <p:nvPr/>
          </p:nvSpPr>
          <p:spPr bwMode="auto">
            <a:xfrm>
              <a:off x="3224" y="2425"/>
              <a:ext cx="22" cy="7"/>
            </a:xfrm>
            <a:custGeom>
              <a:avLst/>
              <a:gdLst>
                <a:gd name="T0" fmla="*/ 22 w 22"/>
                <a:gd name="T1" fmla="*/ 7 h 7"/>
                <a:gd name="T2" fmla="*/ 10 w 22"/>
                <a:gd name="T3" fmla="*/ 0 h 7"/>
                <a:gd name="T4" fmla="*/ 5 w 22"/>
                <a:gd name="T5" fmla="*/ 0 h 7"/>
                <a:gd name="T6" fmla="*/ 0 w 22"/>
                <a:gd name="T7" fmla="*/ 4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7"/>
                <a:gd name="T14" fmla="*/ 22 w 22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7">
                  <a:moveTo>
                    <a:pt x="22" y="7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45" name="Line 264"/>
            <p:cNvSpPr>
              <a:spLocks noChangeShapeType="1"/>
            </p:cNvSpPr>
            <p:nvPr/>
          </p:nvSpPr>
          <p:spPr bwMode="auto">
            <a:xfrm flipH="1">
              <a:off x="3178" y="2476"/>
              <a:ext cx="2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46" name="Line 265"/>
            <p:cNvSpPr>
              <a:spLocks noChangeShapeType="1"/>
            </p:cNvSpPr>
            <p:nvPr/>
          </p:nvSpPr>
          <p:spPr bwMode="auto">
            <a:xfrm flipH="1">
              <a:off x="2075" y="2491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47" name="Line 266"/>
            <p:cNvSpPr>
              <a:spLocks noChangeShapeType="1"/>
            </p:cNvSpPr>
            <p:nvPr/>
          </p:nvSpPr>
          <p:spPr bwMode="auto">
            <a:xfrm flipV="1">
              <a:off x="2086" y="2441"/>
              <a:ext cx="1" cy="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48" name="Line 267"/>
            <p:cNvSpPr>
              <a:spLocks noChangeShapeType="1"/>
            </p:cNvSpPr>
            <p:nvPr/>
          </p:nvSpPr>
          <p:spPr bwMode="auto">
            <a:xfrm>
              <a:off x="2088" y="2439"/>
              <a:ext cx="1" cy="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49" name="Line 268"/>
            <p:cNvSpPr>
              <a:spLocks noChangeShapeType="1"/>
            </p:cNvSpPr>
            <p:nvPr/>
          </p:nvSpPr>
          <p:spPr bwMode="auto">
            <a:xfrm flipV="1">
              <a:off x="2081" y="2439"/>
              <a:ext cx="7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50" name="Line 269"/>
            <p:cNvSpPr>
              <a:spLocks noChangeShapeType="1"/>
            </p:cNvSpPr>
            <p:nvPr/>
          </p:nvSpPr>
          <p:spPr bwMode="auto">
            <a:xfrm flipH="1">
              <a:off x="2075" y="2447"/>
              <a:ext cx="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51" name="Line 270"/>
            <p:cNvSpPr>
              <a:spLocks noChangeShapeType="1"/>
            </p:cNvSpPr>
            <p:nvPr/>
          </p:nvSpPr>
          <p:spPr bwMode="auto">
            <a:xfrm flipH="1">
              <a:off x="1920" y="2221"/>
              <a:ext cx="2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52" name="Line 271"/>
            <p:cNvSpPr>
              <a:spLocks noChangeShapeType="1"/>
            </p:cNvSpPr>
            <p:nvPr/>
          </p:nvSpPr>
          <p:spPr bwMode="auto">
            <a:xfrm flipV="1">
              <a:off x="1931" y="2171"/>
              <a:ext cx="1" cy="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53" name="Line 272"/>
            <p:cNvSpPr>
              <a:spLocks noChangeShapeType="1"/>
            </p:cNvSpPr>
            <p:nvPr/>
          </p:nvSpPr>
          <p:spPr bwMode="auto">
            <a:xfrm>
              <a:off x="1932" y="2169"/>
              <a:ext cx="1" cy="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54" name="Line 273"/>
            <p:cNvSpPr>
              <a:spLocks noChangeShapeType="1"/>
            </p:cNvSpPr>
            <p:nvPr/>
          </p:nvSpPr>
          <p:spPr bwMode="auto">
            <a:xfrm flipV="1">
              <a:off x="1925" y="2169"/>
              <a:ext cx="7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55" name="Line 274"/>
            <p:cNvSpPr>
              <a:spLocks noChangeShapeType="1"/>
            </p:cNvSpPr>
            <p:nvPr/>
          </p:nvSpPr>
          <p:spPr bwMode="auto">
            <a:xfrm flipH="1">
              <a:off x="1920" y="2177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56" name="Line 275"/>
            <p:cNvSpPr>
              <a:spLocks noChangeShapeType="1"/>
            </p:cNvSpPr>
            <p:nvPr/>
          </p:nvSpPr>
          <p:spPr bwMode="auto">
            <a:xfrm flipH="1">
              <a:off x="1781" y="1942"/>
              <a:ext cx="2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57" name="Line 276"/>
            <p:cNvSpPr>
              <a:spLocks noChangeShapeType="1"/>
            </p:cNvSpPr>
            <p:nvPr/>
          </p:nvSpPr>
          <p:spPr bwMode="auto">
            <a:xfrm flipV="1">
              <a:off x="1791" y="1893"/>
              <a:ext cx="1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58" name="Line 277"/>
            <p:cNvSpPr>
              <a:spLocks noChangeShapeType="1"/>
            </p:cNvSpPr>
            <p:nvPr/>
          </p:nvSpPr>
          <p:spPr bwMode="auto">
            <a:xfrm>
              <a:off x="1794" y="1890"/>
              <a:ext cx="1" cy="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59" name="Line 278"/>
            <p:cNvSpPr>
              <a:spLocks noChangeShapeType="1"/>
            </p:cNvSpPr>
            <p:nvPr/>
          </p:nvSpPr>
          <p:spPr bwMode="auto">
            <a:xfrm flipV="1">
              <a:off x="1785" y="1890"/>
              <a:ext cx="9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60" name="Line 279"/>
            <p:cNvSpPr>
              <a:spLocks noChangeShapeType="1"/>
            </p:cNvSpPr>
            <p:nvPr/>
          </p:nvSpPr>
          <p:spPr bwMode="auto">
            <a:xfrm flipH="1">
              <a:off x="1781" y="1898"/>
              <a:ext cx="4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61" name="Line 280"/>
            <p:cNvSpPr>
              <a:spLocks noChangeShapeType="1"/>
            </p:cNvSpPr>
            <p:nvPr/>
          </p:nvSpPr>
          <p:spPr bwMode="auto">
            <a:xfrm flipH="1">
              <a:off x="1634" y="1658"/>
              <a:ext cx="2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62" name="Line 281"/>
            <p:cNvSpPr>
              <a:spLocks noChangeShapeType="1"/>
            </p:cNvSpPr>
            <p:nvPr/>
          </p:nvSpPr>
          <p:spPr bwMode="auto">
            <a:xfrm flipV="1">
              <a:off x="1644" y="1608"/>
              <a:ext cx="1" cy="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63" name="Line 282"/>
            <p:cNvSpPr>
              <a:spLocks noChangeShapeType="1"/>
            </p:cNvSpPr>
            <p:nvPr/>
          </p:nvSpPr>
          <p:spPr bwMode="auto">
            <a:xfrm>
              <a:off x="1646" y="1607"/>
              <a:ext cx="1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64" name="Freeform 283"/>
            <p:cNvSpPr>
              <a:spLocks/>
            </p:cNvSpPr>
            <p:nvPr/>
          </p:nvSpPr>
          <p:spPr bwMode="auto">
            <a:xfrm>
              <a:off x="1634" y="1607"/>
              <a:ext cx="12" cy="9"/>
            </a:xfrm>
            <a:custGeom>
              <a:avLst/>
              <a:gdLst>
                <a:gd name="T0" fmla="*/ 12 w 12"/>
                <a:gd name="T1" fmla="*/ 0 h 9"/>
                <a:gd name="T2" fmla="*/ 4 w 12"/>
                <a:gd name="T3" fmla="*/ 7 h 9"/>
                <a:gd name="T4" fmla="*/ 0 w 12"/>
                <a:gd name="T5" fmla="*/ 9 h 9"/>
                <a:gd name="T6" fmla="*/ 0 60000 65536"/>
                <a:gd name="T7" fmla="*/ 0 60000 65536"/>
                <a:gd name="T8" fmla="*/ 0 60000 65536"/>
                <a:gd name="T9" fmla="*/ 0 w 12"/>
                <a:gd name="T10" fmla="*/ 0 h 9"/>
                <a:gd name="T11" fmla="*/ 12 w 12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9">
                  <a:moveTo>
                    <a:pt x="12" y="0"/>
                  </a:moveTo>
                  <a:lnTo>
                    <a:pt x="4" y="7"/>
                  </a:lnTo>
                  <a:lnTo>
                    <a:pt x="0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65" name="Line 284"/>
            <p:cNvSpPr>
              <a:spLocks noChangeShapeType="1"/>
            </p:cNvSpPr>
            <p:nvPr/>
          </p:nvSpPr>
          <p:spPr bwMode="auto">
            <a:xfrm flipH="1">
              <a:off x="1492" y="1387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66" name="Line 285"/>
            <p:cNvSpPr>
              <a:spLocks noChangeShapeType="1"/>
            </p:cNvSpPr>
            <p:nvPr/>
          </p:nvSpPr>
          <p:spPr bwMode="auto">
            <a:xfrm flipV="1">
              <a:off x="1503" y="1338"/>
              <a:ext cx="1" cy="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67" name="Line 286"/>
            <p:cNvSpPr>
              <a:spLocks noChangeShapeType="1"/>
            </p:cNvSpPr>
            <p:nvPr/>
          </p:nvSpPr>
          <p:spPr bwMode="auto">
            <a:xfrm>
              <a:off x="1506" y="1335"/>
              <a:ext cx="1" cy="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68" name="Line 287"/>
            <p:cNvSpPr>
              <a:spLocks noChangeShapeType="1"/>
            </p:cNvSpPr>
            <p:nvPr/>
          </p:nvSpPr>
          <p:spPr bwMode="auto">
            <a:xfrm flipV="1">
              <a:off x="1498" y="1335"/>
              <a:ext cx="8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69" name="Line 288"/>
            <p:cNvSpPr>
              <a:spLocks noChangeShapeType="1"/>
            </p:cNvSpPr>
            <p:nvPr/>
          </p:nvSpPr>
          <p:spPr bwMode="auto">
            <a:xfrm flipH="1">
              <a:off x="1492" y="1343"/>
              <a:ext cx="6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70" name="Line 289"/>
            <p:cNvSpPr>
              <a:spLocks noChangeShapeType="1"/>
            </p:cNvSpPr>
            <p:nvPr/>
          </p:nvSpPr>
          <p:spPr bwMode="auto">
            <a:xfrm flipH="1">
              <a:off x="1431" y="1103"/>
              <a:ext cx="2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71" name="Line 290"/>
            <p:cNvSpPr>
              <a:spLocks noChangeShapeType="1"/>
            </p:cNvSpPr>
            <p:nvPr/>
          </p:nvSpPr>
          <p:spPr bwMode="auto">
            <a:xfrm flipV="1">
              <a:off x="1442" y="1053"/>
              <a:ext cx="1" cy="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72" name="Line 291"/>
            <p:cNvSpPr>
              <a:spLocks noChangeShapeType="1"/>
            </p:cNvSpPr>
            <p:nvPr/>
          </p:nvSpPr>
          <p:spPr bwMode="auto">
            <a:xfrm>
              <a:off x="1444" y="1051"/>
              <a:ext cx="1" cy="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73" name="Line 292"/>
            <p:cNvSpPr>
              <a:spLocks noChangeShapeType="1"/>
            </p:cNvSpPr>
            <p:nvPr/>
          </p:nvSpPr>
          <p:spPr bwMode="auto">
            <a:xfrm flipV="1">
              <a:off x="1436" y="1051"/>
              <a:ext cx="8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74" name="Line 293"/>
            <p:cNvSpPr>
              <a:spLocks noChangeShapeType="1"/>
            </p:cNvSpPr>
            <p:nvPr/>
          </p:nvSpPr>
          <p:spPr bwMode="auto">
            <a:xfrm flipH="1">
              <a:off x="1431" y="1059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75" name="Freeform 294"/>
            <p:cNvSpPr>
              <a:spLocks/>
            </p:cNvSpPr>
            <p:nvPr/>
          </p:nvSpPr>
          <p:spPr bwMode="auto">
            <a:xfrm>
              <a:off x="3245" y="3645"/>
              <a:ext cx="32" cy="34"/>
            </a:xfrm>
            <a:custGeom>
              <a:avLst/>
              <a:gdLst>
                <a:gd name="T0" fmla="*/ 32 w 32"/>
                <a:gd name="T1" fmla="*/ 0 h 34"/>
                <a:gd name="T2" fmla="*/ 3 w 32"/>
                <a:gd name="T3" fmla="*/ 34 h 34"/>
                <a:gd name="T4" fmla="*/ 0 w 32"/>
                <a:gd name="T5" fmla="*/ 34 h 34"/>
                <a:gd name="T6" fmla="*/ 32 w 32"/>
                <a:gd name="T7" fmla="*/ 34 h 34"/>
                <a:gd name="T8" fmla="*/ 32 w 32"/>
                <a:gd name="T9" fmla="*/ 25 h 34"/>
                <a:gd name="T10" fmla="*/ 29 w 32"/>
                <a:gd name="T11" fmla="*/ 3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4"/>
                <a:gd name="T20" fmla="*/ 32 w 3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4">
                  <a:moveTo>
                    <a:pt x="32" y="0"/>
                  </a:moveTo>
                  <a:lnTo>
                    <a:pt x="3" y="34"/>
                  </a:lnTo>
                  <a:lnTo>
                    <a:pt x="0" y="34"/>
                  </a:lnTo>
                  <a:lnTo>
                    <a:pt x="32" y="34"/>
                  </a:lnTo>
                  <a:lnTo>
                    <a:pt x="32" y="25"/>
                  </a:lnTo>
                  <a:lnTo>
                    <a:pt x="29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76" name="Freeform 295"/>
            <p:cNvSpPr>
              <a:spLocks/>
            </p:cNvSpPr>
            <p:nvPr/>
          </p:nvSpPr>
          <p:spPr bwMode="auto">
            <a:xfrm>
              <a:off x="3245" y="3645"/>
              <a:ext cx="32" cy="34"/>
            </a:xfrm>
            <a:custGeom>
              <a:avLst/>
              <a:gdLst>
                <a:gd name="T0" fmla="*/ 0 w 32"/>
                <a:gd name="T1" fmla="*/ 34 h 34"/>
                <a:gd name="T2" fmla="*/ 29 w 32"/>
                <a:gd name="T3" fmla="*/ 0 h 34"/>
                <a:gd name="T4" fmla="*/ 32 w 32"/>
                <a:gd name="T5" fmla="*/ 0 h 34"/>
                <a:gd name="T6" fmla="*/ 0 w 32"/>
                <a:gd name="T7" fmla="*/ 0 h 34"/>
                <a:gd name="T8" fmla="*/ 0 w 32"/>
                <a:gd name="T9" fmla="*/ 10 h 34"/>
                <a:gd name="T10" fmla="*/ 3 w 3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"/>
                <a:gd name="T19" fmla="*/ 0 h 34"/>
                <a:gd name="T20" fmla="*/ 32 w 3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" h="34">
                  <a:moveTo>
                    <a:pt x="0" y="34"/>
                  </a:moveTo>
                  <a:lnTo>
                    <a:pt x="29" y="0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77" name="Line 296"/>
            <p:cNvSpPr>
              <a:spLocks noChangeShapeType="1"/>
            </p:cNvSpPr>
            <p:nvPr/>
          </p:nvSpPr>
          <p:spPr bwMode="auto">
            <a:xfrm flipH="1">
              <a:off x="3128" y="3657"/>
              <a:ext cx="4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78" name="Line 297"/>
            <p:cNvSpPr>
              <a:spLocks noChangeShapeType="1"/>
            </p:cNvSpPr>
            <p:nvPr/>
          </p:nvSpPr>
          <p:spPr bwMode="auto">
            <a:xfrm flipV="1">
              <a:off x="3152" y="3635"/>
              <a:ext cx="1" cy="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79" name="Line 298"/>
            <p:cNvSpPr>
              <a:spLocks noChangeShapeType="1"/>
            </p:cNvSpPr>
            <p:nvPr/>
          </p:nvSpPr>
          <p:spPr bwMode="auto">
            <a:xfrm flipH="1">
              <a:off x="3044" y="3645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80" name="Line 299"/>
            <p:cNvSpPr>
              <a:spLocks noChangeShapeType="1"/>
            </p:cNvSpPr>
            <p:nvPr/>
          </p:nvSpPr>
          <p:spPr bwMode="auto">
            <a:xfrm flipH="1">
              <a:off x="3024" y="3645"/>
              <a:ext cx="30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81" name="Line 300"/>
            <p:cNvSpPr>
              <a:spLocks noChangeShapeType="1"/>
            </p:cNvSpPr>
            <p:nvPr/>
          </p:nvSpPr>
          <p:spPr bwMode="auto">
            <a:xfrm>
              <a:off x="3018" y="3679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82" name="Line 301"/>
            <p:cNvSpPr>
              <a:spLocks noChangeShapeType="1"/>
            </p:cNvSpPr>
            <p:nvPr/>
          </p:nvSpPr>
          <p:spPr bwMode="auto">
            <a:xfrm>
              <a:off x="3044" y="3679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83" name="Freeform 302"/>
            <p:cNvSpPr>
              <a:spLocks/>
            </p:cNvSpPr>
            <p:nvPr/>
          </p:nvSpPr>
          <p:spPr bwMode="auto">
            <a:xfrm>
              <a:off x="3024" y="3645"/>
              <a:ext cx="30" cy="34"/>
            </a:xfrm>
            <a:custGeom>
              <a:avLst/>
              <a:gdLst>
                <a:gd name="T0" fmla="*/ 30 w 30"/>
                <a:gd name="T1" fmla="*/ 34 h 34"/>
                <a:gd name="T2" fmla="*/ 2 w 30"/>
                <a:gd name="T3" fmla="*/ 0 h 34"/>
                <a:gd name="T4" fmla="*/ 0 w 30"/>
                <a:gd name="T5" fmla="*/ 0 h 34"/>
                <a:gd name="T6" fmla="*/ 27 w 30"/>
                <a:gd name="T7" fmla="*/ 34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34"/>
                <a:gd name="T14" fmla="*/ 30 w 30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34">
                  <a:moveTo>
                    <a:pt x="30" y="3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7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84" name="Line 303"/>
            <p:cNvSpPr>
              <a:spLocks noChangeShapeType="1"/>
            </p:cNvSpPr>
            <p:nvPr/>
          </p:nvSpPr>
          <p:spPr bwMode="auto">
            <a:xfrm flipH="1">
              <a:off x="3018" y="3645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85" name="Line 304"/>
            <p:cNvSpPr>
              <a:spLocks noChangeShapeType="1"/>
            </p:cNvSpPr>
            <p:nvPr/>
          </p:nvSpPr>
          <p:spPr bwMode="auto">
            <a:xfrm flipH="1">
              <a:off x="2956" y="3657"/>
              <a:ext cx="4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86" name="Line 305"/>
            <p:cNvSpPr>
              <a:spLocks noChangeShapeType="1"/>
            </p:cNvSpPr>
            <p:nvPr/>
          </p:nvSpPr>
          <p:spPr bwMode="auto">
            <a:xfrm flipH="1">
              <a:off x="2837" y="3650"/>
              <a:ext cx="4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87" name="Line 306"/>
            <p:cNvSpPr>
              <a:spLocks noChangeShapeType="1"/>
            </p:cNvSpPr>
            <p:nvPr/>
          </p:nvSpPr>
          <p:spPr bwMode="auto">
            <a:xfrm>
              <a:off x="2837" y="3665"/>
              <a:ext cx="4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88" name="Line 307"/>
            <p:cNvSpPr>
              <a:spLocks noChangeShapeType="1"/>
            </p:cNvSpPr>
            <p:nvPr/>
          </p:nvSpPr>
          <p:spPr bwMode="auto">
            <a:xfrm flipH="1">
              <a:off x="2756" y="3645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89" name="Freeform 308"/>
            <p:cNvSpPr>
              <a:spLocks/>
            </p:cNvSpPr>
            <p:nvPr/>
          </p:nvSpPr>
          <p:spPr bwMode="auto">
            <a:xfrm>
              <a:off x="2730" y="3645"/>
              <a:ext cx="35" cy="51"/>
            </a:xfrm>
            <a:custGeom>
              <a:avLst/>
              <a:gdLst>
                <a:gd name="T0" fmla="*/ 35 w 35"/>
                <a:gd name="T1" fmla="*/ 0 h 51"/>
                <a:gd name="T2" fmla="*/ 20 w 35"/>
                <a:gd name="T3" fmla="*/ 34 h 51"/>
                <a:gd name="T4" fmla="*/ 15 w 35"/>
                <a:gd name="T5" fmla="*/ 45 h 51"/>
                <a:gd name="T6" fmla="*/ 11 w 35"/>
                <a:gd name="T7" fmla="*/ 49 h 51"/>
                <a:gd name="T8" fmla="*/ 5 w 35"/>
                <a:gd name="T9" fmla="*/ 51 h 51"/>
                <a:gd name="T10" fmla="*/ 2 w 35"/>
                <a:gd name="T11" fmla="*/ 51 h 51"/>
                <a:gd name="T12" fmla="*/ 0 w 35"/>
                <a:gd name="T13" fmla="*/ 49 h 51"/>
                <a:gd name="T14" fmla="*/ 2 w 35"/>
                <a:gd name="T15" fmla="*/ 46 h 51"/>
                <a:gd name="T16" fmla="*/ 5 w 35"/>
                <a:gd name="T17" fmla="*/ 49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51"/>
                <a:gd name="T29" fmla="*/ 35 w 35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51">
                  <a:moveTo>
                    <a:pt x="35" y="0"/>
                  </a:moveTo>
                  <a:lnTo>
                    <a:pt x="20" y="34"/>
                  </a:lnTo>
                  <a:lnTo>
                    <a:pt x="15" y="45"/>
                  </a:lnTo>
                  <a:lnTo>
                    <a:pt x="11" y="49"/>
                  </a:lnTo>
                  <a:lnTo>
                    <a:pt x="5" y="51"/>
                  </a:lnTo>
                  <a:lnTo>
                    <a:pt x="2" y="51"/>
                  </a:lnTo>
                  <a:lnTo>
                    <a:pt x="0" y="49"/>
                  </a:lnTo>
                  <a:lnTo>
                    <a:pt x="2" y="46"/>
                  </a:lnTo>
                  <a:lnTo>
                    <a:pt x="5" y="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90" name="Freeform 309"/>
            <p:cNvSpPr>
              <a:spLocks/>
            </p:cNvSpPr>
            <p:nvPr/>
          </p:nvSpPr>
          <p:spPr bwMode="auto">
            <a:xfrm>
              <a:off x="2735" y="3645"/>
              <a:ext cx="15" cy="34"/>
            </a:xfrm>
            <a:custGeom>
              <a:avLst/>
              <a:gdLst>
                <a:gd name="T0" fmla="*/ 15 w 15"/>
                <a:gd name="T1" fmla="*/ 34 h 34"/>
                <a:gd name="T2" fmla="*/ 0 w 15"/>
                <a:gd name="T3" fmla="*/ 0 h 34"/>
                <a:gd name="T4" fmla="*/ 3 w 15"/>
                <a:gd name="T5" fmla="*/ 0 h 34"/>
                <a:gd name="T6" fmla="*/ 15 w 15"/>
                <a:gd name="T7" fmla="*/ 29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34"/>
                <a:gd name="T14" fmla="*/ 15 w 15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34">
                  <a:moveTo>
                    <a:pt x="15" y="3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5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91" name="Line 310"/>
            <p:cNvSpPr>
              <a:spLocks noChangeShapeType="1"/>
            </p:cNvSpPr>
            <p:nvPr/>
          </p:nvSpPr>
          <p:spPr bwMode="auto">
            <a:xfrm flipH="1">
              <a:off x="2730" y="3645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92" name="Line 311"/>
            <p:cNvSpPr>
              <a:spLocks noChangeShapeType="1"/>
            </p:cNvSpPr>
            <p:nvPr/>
          </p:nvSpPr>
          <p:spPr bwMode="auto">
            <a:xfrm>
              <a:off x="2400" y="3659"/>
              <a:ext cx="1" cy="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93" name="Line 312"/>
            <p:cNvSpPr>
              <a:spLocks noChangeShapeType="1"/>
            </p:cNvSpPr>
            <p:nvPr/>
          </p:nvSpPr>
          <p:spPr bwMode="auto">
            <a:xfrm>
              <a:off x="2376" y="3680"/>
              <a:ext cx="4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94" name="Line 313"/>
            <p:cNvSpPr>
              <a:spLocks noChangeShapeType="1"/>
            </p:cNvSpPr>
            <p:nvPr/>
          </p:nvSpPr>
          <p:spPr bwMode="auto">
            <a:xfrm flipH="1">
              <a:off x="2270" y="3726"/>
              <a:ext cx="4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95" name="Line 314"/>
            <p:cNvSpPr>
              <a:spLocks noChangeShapeType="1"/>
            </p:cNvSpPr>
            <p:nvPr/>
          </p:nvSpPr>
          <p:spPr bwMode="auto">
            <a:xfrm>
              <a:off x="2317" y="3570"/>
              <a:ext cx="4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96" name="Line 315"/>
            <p:cNvSpPr>
              <a:spLocks noChangeShapeType="1"/>
            </p:cNvSpPr>
            <p:nvPr/>
          </p:nvSpPr>
          <p:spPr bwMode="auto">
            <a:xfrm flipV="1">
              <a:off x="2341" y="3547"/>
              <a:ext cx="1" cy="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97" name="Freeform 316"/>
            <p:cNvSpPr>
              <a:spLocks/>
            </p:cNvSpPr>
            <p:nvPr/>
          </p:nvSpPr>
          <p:spPr bwMode="auto">
            <a:xfrm>
              <a:off x="2446" y="3526"/>
              <a:ext cx="36" cy="15"/>
            </a:xfrm>
            <a:custGeom>
              <a:avLst/>
              <a:gdLst>
                <a:gd name="T0" fmla="*/ 0 w 36"/>
                <a:gd name="T1" fmla="*/ 15 h 15"/>
                <a:gd name="T2" fmla="*/ 36 w 36"/>
                <a:gd name="T3" fmla="*/ 15 h 15"/>
                <a:gd name="T4" fmla="*/ 36 w 36"/>
                <a:gd name="T5" fmla="*/ 0 h 15"/>
                <a:gd name="T6" fmla="*/ 33 w 36"/>
                <a:gd name="T7" fmla="*/ 15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"/>
                <a:gd name="T13" fmla="*/ 0 h 15"/>
                <a:gd name="T14" fmla="*/ 36 w 3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" h="15">
                  <a:moveTo>
                    <a:pt x="0" y="15"/>
                  </a:moveTo>
                  <a:lnTo>
                    <a:pt x="36" y="15"/>
                  </a:lnTo>
                  <a:lnTo>
                    <a:pt x="36" y="0"/>
                  </a:lnTo>
                  <a:lnTo>
                    <a:pt x="33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98" name="Freeform 317"/>
            <p:cNvSpPr>
              <a:spLocks/>
            </p:cNvSpPr>
            <p:nvPr/>
          </p:nvSpPr>
          <p:spPr bwMode="auto">
            <a:xfrm>
              <a:off x="2446" y="3490"/>
              <a:ext cx="36" cy="51"/>
            </a:xfrm>
            <a:custGeom>
              <a:avLst/>
              <a:gdLst>
                <a:gd name="T0" fmla="*/ 3 w 36"/>
                <a:gd name="T1" fmla="*/ 51 h 51"/>
                <a:gd name="T2" fmla="*/ 36 w 36"/>
                <a:gd name="T3" fmla="*/ 0 h 51"/>
                <a:gd name="T4" fmla="*/ 0 w 36"/>
                <a:gd name="T5" fmla="*/ 0 h 51"/>
                <a:gd name="T6" fmla="*/ 0 w 36"/>
                <a:gd name="T7" fmla="*/ 15 h 51"/>
                <a:gd name="T8" fmla="*/ 3 w 36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51"/>
                <a:gd name="T17" fmla="*/ 36 w 36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51">
                  <a:moveTo>
                    <a:pt x="3" y="51"/>
                  </a:moveTo>
                  <a:lnTo>
                    <a:pt x="36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99" name="Line 318"/>
            <p:cNvSpPr>
              <a:spLocks noChangeShapeType="1"/>
            </p:cNvSpPr>
            <p:nvPr/>
          </p:nvSpPr>
          <p:spPr bwMode="auto">
            <a:xfrm flipH="1">
              <a:off x="2446" y="3490"/>
              <a:ext cx="33" cy="5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00" name="Freeform 319"/>
            <p:cNvSpPr>
              <a:spLocks/>
            </p:cNvSpPr>
            <p:nvPr/>
          </p:nvSpPr>
          <p:spPr bwMode="auto">
            <a:xfrm>
              <a:off x="2411" y="3872"/>
              <a:ext cx="35" cy="49"/>
            </a:xfrm>
            <a:custGeom>
              <a:avLst/>
              <a:gdLst>
                <a:gd name="T0" fmla="*/ 30 w 35"/>
                <a:gd name="T1" fmla="*/ 0 h 49"/>
                <a:gd name="T2" fmla="*/ 33 w 35"/>
                <a:gd name="T3" fmla="*/ 1 h 49"/>
                <a:gd name="T4" fmla="*/ 35 w 35"/>
                <a:gd name="T5" fmla="*/ 7 h 49"/>
                <a:gd name="T6" fmla="*/ 35 w 35"/>
                <a:gd name="T7" fmla="*/ 12 h 49"/>
                <a:gd name="T8" fmla="*/ 33 w 35"/>
                <a:gd name="T9" fmla="*/ 17 h 49"/>
                <a:gd name="T10" fmla="*/ 26 w 35"/>
                <a:gd name="T11" fmla="*/ 21 h 49"/>
                <a:gd name="T12" fmla="*/ 12 w 35"/>
                <a:gd name="T13" fmla="*/ 27 h 49"/>
                <a:gd name="T14" fmla="*/ 8 w 35"/>
                <a:gd name="T15" fmla="*/ 29 h 49"/>
                <a:gd name="T16" fmla="*/ 2 w 35"/>
                <a:gd name="T17" fmla="*/ 35 h 49"/>
                <a:gd name="T18" fmla="*/ 0 w 35"/>
                <a:gd name="T19" fmla="*/ 41 h 49"/>
                <a:gd name="T20" fmla="*/ 0 w 35"/>
                <a:gd name="T21" fmla="*/ 49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49"/>
                <a:gd name="T35" fmla="*/ 35 w 35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49">
                  <a:moveTo>
                    <a:pt x="30" y="0"/>
                  </a:moveTo>
                  <a:lnTo>
                    <a:pt x="33" y="1"/>
                  </a:lnTo>
                  <a:lnTo>
                    <a:pt x="35" y="7"/>
                  </a:lnTo>
                  <a:lnTo>
                    <a:pt x="35" y="12"/>
                  </a:lnTo>
                  <a:lnTo>
                    <a:pt x="33" y="17"/>
                  </a:lnTo>
                  <a:lnTo>
                    <a:pt x="26" y="21"/>
                  </a:lnTo>
                  <a:lnTo>
                    <a:pt x="12" y="27"/>
                  </a:lnTo>
                  <a:lnTo>
                    <a:pt x="8" y="29"/>
                  </a:lnTo>
                  <a:lnTo>
                    <a:pt x="2" y="35"/>
                  </a:lnTo>
                  <a:lnTo>
                    <a:pt x="0" y="41"/>
                  </a:lnTo>
                  <a:lnTo>
                    <a:pt x="0" y="4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01" name="Freeform 320"/>
            <p:cNvSpPr>
              <a:spLocks/>
            </p:cNvSpPr>
            <p:nvPr/>
          </p:nvSpPr>
          <p:spPr bwMode="auto">
            <a:xfrm>
              <a:off x="2411" y="3909"/>
              <a:ext cx="35" cy="10"/>
            </a:xfrm>
            <a:custGeom>
              <a:avLst/>
              <a:gdLst>
                <a:gd name="T0" fmla="*/ 0 w 35"/>
                <a:gd name="T1" fmla="*/ 7 h 10"/>
                <a:gd name="T2" fmla="*/ 2 w 35"/>
                <a:gd name="T3" fmla="*/ 4 h 10"/>
                <a:gd name="T4" fmla="*/ 8 w 35"/>
                <a:gd name="T5" fmla="*/ 4 h 10"/>
                <a:gd name="T6" fmla="*/ 20 w 35"/>
                <a:gd name="T7" fmla="*/ 10 h 10"/>
                <a:gd name="T8" fmla="*/ 29 w 35"/>
                <a:gd name="T9" fmla="*/ 10 h 10"/>
                <a:gd name="T10" fmla="*/ 33 w 35"/>
                <a:gd name="T11" fmla="*/ 7 h 10"/>
                <a:gd name="T12" fmla="*/ 35 w 35"/>
                <a:gd name="T13" fmla="*/ 4 h 10"/>
                <a:gd name="T14" fmla="*/ 35 w 35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0"/>
                <a:gd name="T26" fmla="*/ 35 w 35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0">
                  <a:moveTo>
                    <a:pt x="0" y="7"/>
                  </a:moveTo>
                  <a:lnTo>
                    <a:pt x="2" y="4"/>
                  </a:lnTo>
                  <a:lnTo>
                    <a:pt x="8" y="4"/>
                  </a:lnTo>
                  <a:lnTo>
                    <a:pt x="20" y="10"/>
                  </a:lnTo>
                  <a:lnTo>
                    <a:pt x="29" y="10"/>
                  </a:lnTo>
                  <a:lnTo>
                    <a:pt x="33" y="7"/>
                  </a:lnTo>
                  <a:lnTo>
                    <a:pt x="35" y="4"/>
                  </a:lnTo>
                  <a:lnTo>
                    <a:pt x="3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02" name="Freeform 321"/>
            <p:cNvSpPr>
              <a:spLocks/>
            </p:cNvSpPr>
            <p:nvPr/>
          </p:nvSpPr>
          <p:spPr bwMode="auto">
            <a:xfrm>
              <a:off x="2419" y="3913"/>
              <a:ext cx="27" cy="8"/>
            </a:xfrm>
            <a:custGeom>
              <a:avLst/>
              <a:gdLst>
                <a:gd name="T0" fmla="*/ 27 w 27"/>
                <a:gd name="T1" fmla="*/ 0 h 8"/>
                <a:gd name="T2" fmla="*/ 25 w 27"/>
                <a:gd name="T3" fmla="*/ 6 h 8"/>
                <a:gd name="T4" fmla="*/ 22 w 27"/>
                <a:gd name="T5" fmla="*/ 8 h 8"/>
                <a:gd name="T6" fmla="*/ 12 w 27"/>
                <a:gd name="T7" fmla="*/ 8 h 8"/>
                <a:gd name="T8" fmla="*/ 0 w 2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8"/>
                <a:gd name="T17" fmla="*/ 27 w 27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8">
                  <a:moveTo>
                    <a:pt x="27" y="0"/>
                  </a:moveTo>
                  <a:lnTo>
                    <a:pt x="25" y="6"/>
                  </a:lnTo>
                  <a:lnTo>
                    <a:pt x="22" y="8"/>
                  </a:lnTo>
                  <a:lnTo>
                    <a:pt x="12" y="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03" name="Freeform 322"/>
            <p:cNvSpPr>
              <a:spLocks/>
            </p:cNvSpPr>
            <p:nvPr/>
          </p:nvSpPr>
          <p:spPr bwMode="auto">
            <a:xfrm>
              <a:off x="2423" y="3869"/>
              <a:ext cx="21" cy="30"/>
            </a:xfrm>
            <a:custGeom>
              <a:avLst/>
              <a:gdLst>
                <a:gd name="T0" fmla="*/ 0 w 21"/>
                <a:gd name="T1" fmla="*/ 30 h 30"/>
                <a:gd name="T2" fmla="*/ 11 w 21"/>
                <a:gd name="T3" fmla="*/ 24 h 30"/>
                <a:gd name="T4" fmla="*/ 18 w 21"/>
                <a:gd name="T5" fmla="*/ 20 h 30"/>
                <a:gd name="T6" fmla="*/ 21 w 21"/>
                <a:gd name="T7" fmla="*/ 15 h 30"/>
                <a:gd name="T8" fmla="*/ 21 w 21"/>
                <a:gd name="T9" fmla="*/ 11 h 30"/>
                <a:gd name="T10" fmla="*/ 18 w 21"/>
                <a:gd name="T11" fmla="*/ 4 h 30"/>
                <a:gd name="T12" fmla="*/ 17 w 21"/>
                <a:gd name="T13" fmla="*/ 3 h 30"/>
                <a:gd name="T14" fmla="*/ 11 w 21"/>
                <a:gd name="T15" fmla="*/ 0 h 30"/>
                <a:gd name="T16" fmla="*/ 18 w 21"/>
                <a:gd name="T17" fmla="*/ 3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30"/>
                <a:gd name="T29" fmla="*/ 21 w 21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30">
                  <a:moveTo>
                    <a:pt x="0" y="30"/>
                  </a:moveTo>
                  <a:lnTo>
                    <a:pt x="11" y="24"/>
                  </a:lnTo>
                  <a:lnTo>
                    <a:pt x="18" y="20"/>
                  </a:lnTo>
                  <a:lnTo>
                    <a:pt x="21" y="15"/>
                  </a:lnTo>
                  <a:lnTo>
                    <a:pt x="21" y="11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1" y="0"/>
                  </a:lnTo>
                  <a:lnTo>
                    <a:pt x="18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04" name="Freeform 323"/>
            <p:cNvSpPr>
              <a:spLocks/>
            </p:cNvSpPr>
            <p:nvPr/>
          </p:nvSpPr>
          <p:spPr bwMode="auto">
            <a:xfrm>
              <a:off x="2411" y="3869"/>
              <a:ext cx="23" cy="15"/>
            </a:xfrm>
            <a:custGeom>
              <a:avLst/>
              <a:gdLst>
                <a:gd name="T0" fmla="*/ 23 w 23"/>
                <a:gd name="T1" fmla="*/ 0 h 15"/>
                <a:gd name="T2" fmla="*/ 12 w 23"/>
                <a:gd name="T3" fmla="*/ 0 h 15"/>
                <a:gd name="T4" fmla="*/ 5 w 23"/>
                <a:gd name="T5" fmla="*/ 3 h 15"/>
                <a:gd name="T6" fmla="*/ 2 w 23"/>
                <a:gd name="T7" fmla="*/ 4 h 15"/>
                <a:gd name="T8" fmla="*/ 0 w 23"/>
                <a:gd name="T9" fmla="*/ 10 h 15"/>
                <a:gd name="T10" fmla="*/ 0 w 23"/>
                <a:gd name="T11" fmla="*/ 12 h 15"/>
                <a:gd name="T12" fmla="*/ 2 w 23"/>
                <a:gd name="T13" fmla="*/ 15 h 15"/>
                <a:gd name="T14" fmla="*/ 5 w 23"/>
                <a:gd name="T15" fmla="*/ 12 h 15"/>
                <a:gd name="T16" fmla="*/ 2 w 23"/>
                <a:gd name="T17" fmla="*/ 1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15"/>
                <a:gd name="T29" fmla="*/ 23 w 23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15">
                  <a:moveTo>
                    <a:pt x="23" y="0"/>
                  </a:moveTo>
                  <a:lnTo>
                    <a:pt x="12" y="0"/>
                  </a:lnTo>
                  <a:lnTo>
                    <a:pt x="5" y="3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2" y="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05" name="Freeform 324"/>
            <p:cNvSpPr>
              <a:spLocks/>
            </p:cNvSpPr>
            <p:nvPr/>
          </p:nvSpPr>
          <p:spPr bwMode="auto">
            <a:xfrm>
              <a:off x="2462" y="3869"/>
              <a:ext cx="35" cy="52"/>
            </a:xfrm>
            <a:custGeom>
              <a:avLst/>
              <a:gdLst>
                <a:gd name="T0" fmla="*/ 5 w 35"/>
                <a:gd name="T1" fmla="*/ 3 h 52"/>
                <a:gd name="T2" fmla="*/ 17 w 35"/>
                <a:gd name="T3" fmla="*/ 3 h 52"/>
                <a:gd name="T4" fmla="*/ 31 w 35"/>
                <a:gd name="T5" fmla="*/ 0 h 52"/>
                <a:gd name="T6" fmla="*/ 5 w 35"/>
                <a:gd name="T7" fmla="*/ 0 h 52"/>
                <a:gd name="T8" fmla="*/ 0 w 35"/>
                <a:gd name="T9" fmla="*/ 24 h 52"/>
                <a:gd name="T10" fmla="*/ 5 w 35"/>
                <a:gd name="T11" fmla="*/ 20 h 52"/>
                <a:gd name="T12" fmla="*/ 13 w 35"/>
                <a:gd name="T13" fmla="*/ 18 h 52"/>
                <a:gd name="T14" fmla="*/ 20 w 35"/>
                <a:gd name="T15" fmla="*/ 18 h 52"/>
                <a:gd name="T16" fmla="*/ 28 w 35"/>
                <a:gd name="T17" fmla="*/ 20 h 52"/>
                <a:gd name="T18" fmla="*/ 33 w 35"/>
                <a:gd name="T19" fmla="*/ 24 h 52"/>
                <a:gd name="T20" fmla="*/ 35 w 35"/>
                <a:gd name="T21" fmla="*/ 32 h 52"/>
                <a:gd name="T22" fmla="*/ 35 w 35"/>
                <a:gd name="T23" fmla="*/ 38 h 52"/>
                <a:gd name="T24" fmla="*/ 33 w 35"/>
                <a:gd name="T25" fmla="*/ 44 h 52"/>
                <a:gd name="T26" fmla="*/ 28 w 35"/>
                <a:gd name="T27" fmla="*/ 50 h 52"/>
                <a:gd name="T28" fmla="*/ 20 w 35"/>
                <a:gd name="T29" fmla="*/ 52 h 52"/>
                <a:gd name="T30" fmla="*/ 13 w 35"/>
                <a:gd name="T31" fmla="*/ 52 h 52"/>
                <a:gd name="T32" fmla="*/ 5 w 35"/>
                <a:gd name="T33" fmla="*/ 50 h 52"/>
                <a:gd name="T34" fmla="*/ 2 w 35"/>
                <a:gd name="T35" fmla="*/ 47 h 52"/>
                <a:gd name="T36" fmla="*/ 0 w 35"/>
                <a:gd name="T37" fmla="*/ 42 h 52"/>
                <a:gd name="T38" fmla="*/ 0 w 35"/>
                <a:gd name="T39" fmla="*/ 40 h 52"/>
                <a:gd name="T40" fmla="*/ 2 w 35"/>
                <a:gd name="T41" fmla="*/ 38 h 52"/>
                <a:gd name="T42" fmla="*/ 5 w 35"/>
                <a:gd name="T43" fmla="*/ 40 h 52"/>
                <a:gd name="T44" fmla="*/ 2 w 35"/>
                <a:gd name="T45" fmla="*/ 42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"/>
                <a:gd name="T70" fmla="*/ 0 h 52"/>
                <a:gd name="T71" fmla="*/ 35 w 35"/>
                <a:gd name="T72" fmla="*/ 52 h 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" h="52">
                  <a:moveTo>
                    <a:pt x="5" y="3"/>
                  </a:moveTo>
                  <a:lnTo>
                    <a:pt x="17" y="3"/>
                  </a:lnTo>
                  <a:lnTo>
                    <a:pt x="31" y="0"/>
                  </a:lnTo>
                  <a:lnTo>
                    <a:pt x="5" y="0"/>
                  </a:lnTo>
                  <a:lnTo>
                    <a:pt x="0" y="24"/>
                  </a:lnTo>
                  <a:lnTo>
                    <a:pt x="5" y="20"/>
                  </a:lnTo>
                  <a:lnTo>
                    <a:pt x="13" y="18"/>
                  </a:lnTo>
                  <a:lnTo>
                    <a:pt x="20" y="18"/>
                  </a:lnTo>
                  <a:lnTo>
                    <a:pt x="28" y="20"/>
                  </a:lnTo>
                  <a:lnTo>
                    <a:pt x="33" y="24"/>
                  </a:lnTo>
                  <a:lnTo>
                    <a:pt x="35" y="32"/>
                  </a:lnTo>
                  <a:lnTo>
                    <a:pt x="35" y="38"/>
                  </a:lnTo>
                  <a:lnTo>
                    <a:pt x="33" y="44"/>
                  </a:lnTo>
                  <a:lnTo>
                    <a:pt x="28" y="50"/>
                  </a:lnTo>
                  <a:lnTo>
                    <a:pt x="20" y="52"/>
                  </a:lnTo>
                  <a:lnTo>
                    <a:pt x="13" y="52"/>
                  </a:lnTo>
                  <a:lnTo>
                    <a:pt x="5" y="50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5" y="40"/>
                  </a:lnTo>
                  <a:lnTo>
                    <a:pt x="2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06" name="Freeform 325"/>
            <p:cNvSpPr>
              <a:spLocks/>
            </p:cNvSpPr>
            <p:nvPr/>
          </p:nvSpPr>
          <p:spPr bwMode="auto">
            <a:xfrm>
              <a:off x="2482" y="3887"/>
              <a:ext cx="13" cy="34"/>
            </a:xfrm>
            <a:custGeom>
              <a:avLst/>
              <a:gdLst>
                <a:gd name="T0" fmla="*/ 0 w 13"/>
                <a:gd name="T1" fmla="*/ 34 h 34"/>
                <a:gd name="T2" fmla="*/ 6 w 13"/>
                <a:gd name="T3" fmla="*/ 32 h 34"/>
                <a:gd name="T4" fmla="*/ 11 w 13"/>
                <a:gd name="T5" fmla="*/ 26 h 34"/>
                <a:gd name="T6" fmla="*/ 13 w 13"/>
                <a:gd name="T7" fmla="*/ 18 h 34"/>
                <a:gd name="T8" fmla="*/ 13 w 13"/>
                <a:gd name="T9" fmla="*/ 14 h 34"/>
                <a:gd name="T10" fmla="*/ 11 w 13"/>
                <a:gd name="T11" fmla="*/ 6 h 34"/>
                <a:gd name="T12" fmla="*/ 6 w 13"/>
                <a:gd name="T13" fmla="*/ 2 h 34"/>
                <a:gd name="T14" fmla="*/ 0 w 13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34"/>
                <a:gd name="T26" fmla="*/ 13 w 13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34">
                  <a:moveTo>
                    <a:pt x="0" y="34"/>
                  </a:moveTo>
                  <a:lnTo>
                    <a:pt x="6" y="32"/>
                  </a:lnTo>
                  <a:lnTo>
                    <a:pt x="11" y="26"/>
                  </a:lnTo>
                  <a:lnTo>
                    <a:pt x="13" y="18"/>
                  </a:lnTo>
                  <a:lnTo>
                    <a:pt x="13" y="14"/>
                  </a:lnTo>
                  <a:lnTo>
                    <a:pt x="11" y="6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07" name="Freeform 326"/>
            <p:cNvSpPr>
              <a:spLocks/>
            </p:cNvSpPr>
            <p:nvPr/>
          </p:nvSpPr>
          <p:spPr bwMode="auto">
            <a:xfrm>
              <a:off x="2196" y="3887"/>
              <a:ext cx="31" cy="34"/>
            </a:xfrm>
            <a:custGeom>
              <a:avLst/>
              <a:gdLst>
                <a:gd name="T0" fmla="*/ 31 w 31"/>
                <a:gd name="T1" fmla="*/ 0 h 34"/>
                <a:gd name="T2" fmla="*/ 3 w 31"/>
                <a:gd name="T3" fmla="*/ 34 h 34"/>
                <a:gd name="T4" fmla="*/ 0 w 31"/>
                <a:gd name="T5" fmla="*/ 34 h 34"/>
                <a:gd name="T6" fmla="*/ 31 w 31"/>
                <a:gd name="T7" fmla="*/ 34 h 34"/>
                <a:gd name="T8" fmla="*/ 31 w 31"/>
                <a:gd name="T9" fmla="*/ 24 h 34"/>
                <a:gd name="T10" fmla="*/ 29 w 31"/>
                <a:gd name="T11" fmla="*/ 34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4"/>
                <a:gd name="T20" fmla="*/ 31 w 3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4">
                  <a:moveTo>
                    <a:pt x="31" y="0"/>
                  </a:moveTo>
                  <a:lnTo>
                    <a:pt x="3" y="34"/>
                  </a:lnTo>
                  <a:lnTo>
                    <a:pt x="0" y="34"/>
                  </a:lnTo>
                  <a:lnTo>
                    <a:pt x="31" y="34"/>
                  </a:lnTo>
                  <a:lnTo>
                    <a:pt x="31" y="24"/>
                  </a:lnTo>
                  <a:lnTo>
                    <a:pt x="29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08" name="Freeform 327"/>
            <p:cNvSpPr>
              <a:spLocks/>
            </p:cNvSpPr>
            <p:nvPr/>
          </p:nvSpPr>
          <p:spPr bwMode="auto">
            <a:xfrm>
              <a:off x="2196" y="3887"/>
              <a:ext cx="31" cy="34"/>
            </a:xfrm>
            <a:custGeom>
              <a:avLst/>
              <a:gdLst>
                <a:gd name="T0" fmla="*/ 0 w 31"/>
                <a:gd name="T1" fmla="*/ 34 h 34"/>
                <a:gd name="T2" fmla="*/ 29 w 31"/>
                <a:gd name="T3" fmla="*/ 0 h 34"/>
                <a:gd name="T4" fmla="*/ 31 w 31"/>
                <a:gd name="T5" fmla="*/ 0 h 34"/>
                <a:gd name="T6" fmla="*/ 0 w 31"/>
                <a:gd name="T7" fmla="*/ 0 h 34"/>
                <a:gd name="T8" fmla="*/ 0 w 31"/>
                <a:gd name="T9" fmla="*/ 9 h 34"/>
                <a:gd name="T10" fmla="*/ 3 w 31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4"/>
                <a:gd name="T20" fmla="*/ 31 w 31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4">
                  <a:moveTo>
                    <a:pt x="0" y="34"/>
                  </a:moveTo>
                  <a:lnTo>
                    <a:pt x="29" y="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09" name="Freeform 328"/>
            <p:cNvSpPr>
              <a:spLocks/>
            </p:cNvSpPr>
            <p:nvPr/>
          </p:nvSpPr>
          <p:spPr bwMode="auto">
            <a:xfrm>
              <a:off x="2020" y="3869"/>
              <a:ext cx="33" cy="52"/>
            </a:xfrm>
            <a:custGeom>
              <a:avLst/>
              <a:gdLst>
                <a:gd name="T0" fmla="*/ 33 w 33"/>
                <a:gd name="T1" fmla="*/ 22 h 52"/>
                <a:gd name="T2" fmla="*/ 31 w 33"/>
                <a:gd name="T3" fmla="*/ 11 h 52"/>
                <a:gd name="T4" fmla="*/ 26 w 33"/>
                <a:gd name="T5" fmla="*/ 3 h 52"/>
                <a:gd name="T6" fmla="*/ 18 w 33"/>
                <a:gd name="T7" fmla="*/ 0 h 52"/>
                <a:gd name="T8" fmla="*/ 13 w 33"/>
                <a:gd name="T9" fmla="*/ 0 h 52"/>
                <a:gd name="T10" fmla="*/ 9 w 33"/>
                <a:gd name="T11" fmla="*/ 3 h 52"/>
                <a:gd name="T12" fmla="*/ 6 w 33"/>
                <a:gd name="T13" fmla="*/ 4 h 52"/>
                <a:gd name="T14" fmla="*/ 3 w 33"/>
                <a:gd name="T15" fmla="*/ 11 h 52"/>
                <a:gd name="T16" fmla="*/ 0 w 33"/>
                <a:gd name="T17" fmla="*/ 22 h 52"/>
                <a:gd name="T18" fmla="*/ 0 w 33"/>
                <a:gd name="T19" fmla="*/ 30 h 52"/>
                <a:gd name="T20" fmla="*/ 3 w 33"/>
                <a:gd name="T21" fmla="*/ 42 h 52"/>
                <a:gd name="T22" fmla="*/ 6 w 33"/>
                <a:gd name="T23" fmla="*/ 47 h 52"/>
                <a:gd name="T24" fmla="*/ 9 w 33"/>
                <a:gd name="T25" fmla="*/ 50 h 52"/>
                <a:gd name="T26" fmla="*/ 13 w 33"/>
                <a:gd name="T27" fmla="*/ 52 h 52"/>
                <a:gd name="T28" fmla="*/ 18 w 33"/>
                <a:gd name="T29" fmla="*/ 52 h 52"/>
                <a:gd name="T30" fmla="*/ 26 w 33"/>
                <a:gd name="T31" fmla="*/ 50 h 52"/>
                <a:gd name="T32" fmla="*/ 31 w 33"/>
                <a:gd name="T33" fmla="*/ 42 h 52"/>
                <a:gd name="T34" fmla="*/ 33 w 33"/>
                <a:gd name="T35" fmla="*/ 30 h 52"/>
                <a:gd name="T36" fmla="*/ 33 w 33"/>
                <a:gd name="T37" fmla="*/ 22 h 52"/>
                <a:gd name="T38" fmla="*/ 31 w 33"/>
                <a:gd name="T39" fmla="*/ 22 h 52"/>
                <a:gd name="T40" fmla="*/ 28 w 33"/>
                <a:gd name="T41" fmla="*/ 11 h 52"/>
                <a:gd name="T42" fmla="*/ 26 w 33"/>
                <a:gd name="T43" fmla="*/ 4 h 52"/>
                <a:gd name="T44" fmla="*/ 24 w 33"/>
                <a:gd name="T45" fmla="*/ 3 h 52"/>
                <a:gd name="T46" fmla="*/ 18 w 33"/>
                <a:gd name="T47" fmla="*/ 0 h 5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"/>
                <a:gd name="T73" fmla="*/ 0 h 52"/>
                <a:gd name="T74" fmla="*/ 33 w 33"/>
                <a:gd name="T75" fmla="*/ 52 h 5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" h="52">
                  <a:moveTo>
                    <a:pt x="33" y="22"/>
                  </a:moveTo>
                  <a:lnTo>
                    <a:pt x="31" y="11"/>
                  </a:lnTo>
                  <a:lnTo>
                    <a:pt x="26" y="3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9" y="3"/>
                  </a:lnTo>
                  <a:lnTo>
                    <a:pt x="6" y="4"/>
                  </a:lnTo>
                  <a:lnTo>
                    <a:pt x="3" y="11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42"/>
                  </a:lnTo>
                  <a:lnTo>
                    <a:pt x="6" y="47"/>
                  </a:lnTo>
                  <a:lnTo>
                    <a:pt x="9" y="50"/>
                  </a:lnTo>
                  <a:lnTo>
                    <a:pt x="13" y="52"/>
                  </a:lnTo>
                  <a:lnTo>
                    <a:pt x="18" y="52"/>
                  </a:lnTo>
                  <a:lnTo>
                    <a:pt x="26" y="50"/>
                  </a:lnTo>
                  <a:lnTo>
                    <a:pt x="31" y="42"/>
                  </a:lnTo>
                  <a:lnTo>
                    <a:pt x="33" y="30"/>
                  </a:lnTo>
                  <a:lnTo>
                    <a:pt x="33" y="22"/>
                  </a:lnTo>
                  <a:lnTo>
                    <a:pt x="31" y="22"/>
                  </a:lnTo>
                  <a:lnTo>
                    <a:pt x="28" y="11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10" name="Freeform 329"/>
            <p:cNvSpPr>
              <a:spLocks/>
            </p:cNvSpPr>
            <p:nvPr/>
          </p:nvSpPr>
          <p:spPr bwMode="auto">
            <a:xfrm>
              <a:off x="2018" y="3869"/>
              <a:ext cx="15" cy="52"/>
            </a:xfrm>
            <a:custGeom>
              <a:avLst/>
              <a:gdLst>
                <a:gd name="T0" fmla="*/ 15 w 15"/>
                <a:gd name="T1" fmla="*/ 0 h 52"/>
                <a:gd name="T2" fmla="*/ 8 w 15"/>
                <a:gd name="T3" fmla="*/ 3 h 52"/>
                <a:gd name="T4" fmla="*/ 2 w 15"/>
                <a:gd name="T5" fmla="*/ 11 h 52"/>
                <a:gd name="T6" fmla="*/ 0 w 15"/>
                <a:gd name="T7" fmla="*/ 22 h 52"/>
                <a:gd name="T8" fmla="*/ 0 w 15"/>
                <a:gd name="T9" fmla="*/ 30 h 52"/>
                <a:gd name="T10" fmla="*/ 2 w 15"/>
                <a:gd name="T11" fmla="*/ 42 h 52"/>
                <a:gd name="T12" fmla="*/ 8 w 15"/>
                <a:gd name="T13" fmla="*/ 50 h 52"/>
                <a:gd name="T14" fmla="*/ 15 w 15"/>
                <a:gd name="T15" fmla="*/ 52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52"/>
                <a:gd name="T26" fmla="*/ 15 w 15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52">
                  <a:moveTo>
                    <a:pt x="15" y="0"/>
                  </a:moveTo>
                  <a:lnTo>
                    <a:pt x="8" y="3"/>
                  </a:lnTo>
                  <a:lnTo>
                    <a:pt x="2" y="11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2" y="42"/>
                  </a:lnTo>
                  <a:lnTo>
                    <a:pt x="8" y="50"/>
                  </a:lnTo>
                  <a:lnTo>
                    <a:pt x="15" y="5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11" name="Freeform 330"/>
            <p:cNvSpPr>
              <a:spLocks/>
            </p:cNvSpPr>
            <p:nvPr/>
          </p:nvSpPr>
          <p:spPr bwMode="auto">
            <a:xfrm>
              <a:off x="2038" y="3891"/>
              <a:ext cx="13" cy="30"/>
            </a:xfrm>
            <a:custGeom>
              <a:avLst/>
              <a:gdLst>
                <a:gd name="T0" fmla="*/ 0 w 13"/>
                <a:gd name="T1" fmla="*/ 30 h 30"/>
                <a:gd name="T2" fmla="*/ 6 w 13"/>
                <a:gd name="T3" fmla="*/ 28 h 30"/>
                <a:gd name="T4" fmla="*/ 8 w 13"/>
                <a:gd name="T5" fmla="*/ 25 h 30"/>
                <a:gd name="T6" fmla="*/ 10 w 13"/>
                <a:gd name="T7" fmla="*/ 20 h 30"/>
                <a:gd name="T8" fmla="*/ 13 w 13"/>
                <a:gd name="T9" fmla="*/ 8 h 30"/>
                <a:gd name="T10" fmla="*/ 13 w 13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0"/>
                <a:gd name="T20" fmla="*/ 13 w 13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0">
                  <a:moveTo>
                    <a:pt x="0" y="30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10" y="20"/>
                  </a:lnTo>
                  <a:lnTo>
                    <a:pt x="13" y="8"/>
                  </a:lnTo>
                  <a:lnTo>
                    <a:pt x="1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12" name="Freeform 331"/>
            <p:cNvSpPr>
              <a:spLocks/>
            </p:cNvSpPr>
            <p:nvPr/>
          </p:nvSpPr>
          <p:spPr bwMode="auto">
            <a:xfrm>
              <a:off x="2018" y="3627"/>
              <a:ext cx="35" cy="52"/>
            </a:xfrm>
            <a:custGeom>
              <a:avLst/>
              <a:gdLst>
                <a:gd name="T0" fmla="*/ 33 w 35"/>
                <a:gd name="T1" fmla="*/ 52 h 52"/>
                <a:gd name="T2" fmla="*/ 0 w 35"/>
                <a:gd name="T3" fmla="*/ 0 h 52"/>
                <a:gd name="T4" fmla="*/ 2 w 35"/>
                <a:gd name="T5" fmla="*/ 0 h 52"/>
                <a:gd name="T6" fmla="*/ 35 w 35"/>
                <a:gd name="T7" fmla="*/ 52 h 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52"/>
                <a:gd name="T14" fmla="*/ 35 w 35"/>
                <a:gd name="T15" fmla="*/ 52 h 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52">
                  <a:moveTo>
                    <a:pt x="33" y="5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5" y="5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13" name="Line 332"/>
            <p:cNvSpPr>
              <a:spLocks noChangeShapeType="1"/>
            </p:cNvSpPr>
            <p:nvPr/>
          </p:nvSpPr>
          <p:spPr bwMode="auto">
            <a:xfrm flipH="1">
              <a:off x="2044" y="3679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14" name="Line 333"/>
            <p:cNvSpPr>
              <a:spLocks noChangeShapeType="1"/>
            </p:cNvSpPr>
            <p:nvPr/>
          </p:nvSpPr>
          <p:spPr bwMode="auto">
            <a:xfrm flipH="1">
              <a:off x="2012" y="3679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15" name="Line 334"/>
            <p:cNvSpPr>
              <a:spLocks noChangeShapeType="1"/>
            </p:cNvSpPr>
            <p:nvPr/>
          </p:nvSpPr>
          <p:spPr bwMode="auto">
            <a:xfrm flipV="1">
              <a:off x="2018" y="3627"/>
              <a:ext cx="35" cy="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16" name="Line 335"/>
            <p:cNvSpPr>
              <a:spLocks noChangeShapeType="1"/>
            </p:cNvSpPr>
            <p:nvPr/>
          </p:nvSpPr>
          <p:spPr bwMode="auto">
            <a:xfrm flipH="1">
              <a:off x="2044" y="3627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17" name="Line 336"/>
            <p:cNvSpPr>
              <a:spLocks noChangeShapeType="1"/>
            </p:cNvSpPr>
            <p:nvPr/>
          </p:nvSpPr>
          <p:spPr bwMode="auto">
            <a:xfrm flipH="1">
              <a:off x="2012" y="3627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18" name="Freeform 337"/>
            <p:cNvSpPr>
              <a:spLocks/>
            </p:cNvSpPr>
            <p:nvPr/>
          </p:nvSpPr>
          <p:spPr bwMode="auto">
            <a:xfrm>
              <a:off x="2804" y="3869"/>
              <a:ext cx="36" cy="52"/>
            </a:xfrm>
            <a:custGeom>
              <a:avLst/>
              <a:gdLst>
                <a:gd name="T0" fmla="*/ 8 w 36"/>
                <a:gd name="T1" fmla="*/ 3 h 52"/>
                <a:gd name="T2" fmla="*/ 3 w 36"/>
                <a:gd name="T3" fmla="*/ 11 h 52"/>
                <a:gd name="T4" fmla="*/ 0 w 36"/>
                <a:gd name="T5" fmla="*/ 22 h 52"/>
                <a:gd name="T6" fmla="*/ 0 w 36"/>
                <a:gd name="T7" fmla="*/ 30 h 52"/>
                <a:gd name="T8" fmla="*/ 3 w 36"/>
                <a:gd name="T9" fmla="*/ 42 h 52"/>
                <a:gd name="T10" fmla="*/ 8 w 36"/>
                <a:gd name="T11" fmla="*/ 50 h 52"/>
                <a:gd name="T12" fmla="*/ 15 w 36"/>
                <a:gd name="T13" fmla="*/ 52 h 52"/>
                <a:gd name="T14" fmla="*/ 20 w 36"/>
                <a:gd name="T15" fmla="*/ 52 h 52"/>
                <a:gd name="T16" fmla="*/ 27 w 36"/>
                <a:gd name="T17" fmla="*/ 50 h 52"/>
                <a:gd name="T18" fmla="*/ 33 w 36"/>
                <a:gd name="T19" fmla="*/ 42 h 52"/>
                <a:gd name="T20" fmla="*/ 36 w 36"/>
                <a:gd name="T21" fmla="*/ 30 h 52"/>
                <a:gd name="T22" fmla="*/ 36 w 36"/>
                <a:gd name="T23" fmla="*/ 22 h 52"/>
                <a:gd name="T24" fmla="*/ 33 w 36"/>
                <a:gd name="T25" fmla="*/ 11 h 52"/>
                <a:gd name="T26" fmla="*/ 27 w 36"/>
                <a:gd name="T27" fmla="*/ 3 h 52"/>
                <a:gd name="T28" fmla="*/ 20 w 36"/>
                <a:gd name="T29" fmla="*/ 0 h 52"/>
                <a:gd name="T30" fmla="*/ 15 w 36"/>
                <a:gd name="T31" fmla="*/ 0 h 52"/>
                <a:gd name="T32" fmla="*/ 9 w 36"/>
                <a:gd name="T33" fmla="*/ 3 h 52"/>
                <a:gd name="T34" fmla="*/ 8 w 36"/>
                <a:gd name="T35" fmla="*/ 4 h 52"/>
                <a:gd name="T36" fmla="*/ 5 w 36"/>
                <a:gd name="T37" fmla="*/ 11 h 52"/>
                <a:gd name="T38" fmla="*/ 3 w 36"/>
                <a:gd name="T39" fmla="*/ 22 h 52"/>
                <a:gd name="T40" fmla="*/ 3 w 36"/>
                <a:gd name="T41" fmla="*/ 30 h 52"/>
                <a:gd name="T42" fmla="*/ 5 w 36"/>
                <a:gd name="T43" fmla="*/ 42 h 52"/>
                <a:gd name="T44" fmla="*/ 8 w 36"/>
                <a:gd name="T45" fmla="*/ 47 h 52"/>
                <a:gd name="T46" fmla="*/ 9 w 36"/>
                <a:gd name="T47" fmla="*/ 50 h 52"/>
                <a:gd name="T48" fmla="*/ 15 w 36"/>
                <a:gd name="T49" fmla="*/ 52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52"/>
                <a:gd name="T77" fmla="*/ 36 w 36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52">
                  <a:moveTo>
                    <a:pt x="8" y="3"/>
                  </a:moveTo>
                  <a:lnTo>
                    <a:pt x="3" y="11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3" y="42"/>
                  </a:lnTo>
                  <a:lnTo>
                    <a:pt x="8" y="50"/>
                  </a:lnTo>
                  <a:lnTo>
                    <a:pt x="15" y="52"/>
                  </a:lnTo>
                  <a:lnTo>
                    <a:pt x="20" y="52"/>
                  </a:lnTo>
                  <a:lnTo>
                    <a:pt x="27" y="50"/>
                  </a:lnTo>
                  <a:lnTo>
                    <a:pt x="33" y="42"/>
                  </a:lnTo>
                  <a:lnTo>
                    <a:pt x="36" y="30"/>
                  </a:lnTo>
                  <a:lnTo>
                    <a:pt x="36" y="22"/>
                  </a:lnTo>
                  <a:lnTo>
                    <a:pt x="33" y="11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5" y="11"/>
                  </a:lnTo>
                  <a:lnTo>
                    <a:pt x="3" y="22"/>
                  </a:lnTo>
                  <a:lnTo>
                    <a:pt x="3" y="30"/>
                  </a:lnTo>
                  <a:lnTo>
                    <a:pt x="5" y="42"/>
                  </a:lnTo>
                  <a:lnTo>
                    <a:pt x="8" y="47"/>
                  </a:lnTo>
                  <a:lnTo>
                    <a:pt x="9" y="50"/>
                  </a:lnTo>
                  <a:lnTo>
                    <a:pt x="15" y="5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19" name="Freeform 338"/>
            <p:cNvSpPr>
              <a:spLocks/>
            </p:cNvSpPr>
            <p:nvPr/>
          </p:nvSpPr>
          <p:spPr bwMode="auto">
            <a:xfrm>
              <a:off x="2824" y="3869"/>
              <a:ext cx="13" cy="52"/>
            </a:xfrm>
            <a:custGeom>
              <a:avLst/>
              <a:gdLst>
                <a:gd name="T0" fmla="*/ 0 w 13"/>
                <a:gd name="T1" fmla="*/ 52 h 52"/>
                <a:gd name="T2" fmla="*/ 6 w 13"/>
                <a:gd name="T3" fmla="*/ 50 h 52"/>
                <a:gd name="T4" fmla="*/ 7 w 13"/>
                <a:gd name="T5" fmla="*/ 47 h 52"/>
                <a:gd name="T6" fmla="*/ 10 w 13"/>
                <a:gd name="T7" fmla="*/ 42 h 52"/>
                <a:gd name="T8" fmla="*/ 13 w 13"/>
                <a:gd name="T9" fmla="*/ 30 h 52"/>
                <a:gd name="T10" fmla="*/ 13 w 13"/>
                <a:gd name="T11" fmla="*/ 22 h 52"/>
                <a:gd name="T12" fmla="*/ 10 w 13"/>
                <a:gd name="T13" fmla="*/ 11 h 52"/>
                <a:gd name="T14" fmla="*/ 7 w 13"/>
                <a:gd name="T15" fmla="*/ 4 h 52"/>
                <a:gd name="T16" fmla="*/ 6 w 13"/>
                <a:gd name="T17" fmla="*/ 3 h 52"/>
                <a:gd name="T18" fmla="*/ 0 w 13"/>
                <a:gd name="T19" fmla="*/ 0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52"/>
                <a:gd name="T32" fmla="*/ 13 w 13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52">
                  <a:moveTo>
                    <a:pt x="0" y="52"/>
                  </a:moveTo>
                  <a:lnTo>
                    <a:pt x="6" y="50"/>
                  </a:lnTo>
                  <a:lnTo>
                    <a:pt x="7" y="47"/>
                  </a:lnTo>
                  <a:lnTo>
                    <a:pt x="10" y="42"/>
                  </a:lnTo>
                  <a:lnTo>
                    <a:pt x="13" y="30"/>
                  </a:lnTo>
                  <a:lnTo>
                    <a:pt x="13" y="22"/>
                  </a:lnTo>
                  <a:lnTo>
                    <a:pt x="10" y="11"/>
                  </a:lnTo>
                  <a:lnTo>
                    <a:pt x="7" y="4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20" name="Line 339"/>
            <p:cNvSpPr>
              <a:spLocks noChangeShapeType="1"/>
            </p:cNvSpPr>
            <p:nvPr/>
          </p:nvSpPr>
          <p:spPr bwMode="auto">
            <a:xfrm flipH="1">
              <a:off x="2812" y="3869"/>
              <a:ext cx="7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21" name="Line 340"/>
            <p:cNvSpPr>
              <a:spLocks noChangeShapeType="1"/>
            </p:cNvSpPr>
            <p:nvPr/>
          </p:nvSpPr>
          <p:spPr bwMode="auto">
            <a:xfrm>
              <a:off x="2980" y="3887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22" name="Freeform 341"/>
            <p:cNvSpPr>
              <a:spLocks/>
            </p:cNvSpPr>
            <p:nvPr/>
          </p:nvSpPr>
          <p:spPr bwMode="auto">
            <a:xfrm>
              <a:off x="2985" y="3887"/>
              <a:ext cx="31" cy="34"/>
            </a:xfrm>
            <a:custGeom>
              <a:avLst/>
              <a:gdLst>
                <a:gd name="T0" fmla="*/ 3 w 31"/>
                <a:gd name="T1" fmla="*/ 0 h 34"/>
                <a:gd name="T2" fmla="*/ 31 w 31"/>
                <a:gd name="T3" fmla="*/ 34 h 34"/>
                <a:gd name="T4" fmla="*/ 28 w 31"/>
                <a:gd name="T5" fmla="*/ 34 h 34"/>
                <a:gd name="T6" fmla="*/ 0 w 31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34"/>
                <a:gd name="T14" fmla="*/ 31 w 31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34">
                  <a:moveTo>
                    <a:pt x="3" y="0"/>
                  </a:moveTo>
                  <a:lnTo>
                    <a:pt x="31" y="34"/>
                  </a:lnTo>
                  <a:lnTo>
                    <a:pt x="28" y="3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23" name="Line 342"/>
            <p:cNvSpPr>
              <a:spLocks noChangeShapeType="1"/>
            </p:cNvSpPr>
            <p:nvPr/>
          </p:nvSpPr>
          <p:spPr bwMode="auto">
            <a:xfrm>
              <a:off x="3006" y="3887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24" name="Line 343"/>
            <p:cNvSpPr>
              <a:spLocks noChangeShapeType="1"/>
            </p:cNvSpPr>
            <p:nvPr/>
          </p:nvSpPr>
          <p:spPr bwMode="auto">
            <a:xfrm flipH="1">
              <a:off x="2985" y="3887"/>
              <a:ext cx="31" cy="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25" name="Line 344"/>
            <p:cNvSpPr>
              <a:spLocks noChangeShapeType="1"/>
            </p:cNvSpPr>
            <p:nvPr/>
          </p:nvSpPr>
          <p:spPr bwMode="auto">
            <a:xfrm>
              <a:off x="2980" y="3921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26" name="Line 345"/>
            <p:cNvSpPr>
              <a:spLocks noChangeShapeType="1"/>
            </p:cNvSpPr>
            <p:nvPr/>
          </p:nvSpPr>
          <p:spPr bwMode="auto">
            <a:xfrm>
              <a:off x="3006" y="3921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27" name="Freeform 346"/>
            <p:cNvSpPr>
              <a:spLocks/>
            </p:cNvSpPr>
            <p:nvPr/>
          </p:nvSpPr>
          <p:spPr bwMode="auto">
            <a:xfrm>
              <a:off x="3197" y="3869"/>
              <a:ext cx="36" cy="52"/>
            </a:xfrm>
            <a:custGeom>
              <a:avLst/>
              <a:gdLst>
                <a:gd name="T0" fmla="*/ 0 w 36"/>
                <a:gd name="T1" fmla="*/ 52 h 52"/>
                <a:gd name="T2" fmla="*/ 0 w 36"/>
                <a:gd name="T3" fmla="*/ 44 h 52"/>
                <a:gd name="T4" fmla="*/ 3 w 36"/>
                <a:gd name="T5" fmla="*/ 38 h 52"/>
                <a:gd name="T6" fmla="*/ 8 w 36"/>
                <a:gd name="T7" fmla="*/ 32 h 52"/>
                <a:gd name="T8" fmla="*/ 12 w 36"/>
                <a:gd name="T9" fmla="*/ 30 h 52"/>
                <a:gd name="T10" fmla="*/ 23 w 36"/>
                <a:gd name="T11" fmla="*/ 24 h 52"/>
                <a:gd name="T12" fmla="*/ 30 w 36"/>
                <a:gd name="T13" fmla="*/ 20 h 52"/>
                <a:gd name="T14" fmla="*/ 33 w 36"/>
                <a:gd name="T15" fmla="*/ 15 h 52"/>
                <a:gd name="T16" fmla="*/ 33 w 36"/>
                <a:gd name="T17" fmla="*/ 11 h 52"/>
                <a:gd name="T18" fmla="*/ 30 w 36"/>
                <a:gd name="T19" fmla="*/ 4 h 52"/>
                <a:gd name="T20" fmla="*/ 29 w 36"/>
                <a:gd name="T21" fmla="*/ 3 h 52"/>
                <a:gd name="T22" fmla="*/ 23 w 36"/>
                <a:gd name="T23" fmla="*/ 0 h 52"/>
                <a:gd name="T24" fmla="*/ 30 w 36"/>
                <a:gd name="T25" fmla="*/ 3 h 52"/>
                <a:gd name="T26" fmla="*/ 33 w 36"/>
                <a:gd name="T27" fmla="*/ 4 h 52"/>
                <a:gd name="T28" fmla="*/ 36 w 36"/>
                <a:gd name="T29" fmla="*/ 11 h 52"/>
                <a:gd name="T30" fmla="*/ 36 w 36"/>
                <a:gd name="T31" fmla="*/ 15 h 52"/>
                <a:gd name="T32" fmla="*/ 33 w 36"/>
                <a:gd name="T33" fmla="*/ 20 h 52"/>
                <a:gd name="T34" fmla="*/ 26 w 36"/>
                <a:gd name="T35" fmla="*/ 24 h 52"/>
                <a:gd name="T36" fmla="*/ 12 w 36"/>
                <a:gd name="T37" fmla="*/ 30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"/>
                <a:gd name="T58" fmla="*/ 0 h 52"/>
                <a:gd name="T59" fmla="*/ 36 w 36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" h="52">
                  <a:moveTo>
                    <a:pt x="0" y="52"/>
                  </a:moveTo>
                  <a:lnTo>
                    <a:pt x="0" y="44"/>
                  </a:lnTo>
                  <a:lnTo>
                    <a:pt x="3" y="38"/>
                  </a:lnTo>
                  <a:lnTo>
                    <a:pt x="8" y="32"/>
                  </a:lnTo>
                  <a:lnTo>
                    <a:pt x="12" y="30"/>
                  </a:lnTo>
                  <a:lnTo>
                    <a:pt x="23" y="24"/>
                  </a:lnTo>
                  <a:lnTo>
                    <a:pt x="30" y="20"/>
                  </a:lnTo>
                  <a:lnTo>
                    <a:pt x="33" y="15"/>
                  </a:lnTo>
                  <a:lnTo>
                    <a:pt x="33" y="11"/>
                  </a:lnTo>
                  <a:lnTo>
                    <a:pt x="30" y="4"/>
                  </a:lnTo>
                  <a:lnTo>
                    <a:pt x="29" y="3"/>
                  </a:lnTo>
                  <a:lnTo>
                    <a:pt x="23" y="0"/>
                  </a:lnTo>
                  <a:lnTo>
                    <a:pt x="30" y="3"/>
                  </a:lnTo>
                  <a:lnTo>
                    <a:pt x="33" y="4"/>
                  </a:lnTo>
                  <a:lnTo>
                    <a:pt x="36" y="11"/>
                  </a:lnTo>
                  <a:lnTo>
                    <a:pt x="36" y="15"/>
                  </a:lnTo>
                  <a:lnTo>
                    <a:pt x="33" y="20"/>
                  </a:lnTo>
                  <a:lnTo>
                    <a:pt x="26" y="24"/>
                  </a:lnTo>
                  <a:lnTo>
                    <a:pt x="12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28" name="Freeform 347"/>
            <p:cNvSpPr>
              <a:spLocks/>
            </p:cNvSpPr>
            <p:nvPr/>
          </p:nvSpPr>
          <p:spPr bwMode="auto">
            <a:xfrm>
              <a:off x="3204" y="3909"/>
              <a:ext cx="29" cy="10"/>
            </a:xfrm>
            <a:custGeom>
              <a:avLst/>
              <a:gdLst>
                <a:gd name="T0" fmla="*/ 0 w 29"/>
                <a:gd name="T1" fmla="*/ 4 h 10"/>
                <a:gd name="T2" fmla="*/ 14 w 29"/>
                <a:gd name="T3" fmla="*/ 10 h 10"/>
                <a:gd name="T4" fmla="*/ 22 w 29"/>
                <a:gd name="T5" fmla="*/ 10 h 10"/>
                <a:gd name="T6" fmla="*/ 26 w 29"/>
                <a:gd name="T7" fmla="*/ 7 h 10"/>
                <a:gd name="T8" fmla="*/ 29 w 29"/>
                <a:gd name="T9" fmla="*/ 4 h 10"/>
                <a:gd name="T10" fmla="*/ 29 w 29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0"/>
                <a:gd name="T20" fmla="*/ 29 w 29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0">
                  <a:moveTo>
                    <a:pt x="0" y="4"/>
                  </a:moveTo>
                  <a:lnTo>
                    <a:pt x="14" y="10"/>
                  </a:lnTo>
                  <a:lnTo>
                    <a:pt x="22" y="10"/>
                  </a:lnTo>
                  <a:lnTo>
                    <a:pt x="26" y="7"/>
                  </a:lnTo>
                  <a:lnTo>
                    <a:pt x="29" y="4"/>
                  </a:lnTo>
                  <a:lnTo>
                    <a:pt x="2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29" name="Freeform 348"/>
            <p:cNvSpPr>
              <a:spLocks/>
            </p:cNvSpPr>
            <p:nvPr/>
          </p:nvSpPr>
          <p:spPr bwMode="auto">
            <a:xfrm>
              <a:off x="3197" y="3913"/>
              <a:ext cx="36" cy="8"/>
            </a:xfrm>
            <a:custGeom>
              <a:avLst/>
              <a:gdLst>
                <a:gd name="T0" fmla="*/ 36 w 36"/>
                <a:gd name="T1" fmla="*/ 0 h 8"/>
                <a:gd name="T2" fmla="*/ 33 w 36"/>
                <a:gd name="T3" fmla="*/ 6 h 8"/>
                <a:gd name="T4" fmla="*/ 30 w 36"/>
                <a:gd name="T5" fmla="*/ 8 h 8"/>
                <a:gd name="T6" fmla="*/ 21 w 36"/>
                <a:gd name="T7" fmla="*/ 8 h 8"/>
                <a:gd name="T8" fmla="*/ 8 w 36"/>
                <a:gd name="T9" fmla="*/ 0 h 8"/>
                <a:gd name="T10" fmla="*/ 3 w 36"/>
                <a:gd name="T11" fmla="*/ 0 h 8"/>
                <a:gd name="T12" fmla="*/ 0 w 36"/>
                <a:gd name="T13" fmla="*/ 3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8"/>
                <a:gd name="T23" fmla="*/ 36 w 36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8">
                  <a:moveTo>
                    <a:pt x="36" y="0"/>
                  </a:moveTo>
                  <a:lnTo>
                    <a:pt x="33" y="6"/>
                  </a:lnTo>
                  <a:lnTo>
                    <a:pt x="30" y="8"/>
                  </a:lnTo>
                  <a:lnTo>
                    <a:pt x="21" y="8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30" name="Freeform 349"/>
            <p:cNvSpPr>
              <a:spLocks/>
            </p:cNvSpPr>
            <p:nvPr/>
          </p:nvSpPr>
          <p:spPr bwMode="auto">
            <a:xfrm>
              <a:off x="3197" y="3869"/>
              <a:ext cx="23" cy="15"/>
            </a:xfrm>
            <a:custGeom>
              <a:avLst/>
              <a:gdLst>
                <a:gd name="T0" fmla="*/ 3 w 23"/>
                <a:gd name="T1" fmla="*/ 15 h 15"/>
                <a:gd name="T2" fmla="*/ 0 w 23"/>
                <a:gd name="T3" fmla="*/ 12 h 15"/>
                <a:gd name="T4" fmla="*/ 0 w 23"/>
                <a:gd name="T5" fmla="*/ 10 h 15"/>
                <a:gd name="T6" fmla="*/ 3 w 23"/>
                <a:gd name="T7" fmla="*/ 4 h 15"/>
                <a:gd name="T8" fmla="*/ 5 w 23"/>
                <a:gd name="T9" fmla="*/ 3 h 15"/>
                <a:gd name="T10" fmla="*/ 12 w 23"/>
                <a:gd name="T11" fmla="*/ 0 h 15"/>
                <a:gd name="T12" fmla="*/ 23 w 23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5"/>
                <a:gd name="T23" fmla="*/ 23 w 23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5">
                  <a:moveTo>
                    <a:pt x="3" y="15"/>
                  </a:moveTo>
                  <a:lnTo>
                    <a:pt x="0" y="12"/>
                  </a:lnTo>
                  <a:lnTo>
                    <a:pt x="0" y="10"/>
                  </a:lnTo>
                  <a:lnTo>
                    <a:pt x="3" y="4"/>
                  </a:lnTo>
                  <a:lnTo>
                    <a:pt x="5" y="3"/>
                  </a:lnTo>
                  <a:lnTo>
                    <a:pt x="12" y="0"/>
                  </a:lnTo>
                  <a:lnTo>
                    <a:pt x="2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31" name="Line 350"/>
            <p:cNvSpPr>
              <a:spLocks noChangeShapeType="1"/>
            </p:cNvSpPr>
            <p:nvPr/>
          </p:nvSpPr>
          <p:spPr bwMode="auto">
            <a:xfrm flipH="1">
              <a:off x="3200" y="3881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32" name="Line 351"/>
            <p:cNvSpPr>
              <a:spLocks noChangeShapeType="1"/>
            </p:cNvSpPr>
            <p:nvPr/>
          </p:nvSpPr>
          <p:spPr bwMode="auto">
            <a:xfrm>
              <a:off x="3200" y="3879"/>
              <a:ext cx="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33" name="Freeform 352"/>
            <p:cNvSpPr>
              <a:spLocks/>
            </p:cNvSpPr>
            <p:nvPr/>
          </p:nvSpPr>
          <p:spPr bwMode="auto">
            <a:xfrm>
              <a:off x="3248" y="3887"/>
              <a:ext cx="36" cy="34"/>
            </a:xfrm>
            <a:custGeom>
              <a:avLst/>
              <a:gdLst>
                <a:gd name="T0" fmla="*/ 5 w 36"/>
                <a:gd name="T1" fmla="*/ 2 h 34"/>
                <a:gd name="T2" fmla="*/ 14 w 36"/>
                <a:gd name="T3" fmla="*/ 0 h 34"/>
                <a:gd name="T4" fmla="*/ 20 w 36"/>
                <a:gd name="T5" fmla="*/ 0 h 34"/>
                <a:gd name="T6" fmla="*/ 29 w 36"/>
                <a:gd name="T7" fmla="*/ 2 h 34"/>
                <a:gd name="T8" fmla="*/ 33 w 36"/>
                <a:gd name="T9" fmla="*/ 6 h 34"/>
                <a:gd name="T10" fmla="*/ 36 w 36"/>
                <a:gd name="T11" fmla="*/ 14 h 34"/>
                <a:gd name="T12" fmla="*/ 36 w 36"/>
                <a:gd name="T13" fmla="*/ 18 h 34"/>
                <a:gd name="T14" fmla="*/ 33 w 36"/>
                <a:gd name="T15" fmla="*/ 26 h 34"/>
                <a:gd name="T16" fmla="*/ 29 w 36"/>
                <a:gd name="T17" fmla="*/ 32 h 34"/>
                <a:gd name="T18" fmla="*/ 20 w 36"/>
                <a:gd name="T19" fmla="*/ 34 h 34"/>
                <a:gd name="T20" fmla="*/ 14 w 36"/>
                <a:gd name="T21" fmla="*/ 34 h 34"/>
                <a:gd name="T22" fmla="*/ 5 w 36"/>
                <a:gd name="T23" fmla="*/ 32 h 34"/>
                <a:gd name="T24" fmla="*/ 3 w 36"/>
                <a:gd name="T25" fmla="*/ 29 h 34"/>
                <a:gd name="T26" fmla="*/ 0 w 36"/>
                <a:gd name="T27" fmla="*/ 24 h 34"/>
                <a:gd name="T28" fmla="*/ 0 w 36"/>
                <a:gd name="T29" fmla="*/ 22 h 34"/>
                <a:gd name="T30" fmla="*/ 3 w 36"/>
                <a:gd name="T31" fmla="*/ 18 h 34"/>
                <a:gd name="T32" fmla="*/ 5 w 36"/>
                <a:gd name="T33" fmla="*/ 22 h 34"/>
                <a:gd name="T34" fmla="*/ 3 w 36"/>
                <a:gd name="T35" fmla="*/ 24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34"/>
                <a:gd name="T56" fmla="*/ 36 w 36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34">
                  <a:moveTo>
                    <a:pt x="5" y="2"/>
                  </a:moveTo>
                  <a:lnTo>
                    <a:pt x="14" y="0"/>
                  </a:lnTo>
                  <a:lnTo>
                    <a:pt x="20" y="0"/>
                  </a:lnTo>
                  <a:lnTo>
                    <a:pt x="29" y="2"/>
                  </a:lnTo>
                  <a:lnTo>
                    <a:pt x="33" y="6"/>
                  </a:lnTo>
                  <a:lnTo>
                    <a:pt x="36" y="14"/>
                  </a:lnTo>
                  <a:lnTo>
                    <a:pt x="36" y="18"/>
                  </a:lnTo>
                  <a:lnTo>
                    <a:pt x="33" y="26"/>
                  </a:lnTo>
                  <a:lnTo>
                    <a:pt x="29" y="32"/>
                  </a:lnTo>
                  <a:lnTo>
                    <a:pt x="20" y="34"/>
                  </a:lnTo>
                  <a:lnTo>
                    <a:pt x="14" y="34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3" y="18"/>
                  </a:lnTo>
                  <a:lnTo>
                    <a:pt x="5" y="22"/>
                  </a:lnTo>
                  <a:lnTo>
                    <a:pt x="3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34" name="Line 353"/>
            <p:cNvSpPr>
              <a:spLocks noChangeShapeType="1"/>
            </p:cNvSpPr>
            <p:nvPr/>
          </p:nvSpPr>
          <p:spPr bwMode="auto">
            <a:xfrm flipV="1">
              <a:off x="3248" y="3889"/>
              <a:ext cx="5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35" name="Freeform 354"/>
            <p:cNvSpPr>
              <a:spLocks/>
            </p:cNvSpPr>
            <p:nvPr/>
          </p:nvSpPr>
          <p:spPr bwMode="auto">
            <a:xfrm>
              <a:off x="3248" y="3869"/>
              <a:ext cx="31" cy="24"/>
            </a:xfrm>
            <a:custGeom>
              <a:avLst/>
              <a:gdLst>
                <a:gd name="T0" fmla="*/ 0 w 31"/>
                <a:gd name="T1" fmla="*/ 24 h 24"/>
                <a:gd name="T2" fmla="*/ 5 w 31"/>
                <a:gd name="T3" fmla="*/ 0 h 24"/>
                <a:gd name="T4" fmla="*/ 31 w 31"/>
                <a:gd name="T5" fmla="*/ 0 h 24"/>
                <a:gd name="T6" fmla="*/ 18 w 31"/>
                <a:gd name="T7" fmla="*/ 3 h 24"/>
                <a:gd name="T8" fmla="*/ 5 w 31"/>
                <a:gd name="T9" fmla="*/ 3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4"/>
                <a:gd name="T17" fmla="*/ 31 w 3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4">
                  <a:moveTo>
                    <a:pt x="0" y="24"/>
                  </a:moveTo>
                  <a:lnTo>
                    <a:pt x="5" y="0"/>
                  </a:lnTo>
                  <a:lnTo>
                    <a:pt x="31" y="0"/>
                  </a:lnTo>
                  <a:lnTo>
                    <a:pt x="18" y="3"/>
                  </a:lnTo>
                  <a:lnTo>
                    <a:pt x="5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36" name="Freeform 355"/>
            <p:cNvSpPr>
              <a:spLocks/>
            </p:cNvSpPr>
            <p:nvPr/>
          </p:nvSpPr>
          <p:spPr bwMode="auto">
            <a:xfrm>
              <a:off x="3268" y="3887"/>
              <a:ext cx="13" cy="34"/>
            </a:xfrm>
            <a:custGeom>
              <a:avLst/>
              <a:gdLst>
                <a:gd name="T0" fmla="*/ 0 w 13"/>
                <a:gd name="T1" fmla="*/ 0 h 34"/>
                <a:gd name="T2" fmla="*/ 6 w 13"/>
                <a:gd name="T3" fmla="*/ 2 h 34"/>
                <a:gd name="T4" fmla="*/ 11 w 13"/>
                <a:gd name="T5" fmla="*/ 6 h 34"/>
                <a:gd name="T6" fmla="*/ 13 w 13"/>
                <a:gd name="T7" fmla="*/ 14 h 34"/>
                <a:gd name="T8" fmla="*/ 13 w 13"/>
                <a:gd name="T9" fmla="*/ 18 h 34"/>
                <a:gd name="T10" fmla="*/ 11 w 13"/>
                <a:gd name="T11" fmla="*/ 26 h 34"/>
                <a:gd name="T12" fmla="*/ 6 w 13"/>
                <a:gd name="T13" fmla="*/ 32 h 34"/>
                <a:gd name="T14" fmla="*/ 0 w 13"/>
                <a:gd name="T15" fmla="*/ 34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34"/>
                <a:gd name="T26" fmla="*/ 13 w 13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34">
                  <a:moveTo>
                    <a:pt x="0" y="0"/>
                  </a:moveTo>
                  <a:lnTo>
                    <a:pt x="6" y="2"/>
                  </a:lnTo>
                  <a:lnTo>
                    <a:pt x="11" y="6"/>
                  </a:lnTo>
                  <a:lnTo>
                    <a:pt x="13" y="14"/>
                  </a:lnTo>
                  <a:lnTo>
                    <a:pt x="13" y="18"/>
                  </a:lnTo>
                  <a:lnTo>
                    <a:pt x="11" y="26"/>
                  </a:lnTo>
                  <a:lnTo>
                    <a:pt x="6" y="32"/>
                  </a:lnTo>
                  <a:lnTo>
                    <a:pt x="0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37" name="Line 356"/>
            <p:cNvSpPr>
              <a:spLocks noChangeShapeType="1"/>
            </p:cNvSpPr>
            <p:nvPr/>
          </p:nvSpPr>
          <p:spPr bwMode="auto">
            <a:xfrm flipH="1">
              <a:off x="2479" y="3058"/>
              <a:ext cx="2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38" name="Freeform 357"/>
            <p:cNvSpPr>
              <a:spLocks/>
            </p:cNvSpPr>
            <p:nvPr/>
          </p:nvSpPr>
          <p:spPr bwMode="auto">
            <a:xfrm>
              <a:off x="2489" y="2996"/>
              <a:ext cx="12" cy="62"/>
            </a:xfrm>
            <a:custGeom>
              <a:avLst/>
              <a:gdLst>
                <a:gd name="T0" fmla="*/ 0 w 12"/>
                <a:gd name="T1" fmla="*/ 62 h 62"/>
                <a:gd name="T2" fmla="*/ 0 w 12"/>
                <a:gd name="T3" fmla="*/ 0 h 62"/>
                <a:gd name="T4" fmla="*/ 12 w 12"/>
                <a:gd name="T5" fmla="*/ 0 h 62"/>
                <a:gd name="T6" fmla="*/ 0 60000 65536"/>
                <a:gd name="T7" fmla="*/ 0 60000 65536"/>
                <a:gd name="T8" fmla="*/ 0 60000 65536"/>
                <a:gd name="T9" fmla="*/ 0 w 12"/>
                <a:gd name="T10" fmla="*/ 0 h 62"/>
                <a:gd name="T11" fmla="*/ 12 w 1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62">
                  <a:moveTo>
                    <a:pt x="0" y="62"/>
                  </a:move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39" name="Line 358"/>
            <p:cNvSpPr>
              <a:spLocks noChangeShapeType="1"/>
            </p:cNvSpPr>
            <p:nvPr/>
          </p:nvSpPr>
          <p:spPr bwMode="auto">
            <a:xfrm>
              <a:off x="2492" y="2996"/>
              <a:ext cx="1" cy="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40" name="Freeform 359"/>
            <p:cNvSpPr>
              <a:spLocks/>
            </p:cNvSpPr>
            <p:nvPr/>
          </p:nvSpPr>
          <p:spPr bwMode="auto">
            <a:xfrm>
              <a:off x="2446" y="2996"/>
              <a:ext cx="21" cy="62"/>
            </a:xfrm>
            <a:custGeom>
              <a:avLst/>
              <a:gdLst>
                <a:gd name="T0" fmla="*/ 21 w 21"/>
                <a:gd name="T1" fmla="*/ 62 h 62"/>
                <a:gd name="T2" fmla="*/ 0 w 21"/>
                <a:gd name="T3" fmla="*/ 0 h 62"/>
                <a:gd name="T4" fmla="*/ 0 w 21"/>
                <a:gd name="T5" fmla="*/ 62 h 62"/>
                <a:gd name="T6" fmla="*/ 0 60000 65536"/>
                <a:gd name="T7" fmla="*/ 0 60000 65536"/>
                <a:gd name="T8" fmla="*/ 0 60000 65536"/>
                <a:gd name="T9" fmla="*/ 0 w 21"/>
                <a:gd name="T10" fmla="*/ 0 h 62"/>
                <a:gd name="T11" fmla="*/ 21 w 21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62">
                  <a:moveTo>
                    <a:pt x="21" y="62"/>
                  </a:moveTo>
                  <a:lnTo>
                    <a:pt x="0" y="0"/>
                  </a:lnTo>
                  <a:lnTo>
                    <a:pt x="0" y="6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41" name="Line 360"/>
            <p:cNvSpPr>
              <a:spLocks noChangeShapeType="1"/>
            </p:cNvSpPr>
            <p:nvPr/>
          </p:nvSpPr>
          <p:spPr bwMode="auto">
            <a:xfrm>
              <a:off x="2437" y="3058"/>
              <a:ext cx="1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42" name="Line 361"/>
            <p:cNvSpPr>
              <a:spLocks noChangeShapeType="1"/>
            </p:cNvSpPr>
            <p:nvPr/>
          </p:nvSpPr>
          <p:spPr bwMode="auto">
            <a:xfrm flipV="1">
              <a:off x="2467" y="2996"/>
              <a:ext cx="22" cy="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43" name="Line 362"/>
            <p:cNvSpPr>
              <a:spLocks noChangeShapeType="1"/>
            </p:cNvSpPr>
            <p:nvPr/>
          </p:nvSpPr>
          <p:spPr bwMode="auto">
            <a:xfrm>
              <a:off x="2449" y="2996"/>
              <a:ext cx="18" cy="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44" name="Freeform 363"/>
            <p:cNvSpPr>
              <a:spLocks/>
            </p:cNvSpPr>
            <p:nvPr/>
          </p:nvSpPr>
          <p:spPr bwMode="auto">
            <a:xfrm>
              <a:off x="2376" y="2996"/>
              <a:ext cx="46" cy="62"/>
            </a:xfrm>
            <a:custGeom>
              <a:avLst/>
              <a:gdLst>
                <a:gd name="T0" fmla="*/ 40 w 46"/>
                <a:gd name="T1" fmla="*/ 54 h 62"/>
                <a:gd name="T2" fmla="*/ 43 w 46"/>
                <a:gd name="T3" fmla="*/ 47 h 62"/>
                <a:gd name="T4" fmla="*/ 46 w 46"/>
                <a:gd name="T5" fmla="*/ 35 h 62"/>
                <a:gd name="T6" fmla="*/ 46 w 46"/>
                <a:gd name="T7" fmla="*/ 27 h 62"/>
                <a:gd name="T8" fmla="*/ 43 w 46"/>
                <a:gd name="T9" fmla="*/ 15 h 62"/>
                <a:gd name="T10" fmla="*/ 40 w 46"/>
                <a:gd name="T11" fmla="*/ 8 h 62"/>
                <a:gd name="T12" fmla="*/ 33 w 46"/>
                <a:gd name="T13" fmla="*/ 3 h 62"/>
                <a:gd name="T14" fmla="*/ 24 w 46"/>
                <a:gd name="T15" fmla="*/ 0 h 62"/>
                <a:gd name="T16" fmla="*/ 18 w 46"/>
                <a:gd name="T17" fmla="*/ 0 h 62"/>
                <a:gd name="T18" fmla="*/ 11 w 46"/>
                <a:gd name="T19" fmla="*/ 3 h 62"/>
                <a:gd name="T20" fmla="*/ 6 w 46"/>
                <a:gd name="T21" fmla="*/ 8 h 62"/>
                <a:gd name="T22" fmla="*/ 3 w 46"/>
                <a:gd name="T23" fmla="*/ 15 h 62"/>
                <a:gd name="T24" fmla="*/ 0 w 46"/>
                <a:gd name="T25" fmla="*/ 27 h 62"/>
                <a:gd name="T26" fmla="*/ 0 w 46"/>
                <a:gd name="T27" fmla="*/ 35 h 62"/>
                <a:gd name="T28" fmla="*/ 3 w 46"/>
                <a:gd name="T29" fmla="*/ 47 h 62"/>
                <a:gd name="T30" fmla="*/ 6 w 46"/>
                <a:gd name="T31" fmla="*/ 54 h 62"/>
                <a:gd name="T32" fmla="*/ 11 w 46"/>
                <a:gd name="T33" fmla="*/ 59 h 62"/>
                <a:gd name="T34" fmla="*/ 18 w 46"/>
                <a:gd name="T35" fmla="*/ 62 h 62"/>
                <a:gd name="T36" fmla="*/ 24 w 46"/>
                <a:gd name="T37" fmla="*/ 62 h 62"/>
                <a:gd name="T38" fmla="*/ 33 w 46"/>
                <a:gd name="T39" fmla="*/ 59 h 62"/>
                <a:gd name="T40" fmla="*/ 40 w 46"/>
                <a:gd name="T41" fmla="*/ 54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6"/>
                <a:gd name="T64" fmla="*/ 0 h 62"/>
                <a:gd name="T65" fmla="*/ 46 w 46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6" h="62">
                  <a:moveTo>
                    <a:pt x="40" y="54"/>
                  </a:moveTo>
                  <a:lnTo>
                    <a:pt x="43" y="47"/>
                  </a:lnTo>
                  <a:lnTo>
                    <a:pt x="46" y="35"/>
                  </a:lnTo>
                  <a:lnTo>
                    <a:pt x="46" y="27"/>
                  </a:lnTo>
                  <a:lnTo>
                    <a:pt x="43" y="15"/>
                  </a:lnTo>
                  <a:lnTo>
                    <a:pt x="40" y="8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1" y="3"/>
                  </a:lnTo>
                  <a:lnTo>
                    <a:pt x="6" y="8"/>
                  </a:lnTo>
                  <a:lnTo>
                    <a:pt x="3" y="15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3" y="47"/>
                  </a:lnTo>
                  <a:lnTo>
                    <a:pt x="6" y="54"/>
                  </a:lnTo>
                  <a:lnTo>
                    <a:pt x="11" y="59"/>
                  </a:lnTo>
                  <a:lnTo>
                    <a:pt x="18" y="62"/>
                  </a:lnTo>
                  <a:lnTo>
                    <a:pt x="24" y="62"/>
                  </a:lnTo>
                  <a:lnTo>
                    <a:pt x="33" y="59"/>
                  </a:lnTo>
                  <a:lnTo>
                    <a:pt x="40" y="54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45" name="Freeform 364"/>
            <p:cNvSpPr>
              <a:spLocks/>
            </p:cNvSpPr>
            <p:nvPr/>
          </p:nvSpPr>
          <p:spPr bwMode="auto">
            <a:xfrm>
              <a:off x="2400" y="2996"/>
              <a:ext cx="19" cy="54"/>
            </a:xfrm>
            <a:custGeom>
              <a:avLst/>
              <a:gdLst>
                <a:gd name="T0" fmla="*/ 12 w 19"/>
                <a:gd name="T1" fmla="*/ 54 h 54"/>
                <a:gd name="T2" fmla="*/ 16 w 19"/>
                <a:gd name="T3" fmla="*/ 47 h 54"/>
                <a:gd name="T4" fmla="*/ 19 w 19"/>
                <a:gd name="T5" fmla="*/ 35 h 54"/>
                <a:gd name="T6" fmla="*/ 19 w 19"/>
                <a:gd name="T7" fmla="*/ 27 h 54"/>
                <a:gd name="T8" fmla="*/ 16 w 19"/>
                <a:gd name="T9" fmla="*/ 15 h 54"/>
                <a:gd name="T10" fmla="*/ 12 w 19"/>
                <a:gd name="T11" fmla="*/ 8 h 54"/>
                <a:gd name="T12" fmla="*/ 7 w 19"/>
                <a:gd name="T13" fmla="*/ 3 h 54"/>
                <a:gd name="T14" fmla="*/ 0 w 19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54"/>
                <a:gd name="T26" fmla="*/ 19 w 19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54">
                  <a:moveTo>
                    <a:pt x="12" y="54"/>
                  </a:moveTo>
                  <a:lnTo>
                    <a:pt x="16" y="47"/>
                  </a:lnTo>
                  <a:lnTo>
                    <a:pt x="19" y="35"/>
                  </a:lnTo>
                  <a:lnTo>
                    <a:pt x="19" y="27"/>
                  </a:lnTo>
                  <a:lnTo>
                    <a:pt x="16" y="15"/>
                  </a:lnTo>
                  <a:lnTo>
                    <a:pt x="12" y="8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46" name="Freeform 365"/>
            <p:cNvSpPr>
              <a:spLocks/>
            </p:cNvSpPr>
            <p:nvPr/>
          </p:nvSpPr>
          <p:spPr bwMode="auto">
            <a:xfrm>
              <a:off x="2372" y="2996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3 w 22"/>
                <a:gd name="T3" fmla="*/ 3 h 62"/>
                <a:gd name="T4" fmla="*/ 7 w 22"/>
                <a:gd name="T5" fmla="*/ 8 h 62"/>
                <a:gd name="T6" fmla="*/ 4 w 22"/>
                <a:gd name="T7" fmla="*/ 15 h 62"/>
                <a:gd name="T8" fmla="*/ 0 w 22"/>
                <a:gd name="T9" fmla="*/ 27 h 62"/>
                <a:gd name="T10" fmla="*/ 0 w 22"/>
                <a:gd name="T11" fmla="*/ 35 h 62"/>
                <a:gd name="T12" fmla="*/ 4 w 22"/>
                <a:gd name="T13" fmla="*/ 47 h 62"/>
                <a:gd name="T14" fmla="*/ 7 w 22"/>
                <a:gd name="T15" fmla="*/ 54 h 62"/>
                <a:gd name="T16" fmla="*/ 13 w 22"/>
                <a:gd name="T17" fmla="*/ 59 h 62"/>
                <a:gd name="T18" fmla="*/ 22 w 22"/>
                <a:gd name="T19" fmla="*/ 62 h 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62"/>
                <a:gd name="T32" fmla="*/ 22 w 22"/>
                <a:gd name="T33" fmla="*/ 62 h 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62">
                  <a:moveTo>
                    <a:pt x="22" y="0"/>
                  </a:moveTo>
                  <a:lnTo>
                    <a:pt x="13" y="3"/>
                  </a:lnTo>
                  <a:lnTo>
                    <a:pt x="7" y="8"/>
                  </a:lnTo>
                  <a:lnTo>
                    <a:pt x="4" y="15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4" y="47"/>
                  </a:lnTo>
                  <a:lnTo>
                    <a:pt x="7" y="54"/>
                  </a:lnTo>
                  <a:lnTo>
                    <a:pt x="13" y="59"/>
                  </a:lnTo>
                  <a:lnTo>
                    <a:pt x="22" y="6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47" name="Freeform 366"/>
            <p:cNvSpPr>
              <a:spLocks/>
            </p:cNvSpPr>
            <p:nvPr/>
          </p:nvSpPr>
          <p:spPr bwMode="auto">
            <a:xfrm>
              <a:off x="2400" y="3050"/>
              <a:ext cx="12" cy="8"/>
            </a:xfrm>
            <a:custGeom>
              <a:avLst/>
              <a:gdLst>
                <a:gd name="T0" fmla="*/ 0 w 12"/>
                <a:gd name="T1" fmla="*/ 8 h 8"/>
                <a:gd name="T2" fmla="*/ 7 w 12"/>
                <a:gd name="T3" fmla="*/ 5 h 8"/>
                <a:gd name="T4" fmla="*/ 12 w 12"/>
                <a:gd name="T5" fmla="*/ 0 h 8"/>
                <a:gd name="T6" fmla="*/ 0 60000 65536"/>
                <a:gd name="T7" fmla="*/ 0 60000 65536"/>
                <a:gd name="T8" fmla="*/ 0 60000 65536"/>
                <a:gd name="T9" fmla="*/ 0 w 12"/>
                <a:gd name="T10" fmla="*/ 0 h 8"/>
                <a:gd name="T11" fmla="*/ 12 w 1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">
                  <a:moveTo>
                    <a:pt x="0" y="8"/>
                  </a:moveTo>
                  <a:lnTo>
                    <a:pt x="7" y="5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48" name="Freeform 367"/>
            <p:cNvSpPr>
              <a:spLocks/>
            </p:cNvSpPr>
            <p:nvPr/>
          </p:nvSpPr>
          <p:spPr bwMode="auto">
            <a:xfrm>
              <a:off x="2335" y="3028"/>
              <a:ext cx="22" cy="30"/>
            </a:xfrm>
            <a:custGeom>
              <a:avLst/>
              <a:gdLst>
                <a:gd name="T0" fmla="*/ 22 w 22"/>
                <a:gd name="T1" fmla="*/ 22 h 30"/>
                <a:gd name="T2" fmla="*/ 22 w 22"/>
                <a:gd name="T3" fmla="*/ 24 h 30"/>
                <a:gd name="T4" fmla="*/ 19 w 22"/>
                <a:gd name="T5" fmla="*/ 27 h 30"/>
                <a:gd name="T6" fmla="*/ 17 w 22"/>
                <a:gd name="T7" fmla="*/ 27 h 30"/>
                <a:gd name="T8" fmla="*/ 14 w 22"/>
                <a:gd name="T9" fmla="*/ 24 h 30"/>
                <a:gd name="T10" fmla="*/ 4 w 22"/>
                <a:gd name="T11" fmla="*/ 3 h 30"/>
                <a:gd name="T12" fmla="*/ 0 w 22"/>
                <a:gd name="T13" fmla="*/ 0 h 30"/>
                <a:gd name="T14" fmla="*/ 4 w 22"/>
                <a:gd name="T15" fmla="*/ 6 h 30"/>
                <a:gd name="T16" fmla="*/ 11 w 22"/>
                <a:gd name="T17" fmla="*/ 27 h 30"/>
                <a:gd name="T18" fmla="*/ 14 w 22"/>
                <a:gd name="T19" fmla="*/ 30 h 30"/>
                <a:gd name="T20" fmla="*/ 19 w 22"/>
                <a:gd name="T21" fmla="*/ 30 h 30"/>
                <a:gd name="T22" fmla="*/ 22 w 22"/>
                <a:gd name="T23" fmla="*/ 24 h 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30"/>
                <a:gd name="T38" fmla="*/ 22 w 22"/>
                <a:gd name="T39" fmla="*/ 30 h 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30">
                  <a:moveTo>
                    <a:pt x="22" y="22"/>
                  </a:moveTo>
                  <a:lnTo>
                    <a:pt x="22" y="24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4" y="24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6"/>
                  </a:lnTo>
                  <a:lnTo>
                    <a:pt x="11" y="27"/>
                  </a:lnTo>
                  <a:lnTo>
                    <a:pt x="14" y="30"/>
                  </a:lnTo>
                  <a:lnTo>
                    <a:pt x="19" y="30"/>
                  </a:lnTo>
                  <a:lnTo>
                    <a:pt x="22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49" name="Freeform 368"/>
            <p:cNvSpPr>
              <a:spLocks/>
            </p:cNvSpPr>
            <p:nvPr/>
          </p:nvSpPr>
          <p:spPr bwMode="auto">
            <a:xfrm>
              <a:off x="2314" y="3019"/>
              <a:ext cx="38" cy="7"/>
            </a:xfrm>
            <a:custGeom>
              <a:avLst/>
              <a:gdLst>
                <a:gd name="T0" fmla="*/ 38 w 38"/>
                <a:gd name="T1" fmla="*/ 0 h 7"/>
                <a:gd name="T2" fmla="*/ 35 w 38"/>
                <a:gd name="T3" fmla="*/ 4 h 7"/>
                <a:gd name="T4" fmla="*/ 25 w 38"/>
                <a:gd name="T5" fmla="*/ 7 h 7"/>
                <a:gd name="T6" fmla="*/ 0 w 38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7"/>
                <a:gd name="T14" fmla="*/ 38 w 3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7">
                  <a:moveTo>
                    <a:pt x="38" y="0"/>
                  </a:moveTo>
                  <a:lnTo>
                    <a:pt x="35" y="4"/>
                  </a:lnTo>
                  <a:lnTo>
                    <a:pt x="25" y="7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50" name="Line 369"/>
            <p:cNvSpPr>
              <a:spLocks noChangeShapeType="1"/>
            </p:cNvSpPr>
            <p:nvPr/>
          </p:nvSpPr>
          <p:spPr bwMode="auto">
            <a:xfrm>
              <a:off x="2330" y="3026"/>
              <a:ext cx="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51" name="Freeform 370"/>
            <p:cNvSpPr>
              <a:spLocks/>
            </p:cNvSpPr>
            <p:nvPr/>
          </p:nvSpPr>
          <p:spPr bwMode="auto">
            <a:xfrm>
              <a:off x="2339" y="2996"/>
              <a:ext cx="15" cy="30"/>
            </a:xfrm>
            <a:custGeom>
              <a:avLst/>
              <a:gdLst>
                <a:gd name="T0" fmla="*/ 0 w 15"/>
                <a:gd name="T1" fmla="*/ 30 h 30"/>
                <a:gd name="T2" fmla="*/ 6 w 15"/>
                <a:gd name="T3" fmla="*/ 27 h 30"/>
                <a:gd name="T4" fmla="*/ 10 w 15"/>
                <a:gd name="T5" fmla="*/ 23 h 30"/>
                <a:gd name="T6" fmla="*/ 13 w 15"/>
                <a:gd name="T7" fmla="*/ 18 h 30"/>
                <a:gd name="T8" fmla="*/ 13 w 15"/>
                <a:gd name="T9" fmla="*/ 12 h 30"/>
                <a:gd name="T10" fmla="*/ 10 w 15"/>
                <a:gd name="T11" fmla="*/ 6 h 30"/>
                <a:gd name="T12" fmla="*/ 6 w 15"/>
                <a:gd name="T13" fmla="*/ 3 h 30"/>
                <a:gd name="T14" fmla="*/ 0 w 15"/>
                <a:gd name="T15" fmla="*/ 0 h 30"/>
                <a:gd name="T16" fmla="*/ 10 w 15"/>
                <a:gd name="T17" fmla="*/ 3 h 30"/>
                <a:gd name="T18" fmla="*/ 13 w 15"/>
                <a:gd name="T19" fmla="*/ 6 h 30"/>
                <a:gd name="T20" fmla="*/ 15 w 15"/>
                <a:gd name="T21" fmla="*/ 12 h 30"/>
                <a:gd name="T22" fmla="*/ 15 w 15"/>
                <a:gd name="T23" fmla="*/ 18 h 30"/>
                <a:gd name="T24" fmla="*/ 13 w 15"/>
                <a:gd name="T25" fmla="*/ 23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30"/>
                <a:gd name="T41" fmla="*/ 15 w 1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30">
                  <a:moveTo>
                    <a:pt x="0" y="30"/>
                  </a:moveTo>
                  <a:lnTo>
                    <a:pt x="6" y="27"/>
                  </a:lnTo>
                  <a:lnTo>
                    <a:pt x="10" y="23"/>
                  </a:lnTo>
                  <a:lnTo>
                    <a:pt x="13" y="18"/>
                  </a:lnTo>
                  <a:lnTo>
                    <a:pt x="13" y="12"/>
                  </a:lnTo>
                  <a:lnTo>
                    <a:pt x="10" y="6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3"/>
                  </a:lnTo>
                  <a:lnTo>
                    <a:pt x="13" y="6"/>
                  </a:lnTo>
                  <a:lnTo>
                    <a:pt x="15" y="12"/>
                  </a:lnTo>
                  <a:lnTo>
                    <a:pt x="15" y="18"/>
                  </a:lnTo>
                  <a:lnTo>
                    <a:pt x="13" y="2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52" name="Line 371"/>
            <p:cNvSpPr>
              <a:spLocks noChangeShapeType="1"/>
            </p:cNvSpPr>
            <p:nvPr/>
          </p:nvSpPr>
          <p:spPr bwMode="auto">
            <a:xfrm flipH="1">
              <a:off x="2302" y="2996"/>
              <a:ext cx="3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53" name="Line 372"/>
            <p:cNvSpPr>
              <a:spLocks noChangeShapeType="1"/>
            </p:cNvSpPr>
            <p:nvPr/>
          </p:nvSpPr>
          <p:spPr bwMode="auto">
            <a:xfrm>
              <a:off x="2310" y="2996"/>
              <a:ext cx="1" cy="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54" name="Line 373"/>
            <p:cNvSpPr>
              <a:spLocks noChangeShapeType="1"/>
            </p:cNvSpPr>
            <p:nvPr/>
          </p:nvSpPr>
          <p:spPr bwMode="auto">
            <a:xfrm flipV="1">
              <a:off x="2314" y="2996"/>
              <a:ext cx="1" cy="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55" name="Line 374"/>
            <p:cNvSpPr>
              <a:spLocks noChangeShapeType="1"/>
            </p:cNvSpPr>
            <p:nvPr/>
          </p:nvSpPr>
          <p:spPr bwMode="auto">
            <a:xfrm flipH="1">
              <a:off x="2302" y="3058"/>
              <a:ext cx="2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56" name="Freeform 375"/>
            <p:cNvSpPr>
              <a:spLocks/>
            </p:cNvSpPr>
            <p:nvPr/>
          </p:nvSpPr>
          <p:spPr bwMode="auto">
            <a:xfrm>
              <a:off x="2287" y="3133"/>
              <a:ext cx="3" cy="63"/>
            </a:xfrm>
            <a:custGeom>
              <a:avLst/>
              <a:gdLst>
                <a:gd name="T0" fmla="*/ 3 w 3"/>
                <a:gd name="T1" fmla="*/ 0 h 63"/>
                <a:gd name="T2" fmla="*/ 3 w 3"/>
                <a:gd name="T3" fmla="*/ 63 h 63"/>
                <a:gd name="T4" fmla="*/ 0 w 3"/>
                <a:gd name="T5" fmla="*/ 63 h 63"/>
                <a:gd name="T6" fmla="*/ 0 w 3"/>
                <a:gd name="T7" fmla="*/ 7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3"/>
                <a:gd name="T14" fmla="*/ 3 w 3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3">
                  <a:moveTo>
                    <a:pt x="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0" y="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57" name="Freeform 376"/>
            <p:cNvSpPr>
              <a:spLocks/>
            </p:cNvSpPr>
            <p:nvPr/>
          </p:nvSpPr>
          <p:spPr bwMode="auto">
            <a:xfrm>
              <a:off x="2255" y="3133"/>
              <a:ext cx="50" cy="46"/>
            </a:xfrm>
            <a:custGeom>
              <a:avLst/>
              <a:gdLst>
                <a:gd name="T0" fmla="*/ 35 w 50"/>
                <a:gd name="T1" fmla="*/ 0 h 46"/>
                <a:gd name="T2" fmla="*/ 0 w 50"/>
                <a:gd name="T3" fmla="*/ 46 h 46"/>
                <a:gd name="T4" fmla="*/ 50 w 50"/>
                <a:gd name="T5" fmla="*/ 46 h 46"/>
                <a:gd name="T6" fmla="*/ 0 60000 65536"/>
                <a:gd name="T7" fmla="*/ 0 60000 65536"/>
                <a:gd name="T8" fmla="*/ 0 60000 65536"/>
                <a:gd name="T9" fmla="*/ 0 w 50"/>
                <a:gd name="T10" fmla="*/ 0 h 46"/>
                <a:gd name="T11" fmla="*/ 50 w 50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46">
                  <a:moveTo>
                    <a:pt x="35" y="0"/>
                  </a:moveTo>
                  <a:lnTo>
                    <a:pt x="0" y="46"/>
                  </a:lnTo>
                  <a:lnTo>
                    <a:pt x="50" y="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58" name="Line 377"/>
            <p:cNvSpPr>
              <a:spLocks noChangeShapeType="1"/>
            </p:cNvSpPr>
            <p:nvPr/>
          </p:nvSpPr>
          <p:spPr bwMode="auto">
            <a:xfrm flipH="1">
              <a:off x="2277" y="3196"/>
              <a:ext cx="2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59" name="Line 378"/>
            <p:cNvSpPr>
              <a:spLocks noChangeShapeType="1"/>
            </p:cNvSpPr>
            <p:nvPr/>
          </p:nvSpPr>
          <p:spPr bwMode="auto">
            <a:xfrm>
              <a:off x="2317" y="3196"/>
              <a:ext cx="1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60" name="Line 379"/>
            <p:cNvSpPr>
              <a:spLocks noChangeShapeType="1"/>
            </p:cNvSpPr>
            <p:nvPr/>
          </p:nvSpPr>
          <p:spPr bwMode="auto">
            <a:xfrm>
              <a:off x="2349" y="3196"/>
              <a:ext cx="1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61" name="Line 380"/>
            <p:cNvSpPr>
              <a:spLocks noChangeShapeType="1"/>
            </p:cNvSpPr>
            <p:nvPr/>
          </p:nvSpPr>
          <p:spPr bwMode="auto">
            <a:xfrm flipH="1" flipV="1">
              <a:off x="2327" y="3155"/>
              <a:ext cx="33" cy="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62" name="Line 381"/>
            <p:cNvSpPr>
              <a:spLocks noChangeShapeType="1"/>
            </p:cNvSpPr>
            <p:nvPr/>
          </p:nvSpPr>
          <p:spPr bwMode="auto">
            <a:xfrm>
              <a:off x="2324" y="3155"/>
              <a:ext cx="33" cy="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63" name="Freeform 382"/>
            <p:cNvSpPr>
              <a:spLocks/>
            </p:cNvSpPr>
            <p:nvPr/>
          </p:nvSpPr>
          <p:spPr bwMode="auto">
            <a:xfrm>
              <a:off x="2382" y="3179"/>
              <a:ext cx="5" cy="14"/>
            </a:xfrm>
            <a:custGeom>
              <a:avLst/>
              <a:gdLst>
                <a:gd name="T0" fmla="*/ 5 w 5"/>
                <a:gd name="T1" fmla="*/ 14 h 14"/>
                <a:gd name="T2" fmla="*/ 3 w 5"/>
                <a:gd name="T3" fmla="*/ 12 h 14"/>
                <a:gd name="T4" fmla="*/ 0 w 5"/>
                <a:gd name="T5" fmla="*/ 5 h 14"/>
                <a:gd name="T6" fmla="*/ 0 w 5"/>
                <a:gd name="T7" fmla="*/ 2 h 14"/>
                <a:gd name="T8" fmla="*/ 3 w 5"/>
                <a:gd name="T9" fmla="*/ 0 h 14"/>
                <a:gd name="T10" fmla="*/ 5 w 5"/>
                <a:gd name="T11" fmla="*/ 2 h 14"/>
                <a:gd name="T12" fmla="*/ 3 w 5"/>
                <a:gd name="T13" fmla="*/ 5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4"/>
                <a:gd name="T23" fmla="*/ 5 w 5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4">
                  <a:moveTo>
                    <a:pt x="5" y="14"/>
                  </a:moveTo>
                  <a:lnTo>
                    <a:pt x="3" y="12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3" y="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64" name="Freeform 383"/>
            <p:cNvSpPr>
              <a:spLocks/>
            </p:cNvSpPr>
            <p:nvPr/>
          </p:nvSpPr>
          <p:spPr bwMode="auto">
            <a:xfrm>
              <a:off x="2387" y="3155"/>
              <a:ext cx="37" cy="41"/>
            </a:xfrm>
            <a:custGeom>
              <a:avLst/>
              <a:gdLst>
                <a:gd name="T0" fmla="*/ 0 w 37"/>
                <a:gd name="T1" fmla="*/ 38 h 41"/>
                <a:gd name="T2" fmla="*/ 10 w 37"/>
                <a:gd name="T3" fmla="*/ 41 h 41"/>
                <a:gd name="T4" fmla="*/ 20 w 37"/>
                <a:gd name="T5" fmla="*/ 41 h 41"/>
                <a:gd name="T6" fmla="*/ 25 w 37"/>
                <a:gd name="T7" fmla="*/ 38 h 41"/>
                <a:gd name="T8" fmla="*/ 32 w 37"/>
                <a:gd name="T9" fmla="*/ 32 h 41"/>
                <a:gd name="T10" fmla="*/ 35 w 37"/>
                <a:gd name="T11" fmla="*/ 24 h 41"/>
                <a:gd name="T12" fmla="*/ 35 w 37"/>
                <a:gd name="T13" fmla="*/ 17 h 41"/>
                <a:gd name="T14" fmla="*/ 32 w 37"/>
                <a:gd name="T15" fmla="*/ 9 h 41"/>
                <a:gd name="T16" fmla="*/ 25 w 37"/>
                <a:gd name="T17" fmla="*/ 2 h 41"/>
                <a:gd name="T18" fmla="*/ 20 w 37"/>
                <a:gd name="T19" fmla="*/ 0 h 41"/>
                <a:gd name="T20" fmla="*/ 29 w 37"/>
                <a:gd name="T21" fmla="*/ 2 h 41"/>
                <a:gd name="T22" fmla="*/ 35 w 37"/>
                <a:gd name="T23" fmla="*/ 9 h 41"/>
                <a:gd name="T24" fmla="*/ 37 w 37"/>
                <a:gd name="T25" fmla="*/ 17 h 41"/>
                <a:gd name="T26" fmla="*/ 37 w 37"/>
                <a:gd name="T27" fmla="*/ 24 h 41"/>
                <a:gd name="T28" fmla="*/ 35 w 37"/>
                <a:gd name="T29" fmla="*/ 32 h 41"/>
                <a:gd name="T30" fmla="*/ 29 w 37"/>
                <a:gd name="T31" fmla="*/ 38 h 41"/>
                <a:gd name="T32" fmla="*/ 20 w 37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41"/>
                <a:gd name="T53" fmla="*/ 37 w 37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41">
                  <a:moveTo>
                    <a:pt x="0" y="38"/>
                  </a:moveTo>
                  <a:lnTo>
                    <a:pt x="10" y="41"/>
                  </a:lnTo>
                  <a:lnTo>
                    <a:pt x="20" y="41"/>
                  </a:lnTo>
                  <a:lnTo>
                    <a:pt x="25" y="38"/>
                  </a:lnTo>
                  <a:lnTo>
                    <a:pt x="32" y="32"/>
                  </a:lnTo>
                  <a:lnTo>
                    <a:pt x="35" y="24"/>
                  </a:lnTo>
                  <a:lnTo>
                    <a:pt x="35" y="17"/>
                  </a:lnTo>
                  <a:lnTo>
                    <a:pt x="32" y="9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29" y="2"/>
                  </a:lnTo>
                  <a:lnTo>
                    <a:pt x="35" y="9"/>
                  </a:lnTo>
                  <a:lnTo>
                    <a:pt x="37" y="17"/>
                  </a:lnTo>
                  <a:lnTo>
                    <a:pt x="37" y="24"/>
                  </a:lnTo>
                  <a:lnTo>
                    <a:pt x="35" y="32"/>
                  </a:lnTo>
                  <a:lnTo>
                    <a:pt x="29" y="38"/>
                  </a:lnTo>
                  <a:lnTo>
                    <a:pt x="20" y="4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65" name="Freeform 384"/>
            <p:cNvSpPr>
              <a:spLocks/>
            </p:cNvSpPr>
            <p:nvPr/>
          </p:nvSpPr>
          <p:spPr bwMode="auto">
            <a:xfrm>
              <a:off x="2382" y="3133"/>
              <a:ext cx="37" cy="31"/>
            </a:xfrm>
            <a:custGeom>
              <a:avLst/>
              <a:gdLst>
                <a:gd name="T0" fmla="*/ 25 w 37"/>
                <a:gd name="T1" fmla="*/ 22 h 31"/>
                <a:gd name="T2" fmla="*/ 15 w 37"/>
                <a:gd name="T3" fmla="*/ 22 h 31"/>
                <a:gd name="T4" fmla="*/ 5 w 37"/>
                <a:gd name="T5" fmla="*/ 24 h 31"/>
                <a:gd name="T6" fmla="*/ 0 w 37"/>
                <a:gd name="T7" fmla="*/ 31 h 31"/>
                <a:gd name="T8" fmla="*/ 5 w 37"/>
                <a:gd name="T9" fmla="*/ 0 h 31"/>
                <a:gd name="T10" fmla="*/ 37 w 37"/>
                <a:gd name="T11" fmla="*/ 0 h 31"/>
                <a:gd name="T12" fmla="*/ 22 w 37"/>
                <a:gd name="T13" fmla="*/ 4 h 31"/>
                <a:gd name="T14" fmla="*/ 5 w 37"/>
                <a:gd name="T15" fmla="*/ 4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31"/>
                <a:gd name="T26" fmla="*/ 37 w 37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31">
                  <a:moveTo>
                    <a:pt x="25" y="22"/>
                  </a:moveTo>
                  <a:lnTo>
                    <a:pt x="15" y="22"/>
                  </a:lnTo>
                  <a:lnTo>
                    <a:pt x="5" y="24"/>
                  </a:lnTo>
                  <a:lnTo>
                    <a:pt x="0" y="31"/>
                  </a:lnTo>
                  <a:lnTo>
                    <a:pt x="5" y="0"/>
                  </a:lnTo>
                  <a:lnTo>
                    <a:pt x="37" y="0"/>
                  </a:lnTo>
                  <a:lnTo>
                    <a:pt x="22" y="4"/>
                  </a:lnTo>
                  <a:lnTo>
                    <a:pt x="5" y="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66" name="Line 385"/>
            <p:cNvSpPr>
              <a:spLocks noChangeShapeType="1"/>
            </p:cNvSpPr>
            <p:nvPr/>
          </p:nvSpPr>
          <p:spPr bwMode="auto">
            <a:xfrm flipH="1">
              <a:off x="2349" y="3155"/>
              <a:ext cx="1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67" name="Line 386"/>
            <p:cNvSpPr>
              <a:spLocks noChangeShapeType="1"/>
            </p:cNvSpPr>
            <p:nvPr/>
          </p:nvSpPr>
          <p:spPr bwMode="auto">
            <a:xfrm flipH="1">
              <a:off x="2324" y="3155"/>
              <a:ext cx="36" cy="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68" name="Line 387"/>
            <p:cNvSpPr>
              <a:spLocks noChangeShapeType="1"/>
            </p:cNvSpPr>
            <p:nvPr/>
          </p:nvSpPr>
          <p:spPr bwMode="auto">
            <a:xfrm>
              <a:off x="2317" y="3155"/>
              <a:ext cx="1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69" name="Freeform 388"/>
            <p:cNvSpPr>
              <a:spLocks/>
            </p:cNvSpPr>
            <p:nvPr/>
          </p:nvSpPr>
          <p:spPr bwMode="auto">
            <a:xfrm>
              <a:off x="2198" y="3133"/>
              <a:ext cx="42" cy="63"/>
            </a:xfrm>
            <a:custGeom>
              <a:avLst/>
              <a:gdLst>
                <a:gd name="T0" fmla="*/ 37 w 42"/>
                <a:gd name="T1" fmla="*/ 15 h 63"/>
                <a:gd name="T2" fmla="*/ 39 w 42"/>
                <a:gd name="T3" fmla="*/ 12 h 63"/>
                <a:gd name="T4" fmla="*/ 39 w 42"/>
                <a:gd name="T5" fmla="*/ 10 h 63"/>
                <a:gd name="T6" fmla="*/ 37 w 42"/>
                <a:gd name="T7" fmla="*/ 4 h 63"/>
                <a:gd name="T8" fmla="*/ 31 w 42"/>
                <a:gd name="T9" fmla="*/ 0 h 63"/>
                <a:gd name="T10" fmla="*/ 22 w 42"/>
                <a:gd name="T11" fmla="*/ 0 h 63"/>
                <a:gd name="T12" fmla="*/ 12 w 42"/>
                <a:gd name="T13" fmla="*/ 4 h 63"/>
                <a:gd name="T14" fmla="*/ 7 w 42"/>
                <a:gd name="T15" fmla="*/ 10 h 63"/>
                <a:gd name="T16" fmla="*/ 2 w 42"/>
                <a:gd name="T17" fmla="*/ 15 h 63"/>
                <a:gd name="T18" fmla="*/ 0 w 42"/>
                <a:gd name="T19" fmla="*/ 28 h 63"/>
                <a:gd name="T20" fmla="*/ 0 w 42"/>
                <a:gd name="T21" fmla="*/ 46 h 63"/>
                <a:gd name="T22" fmla="*/ 2 w 42"/>
                <a:gd name="T23" fmla="*/ 54 h 63"/>
                <a:gd name="T24" fmla="*/ 9 w 42"/>
                <a:gd name="T25" fmla="*/ 60 h 63"/>
                <a:gd name="T26" fmla="*/ 19 w 42"/>
                <a:gd name="T27" fmla="*/ 63 h 63"/>
                <a:gd name="T28" fmla="*/ 24 w 42"/>
                <a:gd name="T29" fmla="*/ 63 h 63"/>
                <a:gd name="T30" fmla="*/ 34 w 42"/>
                <a:gd name="T31" fmla="*/ 60 h 63"/>
                <a:gd name="T32" fmla="*/ 39 w 42"/>
                <a:gd name="T33" fmla="*/ 54 h 63"/>
                <a:gd name="T34" fmla="*/ 42 w 42"/>
                <a:gd name="T35" fmla="*/ 46 h 63"/>
                <a:gd name="T36" fmla="*/ 42 w 42"/>
                <a:gd name="T37" fmla="*/ 42 h 63"/>
                <a:gd name="T38" fmla="*/ 39 w 42"/>
                <a:gd name="T39" fmla="*/ 34 h 63"/>
                <a:gd name="T40" fmla="*/ 34 w 42"/>
                <a:gd name="T41" fmla="*/ 28 h 63"/>
                <a:gd name="T42" fmla="*/ 24 w 42"/>
                <a:gd name="T43" fmla="*/ 24 h 63"/>
                <a:gd name="T44" fmla="*/ 22 w 42"/>
                <a:gd name="T45" fmla="*/ 24 h 63"/>
                <a:gd name="T46" fmla="*/ 12 w 42"/>
                <a:gd name="T47" fmla="*/ 28 h 63"/>
                <a:gd name="T48" fmla="*/ 7 w 42"/>
                <a:gd name="T49" fmla="*/ 34 h 63"/>
                <a:gd name="T50" fmla="*/ 2 w 42"/>
                <a:gd name="T51" fmla="*/ 42 h 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2"/>
                <a:gd name="T79" fmla="*/ 0 h 63"/>
                <a:gd name="T80" fmla="*/ 42 w 42"/>
                <a:gd name="T81" fmla="*/ 63 h 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2" h="63">
                  <a:moveTo>
                    <a:pt x="37" y="15"/>
                  </a:moveTo>
                  <a:lnTo>
                    <a:pt x="39" y="12"/>
                  </a:lnTo>
                  <a:lnTo>
                    <a:pt x="39" y="10"/>
                  </a:lnTo>
                  <a:lnTo>
                    <a:pt x="37" y="4"/>
                  </a:lnTo>
                  <a:lnTo>
                    <a:pt x="31" y="0"/>
                  </a:lnTo>
                  <a:lnTo>
                    <a:pt x="22" y="0"/>
                  </a:lnTo>
                  <a:lnTo>
                    <a:pt x="12" y="4"/>
                  </a:lnTo>
                  <a:lnTo>
                    <a:pt x="7" y="10"/>
                  </a:lnTo>
                  <a:lnTo>
                    <a:pt x="2" y="15"/>
                  </a:lnTo>
                  <a:lnTo>
                    <a:pt x="0" y="28"/>
                  </a:lnTo>
                  <a:lnTo>
                    <a:pt x="0" y="46"/>
                  </a:lnTo>
                  <a:lnTo>
                    <a:pt x="2" y="54"/>
                  </a:lnTo>
                  <a:lnTo>
                    <a:pt x="9" y="60"/>
                  </a:lnTo>
                  <a:lnTo>
                    <a:pt x="19" y="63"/>
                  </a:lnTo>
                  <a:lnTo>
                    <a:pt x="24" y="63"/>
                  </a:lnTo>
                  <a:lnTo>
                    <a:pt x="34" y="60"/>
                  </a:lnTo>
                  <a:lnTo>
                    <a:pt x="39" y="54"/>
                  </a:lnTo>
                  <a:lnTo>
                    <a:pt x="42" y="46"/>
                  </a:lnTo>
                  <a:lnTo>
                    <a:pt x="42" y="42"/>
                  </a:lnTo>
                  <a:lnTo>
                    <a:pt x="39" y="34"/>
                  </a:lnTo>
                  <a:lnTo>
                    <a:pt x="34" y="28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12" y="28"/>
                  </a:lnTo>
                  <a:lnTo>
                    <a:pt x="7" y="34"/>
                  </a:lnTo>
                  <a:lnTo>
                    <a:pt x="2" y="4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70" name="Freeform 389"/>
            <p:cNvSpPr>
              <a:spLocks/>
            </p:cNvSpPr>
            <p:nvPr/>
          </p:nvSpPr>
          <p:spPr bwMode="auto">
            <a:xfrm>
              <a:off x="2200" y="3179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5 w 17"/>
                <a:gd name="T3" fmla="*/ 9 h 17"/>
                <a:gd name="T4" fmla="*/ 10 w 17"/>
                <a:gd name="T5" fmla="*/ 14 h 17"/>
                <a:gd name="T6" fmla="*/ 17 w 17"/>
                <a:gd name="T7" fmla="*/ 17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7"/>
                <a:gd name="T14" fmla="*/ 17 w 17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7">
                  <a:moveTo>
                    <a:pt x="0" y="0"/>
                  </a:moveTo>
                  <a:lnTo>
                    <a:pt x="5" y="9"/>
                  </a:lnTo>
                  <a:lnTo>
                    <a:pt x="10" y="14"/>
                  </a:lnTo>
                  <a:lnTo>
                    <a:pt x="17" y="1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71" name="Freeform 390"/>
            <p:cNvSpPr>
              <a:spLocks/>
            </p:cNvSpPr>
            <p:nvPr/>
          </p:nvSpPr>
          <p:spPr bwMode="auto">
            <a:xfrm>
              <a:off x="2222" y="3157"/>
              <a:ext cx="15" cy="39"/>
            </a:xfrm>
            <a:custGeom>
              <a:avLst/>
              <a:gdLst>
                <a:gd name="T0" fmla="*/ 0 w 15"/>
                <a:gd name="T1" fmla="*/ 39 h 39"/>
                <a:gd name="T2" fmla="*/ 7 w 15"/>
                <a:gd name="T3" fmla="*/ 36 h 39"/>
                <a:gd name="T4" fmla="*/ 13 w 15"/>
                <a:gd name="T5" fmla="*/ 30 h 39"/>
                <a:gd name="T6" fmla="*/ 15 w 15"/>
                <a:gd name="T7" fmla="*/ 22 h 39"/>
                <a:gd name="T8" fmla="*/ 15 w 15"/>
                <a:gd name="T9" fmla="*/ 18 h 39"/>
                <a:gd name="T10" fmla="*/ 13 w 15"/>
                <a:gd name="T11" fmla="*/ 10 h 39"/>
                <a:gd name="T12" fmla="*/ 7 w 15"/>
                <a:gd name="T13" fmla="*/ 3 h 39"/>
                <a:gd name="T14" fmla="*/ 0 w 15"/>
                <a:gd name="T15" fmla="*/ 0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39"/>
                <a:gd name="T26" fmla="*/ 15 w 15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39">
                  <a:moveTo>
                    <a:pt x="0" y="39"/>
                  </a:moveTo>
                  <a:lnTo>
                    <a:pt x="7" y="36"/>
                  </a:lnTo>
                  <a:lnTo>
                    <a:pt x="13" y="30"/>
                  </a:lnTo>
                  <a:lnTo>
                    <a:pt x="15" y="22"/>
                  </a:lnTo>
                  <a:lnTo>
                    <a:pt x="15" y="18"/>
                  </a:lnTo>
                  <a:lnTo>
                    <a:pt x="13" y="10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72" name="Line 391"/>
            <p:cNvSpPr>
              <a:spLocks noChangeShapeType="1"/>
            </p:cNvSpPr>
            <p:nvPr/>
          </p:nvSpPr>
          <p:spPr bwMode="auto">
            <a:xfrm>
              <a:off x="2232" y="3145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73" name="Line 392"/>
            <p:cNvSpPr>
              <a:spLocks noChangeShapeType="1"/>
            </p:cNvSpPr>
            <p:nvPr/>
          </p:nvSpPr>
          <p:spPr bwMode="auto">
            <a:xfrm flipH="1">
              <a:off x="2232" y="3143"/>
              <a:ext cx="3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74" name="Freeform 393"/>
            <p:cNvSpPr>
              <a:spLocks/>
            </p:cNvSpPr>
            <p:nvPr/>
          </p:nvSpPr>
          <p:spPr bwMode="auto">
            <a:xfrm>
              <a:off x="2200" y="3133"/>
              <a:ext cx="20" cy="46"/>
            </a:xfrm>
            <a:custGeom>
              <a:avLst/>
              <a:gdLst>
                <a:gd name="T0" fmla="*/ 20 w 20"/>
                <a:gd name="T1" fmla="*/ 0 h 46"/>
                <a:gd name="T2" fmla="*/ 13 w 20"/>
                <a:gd name="T3" fmla="*/ 4 h 46"/>
                <a:gd name="T4" fmla="*/ 7 w 20"/>
                <a:gd name="T5" fmla="*/ 10 h 46"/>
                <a:gd name="T6" fmla="*/ 5 w 20"/>
                <a:gd name="T7" fmla="*/ 15 h 46"/>
                <a:gd name="T8" fmla="*/ 0 w 20"/>
                <a:gd name="T9" fmla="*/ 28 h 46"/>
                <a:gd name="T10" fmla="*/ 0 w 20"/>
                <a:gd name="T11" fmla="*/ 46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46"/>
                <a:gd name="T20" fmla="*/ 20 w 20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46">
                  <a:moveTo>
                    <a:pt x="20" y="0"/>
                  </a:moveTo>
                  <a:lnTo>
                    <a:pt x="13" y="4"/>
                  </a:lnTo>
                  <a:lnTo>
                    <a:pt x="7" y="10"/>
                  </a:lnTo>
                  <a:lnTo>
                    <a:pt x="5" y="15"/>
                  </a:lnTo>
                  <a:lnTo>
                    <a:pt x="0" y="28"/>
                  </a:lnTo>
                  <a:lnTo>
                    <a:pt x="0" y="4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75" name="Line 394"/>
            <p:cNvSpPr>
              <a:spLocks noChangeShapeType="1"/>
            </p:cNvSpPr>
            <p:nvPr/>
          </p:nvSpPr>
          <p:spPr bwMode="auto">
            <a:xfrm>
              <a:off x="2246" y="3272"/>
              <a:ext cx="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76" name="Line 395"/>
            <p:cNvSpPr>
              <a:spLocks noChangeShapeType="1"/>
            </p:cNvSpPr>
            <p:nvPr/>
          </p:nvSpPr>
          <p:spPr bwMode="auto">
            <a:xfrm>
              <a:off x="2257" y="3272"/>
              <a:ext cx="9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77" name="Freeform 396"/>
            <p:cNvSpPr>
              <a:spLocks/>
            </p:cNvSpPr>
            <p:nvPr/>
          </p:nvSpPr>
          <p:spPr bwMode="auto">
            <a:xfrm>
              <a:off x="2266" y="3272"/>
              <a:ext cx="37" cy="62"/>
            </a:xfrm>
            <a:custGeom>
              <a:avLst/>
              <a:gdLst>
                <a:gd name="T0" fmla="*/ 0 w 37"/>
                <a:gd name="T1" fmla="*/ 62 h 62"/>
                <a:gd name="T2" fmla="*/ 13 w 37"/>
                <a:gd name="T3" fmla="*/ 0 h 62"/>
                <a:gd name="T4" fmla="*/ 25 w 37"/>
                <a:gd name="T5" fmla="*/ 62 h 62"/>
                <a:gd name="T6" fmla="*/ 37 w 37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"/>
                <a:gd name="T13" fmla="*/ 0 h 62"/>
                <a:gd name="T14" fmla="*/ 37 w 37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" h="62">
                  <a:moveTo>
                    <a:pt x="0" y="62"/>
                  </a:moveTo>
                  <a:lnTo>
                    <a:pt x="13" y="0"/>
                  </a:lnTo>
                  <a:lnTo>
                    <a:pt x="25" y="62"/>
                  </a:lnTo>
                  <a:lnTo>
                    <a:pt x="3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78" name="Line 397"/>
            <p:cNvSpPr>
              <a:spLocks noChangeShapeType="1"/>
            </p:cNvSpPr>
            <p:nvPr/>
          </p:nvSpPr>
          <p:spPr bwMode="auto">
            <a:xfrm flipH="1">
              <a:off x="2294" y="3272"/>
              <a:ext cx="1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79" name="Line 398"/>
            <p:cNvSpPr>
              <a:spLocks noChangeShapeType="1"/>
            </p:cNvSpPr>
            <p:nvPr/>
          </p:nvSpPr>
          <p:spPr bwMode="auto">
            <a:xfrm>
              <a:off x="2281" y="3272"/>
              <a:ext cx="10" cy="4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80" name="Freeform 399"/>
            <p:cNvSpPr>
              <a:spLocks/>
            </p:cNvSpPr>
            <p:nvPr/>
          </p:nvSpPr>
          <p:spPr bwMode="auto">
            <a:xfrm>
              <a:off x="2324" y="3293"/>
              <a:ext cx="43" cy="41"/>
            </a:xfrm>
            <a:custGeom>
              <a:avLst/>
              <a:gdLst>
                <a:gd name="T0" fmla="*/ 0 w 43"/>
                <a:gd name="T1" fmla="*/ 24 h 41"/>
                <a:gd name="T2" fmla="*/ 3 w 43"/>
                <a:gd name="T3" fmla="*/ 32 h 41"/>
                <a:gd name="T4" fmla="*/ 10 w 43"/>
                <a:gd name="T5" fmla="*/ 39 h 41"/>
                <a:gd name="T6" fmla="*/ 18 w 43"/>
                <a:gd name="T7" fmla="*/ 41 h 41"/>
                <a:gd name="T8" fmla="*/ 25 w 43"/>
                <a:gd name="T9" fmla="*/ 41 h 41"/>
                <a:gd name="T10" fmla="*/ 34 w 43"/>
                <a:gd name="T11" fmla="*/ 39 h 41"/>
                <a:gd name="T12" fmla="*/ 40 w 43"/>
                <a:gd name="T13" fmla="*/ 32 h 41"/>
                <a:gd name="T14" fmla="*/ 43 w 43"/>
                <a:gd name="T15" fmla="*/ 24 h 41"/>
                <a:gd name="T16" fmla="*/ 43 w 43"/>
                <a:gd name="T17" fmla="*/ 18 h 41"/>
                <a:gd name="T18" fmla="*/ 40 w 43"/>
                <a:gd name="T19" fmla="*/ 8 h 41"/>
                <a:gd name="T20" fmla="*/ 34 w 43"/>
                <a:gd name="T21" fmla="*/ 3 h 41"/>
                <a:gd name="T22" fmla="*/ 25 w 43"/>
                <a:gd name="T23" fmla="*/ 0 h 41"/>
                <a:gd name="T24" fmla="*/ 18 w 43"/>
                <a:gd name="T25" fmla="*/ 0 h 41"/>
                <a:gd name="T26" fmla="*/ 12 w 43"/>
                <a:gd name="T27" fmla="*/ 3 h 41"/>
                <a:gd name="T28" fmla="*/ 7 w 43"/>
                <a:gd name="T29" fmla="*/ 8 h 41"/>
                <a:gd name="T30" fmla="*/ 3 w 43"/>
                <a:gd name="T31" fmla="*/ 18 h 41"/>
                <a:gd name="T32" fmla="*/ 3 w 43"/>
                <a:gd name="T33" fmla="*/ 24 h 41"/>
                <a:gd name="T34" fmla="*/ 7 w 43"/>
                <a:gd name="T35" fmla="*/ 32 h 41"/>
                <a:gd name="T36" fmla="*/ 12 w 43"/>
                <a:gd name="T37" fmla="*/ 39 h 41"/>
                <a:gd name="T38" fmla="*/ 18 w 43"/>
                <a:gd name="T39" fmla="*/ 41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3"/>
                <a:gd name="T61" fmla="*/ 0 h 41"/>
                <a:gd name="T62" fmla="*/ 43 w 43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3" h="41">
                  <a:moveTo>
                    <a:pt x="0" y="24"/>
                  </a:moveTo>
                  <a:lnTo>
                    <a:pt x="3" y="32"/>
                  </a:lnTo>
                  <a:lnTo>
                    <a:pt x="10" y="39"/>
                  </a:lnTo>
                  <a:lnTo>
                    <a:pt x="18" y="41"/>
                  </a:lnTo>
                  <a:lnTo>
                    <a:pt x="25" y="41"/>
                  </a:lnTo>
                  <a:lnTo>
                    <a:pt x="34" y="39"/>
                  </a:lnTo>
                  <a:lnTo>
                    <a:pt x="40" y="32"/>
                  </a:lnTo>
                  <a:lnTo>
                    <a:pt x="43" y="24"/>
                  </a:lnTo>
                  <a:lnTo>
                    <a:pt x="43" y="18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2" y="3"/>
                  </a:lnTo>
                  <a:lnTo>
                    <a:pt x="7" y="8"/>
                  </a:lnTo>
                  <a:lnTo>
                    <a:pt x="3" y="18"/>
                  </a:lnTo>
                  <a:lnTo>
                    <a:pt x="3" y="24"/>
                  </a:lnTo>
                  <a:lnTo>
                    <a:pt x="7" y="32"/>
                  </a:lnTo>
                  <a:lnTo>
                    <a:pt x="12" y="39"/>
                  </a:lnTo>
                  <a:lnTo>
                    <a:pt x="18" y="4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81" name="Freeform 400"/>
            <p:cNvSpPr>
              <a:spLocks/>
            </p:cNvSpPr>
            <p:nvPr/>
          </p:nvSpPr>
          <p:spPr bwMode="auto">
            <a:xfrm>
              <a:off x="2349" y="3293"/>
              <a:ext cx="15" cy="41"/>
            </a:xfrm>
            <a:custGeom>
              <a:avLst/>
              <a:gdLst>
                <a:gd name="T0" fmla="*/ 0 w 15"/>
                <a:gd name="T1" fmla="*/ 41 h 41"/>
                <a:gd name="T2" fmla="*/ 7 w 15"/>
                <a:gd name="T3" fmla="*/ 39 h 41"/>
                <a:gd name="T4" fmla="*/ 12 w 15"/>
                <a:gd name="T5" fmla="*/ 32 h 41"/>
                <a:gd name="T6" fmla="*/ 15 w 15"/>
                <a:gd name="T7" fmla="*/ 24 h 41"/>
                <a:gd name="T8" fmla="*/ 15 w 15"/>
                <a:gd name="T9" fmla="*/ 18 h 41"/>
                <a:gd name="T10" fmla="*/ 12 w 15"/>
                <a:gd name="T11" fmla="*/ 8 h 41"/>
                <a:gd name="T12" fmla="*/ 7 w 15"/>
                <a:gd name="T13" fmla="*/ 3 h 41"/>
                <a:gd name="T14" fmla="*/ 0 w 15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41"/>
                <a:gd name="T26" fmla="*/ 15 w 15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41">
                  <a:moveTo>
                    <a:pt x="0" y="41"/>
                  </a:moveTo>
                  <a:lnTo>
                    <a:pt x="7" y="39"/>
                  </a:lnTo>
                  <a:lnTo>
                    <a:pt x="12" y="32"/>
                  </a:lnTo>
                  <a:lnTo>
                    <a:pt x="15" y="24"/>
                  </a:lnTo>
                  <a:lnTo>
                    <a:pt x="15" y="18"/>
                  </a:lnTo>
                  <a:lnTo>
                    <a:pt x="12" y="8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82" name="Freeform 401"/>
            <p:cNvSpPr>
              <a:spLocks/>
            </p:cNvSpPr>
            <p:nvPr/>
          </p:nvSpPr>
          <p:spPr bwMode="auto">
            <a:xfrm>
              <a:off x="2324" y="3293"/>
              <a:ext cx="18" cy="24"/>
            </a:xfrm>
            <a:custGeom>
              <a:avLst/>
              <a:gdLst>
                <a:gd name="T0" fmla="*/ 18 w 18"/>
                <a:gd name="T1" fmla="*/ 0 h 24"/>
                <a:gd name="T2" fmla="*/ 10 w 18"/>
                <a:gd name="T3" fmla="*/ 3 h 24"/>
                <a:gd name="T4" fmla="*/ 3 w 18"/>
                <a:gd name="T5" fmla="*/ 8 h 24"/>
                <a:gd name="T6" fmla="*/ 0 w 18"/>
                <a:gd name="T7" fmla="*/ 18 h 24"/>
                <a:gd name="T8" fmla="*/ 0 w 18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4"/>
                <a:gd name="T17" fmla="*/ 18 w 1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4">
                  <a:moveTo>
                    <a:pt x="18" y="0"/>
                  </a:moveTo>
                  <a:lnTo>
                    <a:pt x="10" y="3"/>
                  </a:lnTo>
                  <a:lnTo>
                    <a:pt x="3" y="8"/>
                  </a:lnTo>
                  <a:lnTo>
                    <a:pt x="0" y="18"/>
                  </a:lnTo>
                  <a:lnTo>
                    <a:pt x="0" y="2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83" name="Line 402"/>
            <p:cNvSpPr>
              <a:spLocks noChangeShapeType="1"/>
            </p:cNvSpPr>
            <p:nvPr/>
          </p:nvSpPr>
          <p:spPr bwMode="auto">
            <a:xfrm>
              <a:off x="2383" y="3334"/>
              <a:ext cx="2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84" name="Freeform 403"/>
            <p:cNvSpPr>
              <a:spLocks/>
            </p:cNvSpPr>
            <p:nvPr/>
          </p:nvSpPr>
          <p:spPr bwMode="auto">
            <a:xfrm>
              <a:off x="2383" y="3293"/>
              <a:ext cx="11" cy="41"/>
            </a:xfrm>
            <a:custGeom>
              <a:avLst/>
              <a:gdLst>
                <a:gd name="T0" fmla="*/ 11 w 11"/>
                <a:gd name="T1" fmla="*/ 41 h 41"/>
                <a:gd name="T2" fmla="*/ 11 w 11"/>
                <a:gd name="T3" fmla="*/ 0 h 41"/>
                <a:gd name="T4" fmla="*/ 0 w 11"/>
                <a:gd name="T5" fmla="*/ 0 h 41"/>
                <a:gd name="T6" fmla="*/ 0 60000 65536"/>
                <a:gd name="T7" fmla="*/ 0 60000 65536"/>
                <a:gd name="T8" fmla="*/ 0 60000 65536"/>
                <a:gd name="T9" fmla="*/ 0 w 11"/>
                <a:gd name="T10" fmla="*/ 0 h 41"/>
                <a:gd name="T11" fmla="*/ 11 w 11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41">
                  <a:moveTo>
                    <a:pt x="11" y="41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85" name="Line 404"/>
            <p:cNvSpPr>
              <a:spLocks noChangeShapeType="1"/>
            </p:cNvSpPr>
            <p:nvPr/>
          </p:nvSpPr>
          <p:spPr bwMode="auto">
            <a:xfrm>
              <a:off x="2391" y="3293"/>
              <a:ext cx="1" cy="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86" name="Freeform 405"/>
            <p:cNvSpPr>
              <a:spLocks/>
            </p:cNvSpPr>
            <p:nvPr/>
          </p:nvSpPr>
          <p:spPr bwMode="auto">
            <a:xfrm>
              <a:off x="2394" y="3293"/>
              <a:ext cx="28" cy="18"/>
            </a:xfrm>
            <a:custGeom>
              <a:avLst/>
              <a:gdLst>
                <a:gd name="T0" fmla="*/ 0 w 28"/>
                <a:gd name="T1" fmla="*/ 18 h 18"/>
                <a:gd name="T2" fmla="*/ 3 w 28"/>
                <a:gd name="T3" fmla="*/ 8 h 18"/>
                <a:gd name="T4" fmla="*/ 10 w 28"/>
                <a:gd name="T5" fmla="*/ 3 h 18"/>
                <a:gd name="T6" fmla="*/ 17 w 28"/>
                <a:gd name="T7" fmla="*/ 0 h 18"/>
                <a:gd name="T8" fmla="*/ 25 w 28"/>
                <a:gd name="T9" fmla="*/ 0 h 18"/>
                <a:gd name="T10" fmla="*/ 28 w 28"/>
                <a:gd name="T11" fmla="*/ 3 h 18"/>
                <a:gd name="T12" fmla="*/ 28 w 28"/>
                <a:gd name="T13" fmla="*/ 6 h 18"/>
                <a:gd name="T14" fmla="*/ 25 w 28"/>
                <a:gd name="T15" fmla="*/ 8 h 18"/>
                <a:gd name="T16" fmla="*/ 22 w 28"/>
                <a:gd name="T17" fmla="*/ 6 h 18"/>
                <a:gd name="T18" fmla="*/ 25 w 28"/>
                <a:gd name="T19" fmla="*/ 3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18"/>
                <a:gd name="T32" fmla="*/ 28 w 2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18">
                  <a:moveTo>
                    <a:pt x="0" y="18"/>
                  </a:moveTo>
                  <a:lnTo>
                    <a:pt x="3" y="8"/>
                  </a:lnTo>
                  <a:lnTo>
                    <a:pt x="10" y="3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28" y="3"/>
                  </a:lnTo>
                  <a:lnTo>
                    <a:pt x="28" y="6"/>
                  </a:lnTo>
                  <a:lnTo>
                    <a:pt x="25" y="8"/>
                  </a:lnTo>
                  <a:lnTo>
                    <a:pt x="22" y="6"/>
                  </a:lnTo>
                  <a:lnTo>
                    <a:pt x="25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87" name="Freeform 406"/>
            <p:cNvSpPr>
              <a:spLocks/>
            </p:cNvSpPr>
            <p:nvPr/>
          </p:nvSpPr>
          <p:spPr bwMode="auto">
            <a:xfrm>
              <a:off x="2438" y="3296"/>
              <a:ext cx="36" cy="38"/>
            </a:xfrm>
            <a:custGeom>
              <a:avLst/>
              <a:gdLst>
                <a:gd name="T0" fmla="*/ 8 w 36"/>
                <a:gd name="T1" fmla="*/ 0 h 38"/>
                <a:gd name="T2" fmla="*/ 3 w 36"/>
                <a:gd name="T3" fmla="*/ 5 h 38"/>
                <a:gd name="T4" fmla="*/ 0 w 36"/>
                <a:gd name="T5" fmla="*/ 15 h 38"/>
                <a:gd name="T6" fmla="*/ 0 w 36"/>
                <a:gd name="T7" fmla="*/ 21 h 38"/>
                <a:gd name="T8" fmla="*/ 3 w 36"/>
                <a:gd name="T9" fmla="*/ 29 h 38"/>
                <a:gd name="T10" fmla="*/ 8 w 36"/>
                <a:gd name="T11" fmla="*/ 36 h 38"/>
                <a:gd name="T12" fmla="*/ 18 w 36"/>
                <a:gd name="T13" fmla="*/ 38 h 38"/>
                <a:gd name="T14" fmla="*/ 25 w 36"/>
                <a:gd name="T15" fmla="*/ 38 h 38"/>
                <a:gd name="T16" fmla="*/ 30 w 36"/>
                <a:gd name="T17" fmla="*/ 36 h 38"/>
                <a:gd name="T18" fmla="*/ 36 w 36"/>
                <a:gd name="T19" fmla="*/ 29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38"/>
                <a:gd name="T32" fmla="*/ 36 w 36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38">
                  <a:moveTo>
                    <a:pt x="8" y="0"/>
                  </a:moveTo>
                  <a:lnTo>
                    <a:pt x="3" y="5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3" y="29"/>
                  </a:lnTo>
                  <a:lnTo>
                    <a:pt x="8" y="36"/>
                  </a:lnTo>
                  <a:lnTo>
                    <a:pt x="18" y="38"/>
                  </a:lnTo>
                  <a:lnTo>
                    <a:pt x="25" y="38"/>
                  </a:lnTo>
                  <a:lnTo>
                    <a:pt x="30" y="36"/>
                  </a:lnTo>
                  <a:lnTo>
                    <a:pt x="36" y="2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88" name="Line 407"/>
            <p:cNvSpPr>
              <a:spLocks noChangeShapeType="1"/>
            </p:cNvSpPr>
            <p:nvPr/>
          </p:nvSpPr>
          <p:spPr bwMode="auto">
            <a:xfrm>
              <a:off x="2474" y="3334"/>
              <a:ext cx="1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89" name="Freeform 408"/>
            <p:cNvSpPr>
              <a:spLocks/>
            </p:cNvSpPr>
            <p:nvPr/>
          </p:nvSpPr>
          <p:spPr bwMode="auto">
            <a:xfrm>
              <a:off x="2466" y="3272"/>
              <a:ext cx="12" cy="62"/>
            </a:xfrm>
            <a:custGeom>
              <a:avLst/>
              <a:gdLst>
                <a:gd name="T0" fmla="*/ 12 w 12"/>
                <a:gd name="T1" fmla="*/ 62 h 62"/>
                <a:gd name="T2" fmla="*/ 12 w 12"/>
                <a:gd name="T3" fmla="*/ 0 h 62"/>
                <a:gd name="T4" fmla="*/ 0 w 12"/>
                <a:gd name="T5" fmla="*/ 0 h 62"/>
                <a:gd name="T6" fmla="*/ 0 60000 65536"/>
                <a:gd name="T7" fmla="*/ 0 60000 65536"/>
                <a:gd name="T8" fmla="*/ 0 60000 65536"/>
                <a:gd name="T9" fmla="*/ 0 w 12"/>
                <a:gd name="T10" fmla="*/ 0 h 62"/>
                <a:gd name="T11" fmla="*/ 12 w 1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62">
                  <a:moveTo>
                    <a:pt x="12" y="62"/>
                  </a:move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90" name="Line 409"/>
            <p:cNvSpPr>
              <a:spLocks noChangeShapeType="1"/>
            </p:cNvSpPr>
            <p:nvPr/>
          </p:nvSpPr>
          <p:spPr bwMode="auto">
            <a:xfrm>
              <a:off x="2474" y="3272"/>
              <a:ext cx="1" cy="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91" name="Freeform 410"/>
            <p:cNvSpPr>
              <a:spLocks/>
            </p:cNvSpPr>
            <p:nvPr/>
          </p:nvSpPr>
          <p:spPr bwMode="auto">
            <a:xfrm>
              <a:off x="2441" y="3293"/>
              <a:ext cx="15" cy="41"/>
            </a:xfrm>
            <a:custGeom>
              <a:avLst/>
              <a:gdLst>
                <a:gd name="T0" fmla="*/ 15 w 15"/>
                <a:gd name="T1" fmla="*/ 41 h 41"/>
                <a:gd name="T2" fmla="*/ 8 w 15"/>
                <a:gd name="T3" fmla="*/ 39 h 41"/>
                <a:gd name="T4" fmla="*/ 3 w 15"/>
                <a:gd name="T5" fmla="*/ 32 h 41"/>
                <a:gd name="T6" fmla="*/ 0 w 15"/>
                <a:gd name="T7" fmla="*/ 24 h 41"/>
                <a:gd name="T8" fmla="*/ 0 w 15"/>
                <a:gd name="T9" fmla="*/ 18 h 41"/>
                <a:gd name="T10" fmla="*/ 3 w 15"/>
                <a:gd name="T11" fmla="*/ 8 h 41"/>
                <a:gd name="T12" fmla="*/ 8 w 15"/>
                <a:gd name="T13" fmla="*/ 3 h 41"/>
                <a:gd name="T14" fmla="*/ 15 w 15"/>
                <a:gd name="T15" fmla="*/ 0 h 41"/>
                <a:gd name="T16" fmla="*/ 5 w 15"/>
                <a:gd name="T17" fmla="*/ 3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41"/>
                <a:gd name="T29" fmla="*/ 15 w 15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41">
                  <a:moveTo>
                    <a:pt x="15" y="41"/>
                  </a:moveTo>
                  <a:lnTo>
                    <a:pt x="8" y="39"/>
                  </a:lnTo>
                  <a:lnTo>
                    <a:pt x="3" y="3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3" y="8"/>
                  </a:lnTo>
                  <a:lnTo>
                    <a:pt x="8" y="3"/>
                  </a:lnTo>
                  <a:lnTo>
                    <a:pt x="15" y="0"/>
                  </a:lnTo>
                  <a:lnTo>
                    <a:pt x="5" y="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92" name="Freeform 411"/>
            <p:cNvSpPr>
              <a:spLocks/>
            </p:cNvSpPr>
            <p:nvPr/>
          </p:nvSpPr>
          <p:spPr bwMode="auto">
            <a:xfrm>
              <a:off x="2456" y="3293"/>
              <a:ext cx="18" cy="8"/>
            </a:xfrm>
            <a:custGeom>
              <a:avLst/>
              <a:gdLst>
                <a:gd name="T0" fmla="*/ 0 w 18"/>
                <a:gd name="T1" fmla="*/ 0 h 8"/>
                <a:gd name="T2" fmla="*/ 7 w 18"/>
                <a:gd name="T3" fmla="*/ 0 h 8"/>
                <a:gd name="T4" fmla="*/ 12 w 18"/>
                <a:gd name="T5" fmla="*/ 3 h 8"/>
                <a:gd name="T6" fmla="*/ 18 w 18"/>
                <a:gd name="T7" fmla="*/ 8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8"/>
                <a:gd name="T14" fmla="*/ 18 w 1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8">
                  <a:moveTo>
                    <a:pt x="0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18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93" name="Freeform 412"/>
            <p:cNvSpPr>
              <a:spLocks/>
            </p:cNvSpPr>
            <p:nvPr/>
          </p:nvSpPr>
          <p:spPr bwMode="auto">
            <a:xfrm>
              <a:off x="2503" y="3301"/>
              <a:ext cx="33" cy="33"/>
            </a:xfrm>
            <a:custGeom>
              <a:avLst/>
              <a:gdLst>
                <a:gd name="T0" fmla="*/ 0 w 33"/>
                <a:gd name="T1" fmla="*/ 0 h 33"/>
                <a:gd name="T2" fmla="*/ 3 w 33"/>
                <a:gd name="T3" fmla="*/ 3 h 33"/>
                <a:gd name="T4" fmla="*/ 8 w 33"/>
                <a:gd name="T5" fmla="*/ 7 h 33"/>
                <a:gd name="T6" fmla="*/ 23 w 33"/>
                <a:gd name="T7" fmla="*/ 12 h 33"/>
                <a:gd name="T8" fmla="*/ 30 w 33"/>
                <a:gd name="T9" fmla="*/ 16 h 33"/>
                <a:gd name="T10" fmla="*/ 33 w 33"/>
                <a:gd name="T11" fmla="*/ 19 h 33"/>
                <a:gd name="T12" fmla="*/ 33 w 33"/>
                <a:gd name="T13" fmla="*/ 27 h 33"/>
                <a:gd name="T14" fmla="*/ 30 w 33"/>
                <a:gd name="T15" fmla="*/ 31 h 33"/>
                <a:gd name="T16" fmla="*/ 23 w 33"/>
                <a:gd name="T17" fmla="*/ 33 h 33"/>
                <a:gd name="T18" fmla="*/ 11 w 33"/>
                <a:gd name="T19" fmla="*/ 33 h 33"/>
                <a:gd name="T20" fmla="*/ 5 w 33"/>
                <a:gd name="T21" fmla="*/ 31 h 33"/>
                <a:gd name="T22" fmla="*/ 3 w 33"/>
                <a:gd name="T23" fmla="*/ 27 h 33"/>
                <a:gd name="T24" fmla="*/ 0 w 33"/>
                <a:gd name="T25" fmla="*/ 21 h 33"/>
                <a:gd name="T26" fmla="*/ 0 w 33"/>
                <a:gd name="T27" fmla="*/ 33 h 33"/>
                <a:gd name="T28" fmla="*/ 3 w 33"/>
                <a:gd name="T29" fmla="*/ 27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3"/>
                <a:gd name="T47" fmla="*/ 33 w 33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3">
                  <a:moveTo>
                    <a:pt x="0" y="0"/>
                  </a:moveTo>
                  <a:lnTo>
                    <a:pt x="3" y="3"/>
                  </a:lnTo>
                  <a:lnTo>
                    <a:pt x="8" y="7"/>
                  </a:lnTo>
                  <a:lnTo>
                    <a:pt x="23" y="12"/>
                  </a:lnTo>
                  <a:lnTo>
                    <a:pt x="30" y="16"/>
                  </a:lnTo>
                  <a:lnTo>
                    <a:pt x="33" y="19"/>
                  </a:lnTo>
                  <a:lnTo>
                    <a:pt x="33" y="27"/>
                  </a:lnTo>
                  <a:lnTo>
                    <a:pt x="30" y="31"/>
                  </a:lnTo>
                  <a:lnTo>
                    <a:pt x="23" y="33"/>
                  </a:lnTo>
                  <a:lnTo>
                    <a:pt x="11" y="33"/>
                  </a:lnTo>
                  <a:lnTo>
                    <a:pt x="5" y="31"/>
                  </a:lnTo>
                  <a:lnTo>
                    <a:pt x="3" y="27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3" y="27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94" name="Freeform 413"/>
            <p:cNvSpPr>
              <a:spLocks/>
            </p:cNvSpPr>
            <p:nvPr/>
          </p:nvSpPr>
          <p:spPr bwMode="auto">
            <a:xfrm>
              <a:off x="2506" y="3308"/>
              <a:ext cx="30" cy="14"/>
            </a:xfrm>
            <a:custGeom>
              <a:avLst/>
              <a:gdLst>
                <a:gd name="T0" fmla="*/ 0 w 30"/>
                <a:gd name="T1" fmla="*/ 0 h 14"/>
                <a:gd name="T2" fmla="*/ 5 w 30"/>
                <a:gd name="T3" fmla="*/ 3 h 14"/>
                <a:gd name="T4" fmla="*/ 20 w 30"/>
                <a:gd name="T5" fmla="*/ 9 h 14"/>
                <a:gd name="T6" fmla="*/ 27 w 30"/>
                <a:gd name="T7" fmla="*/ 12 h 14"/>
                <a:gd name="T8" fmla="*/ 30 w 30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4"/>
                <a:gd name="T17" fmla="*/ 30 w 3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4">
                  <a:moveTo>
                    <a:pt x="0" y="0"/>
                  </a:moveTo>
                  <a:lnTo>
                    <a:pt x="5" y="3"/>
                  </a:lnTo>
                  <a:lnTo>
                    <a:pt x="20" y="9"/>
                  </a:lnTo>
                  <a:lnTo>
                    <a:pt x="27" y="12"/>
                  </a:lnTo>
                  <a:lnTo>
                    <a:pt x="30" y="1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95" name="Freeform 414"/>
            <p:cNvSpPr>
              <a:spLocks/>
            </p:cNvSpPr>
            <p:nvPr/>
          </p:nvSpPr>
          <p:spPr bwMode="auto">
            <a:xfrm>
              <a:off x="2503" y="3293"/>
              <a:ext cx="33" cy="15"/>
            </a:xfrm>
            <a:custGeom>
              <a:avLst/>
              <a:gdLst>
                <a:gd name="T0" fmla="*/ 33 w 33"/>
                <a:gd name="T1" fmla="*/ 11 h 15"/>
                <a:gd name="T2" fmla="*/ 30 w 33"/>
                <a:gd name="T3" fmla="*/ 6 h 15"/>
                <a:gd name="T4" fmla="*/ 27 w 33"/>
                <a:gd name="T5" fmla="*/ 3 h 15"/>
                <a:gd name="T6" fmla="*/ 20 w 33"/>
                <a:gd name="T7" fmla="*/ 0 h 15"/>
                <a:gd name="T8" fmla="*/ 8 w 33"/>
                <a:gd name="T9" fmla="*/ 0 h 15"/>
                <a:gd name="T10" fmla="*/ 3 w 33"/>
                <a:gd name="T11" fmla="*/ 3 h 15"/>
                <a:gd name="T12" fmla="*/ 0 w 33"/>
                <a:gd name="T13" fmla="*/ 6 h 15"/>
                <a:gd name="T14" fmla="*/ 0 w 33"/>
                <a:gd name="T15" fmla="*/ 11 h 15"/>
                <a:gd name="T16" fmla="*/ 3 w 33"/>
                <a:gd name="T17" fmla="*/ 15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15"/>
                <a:gd name="T29" fmla="*/ 33 w 33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15">
                  <a:moveTo>
                    <a:pt x="33" y="11"/>
                  </a:moveTo>
                  <a:lnTo>
                    <a:pt x="30" y="6"/>
                  </a:lnTo>
                  <a:lnTo>
                    <a:pt x="27" y="3"/>
                  </a:lnTo>
                  <a:lnTo>
                    <a:pt x="20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96" name="Freeform 415"/>
            <p:cNvSpPr>
              <a:spLocks/>
            </p:cNvSpPr>
            <p:nvPr/>
          </p:nvSpPr>
          <p:spPr bwMode="auto">
            <a:xfrm>
              <a:off x="2533" y="3293"/>
              <a:ext cx="3" cy="11"/>
            </a:xfrm>
            <a:custGeom>
              <a:avLst/>
              <a:gdLst>
                <a:gd name="T0" fmla="*/ 3 w 3"/>
                <a:gd name="T1" fmla="*/ 11 h 11"/>
                <a:gd name="T2" fmla="*/ 3 w 3"/>
                <a:gd name="T3" fmla="*/ 0 h 11"/>
                <a:gd name="T4" fmla="*/ 0 w 3"/>
                <a:gd name="T5" fmla="*/ 6 h 11"/>
                <a:gd name="T6" fmla="*/ 0 60000 65536"/>
                <a:gd name="T7" fmla="*/ 0 60000 65536"/>
                <a:gd name="T8" fmla="*/ 0 60000 65536"/>
                <a:gd name="T9" fmla="*/ 0 w 3"/>
                <a:gd name="T10" fmla="*/ 0 h 11"/>
                <a:gd name="T11" fmla="*/ 3 w 3"/>
                <a:gd name="T12" fmla="*/ 11 h 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1">
                  <a:moveTo>
                    <a:pt x="3" y="11"/>
                  </a:moveTo>
                  <a:lnTo>
                    <a:pt x="3" y="0"/>
                  </a:lnTo>
                  <a:lnTo>
                    <a:pt x="0" y="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97" name="Freeform 416"/>
            <p:cNvSpPr>
              <a:spLocks/>
            </p:cNvSpPr>
            <p:nvPr/>
          </p:nvSpPr>
          <p:spPr bwMode="auto">
            <a:xfrm>
              <a:off x="2517" y="3187"/>
              <a:ext cx="17" cy="9"/>
            </a:xfrm>
            <a:custGeom>
              <a:avLst/>
              <a:gdLst>
                <a:gd name="T0" fmla="*/ 17 w 17"/>
                <a:gd name="T1" fmla="*/ 9 h 9"/>
                <a:gd name="T2" fmla="*/ 12 w 17"/>
                <a:gd name="T3" fmla="*/ 9 h 9"/>
                <a:gd name="T4" fmla="*/ 5 w 17"/>
                <a:gd name="T5" fmla="*/ 6 h 9"/>
                <a:gd name="T6" fmla="*/ 0 w 17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9"/>
                <a:gd name="T14" fmla="*/ 17 w 1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9">
                  <a:moveTo>
                    <a:pt x="17" y="9"/>
                  </a:moveTo>
                  <a:lnTo>
                    <a:pt x="12" y="9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98" name="Freeform 417"/>
            <p:cNvSpPr>
              <a:spLocks/>
            </p:cNvSpPr>
            <p:nvPr/>
          </p:nvSpPr>
          <p:spPr bwMode="auto">
            <a:xfrm>
              <a:off x="2504" y="3133"/>
              <a:ext cx="13" cy="63"/>
            </a:xfrm>
            <a:custGeom>
              <a:avLst/>
              <a:gdLst>
                <a:gd name="T0" fmla="*/ 13 w 13"/>
                <a:gd name="T1" fmla="*/ 63 h 63"/>
                <a:gd name="T2" fmla="*/ 13 w 13"/>
                <a:gd name="T3" fmla="*/ 0 h 63"/>
                <a:gd name="T4" fmla="*/ 0 w 13"/>
                <a:gd name="T5" fmla="*/ 0 h 63"/>
                <a:gd name="T6" fmla="*/ 0 60000 65536"/>
                <a:gd name="T7" fmla="*/ 0 60000 65536"/>
                <a:gd name="T8" fmla="*/ 0 60000 65536"/>
                <a:gd name="T9" fmla="*/ 0 w 13"/>
                <a:gd name="T10" fmla="*/ 0 h 63"/>
                <a:gd name="T11" fmla="*/ 13 w 13"/>
                <a:gd name="T12" fmla="*/ 63 h 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63">
                  <a:moveTo>
                    <a:pt x="13" y="63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99" name="Line 418"/>
            <p:cNvSpPr>
              <a:spLocks noChangeShapeType="1"/>
            </p:cNvSpPr>
            <p:nvPr/>
          </p:nvSpPr>
          <p:spPr bwMode="auto">
            <a:xfrm>
              <a:off x="2514" y="3133"/>
              <a:ext cx="1" cy="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00" name="Freeform 419"/>
            <p:cNvSpPr>
              <a:spLocks/>
            </p:cNvSpPr>
            <p:nvPr/>
          </p:nvSpPr>
          <p:spPr bwMode="auto">
            <a:xfrm>
              <a:off x="2534" y="3155"/>
              <a:ext cx="20" cy="41"/>
            </a:xfrm>
            <a:custGeom>
              <a:avLst/>
              <a:gdLst>
                <a:gd name="T0" fmla="*/ 0 w 20"/>
                <a:gd name="T1" fmla="*/ 41 h 41"/>
                <a:gd name="T2" fmla="*/ 10 w 20"/>
                <a:gd name="T3" fmla="*/ 38 h 41"/>
                <a:gd name="T4" fmla="*/ 16 w 20"/>
                <a:gd name="T5" fmla="*/ 32 h 41"/>
                <a:gd name="T6" fmla="*/ 20 w 20"/>
                <a:gd name="T7" fmla="*/ 24 h 41"/>
                <a:gd name="T8" fmla="*/ 20 w 20"/>
                <a:gd name="T9" fmla="*/ 17 h 41"/>
                <a:gd name="T10" fmla="*/ 16 w 20"/>
                <a:gd name="T11" fmla="*/ 9 h 41"/>
                <a:gd name="T12" fmla="*/ 10 w 20"/>
                <a:gd name="T13" fmla="*/ 2 h 41"/>
                <a:gd name="T14" fmla="*/ 0 w 20"/>
                <a:gd name="T15" fmla="*/ 0 h 41"/>
                <a:gd name="T16" fmla="*/ 7 w 20"/>
                <a:gd name="T17" fmla="*/ 2 h 41"/>
                <a:gd name="T18" fmla="*/ 13 w 20"/>
                <a:gd name="T19" fmla="*/ 9 h 41"/>
                <a:gd name="T20" fmla="*/ 16 w 20"/>
                <a:gd name="T21" fmla="*/ 17 h 41"/>
                <a:gd name="T22" fmla="*/ 16 w 20"/>
                <a:gd name="T23" fmla="*/ 24 h 41"/>
                <a:gd name="T24" fmla="*/ 13 w 20"/>
                <a:gd name="T25" fmla="*/ 32 h 41"/>
                <a:gd name="T26" fmla="*/ 7 w 20"/>
                <a:gd name="T27" fmla="*/ 38 h 41"/>
                <a:gd name="T28" fmla="*/ 0 w 20"/>
                <a:gd name="T29" fmla="*/ 41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41"/>
                <a:gd name="T47" fmla="*/ 20 w 20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41">
                  <a:moveTo>
                    <a:pt x="0" y="41"/>
                  </a:moveTo>
                  <a:lnTo>
                    <a:pt x="10" y="38"/>
                  </a:lnTo>
                  <a:lnTo>
                    <a:pt x="16" y="32"/>
                  </a:lnTo>
                  <a:lnTo>
                    <a:pt x="20" y="24"/>
                  </a:lnTo>
                  <a:lnTo>
                    <a:pt x="20" y="17"/>
                  </a:lnTo>
                  <a:lnTo>
                    <a:pt x="16" y="9"/>
                  </a:lnTo>
                  <a:lnTo>
                    <a:pt x="10" y="2"/>
                  </a:lnTo>
                  <a:lnTo>
                    <a:pt x="0" y="0"/>
                  </a:lnTo>
                  <a:lnTo>
                    <a:pt x="7" y="2"/>
                  </a:lnTo>
                  <a:lnTo>
                    <a:pt x="13" y="9"/>
                  </a:lnTo>
                  <a:lnTo>
                    <a:pt x="16" y="17"/>
                  </a:lnTo>
                  <a:lnTo>
                    <a:pt x="16" y="24"/>
                  </a:lnTo>
                  <a:lnTo>
                    <a:pt x="13" y="32"/>
                  </a:lnTo>
                  <a:lnTo>
                    <a:pt x="7" y="38"/>
                  </a:lnTo>
                  <a:lnTo>
                    <a:pt x="0" y="4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01" name="Line 420"/>
            <p:cNvSpPr>
              <a:spLocks noChangeShapeType="1"/>
            </p:cNvSpPr>
            <p:nvPr/>
          </p:nvSpPr>
          <p:spPr bwMode="auto">
            <a:xfrm>
              <a:off x="2569" y="3196"/>
              <a:ext cx="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02" name="Freeform 421"/>
            <p:cNvSpPr>
              <a:spLocks/>
            </p:cNvSpPr>
            <p:nvPr/>
          </p:nvSpPr>
          <p:spPr bwMode="auto">
            <a:xfrm>
              <a:off x="2569" y="3155"/>
              <a:ext cx="12" cy="41"/>
            </a:xfrm>
            <a:custGeom>
              <a:avLst/>
              <a:gdLst>
                <a:gd name="T0" fmla="*/ 12 w 12"/>
                <a:gd name="T1" fmla="*/ 41 h 41"/>
                <a:gd name="T2" fmla="*/ 12 w 12"/>
                <a:gd name="T3" fmla="*/ 0 h 41"/>
                <a:gd name="T4" fmla="*/ 0 w 12"/>
                <a:gd name="T5" fmla="*/ 0 h 41"/>
                <a:gd name="T6" fmla="*/ 0 60000 65536"/>
                <a:gd name="T7" fmla="*/ 0 60000 65536"/>
                <a:gd name="T8" fmla="*/ 0 60000 65536"/>
                <a:gd name="T9" fmla="*/ 0 w 12"/>
                <a:gd name="T10" fmla="*/ 0 h 41"/>
                <a:gd name="T11" fmla="*/ 12 w 12"/>
                <a:gd name="T12" fmla="*/ 41 h 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41">
                  <a:moveTo>
                    <a:pt x="12" y="41"/>
                  </a:move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03" name="Line 422"/>
            <p:cNvSpPr>
              <a:spLocks noChangeShapeType="1"/>
            </p:cNvSpPr>
            <p:nvPr/>
          </p:nvSpPr>
          <p:spPr bwMode="auto">
            <a:xfrm>
              <a:off x="2578" y="3155"/>
              <a:ext cx="1" cy="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04" name="Freeform 423"/>
            <p:cNvSpPr>
              <a:spLocks/>
            </p:cNvSpPr>
            <p:nvPr/>
          </p:nvSpPr>
          <p:spPr bwMode="auto">
            <a:xfrm>
              <a:off x="2614" y="3187"/>
              <a:ext cx="22" cy="9"/>
            </a:xfrm>
            <a:custGeom>
              <a:avLst/>
              <a:gdLst>
                <a:gd name="T0" fmla="*/ 0 w 22"/>
                <a:gd name="T1" fmla="*/ 6 h 9"/>
                <a:gd name="T2" fmla="*/ 7 w 22"/>
                <a:gd name="T3" fmla="*/ 9 h 9"/>
                <a:gd name="T4" fmla="*/ 13 w 22"/>
                <a:gd name="T5" fmla="*/ 9 h 9"/>
                <a:gd name="T6" fmla="*/ 19 w 22"/>
                <a:gd name="T7" fmla="*/ 6 h 9"/>
                <a:gd name="T8" fmla="*/ 22 w 22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9"/>
                <a:gd name="T17" fmla="*/ 22 w 22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9">
                  <a:moveTo>
                    <a:pt x="0" y="6"/>
                  </a:moveTo>
                  <a:lnTo>
                    <a:pt x="7" y="9"/>
                  </a:lnTo>
                  <a:lnTo>
                    <a:pt x="13" y="9"/>
                  </a:lnTo>
                  <a:lnTo>
                    <a:pt x="19" y="6"/>
                  </a:lnTo>
                  <a:lnTo>
                    <a:pt x="2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05" name="Freeform 424"/>
            <p:cNvSpPr>
              <a:spLocks/>
            </p:cNvSpPr>
            <p:nvPr/>
          </p:nvSpPr>
          <p:spPr bwMode="auto">
            <a:xfrm>
              <a:off x="2614" y="3184"/>
              <a:ext cx="7" cy="12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7 w 7"/>
                <a:gd name="T5" fmla="*/ 12 h 12"/>
                <a:gd name="T6" fmla="*/ 0 60000 65536"/>
                <a:gd name="T7" fmla="*/ 0 60000 65536"/>
                <a:gd name="T8" fmla="*/ 0 60000 65536"/>
                <a:gd name="T9" fmla="*/ 0 w 7"/>
                <a:gd name="T10" fmla="*/ 0 h 12"/>
                <a:gd name="T11" fmla="*/ 7 w 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12">
                  <a:moveTo>
                    <a:pt x="0" y="0"/>
                  </a:moveTo>
                  <a:lnTo>
                    <a:pt x="3" y="9"/>
                  </a:lnTo>
                  <a:lnTo>
                    <a:pt x="7" y="1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06" name="Freeform 425"/>
            <p:cNvSpPr>
              <a:spLocks/>
            </p:cNvSpPr>
            <p:nvPr/>
          </p:nvSpPr>
          <p:spPr bwMode="auto">
            <a:xfrm>
              <a:off x="2611" y="3133"/>
              <a:ext cx="3" cy="60"/>
            </a:xfrm>
            <a:custGeom>
              <a:avLst/>
              <a:gdLst>
                <a:gd name="T0" fmla="*/ 3 w 3"/>
                <a:gd name="T1" fmla="*/ 60 h 60"/>
                <a:gd name="T2" fmla="*/ 0 w 3"/>
                <a:gd name="T3" fmla="*/ 51 h 60"/>
                <a:gd name="T4" fmla="*/ 0 w 3"/>
                <a:gd name="T5" fmla="*/ 0 h 60"/>
                <a:gd name="T6" fmla="*/ 3 w 3"/>
                <a:gd name="T7" fmla="*/ 0 h 60"/>
                <a:gd name="T8" fmla="*/ 3 w 3"/>
                <a:gd name="T9" fmla="*/ 51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0"/>
                <a:gd name="T17" fmla="*/ 3 w 3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0">
                  <a:moveTo>
                    <a:pt x="3" y="60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07" name="Line 426"/>
            <p:cNvSpPr>
              <a:spLocks noChangeShapeType="1"/>
            </p:cNvSpPr>
            <p:nvPr/>
          </p:nvSpPr>
          <p:spPr bwMode="auto">
            <a:xfrm>
              <a:off x="2602" y="3155"/>
              <a:ext cx="2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08" name="Freeform 427"/>
            <p:cNvSpPr>
              <a:spLocks/>
            </p:cNvSpPr>
            <p:nvPr/>
          </p:nvSpPr>
          <p:spPr bwMode="auto">
            <a:xfrm>
              <a:off x="2574" y="3133"/>
              <a:ext cx="7" cy="7"/>
            </a:xfrm>
            <a:custGeom>
              <a:avLst/>
              <a:gdLst>
                <a:gd name="T0" fmla="*/ 4 w 7"/>
                <a:gd name="T1" fmla="*/ 7 h 7"/>
                <a:gd name="T2" fmla="*/ 7 w 7"/>
                <a:gd name="T3" fmla="*/ 4 h 7"/>
                <a:gd name="T4" fmla="*/ 4 w 7"/>
                <a:gd name="T5" fmla="*/ 0 h 7"/>
                <a:gd name="T6" fmla="*/ 0 w 7"/>
                <a:gd name="T7" fmla="*/ 4 h 7"/>
                <a:gd name="T8" fmla="*/ 4 w 7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4" y="7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7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09" name="Freeform 428"/>
            <p:cNvSpPr>
              <a:spLocks/>
            </p:cNvSpPr>
            <p:nvPr/>
          </p:nvSpPr>
          <p:spPr bwMode="auto">
            <a:xfrm>
              <a:off x="2517" y="3155"/>
              <a:ext cx="17" cy="9"/>
            </a:xfrm>
            <a:custGeom>
              <a:avLst/>
              <a:gdLst>
                <a:gd name="T0" fmla="*/ 17 w 17"/>
                <a:gd name="T1" fmla="*/ 0 h 9"/>
                <a:gd name="T2" fmla="*/ 12 w 17"/>
                <a:gd name="T3" fmla="*/ 0 h 9"/>
                <a:gd name="T4" fmla="*/ 5 w 17"/>
                <a:gd name="T5" fmla="*/ 2 h 9"/>
                <a:gd name="T6" fmla="*/ 0 w 17"/>
                <a:gd name="T7" fmla="*/ 9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9"/>
                <a:gd name="T14" fmla="*/ 17 w 1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9">
                  <a:moveTo>
                    <a:pt x="17" y="0"/>
                  </a:moveTo>
                  <a:lnTo>
                    <a:pt x="12" y="0"/>
                  </a:lnTo>
                  <a:lnTo>
                    <a:pt x="5" y="2"/>
                  </a:lnTo>
                  <a:lnTo>
                    <a:pt x="0" y="9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10" name="Line 429"/>
            <p:cNvSpPr>
              <a:spLocks noChangeShapeType="1"/>
            </p:cNvSpPr>
            <p:nvPr/>
          </p:nvSpPr>
          <p:spPr bwMode="auto">
            <a:xfrm flipH="1">
              <a:off x="2437" y="2996"/>
              <a:ext cx="1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11" name="Line 430"/>
            <p:cNvSpPr>
              <a:spLocks noChangeShapeType="1"/>
            </p:cNvSpPr>
            <p:nvPr/>
          </p:nvSpPr>
          <p:spPr bwMode="auto">
            <a:xfrm>
              <a:off x="2254" y="3272"/>
              <a:ext cx="12" cy="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12" name="Freeform 431"/>
            <p:cNvSpPr>
              <a:spLocks/>
            </p:cNvSpPr>
            <p:nvPr/>
          </p:nvSpPr>
          <p:spPr bwMode="auto">
            <a:xfrm>
              <a:off x="2496" y="3519"/>
              <a:ext cx="4" cy="4"/>
            </a:xfrm>
            <a:custGeom>
              <a:avLst/>
              <a:gdLst>
                <a:gd name="T0" fmla="*/ 3 w 4"/>
                <a:gd name="T1" fmla="*/ 0 h 4"/>
                <a:gd name="T2" fmla="*/ 0 w 4"/>
                <a:gd name="T3" fmla="*/ 2 h 4"/>
                <a:gd name="T4" fmla="*/ 3 w 4"/>
                <a:gd name="T5" fmla="*/ 4 h 4"/>
                <a:gd name="T6" fmla="*/ 4 w 4"/>
                <a:gd name="T7" fmla="*/ 2 h 4"/>
                <a:gd name="T8" fmla="*/ 3 w 4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0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4" y="2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13" name="Freeform 432"/>
            <p:cNvSpPr>
              <a:spLocks/>
            </p:cNvSpPr>
            <p:nvPr/>
          </p:nvSpPr>
          <p:spPr bwMode="auto">
            <a:xfrm>
              <a:off x="2492" y="3534"/>
              <a:ext cx="8" cy="29"/>
            </a:xfrm>
            <a:custGeom>
              <a:avLst/>
              <a:gdLst>
                <a:gd name="T0" fmla="*/ 7 w 8"/>
                <a:gd name="T1" fmla="*/ 0 h 29"/>
                <a:gd name="T2" fmla="*/ 7 w 8"/>
                <a:gd name="T3" fmla="*/ 29 h 29"/>
                <a:gd name="T4" fmla="*/ 8 w 8"/>
                <a:gd name="T5" fmla="*/ 29 h 29"/>
                <a:gd name="T6" fmla="*/ 8 w 8"/>
                <a:gd name="T7" fmla="*/ 0 h 29"/>
                <a:gd name="T8" fmla="*/ 0 w 8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29"/>
                <a:gd name="T17" fmla="*/ 8 w 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29">
                  <a:moveTo>
                    <a:pt x="7" y="0"/>
                  </a:moveTo>
                  <a:lnTo>
                    <a:pt x="7" y="29"/>
                  </a:lnTo>
                  <a:lnTo>
                    <a:pt x="8" y="29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14" name="Line 433"/>
            <p:cNvSpPr>
              <a:spLocks noChangeShapeType="1"/>
            </p:cNvSpPr>
            <p:nvPr/>
          </p:nvSpPr>
          <p:spPr bwMode="auto">
            <a:xfrm>
              <a:off x="2492" y="3563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15" name="Freeform 434"/>
            <p:cNvSpPr>
              <a:spLocks/>
            </p:cNvSpPr>
            <p:nvPr/>
          </p:nvSpPr>
          <p:spPr bwMode="auto">
            <a:xfrm>
              <a:off x="2775" y="3662"/>
              <a:ext cx="5" cy="4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1 h 4"/>
                <a:gd name="T4" fmla="*/ 3 w 5"/>
                <a:gd name="T5" fmla="*/ 4 h 4"/>
                <a:gd name="T6" fmla="*/ 5 w 5"/>
                <a:gd name="T7" fmla="*/ 1 h 4"/>
                <a:gd name="T8" fmla="*/ 3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3" y="0"/>
                  </a:moveTo>
                  <a:lnTo>
                    <a:pt x="0" y="1"/>
                  </a:lnTo>
                  <a:lnTo>
                    <a:pt x="3" y="4"/>
                  </a:lnTo>
                  <a:lnTo>
                    <a:pt x="5" y="1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16" name="Freeform 435"/>
            <p:cNvSpPr>
              <a:spLocks/>
            </p:cNvSpPr>
            <p:nvPr/>
          </p:nvSpPr>
          <p:spPr bwMode="auto">
            <a:xfrm>
              <a:off x="2771" y="3676"/>
              <a:ext cx="9" cy="30"/>
            </a:xfrm>
            <a:custGeom>
              <a:avLst/>
              <a:gdLst>
                <a:gd name="T0" fmla="*/ 7 w 9"/>
                <a:gd name="T1" fmla="*/ 0 h 30"/>
                <a:gd name="T2" fmla="*/ 7 w 9"/>
                <a:gd name="T3" fmla="*/ 30 h 30"/>
                <a:gd name="T4" fmla="*/ 9 w 9"/>
                <a:gd name="T5" fmla="*/ 30 h 30"/>
                <a:gd name="T6" fmla="*/ 9 w 9"/>
                <a:gd name="T7" fmla="*/ 0 h 30"/>
                <a:gd name="T8" fmla="*/ 0 w 9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0"/>
                <a:gd name="T17" fmla="*/ 9 w 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0">
                  <a:moveTo>
                    <a:pt x="7" y="0"/>
                  </a:moveTo>
                  <a:lnTo>
                    <a:pt x="7" y="30"/>
                  </a:lnTo>
                  <a:lnTo>
                    <a:pt x="9" y="3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17" name="Line 436"/>
            <p:cNvSpPr>
              <a:spLocks noChangeShapeType="1"/>
            </p:cNvSpPr>
            <p:nvPr/>
          </p:nvSpPr>
          <p:spPr bwMode="auto">
            <a:xfrm>
              <a:off x="2771" y="3706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18" name="Freeform 437"/>
            <p:cNvSpPr>
              <a:spLocks/>
            </p:cNvSpPr>
            <p:nvPr/>
          </p:nvSpPr>
          <p:spPr bwMode="auto">
            <a:xfrm>
              <a:off x="3070" y="3662"/>
              <a:ext cx="5" cy="4"/>
            </a:xfrm>
            <a:custGeom>
              <a:avLst/>
              <a:gdLst>
                <a:gd name="T0" fmla="*/ 0 w 5"/>
                <a:gd name="T1" fmla="*/ 1 h 4"/>
                <a:gd name="T2" fmla="*/ 3 w 5"/>
                <a:gd name="T3" fmla="*/ 4 h 4"/>
                <a:gd name="T4" fmla="*/ 5 w 5"/>
                <a:gd name="T5" fmla="*/ 1 h 4"/>
                <a:gd name="T6" fmla="*/ 3 w 5"/>
                <a:gd name="T7" fmla="*/ 0 h 4"/>
                <a:gd name="T8" fmla="*/ 0 w 5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0" y="1"/>
                  </a:moveTo>
                  <a:lnTo>
                    <a:pt x="3" y="4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19" name="Freeform 438"/>
            <p:cNvSpPr>
              <a:spLocks/>
            </p:cNvSpPr>
            <p:nvPr/>
          </p:nvSpPr>
          <p:spPr bwMode="auto">
            <a:xfrm>
              <a:off x="3066" y="3676"/>
              <a:ext cx="9" cy="30"/>
            </a:xfrm>
            <a:custGeom>
              <a:avLst/>
              <a:gdLst>
                <a:gd name="T0" fmla="*/ 7 w 9"/>
                <a:gd name="T1" fmla="*/ 0 h 30"/>
                <a:gd name="T2" fmla="*/ 7 w 9"/>
                <a:gd name="T3" fmla="*/ 30 h 30"/>
                <a:gd name="T4" fmla="*/ 9 w 9"/>
                <a:gd name="T5" fmla="*/ 30 h 30"/>
                <a:gd name="T6" fmla="*/ 9 w 9"/>
                <a:gd name="T7" fmla="*/ 0 h 30"/>
                <a:gd name="T8" fmla="*/ 0 w 9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0"/>
                <a:gd name="T17" fmla="*/ 9 w 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0">
                  <a:moveTo>
                    <a:pt x="7" y="0"/>
                  </a:moveTo>
                  <a:lnTo>
                    <a:pt x="7" y="30"/>
                  </a:lnTo>
                  <a:lnTo>
                    <a:pt x="9" y="3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20" name="Line 439"/>
            <p:cNvSpPr>
              <a:spLocks noChangeShapeType="1"/>
            </p:cNvSpPr>
            <p:nvPr/>
          </p:nvSpPr>
          <p:spPr bwMode="auto">
            <a:xfrm>
              <a:off x="3066" y="3706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21" name="Freeform 440"/>
            <p:cNvSpPr>
              <a:spLocks/>
            </p:cNvSpPr>
            <p:nvPr/>
          </p:nvSpPr>
          <p:spPr bwMode="auto">
            <a:xfrm>
              <a:off x="3304" y="3662"/>
              <a:ext cx="3" cy="4"/>
            </a:xfrm>
            <a:custGeom>
              <a:avLst/>
              <a:gdLst>
                <a:gd name="T0" fmla="*/ 0 w 3"/>
                <a:gd name="T1" fmla="*/ 1 h 4"/>
                <a:gd name="T2" fmla="*/ 2 w 3"/>
                <a:gd name="T3" fmla="*/ 4 h 4"/>
                <a:gd name="T4" fmla="*/ 3 w 3"/>
                <a:gd name="T5" fmla="*/ 1 h 4"/>
                <a:gd name="T6" fmla="*/ 2 w 3"/>
                <a:gd name="T7" fmla="*/ 0 h 4"/>
                <a:gd name="T8" fmla="*/ 0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0" y="1"/>
                  </a:moveTo>
                  <a:lnTo>
                    <a:pt x="2" y="4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22" name="Freeform 441"/>
            <p:cNvSpPr>
              <a:spLocks/>
            </p:cNvSpPr>
            <p:nvPr/>
          </p:nvSpPr>
          <p:spPr bwMode="auto">
            <a:xfrm>
              <a:off x="3299" y="3676"/>
              <a:ext cx="8" cy="30"/>
            </a:xfrm>
            <a:custGeom>
              <a:avLst/>
              <a:gdLst>
                <a:gd name="T0" fmla="*/ 7 w 8"/>
                <a:gd name="T1" fmla="*/ 0 h 30"/>
                <a:gd name="T2" fmla="*/ 7 w 8"/>
                <a:gd name="T3" fmla="*/ 30 h 30"/>
                <a:gd name="T4" fmla="*/ 8 w 8"/>
                <a:gd name="T5" fmla="*/ 30 h 30"/>
                <a:gd name="T6" fmla="*/ 8 w 8"/>
                <a:gd name="T7" fmla="*/ 0 h 30"/>
                <a:gd name="T8" fmla="*/ 0 w 8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0"/>
                <a:gd name="T17" fmla="*/ 8 w 8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0">
                  <a:moveTo>
                    <a:pt x="7" y="0"/>
                  </a:moveTo>
                  <a:lnTo>
                    <a:pt x="7" y="30"/>
                  </a:lnTo>
                  <a:lnTo>
                    <a:pt x="8" y="3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23" name="Line 442"/>
            <p:cNvSpPr>
              <a:spLocks noChangeShapeType="1"/>
            </p:cNvSpPr>
            <p:nvPr/>
          </p:nvSpPr>
          <p:spPr bwMode="auto">
            <a:xfrm>
              <a:off x="3299" y="3706"/>
              <a:ext cx="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24" name="Line 443"/>
            <p:cNvSpPr>
              <a:spLocks noChangeShapeType="1"/>
            </p:cNvSpPr>
            <p:nvPr/>
          </p:nvSpPr>
          <p:spPr bwMode="auto">
            <a:xfrm flipH="1">
              <a:off x="2081" y="3706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25" name="Freeform 444"/>
            <p:cNvSpPr>
              <a:spLocks/>
            </p:cNvSpPr>
            <p:nvPr/>
          </p:nvSpPr>
          <p:spPr bwMode="auto">
            <a:xfrm>
              <a:off x="2088" y="3676"/>
              <a:ext cx="1" cy="30"/>
            </a:xfrm>
            <a:custGeom>
              <a:avLst/>
              <a:gdLst>
                <a:gd name="T0" fmla="*/ 0 w 1"/>
                <a:gd name="T1" fmla="*/ 30 h 30"/>
                <a:gd name="T2" fmla="*/ 0 w 1"/>
                <a:gd name="T3" fmla="*/ 0 h 30"/>
                <a:gd name="T4" fmla="*/ 1 w 1"/>
                <a:gd name="T5" fmla="*/ 0 h 30"/>
                <a:gd name="T6" fmla="*/ 1 w 1"/>
                <a:gd name="T7" fmla="*/ 3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0"/>
                <a:gd name="T14" fmla="*/ 1 w 1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0">
                  <a:moveTo>
                    <a:pt x="0" y="3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3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26" name="Line 445"/>
            <p:cNvSpPr>
              <a:spLocks noChangeShapeType="1"/>
            </p:cNvSpPr>
            <p:nvPr/>
          </p:nvSpPr>
          <p:spPr bwMode="auto">
            <a:xfrm flipH="1">
              <a:off x="2081" y="3676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27" name="Freeform 446"/>
            <p:cNvSpPr>
              <a:spLocks/>
            </p:cNvSpPr>
            <p:nvPr/>
          </p:nvSpPr>
          <p:spPr bwMode="auto">
            <a:xfrm>
              <a:off x="2085" y="3662"/>
              <a:ext cx="4" cy="4"/>
            </a:xfrm>
            <a:custGeom>
              <a:avLst/>
              <a:gdLst>
                <a:gd name="T0" fmla="*/ 0 w 4"/>
                <a:gd name="T1" fmla="*/ 1 h 4"/>
                <a:gd name="T2" fmla="*/ 3 w 4"/>
                <a:gd name="T3" fmla="*/ 4 h 4"/>
                <a:gd name="T4" fmla="*/ 4 w 4"/>
                <a:gd name="T5" fmla="*/ 1 h 4"/>
                <a:gd name="T6" fmla="*/ 3 w 4"/>
                <a:gd name="T7" fmla="*/ 0 h 4"/>
                <a:gd name="T8" fmla="*/ 0 w 4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0" y="1"/>
                  </a:moveTo>
                  <a:lnTo>
                    <a:pt x="3" y="4"/>
                  </a:lnTo>
                  <a:lnTo>
                    <a:pt x="4" y="1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28" name="Freeform 447"/>
            <p:cNvSpPr>
              <a:spLocks/>
            </p:cNvSpPr>
            <p:nvPr/>
          </p:nvSpPr>
          <p:spPr bwMode="auto">
            <a:xfrm>
              <a:off x="2248" y="3901"/>
              <a:ext cx="5" cy="6"/>
            </a:xfrm>
            <a:custGeom>
              <a:avLst/>
              <a:gdLst>
                <a:gd name="T0" fmla="*/ 2 w 5"/>
                <a:gd name="T1" fmla="*/ 0 h 6"/>
                <a:gd name="T2" fmla="*/ 0 w 5"/>
                <a:gd name="T3" fmla="*/ 3 h 6"/>
                <a:gd name="T4" fmla="*/ 2 w 5"/>
                <a:gd name="T5" fmla="*/ 6 h 6"/>
                <a:gd name="T6" fmla="*/ 5 w 5"/>
                <a:gd name="T7" fmla="*/ 3 h 6"/>
                <a:gd name="T8" fmla="*/ 2 w 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2" y="0"/>
                  </a:moveTo>
                  <a:lnTo>
                    <a:pt x="0" y="3"/>
                  </a:lnTo>
                  <a:lnTo>
                    <a:pt x="2" y="6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29" name="Freeform 448"/>
            <p:cNvSpPr>
              <a:spLocks/>
            </p:cNvSpPr>
            <p:nvPr/>
          </p:nvSpPr>
          <p:spPr bwMode="auto">
            <a:xfrm>
              <a:off x="2243" y="3916"/>
              <a:ext cx="10" cy="31"/>
            </a:xfrm>
            <a:custGeom>
              <a:avLst/>
              <a:gdLst>
                <a:gd name="T0" fmla="*/ 7 w 10"/>
                <a:gd name="T1" fmla="*/ 0 h 31"/>
                <a:gd name="T2" fmla="*/ 7 w 10"/>
                <a:gd name="T3" fmla="*/ 31 h 31"/>
                <a:gd name="T4" fmla="*/ 10 w 10"/>
                <a:gd name="T5" fmla="*/ 31 h 31"/>
                <a:gd name="T6" fmla="*/ 10 w 10"/>
                <a:gd name="T7" fmla="*/ 0 h 31"/>
                <a:gd name="T8" fmla="*/ 0 w 10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31"/>
                <a:gd name="T17" fmla="*/ 10 w 10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31">
                  <a:moveTo>
                    <a:pt x="7" y="0"/>
                  </a:moveTo>
                  <a:lnTo>
                    <a:pt x="7" y="31"/>
                  </a:lnTo>
                  <a:lnTo>
                    <a:pt x="10" y="31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30" name="Line 449"/>
            <p:cNvSpPr>
              <a:spLocks noChangeShapeType="1"/>
            </p:cNvSpPr>
            <p:nvPr/>
          </p:nvSpPr>
          <p:spPr bwMode="auto">
            <a:xfrm>
              <a:off x="2243" y="3947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31" name="Freeform 450"/>
            <p:cNvSpPr>
              <a:spLocks/>
            </p:cNvSpPr>
            <p:nvPr/>
          </p:nvSpPr>
          <p:spPr bwMode="auto">
            <a:xfrm>
              <a:off x="2625" y="3523"/>
              <a:ext cx="36" cy="54"/>
            </a:xfrm>
            <a:custGeom>
              <a:avLst/>
              <a:gdLst>
                <a:gd name="T0" fmla="*/ 0 w 36"/>
                <a:gd name="T1" fmla="*/ 54 h 54"/>
                <a:gd name="T2" fmla="*/ 18 w 36"/>
                <a:gd name="T3" fmla="*/ 0 h 54"/>
                <a:gd name="T4" fmla="*/ 36 w 36"/>
                <a:gd name="T5" fmla="*/ 54 h 54"/>
                <a:gd name="T6" fmla="*/ 33 w 36"/>
                <a:gd name="T7" fmla="*/ 54 h 54"/>
                <a:gd name="T8" fmla="*/ 18 w 36"/>
                <a:gd name="T9" fmla="*/ 8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54"/>
                <a:gd name="T17" fmla="*/ 36 w 36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54">
                  <a:moveTo>
                    <a:pt x="0" y="54"/>
                  </a:moveTo>
                  <a:lnTo>
                    <a:pt x="18" y="0"/>
                  </a:lnTo>
                  <a:lnTo>
                    <a:pt x="36" y="54"/>
                  </a:lnTo>
                  <a:lnTo>
                    <a:pt x="33" y="54"/>
                  </a:lnTo>
                  <a:lnTo>
                    <a:pt x="18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32" name="Line 451"/>
            <p:cNvSpPr>
              <a:spLocks noChangeShapeType="1"/>
            </p:cNvSpPr>
            <p:nvPr/>
          </p:nvSpPr>
          <p:spPr bwMode="auto">
            <a:xfrm flipH="1">
              <a:off x="2631" y="3561"/>
              <a:ext cx="2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33" name="Line 452"/>
            <p:cNvSpPr>
              <a:spLocks noChangeShapeType="1"/>
            </p:cNvSpPr>
            <p:nvPr/>
          </p:nvSpPr>
          <p:spPr bwMode="auto">
            <a:xfrm flipH="1">
              <a:off x="2620" y="3577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34" name="Line 453"/>
            <p:cNvSpPr>
              <a:spLocks noChangeShapeType="1"/>
            </p:cNvSpPr>
            <p:nvPr/>
          </p:nvSpPr>
          <p:spPr bwMode="auto">
            <a:xfrm>
              <a:off x="2651" y="3577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35" name="Freeform 454"/>
            <p:cNvSpPr>
              <a:spLocks/>
            </p:cNvSpPr>
            <p:nvPr/>
          </p:nvSpPr>
          <p:spPr bwMode="auto">
            <a:xfrm>
              <a:off x="2706" y="3523"/>
              <a:ext cx="4" cy="54"/>
            </a:xfrm>
            <a:custGeom>
              <a:avLst/>
              <a:gdLst>
                <a:gd name="T0" fmla="*/ 0 w 4"/>
                <a:gd name="T1" fmla="*/ 54 h 54"/>
                <a:gd name="T2" fmla="*/ 0 w 4"/>
                <a:gd name="T3" fmla="*/ 0 h 54"/>
                <a:gd name="T4" fmla="*/ 4 w 4"/>
                <a:gd name="T5" fmla="*/ 0 h 54"/>
                <a:gd name="T6" fmla="*/ 4 w 4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4"/>
                <a:gd name="T14" fmla="*/ 4 w 4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4">
                  <a:moveTo>
                    <a:pt x="0" y="54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5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36" name="Freeform 455"/>
            <p:cNvSpPr>
              <a:spLocks/>
            </p:cNvSpPr>
            <p:nvPr/>
          </p:nvSpPr>
          <p:spPr bwMode="auto">
            <a:xfrm>
              <a:off x="2676" y="3541"/>
              <a:ext cx="30" cy="36"/>
            </a:xfrm>
            <a:custGeom>
              <a:avLst/>
              <a:gdLst>
                <a:gd name="T0" fmla="*/ 30 w 30"/>
                <a:gd name="T1" fmla="*/ 8 h 36"/>
                <a:gd name="T2" fmla="*/ 26 w 30"/>
                <a:gd name="T3" fmla="*/ 2 h 36"/>
                <a:gd name="T4" fmla="*/ 21 w 30"/>
                <a:gd name="T5" fmla="*/ 0 h 36"/>
                <a:gd name="T6" fmla="*/ 16 w 30"/>
                <a:gd name="T7" fmla="*/ 0 h 36"/>
                <a:gd name="T8" fmla="*/ 8 w 30"/>
                <a:gd name="T9" fmla="*/ 2 h 36"/>
                <a:gd name="T10" fmla="*/ 3 w 30"/>
                <a:gd name="T11" fmla="*/ 8 h 36"/>
                <a:gd name="T12" fmla="*/ 0 w 30"/>
                <a:gd name="T13" fmla="*/ 16 h 36"/>
                <a:gd name="T14" fmla="*/ 0 w 30"/>
                <a:gd name="T15" fmla="*/ 20 h 36"/>
                <a:gd name="T16" fmla="*/ 3 w 30"/>
                <a:gd name="T17" fmla="*/ 28 h 36"/>
                <a:gd name="T18" fmla="*/ 8 w 30"/>
                <a:gd name="T19" fmla="*/ 32 h 36"/>
                <a:gd name="T20" fmla="*/ 16 w 30"/>
                <a:gd name="T21" fmla="*/ 36 h 36"/>
                <a:gd name="T22" fmla="*/ 21 w 30"/>
                <a:gd name="T23" fmla="*/ 36 h 36"/>
                <a:gd name="T24" fmla="*/ 26 w 30"/>
                <a:gd name="T25" fmla="*/ 32 h 36"/>
                <a:gd name="T26" fmla="*/ 30 w 30"/>
                <a:gd name="T27" fmla="*/ 28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"/>
                <a:gd name="T43" fmla="*/ 0 h 36"/>
                <a:gd name="T44" fmla="*/ 30 w 30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" h="36">
                  <a:moveTo>
                    <a:pt x="30" y="8"/>
                  </a:moveTo>
                  <a:lnTo>
                    <a:pt x="26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3" y="28"/>
                  </a:lnTo>
                  <a:lnTo>
                    <a:pt x="8" y="32"/>
                  </a:lnTo>
                  <a:lnTo>
                    <a:pt x="16" y="36"/>
                  </a:lnTo>
                  <a:lnTo>
                    <a:pt x="21" y="36"/>
                  </a:lnTo>
                  <a:lnTo>
                    <a:pt x="26" y="32"/>
                  </a:lnTo>
                  <a:lnTo>
                    <a:pt x="30" y="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37" name="Freeform 456"/>
            <p:cNvSpPr>
              <a:spLocks/>
            </p:cNvSpPr>
            <p:nvPr/>
          </p:nvSpPr>
          <p:spPr bwMode="auto">
            <a:xfrm>
              <a:off x="2679" y="3541"/>
              <a:ext cx="13" cy="36"/>
            </a:xfrm>
            <a:custGeom>
              <a:avLst/>
              <a:gdLst>
                <a:gd name="T0" fmla="*/ 13 w 13"/>
                <a:gd name="T1" fmla="*/ 0 h 36"/>
                <a:gd name="T2" fmla="*/ 8 w 13"/>
                <a:gd name="T3" fmla="*/ 2 h 36"/>
                <a:gd name="T4" fmla="*/ 2 w 13"/>
                <a:gd name="T5" fmla="*/ 8 h 36"/>
                <a:gd name="T6" fmla="*/ 0 w 13"/>
                <a:gd name="T7" fmla="*/ 16 h 36"/>
                <a:gd name="T8" fmla="*/ 0 w 13"/>
                <a:gd name="T9" fmla="*/ 20 h 36"/>
                <a:gd name="T10" fmla="*/ 2 w 13"/>
                <a:gd name="T11" fmla="*/ 28 h 36"/>
                <a:gd name="T12" fmla="*/ 8 w 13"/>
                <a:gd name="T13" fmla="*/ 32 h 36"/>
                <a:gd name="T14" fmla="*/ 13 w 13"/>
                <a:gd name="T15" fmla="*/ 36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36"/>
                <a:gd name="T26" fmla="*/ 13 w 13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36">
                  <a:moveTo>
                    <a:pt x="13" y="0"/>
                  </a:moveTo>
                  <a:lnTo>
                    <a:pt x="8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8" y="32"/>
                  </a:lnTo>
                  <a:lnTo>
                    <a:pt x="13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38" name="Line 457"/>
            <p:cNvSpPr>
              <a:spLocks noChangeShapeType="1"/>
            </p:cNvSpPr>
            <p:nvPr/>
          </p:nvSpPr>
          <p:spPr bwMode="auto">
            <a:xfrm>
              <a:off x="2706" y="3577"/>
              <a:ext cx="1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39" name="Freeform 458"/>
            <p:cNvSpPr>
              <a:spLocks/>
            </p:cNvSpPr>
            <p:nvPr/>
          </p:nvSpPr>
          <p:spPr bwMode="auto">
            <a:xfrm>
              <a:off x="2761" y="3523"/>
              <a:ext cx="2" cy="54"/>
            </a:xfrm>
            <a:custGeom>
              <a:avLst/>
              <a:gdLst>
                <a:gd name="T0" fmla="*/ 0 w 2"/>
                <a:gd name="T1" fmla="*/ 54 h 54"/>
                <a:gd name="T2" fmla="*/ 0 w 2"/>
                <a:gd name="T3" fmla="*/ 0 h 54"/>
                <a:gd name="T4" fmla="*/ 2 w 2"/>
                <a:gd name="T5" fmla="*/ 0 h 54"/>
                <a:gd name="T6" fmla="*/ 2 w 2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54"/>
                <a:gd name="T14" fmla="*/ 2 w 2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54">
                  <a:moveTo>
                    <a:pt x="0" y="54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5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40" name="Freeform 459"/>
            <p:cNvSpPr>
              <a:spLocks/>
            </p:cNvSpPr>
            <p:nvPr/>
          </p:nvSpPr>
          <p:spPr bwMode="auto">
            <a:xfrm>
              <a:off x="2730" y="3541"/>
              <a:ext cx="31" cy="36"/>
            </a:xfrm>
            <a:custGeom>
              <a:avLst/>
              <a:gdLst>
                <a:gd name="T0" fmla="*/ 31 w 31"/>
                <a:gd name="T1" fmla="*/ 8 h 36"/>
                <a:gd name="T2" fmla="*/ 26 w 31"/>
                <a:gd name="T3" fmla="*/ 2 h 36"/>
                <a:gd name="T4" fmla="*/ 20 w 31"/>
                <a:gd name="T5" fmla="*/ 0 h 36"/>
                <a:gd name="T6" fmla="*/ 15 w 31"/>
                <a:gd name="T7" fmla="*/ 0 h 36"/>
                <a:gd name="T8" fmla="*/ 8 w 31"/>
                <a:gd name="T9" fmla="*/ 2 h 36"/>
                <a:gd name="T10" fmla="*/ 2 w 31"/>
                <a:gd name="T11" fmla="*/ 8 h 36"/>
                <a:gd name="T12" fmla="*/ 0 w 31"/>
                <a:gd name="T13" fmla="*/ 16 h 36"/>
                <a:gd name="T14" fmla="*/ 0 w 31"/>
                <a:gd name="T15" fmla="*/ 20 h 36"/>
                <a:gd name="T16" fmla="*/ 2 w 31"/>
                <a:gd name="T17" fmla="*/ 28 h 36"/>
                <a:gd name="T18" fmla="*/ 8 w 31"/>
                <a:gd name="T19" fmla="*/ 32 h 36"/>
                <a:gd name="T20" fmla="*/ 15 w 31"/>
                <a:gd name="T21" fmla="*/ 36 h 36"/>
                <a:gd name="T22" fmla="*/ 20 w 31"/>
                <a:gd name="T23" fmla="*/ 36 h 36"/>
                <a:gd name="T24" fmla="*/ 26 w 31"/>
                <a:gd name="T25" fmla="*/ 32 h 36"/>
                <a:gd name="T26" fmla="*/ 31 w 31"/>
                <a:gd name="T27" fmla="*/ 28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"/>
                <a:gd name="T43" fmla="*/ 0 h 36"/>
                <a:gd name="T44" fmla="*/ 31 w 31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" h="36">
                  <a:moveTo>
                    <a:pt x="31" y="8"/>
                  </a:moveTo>
                  <a:lnTo>
                    <a:pt x="26" y="2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8" y="32"/>
                  </a:lnTo>
                  <a:lnTo>
                    <a:pt x="15" y="36"/>
                  </a:lnTo>
                  <a:lnTo>
                    <a:pt x="20" y="36"/>
                  </a:lnTo>
                  <a:lnTo>
                    <a:pt x="26" y="32"/>
                  </a:lnTo>
                  <a:lnTo>
                    <a:pt x="31" y="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41" name="Freeform 460"/>
            <p:cNvSpPr>
              <a:spLocks/>
            </p:cNvSpPr>
            <p:nvPr/>
          </p:nvSpPr>
          <p:spPr bwMode="auto">
            <a:xfrm>
              <a:off x="2732" y="3541"/>
              <a:ext cx="13" cy="36"/>
            </a:xfrm>
            <a:custGeom>
              <a:avLst/>
              <a:gdLst>
                <a:gd name="T0" fmla="*/ 13 w 13"/>
                <a:gd name="T1" fmla="*/ 0 h 36"/>
                <a:gd name="T2" fmla="*/ 9 w 13"/>
                <a:gd name="T3" fmla="*/ 2 h 36"/>
                <a:gd name="T4" fmla="*/ 3 w 13"/>
                <a:gd name="T5" fmla="*/ 8 h 36"/>
                <a:gd name="T6" fmla="*/ 0 w 13"/>
                <a:gd name="T7" fmla="*/ 16 h 36"/>
                <a:gd name="T8" fmla="*/ 0 w 13"/>
                <a:gd name="T9" fmla="*/ 20 h 36"/>
                <a:gd name="T10" fmla="*/ 3 w 13"/>
                <a:gd name="T11" fmla="*/ 28 h 36"/>
                <a:gd name="T12" fmla="*/ 9 w 13"/>
                <a:gd name="T13" fmla="*/ 32 h 36"/>
                <a:gd name="T14" fmla="*/ 13 w 13"/>
                <a:gd name="T15" fmla="*/ 36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36"/>
                <a:gd name="T26" fmla="*/ 13 w 13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36">
                  <a:moveTo>
                    <a:pt x="13" y="0"/>
                  </a:moveTo>
                  <a:lnTo>
                    <a:pt x="9" y="2"/>
                  </a:lnTo>
                  <a:lnTo>
                    <a:pt x="3" y="8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3" y="28"/>
                  </a:lnTo>
                  <a:lnTo>
                    <a:pt x="9" y="32"/>
                  </a:lnTo>
                  <a:lnTo>
                    <a:pt x="13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42" name="Line 461"/>
            <p:cNvSpPr>
              <a:spLocks noChangeShapeType="1"/>
            </p:cNvSpPr>
            <p:nvPr/>
          </p:nvSpPr>
          <p:spPr bwMode="auto">
            <a:xfrm>
              <a:off x="2753" y="3523"/>
              <a:ext cx="1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43" name="Line 462"/>
            <p:cNvSpPr>
              <a:spLocks noChangeShapeType="1"/>
            </p:cNvSpPr>
            <p:nvPr/>
          </p:nvSpPr>
          <p:spPr bwMode="auto">
            <a:xfrm flipH="1">
              <a:off x="2699" y="3523"/>
              <a:ext cx="1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44" name="Line 463"/>
            <p:cNvSpPr>
              <a:spLocks noChangeShapeType="1"/>
            </p:cNvSpPr>
            <p:nvPr/>
          </p:nvSpPr>
          <p:spPr bwMode="auto">
            <a:xfrm flipV="1">
              <a:off x="2786" y="3523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45" name="Freeform 464"/>
            <p:cNvSpPr>
              <a:spLocks/>
            </p:cNvSpPr>
            <p:nvPr/>
          </p:nvSpPr>
          <p:spPr bwMode="auto">
            <a:xfrm>
              <a:off x="2786" y="3523"/>
              <a:ext cx="5" cy="6"/>
            </a:xfrm>
            <a:custGeom>
              <a:avLst/>
              <a:gdLst>
                <a:gd name="T0" fmla="*/ 0 w 5"/>
                <a:gd name="T1" fmla="*/ 3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3"/>
                  </a:moveTo>
                  <a:lnTo>
                    <a:pt x="3" y="6"/>
                  </a:lnTo>
                  <a:lnTo>
                    <a:pt x="5" y="3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46" name="Freeform 465"/>
            <p:cNvSpPr>
              <a:spLocks/>
            </p:cNvSpPr>
            <p:nvPr/>
          </p:nvSpPr>
          <p:spPr bwMode="auto">
            <a:xfrm>
              <a:off x="2782" y="3541"/>
              <a:ext cx="9" cy="36"/>
            </a:xfrm>
            <a:custGeom>
              <a:avLst/>
              <a:gdLst>
                <a:gd name="T0" fmla="*/ 7 w 9"/>
                <a:gd name="T1" fmla="*/ 0 h 36"/>
                <a:gd name="T2" fmla="*/ 7 w 9"/>
                <a:gd name="T3" fmla="*/ 36 h 36"/>
                <a:gd name="T4" fmla="*/ 9 w 9"/>
                <a:gd name="T5" fmla="*/ 36 h 36"/>
                <a:gd name="T6" fmla="*/ 9 w 9"/>
                <a:gd name="T7" fmla="*/ 0 h 36"/>
                <a:gd name="T8" fmla="*/ 0 w 9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36"/>
                <a:gd name="T17" fmla="*/ 9 w 9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36">
                  <a:moveTo>
                    <a:pt x="7" y="0"/>
                  </a:moveTo>
                  <a:lnTo>
                    <a:pt x="7" y="36"/>
                  </a:lnTo>
                  <a:lnTo>
                    <a:pt x="9" y="36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47" name="Line 466"/>
            <p:cNvSpPr>
              <a:spLocks noChangeShapeType="1"/>
            </p:cNvSpPr>
            <p:nvPr/>
          </p:nvSpPr>
          <p:spPr bwMode="auto">
            <a:xfrm>
              <a:off x="2782" y="3577"/>
              <a:ext cx="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48" name="Line 467"/>
            <p:cNvSpPr>
              <a:spLocks noChangeShapeType="1"/>
            </p:cNvSpPr>
            <p:nvPr/>
          </p:nvSpPr>
          <p:spPr bwMode="auto">
            <a:xfrm flipH="1">
              <a:off x="2761" y="3577"/>
              <a:ext cx="1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49" name="Freeform 468"/>
            <p:cNvSpPr>
              <a:spLocks/>
            </p:cNvSpPr>
            <p:nvPr/>
          </p:nvSpPr>
          <p:spPr bwMode="auto">
            <a:xfrm>
              <a:off x="2816" y="3523"/>
              <a:ext cx="3" cy="51"/>
            </a:xfrm>
            <a:custGeom>
              <a:avLst/>
              <a:gdLst>
                <a:gd name="T0" fmla="*/ 3 w 3"/>
                <a:gd name="T1" fmla="*/ 51 h 51"/>
                <a:gd name="T2" fmla="*/ 0 w 3"/>
                <a:gd name="T3" fmla="*/ 43 h 51"/>
                <a:gd name="T4" fmla="*/ 0 w 3"/>
                <a:gd name="T5" fmla="*/ 0 h 51"/>
                <a:gd name="T6" fmla="*/ 0 60000 65536"/>
                <a:gd name="T7" fmla="*/ 0 60000 65536"/>
                <a:gd name="T8" fmla="*/ 0 60000 65536"/>
                <a:gd name="T9" fmla="*/ 0 w 3"/>
                <a:gd name="T10" fmla="*/ 0 h 51"/>
                <a:gd name="T11" fmla="*/ 3 w 3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1">
                  <a:moveTo>
                    <a:pt x="3" y="51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50" name="Freeform 469"/>
            <p:cNvSpPr>
              <a:spLocks/>
            </p:cNvSpPr>
            <p:nvPr/>
          </p:nvSpPr>
          <p:spPr bwMode="auto">
            <a:xfrm>
              <a:off x="2819" y="3569"/>
              <a:ext cx="18" cy="8"/>
            </a:xfrm>
            <a:custGeom>
              <a:avLst/>
              <a:gdLst>
                <a:gd name="T0" fmla="*/ 0 w 18"/>
                <a:gd name="T1" fmla="*/ 4 h 8"/>
                <a:gd name="T2" fmla="*/ 5 w 18"/>
                <a:gd name="T3" fmla="*/ 8 h 8"/>
                <a:gd name="T4" fmla="*/ 11 w 18"/>
                <a:gd name="T5" fmla="*/ 8 h 8"/>
                <a:gd name="T6" fmla="*/ 15 w 18"/>
                <a:gd name="T7" fmla="*/ 4 h 8"/>
                <a:gd name="T8" fmla="*/ 18 w 18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8"/>
                <a:gd name="T17" fmla="*/ 18 w 18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8">
                  <a:moveTo>
                    <a:pt x="0" y="4"/>
                  </a:moveTo>
                  <a:lnTo>
                    <a:pt x="5" y="8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1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51" name="Freeform 470"/>
            <p:cNvSpPr>
              <a:spLocks/>
            </p:cNvSpPr>
            <p:nvPr/>
          </p:nvSpPr>
          <p:spPr bwMode="auto">
            <a:xfrm>
              <a:off x="2819" y="3523"/>
              <a:ext cx="3" cy="51"/>
            </a:xfrm>
            <a:custGeom>
              <a:avLst/>
              <a:gdLst>
                <a:gd name="T0" fmla="*/ 3 w 3"/>
                <a:gd name="T1" fmla="*/ 51 h 51"/>
                <a:gd name="T2" fmla="*/ 0 w 3"/>
                <a:gd name="T3" fmla="*/ 43 h 51"/>
                <a:gd name="T4" fmla="*/ 0 w 3"/>
                <a:gd name="T5" fmla="*/ 0 h 51"/>
                <a:gd name="T6" fmla="*/ 0 60000 65536"/>
                <a:gd name="T7" fmla="*/ 0 60000 65536"/>
                <a:gd name="T8" fmla="*/ 0 60000 65536"/>
                <a:gd name="T9" fmla="*/ 0 w 3"/>
                <a:gd name="T10" fmla="*/ 0 h 51"/>
                <a:gd name="T11" fmla="*/ 3 w 3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51">
                  <a:moveTo>
                    <a:pt x="3" y="51"/>
                  </a:moveTo>
                  <a:lnTo>
                    <a:pt x="0" y="4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52" name="Line 471"/>
            <p:cNvSpPr>
              <a:spLocks noChangeShapeType="1"/>
            </p:cNvSpPr>
            <p:nvPr/>
          </p:nvSpPr>
          <p:spPr bwMode="auto">
            <a:xfrm>
              <a:off x="2809" y="3541"/>
              <a:ext cx="2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53" name="Line 472"/>
            <p:cNvSpPr>
              <a:spLocks noChangeShapeType="1"/>
            </p:cNvSpPr>
            <p:nvPr/>
          </p:nvSpPr>
          <p:spPr bwMode="auto">
            <a:xfrm flipV="1">
              <a:off x="2852" y="3523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54" name="Freeform 473"/>
            <p:cNvSpPr>
              <a:spLocks/>
            </p:cNvSpPr>
            <p:nvPr/>
          </p:nvSpPr>
          <p:spPr bwMode="auto">
            <a:xfrm>
              <a:off x="2852" y="3523"/>
              <a:ext cx="5" cy="6"/>
            </a:xfrm>
            <a:custGeom>
              <a:avLst/>
              <a:gdLst>
                <a:gd name="T0" fmla="*/ 0 w 5"/>
                <a:gd name="T1" fmla="*/ 3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6"/>
                <a:gd name="T14" fmla="*/ 5 w 5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6">
                  <a:moveTo>
                    <a:pt x="0" y="3"/>
                  </a:moveTo>
                  <a:lnTo>
                    <a:pt x="3" y="6"/>
                  </a:lnTo>
                  <a:lnTo>
                    <a:pt x="5" y="3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55" name="Freeform 474"/>
            <p:cNvSpPr>
              <a:spLocks/>
            </p:cNvSpPr>
            <p:nvPr/>
          </p:nvSpPr>
          <p:spPr bwMode="auto">
            <a:xfrm>
              <a:off x="2846" y="3541"/>
              <a:ext cx="11" cy="36"/>
            </a:xfrm>
            <a:custGeom>
              <a:avLst/>
              <a:gdLst>
                <a:gd name="T0" fmla="*/ 9 w 11"/>
                <a:gd name="T1" fmla="*/ 0 h 36"/>
                <a:gd name="T2" fmla="*/ 9 w 11"/>
                <a:gd name="T3" fmla="*/ 36 h 36"/>
                <a:gd name="T4" fmla="*/ 11 w 11"/>
                <a:gd name="T5" fmla="*/ 36 h 36"/>
                <a:gd name="T6" fmla="*/ 11 w 11"/>
                <a:gd name="T7" fmla="*/ 0 h 36"/>
                <a:gd name="T8" fmla="*/ 0 w 11"/>
                <a:gd name="T9" fmla="*/ 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6"/>
                <a:gd name="T17" fmla="*/ 11 w 11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6">
                  <a:moveTo>
                    <a:pt x="9" y="0"/>
                  </a:moveTo>
                  <a:lnTo>
                    <a:pt x="9" y="36"/>
                  </a:lnTo>
                  <a:lnTo>
                    <a:pt x="11" y="36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56" name="Line 475"/>
            <p:cNvSpPr>
              <a:spLocks noChangeShapeType="1"/>
            </p:cNvSpPr>
            <p:nvPr/>
          </p:nvSpPr>
          <p:spPr bwMode="auto">
            <a:xfrm>
              <a:off x="2846" y="3577"/>
              <a:ext cx="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57" name="Line 476"/>
            <p:cNvSpPr>
              <a:spLocks noChangeShapeType="1"/>
            </p:cNvSpPr>
            <p:nvPr/>
          </p:nvSpPr>
          <p:spPr bwMode="auto">
            <a:xfrm flipH="1" flipV="1">
              <a:off x="2822" y="3573"/>
              <a:ext cx="2" cy="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58" name="Freeform 477"/>
            <p:cNvSpPr>
              <a:spLocks/>
            </p:cNvSpPr>
            <p:nvPr/>
          </p:nvSpPr>
          <p:spPr bwMode="auto">
            <a:xfrm>
              <a:off x="2881" y="3541"/>
              <a:ext cx="12" cy="8"/>
            </a:xfrm>
            <a:custGeom>
              <a:avLst/>
              <a:gdLst>
                <a:gd name="T0" fmla="*/ 0 w 12"/>
                <a:gd name="T1" fmla="*/ 8 h 8"/>
                <a:gd name="T2" fmla="*/ 4 w 12"/>
                <a:gd name="T3" fmla="*/ 2 h 8"/>
                <a:gd name="T4" fmla="*/ 12 w 12"/>
                <a:gd name="T5" fmla="*/ 0 h 8"/>
                <a:gd name="T6" fmla="*/ 0 60000 65536"/>
                <a:gd name="T7" fmla="*/ 0 60000 65536"/>
                <a:gd name="T8" fmla="*/ 0 60000 65536"/>
                <a:gd name="T9" fmla="*/ 0 w 12"/>
                <a:gd name="T10" fmla="*/ 0 h 8"/>
                <a:gd name="T11" fmla="*/ 12 w 12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8">
                  <a:moveTo>
                    <a:pt x="0" y="8"/>
                  </a:moveTo>
                  <a:lnTo>
                    <a:pt x="4" y="2"/>
                  </a:lnTo>
                  <a:lnTo>
                    <a:pt x="1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59" name="Freeform 478"/>
            <p:cNvSpPr>
              <a:spLocks/>
            </p:cNvSpPr>
            <p:nvPr/>
          </p:nvSpPr>
          <p:spPr bwMode="auto">
            <a:xfrm>
              <a:off x="2878" y="3541"/>
              <a:ext cx="36" cy="36"/>
            </a:xfrm>
            <a:custGeom>
              <a:avLst/>
              <a:gdLst>
                <a:gd name="T0" fmla="*/ 3 w 36"/>
                <a:gd name="T1" fmla="*/ 8 h 36"/>
                <a:gd name="T2" fmla="*/ 0 w 36"/>
                <a:gd name="T3" fmla="*/ 16 h 36"/>
                <a:gd name="T4" fmla="*/ 0 w 36"/>
                <a:gd name="T5" fmla="*/ 20 h 36"/>
                <a:gd name="T6" fmla="*/ 3 w 36"/>
                <a:gd name="T7" fmla="*/ 28 h 36"/>
                <a:gd name="T8" fmla="*/ 7 w 36"/>
                <a:gd name="T9" fmla="*/ 32 h 36"/>
                <a:gd name="T10" fmla="*/ 15 w 36"/>
                <a:gd name="T11" fmla="*/ 36 h 36"/>
                <a:gd name="T12" fmla="*/ 21 w 36"/>
                <a:gd name="T13" fmla="*/ 36 h 36"/>
                <a:gd name="T14" fmla="*/ 28 w 36"/>
                <a:gd name="T15" fmla="*/ 32 h 36"/>
                <a:gd name="T16" fmla="*/ 33 w 36"/>
                <a:gd name="T17" fmla="*/ 28 h 36"/>
                <a:gd name="T18" fmla="*/ 36 w 36"/>
                <a:gd name="T19" fmla="*/ 20 h 36"/>
                <a:gd name="T20" fmla="*/ 36 w 36"/>
                <a:gd name="T21" fmla="*/ 16 h 36"/>
                <a:gd name="T22" fmla="*/ 33 w 36"/>
                <a:gd name="T23" fmla="*/ 8 h 36"/>
                <a:gd name="T24" fmla="*/ 28 w 36"/>
                <a:gd name="T25" fmla="*/ 2 h 36"/>
                <a:gd name="T26" fmla="*/ 21 w 36"/>
                <a:gd name="T27" fmla="*/ 0 h 36"/>
                <a:gd name="T28" fmla="*/ 15 w 36"/>
                <a:gd name="T29" fmla="*/ 0 h 36"/>
                <a:gd name="T30" fmla="*/ 10 w 36"/>
                <a:gd name="T31" fmla="*/ 2 h 36"/>
                <a:gd name="T32" fmla="*/ 6 w 36"/>
                <a:gd name="T33" fmla="*/ 8 h 36"/>
                <a:gd name="T34" fmla="*/ 3 w 36"/>
                <a:gd name="T35" fmla="*/ 16 h 36"/>
                <a:gd name="T36" fmla="*/ 3 w 36"/>
                <a:gd name="T37" fmla="*/ 20 h 36"/>
                <a:gd name="T38" fmla="*/ 6 w 36"/>
                <a:gd name="T39" fmla="*/ 28 h 36"/>
                <a:gd name="T40" fmla="*/ 10 w 36"/>
                <a:gd name="T41" fmla="*/ 32 h 36"/>
                <a:gd name="T42" fmla="*/ 15 w 36"/>
                <a:gd name="T43" fmla="*/ 36 h 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"/>
                <a:gd name="T67" fmla="*/ 0 h 36"/>
                <a:gd name="T68" fmla="*/ 36 w 36"/>
                <a:gd name="T69" fmla="*/ 36 h 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" h="36">
                  <a:moveTo>
                    <a:pt x="3" y="8"/>
                  </a:moveTo>
                  <a:lnTo>
                    <a:pt x="0" y="16"/>
                  </a:lnTo>
                  <a:lnTo>
                    <a:pt x="0" y="20"/>
                  </a:lnTo>
                  <a:lnTo>
                    <a:pt x="3" y="28"/>
                  </a:lnTo>
                  <a:lnTo>
                    <a:pt x="7" y="32"/>
                  </a:lnTo>
                  <a:lnTo>
                    <a:pt x="15" y="36"/>
                  </a:lnTo>
                  <a:lnTo>
                    <a:pt x="21" y="36"/>
                  </a:lnTo>
                  <a:lnTo>
                    <a:pt x="28" y="32"/>
                  </a:lnTo>
                  <a:lnTo>
                    <a:pt x="33" y="28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8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6" y="8"/>
                  </a:lnTo>
                  <a:lnTo>
                    <a:pt x="3" y="16"/>
                  </a:lnTo>
                  <a:lnTo>
                    <a:pt x="3" y="20"/>
                  </a:lnTo>
                  <a:lnTo>
                    <a:pt x="6" y="28"/>
                  </a:lnTo>
                  <a:lnTo>
                    <a:pt x="10" y="32"/>
                  </a:lnTo>
                  <a:lnTo>
                    <a:pt x="15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60" name="Freeform 479"/>
            <p:cNvSpPr>
              <a:spLocks/>
            </p:cNvSpPr>
            <p:nvPr/>
          </p:nvSpPr>
          <p:spPr bwMode="auto">
            <a:xfrm>
              <a:off x="2899" y="3541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4 w 12"/>
                <a:gd name="T3" fmla="*/ 32 h 36"/>
                <a:gd name="T4" fmla="*/ 9 w 12"/>
                <a:gd name="T5" fmla="*/ 28 h 36"/>
                <a:gd name="T6" fmla="*/ 12 w 12"/>
                <a:gd name="T7" fmla="*/ 20 h 36"/>
                <a:gd name="T8" fmla="*/ 12 w 12"/>
                <a:gd name="T9" fmla="*/ 16 h 36"/>
                <a:gd name="T10" fmla="*/ 9 w 12"/>
                <a:gd name="T11" fmla="*/ 8 h 36"/>
                <a:gd name="T12" fmla="*/ 4 w 12"/>
                <a:gd name="T13" fmla="*/ 2 h 36"/>
                <a:gd name="T14" fmla="*/ 0 w 12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36"/>
                <a:gd name="T26" fmla="*/ 12 w 12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36">
                  <a:moveTo>
                    <a:pt x="0" y="36"/>
                  </a:moveTo>
                  <a:lnTo>
                    <a:pt x="4" y="32"/>
                  </a:lnTo>
                  <a:lnTo>
                    <a:pt x="9" y="28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9" y="8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61" name="Freeform 480"/>
            <p:cNvSpPr>
              <a:spLocks/>
            </p:cNvSpPr>
            <p:nvPr/>
          </p:nvSpPr>
          <p:spPr bwMode="auto">
            <a:xfrm>
              <a:off x="2934" y="3541"/>
              <a:ext cx="2" cy="36"/>
            </a:xfrm>
            <a:custGeom>
              <a:avLst/>
              <a:gdLst>
                <a:gd name="T0" fmla="*/ 0 w 2"/>
                <a:gd name="T1" fmla="*/ 0 h 36"/>
                <a:gd name="T2" fmla="*/ 0 w 2"/>
                <a:gd name="T3" fmla="*/ 36 h 36"/>
                <a:gd name="T4" fmla="*/ 2 w 2"/>
                <a:gd name="T5" fmla="*/ 36 h 36"/>
                <a:gd name="T6" fmla="*/ 2 w 2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6"/>
                <a:gd name="T14" fmla="*/ 2 w 2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6">
                  <a:moveTo>
                    <a:pt x="0" y="0"/>
                  </a:moveTo>
                  <a:lnTo>
                    <a:pt x="0" y="36"/>
                  </a:lnTo>
                  <a:lnTo>
                    <a:pt x="2" y="36"/>
                  </a:lnTo>
                  <a:lnTo>
                    <a:pt x="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62" name="Freeform 481"/>
            <p:cNvSpPr>
              <a:spLocks/>
            </p:cNvSpPr>
            <p:nvPr/>
          </p:nvSpPr>
          <p:spPr bwMode="auto">
            <a:xfrm>
              <a:off x="2941" y="3541"/>
              <a:ext cx="24" cy="36"/>
            </a:xfrm>
            <a:custGeom>
              <a:avLst/>
              <a:gdLst>
                <a:gd name="T0" fmla="*/ 0 w 24"/>
                <a:gd name="T1" fmla="*/ 2 h 36"/>
                <a:gd name="T2" fmla="*/ 9 w 24"/>
                <a:gd name="T3" fmla="*/ 0 h 36"/>
                <a:gd name="T4" fmla="*/ 14 w 24"/>
                <a:gd name="T5" fmla="*/ 0 h 36"/>
                <a:gd name="T6" fmla="*/ 21 w 24"/>
                <a:gd name="T7" fmla="*/ 2 h 36"/>
                <a:gd name="T8" fmla="*/ 24 w 24"/>
                <a:gd name="T9" fmla="*/ 8 h 36"/>
                <a:gd name="T10" fmla="*/ 24 w 24"/>
                <a:gd name="T11" fmla="*/ 3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6"/>
                <a:gd name="T20" fmla="*/ 24 w 2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6">
                  <a:moveTo>
                    <a:pt x="0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4" y="8"/>
                  </a:lnTo>
                  <a:lnTo>
                    <a:pt x="24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63" name="Line 482"/>
            <p:cNvSpPr>
              <a:spLocks noChangeShapeType="1"/>
            </p:cNvSpPr>
            <p:nvPr/>
          </p:nvSpPr>
          <p:spPr bwMode="auto">
            <a:xfrm flipH="1" flipV="1">
              <a:off x="2955" y="3541"/>
              <a:ext cx="6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64" name="Freeform 483"/>
            <p:cNvSpPr>
              <a:spLocks/>
            </p:cNvSpPr>
            <p:nvPr/>
          </p:nvSpPr>
          <p:spPr bwMode="auto">
            <a:xfrm>
              <a:off x="2961" y="3543"/>
              <a:ext cx="1" cy="34"/>
            </a:xfrm>
            <a:custGeom>
              <a:avLst/>
              <a:gdLst>
                <a:gd name="T0" fmla="*/ 0 w 1"/>
                <a:gd name="T1" fmla="*/ 0 h 34"/>
                <a:gd name="T2" fmla="*/ 1 w 1"/>
                <a:gd name="T3" fmla="*/ 6 h 34"/>
                <a:gd name="T4" fmla="*/ 1 w 1"/>
                <a:gd name="T5" fmla="*/ 34 h 34"/>
                <a:gd name="T6" fmla="*/ 0 60000 65536"/>
                <a:gd name="T7" fmla="*/ 0 60000 65536"/>
                <a:gd name="T8" fmla="*/ 0 60000 65536"/>
                <a:gd name="T9" fmla="*/ 0 w 1"/>
                <a:gd name="T10" fmla="*/ 0 h 34"/>
                <a:gd name="T11" fmla="*/ 1 w 1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4">
                  <a:moveTo>
                    <a:pt x="0" y="0"/>
                  </a:moveTo>
                  <a:lnTo>
                    <a:pt x="1" y="6"/>
                  </a:lnTo>
                  <a:lnTo>
                    <a:pt x="1" y="3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65" name="Line 484"/>
            <p:cNvSpPr>
              <a:spLocks noChangeShapeType="1"/>
            </p:cNvSpPr>
            <p:nvPr/>
          </p:nvSpPr>
          <p:spPr bwMode="auto">
            <a:xfrm flipV="1">
              <a:off x="2936" y="3543"/>
              <a:ext cx="5" cy="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66" name="Line 485"/>
            <p:cNvSpPr>
              <a:spLocks noChangeShapeType="1"/>
            </p:cNvSpPr>
            <p:nvPr/>
          </p:nvSpPr>
          <p:spPr bwMode="auto">
            <a:xfrm flipH="1">
              <a:off x="2926" y="3541"/>
              <a:ext cx="1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67" name="Line 486"/>
            <p:cNvSpPr>
              <a:spLocks noChangeShapeType="1"/>
            </p:cNvSpPr>
            <p:nvPr/>
          </p:nvSpPr>
          <p:spPr bwMode="auto">
            <a:xfrm>
              <a:off x="2926" y="3577"/>
              <a:ext cx="1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68" name="Line 487"/>
            <p:cNvSpPr>
              <a:spLocks noChangeShapeType="1"/>
            </p:cNvSpPr>
            <p:nvPr/>
          </p:nvSpPr>
          <p:spPr bwMode="auto">
            <a:xfrm>
              <a:off x="2955" y="3577"/>
              <a:ext cx="1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69" name="Freeform 488"/>
            <p:cNvSpPr>
              <a:spLocks/>
            </p:cNvSpPr>
            <p:nvPr/>
          </p:nvSpPr>
          <p:spPr bwMode="auto">
            <a:xfrm>
              <a:off x="3044" y="3541"/>
              <a:ext cx="2" cy="36"/>
            </a:xfrm>
            <a:custGeom>
              <a:avLst/>
              <a:gdLst>
                <a:gd name="T0" fmla="*/ 0 w 2"/>
                <a:gd name="T1" fmla="*/ 36 h 36"/>
                <a:gd name="T2" fmla="*/ 0 w 2"/>
                <a:gd name="T3" fmla="*/ 0 h 36"/>
                <a:gd name="T4" fmla="*/ 2 w 2"/>
                <a:gd name="T5" fmla="*/ 0 h 36"/>
                <a:gd name="T6" fmla="*/ 2 w 2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36"/>
                <a:gd name="T14" fmla="*/ 2 w 2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36">
                  <a:moveTo>
                    <a:pt x="0" y="36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70" name="Freeform 489"/>
            <p:cNvSpPr>
              <a:spLocks/>
            </p:cNvSpPr>
            <p:nvPr/>
          </p:nvSpPr>
          <p:spPr bwMode="auto">
            <a:xfrm>
              <a:off x="3046" y="3541"/>
              <a:ext cx="29" cy="36"/>
            </a:xfrm>
            <a:custGeom>
              <a:avLst/>
              <a:gdLst>
                <a:gd name="T0" fmla="*/ 0 w 29"/>
                <a:gd name="T1" fmla="*/ 8 h 36"/>
                <a:gd name="T2" fmla="*/ 5 w 29"/>
                <a:gd name="T3" fmla="*/ 2 h 36"/>
                <a:gd name="T4" fmla="*/ 13 w 29"/>
                <a:gd name="T5" fmla="*/ 0 h 36"/>
                <a:gd name="T6" fmla="*/ 18 w 29"/>
                <a:gd name="T7" fmla="*/ 0 h 36"/>
                <a:gd name="T8" fmla="*/ 26 w 29"/>
                <a:gd name="T9" fmla="*/ 2 h 36"/>
                <a:gd name="T10" fmla="*/ 29 w 29"/>
                <a:gd name="T11" fmla="*/ 8 h 36"/>
                <a:gd name="T12" fmla="*/ 29 w 29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6"/>
                <a:gd name="T23" fmla="*/ 29 w 29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6">
                  <a:moveTo>
                    <a:pt x="0" y="8"/>
                  </a:moveTo>
                  <a:lnTo>
                    <a:pt x="5" y="2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29" y="8"/>
                  </a:lnTo>
                  <a:lnTo>
                    <a:pt x="29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71" name="Freeform 490"/>
            <p:cNvSpPr>
              <a:spLocks/>
            </p:cNvSpPr>
            <p:nvPr/>
          </p:nvSpPr>
          <p:spPr bwMode="auto">
            <a:xfrm>
              <a:off x="3064" y="3541"/>
              <a:ext cx="8" cy="8"/>
            </a:xfrm>
            <a:custGeom>
              <a:avLst/>
              <a:gdLst>
                <a:gd name="T0" fmla="*/ 8 w 8"/>
                <a:gd name="T1" fmla="*/ 8 h 8"/>
                <a:gd name="T2" fmla="*/ 5 w 8"/>
                <a:gd name="T3" fmla="*/ 2 h 8"/>
                <a:gd name="T4" fmla="*/ 0 w 8"/>
                <a:gd name="T5" fmla="*/ 0 h 8"/>
                <a:gd name="T6" fmla="*/ 0 60000 65536"/>
                <a:gd name="T7" fmla="*/ 0 60000 65536"/>
                <a:gd name="T8" fmla="*/ 0 60000 65536"/>
                <a:gd name="T9" fmla="*/ 0 w 8"/>
                <a:gd name="T10" fmla="*/ 0 h 8"/>
                <a:gd name="T11" fmla="*/ 8 w 8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" h="8">
                  <a:moveTo>
                    <a:pt x="8" y="8"/>
                  </a:move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72" name="Line 491"/>
            <p:cNvSpPr>
              <a:spLocks noChangeShapeType="1"/>
            </p:cNvSpPr>
            <p:nvPr/>
          </p:nvSpPr>
          <p:spPr bwMode="auto">
            <a:xfrm>
              <a:off x="3072" y="3549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73" name="Freeform 492"/>
            <p:cNvSpPr>
              <a:spLocks/>
            </p:cNvSpPr>
            <p:nvPr/>
          </p:nvSpPr>
          <p:spPr bwMode="auto">
            <a:xfrm>
              <a:off x="3075" y="3541"/>
              <a:ext cx="27" cy="36"/>
            </a:xfrm>
            <a:custGeom>
              <a:avLst/>
              <a:gdLst>
                <a:gd name="T0" fmla="*/ 0 w 27"/>
                <a:gd name="T1" fmla="*/ 8 h 36"/>
                <a:gd name="T2" fmla="*/ 5 w 27"/>
                <a:gd name="T3" fmla="*/ 2 h 36"/>
                <a:gd name="T4" fmla="*/ 12 w 27"/>
                <a:gd name="T5" fmla="*/ 0 h 36"/>
                <a:gd name="T6" fmla="*/ 17 w 27"/>
                <a:gd name="T7" fmla="*/ 0 h 36"/>
                <a:gd name="T8" fmla="*/ 26 w 27"/>
                <a:gd name="T9" fmla="*/ 2 h 36"/>
                <a:gd name="T10" fmla="*/ 27 w 27"/>
                <a:gd name="T11" fmla="*/ 8 h 36"/>
                <a:gd name="T12" fmla="*/ 27 w 27"/>
                <a:gd name="T13" fmla="*/ 36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36"/>
                <a:gd name="T23" fmla="*/ 27 w 27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36">
                  <a:moveTo>
                    <a:pt x="0" y="8"/>
                  </a:moveTo>
                  <a:lnTo>
                    <a:pt x="5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6" y="2"/>
                  </a:lnTo>
                  <a:lnTo>
                    <a:pt x="27" y="8"/>
                  </a:lnTo>
                  <a:lnTo>
                    <a:pt x="27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74" name="Freeform 493"/>
            <p:cNvSpPr>
              <a:spLocks/>
            </p:cNvSpPr>
            <p:nvPr/>
          </p:nvSpPr>
          <p:spPr bwMode="auto">
            <a:xfrm>
              <a:off x="3092" y="3541"/>
              <a:ext cx="9" cy="8"/>
            </a:xfrm>
            <a:custGeom>
              <a:avLst/>
              <a:gdLst>
                <a:gd name="T0" fmla="*/ 9 w 9"/>
                <a:gd name="T1" fmla="*/ 8 h 8"/>
                <a:gd name="T2" fmla="*/ 6 w 9"/>
                <a:gd name="T3" fmla="*/ 2 h 8"/>
                <a:gd name="T4" fmla="*/ 0 w 9"/>
                <a:gd name="T5" fmla="*/ 0 h 8"/>
                <a:gd name="T6" fmla="*/ 0 60000 65536"/>
                <a:gd name="T7" fmla="*/ 0 60000 65536"/>
                <a:gd name="T8" fmla="*/ 0 60000 65536"/>
                <a:gd name="T9" fmla="*/ 0 w 9"/>
                <a:gd name="T10" fmla="*/ 0 h 8"/>
                <a:gd name="T11" fmla="*/ 9 w 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8">
                  <a:moveTo>
                    <a:pt x="9" y="8"/>
                  </a:move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75" name="Line 494"/>
            <p:cNvSpPr>
              <a:spLocks noChangeShapeType="1"/>
            </p:cNvSpPr>
            <p:nvPr/>
          </p:nvSpPr>
          <p:spPr bwMode="auto">
            <a:xfrm>
              <a:off x="3101" y="3549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76" name="Line 495"/>
            <p:cNvSpPr>
              <a:spLocks noChangeShapeType="1"/>
            </p:cNvSpPr>
            <p:nvPr/>
          </p:nvSpPr>
          <p:spPr bwMode="auto">
            <a:xfrm flipH="1">
              <a:off x="3036" y="3577"/>
              <a:ext cx="1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77" name="Line 496"/>
            <p:cNvSpPr>
              <a:spLocks noChangeShapeType="1"/>
            </p:cNvSpPr>
            <p:nvPr/>
          </p:nvSpPr>
          <p:spPr bwMode="auto">
            <a:xfrm>
              <a:off x="3064" y="3577"/>
              <a:ext cx="1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78" name="Line 497"/>
            <p:cNvSpPr>
              <a:spLocks noChangeShapeType="1"/>
            </p:cNvSpPr>
            <p:nvPr/>
          </p:nvSpPr>
          <p:spPr bwMode="auto">
            <a:xfrm>
              <a:off x="3092" y="3577"/>
              <a:ext cx="1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79" name="Line 498"/>
            <p:cNvSpPr>
              <a:spLocks noChangeShapeType="1"/>
            </p:cNvSpPr>
            <p:nvPr/>
          </p:nvSpPr>
          <p:spPr bwMode="auto">
            <a:xfrm flipV="1">
              <a:off x="3131" y="3541"/>
              <a:ext cx="8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80" name="Freeform 499"/>
            <p:cNvSpPr>
              <a:spLocks/>
            </p:cNvSpPr>
            <p:nvPr/>
          </p:nvSpPr>
          <p:spPr bwMode="auto">
            <a:xfrm>
              <a:off x="3123" y="3541"/>
              <a:ext cx="35" cy="36"/>
            </a:xfrm>
            <a:custGeom>
              <a:avLst/>
              <a:gdLst>
                <a:gd name="T0" fmla="*/ 8 w 35"/>
                <a:gd name="T1" fmla="*/ 2 h 36"/>
                <a:gd name="T2" fmla="*/ 2 w 35"/>
                <a:gd name="T3" fmla="*/ 8 h 36"/>
                <a:gd name="T4" fmla="*/ 0 w 35"/>
                <a:gd name="T5" fmla="*/ 16 h 36"/>
                <a:gd name="T6" fmla="*/ 0 w 35"/>
                <a:gd name="T7" fmla="*/ 20 h 36"/>
                <a:gd name="T8" fmla="*/ 2 w 35"/>
                <a:gd name="T9" fmla="*/ 28 h 36"/>
                <a:gd name="T10" fmla="*/ 8 w 35"/>
                <a:gd name="T11" fmla="*/ 32 h 36"/>
                <a:gd name="T12" fmla="*/ 16 w 35"/>
                <a:gd name="T13" fmla="*/ 36 h 36"/>
                <a:gd name="T14" fmla="*/ 20 w 35"/>
                <a:gd name="T15" fmla="*/ 36 h 36"/>
                <a:gd name="T16" fmla="*/ 29 w 35"/>
                <a:gd name="T17" fmla="*/ 32 h 36"/>
                <a:gd name="T18" fmla="*/ 34 w 35"/>
                <a:gd name="T19" fmla="*/ 28 h 36"/>
                <a:gd name="T20" fmla="*/ 35 w 35"/>
                <a:gd name="T21" fmla="*/ 20 h 36"/>
                <a:gd name="T22" fmla="*/ 35 w 35"/>
                <a:gd name="T23" fmla="*/ 16 h 36"/>
                <a:gd name="T24" fmla="*/ 34 w 35"/>
                <a:gd name="T25" fmla="*/ 8 h 36"/>
                <a:gd name="T26" fmla="*/ 29 w 35"/>
                <a:gd name="T27" fmla="*/ 2 h 36"/>
                <a:gd name="T28" fmla="*/ 20 w 35"/>
                <a:gd name="T29" fmla="*/ 0 h 36"/>
                <a:gd name="T30" fmla="*/ 16 w 35"/>
                <a:gd name="T31" fmla="*/ 0 h 36"/>
                <a:gd name="T32" fmla="*/ 9 w 35"/>
                <a:gd name="T33" fmla="*/ 2 h 36"/>
                <a:gd name="T34" fmla="*/ 5 w 35"/>
                <a:gd name="T35" fmla="*/ 8 h 36"/>
                <a:gd name="T36" fmla="*/ 2 w 35"/>
                <a:gd name="T37" fmla="*/ 16 h 36"/>
                <a:gd name="T38" fmla="*/ 2 w 35"/>
                <a:gd name="T39" fmla="*/ 20 h 36"/>
                <a:gd name="T40" fmla="*/ 5 w 35"/>
                <a:gd name="T41" fmla="*/ 28 h 36"/>
                <a:gd name="T42" fmla="*/ 9 w 35"/>
                <a:gd name="T43" fmla="*/ 32 h 36"/>
                <a:gd name="T44" fmla="*/ 16 w 35"/>
                <a:gd name="T45" fmla="*/ 36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"/>
                <a:gd name="T70" fmla="*/ 0 h 36"/>
                <a:gd name="T71" fmla="*/ 35 w 35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" h="36">
                  <a:moveTo>
                    <a:pt x="8" y="2"/>
                  </a:moveTo>
                  <a:lnTo>
                    <a:pt x="2" y="8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8" y="32"/>
                  </a:lnTo>
                  <a:lnTo>
                    <a:pt x="16" y="36"/>
                  </a:lnTo>
                  <a:lnTo>
                    <a:pt x="20" y="36"/>
                  </a:lnTo>
                  <a:lnTo>
                    <a:pt x="29" y="32"/>
                  </a:lnTo>
                  <a:lnTo>
                    <a:pt x="34" y="28"/>
                  </a:lnTo>
                  <a:lnTo>
                    <a:pt x="35" y="20"/>
                  </a:lnTo>
                  <a:lnTo>
                    <a:pt x="35" y="16"/>
                  </a:lnTo>
                  <a:lnTo>
                    <a:pt x="34" y="8"/>
                  </a:lnTo>
                  <a:lnTo>
                    <a:pt x="29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5" y="8"/>
                  </a:lnTo>
                  <a:lnTo>
                    <a:pt x="2" y="16"/>
                  </a:lnTo>
                  <a:lnTo>
                    <a:pt x="2" y="20"/>
                  </a:lnTo>
                  <a:lnTo>
                    <a:pt x="5" y="28"/>
                  </a:lnTo>
                  <a:lnTo>
                    <a:pt x="9" y="32"/>
                  </a:lnTo>
                  <a:lnTo>
                    <a:pt x="16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81" name="Freeform 500"/>
            <p:cNvSpPr>
              <a:spLocks/>
            </p:cNvSpPr>
            <p:nvPr/>
          </p:nvSpPr>
          <p:spPr bwMode="auto">
            <a:xfrm>
              <a:off x="3143" y="3541"/>
              <a:ext cx="14" cy="36"/>
            </a:xfrm>
            <a:custGeom>
              <a:avLst/>
              <a:gdLst>
                <a:gd name="T0" fmla="*/ 0 w 14"/>
                <a:gd name="T1" fmla="*/ 36 h 36"/>
                <a:gd name="T2" fmla="*/ 6 w 14"/>
                <a:gd name="T3" fmla="*/ 32 h 36"/>
                <a:gd name="T4" fmla="*/ 10 w 14"/>
                <a:gd name="T5" fmla="*/ 28 h 36"/>
                <a:gd name="T6" fmla="*/ 14 w 14"/>
                <a:gd name="T7" fmla="*/ 20 h 36"/>
                <a:gd name="T8" fmla="*/ 14 w 14"/>
                <a:gd name="T9" fmla="*/ 16 h 36"/>
                <a:gd name="T10" fmla="*/ 10 w 14"/>
                <a:gd name="T11" fmla="*/ 8 h 36"/>
                <a:gd name="T12" fmla="*/ 6 w 14"/>
                <a:gd name="T13" fmla="*/ 2 h 36"/>
                <a:gd name="T14" fmla="*/ 0 w 14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36"/>
                <a:gd name="T26" fmla="*/ 14 w 14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36">
                  <a:moveTo>
                    <a:pt x="0" y="36"/>
                  </a:moveTo>
                  <a:lnTo>
                    <a:pt x="6" y="32"/>
                  </a:lnTo>
                  <a:lnTo>
                    <a:pt x="10" y="28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0" y="8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82" name="Freeform 501"/>
            <p:cNvSpPr>
              <a:spLocks/>
            </p:cNvSpPr>
            <p:nvPr/>
          </p:nvSpPr>
          <p:spPr bwMode="auto">
            <a:xfrm>
              <a:off x="3204" y="3523"/>
              <a:ext cx="4" cy="54"/>
            </a:xfrm>
            <a:custGeom>
              <a:avLst/>
              <a:gdLst>
                <a:gd name="T0" fmla="*/ 0 w 4"/>
                <a:gd name="T1" fmla="*/ 0 h 54"/>
                <a:gd name="T2" fmla="*/ 0 w 4"/>
                <a:gd name="T3" fmla="*/ 54 h 54"/>
                <a:gd name="T4" fmla="*/ 4 w 4"/>
                <a:gd name="T5" fmla="*/ 54 h 54"/>
                <a:gd name="T6" fmla="*/ 4 w 4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4"/>
                <a:gd name="T14" fmla="*/ 4 w 4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4">
                  <a:moveTo>
                    <a:pt x="0" y="0"/>
                  </a:moveTo>
                  <a:lnTo>
                    <a:pt x="0" y="54"/>
                  </a:lnTo>
                  <a:lnTo>
                    <a:pt x="4" y="54"/>
                  </a:lnTo>
                  <a:lnTo>
                    <a:pt x="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83" name="Freeform 502"/>
            <p:cNvSpPr>
              <a:spLocks/>
            </p:cNvSpPr>
            <p:nvPr/>
          </p:nvSpPr>
          <p:spPr bwMode="auto">
            <a:xfrm>
              <a:off x="3174" y="3541"/>
              <a:ext cx="31" cy="36"/>
            </a:xfrm>
            <a:custGeom>
              <a:avLst/>
              <a:gdLst>
                <a:gd name="T0" fmla="*/ 31 w 31"/>
                <a:gd name="T1" fmla="*/ 8 h 36"/>
                <a:gd name="T2" fmla="*/ 26 w 31"/>
                <a:gd name="T3" fmla="*/ 2 h 36"/>
                <a:gd name="T4" fmla="*/ 20 w 31"/>
                <a:gd name="T5" fmla="*/ 0 h 36"/>
                <a:gd name="T6" fmla="*/ 15 w 31"/>
                <a:gd name="T7" fmla="*/ 0 h 36"/>
                <a:gd name="T8" fmla="*/ 8 w 31"/>
                <a:gd name="T9" fmla="*/ 2 h 36"/>
                <a:gd name="T10" fmla="*/ 2 w 31"/>
                <a:gd name="T11" fmla="*/ 8 h 36"/>
                <a:gd name="T12" fmla="*/ 0 w 31"/>
                <a:gd name="T13" fmla="*/ 16 h 36"/>
                <a:gd name="T14" fmla="*/ 0 w 31"/>
                <a:gd name="T15" fmla="*/ 20 h 36"/>
                <a:gd name="T16" fmla="*/ 2 w 31"/>
                <a:gd name="T17" fmla="*/ 28 h 36"/>
                <a:gd name="T18" fmla="*/ 8 w 31"/>
                <a:gd name="T19" fmla="*/ 32 h 36"/>
                <a:gd name="T20" fmla="*/ 15 w 31"/>
                <a:gd name="T21" fmla="*/ 36 h 36"/>
                <a:gd name="T22" fmla="*/ 20 w 31"/>
                <a:gd name="T23" fmla="*/ 36 h 36"/>
                <a:gd name="T24" fmla="*/ 26 w 31"/>
                <a:gd name="T25" fmla="*/ 32 h 36"/>
                <a:gd name="T26" fmla="*/ 31 w 31"/>
                <a:gd name="T27" fmla="*/ 28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"/>
                <a:gd name="T43" fmla="*/ 0 h 36"/>
                <a:gd name="T44" fmla="*/ 31 w 31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" h="36">
                  <a:moveTo>
                    <a:pt x="31" y="8"/>
                  </a:moveTo>
                  <a:lnTo>
                    <a:pt x="26" y="2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8" y="32"/>
                  </a:lnTo>
                  <a:lnTo>
                    <a:pt x="15" y="36"/>
                  </a:lnTo>
                  <a:lnTo>
                    <a:pt x="20" y="36"/>
                  </a:lnTo>
                  <a:lnTo>
                    <a:pt x="26" y="32"/>
                  </a:lnTo>
                  <a:lnTo>
                    <a:pt x="31" y="2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84" name="Freeform 503"/>
            <p:cNvSpPr>
              <a:spLocks/>
            </p:cNvSpPr>
            <p:nvPr/>
          </p:nvSpPr>
          <p:spPr bwMode="auto">
            <a:xfrm>
              <a:off x="3176" y="3541"/>
              <a:ext cx="13" cy="36"/>
            </a:xfrm>
            <a:custGeom>
              <a:avLst/>
              <a:gdLst>
                <a:gd name="T0" fmla="*/ 13 w 13"/>
                <a:gd name="T1" fmla="*/ 0 h 36"/>
                <a:gd name="T2" fmla="*/ 9 w 13"/>
                <a:gd name="T3" fmla="*/ 2 h 36"/>
                <a:gd name="T4" fmla="*/ 3 w 13"/>
                <a:gd name="T5" fmla="*/ 8 h 36"/>
                <a:gd name="T6" fmla="*/ 0 w 13"/>
                <a:gd name="T7" fmla="*/ 16 h 36"/>
                <a:gd name="T8" fmla="*/ 0 w 13"/>
                <a:gd name="T9" fmla="*/ 20 h 36"/>
                <a:gd name="T10" fmla="*/ 3 w 13"/>
                <a:gd name="T11" fmla="*/ 28 h 36"/>
                <a:gd name="T12" fmla="*/ 9 w 13"/>
                <a:gd name="T13" fmla="*/ 32 h 36"/>
                <a:gd name="T14" fmla="*/ 13 w 13"/>
                <a:gd name="T15" fmla="*/ 36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36"/>
                <a:gd name="T26" fmla="*/ 13 w 13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36">
                  <a:moveTo>
                    <a:pt x="13" y="0"/>
                  </a:moveTo>
                  <a:lnTo>
                    <a:pt x="9" y="2"/>
                  </a:lnTo>
                  <a:lnTo>
                    <a:pt x="3" y="8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3" y="28"/>
                  </a:lnTo>
                  <a:lnTo>
                    <a:pt x="9" y="32"/>
                  </a:lnTo>
                  <a:lnTo>
                    <a:pt x="13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85" name="Line 504"/>
            <p:cNvSpPr>
              <a:spLocks noChangeShapeType="1"/>
            </p:cNvSpPr>
            <p:nvPr/>
          </p:nvSpPr>
          <p:spPr bwMode="auto">
            <a:xfrm>
              <a:off x="3197" y="3523"/>
              <a:ext cx="1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86" name="Line 505"/>
            <p:cNvSpPr>
              <a:spLocks noChangeShapeType="1"/>
            </p:cNvSpPr>
            <p:nvPr/>
          </p:nvSpPr>
          <p:spPr bwMode="auto">
            <a:xfrm>
              <a:off x="3204" y="3577"/>
              <a:ext cx="1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87" name="Line 506"/>
            <p:cNvSpPr>
              <a:spLocks noChangeShapeType="1"/>
            </p:cNvSpPr>
            <p:nvPr/>
          </p:nvSpPr>
          <p:spPr bwMode="auto">
            <a:xfrm flipV="1">
              <a:off x="3233" y="3541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88" name="Freeform 507"/>
            <p:cNvSpPr>
              <a:spLocks/>
            </p:cNvSpPr>
            <p:nvPr/>
          </p:nvSpPr>
          <p:spPr bwMode="auto">
            <a:xfrm>
              <a:off x="3233" y="3569"/>
              <a:ext cx="29" cy="8"/>
            </a:xfrm>
            <a:custGeom>
              <a:avLst/>
              <a:gdLst>
                <a:gd name="T0" fmla="*/ 0 w 29"/>
                <a:gd name="T1" fmla="*/ 0 h 8"/>
                <a:gd name="T2" fmla="*/ 2 w 29"/>
                <a:gd name="T3" fmla="*/ 4 h 8"/>
                <a:gd name="T4" fmla="*/ 9 w 29"/>
                <a:gd name="T5" fmla="*/ 8 h 8"/>
                <a:gd name="T6" fmla="*/ 15 w 29"/>
                <a:gd name="T7" fmla="*/ 8 h 8"/>
                <a:gd name="T8" fmla="*/ 23 w 29"/>
                <a:gd name="T9" fmla="*/ 4 h 8"/>
                <a:gd name="T10" fmla="*/ 29 w 29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8"/>
                <a:gd name="T20" fmla="*/ 29 w 29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8">
                  <a:moveTo>
                    <a:pt x="0" y="0"/>
                  </a:moveTo>
                  <a:lnTo>
                    <a:pt x="2" y="4"/>
                  </a:lnTo>
                  <a:lnTo>
                    <a:pt x="9" y="8"/>
                  </a:lnTo>
                  <a:lnTo>
                    <a:pt x="15" y="8"/>
                  </a:lnTo>
                  <a:lnTo>
                    <a:pt x="23" y="4"/>
                  </a:lnTo>
                  <a:lnTo>
                    <a:pt x="29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89" name="Line 508"/>
            <p:cNvSpPr>
              <a:spLocks noChangeShapeType="1"/>
            </p:cNvSpPr>
            <p:nvPr/>
          </p:nvSpPr>
          <p:spPr bwMode="auto">
            <a:xfrm flipV="1">
              <a:off x="3235" y="3541"/>
              <a:ext cx="1" cy="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90" name="Freeform 509"/>
            <p:cNvSpPr>
              <a:spLocks/>
            </p:cNvSpPr>
            <p:nvPr/>
          </p:nvSpPr>
          <p:spPr bwMode="auto">
            <a:xfrm>
              <a:off x="3235" y="3569"/>
              <a:ext cx="7" cy="8"/>
            </a:xfrm>
            <a:custGeom>
              <a:avLst/>
              <a:gdLst>
                <a:gd name="T0" fmla="*/ 0 w 7"/>
                <a:gd name="T1" fmla="*/ 0 h 8"/>
                <a:gd name="T2" fmla="*/ 3 w 7"/>
                <a:gd name="T3" fmla="*/ 4 h 8"/>
                <a:gd name="T4" fmla="*/ 7 w 7"/>
                <a:gd name="T5" fmla="*/ 8 h 8"/>
                <a:gd name="T6" fmla="*/ 0 60000 65536"/>
                <a:gd name="T7" fmla="*/ 0 60000 65536"/>
                <a:gd name="T8" fmla="*/ 0 60000 65536"/>
                <a:gd name="T9" fmla="*/ 0 w 7"/>
                <a:gd name="T10" fmla="*/ 0 h 8"/>
                <a:gd name="T11" fmla="*/ 7 w 7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" h="8">
                  <a:moveTo>
                    <a:pt x="0" y="0"/>
                  </a:moveTo>
                  <a:lnTo>
                    <a:pt x="3" y="4"/>
                  </a:lnTo>
                  <a:lnTo>
                    <a:pt x="7" y="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91" name="Freeform 510"/>
            <p:cNvSpPr>
              <a:spLocks/>
            </p:cNvSpPr>
            <p:nvPr/>
          </p:nvSpPr>
          <p:spPr bwMode="auto">
            <a:xfrm>
              <a:off x="3262" y="3541"/>
              <a:ext cx="1" cy="36"/>
            </a:xfrm>
            <a:custGeom>
              <a:avLst/>
              <a:gdLst>
                <a:gd name="T0" fmla="*/ 0 w 1"/>
                <a:gd name="T1" fmla="*/ 36 h 36"/>
                <a:gd name="T2" fmla="*/ 0 w 1"/>
                <a:gd name="T3" fmla="*/ 0 h 36"/>
                <a:gd name="T4" fmla="*/ 1 w 1"/>
                <a:gd name="T5" fmla="*/ 0 h 36"/>
                <a:gd name="T6" fmla="*/ 1 w 1"/>
                <a:gd name="T7" fmla="*/ 36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6"/>
                <a:gd name="T14" fmla="*/ 1 w 1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6">
                  <a:moveTo>
                    <a:pt x="0" y="36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92" name="Line 511"/>
            <p:cNvSpPr>
              <a:spLocks noChangeShapeType="1"/>
            </p:cNvSpPr>
            <p:nvPr/>
          </p:nvSpPr>
          <p:spPr bwMode="auto">
            <a:xfrm flipH="1">
              <a:off x="3224" y="3541"/>
              <a:ext cx="1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93" name="Line 512"/>
            <p:cNvSpPr>
              <a:spLocks noChangeShapeType="1"/>
            </p:cNvSpPr>
            <p:nvPr/>
          </p:nvSpPr>
          <p:spPr bwMode="auto">
            <a:xfrm>
              <a:off x="3253" y="3541"/>
              <a:ext cx="1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94" name="Line 513"/>
            <p:cNvSpPr>
              <a:spLocks noChangeShapeType="1"/>
            </p:cNvSpPr>
            <p:nvPr/>
          </p:nvSpPr>
          <p:spPr bwMode="auto">
            <a:xfrm>
              <a:off x="3262" y="3577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95" name="Freeform 514"/>
            <p:cNvSpPr>
              <a:spLocks/>
            </p:cNvSpPr>
            <p:nvPr/>
          </p:nvSpPr>
          <p:spPr bwMode="auto">
            <a:xfrm>
              <a:off x="3289" y="3523"/>
              <a:ext cx="3" cy="54"/>
            </a:xfrm>
            <a:custGeom>
              <a:avLst/>
              <a:gdLst>
                <a:gd name="T0" fmla="*/ 0 w 3"/>
                <a:gd name="T1" fmla="*/ 54 h 54"/>
                <a:gd name="T2" fmla="*/ 0 w 3"/>
                <a:gd name="T3" fmla="*/ 0 h 54"/>
                <a:gd name="T4" fmla="*/ 3 w 3"/>
                <a:gd name="T5" fmla="*/ 0 h 54"/>
                <a:gd name="T6" fmla="*/ 3 w 3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54"/>
                <a:gd name="T14" fmla="*/ 3 w 3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54">
                  <a:moveTo>
                    <a:pt x="0" y="54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5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96" name="Line 515"/>
            <p:cNvSpPr>
              <a:spLocks noChangeShapeType="1"/>
            </p:cNvSpPr>
            <p:nvPr/>
          </p:nvSpPr>
          <p:spPr bwMode="auto">
            <a:xfrm flipH="1">
              <a:off x="3281" y="3523"/>
              <a:ext cx="1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97" name="Line 516"/>
            <p:cNvSpPr>
              <a:spLocks noChangeShapeType="1"/>
            </p:cNvSpPr>
            <p:nvPr/>
          </p:nvSpPr>
          <p:spPr bwMode="auto">
            <a:xfrm>
              <a:off x="3281" y="3577"/>
              <a:ext cx="1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98" name="Line 517"/>
            <p:cNvSpPr>
              <a:spLocks noChangeShapeType="1"/>
            </p:cNvSpPr>
            <p:nvPr/>
          </p:nvSpPr>
          <p:spPr bwMode="auto">
            <a:xfrm flipV="1">
              <a:off x="3319" y="3541"/>
              <a:ext cx="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99" name="Freeform 518"/>
            <p:cNvSpPr>
              <a:spLocks/>
            </p:cNvSpPr>
            <p:nvPr/>
          </p:nvSpPr>
          <p:spPr bwMode="auto">
            <a:xfrm>
              <a:off x="3311" y="3541"/>
              <a:ext cx="36" cy="36"/>
            </a:xfrm>
            <a:custGeom>
              <a:avLst/>
              <a:gdLst>
                <a:gd name="T0" fmla="*/ 8 w 36"/>
                <a:gd name="T1" fmla="*/ 2 h 36"/>
                <a:gd name="T2" fmla="*/ 3 w 36"/>
                <a:gd name="T3" fmla="*/ 8 h 36"/>
                <a:gd name="T4" fmla="*/ 0 w 36"/>
                <a:gd name="T5" fmla="*/ 16 h 36"/>
                <a:gd name="T6" fmla="*/ 0 w 36"/>
                <a:gd name="T7" fmla="*/ 20 h 36"/>
                <a:gd name="T8" fmla="*/ 3 w 36"/>
                <a:gd name="T9" fmla="*/ 28 h 36"/>
                <a:gd name="T10" fmla="*/ 8 w 36"/>
                <a:gd name="T11" fmla="*/ 32 h 36"/>
                <a:gd name="T12" fmla="*/ 17 w 36"/>
                <a:gd name="T13" fmla="*/ 36 h 36"/>
                <a:gd name="T14" fmla="*/ 21 w 36"/>
                <a:gd name="T15" fmla="*/ 36 h 36"/>
                <a:gd name="T16" fmla="*/ 29 w 36"/>
                <a:gd name="T17" fmla="*/ 32 h 36"/>
                <a:gd name="T18" fmla="*/ 34 w 36"/>
                <a:gd name="T19" fmla="*/ 28 h 36"/>
                <a:gd name="T20" fmla="*/ 36 w 36"/>
                <a:gd name="T21" fmla="*/ 20 h 36"/>
                <a:gd name="T22" fmla="*/ 36 w 36"/>
                <a:gd name="T23" fmla="*/ 16 h 36"/>
                <a:gd name="T24" fmla="*/ 34 w 36"/>
                <a:gd name="T25" fmla="*/ 8 h 36"/>
                <a:gd name="T26" fmla="*/ 29 w 36"/>
                <a:gd name="T27" fmla="*/ 2 h 36"/>
                <a:gd name="T28" fmla="*/ 21 w 36"/>
                <a:gd name="T29" fmla="*/ 0 h 36"/>
                <a:gd name="T30" fmla="*/ 17 w 36"/>
                <a:gd name="T31" fmla="*/ 0 h 36"/>
                <a:gd name="T32" fmla="*/ 11 w 36"/>
                <a:gd name="T33" fmla="*/ 2 h 36"/>
                <a:gd name="T34" fmla="*/ 7 w 36"/>
                <a:gd name="T35" fmla="*/ 8 h 36"/>
                <a:gd name="T36" fmla="*/ 3 w 36"/>
                <a:gd name="T37" fmla="*/ 16 h 36"/>
                <a:gd name="T38" fmla="*/ 3 w 36"/>
                <a:gd name="T39" fmla="*/ 20 h 36"/>
                <a:gd name="T40" fmla="*/ 7 w 36"/>
                <a:gd name="T41" fmla="*/ 28 h 36"/>
                <a:gd name="T42" fmla="*/ 11 w 36"/>
                <a:gd name="T43" fmla="*/ 32 h 36"/>
                <a:gd name="T44" fmla="*/ 17 w 36"/>
                <a:gd name="T45" fmla="*/ 36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"/>
                <a:gd name="T70" fmla="*/ 0 h 36"/>
                <a:gd name="T71" fmla="*/ 36 w 36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" h="36">
                  <a:moveTo>
                    <a:pt x="8" y="2"/>
                  </a:moveTo>
                  <a:lnTo>
                    <a:pt x="3" y="8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3" y="28"/>
                  </a:lnTo>
                  <a:lnTo>
                    <a:pt x="8" y="32"/>
                  </a:lnTo>
                  <a:lnTo>
                    <a:pt x="17" y="36"/>
                  </a:lnTo>
                  <a:lnTo>
                    <a:pt x="21" y="36"/>
                  </a:lnTo>
                  <a:lnTo>
                    <a:pt x="29" y="32"/>
                  </a:lnTo>
                  <a:lnTo>
                    <a:pt x="34" y="28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4" y="8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7" y="8"/>
                  </a:lnTo>
                  <a:lnTo>
                    <a:pt x="3" y="16"/>
                  </a:lnTo>
                  <a:lnTo>
                    <a:pt x="3" y="20"/>
                  </a:lnTo>
                  <a:lnTo>
                    <a:pt x="7" y="28"/>
                  </a:lnTo>
                  <a:lnTo>
                    <a:pt x="11" y="32"/>
                  </a:lnTo>
                  <a:lnTo>
                    <a:pt x="17" y="3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00" name="Freeform 519"/>
            <p:cNvSpPr>
              <a:spLocks/>
            </p:cNvSpPr>
            <p:nvPr/>
          </p:nvSpPr>
          <p:spPr bwMode="auto">
            <a:xfrm>
              <a:off x="3332" y="3541"/>
              <a:ext cx="13" cy="36"/>
            </a:xfrm>
            <a:custGeom>
              <a:avLst/>
              <a:gdLst>
                <a:gd name="T0" fmla="*/ 0 w 13"/>
                <a:gd name="T1" fmla="*/ 36 h 36"/>
                <a:gd name="T2" fmla="*/ 5 w 13"/>
                <a:gd name="T3" fmla="*/ 32 h 36"/>
                <a:gd name="T4" fmla="*/ 11 w 13"/>
                <a:gd name="T5" fmla="*/ 28 h 36"/>
                <a:gd name="T6" fmla="*/ 13 w 13"/>
                <a:gd name="T7" fmla="*/ 20 h 36"/>
                <a:gd name="T8" fmla="*/ 13 w 13"/>
                <a:gd name="T9" fmla="*/ 16 h 36"/>
                <a:gd name="T10" fmla="*/ 11 w 13"/>
                <a:gd name="T11" fmla="*/ 8 h 36"/>
                <a:gd name="T12" fmla="*/ 5 w 13"/>
                <a:gd name="T13" fmla="*/ 2 h 36"/>
                <a:gd name="T14" fmla="*/ 0 w 13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36"/>
                <a:gd name="T26" fmla="*/ 13 w 13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36">
                  <a:moveTo>
                    <a:pt x="0" y="36"/>
                  </a:moveTo>
                  <a:lnTo>
                    <a:pt x="5" y="32"/>
                  </a:lnTo>
                  <a:lnTo>
                    <a:pt x="11" y="28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11" y="8"/>
                  </a:lnTo>
                  <a:lnTo>
                    <a:pt x="5" y="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01" name="Freeform 520"/>
            <p:cNvSpPr>
              <a:spLocks/>
            </p:cNvSpPr>
            <p:nvPr/>
          </p:nvSpPr>
          <p:spPr bwMode="auto">
            <a:xfrm>
              <a:off x="3417" y="3523"/>
              <a:ext cx="36" cy="54"/>
            </a:xfrm>
            <a:custGeom>
              <a:avLst/>
              <a:gdLst>
                <a:gd name="T0" fmla="*/ 3 w 36"/>
                <a:gd name="T1" fmla="*/ 11 h 54"/>
                <a:gd name="T2" fmla="*/ 4 w 36"/>
                <a:gd name="T3" fmla="*/ 14 h 54"/>
                <a:gd name="T4" fmla="*/ 3 w 36"/>
                <a:gd name="T5" fmla="*/ 16 h 54"/>
                <a:gd name="T6" fmla="*/ 0 w 36"/>
                <a:gd name="T7" fmla="*/ 14 h 54"/>
                <a:gd name="T8" fmla="*/ 0 w 36"/>
                <a:gd name="T9" fmla="*/ 11 h 54"/>
                <a:gd name="T10" fmla="*/ 3 w 36"/>
                <a:gd name="T11" fmla="*/ 6 h 54"/>
                <a:gd name="T12" fmla="*/ 4 w 36"/>
                <a:gd name="T13" fmla="*/ 3 h 54"/>
                <a:gd name="T14" fmla="*/ 12 w 36"/>
                <a:gd name="T15" fmla="*/ 0 h 54"/>
                <a:gd name="T16" fmla="*/ 23 w 36"/>
                <a:gd name="T17" fmla="*/ 0 h 54"/>
                <a:gd name="T18" fmla="*/ 30 w 36"/>
                <a:gd name="T19" fmla="*/ 3 h 54"/>
                <a:gd name="T20" fmla="*/ 33 w 36"/>
                <a:gd name="T21" fmla="*/ 6 h 54"/>
                <a:gd name="T22" fmla="*/ 36 w 36"/>
                <a:gd name="T23" fmla="*/ 11 h 54"/>
                <a:gd name="T24" fmla="*/ 36 w 36"/>
                <a:gd name="T25" fmla="*/ 16 h 54"/>
                <a:gd name="T26" fmla="*/ 33 w 36"/>
                <a:gd name="T27" fmla="*/ 20 h 54"/>
                <a:gd name="T28" fmla="*/ 25 w 36"/>
                <a:gd name="T29" fmla="*/ 26 h 54"/>
                <a:gd name="T30" fmla="*/ 12 w 36"/>
                <a:gd name="T31" fmla="*/ 31 h 54"/>
                <a:gd name="T32" fmla="*/ 7 w 36"/>
                <a:gd name="T33" fmla="*/ 34 h 54"/>
                <a:gd name="T34" fmla="*/ 3 w 36"/>
                <a:gd name="T35" fmla="*/ 38 h 54"/>
                <a:gd name="T36" fmla="*/ 0 w 36"/>
                <a:gd name="T37" fmla="*/ 46 h 54"/>
                <a:gd name="T38" fmla="*/ 0 w 36"/>
                <a:gd name="T39" fmla="*/ 54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54"/>
                <a:gd name="T62" fmla="*/ 36 w 36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54">
                  <a:moveTo>
                    <a:pt x="3" y="11"/>
                  </a:moveTo>
                  <a:lnTo>
                    <a:pt x="4" y="14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3" y="6"/>
                  </a:lnTo>
                  <a:lnTo>
                    <a:pt x="4" y="3"/>
                  </a:lnTo>
                  <a:lnTo>
                    <a:pt x="12" y="0"/>
                  </a:lnTo>
                  <a:lnTo>
                    <a:pt x="23" y="0"/>
                  </a:lnTo>
                  <a:lnTo>
                    <a:pt x="30" y="3"/>
                  </a:lnTo>
                  <a:lnTo>
                    <a:pt x="33" y="6"/>
                  </a:lnTo>
                  <a:lnTo>
                    <a:pt x="36" y="11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5" y="26"/>
                  </a:lnTo>
                  <a:lnTo>
                    <a:pt x="12" y="31"/>
                  </a:lnTo>
                  <a:lnTo>
                    <a:pt x="7" y="34"/>
                  </a:lnTo>
                  <a:lnTo>
                    <a:pt x="3" y="38"/>
                  </a:lnTo>
                  <a:lnTo>
                    <a:pt x="0" y="46"/>
                  </a:lnTo>
                  <a:lnTo>
                    <a:pt x="0" y="5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02" name="Freeform 521"/>
            <p:cNvSpPr>
              <a:spLocks/>
            </p:cNvSpPr>
            <p:nvPr/>
          </p:nvSpPr>
          <p:spPr bwMode="auto">
            <a:xfrm>
              <a:off x="3429" y="3523"/>
              <a:ext cx="21" cy="31"/>
            </a:xfrm>
            <a:custGeom>
              <a:avLst/>
              <a:gdLst>
                <a:gd name="T0" fmla="*/ 11 w 21"/>
                <a:gd name="T1" fmla="*/ 0 h 31"/>
                <a:gd name="T2" fmla="*/ 15 w 21"/>
                <a:gd name="T3" fmla="*/ 3 h 31"/>
                <a:gd name="T4" fmla="*/ 18 w 21"/>
                <a:gd name="T5" fmla="*/ 6 h 31"/>
                <a:gd name="T6" fmla="*/ 21 w 21"/>
                <a:gd name="T7" fmla="*/ 11 h 31"/>
                <a:gd name="T8" fmla="*/ 21 w 21"/>
                <a:gd name="T9" fmla="*/ 16 h 31"/>
                <a:gd name="T10" fmla="*/ 18 w 21"/>
                <a:gd name="T11" fmla="*/ 20 h 31"/>
                <a:gd name="T12" fmla="*/ 11 w 21"/>
                <a:gd name="T13" fmla="*/ 26 h 31"/>
                <a:gd name="T14" fmla="*/ 0 w 21"/>
                <a:gd name="T15" fmla="*/ 3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31"/>
                <a:gd name="T26" fmla="*/ 21 w 21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31">
                  <a:moveTo>
                    <a:pt x="11" y="0"/>
                  </a:moveTo>
                  <a:lnTo>
                    <a:pt x="15" y="3"/>
                  </a:lnTo>
                  <a:lnTo>
                    <a:pt x="18" y="6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18" y="20"/>
                  </a:lnTo>
                  <a:lnTo>
                    <a:pt x="11" y="26"/>
                  </a:lnTo>
                  <a:lnTo>
                    <a:pt x="0" y="3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03" name="Line 522"/>
            <p:cNvSpPr>
              <a:spLocks noChangeShapeType="1"/>
            </p:cNvSpPr>
            <p:nvPr/>
          </p:nvSpPr>
          <p:spPr bwMode="auto">
            <a:xfrm flipH="1">
              <a:off x="3417" y="3569"/>
              <a:ext cx="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04" name="Freeform 523"/>
            <p:cNvSpPr>
              <a:spLocks/>
            </p:cNvSpPr>
            <p:nvPr/>
          </p:nvSpPr>
          <p:spPr bwMode="auto">
            <a:xfrm>
              <a:off x="3420" y="3569"/>
              <a:ext cx="31" cy="4"/>
            </a:xfrm>
            <a:custGeom>
              <a:avLst/>
              <a:gdLst>
                <a:gd name="T0" fmla="*/ 0 w 31"/>
                <a:gd name="T1" fmla="*/ 0 h 4"/>
                <a:gd name="T2" fmla="*/ 4 w 31"/>
                <a:gd name="T3" fmla="*/ 0 h 4"/>
                <a:gd name="T4" fmla="*/ 17 w 31"/>
                <a:gd name="T5" fmla="*/ 4 h 4"/>
                <a:gd name="T6" fmla="*/ 24 w 31"/>
                <a:gd name="T7" fmla="*/ 4 h 4"/>
                <a:gd name="T8" fmla="*/ 30 w 31"/>
                <a:gd name="T9" fmla="*/ 1 h 4"/>
                <a:gd name="T10" fmla="*/ 31 w 31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4"/>
                <a:gd name="T20" fmla="*/ 31 w 31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4">
                  <a:moveTo>
                    <a:pt x="0" y="0"/>
                  </a:moveTo>
                  <a:lnTo>
                    <a:pt x="4" y="0"/>
                  </a:lnTo>
                  <a:lnTo>
                    <a:pt x="17" y="4"/>
                  </a:lnTo>
                  <a:lnTo>
                    <a:pt x="24" y="4"/>
                  </a:lnTo>
                  <a:lnTo>
                    <a:pt x="30" y="1"/>
                  </a:lnTo>
                  <a:lnTo>
                    <a:pt x="31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05" name="Line 524"/>
            <p:cNvSpPr>
              <a:spLocks noChangeShapeType="1"/>
            </p:cNvSpPr>
            <p:nvPr/>
          </p:nvSpPr>
          <p:spPr bwMode="auto">
            <a:xfrm flipH="1" flipV="1">
              <a:off x="3424" y="3569"/>
              <a:ext cx="13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06" name="Freeform 525"/>
            <p:cNvSpPr>
              <a:spLocks/>
            </p:cNvSpPr>
            <p:nvPr/>
          </p:nvSpPr>
          <p:spPr bwMode="auto">
            <a:xfrm>
              <a:off x="3437" y="3563"/>
              <a:ext cx="14" cy="14"/>
            </a:xfrm>
            <a:custGeom>
              <a:avLst/>
              <a:gdLst>
                <a:gd name="T0" fmla="*/ 0 w 14"/>
                <a:gd name="T1" fmla="*/ 14 h 14"/>
                <a:gd name="T2" fmla="*/ 10 w 14"/>
                <a:gd name="T3" fmla="*/ 14 h 14"/>
                <a:gd name="T4" fmla="*/ 13 w 14"/>
                <a:gd name="T5" fmla="*/ 10 h 14"/>
                <a:gd name="T6" fmla="*/ 14 w 14"/>
                <a:gd name="T7" fmla="*/ 6 h 14"/>
                <a:gd name="T8" fmla="*/ 14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4"/>
                <a:gd name="T17" fmla="*/ 14 w 1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4">
                  <a:moveTo>
                    <a:pt x="0" y="14"/>
                  </a:moveTo>
                  <a:lnTo>
                    <a:pt x="10" y="14"/>
                  </a:lnTo>
                  <a:lnTo>
                    <a:pt x="13" y="10"/>
                  </a:lnTo>
                  <a:lnTo>
                    <a:pt x="14" y="6"/>
                  </a:lnTo>
                  <a:lnTo>
                    <a:pt x="1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07" name="Line 526"/>
            <p:cNvSpPr>
              <a:spLocks noChangeShapeType="1"/>
            </p:cNvSpPr>
            <p:nvPr/>
          </p:nvSpPr>
          <p:spPr bwMode="auto">
            <a:xfrm flipV="1">
              <a:off x="3495" y="3531"/>
              <a:ext cx="3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08" name="Freeform 527"/>
            <p:cNvSpPr>
              <a:spLocks/>
            </p:cNvSpPr>
            <p:nvPr/>
          </p:nvSpPr>
          <p:spPr bwMode="auto">
            <a:xfrm>
              <a:off x="3468" y="3523"/>
              <a:ext cx="35" cy="54"/>
            </a:xfrm>
            <a:custGeom>
              <a:avLst/>
              <a:gdLst>
                <a:gd name="T0" fmla="*/ 27 w 35"/>
                <a:gd name="T1" fmla="*/ 11 h 54"/>
                <a:gd name="T2" fmla="*/ 30 w 35"/>
                <a:gd name="T3" fmla="*/ 14 h 54"/>
                <a:gd name="T4" fmla="*/ 33 w 35"/>
                <a:gd name="T5" fmla="*/ 11 h 54"/>
                <a:gd name="T6" fmla="*/ 33 w 35"/>
                <a:gd name="T7" fmla="*/ 8 h 54"/>
                <a:gd name="T8" fmla="*/ 30 w 35"/>
                <a:gd name="T9" fmla="*/ 3 h 54"/>
                <a:gd name="T10" fmla="*/ 26 w 35"/>
                <a:gd name="T11" fmla="*/ 0 h 54"/>
                <a:gd name="T12" fmla="*/ 18 w 35"/>
                <a:gd name="T13" fmla="*/ 0 h 54"/>
                <a:gd name="T14" fmla="*/ 9 w 35"/>
                <a:gd name="T15" fmla="*/ 3 h 54"/>
                <a:gd name="T16" fmla="*/ 5 w 35"/>
                <a:gd name="T17" fmla="*/ 8 h 54"/>
                <a:gd name="T18" fmla="*/ 1 w 35"/>
                <a:gd name="T19" fmla="*/ 14 h 54"/>
                <a:gd name="T20" fmla="*/ 0 w 35"/>
                <a:gd name="T21" fmla="*/ 23 h 54"/>
                <a:gd name="T22" fmla="*/ 0 w 35"/>
                <a:gd name="T23" fmla="*/ 38 h 54"/>
                <a:gd name="T24" fmla="*/ 1 w 35"/>
                <a:gd name="T25" fmla="*/ 46 h 54"/>
                <a:gd name="T26" fmla="*/ 8 w 35"/>
                <a:gd name="T27" fmla="*/ 51 h 54"/>
                <a:gd name="T28" fmla="*/ 15 w 35"/>
                <a:gd name="T29" fmla="*/ 54 h 54"/>
                <a:gd name="T30" fmla="*/ 20 w 35"/>
                <a:gd name="T31" fmla="*/ 54 h 54"/>
                <a:gd name="T32" fmla="*/ 27 w 35"/>
                <a:gd name="T33" fmla="*/ 51 h 54"/>
                <a:gd name="T34" fmla="*/ 33 w 35"/>
                <a:gd name="T35" fmla="*/ 46 h 54"/>
                <a:gd name="T36" fmla="*/ 35 w 35"/>
                <a:gd name="T37" fmla="*/ 38 h 54"/>
                <a:gd name="T38" fmla="*/ 35 w 35"/>
                <a:gd name="T39" fmla="*/ 35 h 54"/>
                <a:gd name="T40" fmla="*/ 33 w 35"/>
                <a:gd name="T41" fmla="*/ 28 h 54"/>
                <a:gd name="T42" fmla="*/ 27 w 35"/>
                <a:gd name="T43" fmla="*/ 23 h 54"/>
                <a:gd name="T44" fmla="*/ 20 w 35"/>
                <a:gd name="T45" fmla="*/ 20 h 54"/>
                <a:gd name="T46" fmla="*/ 18 w 35"/>
                <a:gd name="T47" fmla="*/ 20 h 54"/>
                <a:gd name="T48" fmla="*/ 9 w 35"/>
                <a:gd name="T49" fmla="*/ 23 h 54"/>
                <a:gd name="T50" fmla="*/ 5 w 35"/>
                <a:gd name="T51" fmla="*/ 28 h 54"/>
                <a:gd name="T52" fmla="*/ 1 w 35"/>
                <a:gd name="T53" fmla="*/ 35 h 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"/>
                <a:gd name="T82" fmla="*/ 0 h 54"/>
                <a:gd name="T83" fmla="*/ 35 w 35"/>
                <a:gd name="T84" fmla="*/ 54 h 5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" h="54">
                  <a:moveTo>
                    <a:pt x="27" y="11"/>
                  </a:moveTo>
                  <a:lnTo>
                    <a:pt x="30" y="14"/>
                  </a:lnTo>
                  <a:lnTo>
                    <a:pt x="33" y="11"/>
                  </a:lnTo>
                  <a:lnTo>
                    <a:pt x="33" y="8"/>
                  </a:lnTo>
                  <a:lnTo>
                    <a:pt x="30" y="3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5" y="8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0" y="38"/>
                  </a:lnTo>
                  <a:lnTo>
                    <a:pt x="1" y="46"/>
                  </a:lnTo>
                  <a:lnTo>
                    <a:pt x="8" y="51"/>
                  </a:lnTo>
                  <a:lnTo>
                    <a:pt x="15" y="54"/>
                  </a:lnTo>
                  <a:lnTo>
                    <a:pt x="20" y="54"/>
                  </a:lnTo>
                  <a:lnTo>
                    <a:pt x="27" y="51"/>
                  </a:lnTo>
                  <a:lnTo>
                    <a:pt x="33" y="46"/>
                  </a:lnTo>
                  <a:lnTo>
                    <a:pt x="35" y="38"/>
                  </a:lnTo>
                  <a:lnTo>
                    <a:pt x="35" y="35"/>
                  </a:lnTo>
                  <a:lnTo>
                    <a:pt x="33" y="28"/>
                  </a:lnTo>
                  <a:lnTo>
                    <a:pt x="27" y="23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9" y="23"/>
                  </a:lnTo>
                  <a:lnTo>
                    <a:pt x="5" y="28"/>
                  </a:lnTo>
                  <a:lnTo>
                    <a:pt x="1" y="3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09" name="Line 528"/>
            <p:cNvSpPr>
              <a:spLocks noChangeShapeType="1"/>
            </p:cNvSpPr>
            <p:nvPr/>
          </p:nvSpPr>
          <p:spPr bwMode="auto">
            <a:xfrm flipV="1">
              <a:off x="3480" y="3523"/>
              <a:ext cx="6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10" name="Freeform 529"/>
            <p:cNvSpPr>
              <a:spLocks/>
            </p:cNvSpPr>
            <p:nvPr/>
          </p:nvSpPr>
          <p:spPr bwMode="auto">
            <a:xfrm>
              <a:off x="3469" y="3526"/>
              <a:ext cx="14" cy="51"/>
            </a:xfrm>
            <a:custGeom>
              <a:avLst/>
              <a:gdLst>
                <a:gd name="T0" fmla="*/ 11 w 14"/>
                <a:gd name="T1" fmla="*/ 0 h 51"/>
                <a:gd name="T2" fmla="*/ 7 w 14"/>
                <a:gd name="T3" fmla="*/ 5 h 51"/>
                <a:gd name="T4" fmla="*/ 4 w 14"/>
                <a:gd name="T5" fmla="*/ 11 h 51"/>
                <a:gd name="T6" fmla="*/ 0 w 14"/>
                <a:gd name="T7" fmla="*/ 20 h 51"/>
                <a:gd name="T8" fmla="*/ 0 w 14"/>
                <a:gd name="T9" fmla="*/ 35 h 51"/>
                <a:gd name="T10" fmla="*/ 4 w 14"/>
                <a:gd name="T11" fmla="*/ 43 h 51"/>
                <a:gd name="T12" fmla="*/ 8 w 14"/>
                <a:gd name="T13" fmla="*/ 47 h 51"/>
                <a:gd name="T14" fmla="*/ 14 w 14"/>
                <a:gd name="T15" fmla="*/ 51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51"/>
                <a:gd name="T26" fmla="*/ 14 w 14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51">
                  <a:moveTo>
                    <a:pt x="11" y="0"/>
                  </a:moveTo>
                  <a:lnTo>
                    <a:pt x="7" y="5"/>
                  </a:lnTo>
                  <a:lnTo>
                    <a:pt x="4" y="11"/>
                  </a:lnTo>
                  <a:lnTo>
                    <a:pt x="0" y="20"/>
                  </a:lnTo>
                  <a:lnTo>
                    <a:pt x="0" y="35"/>
                  </a:lnTo>
                  <a:lnTo>
                    <a:pt x="4" y="43"/>
                  </a:lnTo>
                  <a:lnTo>
                    <a:pt x="8" y="47"/>
                  </a:lnTo>
                  <a:lnTo>
                    <a:pt x="14" y="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11" name="Freeform 530"/>
            <p:cNvSpPr>
              <a:spLocks/>
            </p:cNvSpPr>
            <p:nvPr/>
          </p:nvSpPr>
          <p:spPr bwMode="auto">
            <a:xfrm>
              <a:off x="3488" y="3543"/>
              <a:ext cx="13" cy="34"/>
            </a:xfrm>
            <a:custGeom>
              <a:avLst/>
              <a:gdLst>
                <a:gd name="T0" fmla="*/ 0 w 13"/>
                <a:gd name="T1" fmla="*/ 34 h 34"/>
                <a:gd name="T2" fmla="*/ 4 w 13"/>
                <a:gd name="T3" fmla="*/ 30 h 34"/>
                <a:gd name="T4" fmla="*/ 10 w 13"/>
                <a:gd name="T5" fmla="*/ 26 h 34"/>
                <a:gd name="T6" fmla="*/ 13 w 13"/>
                <a:gd name="T7" fmla="*/ 18 h 34"/>
                <a:gd name="T8" fmla="*/ 13 w 13"/>
                <a:gd name="T9" fmla="*/ 15 h 34"/>
                <a:gd name="T10" fmla="*/ 10 w 13"/>
                <a:gd name="T11" fmla="*/ 8 h 34"/>
                <a:gd name="T12" fmla="*/ 4 w 13"/>
                <a:gd name="T13" fmla="*/ 3 h 34"/>
                <a:gd name="T14" fmla="*/ 0 w 13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34"/>
                <a:gd name="T26" fmla="*/ 13 w 13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34">
                  <a:moveTo>
                    <a:pt x="0" y="34"/>
                  </a:moveTo>
                  <a:lnTo>
                    <a:pt x="4" y="30"/>
                  </a:lnTo>
                  <a:lnTo>
                    <a:pt x="10" y="26"/>
                  </a:lnTo>
                  <a:lnTo>
                    <a:pt x="13" y="18"/>
                  </a:lnTo>
                  <a:lnTo>
                    <a:pt x="13" y="15"/>
                  </a:lnTo>
                  <a:lnTo>
                    <a:pt x="10" y="8"/>
                  </a:lnTo>
                  <a:lnTo>
                    <a:pt x="4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12" name="Line 531"/>
            <p:cNvSpPr>
              <a:spLocks noChangeShapeType="1"/>
            </p:cNvSpPr>
            <p:nvPr/>
          </p:nvSpPr>
          <p:spPr bwMode="auto">
            <a:xfrm flipH="1">
              <a:off x="3036" y="3541"/>
              <a:ext cx="1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13" name="Freeform 532"/>
            <p:cNvSpPr>
              <a:spLocks/>
            </p:cNvSpPr>
            <p:nvPr/>
          </p:nvSpPr>
          <p:spPr bwMode="auto">
            <a:xfrm>
              <a:off x="3032" y="3901"/>
              <a:ext cx="4" cy="6"/>
            </a:xfrm>
            <a:custGeom>
              <a:avLst/>
              <a:gdLst>
                <a:gd name="T0" fmla="*/ 1 w 4"/>
                <a:gd name="T1" fmla="*/ 0 h 6"/>
                <a:gd name="T2" fmla="*/ 0 w 4"/>
                <a:gd name="T3" fmla="*/ 3 h 6"/>
                <a:gd name="T4" fmla="*/ 1 w 4"/>
                <a:gd name="T5" fmla="*/ 6 h 6"/>
                <a:gd name="T6" fmla="*/ 4 w 4"/>
                <a:gd name="T7" fmla="*/ 3 h 6"/>
                <a:gd name="T8" fmla="*/ 1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1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4" y="3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14" name="Freeform 533"/>
            <p:cNvSpPr>
              <a:spLocks/>
            </p:cNvSpPr>
            <p:nvPr/>
          </p:nvSpPr>
          <p:spPr bwMode="auto">
            <a:xfrm>
              <a:off x="3028" y="3916"/>
              <a:ext cx="8" cy="31"/>
            </a:xfrm>
            <a:custGeom>
              <a:avLst/>
              <a:gdLst>
                <a:gd name="T0" fmla="*/ 5 w 8"/>
                <a:gd name="T1" fmla="*/ 0 h 31"/>
                <a:gd name="T2" fmla="*/ 5 w 8"/>
                <a:gd name="T3" fmla="*/ 31 h 31"/>
                <a:gd name="T4" fmla="*/ 8 w 8"/>
                <a:gd name="T5" fmla="*/ 31 h 31"/>
                <a:gd name="T6" fmla="*/ 8 w 8"/>
                <a:gd name="T7" fmla="*/ 0 h 31"/>
                <a:gd name="T8" fmla="*/ 0 w 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31"/>
                <a:gd name="T17" fmla="*/ 8 w 8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31">
                  <a:moveTo>
                    <a:pt x="5" y="0"/>
                  </a:moveTo>
                  <a:lnTo>
                    <a:pt x="5" y="31"/>
                  </a:lnTo>
                  <a:lnTo>
                    <a:pt x="8" y="31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15" name="Line 534"/>
            <p:cNvSpPr>
              <a:spLocks noChangeShapeType="1"/>
            </p:cNvSpPr>
            <p:nvPr/>
          </p:nvSpPr>
          <p:spPr bwMode="auto">
            <a:xfrm>
              <a:off x="3028" y="3947"/>
              <a:ext cx="1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16" name="Freeform 535"/>
            <p:cNvSpPr>
              <a:spLocks/>
            </p:cNvSpPr>
            <p:nvPr/>
          </p:nvSpPr>
          <p:spPr bwMode="auto">
            <a:xfrm>
              <a:off x="2319" y="3872"/>
              <a:ext cx="41" cy="35"/>
            </a:xfrm>
            <a:custGeom>
              <a:avLst/>
              <a:gdLst>
                <a:gd name="T0" fmla="*/ 41 w 41"/>
                <a:gd name="T1" fmla="*/ 0 h 35"/>
                <a:gd name="T2" fmla="*/ 0 w 41"/>
                <a:gd name="T3" fmla="*/ 17 h 35"/>
                <a:gd name="T4" fmla="*/ 41 w 41"/>
                <a:gd name="T5" fmla="*/ 35 h 35"/>
                <a:gd name="T6" fmla="*/ 0 60000 65536"/>
                <a:gd name="T7" fmla="*/ 0 60000 65536"/>
                <a:gd name="T8" fmla="*/ 0 60000 65536"/>
                <a:gd name="T9" fmla="*/ 0 w 41"/>
                <a:gd name="T10" fmla="*/ 0 h 35"/>
                <a:gd name="T11" fmla="*/ 41 w 41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35">
                  <a:moveTo>
                    <a:pt x="41" y="0"/>
                  </a:moveTo>
                  <a:lnTo>
                    <a:pt x="0" y="17"/>
                  </a:lnTo>
                  <a:lnTo>
                    <a:pt x="41" y="3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17" name="Line 536"/>
            <p:cNvSpPr>
              <a:spLocks noChangeShapeType="1"/>
            </p:cNvSpPr>
            <p:nvPr/>
          </p:nvSpPr>
          <p:spPr bwMode="auto">
            <a:xfrm flipH="1">
              <a:off x="2319" y="3912"/>
              <a:ext cx="4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18" name="Line 537"/>
            <p:cNvSpPr>
              <a:spLocks noChangeShapeType="1"/>
            </p:cNvSpPr>
            <p:nvPr/>
          </p:nvSpPr>
          <p:spPr bwMode="auto">
            <a:xfrm>
              <a:off x="2319" y="3924"/>
              <a:ext cx="4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19" name="Line 538"/>
            <p:cNvSpPr>
              <a:spLocks noChangeShapeType="1"/>
            </p:cNvSpPr>
            <p:nvPr/>
          </p:nvSpPr>
          <p:spPr bwMode="auto">
            <a:xfrm flipH="1">
              <a:off x="2101" y="3924"/>
              <a:ext cx="4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20" name="Line 539"/>
            <p:cNvSpPr>
              <a:spLocks noChangeShapeType="1"/>
            </p:cNvSpPr>
            <p:nvPr/>
          </p:nvSpPr>
          <p:spPr bwMode="auto">
            <a:xfrm>
              <a:off x="2101" y="3912"/>
              <a:ext cx="4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21" name="Freeform 540"/>
            <p:cNvSpPr>
              <a:spLocks/>
            </p:cNvSpPr>
            <p:nvPr/>
          </p:nvSpPr>
          <p:spPr bwMode="auto">
            <a:xfrm>
              <a:off x="2101" y="3872"/>
              <a:ext cx="42" cy="35"/>
            </a:xfrm>
            <a:custGeom>
              <a:avLst/>
              <a:gdLst>
                <a:gd name="T0" fmla="*/ 42 w 42"/>
                <a:gd name="T1" fmla="*/ 35 h 35"/>
                <a:gd name="T2" fmla="*/ 0 w 42"/>
                <a:gd name="T3" fmla="*/ 17 h 35"/>
                <a:gd name="T4" fmla="*/ 42 w 42"/>
                <a:gd name="T5" fmla="*/ 0 h 35"/>
                <a:gd name="T6" fmla="*/ 0 60000 65536"/>
                <a:gd name="T7" fmla="*/ 0 60000 65536"/>
                <a:gd name="T8" fmla="*/ 0 60000 65536"/>
                <a:gd name="T9" fmla="*/ 0 w 42"/>
                <a:gd name="T10" fmla="*/ 0 h 35"/>
                <a:gd name="T11" fmla="*/ 42 w 42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" h="35">
                  <a:moveTo>
                    <a:pt x="42" y="35"/>
                  </a:moveTo>
                  <a:lnTo>
                    <a:pt x="0" y="17"/>
                  </a:lnTo>
                  <a:lnTo>
                    <a:pt x="4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22" name="Line 541"/>
            <p:cNvSpPr>
              <a:spLocks noChangeShapeType="1"/>
            </p:cNvSpPr>
            <p:nvPr/>
          </p:nvSpPr>
          <p:spPr bwMode="auto">
            <a:xfrm flipV="1">
              <a:off x="2534" y="3622"/>
              <a:ext cx="1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23" name="Line 542"/>
            <p:cNvSpPr>
              <a:spLocks noChangeShapeType="1"/>
            </p:cNvSpPr>
            <p:nvPr/>
          </p:nvSpPr>
          <p:spPr bwMode="auto">
            <a:xfrm>
              <a:off x="2537" y="3622"/>
              <a:ext cx="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24" name="Line 543"/>
            <p:cNvSpPr>
              <a:spLocks noChangeShapeType="1"/>
            </p:cNvSpPr>
            <p:nvPr/>
          </p:nvSpPr>
          <p:spPr bwMode="auto">
            <a:xfrm flipV="1">
              <a:off x="2537" y="3582"/>
              <a:ext cx="40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25" name="Line 544"/>
            <p:cNvSpPr>
              <a:spLocks noChangeShapeType="1"/>
            </p:cNvSpPr>
            <p:nvPr/>
          </p:nvSpPr>
          <p:spPr bwMode="auto">
            <a:xfrm>
              <a:off x="2537" y="3598"/>
              <a:ext cx="1" cy="2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26" name="Line 545"/>
            <p:cNvSpPr>
              <a:spLocks noChangeShapeType="1"/>
            </p:cNvSpPr>
            <p:nvPr/>
          </p:nvSpPr>
          <p:spPr bwMode="auto">
            <a:xfrm flipV="1">
              <a:off x="2534" y="3613"/>
              <a:ext cx="3" cy="1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27" name="Line 546"/>
            <p:cNvSpPr>
              <a:spLocks noChangeShapeType="1"/>
            </p:cNvSpPr>
            <p:nvPr/>
          </p:nvSpPr>
          <p:spPr bwMode="auto">
            <a:xfrm>
              <a:off x="2893" y="3883"/>
              <a:ext cx="4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28" name="Line 547"/>
            <p:cNvSpPr>
              <a:spLocks noChangeShapeType="1"/>
            </p:cNvSpPr>
            <p:nvPr/>
          </p:nvSpPr>
          <p:spPr bwMode="auto">
            <a:xfrm flipH="1">
              <a:off x="2893" y="3904"/>
              <a:ext cx="4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29" name="Line 548"/>
            <p:cNvSpPr>
              <a:spLocks noChangeShapeType="1"/>
            </p:cNvSpPr>
            <p:nvPr/>
          </p:nvSpPr>
          <p:spPr bwMode="auto">
            <a:xfrm>
              <a:off x="2893" y="3916"/>
              <a:ext cx="4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30" name="Line 549"/>
            <p:cNvSpPr>
              <a:spLocks noChangeShapeType="1"/>
            </p:cNvSpPr>
            <p:nvPr/>
          </p:nvSpPr>
          <p:spPr bwMode="auto">
            <a:xfrm flipH="1">
              <a:off x="2893" y="3865"/>
              <a:ext cx="41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31" name="Line 550"/>
            <p:cNvSpPr>
              <a:spLocks noChangeShapeType="1"/>
            </p:cNvSpPr>
            <p:nvPr/>
          </p:nvSpPr>
          <p:spPr bwMode="auto">
            <a:xfrm>
              <a:off x="3110" y="3883"/>
              <a:ext cx="42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32" name="Line 551"/>
            <p:cNvSpPr>
              <a:spLocks noChangeShapeType="1"/>
            </p:cNvSpPr>
            <p:nvPr/>
          </p:nvSpPr>
          <p:spPr bwMode="auto">
            <a:xfrm flipH="1">
              <a:off x="3110" y="3904"/>
              <a:ext cx="4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33" name="Line 552"/>
            <p:cNvSpPr>
              <a:spLocks noChangeShapeType="1"/>
            </p:cNvSpPr>
            <p:nvPr/>
          </p:nvSpPr>
          <p:spPr bwMode="auto">
            <a:xfrm>
              <a:off x="3110" y="3916"/>
              <a:ext cx="4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34" name="Line 553"/>
            <p:cNvSpPr>
              <a:spLocks noChangeShapeType="1"/>
            </p:cNvSpPr>
            <p:nvPr/>
          </p:nvSpPr>
          <p:spPr bwMode="auto">
            <a:xfrm flipH="1">
              <a:off x="3110" y="3865"/>
              <a:ext cx="42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35" name="Line 554"/>
            <p:cNvSpPr>
              <a:spLocks noChangeShapeType="1"/>
            </p:cNvSpPr>
            <p:nvPr/>
          </p:nvSpPr>
          <p:spPr bwMode="auto">
            <a:xfrm flipH="1">
              <a:off x="1778" y="3196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36" name="Line 555"/>
            <p:cNvSpPr>
              <a:spLocks noChangeShapeType="1"/>
            </p:cNvSpPr>
            <p:nvPr/>
          </p:nvSpPr>
          <p:spPr bwMode="auto">
            <a:xfrm flipV="1">
              <a:off x="1785" y="3156"/>
              <a:ext cx="1" cy="4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37" name="Line 556"/>
            <p:cNvSpPr>
              <a:spLocks noChangeShapeType="1"/>
            </p:cNvSpPr>
            <p:nvPr/>
          </p:nvSpPr>
          <p:spPr bwMode="auto">
            <a:xfrm>
              <a:off x="1788" y="3151"/>
              <a:ext cx="1" cy="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38" name="Freeform 557"/>
            <p:cNvSpPr>
              <a:spLocks/>
            </p:cNvSpPr>
            <p:nvPr/>
          </p:nvSpPr>
          <p:spPr bwMode="auto">
            <a:xfrm>
              <a:off x="1763" y="3151"/>
              <a:ext cx="36" cy="33"/>
            </a:xfrm>
            <a:custGeom>
              <a:avLst/>
              <a:gdLst>
                <a:gd name="T0" fmla="*/ 36 w 36"/>
                <a:gd name="T1" fmla="*/ 33 h 33"/>
                <a:gd name="T2" fmla="*/ 0 w 36"/>
                <a:gd name="T3" fmla="*/ 33 h 33"/>
                <a:gd name="T4" fmla="*/ 25 w 36"/>
                <a:gd name="T5" fmla="*/ 0 h 33"/>
                <a:gd name="T6" fmla="*/ 0 60000 65536"/>
                <a:gd name="T7" fmla="*/ 0 60000 65536"/>
                <a:gd name="T8" fmla="*/ 0 60000 65536"/>
                <a:gd name="T9" fmla="*/ 0 w 36"/>
                <a:gd name="T10" fmla="*/ 0 h 33"/>
                <a:gd name="T11" fmla="*/ 36 w 36"/>
                <a:gd name="T12" fmla="*/ 33 h 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" h="33">
                  <a:moveTo>
                    <a:pt x="36" y="33"/>
                  </a:moveTo>
                  <a:lnTo>
                    <a:pt x="0" y="33"/>
                  </a:lnTo>
                  <a:lnTo>
                    <a:pt x="25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39" name="Freeform 558"/>
            <p:cNvSpPr>
              <a:spLocks/>
            </p:cNvSpPr>
            <p:nvPr/>
          </p:nvSpPr>
          <p:spPr bwMode="auto">
            <a:xfrm>
              <a:off x="1722" y="3151"/>
              <a:ext cx="30" cy="45"/>
            </a:xfrm>
            <a:custGeom>
              <a:avLst/>
              <a:gdLst>
                <a:gd name="T0" fmla="*/ 26 w 30"/>
                <a:gd name="T1" fmla="*/ 2 h 45"/>
                <a:gd name="T2" fmla="*/ 22 w 30"/>
                <a:gd name="T3" fmla="*/ 0 h 45"/>
                <a:gd name="T4" fmla="*/ 15 w 30"/>
                <a:gd name="T5" fmla="*/ 0 h 45"/>
                <a:gd name="T6" fmla="*/ 8 w 30"/>
                <a:gd name="T7" fmla="*/ 2 h 45"/>
                <a:gd name="T8" fmla="*/ 4 w 30"/>
                <a:gd name="T9" fmla="*/ 6 h 45"/>
                <a:gd name="T10" fmla="*/ 1 w 30"/>
                <a:gd name="T11" fmla="*/ 10 h 45"/>
                <a:gd name="T12" fmla="*/ 0 w 30"/>
                <a:gd name="T13" fmla="*/ 20 h 45"/>
                <a:gd name="T14" fmla="*/ 0 w 30"/>
                <a:gd name="T15" fmla="*/ 33 h 45"/>
                <a:gd name="T16" fmla="*/ 1 w 30"/>
                <a:gd name="T17" fmla="*/ 38 h 45"/>
                <a:gd name="T18" fmla="*/ 6 w 30"/>
                <a:gd name="T19" fmla="*/ 42 h 45"/>
                <a:gd name="T20" fmla="*/ 12 w 30"/>
                <a:gd name="T21" fmla="*/ 45 h 45"/>
                <a:gd name="T22" fmla="*/ 17 w 30"/>
                <a:gd name="T23" fmla="*/ 45 h 45"/>
                <a:gd name="T24" fmla="*/ 23 w 30"/>
                <a:gd name="T25" fmla="*/ 42 h 45"/>
                <a:gd name="T26" fmla="*/ 29 w 30"/>
                <a:gd name="T27" fmla="*/ 38 h 45"/>
                <a:gd name="T28" fmla="*/ 30 w 30"/>
                <a:gd name="T29" fmla="*/ 33 h 45"/>
                <a:gd name="T30" fmla="*/ 30 w 30"/>
                <a:gd name="T31" fmla="*/ 30 h 45"/>
                <a:gd name="T32" fmla="*/ 29 w 30"/>
                <a:gd name="T33" fmla="*/ 24 h 45"/>
                <a:gd name="T34" fmla="*/ 23 w 30"/>
                <a:gd name="T35" fmla="*/ 20 h 45"/>
                <a:gd name="T36" fmla="*/ 17 w 30"/>
                <a:gd name="T37" fmla="*/ 17 h 45"/>
                <a:gd name="T38" fmla="*/ 15 w 30"/>
                <a:gd name="T39" fmla="*/ 17 h 45"/>
                <a:gd name="T40" fmla="*/ 8 w 30"/>
                <a:gd name="T41" fmla="*/ 20 h 45"/>
                <a:gd name="T42" fmla="*/ 4 w 30"/>
                <a:gd name="T43" fmla="*/ 24 h 45"/>
                <a:gd name="T44" fmla="*/ 1 w 30"/>
                <a:gd name="T45" fmla="*/ 30 h 45"/>
                <a:gd name="T46" fmla="*/ 1 w 30"/>
                <a:gd name="T47" fmla="*/ 33 h 45"/>
                <a:gd name="T48" fmla="*/ 4 w 30"/>
                <a:gd name="T49" fmla="*/ 38 h 45"/>
                <a:gd name="T50" fmla="*/ 8 w 30"/>
                <a:gd name="T51" fmla="*/ 42 h 45"/>
                <a:gd name="T52" fmla="*/ 12 w 30"/>
                <a:gd name="T53" fmla="*/ 45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0"/>
                <a:gd name="T82" fmla="*/ 0 h 45"/>
                <a:gd name="T83" fmla="*/ 30 w 30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0" h="45">
                  <a:moveTo>
                    <a:pt x="26" y="2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1" y="10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1" y="38"/>
                  </a:lnTo>
                  <a:lnTo>
                    <a:pt x="6" y="42"/>
                  </a:lnTo>
                  <a:lnTo>
                    <a:pt x="12" y="45"/>
                  </a:lnTo>
                  <a:lnTo>
                    <a:pt x="17" y="45"/>
                  </a:lnTo>
                  <a:lnTo>
                    <a:pt x="23" y="42"/>
                  </a:lnTo>
                  <a:lnTo>
                    <a:pt x="29" y="38"/>
                  </a:lnTo>
                  <a:lnTo>
                    <a:pt x="30" y="33"/>
                  </a:lnTo>
                  <a:lnTo>
                    <a:pt x="30" y="30"/>
                  </a:lnTo>
                  <a:lnTo>
                    <a:pt x="29" y="24"/>
                  </a:lnTo>
                  <a:lnTo>
                    <a:pt x="23" y="20"/>
                  </a:lnTo>
                  <a:lnTo>
                    <a:pt x="17" y="17"/>
                  </a:lnTo>
                  <a:lnTo>
                    <a:pt x="15" y="17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40" name="Freeform 559"/>
            <p:cNvSpPr>
              <a:spLocks/>
            </p:cNvSpPr>
            <p:nvPr/>
          </p:nvSpPr>
          <p:spPr bwMode="auto">
            <a:xfrm>
              <a:off x="1739" y="3168"/>
              <a:ext cx="12" cy="28"/>
            </a:xfrm>
            <a:custGeom>
              <a:avLst/>
              <a:gdLst>
                <a:gd name="T0" fmla="*/ 0 w 12"/>
                <a:gd name="T1" fmla="*/ 28 h 28"/>
                <a:gd name="T2" fmla="*/ 5 w 12"/>
                <a:gd name="T3" fmla="*/ 27 h 28"/>
                <a:gd name="T4" fmla="*/ 9 w 12"/>
                <a:gd name="T5" fmla="*/ 21 h 28"/>
                <a:gd name="T6" fmla="*/ 12 w 12"/>
                <a:gd name="T7" fmla="*/ 16 h 28"/>
                <a:gd name="T8" fmla="*/ 12 w 12"/>
                <a:gd name="T9" fmla="*/ 13 h 28"/>
                <a:gd name="T10" fmla="*/ 9 w 12"/>
                <a:gd name="T11" fmla="*/ 7 h 28"/>
                <a:gd name="T12" fmla="*/ 5 w 12"/>
                <a:gd name="T13" fmla="*/ 3 h 28"/>
                <a:gd name="T14" fmla="*/ 0 w 12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28"/>
                <a:gd name="T26" fmla="*/ 12 w 12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28">
                  <a:moveTo>
                    <a:pt x="0" y="28"/>
                  </a:moveTo>
                  <a:lnTo>
                    <a:pt x="5" y="27"/>
                  </a:lnTo>
                  <a:lnTo>
                    <a:pt x="9" y="21"/>
                  </a:lnTo>
                  <a:lnTo>
                    <a:pt x="12" y="16"/>
                  </a:lnTo>
                  <a:lnTo>
                    <a:pt x="12" y="13"/>
                  </a:lnTo>
                  <a:lnTo>
                    <a:pt x="9" y="7"/>
                  </a:lnTo>
                  <a:lnTo>
                    <a:pt x="5" y="3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41" name="Freeform 560"/>
            <p:cNvSpPr>
              <a:spLocks/>
            </p:cNvSpPr>
            <p:nvPr/>
          </p:nvSpPr>
          <p:spPr bwMode="auto">
            <a:xfrm>
              <a:off x="1745" y="3153"/>
              <a:ext cx="6" cy="8"/>
            </a:xfrm>
            <a:custGeom>
              <a:avLst/>
              <a:gdLst>
                <a:gd name="T0" fmla="*/ 0 w 6"/>
                <a:gd name="T1" fmla="*/ 7 h 8"/>
                <a:gd name="T2" fmla="*/ 3 w 6"/>
                <a:gd name="T3" fmla="*/ 8 h 8"/>
                <a:gd name="T4" fmla="*/ 6 w 6"/>
                <a:gd name="T5" fmla="*/ 7 h 8"/>
                <a:gd name="T6" fmla="*/ 6 w 6"/>
                <a:gd name="T7" fmla="*/ 4 h 8"/>
                <a:gd name="T8" fmla="*/ 3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0" y="7"/>
                  </a:moveTo>
                  <a:lnTo>
                    <a:pt x="3" y="8"/>
                  </a:lnTo>
                  <a:lnTo>
                    <a:pt x="6" y="7"/>
                  </a:lnTo>
                  <a:lnTo>
                    <a:pt x="6" y="4"/>
                  </a:lnTo>
                  <a:lnTo>
                    <a:pt x="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42" name="Line 561"/>
            <p:cNvSpPr>
              <a:spLocks noChangeShapeType="1"/>
            </p:cNvSpPr>
            <p:nvPr/>
          </p:nvSpPr>
          <p:spPr bwMode="auto">
            <a:xfrm flipH="1">
              <a:off x="1745" y="3157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43" name="Freeform 562"/>
            <p:cNvSpPr>
              <a:spLocks/>
            </p:cNvSpPr>
            <p:nvPr/>
          </p:nvSpPr>
          <p:spPr bwMode="auto">
            <a:xfrm>
              <a:off x="1723" y="3151"/>
              <a:ext cx="14" cy="33"/>
            </a:xfrm>
            <a:custGeom>
              <a:avLst/>
              <a:gdLst>
                <a:gd name="T0" fmla="*/ 14 w 14"/>
                <a:gd name="T1" fmla="*/ 0 h 33"/>
                <a:gd name="T2" fmla="*/ 9 w 14"/>
                <a:gd name="T3" fmla="*/ 2 h 33"/>
                <a:gd name="T4" fmla="*/ 5 w 14"/>
                <a:gd name="T5" fmla="*/ 6 h 33"/>
                <a:gd name="T6" fmla="*/ 3 w 14"/>
                <a:gd name="T7" fmla="*/ 10 h 33"/>
                <a:gd name="T8" fmla="*/ 0 w 14"/>
                <a:gd name="T9" fmla="*/ 20 h 33"/>
                <a:gd name="T10" fmla="*/ 0 w 14"/>
                <a:gd name="T11" fmla="*/ 33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3"/>
                <a:gd name="T20" fmla="*/ 14 w 14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3">
                  <a:moveTo>
                    <a:pt x="14" y="0"/>
                  </a:moveTo>
                  <a:lnTo>
                    <a:pt x="9" y="2"/>
                  </a:lnTo>
                  <a:lnTo>
                    <a:pt x="5" y="6"/>
                  </a:lnTo>
                  <a:lnTo>
                    <a:pt x="3" y="10"/>
                  </a:lnTo>
                  <a:lnTo>
                    <a:pt x="0" y="20"/>
                  </a:lnTo>
                  <a:lnTo>
                    <a:pt x="0" y="3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44" name="Line 563"/>
            <p:cNvSpPr>
              <a:spLocks noChangeShapeType="1"/>
            </p:cNvSpPr>
            <p:nvPr/>
          </p:nvSpPr>
          <p:spPr bwMode="auto">
            <a:xfrm flipH="1">
              <a:off x="1671" y="3143"/>
              <a:ext cx="39" cy="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45" name="Freeform 564"/>
            <p:cNvSpPr>
              <a:spLocks/>
            </p:cNvSpPr>
            <p:nvPr/>
          </p:nvSpPr>
          <p:spPr bwMode="auto">
            <a:xfrm>
              <a:off x="1630" y="3168"/>
              <a:ext cx="29" cy="28"/>
            </a:xfrm>
            <a:custGeom>
              <a:avLst/>
              <a:gdLst>
                <a:gd name="T0" fmla="*/ 23 w 29"/>
                <a:gd name="T1" fmla="*/ 27 h 28"/>
                <a:gd name="T2" fmla="*/ 27 w 29"/>
                <a:gd name="T3" fmla="*/ 21 h 28"/>
                <a:gd name="T4" fmla="*/ 29 w 29"/>
                <a:gd name="T5" fmla="*/ 16 h 28"/>
                <a:gd name="T6" fmla="*/ 29 w 29"/>
                <a:gd name="T7" fmla="*/ 13 h 28"/>
                <a:gd name="T8" fmla="*/ 27 w 29"/>
                <a:gd name="T9" fmla="*/ 7 h 28"/>
                <a:gd name="T10" fmla="*/ 23 w 29"/>
                <a:gd name="T11" fmla="*/ 3 h 28"/>
                <a:gd name="T12" fmla="*/ 16 w 29"/>
                <a:gd name="T13" fmla="*/ 0 h 28"/>
                <a:gd name="T14" fmla="*/ 14 w 29"/>
                <a:gd name="T15" fmla="*/ 0 h 28"/>
                <a:gd name="T16" fmla="*/ 8 w 29"/>
                <a:gd name="T17" fmla="*/ 3 h 28"/>
                <a:gd name="T18" fmla="*/ 3 w 29"/>
                <a:gd name="T19" fmla="*/ 7 h 28"/>
                <a:gd name="T20" fmla="*/ 0 w 29"/>
                <a:gd name="T21" fmla="*/ 13 h 28"/>
                <a:gd name="T22" fmla="*/ 0 w 29"/>
                <a:gd name="T23" fmla="*/ 16 h 28"/>
                <a:gd name="T24" fmla="*/ 3 w 29"/>
                <a:gd name="T25" fmla="*/ 21 h 28"/>
                <a:gd name="T26" fmla="*/ 8 w 29"/>
                <a:gd name="T27" fmla="*/ 27 h 28"/>
                <a:gd name="T28" fmla="*/ 11 w 29"/>
                <a:gd name="T29" fmla="*/ 28 h 28"/>
                <a:gd name="T30" fmla="*/ 16 w 29"/>
                <a:gd name="T31" fmla="*/ 28 h 28"/>
                <a:gd name="T32" fmla="*/ 23 w 29"/>
                <a:gd name="T33" fmla="*/ 27 h 28"/>
                <a:gd name="T34" fmla="*/ 21 w 29"/>
                <a:gd name="T35" fmla="*/ 27 h 28"/>
                <a:gd name="T36" fmla="*/ 25 w 29"/>
                <a:gd name="T37" fmla="*/ 21 h 28"/>
                <a:gd name="T38" fmla="*/ 27 w 29"/>
                <a:gd name="T39" fmla="*/ 16 h 28"/>
                <a:gd name="T40" fmla="*/ 27 w 29"/>
                <a:gd name="T41" fmla="*/ 13 h 28"/>
                <a:gd name="T42" fmla="*/ 25 w 29"/>
                <a:gd name="T43" fmla="*/ 7 h 28"/>
                <a:gd name="T44" fmla="*/ 21 w 29"/>
                <a:gd name="T45" fmla="*/ 3 h 28"/>
                <a:gd name="T46" fmla="*/ 16 w 29"/>
                <a:gd name="T47" fmla="*/ 0 h 2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"/>
                <a:gd name="T73" fmla="*/ 0 h 28"/>
                <a:gd name="T74" fmla="*/ 29 w 29"/>
                <a:gd name="T75" fmla="*/ 28 h 2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" h="28">
                  <a:moveTo>
                    <a:pt x="23" y="27"/>
                  </a:moveTo>
                  <a:lnTo>
                    <a:pt x="27" y="21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7" y="7"/>
                  </a:lnTo>
                  <a:lnTo>
                    <a:pt x="23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3" y="7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8" y="27"/>
                  </a:lnTo>
                  <a:lnTo>
                    <a:pt x="11" y="28"/>
                  </a:lnTo>
                  <a:lnTo>
                    <a:pt x="16" y="28"/>
                  </a:lnTo>
                  <a:lnTo>
                    <a:pt x="23" y="27"/>
                  </a:lnTo>
                  <a:lnTo>
                    <a:pt x="21" y="27"/>
                  </a:lnTo>
                  <a:lnTo>
                    <a:pt x="25" y="21"/>
                  </a:lnTo>
                  <a:lnTo>
                    <a:pt x="27" y="16"/>
                  </a:lnTo>
                  <a:lnTo>
                    <a:pt x="27" y="13"/>
                  </a:lnTo>
                  <a:lnTo>
                    <a:pt x="25" y="7"/>
                  </a:lnTo>
                  <a:lnTo>
                    <a:pt x="21" y="3"/>
                  </a:lnTo>
                  <a:lnTo>
                    <a:pt x="1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46" name="Freeform 565"/>
            <p:cNvSpPr>
              <a:spLocks/>
            </p:cNvSpPr>
            <p:nvPr/>
          </p:nvSpPr>
          <p:spPr bwMode="auto">
            <a:xfrm>
              <a:off x="1629" y="3151"/>
              <a:ext cx="28" cy="45"/>
            </a:xfrm>
            <a:custGeom>
              <a:avLst/>
              <a:gdLst>
                <a:gd name="T0" fmla="*/ 24 w 28"/>
                <a:gd name="T1" fmla="*/ 9 h 45"/>
                <a:gd name="T2" fmla="*/ 26 w 28"/>
                <a:gd name="T3" fmla="*/ 10 h 45"/>
                <a:gd name="T4" fmla="*/ 28 w 28"/>
                <a:gd name="T5" fmla="*/ 9 h 45"/>
                <a:gd name="T6" fmla="*/ 28 w 28"/>
                <a:gd name="T7" fmla="*/ 6 h 45"/>
                <a:gd name="T8" fmla="*/ 26 w 28"/>
                <a:gd name="T9" fmla="*/ 2 h 45"/>
                <a:gd name="T10" fmla="*/ 22 w 28"/>
                <a:gd name="T11" fmla="*/ 0 h 45"/>
                <a:gd name="T12" fmla="*/ 15 w 28"/>
                <a:gd name="T13" fmla="*/ 0 h 45"/>
                <a:gd name="T14" fmla="*/ 9 w 28"/>
                <a:gd name="T15" fmla="*/ 2 h 45"/>
                <a:gd name="T16" fmla="*/ 4 w 28"/>
                <a:gd name="T17" fmla="*/ 6 h 45"/>
                <a:gd name="T18" fmla="*/ 2 w 28"/>
                <a:gd name="T19" fmla="*/ 10 h 45"/>
                <a:gd name="T20" fmla="*/ 0 w 28"/>
                <a:gd name="T21" fmla="*/ 20 h 45"/>
                <a:gd name="T22" fmla="*/ 0 w 28"/>
                <a:gd name="T23" fmla="*/ 33 h 45"/>
                <a:gd name="T24" fmla="*/ 2 w 28"/>
                <a:gd name="T25" fmla="*/ 38 h 45"/>
                <a:gd name="T26" fmla="*/ 5 w 28"/>
                <a:gd name="T27" fmla="*/ 42 h 45"/>
                <a:gd name="T28" fmla="*/ 12 w 28"/>
                <a:gd name="T29" fmla="*/ 45 h 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45"/>
                <a:gd name="T47" fmla="*/ 28 w 28"/>
                <a:gd name="T48" fmla="*/ 45 h 4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45">
                  <a:moveTo>
                    <a:pt x="24" y="9"/>
                  </a:moveTo>
                  <a:lnTo>
                    <a:pt x="26" y="10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6" y="2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2" y="38"/>
                  </a:lnTo>
                  <a:lnTo>
                    <a:pt x="5" y="42"/>
                  </a:lnTo>
                  <a:lnTo>
                    <a:pt x="12" y="45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47" name="Line 566"/>
            <p:cNvSpPr>
              <a:spLocks noChangeShapeType="1"/>
            </p:cNvSpPr>
            <p:nvPr/>
          </p:nvSpPr>
          <p:spPr bwMode="auto">
            <a:xfrm flipV="1">
              <a:off x="1646" y="3193"/>
              <a:ext cx="5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48" name="Freeform 567"/>
            <p:cNvSpPr>
              <a:spLocks/>
            </p:cNvSpPr>
            <p:nvPr/>
          </p:nvSpPr>
          <p:spPr bwMode="auto">
            <a:xfrm>
              <a:off x="1630" y="3151"/>
              <a:ext cx="14" cy="33"/>
            </a:xfrm>
            <a:custGeom>
              <a:avLst/>
              <a:gdLst>
                <a:gd name="T0" fmla="*/ 0 w 14"/>
                <a:gd name="T1" fmla="*/ 33 h 33"/>
                <a:gd name="T2" fmla="*/ 0 w 14"/>
                <a:gd name="T3" fmla="*/ 20 h 33"/>
                <a:gd name="T4" fmla="*/ 3 w 14"/>
                <a:gd name="T5" fmla="*/ 10 h 33"/>
                <a:gd name="T6" fmla="*/ 4 w 14"/>
                <a:gd name="T7" fmla="*/ 6 h 33"/>
                <a:gd name="T8" fmla="*/ 10 w 14"/>
                <a:gd name="T9" fmla="*/ 2 h 33"/>
                <a:gd name="T10" fmla="*/ 14 w 14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33"/>
                <a:gd name="T20" fmla="*/ 14 w 14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33">
                  <a:moveTo>
                    <a:pt x="0" y="33"/>
                  </a:moveTo>
                  <a:lnTo>
                    <a:pt x="0" y="20"/>
                  </a:lnTo>
                  <a:lnTo>
                    <a:pt x="3" y="10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4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49" name="Line 568"/>
            <p:cNvSpPr>
              <a:spLocks noChangeShapeType="1"/>
            </p:cNvSpPr>
            <p:nvPr/>
          </p:nvSpPr>
          <p:spPr bwMode="auto">
            <a:xfrm flipH="1">
              <a:off x="1653" y="3157"/>
              <a:ext cx="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50" name="Rectangle 569"/>
            <p:cNvSpPr>
              <a:spLocks noChangeArrowheads="1"/>
            </p:cNvSpPr>
            <p:nvPr/>
          </p:nvSpPr>
          <p:spPr bwMode="auto">
            <a:xfrm>
              <a:off x="3369" y="2738"/>
              <a:ext cx="907" cy="7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16951" name="Rectangle 570"/>
            <p:cNvSpPr>
              <a:spLocks noChangeArrowheads="1"/>
            </p:cNvSpPr>
            <p:nvPr/>
          </p:nvSpPr>
          <p:spPr bwMode="auto">
            <a:xfrm>
              <a:off x="3451" y="2801"/>
              <a:ext cx="278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400" u="none">
                  <a:solidFill>
                    <a:srgbClr val="000000"/>
                  </a:solidFill>
                  <a:latin typeface="Times New Roman" pitchFamily="18" charset="0"/>
                </a:rPr>
                <a:t>Key </a:t>
              </a:r>
              <a:endParaRPr lang="de-DE"/>
            </a:p>
          </p:txBody>
        </p:sp>
        <p:sp>
          <p:nvSpPr>
            <p:cNvPr id="16952" name="Rectangle 571"/>
            <p:cNvSpPr>
              <a:spLocks noChangeArrowheads="1"/>
            </p:cNvSpPr>
            <p:nvPr/>
          </p:nvSpPr>
          <p:spPr bwMode="auto">
            <a:xfrm>
              <a:off x="3673" y="2801"/>
              <a:ext cx="155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400" u="none">
                  <a:solidFill>
                    <a:srgbClr val="000000"/>
                  </a:solidFill>
                  <a:latin typeface="Times New Roman" pitchFamily="18" charset="0"/>
                </a:rPr>
                <a:t>is </a:t>
              </a:r>
              <a:endParaRPr lang="de-DE"/>
            </a:p>
          </p:txBody>
        </p:sp>
        <p:sp>
          <p:nvSpPr>
            <p:cNvPr id="16953" name="Rectangle 572"/>
            <p:cNvSpPr>
              <a:spLocks noChangeArrowheads="1"/>
            </p:cNvSpPr>
            <p:nvPr/>
          </p:nvSpPr>
          <p:spPr bwMode="auto">
            <a:xfrm>
              <a:off x="3773" y="2801"/>
              <a:ext cx="203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400" u="none">
                  <a:solidFill>
                    <a:srgbClr val="000000"/>
                  </a:solidFill>
                  <a:latin typeface="Times New Roman" pitchFamily="18" charset="0"/>
                </a:rPr>
                <a:t>the</a:t>
              </a:r>
              <a:endParaRPr lang="de-DE"/>
            </a:p>
          </p:txBody>
        </p:sp>
        <p:sp>
          <p:nvSpPr>
            <p:cNvPr id="16954" name="Rectangle 573"/>
            <p:cNvSpPr>
              <a:spLocks noChangeArrowheads="1"/>
            </p:cNvSpPr>
            <p:nvPr/>
          </p:nvSpPr>
          <p:spPr bwMode="auto">
            <a:xfrm>
              <a:off x="3451" y="2934"/>
              <a:ext cx="27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400" u="none">
                  <a:solidFill>
                    <a:srgbClr val="000000"/>
                  </a:solidFill>
                  <a:latin typeface="Arial Narrow" pitchFamily="34" charset="0"/>
                </a:rPr>
                <a:t>Initial</a:t>
              </a:r>
              <a:r>
                <a:rPr lang="de-DE" sz="1400" u="none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de-DE"/>
            </a:p>
          </p:txBody>
        </p:sp>
        <p:sp>
          <p:nvSpPr>
            <p:cNvPr id="16955" name="Rectangle 574"/>
            <p:cNvSpPr>
              <a:spLocks noChangeArrowheads="1"/>
            </p:cNvSpPr>
            <p:nvPr/>
          </p:nvSpPr>
          <p:spPr bwMode="auto">
            <a:xfrm>
              <a:off x="3767" y="2934"/>
              <a:ext cx="42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400" u="none">
                  <a:solidFill>
                    <a:srgbClr val="000000"/>
                  </a:solidFill>
                  <a:latin typeface="Times New Roman" pitchFamily="18" charset="0"/>
                </a:rPr>
                <a:t>register</a:t>
              </a:r>
              <a:endParaRPr lang="de-DE"/>
            </a:p>
          </p:txBody>
        </p:sp>
        <p:sp>
          <p:nvSpPr>
            <p:cNvPr id="16956" name="Rectangle 575"/>
            <p:cNvSpPr>
              <a:spLocks noChangeArrowheads="1"/>
            </p:cNvSpPr>
            <p:nvPr/>
          </p:nvSpPr>
          <p:spPr bwMode="auto">
            <a:xfrm>
              <a:off x="3451" y="3067"/>
              <a:ext cx="46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de-DE" sz="1400" u="none">
                  <a:solidFill>
                    <a:srgbClr val="000000"/>
                  </a:solidFill>
                  <a:latin typeface="Times New Roman" pitchFamily="18" charset="0"/>
                </a:rPr>
                <a:t>contents</a:t>
              </a:r>
              <a:endParaRPr lang="de-DE"/>
            </a:p>
          </p:txBody>
        </p:sp>
      </p:grpSp>
      <p:sp>
        <p:nvSpPr>
          <p:cNvPr id="575" name="Text Box 8"/>
          <p:cNvSpPr txBox="1">
            <a:spLocks noChangeArrowheads="1"/>
          </p:cNvSpPr>
          <p:nvPr/>
        </p:nvSpPr>
        <p:spPr bwMode="auto">
          <a:xfrm>
            <a:off x="5246256" y="1488612"/>
            <a:ext cx="542434" cy="27918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de-DE" sz="1200" u="none" dirty="0"/>
              <a:t>l</a:t>
            </a:r>
            <a:r>
              <a:rPr lang="de-DE" sz="1200" u="none" baseline="-25000" dirty="0"/>
              <a:t>1</a:t>
            </a:r>
            <a:r>
              <a:rPr lang="de-DE" sz="1200" u="none" dirty="0"/>
              <a:t>=26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6303854" y="5339932"/>
            <a:ext cx="3025465" cy="5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defTabSz="762000" eaLnBrk="0" hangingPunct="0"/>
            <a:r>
              <a:rPr lang="en-US" sz="1400" u="none" dirty="0">
                <a:solidFill>
                  <a:srgbClr val="023DD0"/>
                </a:solidFill>
              </a:rPr>
              <a:t>*  Electronic equivalent structure </a:t>
            </a:r>
            <a:br>
              <a:rPr lang="en-US" sz="1400" u="none" dirty="0">
                <a:solidFill>
                  <a:srgbClr val="023DD0"/>
                </a:solidFill>
              </a:rPr>
            </a:br>
            <a:r>
              <a:rPr lang="en-US" sz="1400" u="none" dirty="0">
                <a:solidFill>
                  <a:srgbClr val="023DD0"/>
                </a:solidFill>
              </a:rPr>
              <a:t>   to the real mechanical machine</a:t>
            </a:r>
          </a:p>
        </p:txBody>
      </p:sp>
    </p:spTree>
    <p:extLst>
      <p:ext uri="{BB962C8B-B14F-4D97-AF65-F5344CB8AC3E}">
        <p14:creationId xmlns:p14="http://schemas.microsoft.com/office/powerpoint/2010/main" val="422347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9" name="Text Box 3"/>
          <p:cNvSpPr txBox="1">
            <a:spLocks noChangeArrowheads="1"/>
          </p:cNvSpPr>
          <p:nvPr/>
        </p:nvSpPr>
        <p:spPr bwMode="auto">
          <a:xfrm>
            <a:off x="720279" y="218455"/>
            <a:ext cx="89289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Most Modern Stream Ciphers</a:t>
            </a:r>
          </a:p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are basically </a:t>
            </a:r>
            <a:br>
              <a:rPr lang="en-US" sz="4400" u="none" dirty="0">
                <a:solidFill>
                  <a:srgbClr val="1515F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n-US" sz="44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Key Stream Generators KSGs</a:t>
            </a:r>
          </a:p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15F5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453060" name="Text Box 4"/>
          <p:cNvSpPr txBox="1">
            <a:spLocks noChangeArrowheads="1"/>
          </p:cNvSpPr>
          <p:nvPr/>
        </p:nvSpPr>
        <p:spPr bwMode="auto">
          <a:xfrm>
            <a:off x="889369" y="2586917"/>
            <a:ext cx="7679782" cy="19389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de-DE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charset="0"/>
                <a:ea typeface="+mn-ea"/>
                <a:cs typeface="Times New Roman (Arabic)" charset="-78"/>
              </a:rPr>
              <a:t>Most Modern Stream Ciphers deploy the so called:  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charset="0"/>
                <a:ea typeface="+mn-ea"/>
                <a:cs typeface="Times New Roman (Arabic)" charset="-78"/>
              </a:rPr>
              <a:t>“Linear Feedback Shift Registers” LFSR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de-DE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charset="0"/>
                <a:ea typeface="+mn-ea"/>
                <a:cs typeface="Times New Roman (Arabic)" charset="-78"/>
              </a:rPr>
              <a:t>(linear state machines) </a:t>
            </a:r>
            <a:br>
              <a:rPr kumimoji="0" lang="en-US" altLang="de-DE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charset="0"/>
                <a:ea typeface="+mn-ea"/>
                <a:cs typeface="Times New Roman (Arabic)" charset="-78"/>
              </a:rPr>
            </a:br>
            <a:r>
              <a:rPr kumimoji="0" lang="en-US" altLang="de-DE" sz="2400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charset="0"/>
                <a:ea typeface="+mn-ea"/>
                <a:cs typeface="Times New Roman (Arabic)" charset="-78"/>
              </a:rPr>
              <a:t>as building blocks for constructing </a:t>
            </a:r>
            <a:r>
              <a:rPr lang="en-US" altLang="ar-SA" sz="2400" u="none" dirty="0">
                <a:cs typeface="Times New Roman (Arabic)" charset="-78"/>
              </a:rPr>
              <a:t>Key Stream Generators (KSGs)</a:t>
            </a:r>
            <a:endParaRPr kumimoji="0" lang="en-US" altLang="ar-SA" sz="2400" b="0" i="0" u="none" strike="noStrike" kern="1200" cap="none" spc="0" normalizeH="0" baseline="0" noProof="0" dirty="0">
              <a:ln>
                <a:noFill/>
              </a:ln>
              <a:uLnTx/>
              <a:uFillTx/>
              <a:cs typeface="Times New Roman (Arabic)" charset="-78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="" xmlns:a16="http://schemas.microsoft.com/office/drawing/2014/main" id="{A0672660-C4B5-41DE-B674-32F364FFF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61" y="4618745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de-DE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charset="0"/>
                <a:ea typeface="+mn-ea"/>
                <a:cs typeface="Times New Roman (Arabic)" charset="-78"/>
              </a:rPr>
              <a:t>The </a:t>
            </a:r>
            <a:r>
              <a:rPr kumimoji="0" lang="en-US" altLang="de-DE" b="1" i="0" strike="noStrike" kern="1200" cap="none" spc="0" normalizeH="0" baseline="0" noProof="0" dirty="0">
                <a:ln>
                  <a:noFill/>
                </a:ln>
                <a:uLnTx/>
                <a:uFillTx/>
                <a:latin typeface="Arial" charset="0"/>
                <a:ea typeface="+mn-ea"/>
                <a:cs typeface="Times New Roman (Arabic)" charset="-78"/>
              </a:rPr>
              <a:t>design rules </a:t>
            </a:r>
            <a:r>
              <a:rPr kumimoji="0" lang="en-US" altLang="de-DE" b="1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Arial" charset="0"/>
                <a:ea typeface="+mn-ea"/>
                <a:cs typeface="Times New Roman (Arabic)" charset="-78"/>
              </a:rPr>
              <a:t>for LFSRs are therefore presented in a compact form in the next slides</a:t>
            </a:r>
            <a:endParaRPr kumimoji="0" lang="en-US" altLang="ar-SA" b="0" i="0" u="none" strike="noStrike" kern="1200" cap="none" spc="0" normalizeH="0" baseline="0" noProof="0" dirty="0">
              <a:ln>
                <a:noFill/>
              </a:ln>
              <a:uLnTx/>
              <a:uFillTx/>
              <a:cs typeface="Times New Roman (Arabic)" charset="-78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="" xmlns:a16="http://schemas.microsoft.com/office/drawing/2014/main" id="{90BFA307-7E34-49B0-A2F5-947DD3A15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95" y="5419467"/>
            <a:ext cx="86409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de-DE" sz="1800" b="0" i="0" strike="noStrike" kern="1200" cap="none" spc="0" normalizeH="0" baseline="0" noProof="0" dirty="0">
                <a:ln>
                  <a:noFill/>
                </a:ln>
                <a:uLnTx/>
                <a:uFillTx/>
                <a:latin typeface="Arial" charset="0"/>
                <a:ea typeface="+mn-ea"/>
                <a:cs typeface="Times New Roman (Arabic)" charset="-78"/>
              </a:rPr>
              <a:t>A good reference on this subject is: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cs typeface="Times New Roman (Arabic)" charset="-78"/>
              </a:rPr>
              <a:t>Golomb</a:t>
            </a:r>
            <a:r>
              <a:rPr kumimoji="0" lang="en-US" altLang="ar-SA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cs typeface="Times New Roman (Arabic)" charset="-78"/>
              </a:rPr>
              <a:t>, S.W.: Shift Register Sequences. Holden-Day, Inc., San Francisco (1967); Revised 2nd </a:t>
            </a:r>
            <a:r>
              <a:rPr kumimoji="0" lang="en-US" altLang="ar-SA" sz="1600" b="0" i="0" u="none" strike="noStrike" kern="1200" cap="none" spc="0" normalizeH="0" baseline="0" noProof="0" dirty="0" err="1">
                <a:ln>
                  <a:noFill/>
                </a:ln>
                <a:uLnTx/>
                <a:uFillTx/>
                <a:cs typeface="Times New Roman (Arabic)" charset="-78"/>
              </a:rPr>
              <a:t>edn</a:t>
            </a:r>
            <a:r>
              <a:rPr kumimoji="0" lang="en-US" altLang="ar-SA" sz="1600" b="0" i="0" u="none" strike="noStrike" kern="1200" cap="none" spc="0" normalizeH="0" baseline="0" noProof="0" dirty="0">
                <a:ln>
                  <a:noFill/>
                </a:ln>
                <a:uLnTx/>
                <a:uFillTx/>
                <a:cs typeface="Times New Roman (Arabic)" charset="-78"/>
              </a:rPr>
              <a:t>., Aegean Park Press, Laguna Hills, CA (1982)</a:t>
            </a:r>
          </a:p>
        </p:txBody>
      </p:sp>
    </p:spTree>
    <p:extLst>
      <p:ext uri="{BB962C8B-B14F-4D97-AF65-F5344CB8AC3E}">
        <p14:creationId xmlns:p14="http://schemas.microsoft.com/office/powerpoint/2010/main" val="30284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3060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Freeform 3"/>
              <p:cNvSpPr>
                <a:spLocks/>
              </p:cNvSpPr>
              <p:nvPr/>
            </p:nvSpPr>
            <p:spPr bwMode="auto">
              <a:xfrm>
                <a:off x="4250531" y="3592512"/>
                <a:ext cx="446087" cy="455613"/>
              </a:xfrm>
              <a:custGeom>
                <a:avLst/>
                <a:gdLst>
                  <a:gd name="T0" fmla="*/ 2147483647 w 1402"/>
                  <a:gd name="T1" fmla="*/ 2147483647 h 1430"/>
                  <a:gd name="T2" fmla="*/ 2147483647 w 1402"/>
                  <a:gd name="T3" fmla="*/ 2147483647 h 1430"/>
                  <a:gd name="T4" fmla="*/ 2147483647 w 1402"/>
                  <a:gd name="T5" fmla="*/ 2147483647 h 1430"/>
                  <a:gd name="T6" fmla="*/ 2147483647 w 1402"/>
                  <a:gd name="T7" fmla="*/ 2147483647 h 1430"/>
                  <a:gd name="T8" fmla="*/ 2147483647 w 1402"/>
                  <a:gd name="T9" fmla="*/ 2147483647 h 1430"/>
                  <a:gd name="T10" fmla="*/ 2147483647 w 1402"/>
                  <a:gd name="T11" fmla="*/ 2147483647 h 1430"/>
                  <a:gd name="T12" fmla="*/ 2147483647 w 1402"/>
                  <a:gd name="T13" fmla="*/ 1552432266 h 1430"/>
                  <a:gd name="T14" fmla="*/ 2147483647 w 1402"/>
                  <a:gd name="T15" fmla="*/ 452848103 h 1430"/>
                  <a:gd name="T16" fmla="*/ 2147483647 w 1402"/>
                  <a:gd name="T17" fmla="*/ 0 h 1430"/>
                  <a:gd name="T18" fmla="*/ 2147483647 w 1402"/>
                  <a:gd name="T19" fmla="*/ 452848103 h 1430"/>
                  <a:gd name="T20" fmla="*/ 2147483647 w 1402"/>
                  <a:gd name="T21" fmla="*/ 1552432266 h 1430"/>
                  <a:gd name="T22" fmla="*/ 2147483647 w 1402"/>
                  <a:gd name="T23" fmla="*/ 2147483647 h 1430"/>
                  <a:gd name="T24" fmla="*/ 2147483647 w 1402"/>
                  <a:gd name="T25" fmla="*/ 2147483647 h 1430"/>
                  <a:gd name="T26" fmla="*/ 2147483647 w 1402"/>
                  <a:gd name="T27" fmla="*/ 2147483647 h 1430"/>
                  <a:gd name="T28" fmla="*/ 2147483647 w 1402"/>
                  <a:gd name="T29" fmla="*/ 2147483647 h 1430"/>
                  <a:gd name="T30" fmla="*/ 869734757 w 1402"/>
                  <a:gd name="T31" fmla="*/ 2147483647 h 1430"/>
                  <a:gd name="T32" fmla="*/ 64387342 w 1402"/>
                  <a:gd name="T33" fmla="*/ 2147483647 h 1430"/>
                  <a:gd name="T34" fmla="*/ 64387342 w 1402"/>
                  <a:gd name="T35" fmla="*/ 2147483647 h 1430"/>
                  <a:gd name="T36" fmla="*/ 869734757 w 1402"/>
                  <a:gd name="T37" fmla="*/ 2147483647 h 1430"/>
                  <a:gd name="T38" fmla="*/ 2147483647 w 1402"/>
                  <a:gd name="T39" fmla="*/ 2147483647 h 1430"/>
                  <a:gd name="T40" fmla="*/ 2147483647 w 1402"/>
                  <a:gd name="T41" fmla="*/ 2147483647 h 1430"/>
                  <a:gd name="T42" fmla="*/ 2147483647 w 1402"/>
                  <a:gd name="T43" fmla="*/ 2147483647 h 1430"/>
                  <a:gd name="T44" fmla="*/ 2147483647 w 1402"/>
                  <a:gd name="T45" fmla="*/ 2147483647 h 1430"/>
                  <a:gd name="T46" fmla="*/ 2147483647 w 1402"/>
                  <a:gd name="T47" fmla="*/ 2147483647 h 1430"/>
                  <a:gd name="T48" fmla="*/ 2147483647 w 1402"/>
                  <a:gd name="T49" fmla="*/ 2147483647 h 1430"/>
                  <a:gd name="T50" fmla="*/ 2147483647 w 1402"/>
                  <a:gd name="T51" fmla="*/ 2147483647 h 1430"/>
                  <a:gd name="T52" fmla="*/ 2147483647 w 1402"/>
                  <a:gd name="T53" fmla="*/ 2147483647 h 1430"/>
                  <a:gd name="T54" fmla="*/ 2147483647 w 1402"/>
                  <a:gd name="T55" fmla="*/ 2147483647 h 1430"/>
                  <a:gd name="T56" fmla="*/ 2147483647 w 1402"/>
                  <a:gd name="T57" fmla="*/ 2147483647 h 1430"/>
                  <a:gd name="T58" fmla="*/ 2147483647 w 1402"/>
                  <a:gd name="T59" fmla="*/ 2147483647 h 1430"/>
                  <a:gd name="T60" fmla="*/ 2147483647 w 1402"/>
                  <a:gd name="T61" fmla="*/ 2147483647 h 1430"/>
                  <a:gd name="T62" fmla="*/ 2147483647 w 1402"/>
                  <a:gd name="T63" fmla="*/ 2147483647 h 1430"/>
                  <a:gd name="T64" fmla="*/ 2147483647 w 1402"/>
                  <a:gd name="T65" fmla="*/ 2147483647 h 1430"/>
                  <a:gd name="T66" fmla="*/ 2147483647 w 1402"/>
                  <a:gd name="T67" fmla="*/ 2147483647 h 14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2"/>
                  <a:gd name="T103" fmla="*/ 0 h 1430"/>
                  <a:gd name="T104" fmla="*/ 1402 w 1402"/>
                  <a:gd name="T105" fmla="*/ 1430 h 14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2" h="1430">
                    <a:moveTo>
                      <a:pt x="1402" y="715"/>
                    </a:moveTo>
                    <a:lnTo>
                      <a:pt x="1399" y="650"/>
                    </a:lnTo>
                    <a:lnTo>
                      <a:pt x="1390" y="583"/>
                    </a:lnTo>
                    <a:lnTo>
                      <a:pt x="1376" y="520"/>
                    </a:lnTo>
                    <a:lnTo>
                      <a:pt x="1355" y="457"/>
                    </a:lnTo>
                    <a:lnTo>
                      <a:pt x="1328" y="397"/>
                    </a:lnTo>
                    <a:lnTo>
                      <a:pt x="1297" y="339"/>
                    </a:lnTo>
                    <a:lnTo>
                      <a:pt x="1261" y="284"/>
                    </a:lnTo>
                    <a:lnTo>
                      <a:pt x="1218" y="233"/>
                    </a:lnTo>
                    <a:lnTo>
                      <a:pt x="1172" y="187"/>
                    </a:lnTo>
                    <a:lnTo>
                      <a:pt x="1124" y="145"/>
                    </a:lnTo>
                    <a:lnTo>
                      <a:pt x="1070" y="108"/>
                    </a:lnTo>
                    <a:lnTo>
                      <a:pt x="1014" y="75"/>
                    </a:lnTo>
                    <a:lnTo>
                      <a:pt x="954" y="48"/>
                    </a:lnTo>
                    <a:lnTo>
                      <a:pt x="893" y="27"/>
                    </a:lnTo>
                    <a:lnTo>
                      <a:pt x="829" y="14"/>
                    </a:lnTo>
                    <a:lnTo>
                      <a:pt x="765" y="3"/>
                    </a:lnTo>
                    <a:lnTo>
                      <a:pt x="700" y="0"/>
                    </a:lnTo>
                    <a:lnTo>
                      <a:pt x="636" y="3"/>
                    </a:lnTo>
                    <a:lnTo>
                      <a:pt x="571" y="14"/>
                    </a:lnTo>
                    <a:lnTo>
                      <a:pt x="508" y="27"/>
                    </a:lnTo>
                    <a:lnTo>
                      <a:pt x="447" y="48"/>
                    </a:lnTo>
                    <a:lnTo>
                      <a:pt x="389" y="75"/>
                    </a:lnTo>
                    <a:lnTo>
                      <a:pt x="332" y="108"/>
                    </a:lnTo>
                    <a:lnTo>
                      <a:pt x="278" y="145"/>
                    </a:lnTo>
                    <a:lnTo>
                      <a:pt x="229" y="187"/>
                    </a:lnTo>
                    <a:lnTo>
                      <a:pt x="182" y="233"/>
                    </a:lnTo>
                    <a:lnTo>
                      <a:pt x="142" y="284"/>
                    </a:lnTo>
                    <a:lnTo>
                      <a:pt x="104" y="339"/>
                    </a:lnTo>
                    <a:lnTo>
                      <a:pt x="73" y="397"/>
                    </a:lnTo>
                    <a:lnTo>
                      <a:pt x="47" y="457"/>
                    </a:lnTo>
                    <a:lnTo>
                      <a:pt x="27" y="520"/>
                    </a:lnTo>
                    <a:lnTo>
                      <a:pt x="11" y="583"/>
                    </a:lnTo>
                    <a:lnTo>
                      <a:pt x="2" y="650"/>
                    </a:lnTo>
                    <a:lnTo>
                      <a:pt x="0" y="715"/>
                    </a:lnTo>
                    <a:lnTo>
                      <a:pt x="2" y="781"/>
                    </a:lnTo>
                    <a:lnTo>
                      <a:pt x="11" y="847"/>
                    </a:lnTo>
                    <a:lnTo>
                      <a:pt x="27" y="911"/>
                    </a:lnTo>
                    <a:lnTo>
                      <a:pt x="47" y="974"/>
                    </a:lnTo>
                    <a:lnTo>
                      <a:pt x="73" y="1034"/>
                    </a:lnTo>
                    <a:lnTo>
                      <a:pt x="104" y="1091"/>
                    </a:lnTo>
                    <a:lnTo>
                      <a:pt x="142" y="1147"/>
                    </a:lnTo>
                    <a:lnTo>
                      <a:pt x="182" y="1198"/>
                    </a:lnTo>
                    <a:lnTo>
                      <a:pt x="229" y="1244"/>
                    </a:lnTo>
                    <a:lnTo>
                      <a:pt x="278" y="1286"/>
                    </a:lnTo>
                    <a:lnTo>
                      <a:pt x="332" y="1323"/>
                    </a:lnTo>
                    <a:lnTo>
                      <a:pt x="389" y="1356"/>
                    </a:lnTo>
                    <a:lnTo>
                      <a:pt x="447" y="1383"/>
                    </a:lnTo>
                    <a:lnTo>
                      <a:pt x="508" y="1404"/>
                    </a:lnTo>
                    <a:lnTo>
                      <a:pt x="571" y="1417"/>
                    </a:lnTo>
                    <a:lnTo>
                      <a:pt x="636" y="1427"/>
                    </a:lnTo>
                    <a:lnTo>
                      <a:pt x="700" y="1430"/>
                    </a:lnTo>
                    <a:lnTo>
                      <a:pt x="765" y="1427"/>
                    </a:lnTo>
                    <a:lnTo>
                      <a:pt x="829" y="1417"/>
                    </a:lnTo>
                    <a:lnTo>
                      <a:pt x="893" y="1404"/>
                    </a:lnTo>
                    <a:lnTo>
                      <a:pt x="954" y="1383"/>
                    </a:lnTo>
                    <a:lnTo>
                      <a:pt x="1014" y="1356"/>
                    </a:lnTo>
                    <a:lnTo>
                      <a:pt x="1070" y="1323"/>
                    </a:lnTo>
                    <a:lnTo>
                      <a:pt x="1124" y="1286"/>
                    </a:lnTo>
                    <a:lnTo>
                      <a:pt x="1172" y="1244"/>
                    </a:lnTo>
                    <a:lnTo>
                      <a:pt x="1218" y="1198"/>
                    </a:lnTo>
                    <a:lnTo>
                      <a:pt x="1261" y="1147"/>
                    </a:lnTo>
                    <a:lnTo>
                      <a:pt x="1297" y="1091"/>
                    </a:lnTo>
                    <a:lnTo>
                      <a:pt x="1328" y="1034"/>
                    </a:lnTo>
                    <a:lnTo>
                      <a:pt x="1355" y="974"/>
                    </a:lnTo>
                    <a:lnTo>
                      <a:pt x="1376" y="911"/>
                    </a:lnTo>
                    <a:lnTo>
                      <a:pt x="1390" y="847"/>
                    </a:lnTo>
                    <a:lnTo>
                      <a:pt x="1399" y="781"/>
                    </a:lnTo>
                    <a:lnTo>
                      <a:pt x="1402" y="7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de-DE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de-DE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L</m:t>
                        </m:r>
                      </m:sub>
                    </m:sSub>
                  </m:oMath>
                </a14:m>
                <a:endPara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28" name="Freeform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0531" y="3592512"/>
                <a:ext cx="446087" cy="455613"/>
              </a:xfrm>
              <a:custGeom>
                <a:avLst/>
                <a:gdLst>
                  <a:gd name="T0" fmla="*/ 2147483647 w 1402"/>
                  <a:gd name="T1" fmla="*/ 2147483647 h 1430"/>
                  <a:gd name="T2" fmla="*/ 2147483647 w 1402"/>
                  <a:gd name="T3" fmla="*/ 2147483647 h 1430"/>
                  <a:gd name="T4" fmla="*/ 2147483647 w 1402"/>
                  <a:gd name="T5" fmla="*/ 2147483647 h 1430"/>
                  <a:gd name="T6" fmla="*/ 2147483647 w 1402"/>
                  <a:gd name="T7" fmla="*/ 2147483647 h 1430"/>
                  <a:gd name="T8" fmla="*/ 2147483647 w 1402"/>
                  <a:gd name="T9" fmla="*/ 2147483647 h 1430"/>
                  <a:gd name="T10" fmla="*/ 2147483647 w 1402"/>
                  <a:gd name="T11" fmla="*/ 2147483647 h 1430"/>
                  <a:gd name="T12" fmla="*/ 2147483647 w 1402"/>
                  <a:gd name="T13" fmla="*/ 1552432266 h 1430"/>
                  <a:gd name="T14" fmla="*/ 2147483647 w 1402"/>
                  <a:gd name="T15" fmla="*/ 452848103 h 1430"/>
                  <a:gd name="T16" fmla="*/ 2147483647 w 1402"/>
                  <a:gd name="T17" fmla="*/ 0 h 1430"/>
                  <a:gd name="T18" fmla="*/ 2147483647 w 1402"/>
                  <a:gd name="T19" fmla="*/ 452848103 h 1430"/>
                  <a:gd name="T20" fmla="*/ 2147483647 w 1402"/>
                  <a:gd name="T21" fmla="*/ 1552432266 h 1430"/>
                  <a:gd name="T22" fmla="*/ 2147483647 w 1402"/>
                  <a:gd name="T23" fmla="*/ 2147483647 h 1430"/>
                  <a:gd name="T24" fmla="*/ 2147483647 w 1402"/>
                  <a:gd name="T25" fmla="*/ 2147483647 h 1430"/>
                  <a:gd name="T26" fmla="*/ 2147483647 w 1402"/>
                  <a:gd name="T27" fmla="*/ 2147483647 h 1430"/>
                  <a:gd name="T28" fmla="*/ 2147483647 w 1402"/>
                  <a:gd name="T29" fmla="*/ 2147483647 h 1430"/>
                  <a:gd name="T30" fmla="*/ 869734757 w 1402"/>
                  <a:gd name="T31" fmla="*/ 2147483647 h 1430"/>
                  <a:gd name="T32" fmla="*/ 64387342 w 1402"/>
                  <a:gd name="T33" fmla="*/ 2147483647 h 1430"/>
                  <a:gd name="T34" fmla="*/ 64387342 w 1402"/>
                  <a:gd name="T35" fmla="*/ 2147483647 h 1430"/>
                  <a:gd name="T36" fmla="*/ 869734757 w 1402"/>
                  <a:gd name="T37" fmla="*/ 2147483647 h 1430"/>
                  <a:gd name="T38" fmla="*/ 2147483647 w 1402"/>
                  <a:gd name="T39" fmla="*/ 2147483647 h 1430"/>
                  <a:gd name="T40" fmla="*/ 2147483647 w 1402"/>
                  <a:gd name="T41" fmla="*/ 2147483647 h 1430"/>
                  <a:gd name="T42" fmla="*/ 2147483647 w 1402"/>
                  <a:gd name="T43" fmla="*/ 2147483647 h 1430"/>
                  <a:gd name="T44" fmla="*/ 2147483647 w 1402"/>
                  <a:gd name="T45" fmla="*/ 2147483647 h 1430"/>
                  <a:gd name="T46" fmla="*/ 2147483647 w 1402"/>
                  <a:gd name="T47" fmla="*/ 2147483647 h 1430"/>
                  <a:gd name="T48" fmla="*/ 2147483647 w 1402"/>
                  <a:gd name="T49" fmla="*/ 2147483647 h 1430"/>
                  <a:gd name="T50" fmla="*/ 2147483647 w 1402"/>
                  <a:gd name="T51" fmla="*/ 2147483647 h 1430"/>
                  <a:gd name="T52" fmla="*/ 2147483647 w 1402"/>
                  <a:gd name="T53" fmla="*/ 2147483647 h 1430"/>
                  <a:gd name="T54" fmla="*/ 2147483647 w 1402"/>
                  <a:gd name="T55" fmla="*/ 2147483647 h 1430"/>
                  <a:gd name="T56" fmla="*/ 2147483647 w 1402"/>
                  <a:gd name="T57" fmla="*/ 2147483647 h 1430"/>
                  <a:gd name="T58" fmla="*/ 2147483647 w 1402"/>
                  <a:gd name="T59" fmla="*/ 2147483647 h 1430"/>
                  <a:gd name="T60" fmla="*/ 2147483647 w 1402"/>
                  <a:gd name="T61" fmla="*/ 2147483647 h 1430"/>
                  <a:gd name="T62" fmla="*/ 2147483647 w 1402"/>
                  <a:gd name="T63" fmla="*/ 2147483647 h 1430"/>
                  <a:gd name="T64" fmla="*/ 2147483647 w 1402"/>
                  <a:gd name="T65" fmla="*/ 2147483647 h 1430"/>
                  <a:gd name="T66" fmla="*/ 2147483647 w 1402"/>
                  <a:gd name="T67" fmla="*/ 2147483647 h 14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2"/>
                  <a:gd name="T103" fmla="*/ 0 h 1430"/>
                  <a:gd name="T104" fmla="*/ 1402 w 1402"/>
                  <a:gd name="T105" fmla="*/ 1430 h 14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2" h="1430">
                    <a:moveTo>
                      <a:pt x="1402" y="715"/>
                    </a:moveTo>
                    <a:lnTo>
                      <a:pt x="1399" y="650"/>
                    </a:lnTo>
                    <a:lnTo>
                      <a:pt x="1390" y="583"/>
                    </a:lnTo>
                    <a:lnTo>
                      <a:pt x="1376" y="520"/>
                    </a:lnTo>
                    <a:lnTo>
                      <a:pt x="1355" y="457"/>
                    </a:lnTo>
                    <a:lnTo>
                      <a:pt x="1328" y="397"/>
                    </a:lnTo>
                    <a:lnTo>
                      <a:pt x="1297" y="339"/>
                    </a:lnTo>
                    <a:lnTo>
                      <a:pt x="1261" y="284"/>
                    </a:lnTo>
                    <a:lnTo>
                      <a:pt x="1218" y="233"/>
                    </a:lnTo>
                    <a:lnTo>
                      <a:pt x="1172" y="187"/>
                    </a:lnTo>
                    <a:lnTo>
                      <a:pt x="1124" y="145"/>
                    </a:lnTo>
                    <a:lnTo>
                      <a:pt x="1070" y="108"/>
                    </a:lnTo>
                    <a:lnTo>
                      <a:pt x="1014" y="75"/>
                    </a:lnTo>
                    <a:lnTo>
                      <a:pt x="954" y="48"/>
                    </a:lnTo>
                    <a:lnTo>
                      <a:pt x="893" y="27"/>
                    </a:lnTo>
                    <a:lnTo>
                      <a:pt x="829" y="14"/>
                    </a:lnTo>
                    <a:lnTo>
                      <a:pt x="765" y="3"/>
                    </a:lnTo>
                    <a:lnTo>
                      <a:pt x="700" y="0"/>
                    </a:lnTo>
                    <a:lnTo>
                      <a:pt x="636" y="3"/>
                    </a:lnTo>
                    <a:lnTo>
                      <a:pt x="571" y="14"/>
                    </a:lnTo>
                    <a:lnTo>
                      <a:pt x="508" y="27"/>
                    </a:lnTo>
                    <a:lnTo>
                      <a:pt x="447" y="48"/>
                    </a:lnTo>
                    <a:lnTo>
                      <a:pt x="389" y="75"/>
                    </a:lnTo>
                    <a:lnTo>
                      <a:pt x="332" y="108"/>
                    </a:lnTo>
                    <a:lnTo>
                      <a:pt x="278" y="145"/>
                    </a:lnTo>
                    <a:lnTo>
                      <a:pt x="229" y="187"/>
                    </a:lnTo>
                    <a:lnTo>
                      <a:pt x="182" y="233"/>
                    </a:lnTo>
                    <a:lnTo>
                      <a:pt x="142" y="284"/>
                    </a:lnTo>
                    <a:lnTo>
                      <a:pt x="104" y="339"/>
                    </a:lnTo>
                    <a:lnTo>
                      <a:pt x="73" y="397"/>
                    </a:lnTo>
                    <a:lnTo>
                      <a:pt x="47" y="457"/>
                    </a:lnTo>
                    <a:lnTo>
                      <a:pt x="27" y="520"/>
                    </a:lnTo>
                    <a:lnTo>
                      <a:pt x="11" y="583"/>
                    </a:lnTo>
                    <a:lnTo>
                      <a:pt x="2" y="650"/>
                    </a:lnTo>
                    <a:lnTo>
                      <a:pt x="0" y="715"/>
                    </a:lnTo>
                    <a:lnTo>
                      <a:pt x="2" y="781"/>
                    </a:lnTo>
                    <a:lnTo>
                      <a:pt x="11" y="847"/>
                    </a:lnTo>
                    <a:lnTo>
                      <a:pt x="27" y="911"/>
                    </a:lnTo>
                    <a:lnTo>
                      <a:pt x="47" y="974"/>
                    </a:lnTo>
                    <a:lnTo>
                      <a:pt x="73" y="1034"/>
                    </a:lnTo>
                    <a:lnTo>
                      <a:pt x="104" y="1091"/>
                    </a:lnTo>
                    <a:lnTo>
                      <a:pt x="142" y="1147"/>
                    </a:lnTo>
                    <a:lnTo>
                      <a:pt x="182" y="1198"/>
                    </a:lnTo>
                    <a:lnTo>
                      <a:pt x="229" y="1244"/>
                    </a:lnTo>
                    <a:lnTo>
                      <a:pt x="278" y="1286"/>
                    </a:lnTo>
                    <a:lnTo>
                      <a:pt x="332" y="1323"/>
                    </a:lnTo>
                    <a:lnTo>
                      <a:pt x="389" y="1356"/>
                    </a:lnTo>
                    <a:lnTo>
                      <a:pt x="447" y="1383"/>
                    </a:lnTo>
                    <a:lnTo>
                      <a:pt x="508" y="1404"/>
                    </a:lnTo>
                    <a:lnTo>
                      <a:pt x="571" y="1417"/>
                    </a:lnTo>
                    <a:lnTo>
                      <a:pt x="636" y="1427"/>
                    </a:lnTo>
                    <a:lnTo>
                      <a:pt x="700" y="1430"/>
                    </a:lnTo>
                    <a:lnTo>
                      <a:pt x="765" y="1427"/>
                    </a:lnTo>
                    <a:lnTo>
                      <a:pt x="829" y="1417"/>
                    </a:lnTo>
                    <a:lnTo>
                      <a:pt x="893" y="1404"/>
                    </a:lnTo>
                    <a:lnTo>
                      <a:pt x="954" y="1383"/>
                    </a:lnTo>
                    <a:lnTo>
                      <a:pt x="1014" y="1356"/>
                    </a:lnTo>
                    <a:lnTo>
                      <a:pt x="1070" y="1323"/>
                    </a:lnTo>
                    <a:lnTo>
                      <a:pt x="1124" y="1286"/>
                    </a:lnTo>
                    <a:lnTo>
                      <a:pt x="1172" y="1244"/>
                    </a:lnTo>
                    <a:lnTo>
                      <a:pt x="1218" y="1198"/>
                    </a:lnTo>
                    <a:lnTo>
                      <a:pt x="1261" y="1147"/>
                    </a:lnTo>
                    <a:lnTo>
                      <a:pt x="1297" y="1091"/>
                    </a:lnTo>
                    <a:lnTo>
                      <a:pt x="1328" y="1034"/>
                    </a:lnTo>
                    <a:lnTo>
                      <a:pt x="1355" y="974"/>
                    </a:lnTo>
                    <a:lnTo>
                      <a:pt x="1376" y="911"/>
                    </a:lnTo>
                    <a:lnTo>
                      <a:pt x="1390" y="847"/>
                    </a:lnTo>
                    <a:lnTo>
                      <a:pt x="1399" y="781"/>
                    </a:lnTo>
                    <a:lnTo>
                      <a:pt x="1402" y="715"/>
                    </a:lnTo>
                  </a:path>
                </a:pathLst>
              </a:custGeom>
              <a:blipFill>
                <a:blip r:embed="rId3"/>
                <a:stretch>
                  <a:fillRect l="-4054"/>
                </a:stretch>
              </a:blip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0" name="Freeform 5"/>
          <p:cNvSpPr>
            <a:spLocks/>
          </p:cNvSpPr>
          <p:nvPr/>
        </p:nvSpPr>
        <p:spPr bwMode="auto">
          <a:xfrm>
            <a:off x="5086350" y="3602401"/>
            <a:ext cx="442912" cy="455613"/>
          </a:xfrm>
          <a:custGeom>
            <a:avLst/>
            <a:gdLst>
              <a:gd name="T0" fmla="*/ 94143728 w 1404"/>
              <a:gd name="T1" fmla="*/ 2147483647 h 1430"/>
              <a:gd name="T2" fmla="*/ 847692578 w 1404"/>
              <a:gd name="T3" fmla="*/ 2147483647 h 1430"/>
              <a:gd name="T4" fmla="*/ 2147483647 w 1404"/>
              <a:gd name="T5" fmla="*/ 2147483647 h 1430"/>
              <a:gd name="T6" fmla="*/ 2147483647 w 1404"/>
              <a:gd name="T7" fmla="*/ 2147483647 h 1430"/>
              <a:gd name="T8" fmla="*/ 2147483647 w 1404"/>
              <a:gd name="T9" fmla="*/ 2147483647 h 1430"/>
              <a:gd name="T10" fmla="*/ 2147483647 w 1404"/>
              <a:gd name="T11" fmla="*/ 2147483647 h 1430"/>
              <a:gd name="T12" fmla="*/ 2147483647 w 1404"/>
              <a:gd name="T13" fmla="*/ 2147483647 h 1430"/>
              <a:gd name="T14" fmla="*/ 2147483647 w 1404"/>
              <a:gd name="T15" fmla="*/ 2147483647 h 1430"/>
              <a:gd name="T16" fmla="*/ 2147483647 w 1404"/>
              <a:gd name="T17" fmla="*/ 2147483647 h 1430"/>
              <a:gd name="T18" fmla="*/ 2147483647 w 1404"/>
              <a:gd name="T19" fmla="*/ 2147483647 h 1430"/>
              <a:gd name="T20" fmla="*/ 2147483647 w 1404"/>
              <a:gd name="T21" fmla="*/ 2147483647 h 1430"/>
              <a:gd name="T22" fmla="*/ 2147483647 w 1404"/>
              <a:gd name="T23" fmla="*/ 2147483647 h 1430"/>
              <a:gd name="T24" fmla="*/ 2147483647 w 1404"/>
              <a:gd name="T25" fmla="*/ 2147483647 h 1430"/>
              <a:gd name="T26" fmla="*/ 2147483647 w 1404"/>
              <a:gd name="T27" fmla="*/ 2147483647 h 1430"/>
              <a:gd name="T28" fmla="*/ 2147483647 w 1404"/>
              <a:gd name="T29" fmla="*/ 2147483647 h 1430"/>
              <a:gd name="T30" fmla="*/ 2147483647 w 1404"/>
              <a:gd name="T31" fmla="*/ 2147483647 h 1430"/>
              <a:gd name="T32" fmla="*/ 2147483647 w 1404"/>
              <a:gd name="T33" fmla="*/ 2147483647 h 1430"/>
              <a:gd name="T34" fmla="*/ 2147483647 w 1404"/>
              <a:gd name="T35" fmla="*/ 2147483647 h 1430"/>
              <a:gd name="T36" fmla="*/ 2147483647 w 1404"/>
              <a:gd name="T37" fmla="*/ 2147483647 h 1430"/>
              <a:gd name="T38" fmla="*/ 2147483647 w 1404"/>
              <a:gd name="T39" fmla="*/ 2147483647 h 1430"/>
              <a:gd name="T40" fmla="*/ 2147483647 w 1404"/>
              <a:gd name="T41" fmla="*/ 2147483647 h 1430"/>
              <a:gd name="T42" fmla="*/ 2147483647 w 1404"/>
              <a:gd name="T43" fmla="*/ 2147483647 h 1430"/>
              <a:gd name="T44" fmla="*/ 2147483647 w 1404"/>
              <a:gd name="T45" fmla="*/ 2147483647 h 1430"/>
              <a:gd name="T46" fmla="*/ 2147483647 w 1404"/>
              <a:gd name="T47" fmla="*/ 1552432266 h 1430"/>
              <a:gd name="T48" fmla="*/ 2147483647 w 1404"/>
              <a:gd name="T49" fmla="*/ 452848103 h 1430"/>
              <a:gd name="T50" fmla="*/ 2147483647 w 1404"/>
              <a:gd name="T51" fmla="*/ 0 h 1430"/>
              <a:gd name="T52" fmla="*/ 2147483647 w 1404"/>
              <a:gd name="T53" fmla="*/ 452848103 h 1430"/>
              <a:gd name="T54" fmla="*/ 2147483647 w 1404"/>
              <a:gd name="T55" fmla="*/ 1552432266 h 1430"/>
              <a:gd name="T56" fmla="*/ 2147483647 w 1404"/>
              <a:gd name="T57" fmla="*/ 2147483647 h 1430"/>
              <a:gd name="T58" fmla="*/ 2147483647 w 1404"/>
              <a:gd name="T59" fmla="*/ 2147483647 h 1430"/>
              <a:gd name="T60" fmla="*/ 2147483647 w 1404"/>
              <a:gd name="T61" fmla="*/ 2147483647 h 1430"/>
              <a:gd name="T62" fmla="*/ 2147483647 w 1404"/>
              <a:gd name="T63" fmla="*/ 2147483647 h 1430"/>
              <a:gd name="T64" fmla="*/ 847692578 w 1404"/>
              <a:gd name="T65" fmla="*/ 2147483647 h 1430"/>
              <a:gd name="T66" fmla="*/ 94143728 w 1404"/>
              <a:gd name="T67" fmla="*/ 2147483647 h 14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04"/>
              <a:gd name="T103" fmla="*/ 0 h 1430"/>
              <a:gd name="T104" fmla="*/ 1404 w 1404"/>
              <a:gd name="T105" fmla="*/ 1430 h 143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04" h="1430">
                <a:moveTo>
                  <a:pt x="0" y="715"/>
                </a:moveTo>
                <a:lnTo>
                  <a:pt x="3" y="781"/>
                </a:lnTo>
                <a:lnTo>
                  <a:pt x="13" y="847"/>
                </a:lnTo>
                <a:lnTo>
                  <a:pt x="27" y="911"/>
                </a:lnTo>
                <a:lnTo>
                  <a:pt x="49" y="974"/>
                </a:lnTo>
                <a:lnTo>
                  <a:pt x="74" y="1034"/>
                </a:lnTo>
                <a:lnTo>
                  <a:pt x="105" y="1091"/>
                </a:lnTo>
                <a:lnTo>
                  <a:pt x="141" y="1147"/>
                </a:lnTo>
                <a:lnTo>
                  <a:pt x="185" y="1198"/>
                </a:lnTo>
                <a:lnTo>
                  <a:pt x="230" y="1244"/>
                </a:lnTo>
                <a:lnTo>
                  <a:pt x="279" y="1286"/>
                </a:lnTo>
                <a:lnTo>
                  <a:pt x="332" y="1323"/>
                </a:lnTo>
                <a:lnTo>
                  <a:pt x="389" y="1356"/>
                </a:lnTo>
                <a:lnTo>
                  <a:pt x="449" y="1383"/>
                </a:lnTo>
                <a:lnTo>
                  <a:pt x="510" y="1404"/>
                </a:lnTo>
                <a:lnTo>
                  <a:pt x="573" y="1417"/>
                </a:lnTo>
                <a:lnTo>
                  <a:pt x="638" y="1427"/>
                </a:lnTo>
                <a:lnTo>
                  <a:pt x="702" y="1430"/>
                </a:lnTo>
                <a:lnTo>
                  <a:pt x="766" y="1427"/>
                </a:lnTo>
                <a:lnTo>
                  <a:pt x="831" y="1417"/>
                </a:lnTo>
                <a:lnTo>
                  <a:pt x="894" y="1404"/>
                </a:lnTo>
                <a:lnTo>
                  <a:pt x="955" y="1383"/>
                </a:lnTo>
                <a:lnTo>
                  <a:pt x="1015" y="1356"/>
                </a:lnTo>
                <a:lnTo>
                  <a:pt x="1072" y="1323"/>
                </a:lnTo>
                <a:lnTo>
                  <a:pt x="1123" y="1286"/>
                </a:lnTo>
                <a:lnTo>
                  <a:pt x="1174" y="1244"/>
                </a:lnTo>
                <a:lnTo>
                  <a:pt x="1220" y="1198"/>
                </a:lnTo>
                <a:lnTo>
                  <a:pt x="1262" y="1147"/>
                </a:lnTo>
                <a:lnTo>
                  <a:pt x="1299" y="1091"/>
                </a:lnTo>
                <a:lnTo>
                  <a:pt x="1330" y="1034"/>
                </a:lnTo>
                <a:lnTo>
                  <a:pt x="1355" y="974"/>
                </a:lnTo>
                <a:lnTo>
                  <a:pt x="1377" y="911"/>
                </a:lnTo>
                <a:lnTo>
                  <a:pt x="1391" y="847"/>
                </a:lnTo>
                <a:lnTo>
                  <a:pt x="1401" y="781"/>
                </a:lnTo>
                <a:lnTo>
                  <a:pt x="1404" y="715"/>
                </a:lnTo>
                <a:lnTo>
                  <a:pt x="1401" y="650"/>
                </a:lnTo>
                <a:lnTo>
                  <a:pt x="1391" y="583"/>
                </a:lnTo>
                <a:lnTo>
                  <a:pt x="1377" y="520"/>
                </a:lnTo>
                <a:lnTo>
                  <a:pt x="1355" y="457"/>
                </a:lnTo>
                <a:lnTo>
                  <a:pt x="1330" y="397"/>
                </a:lnTo>
                <a:lnTo>
                  <a:pt x="1299" y="339"/>
                </a:lnTo>
                <a:lnTo>
                  <a:pt x="1262" y="284"/>
                </a:lnTo>
                <a:lnTo>
                  <a:pt x="1220" y="233"/>
                </a:lnTo>
                <a:lnTo>
                  <a:pt x="1174" y="187"/>
                </a:lnTo>
                <a:lnTo>
                  <a:pt x="1123" y="145"/>
                </a:lnTo>
                <a:lnTo>
                  <a:pt x="1072" y="108"/>
                </a:lnTo>
                <a:lnTo>
                  <a:pt x="1015" y="75"/>
                </a:lnTo>
                <a:lnTo>
                  <a:pt x="955" y="48"/>
                </a:lnTo>
                <a:lnTo>
                  <a:pt x="894" y="27"/>
                </a:lnTo>
                <a:lnTo>
                  <a:pt x="831" y="14"/>
                </a:lnTo>
                <a:lnTo>
                  <a:pt x="766" y="3"/>
                </a:lnTo>
                <a:lnTo>
                  <a:pt x="702" y="0"/>
                </a:lnTo>
                <a:lnTo>
                  <a:pt x="638" y="3"/>
                </a:lnTo>
                <a:lnTo>
                  <a:pt x="573" y="14"/>
                </a:lnTo>
                <a:lnTo>
                  <a:pt x="510" y="27"/>
                </a:lnTo>
                <a:lnTo>
                  <a:pt x="449" y="48"/>
                </a:lnTo>
                <a:lnTo>
                  <a:pt x="389" y="75"/>
                </a:lnTo>
                <a:lnTo>
                  <a:pt x="332" y="108"/>
                </a:lnTo>
                <a:lnTo>
                  <a:pt x="279" y="145"/>
                </a:lnTo>
                <a:lnTo>
                  <a:pt x="230" y="187"/>
                </a:lnTo>
                <a:lnTo>
                  <a:pt x="185" y="233"/>
                </a:lnTo>
                <a:lnTo>
                  <a:pt x="141" y="284"/>
                </a:lnTo>
                <a:lnTo>
                  <a:pt x="105" y="339"/>
                </a:lnTo>
                <a:lnTo>
                  <a:pt x="74" y="397"/>
                </a:lnTo>
                <a:lnTo>
                  <a:pt x="49" y="457"/>
                </a:lnTo>
                <a:lnTo>
                  <a:pt x="27" y="520"/>
                </a:lnTo>
                <a:lnTo>
                  <a:pt x="13" y="583"/>
                </a:lnTo>
                <a:lnTo>
                  <a:pt x="3" y="650"/>
                </a:lnTo>
                <a:lnTo>
                  <a:pt x="0" y="715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2" name="Freeform 7"/>
          <p:cNvSpPr>
            <a:spLocks/>
          </p:cNvSpPr>
          <p:nvPr/>
        </p:nvSpPr>
        <p:spPr bwMode="auto">
          <a:xfrm>
            <a:off x="5137150" y="3014663"/>
            <a:ext cx="322263" cy="330200"/>
          </a:xfrm>
          <a:custGeom>
            <a:avLst/>
            <a:gdLst>
              <a:gd name="T0" fmla="*/ 1608411089 w 1020"/>
              <a:gd name="T1" fmla="*/ 2147483647 h 1040"/>
              <a:gd name="T2" fmla="*/ 914557216 w 1020"/>
              <a:gd name="T3" fmla="*/ 2147483647 h 1040"/>
              <a:gd name="T4" fmla="*/ 378420239 w 1020"/>
              <a:gd name="T5" fmla="*/ 2147483647 h 1040"/>
              <a:gd name="T6" fmla="*/ 94630019 w 1020"/>
              <a:gd name="T7" fmla="*/ 2147483647 h 1040"/>
              <a:gd name="T8" fmla="*/ 0 w 1020"/>
              <a:gd name="T9" fmla="*/ 2147483647 h 1040"/>
              <a:gd name="T10" fmla="*/ 94630019 w 1020"/>
              <a:gd name="T11" fmla="*/ 2147483647 h 1040"/>
              <a:gd name="T12" fmla="*/ 378420239 w 1020"/>
              <a:gd name="T13" fmla="*/ 2147483647 h 1040"/>
              <a:gd name="T14" fmla="*/ 914557216 w 1020"/>
              <a:gd name="T15" fmla="*/ 2147483647 h 1040"/>
              <a:gd name="T16" fmla="*/ 1608411089 w 1020"/>
              <a:gd name="T17" fmla="*/ 2147483647 h 1040"/>
              <a:gd name="T18" fmla="*/ 2147483647 w 1020"/>
              <a:gd name="T19" fmla="*/ 2147483647 h 1040"/>
              <a:gd name="T20" fmla="*/ 2147483647 w 1020"/>
              <a:gd name="T21" fmla="*/ 2147483647 h 1040"/>
              <a:gd name="T22" fmla="*/ 2147483647 w 1020"/>
              <a:gd name="T23" fmla="*/ 2147483647 h 1040"/>
              <a:gd name="T24" fmla="*/ 2147483647 w 1020"/>
              <a:gd name="T25" fmla="*/ 2147483647 h 1040"/>
              <a:gd name="T26" fmla="*/ 2147483647 w 1020"/>
              <a:gd name="T27" fmla="*/ 2147483647 h 1040"/>
              <a:gd name="T28" fmla="*/ 2147483647 w 1020"/>
              <a:gd name="T29" fmla="*/ 1664310724 h 1040"/>
              <a:gd name="T30" fmla="*/ 2147483647 w 1020"/>
              <a:gd name="T31" fmla="*/ 960178922 h 1040"/>
              <a:gd name="T32" fmla="*/ 2147483647 w 1020"/>
              <a:gd name="T33" fmla="*/ 384071791 h 1040"/>
              <a:gd name="T34" fmla="*/ 2147483647 w 1020"/>
              <a:gd name="T35" fmla="*/ 95967545 h 1040"/>
              <a:gd name="T36" fmla="*/ 2147483647 w 1020"/>
              <a:gd name="T37" fmla="*/ 0 h 1040"/>
              <a:gd name="T38" fmla="*/ 2147483647 w 1020"/>
              <a:gd name="T39" fmla="*/ 95967545 h 1040"/>
              <a:gd name="T40" fmla="*/ 2147483647 w 1020"/>
              <a:gd name="T41" fmla="*/ 384071791 h 1040"/>
              <a:gd name="T42" fmla="*/ 2147483647 w 1020"/>
              <a:gd name="T43" fmla="*/ 960178922 h 1040"/>
              <a:gd name="T44" fmla="*/ 2147483647 w 1020"/>
              <a:gd name="T45" fmla="*/ 1664310724 h 1040"/>
              <a:gd name="T46" fmla="*/ 2147483647 w 1020"/>
              <a:gd name="T47" fmla="*/ 2147483647 h 1040"/>
              <a:gd name="T48" fmla="*/ 2147483647 w 1020"/>
              <a:gd name="T49" fmla="*/ 2147483647 h 1040"/>
              <a:gd name="T50" fmla="*/ 2147483647 w 1020"/>
              <a:gd name="T51" fmla="*/ 2147483647 h 1040"/>
              <a:gd name="T52" fmla="*/ 2147483647 w 1020"/>
              <a:gd name="T53" fmla="*/ 2147483647 h 1040"/>
              <a:gd name="T54" fmla="*/ 2147483647 w 1020"/>
              <a:gd name="T55" fmla="*/ 2147483647 h 1040"/>
              <a:gd name="T56" fmla="*/ 2147483647 w 1020"/>
              <a:gd name="T57" fmla="*/ 2147483647 h 1040"/>
              <a:gd name="T58" fmla="*/ 2147483647 w 1020"/>
              <a:gd name="T59" fmla="*/ 2147483647 h 1040"/>
              <a:gd name="T60" fmla="*/ 2147483647 w 1020"/>
              <a:gd name="T61" fmla="*/ 2147483647 h 1040"/>
              <a:gd name="T62" fmla="*/ 2147483647 w 1020"/>
              <a:gd name="T63" fmla="*/ 2147483647 h 1040"/>
              <a:gd name="T64" fmla="*/ 2147483647 w 1020"/>
              <a:gd name="T65" fmla="*/ 2147483647 h 1040"/>
              <a:gd name="T66" fmla="*/ 2147483647 w 1020"/>
              <a:gd name="T67" fmla="*/ 2147483647 h 1040"/>
              <a:gd name="T68" fmla="*/ 2147483647 w 1020"/>
              <a:gd name="T69" fmla="*/ 2147483647 h 1040"/>
              <a:gd name="T70" fmla="*/ 2147483647 w 1020"/>
              <a:gd name="T71" fmla="*/ 2147483647 h 1040"/>
              <a:gd name="T72" fmla="*/ 2147483647 w 1020"/>
              <a:gd name="T73" fmla="*/ 2147483647 h 1040"/>
              <a:gd name="T74" fmla="*/ 2147483647 w 1020"/>
              <a:gd name="T75" fmla="*/ 2147483647 h 1040"/>
              <a:gd name="T76" fmla="*/ 2147483647 w 1020"/>
              <a:gd name="T77" fmla="*/ 2147483647 h 1040"/>
              <a:gd name="T78" fmla="*/ 2147483647 w 1020"/>
              <a:gd name="T79" fmla="*/ 2147483647 h 1040"/>
              <a:gd name="T80" fmla="*/ 2147483647 w 1020"/>
              <a:gd name="T81" fmla="*/ 2147483647 h 1040"/>
              <a:gd name="T82" fmla="*/ 2147483647 w 1020"/>
              <a:gd name="T83" fmla="*/ 2147483647 h 1040"/>
              <a:gd name="T84" fmla="*/ 2147483647 w 1020"/>
              <a:gd name="T85" fmla="*/ 2147483647 h 1040"/>
              <a:gd name="T86" fmla="*/ 2147483647 w 1020"/>
              <a:gd name="T87" fmla="*/ 2147483647 h 1040"/>
              <a:gd name="T88" fmla="*/ 2147483647 w 1020"/>
              <a:gd name="T89" fmla="*/ 2147483647 h 1040"/>
              <a:gd name="T90" fmla="*/ 2147483647 w 1020"/>
              <a:gd name="T91" fmla="*/ 2147483647 h 1040"/>
              <a:gd name="T92" fmla="*/ 2147483647 w 1020"/>
              <a:gd name="T93" fmla="*/ 2147483647 h 1040"/>
              <a:gd name="T94" fmla="*/ 2147483647 w 1020"/>
              <a:gd name="T95" fmla="*/ 2147483647 h 1040"/>
              <a:gd name="T96" fmla="*/ 2147483647 w 1020"/>
              <a:gd name="T97" fmla="*/ 2147483647 h 1040"/>
              <a:gd name="T98" fmla="*/ 2147483647 w 1020"/>
              <a:gd name="T99" fmla="*/ 2147483647 h 1040"/>
              <a:gd name="T100" fmla="*/ 2147483647 w 1020"/>
              <a:gd name="T101" fmla="*/ 2147483647 h 1040"/>
              <a:gd name="T102" fmla="*/ 2147483647 w 1020"/>
              <a:gd name="T103" fmla="*/ 2147483647 h 1040"/>
              <a:gd name="T104" fmla="*/ 2147483647 w 1020"/>
              <a:gd name="T105" fmla="*/ 2147483647 h 1040"/>
              <a:gd name="T106" fmla="*/ 2147483647 w 1020"/>
              <a:gd name="T107" fmla="*/ 2147483647 h 1040"/>
              <a:gd name="T108" fmla="*/ 2147483647 w 1020"/>
              <a:gd name="T109" fmla="*/ 2147483647 h 1040"/>
              <a:gd name="T110" fmla="*/ 2147483647 w 1020"/>
              <a:gd name="T111" fmla="*/ 2147483647 h 1040"/>
              <a:gd name="T112" fmla="*/ 1608411089 w 1020"/>
              <a:gd name="T113" fmla="*/ 2147483647 h 10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20"/>
              <a:gd name="T172" fmla="*/ 0 h 1040"/>
              <a:gd name="T173" fmla="*/ 1020 w 1020"/>
              <a:gd name="T174" fmla="*/ 1040 h 10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20" h="1040">
                <a:moveTo>
                  <a:pt x="51" y="746"/>
                </a:moveTo>
                <a:lnTo>
                  <a:pt x="29" y="692"/>
                </a:lnTo>
                <a:lnTo>
                  <a:pt x="12" y="636"/>
                </a:lnTo>
                <a:lnTo>
                  <a:pt x="3" y="579"/>
                </a:lnTo>
                <a:lnTo>
                  <a:pt x="0" y="520"/>
                </a:lnTo>
                <a:lnTo>
                  <a:pt x="3" y="461"/>
                </a:lnTo>
                <a:lnTo>
                  <a:pt x="12" y="404"/>
                </a:lnTo>
                <a:lnTo>
                  <a:pt x="29" y="348"/>
                </a:lnTo>
                <a:lnTo>
                  <a:pt x="51" y="294"/>
                </a:lnTo>
                <a:lnTo>
                  <a:pt x="77" y="243"/>
                </a:lnTo>
                <a:lnTo>
                  <a:pt x="112" y="195"/>
                </a:lnTo>
                <a:lnTo>
                  <a:pt x="150" y="152"/>
                </a:lnTo>
                <a:lnTo>
                  <a:pt x="192" y="115"/>
                </a:lnTo>
                <a:lnTo>
                  <a:pt x="239" y="79"/>
                </a:lnTo>
                <a:lnTo>
                  <a:pt x="288" y="52"/>
                </a:lnTo>
                <a:lnTo>
                  <a:pt x="341" y="30"/>
                </a:lnTo>
                <a:lnTo>
                  <a:pt x="397" y="12"/>
                </a:lnTo>
                <a:lnTo>
                  <a:pt x="454" y="3"/>
                </a:lnTo>
                <a:lnTo>
                  <a:pt x="510" y="0"/>
                </a:lnTo>
                <a:lnTo>
                  <a:pt x="566" y="3"/>
                </a:lnTo>
                <a:lnTo>
                  <a:pt x="623" y="12"/>
                </a:lnTo>
                <a:lnTo>
                  <a:pt x="679" y="30"/>
                </a:lnTo>
                <a:lnTo>
                  <a:pt x="732" y="52"/>
                </a:lnTo>
                <a:lnTo>
                  <a:pt x="781" y="79"/>
                </a:lnTo>
                <a:lnTo>
                  <a:pt x="828" y="115"/>
                </a:lnTo>
                <a:lnTo>
                  <a:pt x="870" y="152"/>
                </a:lnTo>
                <a:lnTo>
                  <a:pt x="909" y="195"/>
                </a:lnTo>
                <a:lnTo>
                  <a:pt x="942" y="243"/>
                </a:lnTo>
                <a:lnTo>
                  <a:pt x="969" y="294"/>
                </a:lnTo>
                <a:lnTo>
                  <a:pt x="991" y="348"/>
                </a:lnTo>
                <a:lnTo>
                  <a:pt x="1008" y="404"/>
                </a:lnTo>
                <a:lnTo>
                  <a:pt x="1017" y="461"/>
                </a:lnTo>
                <a:lnTo>
                  <a:pt x="1020" y="520"/>
                </a:lnTo>
                <a:lnTo>
                  <a:pt x="1017" y="579"/>
                </a:lnTo>
                <a:lnTo>
                  <a:pt x="1008" y="636"/>
                </a:lnTo>
                <a:lnTo>
                  <a:pt x="991" y="692"/>
                </a:lnTo>
                <a:lnTo>
                  <a:pt x="969" y="746"/>
                </a:lnTo>
                <a:lnTo>
                  <a:pt x="942" y="797"/>
                </a:lnTo>
                <a:lnTo>
                  <a:pt x="909" y="845"/>
                </a:lnTo>
                <a:lnTo>
                  <a:pt x="870" y="888"/>
                </a:lnTo>
                <a:lnTo>
                  <a:pt x="828" y="926"/>
                </a:lnTo>
                <a:lnTo>
                  <a:pt x="781" y="961"/>
                </a:lnTo>
                <a:lnTo>
                  <a:pt x="732" y="988"/>
                </a:lnTo>
                <a:lnTo>
                  <a:pt x="679" y="1011"/>
                </a:lnTo>
                <a:lnTo>
                  <a:pt x="623" y="1028"/>
                </a:lnTo>
                <a:lnTo>
                  <a:pt x="566" y="1037"/>
                </a:lnTo>
                <a:lnTo>
                  <a:pt x="510" y="1040"/>
                </a:lnTo>
                <a:lnTo>
                  <a:pt x="454" y="1037"/>
                </a:lnTo>
                <a:lnTo>
                  <a:pt x="397" y="1028"/>
                </a:lnTo>
                <a:lnTo>
                  <a:pt x="341" y="1011"/>
                </a:lnTo>
                <a:lnTo>
                  <a:pt x="288" y="988"/>
                </a:lnTo>
                <a:lnTo>
                  <a:pt x="239" y="961"/>
                </a:lnTo>
                <a:lnTo>
                  <a:pt x="192" y="926"/>
                </a:lnTo>
                <a:lnTo>
                  <a:pt x="150" y="888"/>
                </a:lnTo>
                <a:lnTo>
                  <a:pt x="112" y="845"/>
                </a:lnTo>
                <a:lnTo>
                  <a:pt x="77" y="797"/>
                </a:lnTo>
                <a:lnTo>
                  <a:pt x="51" y="74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</a:t>
            </a:r>
          </a:p>
        </p:txBody>
      </p:sp>
      <p:sp>
        <p:nvSpPr>
          <p:cNvPr id="1034" name="Freeform 9"/>
          <p:cNvSpPr>
            <a:spLocks/>
          </p:cNvSpPr>
          <p:nvPr/>
        </p:nvSpPr>
        <p:spPr bwMode="auto">
          <a:xfrm>
            <a:off x="7097769" y="3026767"/>
            <a:ext cx="323850" cy="330200"/>
          </a:xfrm>
          <a:custGeom>
            <a:avLst/>
            <a:gdLst>
              <a:gd name="T0" fmla="*/ 1600299312 w 1020"/>
              <a:gd name="T1" fmla="*/ 2147483647 h 1040"/>
              <a:gd name="T2" fmla="*/ 896167983 w 1020"/>
              <a:gd name="T3" fmla="*/ 2147483647 h 1040"/>
              <a:gd name="T4" fmla="*/ 416128259 w 1020"/>
              <a:gd name="T5" fmla="*/ 2147483647 h 1040"/>
              <a:gd name="T6" fmla="*/ 128023947 w 1020"/>
              <a:gd name="T7" fmla="*/ 2147483647 h 1040"/>
              <a:gd name="T8" fmla="*/ 0 w 1020"/>
              <a:gd name="T9" fmla="*/ 2147483647 h 1040"/>
              <a:gd name="T10" fmla="*/ 128023947 w 1020"/>
              <a:gd name="T11" fmla="*/ 2147483647 h 1040"/>
              <a:gd name="T12" fmla="*/ 416128259 w 1020"/>
              <a:gd name="T13" fmla="*/ 2147483647 h 1040"/>
              <a:gd name="T14" fmla="*/ 896167983 w 1020"/>
              <a:gd name="T15" fmla="*/ 2147483647 h 1040"/>
              <a:gd name="T16" fmla="*/ 1600299312 w 1020"/>
              <a:gd name="T17" fmla="*/ 2147483647 h 1040"/>
              <a:gd name="T18" fmla="*/ 2147483647 w 1020"/>
              <a:gd name="T19" fmla="*/ 2147483647 h 1040"/>
              <a:gd name="T20" fmla="*/ 2147483647 w 1020"/>
              <a:gd name="T21" fmla="*/ 2147483647 h 1040"/>
              <a:gd name="T22" fmla="*/ 2147483647 w 1020"/>
              <a:gd name="T23" fmla="*/ 2147483647 h 1040"/>
              <a:gd name="T24" fmla="*/ 2147483647 w 1020"/>
              <a:gd name="T25" fmla="*/ 2147483647 h 1040"/>
              <a:gd name="T26" fmla="*/ 2147483647 w 1020"/>
              <a:gd name="T27" fmla="*/ 2147483647 h 1040"/>
              <a:gd name="T28" fmla="*/ 2147483647 w 1020"/>
              <a:gd name="T29" fmla="*/ 1664310724 h 1040"/>
              <a:gd name="T30" fmla="*/ 2147483647 w 1020"/>
              <a:gd name="T31" fmla="*/ 960178922 h 1040"/>
              <a:gd name="T32" fmla="*/ 2147483647 w 1020"/>
              <a:gd name="T33" fmla="*/ 384071791 h 1040"/>
              <a:gd name="T34" fmla="*/ 2147483647 w 1020"/>
              <a:gd name="T35" fmla="*/ 95967545 h 1040"/>
              <a:gd name="T36" fmla="*/ 2147483647 w 1020"/>
              <a:gd name="T37" fmla="*/ 0 h 1040"/>
              <a:gd name="T38" fmla="*/ 2147483647 w 1020"/>
              <a:gd name="T39" fmla="*/ 95967545 h 1040"/>
              <a:gd name="T40" fmla="*/ 2147483647 w 1020"/>
              <a:gd name="T41" fmla="*/ 384071791 h 1040"/>
              <a:gd name="T42" fmla="*/ 2147483647 w 1020"/>
              <a:gd name="T43" fmla="*/ 960178922 h 1040"/>
              <a:gd name="T44" fmla="*/ 2147483647 w 1020"/>
              <a:gd name="T45" fmla="*/ 1664310724 h 1040"/>
              <a:gd name="T46" fmla="*/ 2147483647 w 1020"/>
              <a:gd name="T47" fmla="*/ 2147483647 h 1040"/>
              <a:gd name="T48" fmla="*/ 2147483647 w 1020"/>
              <a:gd name="T49" fmla="*/ 2147483647 h 1040"/>
              <a:gd name="T50" fmla="*/ 2147483647 w 1020"/>
              <a:gd name="T51" fmla="*/ 2147483647 h 1040"/>
              <a:gd name="T52" fmla="*/ 2147483647 w 1020"/>
              <a:gd name="T53" fmla="*/ 2147483647 h 1040"/>
              <a:gd name="T54" fmla="*/ 2147483647 w 1020"/>
              <a:gd name="T55" fmla="*/ 2147483647 h 1040"/>
              <a:gd name="T56" fmla="*/ 2147483647 w 1020"/>
              <a:gd name="T57" fmla="*/ 2147483647 h 1040"/>
              <a:gd name="T58" fmla="*/ 2147483647 w 1020"/>
              <a:gd name="T59" fmla="*/ 2147483647 h 1040"/>
              <a:gd name="T60" fmla="*/ 2147483647 w 1020"/>
              <a:gd name="T61" fmla="*/ 2147483647 h 1040"/>
              <a:gd name="T62" fmla="*/ 2147483647 w 1020"/>
              <a:gd name="T63" fmla="*/ 2147483647 h 1040"/>
              <a:gd name="T64" fmla="*/ 2147483647 w 1020"/>
              <a:gd name="T65" fmla="*/ 2147483647 h 1040"/>
              <a:gd name="T66" fmla="*/ 2147483647 w 1020"/>
              <a:gd name="T67" fmla="*/ 2147483647 h 1040"/>
              <a:gd name="T68" fmla="*/ 2147483647 w 1020"/>
              <a:gd name="T69" fmla="*/ 2147483647 h 1040"/>
              <a:gd name="T70" fmla="*/ 2147483647 w 1020"/>
              <a:gd name="T71" fmla="*/ 2147483647 h 1040"/>
              <a:gd name="T72" fmla="*/ 2147483647 w 1020"/>
              <a:gd name="T73" fmla="*/ 2147483647 h 1040"/>
              <a:gd name="T74" fmla="*/ 2147483647 w 1020"/>
              <a:gd name="T75" fmla="*/ 2147483647 h 1040"/>
              <a:gd name="T76" fmla="*/ 2147483647 w 1020"/>
              <a:gd name="T77" fmla="*/ 2147483647 h 1040"/>
              <a:gd name="T78" fmla="*/ 2147483647 w 1020"/>
              <a:gd name="T79" fmla="*/ 2147483647 h 1040"/>
              <a:gd name="T80" fmla="*/ 2147483647 w 1020"/>
              <a:gd name="T81" fmla="*/ 2147483647 h 1040"/>
              <a:gd name="T82" fmla="*/ 2147483647 w 1020"/>
              <a:gd name="T83" fmla="*/ 2147483647 h 1040"/>
              <a:gd name="T84" fmla="*/ 2147483647 w 1020"/>
              <a:gd name="T85" fmla="*/ 2147483647 h 1040"/>
              <a:gd name="T86" fmla="*/ 2147483647 w 1020"/>
              <a:gd name="T87" fmla="*/ 2147483647 h 1040"/>
              <a:gd name="T88" fmla="*/ 2147483647 w 1020"/>
              <a:gd name="T89" fmla="*/ 2147483647 h 1040"/>
              <a:gd name="T90" fmla="*/ 2147483647 w 1020"/>
              <a:gd name="T91" fmla="*/ 2147483647 h 1040"/>
              <a:gd name="T92" fmla="*/ 2147483647 w 1020"/>
              <a:gd name="T93" fmla="*/ 2147483647 h 1040"/>
              <a:gd name="T94" fmla="*/ 2147483647 w 1020"/>
              <a:gd name="T95" fmla="*/ 2147483647 h 1040"/>
              <a:gd name="T96" fmla="*/ 2147483647 w 1020"/>
              <a:gd name="T97" fmla="*/ 2147483647 h 1040"/>
              <a:gd name="T98" fmla="*/ 2147483647 w 1020"/>
              <a:gd name="T99" fmla="*/ 2147483647 h 1040"/>
              <a:gd name="T100" fmla="*/ 2147483647 w 1020"/>
              <a:gd name="T101" fmla="*/ 2147483647 h 1040"/>
              <a:gd name="T102" fmla="*/ 2147483647 w 1020"/>
              <a:gd name="T103" fmla="*/ 2147483647 h 1040"/>
              <a:gd name="T104" fmla="*/ 2147483647 w 1020"/>
              <a:gd name="T105" fmla="*/ 2147483647 h 1040"/>
              <a:gd name="T106" fmla="*/ 2147483647 w 1020"/>
              <a:gd name="T107" fmla="*/ 2147483647 h 1040"/>
              <a:gd name="T108" fmla="*/ 2147483647 w 1020"/>
              <a:gd name="T109" fmla="*/ 2147483647 h 1040"/>
              <a:gd name="T110" fmla="*/ 2147483647 w 1020"/>
              <a:gd name="T111" fmla="*/ 2147483647 h 1040"/>
              <a:gd name="T112" fmla="*/ 1600299312 w 1020"/>
              <a:gd name="T113" fmla="*/ 2147483647 h 10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20"/>
              <a:gd name="T172" fmla="*/ 0 h 1040"/>
              <a:gd name="T173" fmla="*/ 1020 w 1020"/>
              <a:gd name="T174" fmla="*/ 1040 h 104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20" h="1040">
                <a:moveTo>
                  <a:pt x="50" y="746"/>
                </a:moveTo>
                <a:lnTo>
                  <a:pt x="28" y="692"/>
                </a:lnTo>
                <a:lnTo>
                  <a:pt x="13" y="636"/>
                </a:lnTo>
                <a:lnTo>
                  <a:pt x="4" y="579"/>
                </a:lnTo>
                <a:lnTo>
                  <a:pt x="0" y="520"/>
                </a:lnTo>
                <a:lnTo>
                  <a:pt x="4" y="461"/>
                </a:lnTo>
                <a:lnTo>
                  <a:pt x="13" y="404"/>
                </a:lnTo>
                <a:lnTo>
                  <a:pt x="28" y="348"/>
                </a:lnTo>
                <a:lnTo>
                  <a:pt x="50" y="294"/>
                </a:lnTo>
                <a:lnTo>
                  <a:pt x="79" y="243"/>
                </a:lnTo>
                <a:lnTo>
                  <a:pt x="112" y="195"/>
                </a:lnTo>
                <a:lnTo>
                  <a:pt x="149" y="152"/>
                </a:lnTo>
                <a:lnTo>
                  <a:pt x="192" y="115"/>
                </a:lnTo>
                <a:lnTo>
                  <a:pt x="239" y="79"/>
                </a:lnTo>
                <a:lnTo>
                  <a:pt x="288" y="52"/>
                </a:lnTo>
                <a:lnTo>
                  <a:pt x="342" y="30"/>
                </a:lnTo>
                <a:lnTo>
                  <a:pt x="397" y="12"/>
                </a:lnTo>
                <a:lnTo>
                  <a:pt x="453" y="3"/>
                </a:lnTo>
                <a:lnTo>
                  <a:pt x="510" y="0"/>
                </a:lnTo>
                <a:lnTo>
                  <a:pt x="567" y="3"/>
                </a:lnTo>
                <a:lnTo>
                  <a:pt x="624" y="12"/>
                </a:lnTo>
                <a:lnTo>
                  <a:pt x="678" y="30"/>
                </a:lnTo>
                <a:lnTo>
                  <a:pt x="732" y="52"/>
                </a:lnTo>
                <a:lnTo>
                  <a:pt x="782" y="79"/>
                </a:lnTo>
                <a:lnTo>
                  <a:pt x="828" y="115"/>
                </a:lnTo>
                <a:lnTo>
                  <a:pt x="870" y="152"/>
                </a:lnTo>
                <a:lnTo>
                  <a:pt x="909" y="195"/>
                </a:lnTo>
                <a:lnTo>
                  <a:pt x="942" y="243"/>
                </a:lnTo>
                <a:lnTo>
                  <a:pt x="969" y="294"/>
                </a:lnTo>
                <a:lnTo>
                  <a:pt x="992" y="348"/>
                </a:lnTo>
                <a:lnTo>
                  <a:pt x="1007" y="404"/>
                </a:lnTo>
                <a:lnTo>
                  <a:pt x="1016" y="461"/>
                </a:lnTo>
                <a:lnTo>
                  <a:pt x="1020" y="520"/>
                </a:lnTo>
                <a:lnTo>
                  <a:pt x="1016" y="579"/>
                </a:lnTo>
                <a:lnTo>
                  <a:pt x="1007" y="636"/>
                </a:lnTo>
                <a:lnTo>
                  <a:pt x="992" y="692"/>
                </a:lnTo>
                <a:lnTo>
                  <a:pt x="969" y="746"/>
                </a:lnTo>
                <a:lnTo>
                  <a:pt x="942" y="797"/>
                </a:lnTo>
                <a:lnTo>
                  <a:pt x="909" y="845"/>
                </a:lnTo>
                <a:lnTo>
                  <a:pt x="870" y="888"/>
                </a:lnTo>
                <a:lnTo>
                  <a:pt x="828" y="926"/>
                </a:lnTo>
                <a:lnTo>
                  <a:pt x="782" y="961"/>
                </a:lnTo>
                <a:lnTo>
                  <a:pt x="732" y="988"/>
                </a:lnTo>
                <a:lnTo>
                  <a:pt x="678" y="1011"/>
                </a:lnTo>
                <a:lnTo>
                  <a:pt x="624" y="1028"/>
                </a:lnTo>
                <a:lnTo>
                  <a:pt x="567" y="1037"/>
                </a:lnTo>
                <a:lnTo>
                  <a:pt x="510" y="1040"/>
                </a:lnTo>
                <a:lnTo>
                  <a:pt x="453" y="1037"/>
                </a:lnTo>
                <a:lnTo>
                  <a:pt x="397" y="1028"/>
                </a:lnTo>
                <a:lnTo>
                  <a:pt x="342" y="1011"/>
                </a:lnTo>
                <a:lnTo>
                  <a:pt x="288" y="988"/>
                </a:lnTo>
                <a:lnTo>
                  <a:pt x="239" y="961"/>
                </a:lnTo>
                <a:lnTo>
                  <a:pt x="192" y="926"/>
                </a:lnTo>
                <a:lnTo>
                  <a:pt x="149" y="888"/>
                </a:lnTo>
                <a:lnTo>
                  <a:pt x="112" y="845"/>
                </a:lnTo>
                <a:lnTo>
                  <a:pt x="79" y="797"/>
                </a:lnTo>
                <a:lnTo>
                  <a:pt x="50" y="746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+</a:t>
            </a:r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7186613" y="3621088"/>
            <a:ext cx="1587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6" name="Freeform 11"/>
              <p:cNvSpPr>
                <a:spLocks/>
              </p:cNvSpPr>
              <p:nvPr/>
            </p:nvSpPr>
            <p:spPr bwMode="auto">
              <a:xfrm>
                <a:off x="7056983" y="3588543"/>
                <a:ext cx="444500" cy="455613"/>
              </a:xfrm>
              <a:custGeom>
                <a:avLst/>
                <a:gdLst>
                  <a:gd name="T0" fmla="*/ 2147483647 w 1401"/>
                  <a:gd name="T1" fmla="*/ 2147483647 h 1430"/>
                  <a:gd name="T2" fmla="*/ 2147483647 w 1401"/>
                  <a:gd name="T3" fmla="*/ 2147483647 h 1430"/>
                  <a:gd name="T4" fmla="*/ 2147483647 w 1401"/>
                  <a:gd name="T5" fmla="*/ 2147483647 h 1430"/>
                  <a:gd name="T6" fmla="*/ 862274177 w 1401"/>
                  <a:gd name="T7" fmla="*/ 2147483647 h 1430"/>
                  <a:gd name="T8" fmla="*/ 31910086 w 1401"/>
                  <a:gd name="T9" fmla="*/ 2147483647 h 1430"/>
                  <a:gd name="T10" fmla="*/ 31910086 w 1401"/>
                  <a:gd name="T11" fmla="*/ 2147483647 h 1430"/>
                  <a:gd name="T12" fmla="*/ 862274177 w 1401"/>
                  <a:gd name="T13" fmla="*/ 2147483647 h 1430"/>
                  <a:gd name="T14" fmla="*/ 2147483647 w 1401"/>
                  <a:gd name="T15" fmla="*/ 2147483647 h 1430"/>
                  <a:gd name="T16" fmla="*/ 2147483647 w 1401"/>
                  <a:gd name="T17" fmla="*/ 2147483647 h 1430"/>
                  <a:gd name="T18" fmla="*/ 2147483647 w 1401"/>
                  <a:gd name="T19" fmla="*/ 2147483647 h 1430"/>
                  <a:gd name="T20" fmla="*/ 2147483647 w 1401"/>
                  <a:gd name="T21" fmla="*/ 2147483647 h 1430"/>
                  <a:gd name="T22" fmla="*/ 2147483647 w 1401"/>
                  <a:gd name="T23" fmla="*/ 2147483647 h 1430"/>
                  <a:gd name="T24" fmla="*/ 2147483647 w 1401"/>
                  <a:gd name="T25" fmla="*/ 2147483647 h 1430"/>
                  <a:gd name="T26" fmla="*/ 2147483647 w 1401"/>
                  <a:gd name="T27" fmla="*/ 2147483647 h 1430"/>
                  <a:gd name="T28" fmla="*/ 2147483647 w 1401"/>
                  <a:gd name="T29" fmla="*/ 2147483647 h 1430"/>
                  <a:gd name="T30" fmla="*/ 2147483647 w 1401"/>
                  <a:gd name="T31" fmla="*/ 2147483647 h 1430"/>
                  <a:gd name="T32" fmla="*/ 2147483647 w 1401"/>
                  <a:gd name="T33" fmla="*/ 2147483647 h 1430"/>
                  <a:gd name="T34" fmla="*/ 2147483647 w 1401"/>
                  <a:gd name="T35" fmla="*/ 2147483647 h 1430"/>
                  <a:gd name="T36" fmla="*/ 2147483647 w 1401"/>
                  <a:gd name="T37" fmla="*/ 2147483647 h 1430"/>
                  <a:gd name="T38" fmla="*/ 2147483647 w 1401"/>
                  <a:gd name="T39" fmla="*/ 2147483647 h 1430"/>
                  <a:gd name="T40" fmla="*/ 2147483647 w 1401"/>
                  <a:gd name="T41" fmla="*/ 2147483647 h 1430"/>
                  <a:gd name="T42" fmla="*/ 2147483647 w 1401"/>
                  <a:gd name="T43" fmla="*/ 2147483647 h 1430"/>
                  <a:gd name="T44" fmla="*/ 2147483647 w 1401"/>
                  <a:gd name="T45" fmla="*/ 2147483647 h 1430"/>
                  <a:gd name="T46" fmla="*/ 2147483647 w 1401"/>
                  <a:gd name="T47" fmla="*/ 2147483647 h 1430"/>
                  <a:gd name="T48" fmla="*/ 2147483647 w 1401"/>
                  <a:gd name="T49" fmla="*/ 2147483647 h 1430"/>
                  <a:gd name="T50" fmla="*/ 2147483647 w 1401"/>
                  <a:gd name="T51" fmla="*/ 2147483647 h 1430"/>
                  <a:gd name="T52" fmla="*/ 2147483647 w 1401"/>
                  <a:gd name="T53" fmla="*/ 2147483647 h 1430"/>
                  <a:gd name="T54" fmla="*/ 2147483647 w 1401"/>
                  <a:gd name="T55" fmla="*/ 2147483647 h 1430"/>
                  <a:gd name="T56" fmla="*/ 2147483647 w 1401"/>
                  <a:gd name="T57" fmla="*/ 1552432266 h 1430"/>
                  <a:gd name="T58" fmla="*/ 2147483647 w 1401"/>
                  <a:gd name="T59" fmla="*/ 452848103 h 1430"/>
                  <a:gd name="T60" fmla="*/ 2147483647 w 1401"/>
                  <a:gd name="T61" fmla="*/ 0 h 1430"/>
                  <a:gd name="T62" fmla="*/ 2147483647 w 1401"/>
                  <a:gd name="T63" fmla="*/ 452848103 h 1430"/>
                  <a:gd name="T64" fmla="*/ 2147483647 w 1401"/>
                  <a:gd name="T65" fmla="*/ 1552432266 h 1430"/>
                  <a:gd name="T66" fmla="*/ 2147483647 w 1401"/>
                  <a:gd name="T67" fmla="*/ 2147483647 h 14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1"/>
                  <a:gd name="T103" fmla="*/ 0 h 1430"/>
                  <a:gd name="T104" fmla="*/ 1401 w 1401"/>
                  <a:gd name="T105" fmla="*/ 1430 h 14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1" h="1430">
                    <a:moveTo>
                      <a:pt x="278" y="145"/>
                    </a:moveTo>
                    <a:lnTo>
                      <a:pt x="228" y="187"/>
                    </a:lnTo>
                    <a:lnTo>
                      <a:pt x="182" y="233"/>
                    </a:lnTo>
                    <a:lnTo>
                      <a:pt x="141" y="284"/>
                    </a:lnTo>
                    <a:lnTo>
                      <a:pt x="104" y="339"/>
                    </a:lnTo>
                    <a:lnTo>
                      <a:pt x="72" y="397"/>
                    </a:lnTo>
                    <a:lnTo>
                      <a:pt x="47" y="457"/>
                    </a:lnTo>
                    <a:lnTo>
                      <a:pt x="27" y="520"/>
                    </a:lnTo>
                    <a:lnTo>
                      <a:pt x="11" y="583"/>
                    </a:lnTo>
                    <a:lnTo>
                      <a:pt x="1" y="650"/>
                    </a:lnTo>
                    <a:lnTo>
                      <a:pt x="0" y="715"/>
                    </a:lnTo>
                    <a:lnTo>
                      <a:pt x="1" y="781"/>
                    </a:lnTo>
                    <a:lnTo>
                      <a:pt x="11" y="847"/>
                    </a:lnTo>
                    <a:lnTo>
                      <a:pt x="27" y="911"/>
                    </a:lnTo>
                    <a:lnTo>
                      <a:pt x="47" y="974"/>
                    </a:lnTo>
                    <a:lnTo>
                      <a:pt x="72" y="1034"/>
                    </a:lnTo>
                    <a:lnTo>
                      <a:pt x="104" y="1091"/>
                    </a:lnTo>
                    <a:lnTo>
                      <a:pt x="141" y="1147"/>
                    </a:lnTo>
                    <a:lnTo>
                      <a:pt x="182" y="1198"/>
                    </a:lnTo>
                    <a:lnTo>
                      <a:pt x="228" y="1244"/>
                    </a:lnTo>
                    <a:lnTo>
                      <a:pt x="278" y="1286"/>
                    </a:lnTo>
                    <a:lnTo>
                      <a:pt x="332" y="1323"/>
                    </a:lnTo>
                    <a:lnTo>
                      <a:pt x="389" y="1356"/>
                    </a:lnTo>
                    <a:lnTo>
                      <a:pt x="446" y="1383"/>
                    </a:lnTo>
                    <a:lnTo>
                      <a:pt x="508" y="1404"/>
                    </a:lnTo>
                    <a:lnTo>
                      <a:pt x="571" y="1417"/>
                    </a:lnTo>
                    <a:lnTo>
                      <a:pt x="635" y="1427"/>
                    </a:lnTo>
                    <a:lnTo>
                      <a:pt x="700" y="1430"/>
                    </a:lnTo>
                    <a:lnTo>
                      <a:pt x="764" y="1427"/>
                    </a:lnTo>
                    <a:lnTo>
                      <a:pt x="829" y="1417"/>
                    </a:lnTo>
                    <a:lnTo>
                      <a:pt x="892" y="1404"/>
                    </a:lnTo>
                    <a:lnTo>
                      <a:pt x="953" y="1383"/>
                    </a:lnTo>
                    <a:lnTo>
                      <a:pt x="1013" y="1356"/>
                    </a:lnTo>
                    <a:lnTo>
                      <a:pt x="1069" y="1323"/>
                    </a:lnTo>
                    <a:lnTo>
                      <a:pt x="1123" y="1286"/>
                    </a:lnTo>
                    <a:lnTo>
                      <a:pt x="1172" y="1244"/>
                    </a:lnTo>
                    <a:lnTo>
                      <a:pt x="1218" y="1198"/>
                    </a:lnTo>
                    <a:lnTo>
                      <a:pt x="1260" y="1147"/>
                    </a:lnTo>
                    <a:lnTo>
                      <a:pt x="1296" y="1091"/>
                    </a:lnTo>
                    <a:lnTo>
                      <a:pt x="1328" y="1034"/>
                    </a:lnTo>
                    <a:lnTo>
                      <a:pt x="1355" y="974"/>
                    </a:lnTo>
                    <a:lnTo>
                      <a:pt x="1375" y="911"/>
                    </a:lnTo>
                    <a:lnTo>
                      <a:pt x="1389" y="847"/>
                    </a:lnTo>
                    <a:lnTo>
                      <a:pt x="1398" y="781"/>
                    </a:lnTo>
                    <a:lnTo>
                      <a:pt x="1401" y="715"/>
                    </a:lnTo>
                    <a:lnTo>
                      <a:pt x="1398" y="650"/>
                    </a:lnTo>
                    <a:lnTo>
                      <a:pt x="1389" y="583"/>
                    </a:lnTo>
                    <a:lnTo>
                      <a:pt x="1375" y="520"/>
                    </a:lnTo>
                    <a:lnTo>
                      <a:pt x="1355" y="457"/>
                    </a:lnTo>
                    <a:lnTo>
                      <a:pt x="1328" y="397"/>
                    </a:lnTo>
                    <a:lnTo>
                      <a:pt x="1296" y="339"/>
                    </a:lnTo>
                    <a:lnTo>
                      <a:pt x="1260" y="284"/>
                    </a:lnTo>
                    <a:lnTo>
                      <a:pt x="1218" y="233"/>
                    </a:lnTo>
                    <a:lnTo>
                      <a:pt x="1172" y="187"/>
                    </a:lnTo>
                    <a:lnTo>
                      <a:pt x="1123" y="145"/>
                    </a:lnTo>
                    <a:lnTo>
                      <a:pt x="1069" y="108"/>
                    </a:lnTo>
                    <a:lnTo>
                      <a:pt x="1013" y="75"/>
                    </a:lnTo>
                    <a:lnTo>
                      <a:pt x="953" y="48"/>
                    </a:lnTo>
                    <a:lnTo>
                      <a:pt x="892" y="27"/>
                    </a:lnTo>
                    <a:lnTo>
                      <a:pt x="829" y="14"/>
                    </a:lnTo>
                    <a:lnTo>
                      <a:pt x="764" y="3"/>
                    </a:lnTo>
                    <a:lnTo>
                      <a:pt x="700" y="0"/>
                    </a:lnTo>
                    <a:lnTo>
                      <a:pt x="635" y="3"/>
                    </a:lnTo>
                    <a:lnTo>
                      <a:pt x="571" y="14"/>
                    </a:lnTo>
                    <a:lnTo>
                      <a:pt x="508" y="27"/>
                    </a:lnTo>
                    <a:lnTo>
                      <a:pt x="446" y="48"/>
                    </a:lnTo>
                    <a:lnTo>
                      <a:pt x="389" y="75"/>
                    </a:lnTo>
                    <a:lnTo>
                      <a:pt x="332" y="108"/>
                    </a:lnTo>
                    <a:lnTo>
                      <a:pt x="278" y="14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endPara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36" name="Freeform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6983" y="3588543"/>
                <a:ext cx="444500" cy="455613"/>
              </a:xfrm>
              <a:custGeom>
                <a:avLst/>
                <a:gdLst>
                  <a:gd name="T0" fmla="*/ 2147483647 w 1401"/>
                  <a:gd name="T1" fmla="*/ 2147483647 h 1430"/>
                  <a:gd name="T2" fmla="*/ 2147483647 w 1401"/>
                  <a:gd name="T3" fmla="*/ 2147483647 h 1430"/>
                  <a:gd name="T4" fmla="*/ 2147483647 w 1401"/>
                  <a:gd name="T5" fmla="*/ 2147483647 h 1430"/>
                  <a:gd name="T6" fmla="*/ 862274177 w 1401"/>
                  <a:gd name="T7" fmla="*/ 2147483647 h 1430"/>
                  <a:gd name="T8" fmla="*/ 31910086 w 1401"/>
                  <a:gd name="T9" fmla="*/ 2147483647 h 1430"/>
                  <a:gd name="T10" fmla="*/ 31910086 w 1401"/>
                  <a:gd name="T11" fmla="*/ 2147483647 h 1430"/>
                  <a:gd name="T12" fmla="*/ 862274177 w 1401"/>
                  <a:gd name="T13" fmla="*/ 2147483647 h 1430"/>
                  <a:gd name="T14" fmla="*/ 2147483647 w 1401"/>
                  <a:gd name="T15" fmla="*/ 2147483647 h 1430"/>
                  <a:gd name="T16" fmla="*/ 2147483647 w 1401"/>
                  <a:gd name="T17" fmla="*/ 2147483647 h 1430"/>
                  <a:gd name="T18" fmla="*/ 2147483647 w 1401"/>
                  <a:gd name="T19" fmla="*/ 2147483647 h 1430"/>
                  <a:gd name="T20" fmla="*/ 2147483647 w 1401"/>
                  <a:gd name="T21" fmla="*/ 2147483647 h 1430"/>
                  <a:gd name="T22" fmla="*/ 2147483647 w 1401"/>
                  <a:gd name="T23" fmla="*/ 2147483647 h 1430"/>
                  <a:gd name="T24" fmla="*/ 2147483647 w 1401"/>
                  <a:gd name="T25" fmla="*/ 2147483647 h 1430"/>
                  <a:gd name="T26" fmla="*/ 2147483647 w 1401"/>
                  <a:gd name="T27" fmla="*/ 2147483647 h 1430"/>
                  <a:gd name="T28" fmla="*/ 2147483647 w 1401"/>
                  <a:gd name="T29" fmla="*/ 2147483647 h 1430"/>
                  <a:gd name="T30" fmla="*/ 2147483647 w 1401"/>
                  <a:gd name="T31" fmla="*/ 2147483647 h 1430"/>
                  <a:gd name="T32" fmla="*/ 2147483647 w 1401"/>
                  <a:gd name="T33" fmla="*/ 2147483647 h 1430"/>
                  <a:gd name="T34" fmla="*/ 2147483647 w 1401"/>
                  <a:gd name="T35" fmla="*/ 2147483647 h 1430"/>
                  <a:gd name="T36" fmla="*/ 2147483647 w 1401"/>
                  <a:gd name="T37" fmla="*/ 2147483647 h 1430"/>
                  <a:gd name="T38" fmla="*/ 2147483647 w 1401"/>
                  <a:gd name="T39" fmla="*/ 2147483647 h 1430"/>
                  <a:gd name="T40" fmla="*/ 2147483647 w 1401"/>
                  <a:gd name="T41" fmla="*/ 2147483647 h 1430"/>
                  <a:gd name="T42" fmla="*/ 2147483647 w 1401"/>
                  <a:gd name="T43" fmla="*/ 2147483647 h 1430"/>
                  <a:gd name="T44" fmla="*/ 2147483647 w 1401"/>
                  <a:gd name="T45" fmla="*/ 2147483647 h 1430"/>
                  <a:gd name="T46" fmla="*/ 2147483647 w 1401"/>
                  <a:gd name="T47" fmla="*/ 2147483647 h 1430"/>
                  <a:gd name="T48" fmla="*/ 2147483647 w 1401"/>
                  <a:gd name="T49" fmla="*/ 2147483647 h 1430"/>
                  <a:gd name="T50" fmla="*/ 2147483647 w 1401"/>
                  <a:gd name="T51" fmla="*/ 2147483647 h 1430"/>
                  <a:gd name="T52" fmla="*/ 2147483647 w 1401"/>
                  <a:gd name="T53" fmla="*/ 2147483647 h 1430"/>
                  <a:gd name="T54" fmla="*/ 2147483647 w 1401"/>
                  <a:gd name="T55" fmla="*/ 2147483647 h 1430"/>
                  <a:gd name="T56" fmla="*/ 2147483647 w 1401"/>
                  <a:gd name="T57" fmla="*/ 1552432266 h 1430"/>
                  <a:gd name="T58" fmla="*/ 2147483647 w 1401"/>
                  <a:gd name="T59" fmla="*/ 452848103 h 1430"/>
                  <a:gd name="T60" fmla="*/ 2147483647 w 1401"/>
                  <a:gd name="T61" fmla="*/ 0 h 1430"/>
                  <a:gd name="T62" fmla="*/ 2147483647 w 1401"/>
                  <a:gd name="T63" fmla="*/ 452848103 h 1430"/>
                  <a:gd name="T64" fmla="*/ 2147483647 w 1401"/>
                  <a:gd name="T65" fmla="*/ 1552432266 h 1430"/>
                  <a:gd name="T66" fmla="*/ 2147483647 w 1401"/>
                  <a:gd name="T67" fmla="*/ 2147483647 h 14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1"/>
                  <a:gd name="T103" fmla="*/ 0 h 1430"/>
                  <a:gd name="T104" fmla="*/ 1401 w 1401"/>
                  <a:gd name="T105" fmla="*/ 1430 h 14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1" h="1430">
                    <a:moveTo>
                      <a:pt x="278" y="145"/>
                    </a:moveTo>
                    <a:lnTo>
                      <a:pt x="228" y="187"/>
                    </a:lnTo>
                    <a:lnTo>
                      <a:pt x="182" y="233"/>
                    </a:lnTo>
                    <a:lnTo>
                      <a:pt x="141" y="284"/>
                    </a:lnTo>
                    <a:lnTo>
                      <a:pt x="104" y="339"/>
                    </a:lnTo>
                    <a:lnTo>
                      <a:pt x="72" y="397"/>
                    </a:lnTo>
                    <a:lnTo>
                      <a:pt x="47" y="457"/>
                    </a:lnTo>
                    <a:lnTo>
                      <a:pt x="27" y="520"/>
                    </a:lnTo>
                    <a:lnTo>
                      <a:pt x="11" y="583"/>
                    </a:lnTo>
                    <a:lnTo>
                      <a:pt x="1" y="650"/>
                    </a:lnTo>
                    <a:lnTo>
                      <a:pt x="0" y="715"/>
                    </a:lnTo>
                    <a:lnTo>
                      <a:pt x="1" y="781"/>
                    </a:lnTo>
                    <a:lnTo>
                      <a:pt x="11" y="847"/>
                    </a:lnTo>
                    <a:lnTo>
                      <a:pt x="27" y="911"/>
                    </a:lnTo>
                    <a:lnTo>
                      <a:pt x="47" y="974"/>
                    </a:lnTo>
                    <a:lnTo>
                      <a:pt x="72" y="1034"/>
                    </a:lnTo>
                    <a:lnTo>
                      <a:pt x="104" y="1091"/>
                    </a:lnTo>
                    <a:lnTo>
                      <a:pt x="141" y="1147"/>
                    </a:lnTo>
                    <a:lnTo>
                      <a:pt x="182" y="1198"/>
                    </a:lnTo>
                    <a:lnTo>
                      <a:pt x="228" y="1244"/>
                    </a:lnTo>
                    <a:lnTo>
                      <a:pt x="278" y="1286"/>
                    </a:lnTo>
                    <a:lnTo>
                      <a:pt x="332" y="1323"/>
                    </a:lnTo>
                    <a:lnTo>
                      <a:pt x="389" y="1356"/>
                    </a:lnTo>
                    <a:lnTo>
                      <a:pt x="446" y="1383"/>
                    </a:lnTo>
                    <a:lnTo>
                      <a:pt x="508" y="1404"/>
                    </a:lnTo>
                    <a:lnTo>
                      <a:pt x="571" y="1417"/>
                    </a:lnTo>
                    <a:lnTo>
                      <a:pt x="635" y="1427"/>
                    </a:lnTo>
                    <a:lnTo>
                      <a:pt x="700" y="1430"/>
                    </a:lnTo>
                    <a:lnTo>
                      <a:pt x="764" y="1427"/>
                    </a:lnTo>
                    <a:lnTo>
                      <a:pt x="829" y="1417"/>
                    </a:lnTo>
                    <a:lnTo>
                      <a:pt x="892" y="1404"/>
                    </a:lnTo>
                    <a:lnTo>
                      <a:pt x="953" y="1383"/>
                    </a:lnTo>
                    <a:lnTo>
                      <a:pt x="1013" y="1356"/>
                    </a:lnTo>
                    <a:lnTo>
                      <a:pt x="1069" y="1323"/>
                    </a:lnTo>
                    <a:lnTo>
                      <a:pt x="1123" y="1286"/>
                    </a:lnTo>
                    <a:lnTo>
                      <a:pt x="1172" y="1244"/>
                    </a:lnTo>
                    <a:lnTo>
                      <a:pt x="1218" y="1198"/>
                    </a:lnTo>
                    <a:lnTo>
                      <a:pt x="1260" y="1147"/>
                    </a:lnTo>
                    <a:lnTo>
                      <a:pt x="1296" y="1091"/>
                    </a:lnTo>
                    <a:lnTo>
                      <a:pt x="1328" y="1034"/>
                    </a:lnTo>
                    <a:lnTo>
                      <a:pt x="1355" y="974"/>
                    </a:lnTo>
                    <a:lnTo>
                      <a:pt x="1375" y="911"/>
                    </a:lnTo>
                    <a:lnTo>
                      <a:pt x="1389" y="847"/>
                    </a:lnTo>
                    <a:lnTo>
                      <a:pt x="1398" y="781"/>
                    </a:lnTo>
                    <a:lnTo>
                      <a:pt x="1401" y="715"/>
                    </a:lnTo>
                    <a:lnTo>
                      <a:pt x="1398" y="650"/>
                    </a:lnTo>
                    <a:lnTo>
                      <a:pt x="1389" y="583"/>
                    </a:lnTo>
                    <a:lnTo>
                      <a:pt x="1375" y="520"/>
                    </a:lnTo>
                    <a:lnTo>
                      <a:pt x="1355" y="457"/>
                    </a:lnTo>
                    <a:lnTo>
                      <a:pt x="1328" y="397"/>
                    </a:lnTo>
                    <a:lnTo>
                      <a:pt x="1296" y="339"/>
                    </a:lnTo>
                    <a:lnTo>
                      <a:pt x="1260" y="284"/>
                    </a:lnTo>
                    <a:lnTo>
                      <a:pt x="1218" y="233"/>
                    </a:lnTo>
                    <a:lnTo>
                      <a:pt x="1172" y="187"/>
                    </a:lnTo>
                    <a:lnTo>
                      <a:pt x="1123" y="145"/>
                    </a:lnTo>
                    <a:lnTo>
                      <a:pt x="1069" y="108"/>
                    </a:lnTo>
                    <a:lnTo>
                      <a:pt x="1013" y="75"/>
                    </a:lnTo>
                    <a:lnTo>
                      <a:pt x="953" y="48"/>
                    </a:lnTo>
                    <a:lnTo>
                      <a:pt x="892" y="27"/>
                    </a:lnTo>
                    <a:lnTo>
                      <a:pt x="829" y="14"/>
                    </a:lnTo>
                    <a:lnTo>
                      <a:pt x="764" y="3"/>
                    </a:lnTo>
                    <a:lnTo>
                      <a:pt x="700" y="0"/>
                    </a:lnTo>
                    <a:lnTo>
                      <a:pt x="635" y="3"/>
                    </a:lnTo>
                    <a:lnTo>
                      <a:pt x="571" y="14"/>
                    </a:lnTo>
                    <a:lnTo>
                      <a:pt x="508" y="27"/>
                    </a:lnTo>
                    <a:lnTo>
                      <a:pt x="446" y="48"/>
                    </a:lnTo>
                    <a:lnTo>
                      <a:pt x="389" y="75"/>
                    </a:lnTo>
                    <a:lnTo>
                      <a:pt x="332" y="108"/>
                    </a:lnTo>
                    <a:lnTo>
                      <a:pt x="278" y="145"/>
                    </a:lnTo>
                  </a:path>
                </a:pathLst>
              </a:custGeom>
              <a:blipFill>
                <a:blip r:embed="rId4"/>
                <a:stretch>
                  <a:fillRect l="-8108" b="-4000"/>
                </a:stretch>
              </a:blip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8" name="Freeform 13"/>
          <p:cNvSpPr>
            <a:spLocks/>
          </p:cNvSpPr>
          <p:nvPr/>
        </p:nvSpPr>
        <p:spPr bwMode="auto">
          <a:xfrm>
            <a:off x="4267318" y="4364832"/>
            <a:ext cx="3275013" cy="341312"/>
          </a:xfrm>
          <a:custGeom>
            <a:avLst/>
            <a:gdLst>
              <a:gd name="T0" fmla="*/ 2147483647 w 10321"/>
              <a:gd name="T1" fmla="*/ 0 h 1075"/>
              <a:gd name="T2" fmla="*/ 2147483647 w 10321"/>
              <a:gd name="T3" fmla="*/ 2147483647 h 1075"/>
              <a:gd name="T4" fmla="*/ 2147483647 w 10321"/>
              <a:gd name="T5" fmla="*/ 2147483647 h 1075"/>
              <a:gd name="T6" fmla="*/ 2147483647 w 10321"/>
              <a:gd name="T7" fmla="*/ 576105978 h 1075"/>
              <a:gd name="T8" fmla="*/ 2147483647 w 10321"/>
              <a:gd name="T9" fmla="*/ 1088199634 h 1075"/>
              <a:gd name="T10" fmla="*/ 2147483647 w 10321"/>
              <a:gd name="T11" fmla="*/ 2147483647 h 1075"/>
              <a:gd name="T12" fmla="*/ 2147483647 w 10321"/>
              <a:gd name="T13" fmla="*/ 2147483647 h 1075"/>
              <a:gd name="T14" fmla="*/ 2147483647 w 10321"/>
              <a:gd name="T15" fmla="*/ 1152211321 h 1075"/>
              <a:gd name="T16" fmla="*/ 2147483647 w 10321"/>
              <a:gd name="T17" fmla="*/ 0 h 1075"/>
              <a:gd name="T18" fmla="*/ 0 w 10321"/>
              <a:gd name="T19" fmla="*/ 0 h 1075"/>
              <a:gd name="T20" fmla="*/ 511198683 w 10321"/>
              <a:gd name="T21" fmla="*/ 512094291 h 1075"/>
              <a:gd name="T22" fmla="*/ 2147483647 w 10321"/>
              <a:gd name="T23" fmla="*/ 512094291 h 1075"/>
              <a:gd name="T24" fmla="*/ 2147483647 w 10321"/>
              <a:gd name="T25" fmla="*/ 1056143626 h 1075"/>
              <a:gd name="T26" fmla="*/ 1022396732 w 10321"/>
              <a:gd name="T27" fmla="*/ 1056143626 h 1075"/>
              <a:gd name="T28" fmla="*/ 1118253257 w 10321"/>
              <a:gd name="T29" fmla="*/ 1152211321 h 1075"/>
              <a:gd name="T30" fmla="*/ 0 w 10321"/>
              <a:gd name="T31" fmla="*/ 0 h 1075"/>
              <a:gd name="T32" fmla="*/ 1118253257 w 10321"/>
              <a:gd name="T33" fmla="*/ 1152211321 h 1075"/>
              <a:gd name="T34" fmla="*/ 1118253257 w 10321"/>
              <a:gd name="T35" fmla="*/ 2147483647 h 1075"/>
              <a:gd name="T36" fmla="*/ 0 w 10321"/>
              <a:gd name="T37" fmla="*/ 2147483647 h 1075"/>
              <a:gd name="T38" fmla="*/ 1118253257 w 10321"/>
              <a:gd name="T39" fmla="*/ 2147483647 h 1075"/>
              <a:gd name="T40" fmla="*/ 2147483647 w 10321"/>
              <a:gd name="T41" fmla="*/ 2147483647 h 1075"/>
              <a:gd name="T42" fmla="*/ 2147483647 w 10321"/>
              <a:gd name="T43" fmla="*/ 2147483647 h 1075"/>
              <a:gd name="T44" fmla="*/ 2147483647 w 10321"/>
              <a:gd name="T45" fmla="*/ 2147483647 h 1075"/>
              <a:gd name="T46" fmla="*/ 1118253257 w 10321"/>
              <a:gd name="T47" fmla="*/ 2147483647 h 1075"/>
              <a:gd name="T48" fmla="*/ 543117117 w 10321"/>
              <a:gd name="T49" fmla="*/ 2147483647 h 1075"/>
              <a:gd name="T50" fmla="*/ 2147483647 w 10321"/>
              <a:gd name="T51" fmla="*/ 2147483647 h 1075"/>
              <a:gd name="T52" fmla="*/ 2147483647 w 10321"/>
              <a:gd name="T53" fmla="*/ 2147483647 h 1075"/>
              <a:gd name="T54" fmla="*/ 63937477 w 10321"/>
              <a:gd name="T55" fmla="*/ 2147483647 h 1075"/>
              <a:gd name="T56" fmla="*/ 127774365 w 10321"/>
              <a:gd name="T57" fmla="*/ 2147483647 h 1075"/>
              <a:gd name="T58" fmla="*/ 127774365 w 10321"/>
              <a:gd name="T59" fmla="*/ 128023414 h 1075"/>
              <a:gd name="T60" fmla="*/ 607054574 w 10321"/>
              <a:gd name="T61" fmla="*/ 608061339 h 1075"/>
              <a:gd name="T62" fmla="*/ 607054574 w 10321"/>
              <a:gd name="T63" fmla="*/ 2147483647 h 1075"/>
              <a:gd name="T64" fmla="*/ 1118253257 w 10321"/>
              <a:gd name="T65" fmla="*/ 2147483647 h 1075"/>
              <a:gd name="T66" fmla="*/ 1118253257 w 10321"/>
              <a:gd name="T67" fmla="*/ 1152211321 h 1075"/>
              <a:gd name="T68" fmla="*/ 2147483647 w 10321"/>
              <a:gd name="T69" fmla="*/ 1152211321 h 1075"/>
              <a:gd name="T70" fmla="*/ 2147483647 w 10321"/>
              <a:gd name="T71" fmla="*/ 0 h 1075"/>
              <a:gd name="T72" fmla="*/ 2147483647 w 10321"/>
              <a:gd name="T73" fmla="*/ 2147483647 h 1075"/>
              <a:gd name="T74" fmla="*/ 0 w 10321"/>
              <a:gd name="T75" fmla="*/ 2147483647 h 1075"/>
              <a:gd name="T76" fmla="*/ 0 w 10321"/>
              <a:gd name="T77" fmla="*/ 0 h 1075"/>
              <a:gd name="T78" fmla="*/ 2147483647 w 10321"/>
              <a:gd name="T79" fmla="*/ 0 h 107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321"/>
              <a:gd name="T121" fmla="*/ 0 h 1075"/>
              <a:gd name="T122" fmla="*/ 10321 w 10321"/>
              <a:gd name="T123" fmla="*/ 1075 h 107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321" h="1075">
                <a:moveTo>
                  <a:pt x="10321" y="0"/>
                </a:moveTo>
                <a:lnTo>
                  <a:pt x="10321" y="1075"/>
                </a:lnTo>
                <a:lnTo>
                  <a:pt x="10305" y="1060"/>
                </a:lnTo>
                <a:lnTo>
                  <a:pt x="10305" y="18"/>
                </a:lnTo>
                <a:lnTo>
                  <a:pt x="10289" y="34"/>
                </a:lnTo>
                <a:lnTo>
                  <a:pt x="10289" y="1043"/>
                </a:lnTo>
                <a:lnTo>
                  <a:pt x="10288" y="1042"/>
                </a:lnTo>
                <a:lnTo>
                  <a:pt x="10288" y="36"/>
                </a:lnTo>
                <a:lnTo>
                  <a:pt x="10321" y="0"/>
                </a:lnTo>
                <a:lnTo>
                  <a:pt x="0" y="0"/>
                </a:lnTo>
                <a:lnTo>
                  <a:pt x="16" y="16"/>
                </a:lnTo>
                <a:lnTo>
                  <a:pt x="10305" y="16"/>
                </a:lnTo>
                <a:lnTo>
                  <a:pt x="10289" y="33"/>
                </a:lnTo>
                <a:lnTo>
                  <a:pt x="32" y="33"/>
                </a:lnTo>
                <a:lnTo>
                  <a:pt x="35" y="36"/>
                </a:lnTo>
                <a:lnTo>
                  <a:pt x="0" y="0"/>
                </a:lnTo>
                <a:lnTo>
                  <a:pt x="35" y="36"/>
                </a:lnTo>
                <a:lnTo>
                  <a:pt x="35" y="1042"/>
                </a:lnTo>
                <a:lnTo>
                  <a:pt x="0" y="1075"/>
                </a:lnTo>
                <a:lnTo>
                  <a:pt x="35" y="1042"/>
                </a:lnTo>
                <a:lnTo>
                  <a:pt x="10288" y="1042"/>
                </a:lnTo>
                <a:lnTo>
                  <a:pt x="10321" y="1075"/>
                </a:lnTo>
                <a:lnTo>
                  <a:pt x="10288" y="1042"/>
                </a:lnTo>
                <a:lnTo>
                  <a:pt x="35" y="1042"/>
                </a:lnTo>
                <a:lnTo>
                  <a:pt x="17" y="1058"/>
                </a:lnTo>
                <a:lnTo>
                  <a:pt x="10304" y="1058"/>
                </a:lnTo>
                <a:lnTo>
                  <a:pt x="10319" y="1073"/>
                </a:lnTo>
                <a:lnTo>
                  <a:pt x="2" y="1073"/>
                </a:lnTo>
                <a:lnTo>
                  <a:pt x="4" y="1073"/>
                </a:lnTo>
                <a:lnTo>
                  <a:pt x="4" y="4"/>
                </a:lnTo>
                <a:lnTo>
                  <a:pt x="19" y="19"/>
                </a:lnTo>
                <a:lnTo>
                  <a:pt x="19" y="1058"/>
                </a:lnTo>
                <a:lnTo>
                  <a:pt x="35" y="1042"/>
                </a:lnTo>
                <a:lnTo>
                  <a:pt x="35" y="36"/>
                </a:lnTo>
                <a:lnTo>
                  <a:pt x="10288" y="36"/>
                </a:lnTo>
                <a:lnTo>
                  <a:pt x="10321" y="0"/>
                </a:lnTo>
                <a:lnTo>
                  <a:pt x="10321" y="1075"/>
                </a:lnTo>
                <a:lnTo>
                  <a:pt x="0" y="1075"/>
                </a:lnTo>
                <a:lnTo>
                  <a:pt x="0" y="0"/>
                </a:lnTo>
                <a:lnTo>
                  <a:pt x="10321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50" name="Line 125"/>
          <p:cNvSpPr>
            <a:spLocks noChangeShapeType="1"/>
          </p:cNvSpPr>
          <p:nvPr/>
        </p:nvSpPr>
        <p:spPr bwMode="auto">
          <a:xfrm>
            <a:off x="4489450" y="4064000"/>
            <a:ext cx="0" cy="2873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60" name="Line 135"/>
          <p:cNvSpPr>
            <a:spLocks noChangeShapeType="1"/>
          </p:cNvSpPr>
          <p:nvPr/>
        </p:nvSpPr>
        <p:spPr bwMode="auto">
          <a:xfrm>
            <a:off x="5297488" y="4064000"/>
            <a:ext cx="1587" cy="28733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73" name="Line 148"/>
          <p:cNvSpPr>
            <a:spLocks noChangeShapeType="1"/>
          </p:cNvSpPr>
          <p:nvPr/>
        </p:nvSpPr>
        <p:spPr bwMode="auto">
          <a:xfrm>
            <a:off x="5297488" y="3578225"/>
            <a:ext cx="1587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74" name="Freeform 149"/>
          <p:cNvSpPr>
            <a:spLocks/>
          </p:cNvSpPr>
          <p:nvPr/>
        </p:nvSpPr>
        <p:spPr bwMode="auto">
          <a:xfrm>
            <a:off x="5283200" y="3365500"/>
            <a:ext cx="15875" cy="212725"/>
          </a:xfrm>
          <a:custGeom>
            <a:avLst/>
            <a:gdLst>
              <a:gd name="T0" fmla="*/ 1555517334 w 48"/>
              <a:gd name="T1" fmla="*/ 2147483647 h 669"/>
              <a:gd name="T2" fmla="*/ 1555517334 w 48"/>
              <a:gd name="T3" fmla="*/ 2147483647 h 669"/>
              <a:gd name="T4" fmla="*/ 1736435391 w 48"/>
              <a:gd name="T5" fmla="*/ 2147483647 h 669"/>
              <a:gd name="T6" fmla="*/ 1157587103 w 48"/>
              <a:gd name="T7" fmla="*/ 2147483647 h 669"/>
              <a:gd name="T8" fmla="*/ 1157587103 w 48"/>
              <a:gd name="T9" fmla="*/ 0 h 669"/>
              <a:gd name="T10" fmla="*/ 614944222 w 48"/>
              <a:gd name="T11" fmla="*/ 1028772384 h 669"/>
              <a:gd name="T12" fmla="*/ 614944222 w 48"/>
              <a:gd name="T13" fmla="*/ 2147483647 h 669"/>
              <a:gd name="T14" fmla="*/ 0 w 48"/>
              <a:gd name="T15" fmla="*/ 2147483647 h 669"/>
              <a:gd name="T16" fmla="*/ 0 w 48"/>
              <a:gd name="T17" fmla="*/ 2057543496 h 6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669"/>
              <a:gd name="T29" fmla="*/ 48 w 48"/>
              <a:gd name="T30" fmla="*/ 669 h 6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669">
                <a:moveTo>
                  <a:pt x="43" y="669"/>
                </a:moveTo>
                <a:lnTo>
                  <a:pt x="43" y="115"/>
                </a:lnTo>
                <a:lnTo>
                  <a:pt x="48" y="115"/>
                </a:lnTo>
                <a:lnTo>
                  <a:pt x="32" y="115"/>
                </a:lnTo>
                <a:lnTo>
                  <a:pt x="32" y="0"/>
                </a:lnTo>
                <a:lnTo>
                  <a:pt x="17" y="32"/>
                </a:lnTo>
                <a:lnTo>
                  <a:pt x="17" y="115"/>
                </a:lnTo>
                <a:lnTo>
                  <a:pt x="0" y="115"/>
                </a:lnTo>
                <a:lnTo>
                  <a:pt x="0" y="64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88" name="Freeform 163"/>
          <p:cNvSpPr>
            <a:spLocks/>
          </p:cNvSpPr>
          <p:nvPr/>
        </p:nvSpPr>
        <p:spPr bwMode="auto">
          <a:xfrm>
            <a:off x="4489450" y="3199875"/>
            <a:ext cx="647700" cy="378350"/>
          </a:xfrm>
          <a:custGeom>
            <a:avLst/>
            <a:gdLst>
              <a:gd name="T0" fmla="*/ 2147483647 w 1904"/>
              <a:gd name="T1" fmla="*/ 0 h 1213"/>
              <a:gd name="T2" fmla="*/ 0 w 1904"/>
              <a:gd name="T3" fmla="*/ 0 h 1213"/>
              <a:gd name="T4" fmla="*/ 0 w 1904"/>
              <a:gd name="T5" fmla="*/ 2147483647 h 1213"/>
              <a:gd name="T6" fmla="*/ 0 60000 65536"/>
              <a:gd name="T7" fmla="*/ 0 60000 65536"/>
              <a:gd name="T8" fmla="*/ 0 60000 65536"/>
              <a:gd name="T9" fmla="*/ 0 w 1904"/>
              <a:gd name="T10" fmla="*/ 0 h 1213"/>
              <a:gd name="T11" fmla="*/ 1904 w 1904"/>
              <a:gd name="T12" fmla="*/ 1213 h 12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04" h="1213">
                <a:moveTo>
                  <a:pt x="1904" y="0"/>
                </a:moveTo>
                <a:lnTo>
                  <a:pt x="0" y="0"/>
                </a:lnTo>
                <a:lnTo>
                  <a:pt x="0" y="1213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92" name="Line 167"/>
          <p:cNvSpPr>
            <a:spLocks noChangeShapeType="1"/>
          </p:cNvSpPr>
          <p:nvPr/>
        </p:nvSpPr>
        <p:spPr bwMode="auto">
          <a:xfrm flipH="1">
            <a:off x="6285319" y="3206041"/>
            <a:ext cx="832252" cy="873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0" name="Line 195"/>
          <p:cNvSpPr>
            <a:spLocks noChangeShapeType="1"/>
          </p:cNvSpPr>
          <p:nvPr/>
        </p:nvSpPr>
        <p:spPr bwMode="auto">
          <a:xfrm>
            <a:off x="7258899" y="3385344"/>
            <a:ext cx="795" cy="22125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6" name="Line 211"/>
          <p:cNvSpPr>
            <a:spLocks noChangeShapeType="1"/>
          </p:cNvSpPr>
          <p:nvPr/>
        </p:nvSpPr>
        <p:spPr bwMode="auto">
          <a:xfrm>
            <a:off x="7296229" y="4048124"/>
            <a:ext cx="13412" cy="32260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42" name="Freeform 217"/>
          <p:cNvSpPr>
            <a:spLocks/>
          </p:cNvSpPr>
          <p:nvPr/>
        </p:nvSpPr>
        <p:spPr bwMode="auto">
          <a:xfrm>
            <a:off x="7453065" y="3192463"/>
            <a:ext cx="347663" cy="1319247"/>
          </a:xfrm>
          <a:custGeom>
            <a:avLst/>
            <a:gdLst>
              <a:gd name="T0" fmla="*/ 2147483647 w 1106"/>
              <a:gd name="T1" fmla="*/ 2147483647 h 4162"/>
              <a:gd name="T2" fmla="*/ 2147483647 w 1106"/>
              <a:gd name="T3" fmla="*/ 2147483647 h 4162"/>
              <a:gd name="T4" fmla="*/ 2147483647 w 1106"/>
              <a:gd name="T5" fmla="*/ 0 h 4162"/>
              <a:gd name="T6" fmla="*/ 0 w 1106"/>
              <a:gd name="T7" fmla="*/ 0 h 4162"/>
              <a:gd name="T8" fmla="*/ 0 60000 65536"/>
              <a:gd name="T9" fmla="*/ 0 60000 65536"/>
              <a:gd name="T10" fmla="*/ 0 60000 65536"/>
              <a:gd name="T11" fmla="*/ 0 60000 65536"/>
              <a:gd name="T12" fmla="*/ 0 w 1106"/>
              <a:gd name="T13" fmla="*/ 0 h 4162"/>
              <a:gd name="T14" fmla="*/ 1106 w 1106"/>
              <a:gd name="T15" fmla="*/ 4162 h 4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6" h="4162">
                <a:moveTo>
                  <a:pt x="307" y="4162"/>
                </a:moveTo>
                <a:lnTo>
                  <a:pt x="1106" y="4162"/>
                </a:lnTo>
                <a:lnTo>
                  <a:pt x="1106" y="0"/>
                </a:lnTo>
                <a:lnTo>
                  <a:pt x="0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99" name="Line 274"/>
          <p:cNvSpPr>
            <a:spLocks noChangeShapeType="1"/>
          </p:cNvSpPr>
          <p:nvPr/>
        </p:nvSpPr>
        <p:spPr bwMode="auto">
          <a:xfrm>
            <a:off x="4914900" y="4681538"/>
            <a:ext cx="3175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00" name="Freeform 275"/>
          <p:cNvSpPr>
            <a:spLocks/>
          </p:cNvSpPr>
          <p:nvPr/>
        </p:nvSpPr>
        <p:spPr bwMode="auto">
          <a:xfrm>
            <a:off x="4914900" y="4370730"/>
            <a:ext cx="11113" cy="330200"/>
          </a:xfrm>
          <a:custGeom>
            <a:avLst/>
            <a:gdLst>
              <a:gd name="T0" fmla="*/ 0 w 33"/>
              <a:gd name="T1" fmla="*/ 2147483647 h 1042"/>
              <a:gd name="T2" fmla="*/ 0 w 33"/>
              <a:gd name="T3" fmla="*/ 0 h 1042"/>
              <a:gd name="T4" fmla="*/ 1260276591 w 33"/>
              <a:gd name="T5" fmla="*/ 0 h 1042"/>
              <a:gd name="T6" fmla="*/ 1260276591 w 33"/>
              <a:gd name="T7" fmla="*/ 2147483647 h 1042"/>
              <a:gd name="T8" fmla="*/ 649247259 w 33"/>
              <a:gd name="T9" fmla="*/ 2147483647 h 1042"/>
              <a:gd name="T10" fmla="*/ 649247259 w 33"/>
              <a:gd name="T11" fmla="*/ 0 h 1042"/>
              <a:gd name="T12" fmla="*/ 76435536 w 33"/>
              <a:gd name="T13" fmla="*/ 0 h 1042"/>
              <a:gd name="T14" fmla="*/ 76435536 w 33"/>
              <a:gd name="T15" fmla="*/ 2147483647 h 1042"/>
              <a:gd name="T16" fmla="*/ 0 w 33"/>
              <a:gd name="T17" fmla="*/ 2147483647 h 1042"/>
              <a:gd name="T18" fmla="*/ 1260276591 w 33"/>
              <a:gd name="T19" fmla="*/ 2147483647 h 1042"/>
              <a:gd name="T20" fmla="*/ 1260276591 w 33"/>
              <a:gd name="T21" fmla="*/ 0 h 1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"/>
              <a:gd name="T34" fmla="*/ 0 h 1042"/>
              <a:gd name="T35" fmla="*/ 33 w 33"/>
              <a:gd name="T36" fmla="*/ 1042 h 10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" h="1042">
                <a:moveTo>
                  <a:pt x="0" y="1042"/>
                </a:moveTo>
                <a:lnTo>
                  <a:pt x="0" y="0"/>
                </a:lnTo>
                <a:lnTo>
                  <a:pt x="33" y="0"/>
                </a:lnTo>
                <a:lnTo>
                  <a:pt x="33" y="1042"/>
                </a:lnTo>
                <a:lnTo>
                  <a:pt x="17" y="1042"/>
                </a:lnTo>
                <a:lnTo>
                  <a:pt x="17" y="0"/>
                </a:lnTo>
                <a:lnTo>
                  <a:pt x="2" y="0"/>
                </a:lnTo>
                <a:lnTo>
                  <a:pt x="2" y="1042"/>
                </a:lnTo>
                <a:lnTo>
                  <a:pt x="0" y="1042"/>
                </a:lnTo>
                <a:lnTo>
                  <a:pt x="33" y="1042"/>
                </a:lnTo>
                <a:lnTo>
                  <a:pt x="3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05" name="Line 280"/>
          <p:cNvSpPr>
            <a:spLocks noChangeShapeType="1"/>
          </p:cNvSpPr>
          <p:nvPr/>
        </p:nvSpPr>
        <p:spPr bwMode="auto">
          <a:xfrm>
            <a:off x="6883400" y="4681538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06" name="Freeform 281"/>
          <p:cNvSpPr>
            <a:spLocks/>
          </p:cNvSpPr>
          <p:nvPr/>
        </p:nvSpPr>
        <p:spPr bwMode="auto">
          <a:xfrm>
            <a:off x="6883400" y="4351338"/>
            <a:ext cx="11113" cy="330200"/>
          </a:xfrm>
          <a:custGeom>
            <a:avLst/>
            <a:gdLst>
              <a:gd name="T0" fmla="*/ 0 w 33"/>
              <a:gd name="T1" fmla="*/ 2147483647 h 1042"/>
              <a:gd name="T2" fmla="*/ 0 w 33"/>
              <a:gd name="T3" fmla="*/ 0 h 1042"/>
              <a:gd name="T4" fmla="*/ 1260276591 w 33"/>
              <a:gd name="T5" fmla="*/ 0 h 1042"/>
              <a:gd name="T6" fmla="*/ 1260276591 w 33"/>
              <a:gd name="T7" fmla="*/ 2147483647 h 1042"/>
              <a:gd name="T8" fmla="*/ 687464848 w 33"/>
              <a:gd name="T9" fmla="*/ 2147483647 h 1042"/>
              <a:gd name="T10" fmla="*/ 687464848 w 33"/>
              <a:gd name="T11" fmla="*/ 0 h 1042"/>
              <a:gd name="T12" fmla="*/ 38217600 w 33"/>
              <a:gd name="T13" fmla="*/ 0 h 1042"/>
              <a:gd name="T14" fmla="*/ 38217600 w 33"/>
              <a:gd name="T15" fmla="*/ 2147483647 h 1042"/>
              <a:gd name="T16" fmla="*/ 0 w 33"/>
              <a:gd name="T17" fmla="*/ 2147483647 h 1042"/>
              <a:gd name="T18" fmla="*/ 1260276591 w 33"/>
              <a:gd name="T19" fmla="*/ 2147483647 h 1042"/>
              <a:gd name="T20" fmla="*/ 1260276591 w 33"/>
              <a:gd name="T21" fmla="*/ 0 h 1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"/>
              <a:gd name="T34" fmla="*/ 0 h 1042"/>
              <a:gd name="T35" fmla="*/ 33 w 33"/>
              <a:gd name="T36" fmla="*/ 1042 h 10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" h="1042">
                <a:moveTo>
                  <a:pt x="0" y="1042"/>
                </a:moveTo>
                <a:lnTo>
                  <a:pt x="0" y="0"/>
                </a:lnTo>
                <a:lnTo>
                  <a:pt x="33" y="0"/>
                </a:lnTo>
                <a:lnTo>
                  <a:pt x="33" y="1042"/>
                </a:lnTo>
                <a:lnTo>
                  <a:pt x="18" y="1042"/>
                </a:lnTo>
                <a:lnTo>
                  <a:pt x="18" y="0"/>
                </a:lnTo>
                <a:lnTo>
                  <a:pt x="1" y="0"/>
                </a:lnTo>
                <a:lnTo>
                  <a:pt x="1" y="1042"/>
                </a:lnTo>
                <a:lnTo>
                  <a:pt x="0" y="1042"/>
                </a:lnTo>
                <a:lnTo>
                  <a:pt x="33" y="1042"/>
                </a:lnTo>
                <a:lnTo>
                  <a:pt x="3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40" name="Line 315"/>
          <p:cNvSpPr>
            <a:spLocks noChangeShapeType="1"/>
          </p:cNvSpPr>
          <p:nvPr/>
        </p:nvSpPr>
        <p:spPr bwMode="auto">
          <a:xfrm flipH="1">
            <a:off x="5459411" y="3192463"/>
            <a:ext cx="396083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61566" name="Text Box 318"/>
          <p:cNvSpPr txBox="1">
            <a:spLocks noChangeArrowheads="1"/>
          </p:cNvSpPr>
          <p:nvPr/>
        </p:nvSpPr>
        <p:spPr bwMode="auto">
          <a:xfrm>
            <a:off x="1230312" y="794519"/>
            <a:ext cx="7724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Linear Feedback Shift Registers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LFSR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23DD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Linear Sequence Generator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(</a:t>
            </a:r>
            <a:r>
              <a:rPr kumimoji="0" lang="en-US" sz="27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canonical form 1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D-transform format (also known as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Fibonacci LFSRs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C0128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344" name="Text Box 319"/>
          <p:cNvSpPr txBox="1">
            <a:spLocks noChangeArrowheads="1"/>
          </p:cNvSpPr>
          <p:nvPr/>
        </p:nvSpPr>
        <p:spPr bwMode="auto">
          <a:xfrm>
            <a:off x="1015866" y="5010009"/>
            <a:ext cx="8337817" cy="123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Register has length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Feedback is defined by the </a:t>
            </a:r>
            <a:r>
              <a:rPr kumimoji="0" lang="en-US" sz="18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Connection Polynomial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the delay element D: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C(D) = 1 +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C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+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C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+ .....   +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C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</a:t>
            </a:r>
          </a:p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u="none" dirty="0">
                <a:solidFill>
                  <a:srgbClr val="FC0128"/>
                </a:solidFill>
              </a:rPr>
              <a:t>We restrict our treatment for binary case that is over GF(2)</a:t>
            </a: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45" name="Text Box 321"/>
          <p:cNvSpPr txBox="1">
            <a:spLocks noChangeArrowheads="1"/>
          </p:cNvSpPr>
          <p:nvPr/>
        </p:nvSpPr>
        <p:spPr bwMode="auto">
          <a:xfrm>
            <a:off x="792287" y="4173330"/>
            <a:ext cx="1233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j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792287" y="3084585"/>
                <a:ext cx="2484457" cy="104406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de-DE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de-DE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de-DE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j</m:t>
                          </m:r>
                        </m:sub>
                      </m:sSub>
                      <m:r>
                        <a:rPr kumimoji="0" lang="de-DE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de-DE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   </m:t>
                      </m:r>
                      <m:r>
                        <m:rPr>
                          <m:nor/>
                        </m:rPr>
                        <a:rPr kumimoji="0" lang="el-G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Σ</m:t>
                      </m:r>
                      <m:r>
                        <m:rPr>
                          <m:nor/>
                        </m:rPr>
                        <a:rPr kumimoji="0" lang="de-DE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m:t>   </m:t>
                      </m:r>
                      <m:sSub>
                        <m:sSubPr>
                          <m:ctrlP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de-DE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de-DE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</m:t>
                          </m:r>
                        </m:sub>
                      </m:sSub>
                      <m:sSub>
                        <m:sSubPr>
                          <m:ctrlP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de-DE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de-DE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de-DE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j</m:t>
                          </m:r>
                          <m:r>
                            <a:rPr kumimoji="0" lang="de-DE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kumimoji="0" lang="de-DE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287" y="3084585"/>
                <a:ext cx="2484457" cy="10440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/>
          <p:cNvSpPr txBox="1"/>
          <p:nvPr/>
        </p:nvSpPr>
        <p:spPr>
          <a:xfrm>
            <a:off x="1848754" y="3026767"/>
            <a:ext cx="527709" cy="887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L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021157" y="3637061"/>
                <a:ext cx="6008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de-D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de-D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L</m:t>
                        </m:r>
                        <m:r>
                          <a:rPr kumimoji="0" lang="de-DE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−1</m:t>
                        </m:r>
                      </m:sub>
                    </m:sSub>
                  </m:oMath>
                </a14:m>
                <a:endParaRPr kumimoji="0" 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157" y="3637061"/>
                <a:ext cx="600870" cy="307777"/>
              </a:xfrm>
              <a:prstGeom prst="rect">
                <a:avLst/>
              </a:prstGeom>
              <a:blipFill>
                <a:blip r:embed="rId6"/>
                <a:stretch>
                  <a:fillRect l="-3061" t="-4000" b="-2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2882053" y="4344291"/>
                <a:ext cx="5339860" cy="358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de-DE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</m:t>
                        </m:r>
                      </m:e>
                      <m:sub>
                        <m:r>
                          <a:rPr kumimoji="0" lang="de-DE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de-DE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de-DE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</m:t>
                        </m:r>
                      </m:e>
                      <m:sub>
                        <m:r>
                          <a:rPr kumimoji="0" lang="de-DE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de-DE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de-DE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</m:t>
                        </m:r>
                      </m:e>
                      <m:sub>
                        <m:r>
                          <a:rPr kumimoji="0" lang="de-DE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  <m: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sub>
                    </m:sSub>
                    <m:r>
                      <a:rPr kumimoji="0" lang="de-DE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   </m:t>
                        </m:r>
                        <m: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𝑗</m:t>
                        </m:r>
                        <m: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  <m: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+1</m:t>
                        </m:r>
                      </m:sub>
                    </m:sSub>
                  </m:oMath>
                </a14:m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</a:t>
                </a:r>
                <a:r>
                  <a:rPr kumimoji="0" lang="de-DE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.    ..     …</a:t>
                </a:r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de-DE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𝐿</m:t>
                        </m:r>
                      </m:sub>
                    </m:sSub>
                  </m:oMath>
                </a14:m>
                <a:r>
                  <a:rPr kumimoji="0" 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de-DE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</m:sub>
                    </m:sSub>
                  </m:oMath>
                </a14:m>
                <a:endPara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053" y="4344291"/>
                <a:ext cx="5339860" cy="358368"/>
              </a:xfrm>
              <a:prstGeom prst="rect">
                <a:avLst/>
              </a:prstGeom>
              <a:blipFill>
                <a:blip r:embed="rId7"/>
                <a:stretch>
                  <a:fillRect t="-5172" b="-17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Text Box 321">
            <a:extLst>
              <a:ext uri="{FF2B5EF4-FFF2-40B4-BE49-F238E27FC236}">
                <a16:creationId xmlns="" xmlns:a16="http://schemas.microsoft.com/office/drawing/2014/main" id="{8F278207-5834-49D3-9C90-12B68D301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100" y="2942582"/>
            <a:ext cx="438219" cy="40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…</a:t>
            </a:r>
          </a:p>
        </p:txBody>
      </p:sp>
      <p:sp>
        <p:nvSpPr>
          <p:cNvPr id="138" name="Line 315">
            <a:extLst>
              <a:ext uri="{FF2B5EF4-FFF2-40B4-BE49-F238E27FC236}">
                <a16:creationId xmlns="" xmlns:a16="http://schemas.microsoft.com/office/drawing/2014/main" id="{22197E01-4590-4ED2-87C4-6A08D3A387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8180" y="4538635"/>
            <a:ext cx="472351" cy="322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9" name="Line 280">
            <a:extLst>
              <a:ext uri="{FF2B5EF4-FFF2-40B4-BE49-F238E27FC236}">
                <a16:creationId xmlns="" xmlns:a16="http://schemas.microsoft.com/office/drawing/2014/main" id="{99F1C7E8-786C-4181-9A19-3075D7347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88831" y="4693303"/>
            <a:ext cx="1588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0" name="Freeform 281">
            <a:extLst>
              <a:ext uri="{FF2B5EF4-FFF2-40B4-BE49-F238E27FC236}">
                <a16:creationId xmlns="" xmlns:a16="http://schemas.microsoft.com/office/drawing/2014/main" id="{84B2E4F8-9F65-4780-BB19-939C92E67473}"/>
              </a:ext>
            </a:extLst>
          </p:cNvPr>
          <p:cNvSpPr>
            <a:spLocks/>
          </p:cNvSpPr>
          <p:nvPr/>
        </p:nvSpPr>
        <p:spPr bwMode="auto">
          <a:xfrm>
            <a:off x="5688831" y="4363103"/>
            <a:ext cx="11113" cy="330200"/>
          </a:xfrm>
          <a:custGeom>
            <a:avLst/>
            <a:gdLst>
              <a:gd name="T0" fmla="*/ 0 w 33"/>
              <a:gd name="T1" fmla="*/ 2147483647 h 1042"/>
              <a:gd name="T2" fmla="*/ 0 w 33"/>
              <a:gd name="T3" fmla="*/ 0 h 1042"/>
              <a:gd name="T4" fmla="*/ 1260276591 w 33"/>
              <a:gd name="T5" fmla="*/ 0 h 1042"/>
              <a:gd name="T6" fmla="*/ 1260276591 w 33"/>
              <a:gd name="T7" fmla="*/ 2147483647 h 1042"/>
              <a:gd name="T8" fmla="*/ 687464848 w 33"/>
              <a:gd name="T9" fmla="*/ 2147483647 h 1042"/>
              <a:gd name="T10" fmla="*/ 687464848 w 33"/>
              <a:gd name="T11" fmla="*/ 0 h 1042"/>
              <a:gd name="T12" fmla="*/ 38217600 w 33"/>
              <a:gd name="T13" fmla="*/ 0 h 1042"/>
              <a:gd name="T14" fmla="*/ 38217600 w 33"/>
              <a:gd name="T15" fmla="*/ 2147483647 h 1042"/>
              <a:gd name="T16" fmla="*/ 0 w 33"/>
              <a:gd name="T17" fmla="*/ 2147483647 h 1042"/>
              <a:gd name="T18" fmla="*/ 1260276591 w 33"/>
              <a:gd name="T19" fmla="*/ 2147483647 h 1042"/>
              <a:gd name="T20" fmla="*/ 1260276591 w 33"/>
              <a:gd name="T21" fmla="*/ 0 h 10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"/>
              <a:gd name="T34" fmla="*/ 0 h 1042"/>
              <a:gd name="T35" fmla="*/ 33 w 33"/>
              <a:gd name="T36" fmla="*/ 1042 h 10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" h="1042">
                <a:moveTo>
                  <a:pt x="0" y="1042"/>
                </a:moveTo>
                <a:lnTo>
                  <a:pt x="0" y="0"/>
                </a:lnTo>
                <a:lnTo>
                  <a:pt x="33" y="0"/>
                </a:lnTo>
                <a:lnTo>
                  <a:pt x="33" y="1042"/>
                </a:lnTo>
                <a:lnTo>
                  <a:pt x="18" y="1042"/>
                </a:lnTo>
                <a:lnTo>
                  <a:pt x="18" y="0"/>
                </a:lnTo>
                <a:lnTo>
                  <a:pt x="1" y="0"/>
                </a:lnTo>
                <a:lnTo>
                  <a:pt x="1" y="1042"/>
                </a:lnTo>
                <a:lnTo>
                  <a:pt x="0" y="1042"/>
                </a:lnTo>
                <a:lnTo>
                  <a:pt x="33" y="1042"/>
                </a:lnTo>
                <a:lnTo>
                  <a:pt x="33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18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008063" y="5688793"/>
            <a:ext cx="2701658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defTabSz="762000" eaLnBrk="0" hangingPunct="0"/>
            <a:r>
              <a:rPr lang="en-US" sz="1800" u="none" dirty="0"/>
              <a:t>Polynomial degree = m</a:t>
            </a:r>
          </a:p>
        </p:txBody>
      </p:sp>
      <p:sp>
        <p:nvSpPr>
          <p:cNvPr id="1462275" name="Text Box 3"/>
          <p:cNvSpPr txBox="1">
            <a:spLocks noChangeArrowheads="1"/>
          </p:cNvSpPr>
          <p:nvPr/>
        </p:nvSpPr>
        <p:spPr bwMode="auto">
          <a:xfrm>
            <a:off x="976055" y="407924"/>
            <a:ext cx="8111495" cy="195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>
              <a:defRPr/>
            </a:pPr>
            <a:r>
              <a:rPr lang="en-US" sz="40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Linear Feedback Shift Registers </a:t>
            </a:r>
            <a:r>
              <a:rPr lang="en-US" sz="4000" u="none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LFSR</a:t>
            </a:r>
            <a:endParaRPr lang="en-US" sz="3600" u="none" dirty="0">
              <a:solidFill>
                <a:srgbClr val="023D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algn="ctr" defTabSz="762000" eaLnBrk="0" hangingPunct="0">
              <a:defRPr/>
            </a:pPr>
            <a:r>
              <a:rPr lang="en-US" sz="27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Linear Sequence Generator </a:t>
            </a:r>
            <a:r>
              <a:rPr lang="en-US" sz="27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(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canonical form 2</a:t>
            </a:r>
            <a:r>
              <a:rPr lang="en-US" sz="27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)</a:t>
            </a:r>
            <a:r>
              <a:rPr lang="en-US" sz="27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/>
            </a:r>
            <a:br>
              <a:rPr lang="en-US" sz="27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</a:br>
            <a:r>
              <a:rPr lang="en-US" sz="27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 equivalent to form 1 (also known as </a:t>
            </a:r>
            <a:r>
              <a:rPr lang="en-US" sz="27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Galois LFSRs</a:t>
            </a:r>
            <a:r>
              <a:rPr lang="en-US" sz="27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)</a:t>
            </a:r>
            <a:endParaRPr lang="en-US" sz="27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  <a:p>
            <a:pPr algn="ctr" defTabSz="762000" eaLnBrk="0" hangingPunct="0">
              <a:defRPr/>
            </a:pPr>
            <a:r>
              <a:rPr lang="en-US" sz="2700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Division engine in the ring of polynomials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modulo p(x)</a:t>
            </a:r>
            <a:r>
              <a:rPr lang="en-US" sz="2700" u="none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 </a:t>
            </a:r>
            <a:r>
              <a:rPr lang="en-US" sz="2700" u="none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Z</a:t>
            </a:r>
            <a:r>
              <a:rPr lang="en-US" sz="2700" u="none" baseline="-250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p</a:t>
            </a:r>
            <a:r>
              <a:rPr lang="en-US" sz="2700" u="none" baseline="-25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(x)</a:t>
            </a:r>
            <a:endParaRPr lang="en-US" sz="2700" u="none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008063" y="5316893"/>
            <a:ext cx="9012681" cy="3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defTabSz="762000"/>
            <a:r>
              <a:rPr lang="en-US" sz="1600" u="none" dirty="0"/>
              <a:t>Division in the ring of polynomials modulo  P(x)= 1 + </a:t>
            </a:r>
            <a:r>
              <a:rPr lang="en-US" sz="1800" u="none" dirty="0">
                <a:sym typeface="Symbol" pitchFamily="18" charset="2"/>
              </a:rPr>
              <a:t>p</a:t>
            </a:r>
            <a:r>
              <a:rPr lang="en-US" u="none" baseline="-25000" dirty="0"/>
              <a:t>1</a:t>
            </a:r>
            <a:r>
              <a:rPr lang="en-US" sz="1600" u="none" dirty="0"/>
              <a:t> x</a:t>
            </a:r>
            <a:r>
              <a:rPr lang="en-US" sz="1600" u="none" baseline="30000" dirty="0"/>
              <a:t>1  </a:t>
            </a:r>
            <a:r>
              <a:rPr lang="en-US" sz="1600" u="none" dirty="0">
                <a:sym typeface="Symbol" pitchFamily="18" charset="2"/>
              </a:rPr>
              <a:t>+ </a:t>
            </a:r>
            <a:r>
              <a:rPr lang="en-US" sz="1800" u="none" dirty="0">
                <a:sym typeface="Symbol" pitchFamily="18" charset="2"/>
              </a:rPr>
              <a:t>p</a:t>
            </a:r>
            <a:r>
              <a:rPr lang="en-US" u="none" baseline="-25000" dirty="0"/>
              <a:t>2</a:t>
            </a:r>
            <a:r>
              <a:rPr lang="en-US" sz="1600" u="none" dirty="0"/>
              <a:t> x</a:t>
            </a:r>
            <a:r>
              <a:rPr lang="en-US" sz="1600" u="none" baseline="30000" dirty="0"/>
              <a:t>2</a:t>
            </a:r>
            <a:r>
              <a:rPr lang="en-US" sz="1600" u="none" dirty="0">
                <a:sym typeface="Symbol" pitchFamily="18" charset="2"/>
              </a:rPr>
              <a:t> + .....   +</a:t>
            </a:r>
            <a:r>
              <a:rPr lang="en-US" sz="1800" u="none" dirty="0">
                <a:sym typeface="Symbol" pitchFamily="18" charset="2"/>
              </a:rPr>
              <a:t> p</a:t>
            </a:r>
            <a:r>
              <a:rPr lang="en-US" sz="1600" u="none" baseline="-25000" dirty="0"/>
              <a:t>m-1</a:t>
            </a:r>
            <a:r>
              <a:rPr lang="en-US" sz="1600" u="none" dirty="0"/>
              <a:t> x</a:t>
            </a:r>
            <a:r>
              <a:rPr lang="en-US" sz="1600" u="none" baseline="30000" dirty="0"/>
              <a:t>m-1</a:t>
            </a:r>
            <a:r>
              <a:rPr lang="en-US" sz="1600" u="none" dirty="0">
                <a:sym typeface="Symbol" pitchFamily="18" charset="2"/>
              </a:rPr>
              <a:t> + </a:t>
            </a:r>
            <a:r>
              <a:rPr lang="en-US" sz="1800" u="none" dirty="0">
                <a:sym typeface="Symbol" pitchFamily="18" charset="2"/>
              </a:rPr>
              <a:t>p</a:t>
            </a:r>
            <a:r>
              <a:rPr lang="en-US" u="none" baseline="-25000" dirty="0"/>
              <a:t>m</a:t>
            </a:r>
            <a:r>
              <a:rPr lang="en-US" sz="1600" u="none" dirty="0"/>
              <a:t> </a:t>
            </a:r>
            <a:r>
              <a:rPr lang="en-US" sz="1600" u="none" dirty="0" err="1"/>
              <a:t>x</a:t>
            </a:r>
            <a:r>
              <a:rPr lang="en-US" sz="1600" u="none" baseline="30000" dirty="0" err="1"/>
              <a:t>m</a:t>
            </a:r>
            <a:endParaRPr lang="en-US" sz="1600" u="none" dirty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295400" y="3451175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endParaRPr lang="de-DE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414463" y="3473400"/>
            <a:ext cx="322262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en-US" u="none"/>
              <a:t>0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33600" y="3527375"/>
            <a:ext cx="304800" cy="304800"/>
            <a:chOff x="1536" y="2256"/>
            <a:chExt cx="192" cy="192"/>
          </a:xfrm>
        </p:grpSpPr>
        <p:sp>
          <p:nvSpPr>
            <p:cNvPr id="17451" name="Oval 8"/>
            <p:cNvSpPr>
              <a:spLocks noChangeArrowheads="1"/>
            </p:cNvSpPr>
            <p:nvPr/>
          </p:nvSpPr>
          <p:spPr bwMode="auto">
            <a:xfrm>
              <a:off x="1536" y="2256"/>
              <a:ext cx="192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de-DE"/>
            </a:p>
          </p:txBody>
        </p:sp>
        <p:sp>
          <p:nvSpPr>
            <p:cNvPr id="17452" name="Line 9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7453" name="Line 10"/>
            <p:cNvSpPr>
              <a:spLocks noChangeShapeType="1"/>
            </p:cNvSpPr>
            <p:nvPr/>
          </p:nvSpPr>
          <p:spPr bwMode="auto">
            <a:xfrm>
              <a:off x="1536" y="2352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581400" y="3527375"/>
            <a:ext cx="304800" cy="304800"/>
            <a:chOff x="1536" y="2256"/>
            <a:chExt cx="192" cy="192"/>
          </a:xfrm>
        </p:grpSpPr>
        <p:sp>
          <p:nvSpPr>
            <p:cNvPr id="17448" name="Oval 12"/>
            <p:cNvSpPr>
              <a:spLocks noChangeArrowheads="1"/>
            </p:cNvSpPr>
            <p:nvPr/>
          </p:nvSpPr>
          <p:spPr bwMode="auto">
            <a:xfrm>
              <a:off x="1536" y="2256"/>
              <a:ext cx="192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de-DE"/>
            </a:p>
          </p:txBody>
        </p:sp>
        <p:sp>
          <p:nvSpPr>
            <p:cNvPr id="17449" name="Line 13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7450" name="Line 14"/>
            <p:cNvSpPr>
              <a:spLocks noChangeShapeType="1"/>
            </p:cNvSpPr>
            <p:nvPr/>
          </p:nvSpPr>
          <p:spPr bwMode="auto">
            <a:xfrm>
              <a:off x="1536" y="2352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172200" y="3527375"/>
            <a:ext cx="304800" cy="304800"/>
            <a:chOff x="1536" y="2256"/>
            <a:chExt cx="192" cy="192"/>
          </a:xfrm>
        </p:grpSpPr>
        <p:sp>
          <p:nvSpPr>
            <p:cNvPr id="17445" name="Oval 16"/>
            <p:cNvSpPr>
              <a:spLocks noChangeArrowheads="1"/>
            </p:cNvSpPr>
            <p:nvPr/>
          </p:nvSpPr>
          <p:spPr bwMode="auto">
            <a:xfrm>
              <a:off x="1536" y="2256"/>
              <a:ext cx="192" cy="1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eaLnBrk="0" hangingPunct="0"/>
              <a:endParaRPr lang="de-DE"/>
            </a:p>
          </p:txBody>
        </p:sp>
        <p:sp>
          <p:nvSpPr>
            <p:cNvPr id="17446" name="Line 17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7447" name="Line 18"/>
            <p:cNvSpPr>
              <a:spLocks noChangeShapeType="1"/>
            </p:cNvSpPr>
            <p:nvPr/>
          </p:nvSpPr>
          <p:spPr bwMode="auto">
            <a:xfrm>
              <a:off x="1536" y="2352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17418" name="Rectangle 19"/>
          <p:cNvSpPr>
            <a:spLocks noChangeArrowheads="1"/>
          </p:cNvSpPr>
          <p:nvPr/>
        </p:nvSpPr>
        <p:spPr bwMode="auto">
          <a:xfrm>
            <a:off x="2743200" y="3451175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endParaRPr lang="de-DE"/>
          </a:p>
        </p:txBody>
      </p:sp>
      <p:sp>
        <p:nvSpPr>
          <p:cNvPr id="17419" name="Text Box 20"/>
          <p:cNvSpPr txBox="1">
            <a:spLocks noChangeArrowheads="1"/>
          </p:cNvSpPr>
          <p:nvPr/>
        </p:nvSpPr>
        <p:spPr bwMode="auto">
          <a:xfrm>
            <a:off x="2862263" y="3473400"/>
            <a:ext cx="322262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en-US" u="none"/>
              <a:t>1</a:t>
            </a:r>
          </a:p>
        </p:txBody>
      </p:sp>
      <p:sp>
        <p:nvSpPr>
          <p:cNvPr id="17420" name="Line 21"/>
          <p:cNvSpPr>
            <a:spLocks noChangeShapeType="1"/>
          </p:cNvSpPr>
          <p:nvPr/>
        </p:nvSpPr>
        <p:spPr bwMode="auto">
          <a:xfrm>
            <a:off x="1066800" y="3679775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421" name="Line 22"/>
          <p:cNvSpPr>
            <a:spLocks noChangeShapeType="1"/>
          </p:cNvSpPr>
          <p:nvPr/>
        </p:nvSpPr>
        <p:spPr bwMode="auto">
          <a:xfrm>
            <a:off x="1828800" y="367977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422" name="Line 23"/>
          <p:cNvSpPr>
            <a:spLocks noChangeShapeType="1"/>
          </p:cNvSpPr>
          <p:nvPr/>
        </p:nvSpPr>
        <p:spPr bwMode="auto">
          <a:xfrm>
            <a:off x="1066800" y="3679775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423" name="Line 24"/>
          <p:cNvSpPr>
            <a:spLocks noChangeShapeType="1"/>
          </p:cNvSpPr>
          <p:nvPr/>
        </p:nvSpPr>
        <p:spPr bwMode="auto">
          <a:xfrm>
            <a:off x="1066800" y="4898975"/>
            <a:ext cx="6806310" cy="1356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424" name="Rectangle 25"/>
          <p:cNvSpPr>
            <a:spLocks noChangeArrowheads="1"/>
          </p:cNvSpPr>
          <p:nvPr/>
        </p:nvSpPr>
        <p:spPr bwMode="auto">
          <a:xfrm>
            <a:off x="6934200" y="3451175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endParaRPr lang="de-DE"/>
          </a:p>
        </p:txBody>
      </p:sp>
      <p:sp>
        <p:nvSpPr>
          <p:cNvPr id="17425" name="Text Box 26"/>
          <p:cNvSpPr txBox="1">
            <a:spLocks noChangeArrowheads="1"/>
          </p:cNvSpPr>
          <p:nvPr/>
        </p:nvSpPr>
        <p:spPr bwMode="auto">
          <a:xfrm>
            <a:off x="6934200" y="3522612"/>
            <a:ext cx="54292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en-US" sz="1600" u="none"/>
              <a:t>m-1</a:t>
            </a:r>
          </a:p>
        </p:txBody>
      </p:sp>
      <p:sp>
        <p:nvSpPr>
          <p:cNvPr id="17426" name="Line 27"/>
          <p:cNvSpPr>
            <a:spLocks noChangeShapeType="1"/>
          </p:cNvSpPr>
          <p:nvPr/>
        </p:nvSpPr>
        <p:spPr bwMode="auto">
          <a:xfrm>
            <a:off x="7467600" y="367977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427" name="Line 28"/>
          <p:cNvSpPr>
            <a:spLocks noChangeShapeType="1"/>
          </p:cNvSpPr>
          <p:nvPr/>
        </p:nvSpPr>
        <p:spPr bwMode="auto">
          <a:xfrm>
            <a:off x="7848600" y="3679775"/>
            <a:ext cx="24510" cy="13553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428" name="Line 29"/>
          <p:cNvSpPr>
            <a:spLocks noChangeShapeType="1"/>
          </p:cNvSpPr>
          <p:nvPr/>
        </p:nvSpPr>
        <p:spPr bwMode="auto">
          <a:xfrm>
            <a:off x="2362200" y="367977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429" name="Line 30"/>
          <p:cNvSpPr>
            <a:spLocks noChangeShapeType="1"/>
          </p:cNvSpPr>
          <p:nvPr/>
        </p:nvSpPr>
        <p:spPr bwMode="auto">
          <a:xfrm>
            <a:off x="3276600" y="367977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430" name="Rectangle 31"/>
          <p:cNvSpPr>
            <a:spLocks noChangeArrowheads="1"/>
          </p:cNvSpPr>
          <p:nvPr/>
        </p:nvSpPr>
        <p:spPr bwMode="auto">
          <a:xfrm>
            <a:off x="4191000" y="3451175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eaLnBrk="0" hangingPunct="0"/>
            <a:endParaRPr lang="de-DE"/>
          </a:p>
        </p:txBody>
      </p:sp>
      <p:sp>
        <p:nvSpPr>
          <p:cNvPr id="17431" name="Text Box 32"/>
          <p:cNvSpPr txBox="1">
            <a:spLocks noChangeArrowheads="1"/>
          </p:cNvSpPr>
          <p:nvPr/>
        </p:nvSpPr>
        <p:spPr bwMode="auto">
          <a:xfrm>
            <a:off x="4310063" y="3473400"/>
            <a:ext cx="322262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en-US" u="none"/>
              <a:t>2</a:t>
            </a:r>
          </a:p>
        </p:txBody>
      </p:sp>
      <p:sp>
        <p:nvSpPr>
          <p:cNvPr id="17432" name="Line 33"/>
          <p:cNvSpPr>
            <a:spLocks noChangeShapeType="1"/>
          </p:cNvSpPr>
          <p:nvPr/>
        </p:nvSpPr>
        <p:spPr bwMode="auto">
          <a:xfrm>
            <a:off x="6400800" y="3679775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433" name="Text Box 34"/>
          <p:cNvSpPr txBox="1">
            <a:spLocks noChangeArrowheads="1"/>
          </p:cNvSpPr>
          <p:nvPr/>
        </p:nvSpPr>
        <p:spPr bwMode="auto">
          <a:xfrm>
            <a:off x="1028700" y="3992512"/>
            <a:ext cx="5680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990" tIns="46795" rIns="89990" bIns="46795" anchor="ctr">
            <a:spAutoFit/>
          </a:bodyPr>
          <a:lstStyle/>
          <a:p>
            <a:pPr defTabSz="762000" eaLnBrk="0" hangingPunct="0"/>
            <a:r>
              <a:rPr lang="en-US" sz="1800" u="none"/>
              <a:t>1               </a:t>
            </a:r>
            <a:r>
              <a:rPr lang="en-US" u="none">
                <a:sym typeface="Symbol" pitchFamily="18" charset="2"/>
              </a:rPr>
              <a:t>p</a:t>
            </a:r>
            <a:r>
              <a:rPr lang="en-US" sz="2400" u="none" baseline="-25000"/>
              <a:t>1</a:t>
            </a:r>
            <a:r>
              <a:rPr lang="en-US" sz="1800" u="none"/>
              <a:t>                  </a:t>
            </a:r>
            <a:r>
              <a:rPr lang="en-US" u="none">
                <a:sym typeface="Symbol" pitchFamily="18" charset="2"/>
              </a:rPr>
              <a:t>p</a:t>
            </a:r>
            <a:r>
              <a:rPr lang="en-US" sz="2400" u="none" baseline="-25000"/>
              <a:t>2</a:t>
            </a:r>
            <a:r>
              <a:rPr lang="en-US" sz="1800" u="none"/>
              <a:t>                                   </a:t>
            </a:r>
            <a:r>
              <a:rPr lang="en-US" u="none">
                <a:sym typeface="Symbol" pitchFamily="18" charset="2"/>
              </a:rPr>
              <a:t>p</a:t>
            </a:r>
            <a:r>
              <a:rPr lang="en-US" sz="2400" u="none" baseline="-25000"/>
              <a:t>m-1</a:t>
            </a:r>
            <a:endParaRPr lang="en-US" sz="1800" u="none"/>
          </a:p>
        </p:txBody>
      </p:sp>
      <p:sp>
        <p:nvSpPr>
          <p:cNvPr id="17434" name="Line 35"/>
          <p:cNvSpPr>
            <a:spLocks noChangeShapeType="1"/>
          </p:cNvSpPr>
          <p:nvPr/>
        </p:nvSpPr>
        <p:spPr bwMode="auto">
          <a:xfrm flipV="1">
            <a:off x="2286000" y="383217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435" name="Line 36"/>
          <p:cNvSpPr>
            <a:spLocks noChangeShapeType="1"/>
          </p:cNvSpPr>
          <p:nvPr/>
        </p:nvSpPr>
        <p:spPr bwMode="auto">
          <a:xfrm flipV="1">
            <a:off x="2286000" y="4441775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436" name="Line 37"/>
          <p:cNvSpPr>
            <a:spLocks noChangeShapeType="1"/>
          </p:cNvSpPr>
          <p:nvPr/>
        </p:nvSpPr>
        <p:spPr bwMode="auto">
          <a:xfrm flipV="1">
            <a:off x="3733800" y="383217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437" name="Line 38"/>
          <p:cNvSpPr>
            <a:spLocks noChangeShapeType="1"/>
          </p:cNvSpPr>
          <p:nvPr/>
        </p:nvSpPr>
        <p:spPr bwMode="auto">
          <a:xfrm flipV="1">
            <a:off x="3733800" y="4472771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438" name="Line 39"/>
          <p:cNvSpPr>
            <a:spLocks noChangeShapeType="1"/>
          </p:cNvSpPr>
          <p:nvPr/>
        </p:nvSpPr>
        <p:spPr bwMode="auto">
          <a:xfrm flipV="1">
            <a:off x="6324600" y="383217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439" name="Line 40"/>
          <p:cNvSpPr>
            <a:spLocks noChangeShapeType="1"/>
          </p:cNvSpPr>
          <p:nvPr/>
        </p:nvSpPr>
        <p:spPr bwMode="auto">
          <a:xfrm flipH="1" flipV="1">
            <a:off x="6324600" y="4486481"/>
            <a:ext cx="0" cy="517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440" name="Line 41"/>
          <p:cNvSpPr>
            <a:spLocks noChangeShapeType="1"/>
          </p:cNvSpPr>
          <p:nvPr/>
        </p:nvSpPr>
        <p:spPr bwMode="auto">
          <a:xfrm>
            <a:off x="3886200" y="3679775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441" name="Text Box 42"/>
          <p:cNvSpPr txBox="1">
            <a:spLocks noChangeArrowheads="1"/>
          </p:cNvSpPr>
          <p:nvPr/>
        </p:nvSpPr>
        <p:spPr bwMode="auto">
          <a:xfrm>
            <a:off x="5105400" y="3298775"/>
            <a:ext cx="673100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en-US" sz="2800" u="none" dirty="0"/>
              <a:t>.....</a:t>
            </a:r>
          </a:p>
        </p:txBody>
      </p:sp>
      <p:sp>
        <p:nvSpPr>
          <p:cNvPr id="17442" name="Line 43"/>
          <p:cNvSpPr>
            <a:spLocks noChangeShapeType="1"/>
          </p:cNvSpPr>
          <p:nvPr/>
        </p:nvSpPr>
        <p:spPr bwMode="auto">
          <a:xfrm>
            <a:off x="5791200" y="367977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443" name="Line 44"/>
          <p:cNvSpPr>
            <a:spLocks noChangeShapeType="1"/>
          </p:cNvSpPr>
          <p:nvPr/>
        </p:nvSpPr>
        <p:spPr bwMode="auto">
          <a:xfrm>
            <a:off x="7848600" y="3679775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 wrap="non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17444" name="Text Box 45"/>
          <p:cNvSpPr txBox="1">
            <a:spLocks noChangeArrowheads="1"/>
          </p:cNvSpPr>
          <p:nvPr/>
        </p:nvSpPr>
        <p:spPr bwMode="auto">
          <a:xfrm>
            <a:off x="7807325" y="3192412"/>
            <a:ext cx="18399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en-US" sz="1600" u="none"/>
              <a:t>Output sequence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97CD3E41-8467-4FBE-A61F-7FFB7A35D84C}"/>
              </a:ext>
            </a:extLst>
          </p:cNvPr>
          <p:cNvSpPr/>
          <p:nvPr/>
        </p:nvSpPr>
        <p:spPr bwMode="auto">
          <a:xfrm>
            <a:off x="1986366" y="4073986"/>
            <a:ext cx="574371" cy="39687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91850D40-5469-42F7-B17E-7096CE458C0E}"/>
              </a:ext>
            </a:extLst>
          </p:cNvPr>
          <p:cNvSpPr/>
          <p:nvPr/>
        </p:nvSpPr>
        <p:spPr bwMode="auto">
          <a:xfrm>
            <a:off x="3446614" y="4089607"/>
            <a:ext cx="574371" cy="39687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C06CCD7B-0D05-4486-8D53-62C5528B8B7B}"/>
              </a:ext>
            </a:extLst>
          </p:cNvPr>
          <p:cNvSpPr/>
          <p:nvPr/>
        </p:nvSpPr>
        <p:spPr bwMode="auto">
          <a:xfrm>
            <a:off x="5967799" y="4089607"/>
            <a:ext cx="724186" cy="39687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1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="" xmlns:a16="http://schemas.microsoft.com/office/drawing/2014/main" id="{AA818D24-2BD9-4970-A65C-528CE17FC34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295400" y="4441775"/>
            <a:ext cx="4627388" cy="965804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52" name="Gerade Verbindung mit Pfeil 51">
            <a:extLst>
              <a:ext uri="{FF2B5EF4-FFF2-40B4-BE49-F238E27FC236}">
                <a16:creationId xmlns="" xmlns:a16="http://schemas.microsoft.com/office/drawing/2014/main" id="{39C469FE-C1FA-4895-8AE2-CF9187ACE9F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17067" y="4325375"/>
            <a:ext cx="3669931" cy="100941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55" name="Gerade Verbindung mit Pfeil 54">
            <a:extLst>
              <a:ext uri="{FF2B5EF4-FFF2-40B4-BE49-F238E27FC236}">
                <a16:creationId xmlns="" xmlns:a16="http://schemas.microsoft.com/office/drawing/2014/main" id="{12A2C576-3960-4FA4-9A76-8D9B44223C8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98273" y="4514125"/>
            <a:ext cx="1925812" cy="885753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59" name="Gerade Verbindung mit Pfeil 58">
            <a:extLst>
              <a:ext uri="{FF2B5EF4-FFF2-40B4-BE49-F238E27FC236}">
                <a16:creationId xmlns="" xmlns:a16="http://schemas.microsoft.com/office/drawing/2014/main" id="{ADBBC00D-084D-4CD0-8487-B5DBDBFD3B6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020986" y="4337117"/>
            <a:ext cx="2901801" cy="1060006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61" name="Text Box 42">
            <a:extLst>
              <a:ext uri="{FF2B5EF4-FFF2-40B4-BE49-F238E27FC236}">
                <a16:creationId xmlns="" xmlns:a16="http://schemas.microsoft.com/office/drawing/2014/main" id="{44A67ACD-4B05-4D61-A831-E4F442BF8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403" y="3943181"/>
            <a:ext cx="673100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762000" eaLnBrk="0" hangingPunct="0"/>
            <a:r>
              <a:rPr lang="en-US" sz="2800" u="none" dirty="0"/>
              <a:t>.....</a:t>
            </a:r>
          </a:p>
        </p:txBody>
      </p:sp>
    </p:spTree>
    <p:extLst>
      <p:ext uri="{BB962C8B-B14F-4D97-AF65-F5344CB8AC3E}">
        <p14:creationId xmlns:p14="http://schemas.microsoft.com/office/powerpoint/2010/main" val="6728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298" name="Text Box 2"/>
          <p:cNvSpPr txBox="1">
            <a:spLocks noChangeArrowheads="1"/>
          </p:cNvSpPr>
          <p:nvPr/>
        </p:nvSpPr>
        <p:spPr bwMode="auto">
          <a:xfrm>
            <a:off x="444780" y="159844"/>
            <a:ext cx="926726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0" tIns="45715" rIns="91430" bIns="45715">
            <a:spAutoFit/>
          </a:bodyPr>
          <a:lstStyle/>
          <a:p>
            <a:pPr algn="ctr" defTabSz="762000" eaLnBrk="0" hangingPunct="0">
              <a:defRPr/>
            </a:pPr>
            <a:r>
              <a:rPr lang="en-GB" sz="2800" u="none" dirty="0">
                <a:solidFill>
                  <a:srgbClr val="023D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+mn-cs"/>
              </a:rPr>
              <a:t>Feedback Shift Register similarity to division in rational numbers</a:t>
            </a:r>
            <a:endParaRPr lang="en-GB" sz="2800" u="none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cs typeface="+mn-cs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17542" y="890832"/>
            <a:ext cx="8010516" cy="1406523"/>
            <a:chOff x="254" y="330"/>
            <a:chExt cx="5046" cy="886"/>
          </a:xfrm>
        </p:grpSpPr>
        <p:sp>
          <p:nvSpPr>
            <p:cNvPr id="2063" name="Text Box 11"/>
            <p:cNvSpPr txBox="1">
              <a:spLocks noChangeArrowheads="1"/>
            </p:cNvSpPr>
            <p:nvPr/>
          </p:nvSpPr>
          <p:spPr bwMode="auto">
            <a:xfrm>
              <a:off x="262" y="789"/>
              <a:ext cx="3461" cy="215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defTabSz="762000" eaLnBrk="0" hangingPunct="0"/>
              <a:r>
                <a:rPr lang="en-US" sz="1600" dirty="0"/>
                <a:t>Example: </a:t>
              </a:r>
              <a:r>
                <a:rPr lang="en-US" sz="1600" u="none" dirty="0"/>
                <a:t>The division  1/7 = 0.142857 142857 142857..</a:t>
              </a:r>
              <a:r>
                <a:rPr lang="en-GB" sz="1600" u="none" dirty="0"/>
                <a:t> </a:t>
              </a:r>
            </a:p>
          </p:txBody>
        </p:sp>
        <p:sp>
          <p:nvSpPr>
            <p:cNvPr id="2064" name="Text Box 12"/>
            <p:cNvSpPr txBox="1">
              <a:spLocks noChangeArrowheads="1"/>
            </p:cNvSpPr>
            <p:nvPr/>
          </p:nvSpPr>
          <p:spPr bwMode="auto">
            <a:xfrm>
              <a:off x="3374" y="962"/>
              <a:ext cx="1926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defTabSz="762000" eaLnBrk="0" hangingPunct="0"/>
              <a:r>
                <a:rPr lang="en-US" sz="1400" u="none" dirty="0"/>
                <a:t>Sequence with a Cycle-length = 6</a:t>
              </a:r>
              <a:r>
                <a:rPr lang="en-GB" sz="1400" u="none" dirty="0"/>
                <a:t> </a:t>
              </a:r>
            </a:p>
          </p:txBody>
        </p:sp>
        <p:sp>
          <p:nvSpPr>
            <p:cNvPr id="2065" name="Freeform 19"/>
            <p:cNvSpPr>
              <a:spLocks/>
            </p:cNvSpPr>
            <p:nvPr/>
          </p:nvSpPr>
          <p:spPr bwMode="auto">
            <a:xfrm>
              <a:off x="2100" y="963"/>
              <a:ext cx="1273" cy="253"/>
            </a:xfrm>
            <a:custGeom>
              <a:avLst/>
              <a:gdLst>
                <a:gd name="T0" fmla="*/ 1739 w 1739"/>
                <a:gd name="T1" fmla="*/ 234 h 227"/>
                <a:gd name="T2" fmla="*/ 1331 w 1739"/>
                <a:gd name="T3" fmla="*/ 391 h 227"/>
                <a:gd name="T4" fmla="*/ 197 w 1739"/>
                <a:gd name="T5" fmla="*/ 234 h 227"/>
                <a:gd name="T6" fmla="*/ 151 w 1739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9"/>
                <a:gd name="T13" fmla="*/ 0 h 227"/>
                <a:gd name="T14" fmla="*/ 1739 w 1739"/>
                <a:gd name="T15" fmla="*/ 227 h 2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9" h="227">
                  <a:moveTo>
                    <a:pt x="1739" y="136"/>
                  </a:moveTo>
                  <a:cubicBezTo>
                    <a:pt x="1663" y="181"/>
                    <a:pt x="1588" y="227"/>
                    <a:pt x="1331" y="227"/>
                  </a:cubicBezTo>
                  <a:cubicBezTo>
                    <a:pt x="1074" y="227"/>
                    <a:pt x="394" y="174"/>
                    <a:pt x="197" y="136"/>
                  </a:cubicBezTo>
                  <a:cubicBezTo>
                    <a:pt x="0" y="98"/>
                    <a:pt x="166" y="23"/>
                    <a:pt x="151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2066" name="Freeform 20"/>
            <p:cNvSpPr>
              <a:spLocks/>
            </p:cNvSpPr>
            <p:nvPr/>
          </p:nvSpPr>
          <p:spPr bwMode="auto">
            <a:xfrm>
              <a:off x="2599" y="962"/>
              <a:ext cx="851" cy="221"/>
            </a:xfrm>
            <a:custGeom>
              <a:avLst/>
              <a:gdLst>
                <a:gd name="T0" fmla="*/ 1044 w 1044"/>
                <a:gd name="T1" fmla="*/ 91 h 205"/>
                <a:gd name="T2" fmla="*/ 862 w 1044"/>
                <a:gd name="T3" fmla="*/ 136 h 205"/>
                <a:gd name="T4" fmla="*/ 227 w 1044"/>
                <a:gd name="T5" fmla="*/ 182 h 205"/>
                <a:gd name="T6" fmla="*/ 0 w 1044"/>
                <a:gd name="T7" fmla="*/ 0 h 2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4"/>
                <a:gd name="T13" fmla="*/ 0 h 205"/>
                <a:gd name="T14" fmla="*/ 1044 w 1044"/>
                <a:gd name="T15" fmla="*/ 205 h 2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4" h="205">
                  <a:moveTo>
                    <a:pt x="1044" y="91"/>
                  </a:moveTo>
                  <a:cubicBezTo>
                    <a:pt x="1021" y="106"/>
                    <a:pt x="998" y="121"/>
                    <a:pt x="862" y="136"/>
                  </a:cubicBezTo>
                  <a:cubicBezTo>
                    <a:pt x="726" y="151"/>
                    <a:pt x="371" y="205"/>
                    <a:pt x="227" y="182"/>
                  </a:cubicBezTo>
                  <a:cubicBezTo>
                    <a:pt x="83" y="159"/>
                    <a:pt x="41" y="79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9" name="Text Box 11">
              <a:extLst>
                <a:ext uri="{FF2B5EF4-FFF2-40B4-BE49-F238E27FC236}">
                  <a16:creationId xmlns="" xmlns:a16="http://schemas.microsoft.com/office/drawing/2014/main" id="{675BC2B8-54E6-4987-AA6E-6D1EB902D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" y="330"/>
              <a:ext cx="3728" cy="389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defTabSz="762000" eaLnBrk="0" hangingPunct="0"/>
              <a:r>
                <a:rPr lang="en-US" sz="1600" u="none" dirty="0"/>
                <a:t>A rational number is represented by the division </a:t>
              </a:r>
              <a:r>
                <a:rPr lang="en-US" sz="1800" u="none" dirty="0">
                  <a:solidFill>
                    <a:srgbClr val="FF0000"/>
                  </a:solidFill>
                </a:rPr>
                <a:t> a/b </a:t>
              </a:r>
              <a:r>
                <a:rPr lang="en-US" sz="1600" u="none" dirty="0"/>
                <a:t/>
              </a:r>
              <a:br>
                <a:rPr lang="en-US" sz="1600" u="none" dirty="0"/>
              </a:br>
              <a:r>
                <a:rPr lang="de-DE" sz="1600" u="none" dirty="0"/>
                <a:t>, </a:t>
              </a:r>
              <a:r>
                <a:rPr lang="de-DE" sz="1600" u="none" dirty="0" err="1"/>
                <a:t>where</a:t>
              </a:r>
              <a:r>
                <a:rPr lang="de-DE" sz="1600" u="none" dirty="0"/>
                <a:t> a and b </a:t>
              </a:r>
              <a:r>
                <a:rPr lang="de-DE" sz="1600" u="none" dirty="0" err="1"/>
                <a:t>are</a:t>
              </a:r>
              <a:r>
                <a:rPr lang="de-DE" sz="1600" u="none" dirty="0"/>
                <a:t> </a:t>
              </a:r>
              <a:r>
                <a:rPr lang="de-DE" sz="1600" u="none" dirty="0" err="1"/>
                <a:t>coprime</a:t>
              </a:r>
              <a:r>
                <a:rPr lang="de-DE" sz="1600" u="none" dirty="0"/>
                <a:t>  </a:t>
              </a:r>
              <a:r>
                <a:rPr lang="de-DE" sz="1600" u="none" dirty="0" err="1"/>
                <a:t>integers</a:t>
              </a:r>
              <a:r>
                <a:rPr lang="de-DE" sz="1600" u="none" dirty="0"/>
                <a:t> such </a:t>
              </a:r>
              <a:r>
                <a:rPr lang="de-DE" sz="1600" u="none" dirty="0" err="1"/>
                <a:t>that</a:t>
              </a:r>
              <a:r>
                <a:rPr lang="de-DE" sz="1600" u="none" dirty="0"/>
                <a:t> </a:t>
              </a:r>
              <a:r>
                <a:rPr lang="de-DE" sz="1600" u="none" dirty="0" err="1"/>
                <a:t>gcd</a:t>
              </a:r>
              <a:r>
                <a:rPr lang="de-DE" sz="1600" u="none" dirty="0"/>
                <a:t> (</a:t>
              </a:r>
              <a:r>
                <a:rPr lang="de-DE" sz="1600" u="none" dirty="0" err="1"/>
                <a:t>a,b</a:t>
              </a:r>
              <a:r>
                <a:rPr lang="de-DE" sz="1600" u="none" dirty="0"/>
                <a:t>)=1</a:t>
              </a:r>
              <a:endParaRPr lang="en-GB" sz="1600" u="none" dirty="0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="" xmlns:a16="http://schemas.microsoft.com/office/drawing/2014/main" id="{33ADC967-4E60-4CF4-A6E0-AFC94E2C016A}"/>
              </a:ext>
            </a:extLst>
          </p:cNvPr>
          <p:cNvGrpSpPr/>
          <p:nvPr/>
        </p:nvGrpSpPr>
        <p:grpSpPr>
          <a:xfrm>
            <a:off x="677068" y="2518833"/>
            <a:ext cx="8466138" cy="4233291"/>
            <a:chOff x="677068" y="2518833"/>
            <a:chExt cx="8466138" cy="4233291"/>
          </a:xfrm>
        </p:grpSpPr>
        <p:graphicFrame>
          <p:nvGraphicFramePr>
            <p:cNvPr id="146329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4806954"/>
                </p:ext>
              </p:extLst>
            </p:nvPr>
          </p:nvGraphicFramePr>
          <p:xfrm>
            <a:off x="2305050" y="2995091"/>
            <a:ext cx="231775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7" name="Formel" r:id="rId4" imgW="1688760" imgH="419040" progId="Equation.3">
                    <p:embed/>
                  </p:oleObj>
                </mc:Choice>
                <mc:Fallback>
                  <p:oleObj name="Formel" r:id="rId4" imgW="16887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5050" y="2995091"/>
                          <a:ext cx="2317750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330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5787947"/>
                </p:ext>
              </p:extLst>
            </p:nvPr>
          </p:nvGraphicFramePr>
          <p:xfrm>
            <a:off x="7254081" y="2518833"/>
            <a:ext cx="1119187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8" name="Formel" r:id="rId6" imgW="799920" imgH="419040" progId="Equation.3">
                    <p:embed/>
                  </p:oleObj>
                </mc:Choice>
                <mc:Fallback>
                  <p:oleObj name="Formel" r:id="rId6" imgW="79992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54081" y="2518833"/>
                          <a:ext cx="1119187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63301" name="Text Box 5"/>
            <p:cNvSpPr txBox="1">
              <a:spLocks noChangeArrowheads="1"/>
            </p:cNvSpPr>
            <p:nvPr/>
          </p:nvSpPr>
          <p:spPr bwMode="auto">
            <a:xfrm>
              <a:off x="677068" y="2525956"/>
              <a:ext cx="65420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2000" eaLnBrk="0" hangingPunct="0"/>
              <a:r>
                <a:rPr lang="en-GB" sz="1600" u="none" dirty="0"/>
                <a:t>LFSR output sequence is equivalent to dividing two polynomials: </a:t>
              </a:r>
            </a:p>
          </p:txBody>
        </p:sp>
        <p:sp>
          <p:nvSpPr>
            <p:cNvPr id="1463302" name="Text Box 6"/>
            <p:cNvSpPr txBox="1">
              <a:spLocks noChangeArrowheads="1"/>
            </p:cNvSpPr>
            <p:nvPr/>
          </p:nvSpPr>
          <p:spPr bwMode="auto">
            <a:xfrm>
              <a:off x="1044575" y="2995091"/>
              <a:ext cx="126047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2000" eaLnBrk="0" hangingPunct="0"/>
              <a:r>
                <a:rPr lang="en-GB" sz="1800"/>
                <a:t>Example:</a:t>
              </a:r>
              <a:r>
                <a:rPr lang="en-GB" sz="1800" u="none"/>
                <a:t> </a:t>
              </a:r>
            </a:p>
          </p:txBody>
        </p:sp>
        <p:graphicFrame>
          <p:nvGraphicFramePr>
            <p:cNvPr id="146330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3018558"/>
                </p:ext>
              </p:extLst>
            </p:nvPr>
          </p:nvGraphicFramePr>
          <p:xfrm>
            <a:off x="1353060" y="3551724"/>
            <a:ext cx="7250112" cy="320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9" name="Dokument" r:id="rId8" imgW="7249320" imgH="3200400" progId="Word.Document.8">
                    <p:embed/>
                  </p:oleObj>
                </mc:Choice>
                <mc:Fallback>
                  <p:oleObj name="Dokument" r:id="rId8" imgW="7249320" imgH="320040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3060" y="3551724"/>
                          <a:ext cx="7250112" cy="3200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63304" name="Text Box 8"/>
            <p:cNvSpPr txBox="1">
              <a:spLocks noChangeArrowheads="1"/>
            </p:cNvSpPr>
            <p:nvPr/>
          </p:nvSpPr>
          <p:spPr bwMode="auto">
            <a:xfrm>
              <a:off x="6922293" y="4818334"/>
              <a:ext cx="1450975" cy="366712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2000" eaLnBrk="0" hangingPunct="0"/>
              <a:r>
                <a:rPr lang="de-DE" sz="1800" b="0" u="none"/>
                <a:t>101 101 101</a:t>
              </a:r>
              <a:endParaRPr lang="en-GB" sz="1800" b="0" u="none"/>
            </a:p>
          </p:txBody>
        </p:sp>
        <p:sp>
          <p:nvSpPr>
            <p:cNvPr id="1463305" name="Text Box 9"/>
            <p:cNvSpPr txBox="1">
              <a:spLocks noChangeArrowheads="1"/>
            </p:cNvSpPr>
            <p:nvPr/>
          </p:nvSpPr>
          <p:spPr bwMode="auto">
            <a:xfrm>
              <a:off x="6798468" y="4497659"/>
              <a:ext cx="16891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2000" eaLnBrk="0" hangingPunct="0"/>
              <a:r>
                <a:rPr lang="de-DE" sz="1600" b="0" u="none"/>
                <a:t>MSB  ....      LSB</a:t>
              </a:r>
              <a:endParaRPr lang="en-GB" sz="1600" b="0" u="none"/>
            </a:p>
          </p:txBody>
        </p:sp>
        <p:sp>
          <p:nvSpPr>
            <p:cNvPr id="1463306" name="Line 10"/>
            <p:cNvSpPr>
              <a:spLocks noChangeShapeType="1"/>
            </p:cNvSpPr>
            <p:nvPr/>
          </p:nvSpPr>
          <p:spPr bwMode="auto">
            <a:xfrm>
              <a:off x="6552802" y="4060333"/>
              <a:ext cx="912416" cy="4373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463311" name="Text Box 15"/>
            <p:cNvSpPr txBox="1">
              <a:spLocks noChangeArrowheads="1"/>
            </p:cNvSpPr>
            <p:nvPr/>
          </p:nvSpPr>
          <p:spPr bwMode="auto">
            <a:xfrm>
              <a:off x="7465218" y="5697809"/>
              <a:ext cx="16779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2000" eaLnBrk="0" hangingPunct="0"/>
              <a:r>
                <a:rPr lang="en-US" sz="1600" u="none"/>
                <a:t>Cycle length=3</a:t>
              </a:r>
              <a:r>
                <a:rPr lang="en-GB" sz="1600" u="none"/>
                <a:t> </a:t>
              </a:r>
            </a:p>
          </p:txBody>
        </p:sp>
        <p:sp>
          <p:nvSpPr>
            <p:cNvPr id="1463312" name="Line 16"/>
            <p:cNvSpPr>
              <a:spLocks noChangeShapeType="1"/>
            </p:cNvSpPr>
            <p:nvPr/>
          </p:nvSpPr>
          <p:spPr bwMode="auto">
            <a:xfrm flipV="1">
              <a:off x="8124031" y="5145359"/>
              <a:ext cx="142875" cy="5365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1463313" name="Line 17"/>
            <p:cNvSpPr>
              <a:spLocks noChangeShapeType="1"/>
            </p:cNvSpPr>
            <p:nvPr/>
          </p:nvSpPr>
          <p:spPr bwMode="auto">
            <a:xfrm flipH="1" flipV="1">
              <a:off x="7979568" y="5145359"/>
              <a:ext cx="1524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3" name="Freihandform: Form 2">
              <a:extLst>
                <a:ext uri="{FF2B5EF4-FFF2-40B4-BE49-F238E27FC236}">
                  <a16:creationId xmlns="" xmlns:a16="http://schemas.microsoft.com/office/drawing/2014/main" id="{00D90640-E9DB-4713-9819-95AD71676A24}"/>
                </a:ext>
              </a:extLst>
            </p:cNvPr>
            <p:cNvSpPr/>
            <p:nvPr/>
          </p:nvSpPr>
          <p:spPr bwMode="auto">
            <a:xfrm>
              <a:off x="3113070" y="3821987"/>
              <a:ext cx="1993186" cy="267128"/>
            </a:xfrm>
            <a:custGeom>
              <a:avLst/>
              <a:gdLst>
                <a:gd name="connsiteX0" fmla="*/ 1993186 w 1993186"/>
                <a:gd name="connsiteY0" fmla="*/ 0 h 267128"/>
                <a:gd name="connsiteX1" fmla="*/ 1202076 w 1993186"/>
                <a:gd name="connsiteY1" fmla="*/ 195209 h 267128"/>
                <a:gd name="connsiteX2" fmla="*/ 0 w 1993186"/>
                <a:gd name="connsiteY2" fmla="*/ 267128 h 26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3186" h="267128">
                  <a:moveTo>
                    <a:pt x="1993186" y="0"/>
                  </a:moveTo>
                  <a:cubicBezTo>
                    <a:pt x="1763730" y="75344"/>
                    <a:pt x="1534274" y="150688"/>
                    <a:pt x="1202076" y="195209"/>
                  </a:cubicBezTo>
                  <a:cubicBezTo>
                    <a:pt x="869878" y="239730"/>
                    <a:pt x="434939" y="253429"/>
                    <a:pt x="0" y="267128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="" xmlns:a16="http://schemas.microsoft.com/office/drawing/2014/main" id="{DE7BD10F-C684-41CF-AD1C-409CADA50268}"/>
                </a:ext>
              </a:extLst>
            </p:cNvPr>
            <p:cNvSpPr/>
            <p:nvPr/>
          </p:nvSpPr>
          <p:spPr bwMode="auto">
            <a:xfrm>
              <a:off x="3960639" y="3887816"/>
              <a:ext cx="1565474" cy="723350"/>
            </a:xfrm>
            <a:custGeom>
              <a:avLst/>
              <a:gdLst>
                <a:gd name="connsiteX0" fmla="*/ 1993186 w 1993186"/>
                <a:gd name="connsiteY0" fmla="*/ 0 h 267128"/>
                <a:gd name="connsiteX1" fmla="*/ 1202076 w 1993186"/>
                <a:gd name="connsiteY1" fmla="*/ 195209 h 267128"/>
                <a:gd name="connsiteX2" fmla="*/ 0 w 1993186"/>
                <a:gd name="connsiteY2" fmla="*/ 267128 h 26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3186" h="267128">
                  <a:moveTo>
                    <a:pt x="1993186" y="0"/>
                  </a:moveTo>
                  <a:cubicBezTo>
                    <a:pt x="1763730" y="75344"/>
                    <a:pt x="1534274" y="150688"/>
                    <a:pt x="1202076" y="195209"/>
                  </a:cubicBezTo>
                  <a:cubicBezTo>
                    <a:pt x="869878" y="239730"/>
                    <a:pt x="434939" y="253429"/>
                    <a:pt x="0" y="267128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="" xmlns:a16="http://schemas.microsoft.com/office/drawing/2014/main" id="{4E0003A8-D83E-40CF-90D7-FE0C98506067}"/>
                </a:ext>
              </a:extLst>
            </p:cNvPr>
            <p:cNvSpPr/>
            <p:nvPr/>
          </p:nvSpPr>
          <p:spPr bwMode="auto">
            <a:xfrm rot="362117">
              <a:off x="4424148" y="3808720"/>
              <a:ext cx="1435342" cy="1313368"/>
            </a:xfrm>
            <a:custGeom>
              <a:avLst/>
              <a:gdLst>
                <a:gd name="connsiteX0" fmla="*/ 1993186 w 1993186"/>
                <a:gd name="connsiteY0" fmla="*/ 0 h 267128"/>
                <a:gd name="connsiteX1" fmla="*/ 1202076 w 1993186"/>
                <a:gd name="connsiteY1" fmla="*/ 195209 h 267128"/>
                <a:gd name="connsiteX2" fmla="*/ 0 w 1993186"/>
                <a:gd name="connsiteY2" fmla="*/ 267128 h 26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3186" h="267128">
                  <a:moveTo>
                    <a:pt x="1993186" y="0"/>
                  </a:moveTo>
                  <a:cubicBezTo>
                    <a:pt x="1763730" y="75344"/>
                    <a:pt x="1534274" y="150688"/>
                    <a:pt x="1202076" y="195209"/>
                  </a:cubicBezTo>
                  <a:cubicBezTo>
                    <a:pt x="869878" y="239730"/>
                    <a:pt x="434939" y="253429"/>
                    <a:pt x="0" y="267128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Text Box 5">
              <a:extLst>
                <a:ext uri="{FF2B5EF4-FFF2-40B4-BE49-F238E27FC236}">
                  <a16:creationId xmlns="" xmlns:a16="http://schemas.microsoft.com/office/drawing/2014/main" id="{76FDE0F4-B6A8-4E44-A43B-F6CE50972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3002" y="3052427"/>
              <a:ext cx="3652238" cy="309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990" tIns="46795" rIns="89990" bIns="46795" anchor="ctr">
              <a:spAutoFit/>
            </a:bodyPr>
            <a:lstStyle/>
            <a:p>
              <a:pPr algn="ctr" defTabSz="762000" eaLnBrk="0" hangingPunct="0"/>
              <a:r>
                <a:rPr lang="en-GB" sz="1400" b="0" u="none" dirty="0"/>
                <a:t>(see Ref. </a:t>
              </a:r>
              <a:r>
                <a:rPr lang="en-GB" sz="1400" b="0" u="none" dirty="0" err="1"/>
                <a:t>Golomb</a:t>
              </a:r>
              <a:r>
                <a:rPr lang="en-GB" sz="1400" b="0" u="none" dirty="0"/>
                <a:t>. For D-transform division)</a:t>
              </a: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="" xmlns:a16="http://schemas.microsoft.com/office/drawing/2014/main" id="{7F5CF2F0-CD4E-4232-814B-829E0E03BD49}"/>
                </a:ext>
              </a:extLst>
            </p:cNvPr>
            <p:cNvSpPr/>
            <p:nvPr/>
          </p:nvSpPr>
          <p:spPr bwMode="auto">
            <a:xfrm rot="362117">
              <a:off x="5212163" y="3827714"/>
              <a:ext cx="1054574" cy="1682561"/>
            </a:xfrm>
            <a:custGeom>
              <a:avLst/>
              <a:gdLst>
                <a:gd name="connsiteX0" fmla="*/ 1993186 w 1993186"/>
                <a:gd name="connsiteY0" fmla="*/ 0 h 267128"/>
                <a:gd name="connsiteX1" fmla="*/ 1202076 w 1993186"/>
                <a:gd name="connsiteY1" fmla="*/ 195209 h 267128"/>
                <a:gd name="connsiteX2" fmla="*/ 0 w 1993186"/>
                <a:gd name="connsiteY2" fmla="*/ 267128 h 26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3186" h="267128">
                  <a:moveTo>
                    <a:pt x="1993186" y="0"/>
                  </a:moveTo>
                  <a:cubicBezTo>
                    <a:pt x="1763730" y="75344"/>
                    <a:pt x="1534274" y="150688"/>
                    <a:pt x="1202076" y="195209"/>
                  </a:cubicBezTo>
                  <a:cubicBezTo>
                    <a:pt x="869878" y="239730"/>
                    <a:pt x="434939" y="253429"/>
                    <a:pt x="0" y="267128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76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sch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o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osch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sch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sch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1</Pages>
  <Words>3467</Words>
  <Application>Microsoft Office PowerPoint</Application>
  <PresentationFormat>Benutzerdefiniert</PresentationFormat>
  <Paragraphs>646</Paragraphs>
  <Slides>38</Slides>
  <Notes>31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38</vt:i4>
      </vt:variant>
    </vt:vector>
  </HeadingPairs>
  <TitlesOfParts>
    <vt:vector size="43" baseType="lpstr">
      <vt:lpstr>bosch</vt:lpstr>
      <vt:lpstr>Formel</vt:lpstr>
      <vt:lpstr>Dokument</vt:lpstr>
      <vt:lpstr>Photo Editor Photo</vt:lpstr>
      <vt:lpstr>VISIO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</dc:title>
  <dc:creator>sander</dc:creator>
  <cp:lastModifiedBy>Wael Adi</cp:lastModifiedBy>
  <cp:revision>783</cp:revision>
  <cp:lastPrinted>2015-11-05T16:59:30Z</cp:lastPrinted>
  <dcterms:created xsi:type="dcterms:W3CDTF">1996-03-01T13:14:56Z</dcterms:created>
  <dcterms:modified xsi:type="dcterms:W3CDTF">2023-05-02T20:16:39Z</dcterms:modified>
</cp:coreProperties>
</file>