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Lst>
  <p:sldSz cx="10369550" cy="7205663"/>
  <p:notesSz cx="6781800" cy="9918700"/>
  <p:defaultTextStyle>
    <a:defPPr>
      <a:defRPr lang="de-DE"/>
    </a:defPPr>
    <a:lvl1pPr algn="l" rtl="0" eaLnBrk="0" fontAlgn="base" hangingPunct="0">
      <a:spcBef>
        <a:spcPct val="0"/>
      </a:spcBef>
      <a:spcAft>
        <a:spcPct val="0"/>
      </a:spcAft>
      <a:defRPr sz="2000" b="1" u="sng" kern="1200">
        <a:solidFill>
          <a:schemeClr val="tx1"/>
        </a:solidFill>
        <a:latin typeface="Arial" charset="0"/>
        <a:ea typeface="+mn-ea"/>
        <a:cs typeface="+mn-cs"/>
      </a:defRPr>
    </a:lvl1pPr>
    <a:lvl2pPr marL="457200" algn="l" rtl="0" eaLnBrk="0" fontAlgn="base" hangingPunct="0">
      <a:spcBef>
        <a:spcPct val="0"/>
      </a:spcBef>
      <a:spcAft>
        <a:spcPct val="0"/>
      </a:spcAft>
      <a:defRPr sz="2000" b="1" u="sng" kern="1200">
        <a:solidFill>
          <a:schemeClr val="tx1"/>
        </a:solidFill>
        <a:latin typeface="Arial" charset="0"/>
        <a:ea typeface="+mn-ea"/>
        <a:cs typeface="+mn-cs"/>
      </a:defRPr>
    </a:lvl2pPr>
    <a:lvl3pPr marL="914400" algn="l" rtl="0" eaLnBrk="0" fontAlgn="base" hangingPunct="0">
      <a:spcBef>
        <a:spcPct val="0"/>
      </a:spcBef>
      <a:spcAft>
        <a:spcPct val="0"/>
      </a:spcAft>
      <a:defRPr sz="2000" b="1" u="sng" kern="1200">
        <a:solidFill>
          <a:schemeClr val="tx1"/>
        </a:solidFill>
        <a:latin typeface="Arial" charset="0"/>
        <a:ea typeface="+mn-ea"/>
        <a:cs typeface="+mn-cs"/>
      </a:defRPr>
    </a:lvl3pPr>
    <a:lvl4pPr marL="1371600" algn="l" rtl="0" eaLnBrk="0" fontAlgn="base" hangingPunct="0">
      <a:spcBef>
        <a:spcPct val="0"/>
      </a:spcBef>
      <a:spcAft>
        <a:spcPct val="0"/>
      </a:spcAft>
      <a:defRPr sz="2000" b="1" u="sng" kern="1200">
        <a:solidFill>
          <a:schemeClr val="tx1"/>
        </a:solidFill>
        <a:latin typeface="Arial" charset="0"/>
        <a:ea typeface="+mn-ea"/>
        <a:cs typeface="+mn-cs"/>
      </a:defRPr>
    </a:lvl4pPr>
    <a:lvl5pPr marL="1828800" algn="l" rtl="0" eaLnBrk="0" fontAlgn="base" hangingPunct="0">
      <a:spcBef>
        <a:spcPct val="0"/>
      </a:spcBef>
      <a:spcAft>
        <a:spcPct val="0"/>
      </a:spcAft>
      <a:defRPr sz="2000" b="1" u="sng" kern="1200">
        <a:solidFill>
          <a:schemeClr val="tx1"/>
        </a:solidFill>
        <a:latin typeface="Arial" charset="0"/>
        <a:ea typeface="+mn-ea"/>
        <a:cs typeface="+mn-cs"/>
      </a:defRPr>
    </a:lvl5pPr>
    <a:lvl6pPr marL="2286000" algn="l" defTabSz="914400" rtl="0" eaLnBrk="1" latinLnBrk="0" hangingPunct="1">
      <a:defRPr sz="2000" b="1" u="sng" kern="1200">
        <a:solidFill>
          <a:schemeClr val="tx1"/>
        </a:solidFill>
        <a:latin typeface="Arial" charset="0"/>
        <a:ea typeface="+mn-ea"/>
        <a:cs typeface="+mn-cs"/>
      </a:defRPr>
    </a:lvl6pPr>
    <a:lvl7pPr marL="2743200" algn="l" defTabSz="914400" rtl="0" eaLnBrk="1" latinLnBrk="0" hangingPunct="1">
      <a:defRPr sz="2000" b="1" u="sng" kern="1200">
        <a:solidFill>
          <a:schemeClr val="tx1"/>
        </a:solidFill>
        <a:latin typeface="Arial" charset="0"/>
        <a:ea typeface="+mn-ea"/>
        <a:cs typeface="+mn-cs"/>
      </a:defRPr>
    </a:lvl7pPr>
    <a:lvl8pPr marL="3200400" algn="l" defTabSz="914400" rtl="0" eaLnBrk="1" latinLnBrk="0" hangingPunct="1">
      <a:defRPr sz="2000" b="1" u="sng" kern="1200">
        <a:solidFill>
          <a:schemeClr val="tx1"/>
        </a:solidFill>
        <a:latin typeface="Arial" charset="0"/>
        <a:ea typeface="+mn-ea"/>
        <a:cs typeface="+mn-cs"/>
      </a:defRPr>
    </a:lvl8pPr>
    <a:lvl9pPr marL="3657600" algn="l" defTabSz="914400" rtl="0" eaLnBrk="1" latinLnBrk="0" hangingPunct="1">
      <a:defRPr sz="2000" b="1" u="sng"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3936">
          <p15:clr>
            <a:srgbClr val="A4A3A4"/>
          </p15:clr>
        </p15:guide>
        <p15:guide id="2" pos="6048">
          <p15:clr>
            <a:srgbClr val="A4A3A4"/>
          </p15:clr>
        </p15:guide>
      </p15:sldGuideLst>
    </p:ext>
    <p:ext uri="{2D200454-40CA-4A62-9FC3-DE9A4176ACB9}">
      <p15:notesGuideLst xmlns="" xmlns:p15="http://schemas.microsoft.com/office/powerpoint/2012/main">
        <p15:guide id="1" orient="horz" pos="3125">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i"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BEA6D"/>
    <a:srgbClr val="FFEBEB"/>
    <a:srgbClr val="89FF89"/>
    <a:srgbClr val="FFFFE5"/>
    <a:srgbClr val="FFFFEF"/>
    <a:srgbClr val="1515F5"/>
    <a:srgbClr val="FFB3FF"/>
    <a:srgbClr val="FF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77" d="100"/>
          <a:sy n="77" d="100"/>
        </p:scale>
        <p:origin x="-708" y="390"/>
      </p:cViewPr>
      <p:guideLst>
        <p:guide orient="horz" pos="3936"/>
        <p:guide pos="60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06" y="-90"/>
      </p:cViewPr>
      <p:guideLst>
        <p:guide orient="horz" pos="3125"/>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7938"/>
            <a:ext cx="2938463" cy="461962"/>
          </a:xfrm>
          <a:prstGeom prst="rect">
            <a:avLst/>
          </a:prstGeom>
          <a:noFill/>
          <a:ln w="9525">
            <a:noFill/>
            <a:miter lim="800000"/>
            <a:headEnd/>
            <a:tailEnd/>
          </a:ln>
          <a:effectLst/>
        </p:spPr>
        <p:txBody>
          <a:bodyPr vert="horz" wrap="square" lIns="19017" tIns="0" rIns="19017" bIns="0" numCol="1" anchor="t" anchorCtr="0" compatLnSpc="1">
            <a:prstTxWarp prst="textNoShape">
              <a:avLst/>
            </a:prstTxWarp>
          </a:bodyPr>
          <a:lstStyle>
            <a:lvl1pPr defTabSz="760413">
              <a:defRPr sz="1000" b="0" i="1" u="none"/>
            </a:lvl1pPr>
          </a:lstStyle>
          <a:p>
            <a:endParaRPr lang="en-GB"/>
          </a:p>
        </p:txBody>
      </p:sp>
      <p:sp>
        <p:nvSpPr>
          <p:cNvPr id="3075" name="Rectangle 3"/>
          <p:cNvSpPr>
            <a:spLocks noGrp="1" noChangeArrowheads="1"/>
          </p:cNvSpPr>
          <p:nvPr>
            <p:ph type="dt" sz="quarter" idx="1"/>
          </p:nvPr>
        </p:nvSpPr>
        <p:spPr bwMode="auto">
          <a:xfrm>
            <a:off x="3843338" y="7938"/>
            <a:ext cx="2938462" cy="461962"/>
          </a:xfrm>
          <a:prstGeom prst="rect">
            <a:avLst/>
          </a:prstGeom>
          <a:noFill/>
          <a:ln w="9525">
            <a:noFill/>
            <a:miter lim="800000"/>
            <a:headEnd/>
            <a:tailEnd/>
          </a:ln>
          <a:effectLst/>
        </p:spPr>
        <p:txBody>
          <a:bodyPr vert="horz" wrap="square" lIns="19017" tIns="0" rIns="19017" bIns="0" numCol="1" anchor="t" anchorCtr="0" compatLnSpc="1">
            <a:prstTxWarp prst="textNoShape">
              <a:avLst/>
            </a:prstTxWarp>
          </a:bodyPr>
          <a:lstStyle>
            <a:lvl1pPr algn="r" defTabSz="760413">
              <a:defRPr sz="1000" b="0" i="1" u="none"/>
            </a:lvl1pPr>
          </a:lstStyle>
          <a:p>
            <a:endParaRPr lang="en-GB"/>
          </a:p>
        </p:txBody>
      </p:sp>
      <p:sp>
        <p:nvSpPr>
          <p:cNvPr id="3076" name="Rectangle 4"/>
          <p:cNvSpPr>
            <a:spLocks noGrp="1" noChangeArrowheads="1"/>
          </p:cNvSpPr>
          <p:nvPr>
            <p:ph type="ftr" sz="quarter" idx="2"/>
          </p:nvPr>
        </p:nvSpPr>
        <p:spPr bwMode="auto">
          <a:xfrm>
            <a:off x="0" y="9448800"/>
            <a:ext cx="2938463" cy="458788"/>
          </a:xfrm>
          <a:prstGeom prst="rect">
            <a:avLst/>
          </a:prstGeom>
          <a:noFill/>
          <a:ln w="9525">
            <a:noFill/>
            <a:miter lim="800000"/>
            <a:headEnd/>
            <a:tailEnd/>
          </a:ln>
          <a:effectLst/>
        </p:spPr>
        <p:txBody>
          <a:bodyPr vert="horz" wrap="square" lIns="19017" tIns="0" rIns="19017" bIns="0" numCol="1" anchor="b" anchorCtr="0" compatLnSpc="1">
            <a:prstTxWarp prst="textNoShape">
              <a:avLst/>
            </a:prstTxWarp>
          </a:bodyPr>
          <a:lstStyle>
            <a:lvl1pPr defTabSz="760413">
              <a:defRPr sz="1000" b="0" i="1" u="none"/>
            </a:lvl1pPr>
          </a:lstStyle>
          <a:p>
            <a:endParaRPr lang="en-GB"/>
          </a:p>
        </p:txBody>
      </p:sp>
      <p:sp>
        <p:nvSpPr>
          <p:cNvPr id="3077" name="Rectangle 5"/>
          <p:cNvSpPr>
            <a:spLocks noGrp="1" noChangeArrowheads="1"/>
          </p:cNvSpPr>
          <p:nvPr>
            <p:ph type="sldNum" sz="quarter" idx="3"/>
          </p:nvPr>
        </p:nvSpPr>
        <p:spPr bwMode="auto">
          <a:xfrm>
            <a:off x="3843338" y="9448800"/>
            <a:ext cx="2938462" cy="458788"/>
          </a:xfrm>
          <a:prstGeom prst="rect">
            <a:avLst/>
          </a:prstGeom>
          <a:noFill/>
          <a:ln w="9525">
            <a:noFill/>
            <a:miter lim="800000"/>
            <a:headEnd/>
            <a:tailEnd/>
          </a:ln>
          <a:effectLst/>
        </p:spPr>
        <p:txBody>
          <a:bodyPr vert="horz" wrap="square" lIns="19017" tIns="0" rIns="19017" bIns="0" numCol="1" anchor="b" anchorCtr="0" compatLnSpc="1">
            <a:prstTxWarp prst="textNoShape">
              <a:avLst/>
            </a:prstTxWarp>
          </a:bodyPr>
          <a:lstStyle>
            <a:lvl1pPr algn="r" defTabSz="760413">
              <a:defRPr sz="1000" b="0" i="1" u="none"/>
            </a:lvl1pPr>
          </a:lstStyle>
          <a:p>
            <a:fld id="{236A4C79-1143-4E0C-9799-8EDDA49FAD29}" type="slidenum">
              <a:rPr lang="en-GB"/>
              <a:pPr/>
              <a:t>‹Nr.›</a:t>
            </a:fld>
            <a:endParaRPr lang="en-GB"/>
          </a:p>
        </p:txBody>
      </p:sp>
    </p:spTree>
    <p:extLst>
      <p:ext uri="{BB962C8B-B14F-4D97-AF65-F5344CB8AC3E}">
        <p14:creationId xmlns:p14="http://schemas.microsoft.com/office/powerpoint/2010/main" val="3571788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7938"/>
            <a:ext cx="2938463" cy="461962"/>
          </a:xfrm>
          <a:prstGeom prst="rect">
            <a:avLst/>
          </a:prstGeom>
          <a:noFill/>
          <a:ln w="9525">
            <a:noFill/>
            <a:miter lim="800000"/>
            <a:headEnd/>
            <a:tailEnd/>
          </a:ln>
          <a:effectLst/>
        </p:spPr>
        <p:txBody>
          <a:bodyPr vert="horz" wrap="square" lIns="19017" tIns="0" rIns="19017" bIns="0" numCol="1" anchor="t" anchorCtr="0" compatLnSpc="1">
            <a:prstTxWarp prst="textNoShape">
              <a:avLst/>
            </a:prstTxWarp>
          </a:bodyPr>
          <a:lstStyle>
            <a:lvl1pPr defTabSz="760413">
              <a:defRPr sz="1000" b="0" i="1" u="none"/>
            </a:lvl1pPr>
          </a:lstStyle>
          <a:p>
            <a:endParaRPr lang="en-GB"/>
          </a:p>
        </p:txBody>
      </p:sp>
      <p:sp>
        <p:nvSpPr>
          <p:cNvPr id="2051" name="Rectangle 3"/>
          <p:cNvSpPr>
            <a:spLocks noGrp="1" noChangeArrowheads="1"/>
          </p:cNvSpPr>
          <p:nvPr>
            <p:ph type="dt" idx="1"/>
          </p:nvPr>
        </p:nvSpPr>
        <p:spPr bwMode="auto">
          <a:xfrm>
            <a:off x="3843338" y="7938"/>
            <a:ext cx="2938462" cy="461962"/>
          </a:xfrm>
          <a:prstGeom prst="rect">
            <a:avLst/>
          </a:prstGeom>
          <a:noFill/>
          <a:ln w="9525">
            <a:noFill/>
            <a:miter lim="800000"/>
            <a:headEnd/>
            <a:tailEnd/>
          </a:ln>
          <a:effectLst/>
        </p:spPr>
        <p:txBody>
          <a:bodyPr vert="horz" wrap="square" lIns="19017" tIns="0" rIns="19017" bIns="0" numCol="1" anchor="t" anchorCtr="0" compatLnSpc="1">
            <a:prstTxWarp prst="textNoShape">
              <a:avLst/>
            </a:prstTxWarp>
          </a:bodyPr>
          <a:lstStyle>
            <a:lvl1pPr algn="r" defTabSz="760413">
              <a:defRPr sz="1000" b="0" i="1" u="none"/>
            </a:lvl1pPr>
          </a:lstStyle>
          <a:p>
            <a:endParaRPr lang="en-GB"/>
          </a:p>
        </p:txBody>
      </p:sp>
      <p:sp>
        <p:nvSpPr>
          <p:cNvPr id="2052" name="Rectangle 4"/>
          <p:cNvSpPr>
            <a:spLocks noGrp="1" noChangeArrowheads="1"/>
          </p:cNvSpPr>
          <p:nvPr>
            <p:ph type="ftr" sz="quarter" idx="4"/>
          </p:nvPr>
        </p:nvSpPr>
        <p:spPr bwMode="auto">
          <a:xfrm>
            <a:off x="0" y="9448800"/>
            <a:ext cx="2938463" cy="458788"/>
          </a:xfrm>
          <a:prstGeom prst="rect">
            <a:avLst/>
          </a:prstGeom>
          <a:noFill/>
          <a:ln w="9525">
            <a:noFill/>
            <a:miter lim="800000"/>
            <a:headEnd/>
            <a:tailEnd/>
          </a:ln>
          <a:effectLst/>
        </p:spPr>
        <p:txBody>
          <a:bodyPr vert="horz" wrap="square" lIns="19017" tIns="0" rIns="19017" bIns="0" numCol="1" anchor="b" anchorCtr="0" compatLnSpc="1">
            <a:prstTxWarp prst="textNoShape">
              <a:avLst/>
            </a:prstTxWarp>
          </a:bodyPr>
          <a:lstStyle>
            <a:lvl1pPr defTabSz="760413">
              <a:defRPr sz="1000" b="0" i="1" u="none"/>
            </a:lvl1pPr>
          </a:lstStyle>
          <a:p>
            <a:endParaRPr lang="en-GB"/>
          </a:p>
        </p:txBody>
      </p:sp>
      <p:sp>
        <p:nvSpPr>
          <p:cNvPr id="2053" name="Rectangle 5"/>
          <p:cNvSpPr>
            <a:spLocks noGrp="1" noChangeArrowheads="1"/>
          </p:cNvSpPr>
          <p:nvPr>
            <p:ph type="sldNum" sz="quarter" idx="5"/>
          </p:nvPr>
        </p:nvSpPr>
        <p:spPr bwMode="auto">
          <a:xfrm>
            <a:off x="3843338" y="9448800"/>
            <a:ext cx="2938462" cy="458788"/>
          </a:xfrm>
          <a:prstGeom prst="rect">
            <a:avLst/>
          </a:prstGeom>
          <a:noFill/>
          <a:ln w="9525">
            <a:noFill/>
            <a:miter lim="800000"/>
            <a:headEnd/>
            <a:tailEnd/>
          </a:ln>
          <a:effectLst/>
        </p:spPr>
        <p:txBody>
          <a:bodyPr vert="horz" wrap="square" lIns="19017" tIns="0" rIns="19017" bIns="0" numCol="1" anchor="b" anchorCtr="0" compatLnSpc="1">
            <a:prstTxWarp prst="textNoShape">
              <a:avLst/>
            </a:prstTxWarp>
          </a:bodyPr>
          <a:lstStyle>
            <a:lvl1pPr algn="r" defTabSz="760413">
              <a:defRPr sz="1000" b="0" i="1" u="none"/>
            </a:lvl1pPr>
          </a:lstStyle>
          <a:p>
            <a:fld id="{FA21CDB3-DDC7-4AA1-A7F1-339EFE3E5039}" type="slidenum">
              <a:rPr lang="en-GB"/>
              <a:pPr/>
              <a:t>‹Nr.›</a:t>
            </a:fld>
            <a:endParaRPr lang="en-GB"/>
          </a:p>
        </p:txBody>
      </p:sp>
      <p:sp>
        <p:nvSpPr>
          <p:cNvPr id="2054" name="Rectangle 6"/>
          <p:cNvSpPr>
            <a:spLocks noGrp="1" noChangeArrowheads="1"/>
          </p:cNvSpPr>
          <p:nvPr>
            <p:ph type="body" sz="quarter" idx="3"/>
          </p:nvPr>
        </p:nvSpPr>
        <p:spPr bwMode="auto">
          <a:xfrm>
            <a:off x="904875" y="4724400"/>
            <a:ext cx="4972050" cy="4484688"/>
          </a:xfrm>
          <a:prstGeom prst="rect">
            <a:avLst/>
          </a:prstGeom>
          <a:noFill/>
          <a:ln w="9525">
            <a:noFill/>
            <a:miter lim="800000"/>
            <a:headEnd/>
            <a:tailEnd/>
          </a:ln>
          <a:effectLst/>
        </p:spPr>
        <p:txBody>
          <a:bodyPr vert="horz" wrap="square" lIns="91930" tIns="45964" rIns="91930" bIns="45964"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55" name="Rectangle 7"/>
          <p:cNvSpPr>
            <a:spLocks noGrp="1" noRot="1" noChangeAspect="1" noChangeArrowheads="1" noTextEdit="1"/>
          </p:cNvSpPr>
          <p:nvPr>
            <p:ph type="sldImg" idx="2"/>
          </p:nvPr>
        </p:nvSpPr>
        <p:spPr bwMode="auto">
          <a:xfrm>
            <a:off x="471488" y="568325"/>
            <a:ext cx="5834062" cy="4054475"/>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620961745"/>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Arial"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Arial"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848E12A-2E29-47A5-9CF5-A3444E75AFBC}" type="slidenum">
              <a:rPr lang="en-GB"/>
              <a:pPr/>
              <a:t>1</a:t>
            </a:fld>
            <a:endParaRPr lang="en-GB"/>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p:spPr>
        <p:txBody>
          <a:bodyPr/>
          <a:lstStyle/>
          <a:p>
            <a:fld id="{B6BAB092-C578-4775-9E8F-50AC625FBA65}" type="slidenum">
              <a:rPr lang="en-GB" smtClean="0">
                <a:latin typeface="Arial" charset="0"/>
              </a:rPr>
              <a:pPr/>
              <a:t>10</a:t>
            </a:fld>
            <a:endParaRPr lang="en-GB">
              <a:latin typeface="Arial" charset="0"/>
            </a:endParaRPr>
          </a:p>
        </p:txBody>
      </p:sp>
      <p:sp>
        <p:nvSpPr>
          <p:cNvPr id="30723" name="Rectangle 2"/>
          <p:cNvSpPr>
            <a:spLocks noGrp="1" noRot="1" noChangeAspect="1" noChangeArrowheads="1" noTextEdit="1"/>
          </p:cNvSpPr>
          <p:nvPr>
            <p:ph type="sldImg"/>
          </p:nvPr>
        </p:nvSpPr>
        <p:spPr>
          <a:xfrm>
            <a:off x="473075" y="569913"/>
            <a:ext cx="5834063" cy="4054475"/>
          </a:xfrm>
          <a:ln/>
        </p:spPr>
      </p:sp>
      <p:sp>
        <p:nvSpPr>
          <p:cNvPr id="30724" name="Rectangle 3"/>
          <p:cNvSpPr>
            <a:spLocks noGrp="1" noChangeArrowheads="1"/>
          </p:cNvSpPr>
          <p:nvPr>
            <p:ph type="body" idx="1"/>
          </p:nvPr>
        </p:nvSpPr>
        <p:spPr>
          <a:xfrm>
            <a:off x="903288" y="4724400"/>
            <a:ext cx="4975225" cy="4484688"/>
          </a:xfrm>
          <a:noFill/>
          <a:ln/>
        </p:spPr>
        <p:txBody>
          <a:bodyPr lIns="91577" tIns="45789" rIns="91577" bIns="45789"/>
          <a:lstStyle/>
          <a:p>
            <a:endParaRPr lang="en-GB">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p:spPr>
        <p:txBody>
          <a:bodyPr/>
          <a:lstStyle/>
          <a:p>
            <a:fld id="{2055C341-8766-444F-B99A-8376BC73E01E}" type="slidenum">
              <a:rPr lang="en-GB" smtClean="0">
                <a:latin typeface="Arial" charset="0"/>
              </a:rPr>
              <a:pPr/>
              <a:t>11</a:t>
            </a:fld>
            <a:endParaRPr lang="en-GB">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p:spPr>
        <p:txBody>
          <a:bodyPr/>
          <a:lstStyle/>
          <a:p>
            <a:fld id="{C5AF3E7A-A946-4D21-948E-2956E93CA821}" type="slidenum">
              <a:rPr lang="en-GB" smtClean="0">
                <a:latin typeface="Arial" charset="0"/>
              </a:rPr>
              <a:pPr/>
              <a:t>12</a:t>
            </a:fld>
            <a:endParaRPr lang="en-GB">
              <a:latin typeface="Arial" charset="0"/>
            </a:endParaRPr>
          </a:p>
        </p:txBody>
      </p:sp>
      <p:sp>
        <p:nvSpPr>
          <p:cNvPr id="32771" name="Rectangle 2"/>
          <p:cNvSpPr>
            <a:spLocks noGrp="1" noRot="1" noChangeAspect="1" noChangeArrowheads="1" noTextEdit="1"/>
          </p:cNvSpPr>
          <p:nvPr>
            <p:ph type="sldImg"/>
          </p:nvPr>
        </p:nvSpPr>
        <p:spPr>
          <a:xfrm>
            <a:off x="473075" y="569913"/>
            <a:ext cx="5834063" cy="4054475"/>
          </a:xfrm>
          <a:ln/>
        </p:spPr>
      </p:sp>
      <p:sp>
        <p:nvSpPr>
          <p:cNvPr id="32772" name="Rectangle 3"/>
          <p:cNvSpPr>
            <a:spLocks noGrp="1" noChangeArrowheads="1"/>
          </p:cNvSpPr>
          <p:nvPr>
            <p:ph type="body" idx="1"/>
          </p:nvPr>
        </p:nvSpPr>
        <p:spPr>
          <a:xfrm>
            <a:off x="903288" y="4724400"/>
            <a:ext cx="4975225" cy="4486275"/>
          </a:xfrm>
          <a:noFill/>
          <a:ln/>
        </p:spPr>
        <p:txBody>
          <a:bodyPr/>
          <a:lstStyle/>
          <a:p>
            <a:endParaRPr lang="en-GB"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p:spPr>
        <p:txBody>
          <a:bodyPr/>
          <a:lstStyle/>
          <a:p>
            <a:fld id="{49B45629-FEF4-4075-9302-258A0F451FB6}" type="slidenum">
              <a:rPr lang="en-GB" smtClean="0">
                <a:latin typeface="Arial" charset="0"/>
              </a:rPr>
              <a:pPr/>
              <a:t>13</a:t>
            </a:fld>
            <a:endParaRPr lang="en-GB">
              <a:latin typeface="Arial" charset="0"/>
            </a:endParaRPr>
          </a:p>
        </p:txBody>
      </p:sp>
      <p:sp>
        <p:nvSpPr>
          <p:cNvPr id="33795" name="Rectangle 2"/>
          <p:cNvSpPr>
            <a:spLocks noGrp="1" noRot="1" noChangeAspect="1" noChangeArrowheads="1" noTextEdit="1"/>
          </p:cNvSpPr>
          <p:nvPr>
            <p:ph type="sldImg"/>
          </p:nvPr>
        </p:nvSpPr>
        <p:spPr>
          <a:xfrm>
            <a:off x="473075" y="569913"/>
            <a:ext cx="5834063" cy="4054475"/>
          </a:xfrm>
          <a:ln/>
        </p:spPr>
      </p:sp>
      <p:sp>
        <p:nvSpPr>
          <p:cNvPr id="33796" name="Rectangle 3"/>
          <p:cNvSpPr>
            <a:spLocks noGrp="1" noChangeArrowheads="1"/>
          </p:cNvSpPr>
          <p:nvPr>
            <p:ph type="body" idx="1"/>
          </p:nvPr>
        </p:nvSpPr>
        <p:spPr>
          <a:xfrm>
            <a:off x="903288" y="4724400"/>
            <a:ext cx="4975225" cy="4486275"/>
          </a:xfrm>
          <a:noFill/>
          <a:ln/>
        </p:spPr>
        <p:txBody>
          <a:bodyPr/>
          <a:lstStyle/>
          <a:p>
            <a:endParaRPr lang="en-GB"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0D54E1A8-3C47-43B6-9F35-EAFF4C1C6239}" type="slidenum">
              <a:rPr lang="en-GB" smtClean="0">
                <a:latin typeface="Arial" charset="0"/>
              </a:rPr>
              <a:pPr/>
              <a:t>14</a:t>
            </a:fld>
            <a:endParaRPr lang="en-GB">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D265A987-3F77-484D-BEB7-4EC55828DD32}" type="slidenum">
              <a:rPr lang="en-GB" smtClean="0">
                <a:solidFill>
                  <a:prstClr val="black"/>
                </a:solidFill>
              </a:rPr>
              <a:pPr/>
              <a:t>15</a:t>
            </a:fld>
            <a:endParaRPr lang="en-GB">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D265A987-3F77-484D-BEB7-4EC55828DD32}" type="slidenum">
              <a:rPr lang="en-GB" smtClean="0">
                <a:solidFill>
                  <a:prstClr val="black"/>
                </a:solidFill>
              </a:rPr>
              <a:pPr/>
              <a:t>16</a:t>
            </a:fld>
            <a:endParaRPr lang="en-GB">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D265A987-3F77-484D-BEB7-4EC55828DD32}" type="slidenum">
              <a:rPr lang="en-GB" smtClean="0">
                <a:solidFill>
                  <a:prstClr val="black"/>
                </a:solidFill>
              </a:rPr>
              <a:pPr/>
              <a:t>17</a:t>
            </a:fld>
            <a:endParaRPr lang="en-GB">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D265A987-3F77-484D-BEB7-4EC55828DD32}" type="slidenum">
              <a:rPr lang="en-GB" smtClean="0">
                <a:latin typeface="Arial" charset="0"/>
              </a:rPr>
              <a:pPr/>
              <a:t>18</a:t>
            </a:fld>
            <a:endParaRPr lang="en-GB">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p>
            <a:fld id="{BD743A8C-8B68-4E9B-BBC3-BD8CFAD9029A}" type="slidenum">
              <a:rPr lang="en-GB" smtClean="0">
                <a:solidFill>
                  <a:prstClr val="black"/>
                </a:solidFill>
              </a:rPr>
              <a:pPr/>
              <a:t>20</a:t>
            </a:fld>
            <a:endParaRPr lang="en-GB">
              <a:solidFill>
                <a:prstClr val="black"/>
              </a:solidFill>
            </a:endParaRPr>
          </a:p>
        </p:txBody>
      </p:sp>
      <p:sp>
        <p:nvSpPr>
          <p:cNvPr id="36867" name="Rectangle 2"/>
          <p:cNvSpPr>
            <a:spLocks noGrp="1" noRot="1" noChangeAspect="1" noChangeArrowheads="1" noTextEdit="1"/>
          </p:cNvSpPr>
          <p:nvPr>
            <p:ph type="sldImg"/>
          </p:nvPr>
        </p:nvSpPr>
        <p:spPr>
          <a:xfrm>
            <a:off x="471488" y="568325"/>
            <a:ext cx="5834062" cy="4054475"/>
          </a:xfrm>
          <a:ln/>
        </p:spPr>
      </p:sp>
      <p:sp>
        <p:nvSpPr>
          <p:cNvPr id="36868"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p:spPr>
        <p:txBody>
          <a:bodyPr/>
          <a:lstStyle/>
          <a:p>
            <a:fld id="{5E52B541-B889-451F-8753-19B1D6C14B34}" type="slidenum">
              <a:rPr lang="en-GB" smtClean="0">
                <a:latin typeface="Arial" charset="0"/>
              </a:rPr>
              <a:pPr/>
              <a:t>2</a:t>
            </a:fld>
            <a:endParaRPr lang="en-GB">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E678DB4C-4E61-4345-ABFA-FE9BB729B141}" type="slidenum">
              <a:rPr lang="en-GB" smtClean="0">
                <a:latin typeface="Arial" charset="0"/>
              </a:rPr>
              <a:pPr/>
              <a:t>21</a:t>
            </a:fld>
            <a:endParaRPr lang="en-GB">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CEB81DEE-1DF5-40A4-85D0-E5124FF965EC}" type="slidenum">
              <a:rPr lang="en-GB" smtClean="0">
                <a:latin typeface="Arial" charset="0"/>
              </a:rPr>
              <a:pPr/>
              <a:t>22</a:t>
            </a:fld>
            <a:endParaRPr lang="en-GB">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p>
            <a:fld id="{452755E6-8B6B-4496-97E8-30D1244F5252}" type="slidenum">
              <a:rPr lang="en-GB" smtClean="0">
                <a:latin typeface="Arial" charset="0"/>
              </a:rPr>
              <a:pPr/>
              <a:t>23</a:t>
            </a:fld>
            <a:endParaRPr lang="en-GB">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70F1C051-14F5-48FB-B3D3-00E27D10E796}" type="slidenum">
              <a:rPr lang="en-GB" smtClean="0">
                <a:latin typeface="Arial" charset="0"/>
              </a:rPr>
              <a:pPr/>
              <a:t>24</a:t>
            </a:fld>
            <a:endParaRPr lang="en-GB">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763D7280-7729-4088-9450-68C006F00490}" type="slidenum">
              <a:rPr lang="en-GB" smtClean="0">
                <a:latin typeface="Arial" charset="0"/>
              </a:rPr>
              <a:pPr/>
              <a:t>26</a:t>
            </a:fld>
            <a:endParaRPr lang="en-GB">
              <a:latin typeface="Arial" charset="0"/>
            </a:endParaRPr>
          </a:p>
        </p:txBody>
      </p:sp>
      <p:sp>
        <p:nvSpPr>
          <p:cNvPr id="41987" name="Rectangle 7"/>
          <p:cNvSpPr txBox="1">
            <a:spLocks noGrp="1" noChangeArrowheads="1"/>
          </p:cNvSpPr>
          <p:nvPr/>
        </p:nvSpPr>
        <p:spPr bwMode="auto">
          <a:xfrm>
            <a:off x="3810000" y="9448800"/>
            <a:ext cx="2971800" cy="457200"/>
          </a:xfrm>
          <a:prstGeom prst="rect">
            <a:avLst/>
          </a:prstGeom>
          <a:noFill/>
          <a:ln w="9525">
            <a:noFill/>
            <a:miter lim="800000"/>
            <a:headEnd/>
            <a:tailEnd/>
          </a:ln>
        </p:spPr>
        <p:txBody>
          <a:bodyPr lIns="91415" tIns="45708" rIns="91415" bIns="45708" anchor="b"/>
          <a:lstStyle/>
          <a:p>
            <a:pPr algn="r" eaLnBrk="1" hangingPunct="1"/>
            <a:fld id="{552F04E5-019E-4227-8A98-7009627CEF5F}" type="slidenum">
              <a:rPr lang="de-DE" sz="1200" b="0" u="none">
                <a:latin typeface="Times New Roman" pitchFamily="18" charset="0"/>
              </a:rPr>
              <a:pPr algn="r" eaLnBrk="1" hangingPunct="1"/>
              <a:t>26</a:t>
            </a:fld>
            <a:endParaRPr lang="de-DE" sz="1200" b="0" u="none">
              <a:latin typeface="Times New Roman" pitchFamily="18" charset="0"/>
            </a:endParaRPr>
          </a:p>
        </p:txBody>
      </p:sp>
      <p:sp>
        <p:nvSpPr>
          <p:cNvPr id="41988" name="Rectangle 2"/>
          <p:cNvSpPr>
            <a:spLocks noGrp="1" noRot="1" noChangeAspect="1" noChangeArrowheads="1" noTextEdit="1"/>
          </p:cNvSpPr>
          <p:nvPr>
            <p:ph type="sldImg"/>
          </p:nvPr>
        </p:nvSpPr>
        <p:spPr>
          <a:xfrm>
            <a:off x="704850" y="762000"/>
            <a:ext cx="5372100" cy="3733800"/>
          </a:xfrm>
          <a:ln/>
        </p:spPr>
      </p:sp>
      <p:sp>
        <p:nvSpPr>
          <p:cNvPr id="41989" name="Rectangle 3"/>
          <p:cNvSpPr>
            <a:spLocks noGrp="1" noChangeArrowheads="1"/>
          </p:cNvSpPr>
          <p:nvPr>
            <p:ph type="body" idx="1"/>
          </p:nvPr>
        </p:nvSpPr>
        <p:spPr>
          <a:xfrm>
            <a:off x="914400" y="4724400"/>
            <a:ext cx="4953000" cy="4419600"/>
          </a:xfrm>
          <a:noFill/>
          <a:ln/>
        </p:spPr>
        <p:txBody>
          <a:bodyPr lIns="91415" tIns="45708" rIns="91415" bIns="45708"/>
          <a:lstStyle/>
          <a:p>
            <a:pPr defTabSz="914400"/>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fld id="{53351D3B-D552-4893-8B52-91D9DA649F82}" type="slidenum">
              <a:rPr lang="en-GB" smtClean="0">
                <a:latin typeface="Arial" charset="0"/>
              </a:rPr>
              <a:pPr/>
              <a:t>3</a:t>
            </a:fld>
            <a:endParaRPr lang="en-GB">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p:spPr>
        <p:txBody>
          <a:bodyPr/>
          <a:lstStyle/>
          <a:p>
            <a:fld id="{951A4617-BEAF-4489-92AB-C43DDAF02DC6}" type="slidenum">
              <a:rPr lang="en-GB" smtClean="0">
                <a:solidFill>
                  <a:prstClr val="black"/>
                </a:solidFill>
              </a:rPr>
              <a:pPr/>
              <a:t>4</a:t>
            </a:fld>
            <a:endParaRPr lang="en-GB">
              <a:solidFill>
                <a:prstClr val="black"/>
              </a:solidFill>
            </a:endParaRPr>
          </a:p>
        </p:txBody>
      </p:sp>
      <p:sp>
        <p:nvSpPr>
          <p:cNvPr id="26627" name="Rectangle 2"/>
          <p:cNvSpPr>
            <a:spLocks noGrp="1" noRot="1" noChangeAspect="1" noChangeArrowheads="1" noTextEdit="1"/>
          </p:cNvSpPr>
          <p:nvPr>
            <p:ph type="sldImg"/>
          </p:nvPr>
        </p:nvSpPr>
        <p:spPr>
          <a:xfrm>
            <a:off x="715963" y="744538"/>
            <a:ext cx="5349875" cy="3719512"/>
          </a:xfrm>
          <a:ln/>
        </p:spPr>
      </p:sp>
      <p:sp>
        <p:nvSpPr>
          <p:cNvPr id="26628"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387D646-DA6D-4D81-900E-B85D8BE53282}" type="slidenum">
              <a:rPr lang="en-GB">
                <a:solidFill>
                  <a:prstClr val="black"/>
                </a:solidFill>
              </a:rPr>
              <a:pPr/>
              <a:t>5</a:t>
            </a:fld>
            <a:endParaRPr lang="en-GB">
              <a:solidFill>
                <a:prstClr val="black"/>
              </a:solidFill>
            </a:endParaRPr>
          </a:p>
        </p:txBody>
      </p:sp>
      <p:sp>
        <p:nvSpPr>
          <p:cNvPr id="1293314" name="Rectangle 2"/>
          <p:cNvSpPr>
            <a:spLocks noGrp="1" noRot="1" noChangeAspect="1" noChangeArrowheads="1" noTextEdit="1"/>
          </p:cNvSpPr>
          <p:nvPr>
            <p:ph type="sldImg"/>
          </p:nvPr>
        </p:nvSpPr>
        <p:spPr>
          <a:xfrm>
            <a:off x="715963" y="744538"/>
            <a:ext cx="5349875" cy="3719512"/>
          </a:xfrm>
          <a:ln/>
        </p:spPr>
      </p:sp>
      <p:sp>
        <p:nvSpPr>
          <p:cNvPr id="129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p:spPr>
        <p:txBody>
          <a:bodyPr/>
          <a:lstStyle/>
          <a:p>
            <a:fld id="{8651937B-0BC5-4A58-BAC1-66CF1EA23799}" type="slidenum">
              <a:rPr lang="en-GB" smtClean="0">
                <a:solidFill>
                  <a:prstClr val="black"/>
                </a:solidFill>
                <a:latin typeface="Arial" pitchFamily="34" charset="0"/>
              </a:rPr>
              <a:pPr/>
              <a:t>6</a:t>
            </a:fld>
            <a:endParaRPr lang="en-GB">
              <a:solidFill>
                <a:prstClr val="black"/>
              </a:solidFill>
              <a:latin typeface="Arial" pitchFamily="34" charset="0"/>
            </a:endParaRPr>
          </a:p>
        </p:txBody>
      </p:sp>
      <p:sp>
        <p:nvSpPr>
          <p:cNvPr id="24579" name="Rectangle 2"/>
          <p:cNvSpPr>
            <a:spLocks noGrp="1" noRot="1" noChangeAspect="1" noChangeArrowheads="1" noTextEdit="1"/>
          </p:cNvSpPr>
          <p:nvPr>
            <p:ph type="sldImg"/>
          </p:nvPr>
        </p:nvSpPr>
        <p:spPr>
          <a:xfrm>
            <a:off x="471488" y="568325"/>
            <a:ext cx="5834062" cy="4054475"/>
          </a:xfrm>
          <a:ln/>
        </p:spPr>
      </p:sp>
      <p:sp>
        <p:nvSpPr>
          <p:cNvPr id="2458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p:spPr>
        <p:txBody>
          <a:bodyPr/>
          <a:lstStyle/>
          <a:p>
            <a:fld id="{62AC76D1-CFD5-4B3A-A4EF-30E651B533BE}" type="slidenum">
              <a:rPr lang="en-GB" smtClean="0">
                <a:latin typeface="Arial" charset="0"/>
              </a:rPr>
              <a:pPr/>
              <a:t>7</a:t>
            </a:fld>
            <a:endParaRPr lang="en-GB">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p:spPr>
        <p:txBody>
          <a:bodyPr/>
          <a:lstStyle/>
          <a:p>
            <a:fld id="{1910504D-4D3A-41C4-B7CE-1BA24007F937}" type="slidenum">
              <a:rPr lang="en-GB" smtClean="0">
                <a:latin typeface="Arial" charset="0"/>
              </a:rPr>
              <a:pPr/>
              <a:t>8</a:t>
            </a:fld>
            <a:endParaRPr lang="en-GB">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1C00490B-DEA9-4042-9639-F3AAB6A130B7}" type="slidenum">
              <a:rPr lang="en-GB" smtClean="0">
                <a:latin typeface="Arial" charset="0"/>
              </a:rPr>
              <a:pPr/>
              <a:t>9</a:t>
            </a:fld>
            <a:endParaRPr lang="en-GB">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7440613" y="6683375"/>
            <a:ext cx="2357437" cy="476250"/>
          </a:xfrm>
          <a:prstGeom prst="rect">
            <a:avLst/>
          </a:prstGeom>
          <a:noFill/>
          <a:ln w="9525">
            <a:noFill/>
            <a:miter lim="800000"/>
            <a:headEnd/>
            <a:tailEnd/>
          </a:ln>
          <a:effectLst/>
        </p:spPr>
        <p:txBody>
          <a:bodyPr lIns="113331" tIns="55794" rIns="113331" bIns="55794">
            <a:spAutoFit/>
          </a:bodyPr>
          <a:lstStyle/>
          <a:p>
            <a:pPr algn="r" defTabSz="938213"/>
            <a:r>
              <a:rPr lang="en-GB" sz="1200" u="none">
                <a:solidFill>
                  <a:srgbClr val="000000"/>
                </a:solidFill>
                <a:latin typeface="Arial Narrow" pitchFamily="34" charset="0"/>
              </a:rPr>
              <a:t>Page :  </a:t>
            </a:r>
            <a:fld id="{86C36744-7167-400A-AFA1-1FC68E718614}" type="slidenum">
              <a:rPr lang="en-GB" sz="1200" u="none">
                <a:solidFill>
                  <a:srgbClr val="000000"/>
                </a:solidFill>
                <a:latin typeface="Arial Narrow" pitchFamily="34" charset="0"/>
              </a:rPr>
              <a:pPr algn="r" defTabSz="938213"/>
              <a:t>‹Nr.›</a:t>
            </a:fld>
            <a:endParaRPr lang="en-GB" sz="1200" u="none">
              <a:solidFill>
                <a:srgbClr val="000000"/>
              </a:solidFill>
              <a:latin typeface="Arial Narrow" pitchFamily="34" charset="0"/>
            </a:endParaRPr>
          </a:p>
          <a:p>
            <a:pPr defTabSz="938213"/>
            <a:r>
              <a:rPr lang="en-GB" sz="1200" u="none">
                <a:solidFill>
                  <a:srgbClr val="000000"/>
                </a:solidFill>
                <a:latin typeface="Arial Narrow" pitchFamily="34" charset="0"/>
              </a:rPr>
              <a:t>                               </a:t>
            </a:r>
          </a:p>
        </p:txBody>
      </p:sp>
      <p:sp>
        <p:nvSpPr>
          <p:cNvPr id="1035" name="Rectangle 11"/>
          <p:cNvSpPr>
            <a:spLocks noChangeArrowheads="1"/>
          </p:cNvSpPr>
          <p:nvPr/>
        </p:nvSpPr>
        <p:spPr bwMode="auto">
          <a:xfrm>
            <a:off x="11780838" y="6867525"/>
            <a:ext cx="654050" cy="217488"/>
          </a:xfrm>
          <a:prstGeom prst="rect">
            <a:avLst/>
          </a:prstGeom>
          <a:noFill/>
          <a:ln w="9525">
            <a:noFill/>
            <a:miter lim="800000"/>
            <a:headEnd/>
            <a:tailEnd/>
          </a:ln>
          <a:effectLst/>
        </p:spPr>
        <p:txBody>
          <a:bodyPr wrap="none" lIns="113331" tIns="55794" rIns="113331" bIns="55794">
            <a:spAutoFit/>
          </a:bodyPr>
          <a:lstStyle/>
          <a:p>
            <a:pPr algn="r" defTabSz="938213"/>
            <a:r>
              <a:rPr lang="en-GB" sz="700" b="0" u="none">
                <a:solidFill>
                  <a:srgbClr val="000000"/>
                </a:solidFill>
              </a:rPr>
              <a:t>bfolieq.drw</a:t>
            </a:r>
          </a:p>
        </p:txBody>
      </p:sp>
      <p:sp>
        <p:nvSpPr>
          <p:cNvPr id="1045" name="Line 21"/>
          <p:cNvSpPr>
            <a:spLocks noChangeShapeType="1"/>
          </p:cNvSpPr>
          <p:nvPr/>
        </p:nvSpPr>
        <p:spPr bwMode="auto">
          <a:xfrm flipV="1">
            <a:off x="885411" y="6710891"/>
            <a:ext cx="8763000" cy="6350"/>
          </a:xfrm>
          <a:prstGeom prst="line">
            <a:avLst/>
          </a:prstGeom>
          <a:noFill/>
          <a:ln w="9525">
            <a:solidFill>
              <a:srgbClr val="000000"/>
            </a:solidFill>
            <a:round/>
            <a:headEnd/>
            <a:tailEnd/>
          </a:ln>
          <a:effectLst/>
        </p:spPr>
        <p:txBody>
          <a:bodyPr wrap="none" anchor="ctr"/>
          <a:lstStyle/>
          <a:p>
            <a:endParaRPr lang="de-DE"/>
          </a:p>
        </p:txBody>
      </p:sp>
      <p:sp>
        <p:nvSpPr>
          <p:cNvPr id="1050" name="Text Box 26"/>
          <p:cNvSpPr txBox="1">
            <a:spLocks noChangeArrowheads="1"/>
          </p:cNvSpPr>
          <p:nvPr userDrawn="1"/>
        </p:nvSpPr>
        <p:spPr bwMode="auto">
          <a:xfrm>
            <a:off x="1152525" y="4683125"/>
            <a:ext cx="5111750" cy="396875"/>
          </a:xfrm>
          <a:prstGeom prst="rect">
            <a:avLst/>
          </a:prstGeom>
          <a:noFill/>
          <a:ln w="12700">
            <a:noFill/>
            <a:miter lim="800000"/>
            <a:headEnd/>
            <a:tailEnd/>
          </a:ln>
          <a:effectLst/>
        </p:spPr>
        <p:txBody>
          <a:bodyPr lIns="90000" tIns="46800" rIns="90000" bIns="46800">
            <a:spAutoFit/>
          </a:bodyPr>
          <a:lstStyle/>
          <a:p>
            <a:endParaRPr lang="en-GB" sz="1000" i="1" u="none">
              <a:solidFill>
                <a:schemeClr val="tx2"/>
              </a:solidFill>
              <a:effectLst>
                <a:outerShdw blurRad="38100" dist="38100" dir="2700000" algn="tl">
                  <a:srgbClr val="C0C0C0"/>
                </a:outerShdw>
              </a:effectLst>
            </a:endParaRPr>
          </a:p>
          <a:p>
            <a:endParaRPr lang="en-US" sz="1000">
              <a:solidFill>
                <a:schemeClr val="tx2"/>
              </a:solidFill>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sldLayoutIdLst>
    <p:sldLayoutId id="2147483655" r:id="rId1"/>
  </p:sldLayoutIdLst>
  <p:hf sldNum="0" hdr="0"/>
  <p:txStyles>
    <p:titleStyle>
      <a:lvl1pPr algn="ctr" defTabSz="836613" rtl="0" eaLnBrk="0" fontAlgn="base" hangingPunct="0">
        <a:spcBef>
          <a:spcPct val="0"/>
        </a:spcBef>
        <a:spcAft>
          <a:spcPct val="0"/>
        </a:spcAft>
        <a:defRPr sz="4800">
          <a:solidFill>
            <a:schemeClr val="tx2"/>
          </a:solidFill>
          <a:latin typeface="+mj-lt"/>
          <a:ea typeface="+mj-ea"/>
          <a:cs typeface="+mj-cs"/>
        </a:defRPr>
      </a:lvl1pPr>
      <a:lvl2pPr algn="ctr" defTabSz="836613" rtl="0" eaLnBrk="0" fontAlgn="base" hangingPunct="0">
        <a:spcBef>
          <a:spcPct val="0"/>
        </a:spcBef>
        <a:spcAft>
          <a:spcPct val="0"/>
        </a:spcAft>
        <a:defRPr sz="4800">
          <a:solidFill>
            <a:schemeClr val="tx2"/>
          </a:solidFill>
          <a:latin typeface="Arial" charset="0"/>
        </a:defRPr>
      </a:lvl2pPr>
      <a:lvl3pPr algn="ctr" defTabSz="836613" rtl="0" eaLnBrk="0" fontAlgn="base" hangingPunct="0">
        <a:spcBef>
          <a:spcPct val="0"/>
        </a:spcBef>
        <a:spcAft>
          <a:spcPct val="0"/>
        </a:spcAft>
        <a:defRPr sz="4800">
          <a:solidFill>
            <a:schemeClr val="tx2"/>
          </a:solidFill>
          <a:latin typeface="Arial" charset="0"/>
        </a:defRPr>
      </a:lvl3pPr>
      <a:lvl4pPr algn="ctr" defTabSz="836613" rtl="0" eaLnBrk="0" fontAlgn="base" hangingPunct="0">
        <a:spcBef>
          <a:spcPct val="0"/>
        </a:spcBef>
        <a:spcAft>
          <a:spcPct val="0"/>
        </a:spcAft>
        <a:defRPr sz="4800">
          <a:solidFill>
            <a:schemeClr val="tx2"/>
          </a:solidFill>
          <a:latin typeface="Arial" charset="0"/>
        </a:defRPr>
      </a:lvl4pPr>
      <a:lvl5pPr algn="ctr" defTabSz="836613" rtl="0" eaLnBrk="0" fontAlgn="base" hangingPunct="0">
        <a:spcBef>
          <a:spcPct val="0"/>
        </a:spcBef>
        <a:spcAft>
          <a:spcPct val="0"/>
        </a:spcAft>
        <a:defRPr sz="4800">
          <a:solidFill>
            <a:schemeClr val="tx2"/>
          </a:solidFill>
          <a:latin typeface="Arial" charset="0"/>
        </a:defRPr>
      </a:lvl5pPr>
      <a:lvl6pPr marL="457200" algn="ctr" defTabSz="836613" rtl="0" eaLnBrk="0" fontAlgn="base" hangingPunct="0">
        <a:spcBef>
          <a:spcPct val="0"/>
        </a:spcBef>
        <a:spcAft>
          <a:spcPct val="0"/>
        </a:spcAft>
        <a:defRPr sz="4800">
          <a:solidFill>
            <a:schemeClr val="tx2"/>
          </a:solidFill>
          <a:latin typeface="Arial" charset="0"/>
        </a:defRPr>
      </a:lvl6pPr>
      <a:lvl7pPr marL="914400" algn="ctr" defTabSz="836613" rtl="0" eaLnBrk="0" fontAlgn="base" hangingPunct="0">
        <a:spcBef>
          <a:spcPct val="0"/>
        </a:spcBef>
        <a:spcAft>
          <a:spcPct val="0"/>
        </a:spcAft>
        <a:defRPr sz="4800">
          <a:solidFill>
            <a:schemeClr val="tx2"/>
          </a:solidFill>
          <a:latin typeface="Arial" charset="0"/>
        </a:defRPr>
      </a:lvl7pPr>
      <a:lvl8pPr marL="1371600" algn="ctr" defTabSz="836613" rtl="0" eaLnBrk="0" fontAlgn="base" hangingPunct="0">
        <a:spcBef>
          <a:spcPct val="0"/>
        </a:spcBef>
        <a:spcAft>
          <a:spcPct val="0"/>
        </a:spcAft>
        <a:defRPr sz="4800">
          <a:solidFill>
            <a:schemeClr val="tx2"/>
          </a:solidFill>
          <a:latin typeface="Arial" charset="0"/>
        </a:defRPr>
      </a:lvl8pPr>
      <a:lvl9pPr marL="1828800" algn="ctr" defTabSz="836613" rtl="0" eaLnBrk="0" fontAlgn="base" hangingPunct="0">
        <a:spcBef>
          <a:spcPct val="0"/>
        </a:spcBef>
        <a:spcAft>
          <a:spcPct val="0"/>
        </a:spcAft>
        <a:defRPr sz="4800">
          <a:solidFill>
            <a:schemeClr val="tx2"/>
          </a:solidFill>
          <a:latin typeface="Arial" charset="0"/>
        </a:defRPr>
      </a:lvl9pPr>
    </p:titleStyle>
    <p:bodyStyle>
      <a:lvl1pPr marL="376238" indent="-376238" algn="l" defTabSz="836613" rtl="0" eaLnBrk="0" fontAlgn="base" hangingPunct="0">
        <a:spcBef>
          <a:spcPct val="20000"/>
        </a:spcBef>
        <a:spcAft>
          <a:spcPct val="0"/>
        </a:spcAft>
        <a:buChar char="•"/>
        <a:defRPr sz="3500">
          <a:solidFill>
            <a:schemeClr val="tx1"/>
          </a:solidFill>
          <a:latin typeface="+mn-lt"/>
          <a:ea typeface="+mn-ea"/>
          <a:cs typeface="+mn-cs"/>
        </a:defRPr>
      </a:lvl1pPr>
      <a:lvl2pPr marL="815975" indent="-314325" algn="l" defTabSz="836613" rtl="0" eaLnBrk="0" fontAlgn="base" hangingPunct="0">
        <a:spcBef>
          <a:spcPct val="20000"/>
        </a:spcBef>
        <a:spcAft>
          <a:spcPct val="0"/>
        </a:spcAft>
        <a:buChar char="–"/>
        <a:defRPr sz="3100">
          <a:solidFill>
            <a:schemeClr val="tx1"/>
          </a:solidFill>
          <a:latin typeface="+mn-lt"/>
        </a:defRPr>
      </a:lvl2pPr>
      <a:lvl3pPr marL="1255713" indent="-250825" algn="l" defTabSz="836613" rtl="0" eaLnBrk="0" fontAlgn="base" hangingPunct="0">
        <a:spcBef>
          <a:spcPct val="20000"/>
        </a:spcBef>
        <a:spcAft>
          <a:spcPct val="0"/>
        </a:spcAft>
        <a:buChar char="•"/>
        <a:defRPr sz="2600">
          <a:solidFill>
            <a:schemeClr val="tx1"/>
          </a:solidFill>
          <a:latin typeface="+mn-lt"/>
        </a:defRPr>
      </a:lvl3pPr>
      <a:lvl4pPr marL="1757363" indent="-250825" algn="l" defTabSz="836613" rtl="0" eaLnBrk="0" fontAlgn="base" hangingPunct="0">
        <a:spcBef>
          <a:spcPct val="20000"/>
        </a:spcBef>
        <a:spcAft>
          <a:spcPct val="0"/>
        </a:spcAft>
        <a:buChar char="–"/>
        <a:defRPr sz="2200">
          <a:solidFill>
            <a:schemeClr val="tx1"/>
          </a:solidFill>
          <a:latin typeface="+mn-lt"/>
        </a:defRPr>
      </a:lvl4pPr>
      <a:lvl5pPr marL="2259013" indent="-250825" algn="l" defTabSz="836613" rtl="0" eaLnBrk="0" fontAlgn="base" hangingPunct="0">
        <a:spcBef>
          <a:spcPct val="20000"/>
        </a:spcBef>
        <a:spcAft>
          <a:spcPct val="0"/>
        </a:spcAft>
        <a:buChar char="•"/>
        <a:defRPr sz="2200">
          <a:solidFill>
            <a:schemeClr val="tx1"/>
          </a:solidFill>
          <a:latin typeface="+mn-lt"/>
        </a:defRPr>
      </a:lvl5pPr>
      <a:lvl6pPr marL="2716213" indent="-250825" algn="l" defTabSz="836613" rtl="0" eaLnBrk="0" fontAlgn="base" hangingPunct="0">
        <a:spcBef>
          <a:spcPct val="20000"/>
        </a:spcBef>
        <a:spcAft>
          <a:spcPct val="0"/>
        </a:spcAft>
        <a:buChar char="•"/>
        <a:defRPr sz="2200">
          <a:solidFill>
            <a:schemeClr val="tx1"/>
          </a:solidFill>
          <a:latin typeface="+mn-lt"/>
        </a:defRPr>
      </a:lvl6pPr>
      <a:lvl7pPr marL="3173413" indent="-250825" algn="l" defTabSz="836613" rtl="0" eaLnBrk="0" fontAlgn="base" hangingPunct="0">
        <a:spcBef>
          <a:spcPct val="20000"/>
        </a:spcBef>
        <a:spcAft>
          <a:spcPct val="0"/>
        </a:spcAft>
        <a:buChar char="•"/>
        <a:defRPr sz="2200">
          <a:solidFill>
            <a:schemeClr val="tx1"/>
          </a:solidFill>
          <a:latin typeface="+mn-lt"/>
        </a:defRPr>
      </a:lvl7pPr>
      <a:lvl8pPr marL="3630613" indent="-250825" algn="l" defTabSz="836613" rtl="0" eaLnBrk="0" fontAlgn="base" hangingPunct="0">
        <a:spcBef>
          <a:spcPct val="20000"/>
        </a:spcBef>
        <a:spcAft>
          <a:spcPct val="0"/>
        </a:spcAft>
        <a:buChar char="•"/>
        <a:defRPr sz="2200">
          <a:solidFill>
            <a:schemeClr val="tx1"/>
          </a:solidFill>
          <a:latin typeface="+mn-lt"/>
        </a:defRPr>
      </a:lvl8pPr>
      <a:lvl9pPr marL="4087813" indent="-250825" algn="l" defTabSz="836613" rtl="0" eaLnBrk="0" fontAlgn="base" hangingPunct="0">
        <a:spcBef>
          <a:spcPct val="20000"/>
        </a:spcBef>
        <a:spcAft>
          <a:spcPct val="0"/>
        </a:spcAft>
        <a:buChar char="•"/>
        <a:defRPr sz="2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wmf"/><Relationship Id="rId3" Type="http://schemas.openxmlformats.org/officeDocument/2006/relationships/notesSlide" Target="../notesSlides/notesSlide15.xml"/><Relationship Id="rId7" Type="http://schemas.openxmlformats.org/officeDocument/2006/relationships/image" Target="../media/image8.wmf"/><Relationship Id="rId12"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3.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2.xml"/><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6.wmf"/><Relationship Id="rId4" Type="http://schemas.openxmlformats.org/officeDocument/2006/relationships/oleObject" Target="../embeddings/oleObject9.bin"/><Relationship Id="rId9" Type="http://schemas.openxmlformats.org/officeDocument/2006/relationships/image" Target="../media/image18.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3.xml"/><Relationship Id="rId7" Type="http://schemas.openxmlformats.org/officeDocument/2006/relationships/image" Target="../media/image2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17.wmf"/><Relationship Id="rId5" Type="http://schemas.openxmlformats.org/officeDocument/2006/relationships/image" Target="../media/image1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81" name="Text Box 153"/>
          <p:cNvSpPr txBox="1">
            <a:spLocks noChangeArrowheads="1"/>
          </p:cNvSpPr>
          <p:nvPr/>
        </p:nvSpPr>
        <p:spPr bwMode="auto">
          <a:xfrm>
            <a:off x="725862" y="362471"/>
            <a:ext cx="8917826" cy="5262979"/>
          </a:xfrm>
          <a:prstGeom prst="rect">
            <a:avLst/>
          </a:prstGeom>
          <a:noFill/>
          <a:ln w="9525">
            <a:noFill/>
            <a:miter lim="800000"/>
            <a:headEnd/>
            <a:tailEnd/>
          </a:ln>
          <a:effectLst/>
        </p:spPr>
        <p:txBody>
          <a:bodyPr wrap="none">
            <a:spAutoFit/>
          </a:bodyPr>
          <a:lstStyle/>
          <a:p>
            <a:pPr algn="ctr" defTabSz="762000"/>
            <a:r>
              <a:rPr lang="en-US" sz="5400" u="none" dirty="0">
                <a:solidFill>
                  <a:srgbClr val="FC0128"/>
                </a:solidFill>
                <a:effectLst>
                  <a:outerShdw blurRad="38100" dist="38100" dir="2700000" algn="tl">
                    <a:srgbClr val="C0C0C0"/>
                  </a:outerShdw>
                </a:effectLst>
              </a:rPr>
              <a:t/>
            </a:r>
            <a:br>
              <a:rPr lang="en-US" sz="5400" u="none" dirty="0">
                <a:solidFill>
                  <a:srgbClr val="FC0128"/>
                </a:solidFill>
                <a:effectLst>
                  <a:outerShdw blurRad="38100" dist="38100" dir="2700000" algn="tl">
                    <a:srgbClr val="C0C0C0"/>
                  </a:outerShdw>
                </a:effectLst>
              </a:rPr>
            </a:br>
            <a:r>
              <a:rPr lang="en-US" sz="5400" u="none" dirty="0">
                <a:solidFill>
                  <a:srgbClr val="FC0128"/>
                </a:solidFill>
                <a:effectLst>
                  <a:outerShdw blurRad="38100" dist="38100" dir="2700000" algn="tl">
                    <a:srgbClr val="C0C0C0"/>
                  </a:outerShdw>
                </a:effectLst>
              </a:rPr>
              <a:t>Introduction to Cryptology</a:t>
            </a:r>
            <a:endParaRPr lang="en-US" sz="4400" u="none" dirty="0">
              <a:solidFill>
                <a:srgbClr val="FC0128"/>
              </a:solidFill>
              <a:effectLst>
                <a:outerShdw blurRad="38100" dist="38100" dir="2700000" algn="tl">
                  <a:srgbClr val="C0C0C0"/>
                </a:outerShdw>
              </a:effectLst>
            </a:endParaRPr>
          </a:p>
          <a:p>
            <a:pPr algn="ctr" defTabSz="762000"/>
            <a:endParaRPr lang="en-US" sz="2800" u="none" dirty="0">
              <a:solidFill>
                <a:srgbClr val="FC0128"/>
              </a:solidFill>
              <a:effectLst>
                <a:outerShdw blurRad="38100" dist="38100" dir="2700000" algn="tl">
                  <a:srgbClr val="C0C0C0"/>
                </a:outerShdw>
              </a:effectLst>
            </a:endParaRPr>
          </a:p>
          <a:p>
            <a:pPr algn="ctr" defTabSz="762000"/>
            <a:endParaRPr lang="de-DE" dirty="0"/>
          </a:p>
          <a:p>
            <a:pPr algn="ctr" defTabSz="762000"/>
            <a:endParaRPr lang="de-DE" dirty="0"/>
          </a:p>
          <a:p>
            <a:pPr algn="ctr" defTabSz="762000"/>
            <a:endParaRPr lang="de-DE" dirty="0"/>
          </a:p>
          <a:p>
            <a:pPr algn="ctr" defTabSz="762000"/>
            <a:endParaRPr lang="de-DE" dirty="0"/>
          </a:p>
          <a:p>
            <a:pPr algn="ctr" defTabSz="762000"/>
            <a:endParaRPr lang="en-US" sz="2400" u="none" dirty="0">
              <a:solidFill>
                <a:schemeClr val="hlink"/>
              </a:solidFill>
              <a:effectLst>
                <a:outerShdw blurRad="38100" dist="38100" dir="2700000" algn="tl">
                  <a:srgbClr val="C0C0C0"/>
                </a:outerShdw>
              </a:effectLst>
              <a:latin typeface="Arial Narrow" pitchFamily="34" charset="0"/>
            </a:endParaRPr>
          </a:p>
          <a:p>
            <a:pPr algn="ctr" defTabSz="762000"/>
            <a:endParaRPr lang="en-US" sz="1600" i="1" u="none" dirty="0" smtClean="0">
              <a:effectLst>
                <a:outerShdw blurRad="38100" dist="38100" dir="2700000" algn="tl">
                  <a:srgbClr val="C0C0C0"/>
                </a:outerShdw>
              </a:effectLst>
              <a:latin typeface="Arial Narrow" pitchFamily="34" charset="0"/>
            </a:endParaRPr>
          </a:p>
          <a:p>
            <a:pPr algn="ctr" defTabSz="762000"/>
            <a:endParaRPr lang="en-US" sz="1600" i="1" u="none" dirty="0">
              <a:effectLst>
                <a:outerShdw blurRad="38100" dist="38100" dir="2700000" algn="tl">
                  <a:srgbClr val="C0C0C0"/>
                </a:outerShdw>
              </a:effectLst>
              <a:latin typeface="Arial Narrow" pitchFamily="34" charset="0"/>
            </a:endParaRPr>
          </a:p>
          <a:p>
            <a:pPr algn="ctr" defTabSz="762000"/>
            <a:endParaRPr lang="en-US" sz="1600" i="1" u="none" dirty="0" smtClean="0">
              <a:effectLst>
                <a:outerShdw blurRad="38100" dist="38100" dir="2700000" algn="tl">
                  <a:srgbClr val="C0C0C0"/>
                </a:outerShdw>
              </a:effectLst>
              <a:latin typeface="Arial Narrow" pitchFamily="34" charset="0"/>
            </a:endParaRPr>
          </a:p>
          <a:p>
            <a:pPr algn="ctr" defTabSz="762000"/>
            <a:endParaRPr lang="en-US" sz="1600" i="1" u="none" dirty="0">
              <a:effectLst>
                <a:outerShdw blurRad="38100" dist="38100" dir="2700000" algn="tl">
                  <a:srgbClr val="C0C0C0"/>
                </a:outerShdw>
              </a:effectLst>
              <a:latin typeface="Arial Narrow" pitchFamily="34" charset="0"/>
            </a:endParaRPr>
          </a:p>
          <a:p>
            <a:pPr algn="ctr" defTabSz="762000"/>
            <a:r>
              <a:rPr lang="en-US" sz="1600" i="1" u="none" dirty="0" smtClean="0">
                <a:effectLst>
                  <a:outerShdw blurRad="38100" dist="38100" dir="2700000" algn="tl">
                    <a:srgbClr val="C0C0C0"/>
                  </a:outerShdw>
                </a:effectLst>
                <a:latin typeface="Arial Narrow" pitchFamily="34" charset="0"/>
              </a:rPr>
              <a:t>04.04.2023</a:t>
            </a:r>
            <a:r>
              <a:rPr lang="en-US" sz="1600" i="1" u="none" dirty="0">
                <a:effectLst>
                  <a:outerShdw blurRad="38100" dist="38100" dir="2700000" algn="tl">
                    <a:srgbClr val="C0C0C0"/>
                  </a:outerShdw>
                </a:effectLst>
                <a:latin typeface="Arial Narrow" pitchFamily="34" charset="0"/>
              </a:rPr>
              <a:t>, </a:t>
            </a:r>
            <a:r>
              <a:rPr lang="en-US" sz="1600" i="1" u="none" dirty="0" smtClean="0">
                <a:effectLst>
                  <a:outerShdw blurRad="38100" dist="38100" dir="2700000" algn="tl">
                    <a:srgbClr val="C0C0C0"/>
                  </a:outerShdw>
                </a:effectLst>
                <a:latin typeface="Arial Narrow" pitchFamily="34" charset="0"/>
              </a:rPr>
              <a:t>v45</a:t>
            </a:r>
            <a:endParaRPr lang="en-US" sz="1600" i="1" u="none" dirty="0">
              <a:effectLst>
                <a:outerShdw blurRad="38100" dist="38100" dir="2700000" algn="tl">
                  <a:srgbClr val="C0C0C0"/>
                </a:outerShdw>
              </a:effectLst>
              <a:latin typeface="Arial Narrow" pitchFamily="34" charset="0"/>
            </a:endParaRPr>
          </a:p>
          <a:p>
            <a:pPr algn="ctr" defTabSz="762000"/>
            <a:endParaRPr lang="en-US" sz="1600" i="1" u="none" dirty="0">
              <a:effectLst>
                <a:outerShdw blurRad="38100" dist="38100" dir="2700000" algn="tl">
                  <a:srgbClr val="C0C0C0"/>
                </a:outerShdw>
              </a:effectLst>
              <a:latin typeface="Arial Narrow" pitchFamily="34" charset="0"/>
            </a:endParaRPr>
          </a:p>
        </p:txBody>
      </p:sp>
      <p:sp>
        <p:nvSpPr>
          <p:cNvPr id="5" name="Text Box 152"/>
          <p:cNvSpPr txBox="1">
            <a:spLocks noChangeArrowheads="1"/>
          </p:cNvSpPr>
          <p:nvPr/>
        </p:nvSpPr>
        <p:spPr bwMode="auto">
          <a:xfrm>
            <a:off x="2447338" y="3190593"/>
            <a:ext cx="5474873" cy="1140954"/>
          </a:xfrm>
          <a:prstGeom prst="rect">
            <a:avLst/>
          </a:prstGeom>
          <a:noFill/>
          <a:ln w="12700">
            <a:noFill/>
            <a:miter lim="800000"/>
            <a:headEnd/>
            <a:tailEnd/>
          </a:ln>
          <a:effectLst/>
        </p:spPr>
        <p:txBody>
          <a:bodyPr wrap="none" lIns="90000" tIns="46800" rIns="90000" bIns="46800">
            <a:spAutoFit/>
          </a:bodyPr>
          <a:lstStyle/>
          <a:p>
            <a:pPr algn="ctr" defTabSz="762000">
              <a:defRPr/>
            </a:pPr>
            <a:r>
              <a:rPr lang="en-US" sz="3600" u="none" dirty="0" smtClean="0">
                <a:effectLst>
                  <a:outerShdw blurRad="38100" dist="38100" dir="2700000" algn="tl">
                    <a:srgbClr val="C0C0C0"/>
                  </a:outerShdw>
                </a:effectLst>
                <a:latin typeface="Arial Narrow" pitchFamily="34" charset="0"/>
              </a:rPr>
              <a:t>Lecture-06</a:t>
            </a:r>
            <a:endParaRPr lang="en-US" sz="3600" u="none" dirty="0">
              <a:effectLst>
                <a:outerShdw blurRad="38100" dist="38100" dir="2700000" algn="tl">
                  <a:srgbClr val="C0C0C0"/>
                </a:outerShdw>
              </a:effectLst>
              <a:latin typeface="Arial Narrow" pitchFamily="34" charset="0"/>
            </a:endParaRPr>
          </a:p>
          <a:p>
            <a:pPr algn="ctr" defTabSz="762000">
              <a:defRPr/>
            </a:pPr>
            <a:r>
              <a:rPr lang="en-US" sz="3200" u="none" dirty="0" smtClean="0">
                <a:effectLst>
                  <a:outerShdw blurRad="38100" dist="38100" dir="2700000" algn="tl">
                    <a:srgbClr val="C0C0C0"/>
                  </a:outerShdw>
                </a:effectLst>
                <a:latin typeface="Arial Narrow" pitchFamily="34" charset="0"/>
              </a:rPr>
              <a:t>Fundamentals of Secrecy Theory</a:t>
            </a:r>
            <a:endParaRPr lang="en-US" sz="3200" u="none" dirty="0">
              <a:effectLst>
                <a:outerShdw blurRad="38100" dist="38100" dir="2700000" algn="tl">
                  <a:srgbClr val="C0C0C0"/>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38200" y="2362200"/>
            <a:ext cx="1573213" cy="1641475"/>
            <a:chOff x="768" y="1680"/>
            <a:chExt cx="991" cy="1033"/>
          </a:xfrm>
        </p:grpSpPr>
        <p:sp>
          <p:nvSpPr>
            <p:cNvPr id="11381" name="Rectangle 3"/>
            <p:cNvSpPr>
              <a:spLocks noChangeArrowheads="1"/>
            </p:cNvSpPr>
            <p:nvPr/>
          </p:nvSpPr>
          <p:spPr bwMode="auto">
            <a:xfrm>
              <a:off x="768" y="2544"/>
              <a:ext cx="577" cy="169"/>
            </a:xfrm>
            <a:prstGeom prst="rect">
              <a:avLst/>
            </a:prstGeom>
            <a:solidFill>
              <a:srgbClr val="FFFFFF"/>
            </a:solidFill>
            <a:ln w="9525">
              <a:noFill/>
              <a:miter lim="800000"/>
              <a:headEnd/>
              <a:tailEnd/>
            </a:ln>
          </p:spPr>
          <p:txBody>
            <a:bodyPr/>
            <a:lstStyle/>
            <a:p>
              <a:endParaRPr lang="de-DE"/>
            </a:p>
          </p:txBody>
        </p:sp>
        <p:sp>
          <p:nvSpPr>
            <p:cNvPr id="11382" name="Rectangle 4"/>
            <p:cNvSpPr>
              <a:spLocks noChangeArrowheads="1"/>
            </p:cNvSpPr>
            <p:nvPr/>
          </p:nvSpPr>
          <p:spPr bwMode="auto">
            <a:xfrm>
              <a:off x="864" y="2496"/>
              <a:ext cx="463"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00000"/>
                  </a:solidFill>
                  <a:latin typeface="Times New Roman" pitchFamily="18" charset="0"/>
                </a:rPr>
                <a:t>Message</a:t>
              </a:r>
              <a:endParaRPr lang="en-GB" sz="1400" u="none">
                <a:latin typeface="Times New Roman" pitchFamily="18" charset="0"/>
              </a:endParaRPr>
            </a:p>
          </p:txBody>
        </p:sp>
        <p:sp>
          <p:nvSpPr>
            <p:cNvPr id="11383" name="Rectangle 5"/>
            <p:cNvSpPr>
              <a:spLocks noChangeArrowheads="1"/>
            </p:cNvSpPr>
            <p:nvPr/>
          </p:nvSpPr>
          <p:spPr bwMode="auto">
            <a:xfrm>
              <a:off x="1512" y="2251"/>
              <a:ext cx="153" cy="188"/>
            </a:xfrm>
            <a:prstGeom prst="rect">
              <a:avLst/>
            </a:prstGeom>
            <a:solidFill>
              <a:srgbClr val="FFFFFF"/>
            </a:solidFill>
            <a:ln w="9525">
              <a:noFill/>
              <a:miter lim="800000"/>
              <a:headEnd/>
              <a:tailEnd/>
            </a:ln>
          </p:spPr>
          <p:txBody>
            <a:bodyPr/>
            <a:lstStyle/>
            <a:p>
              <a:endParaRPr lang="de-DE"/>
            </a:p>
          </p:txBody>
        </p:sp>
        <p:sp>
          <p:nvSpPr>
            <p:cNvPr id="11384" name="Rectangle 6"/>
            <p:cNvSpPr>
              <a:spLocks noChangeArrowheads="1"/>
            </p:cNvSpPr>
            <p:nvPr/>
          </p:nvSpPr>
          <p:spPr bwMode="auto">
            <a:xfrm>
              <a:off x="1549" y="2265"/>
              <a:ext cx="92"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00000"/>
                  </a:solidFill>
                  <a:latin typeface="Times New Roman" pitchFamily="18" charset="0"/>
                </a:rPr>
                <a:t>X</a:t>
              </a:r>
              <a:endParaRPr lang="en-GB" sz="1400" u="none">
                <a:latin typeface="Times New Roman" pitchFamily="18" charset="0"/>
              </a:endParaRPr>
            </a:p>
          </p:txBody>
        </p:sp>
        <p:sp>
          <p:nvSpPr>
            <p:cNvPr id="11385" name="Rectangle 7"/>
            <p:cNvSpPr>
              <a:spLocks noChangeArrowheads="1"/>
            </p:cNvSpPr>
            <p:nvPr/>
          </p:nvSpPr>
          <p:spPr bwMode="auto">
            <a:xfrm>
              <a:off x="870" y="1887"/>
              <a:ext cx="457" cy="218"/>
            </a:xfrm>
            <a:prstGeom prst="rect">
              <a:avLst/>
            </a:prstGeom>
            <a:solidFill>
              <a:srgbClr val="FFFFFF"/>
            </a:solidFill>
            <a:ln w="9525">
              <a:noFill/>
              <a:miter lim="800000"/>
              <a:headEnd/>
              <a:tailEnd/>
            </a:ln>
          </p:spPr>
          <p:txBody>
            <a:bodyPr/>
            <a:lstStyle/>
            <a:p>
              <a:endParaRPr lang="de-DE"/>
            </a:p>
          </p:txBody>
        </p:sp>
        <p:sp>
          <p:nvSpPr>
            <p:cNvPr id="11386" name="Rectangle 8"/>
            <p:cNvSpPr>
              <a:spLocks noChangeArrowheads="1"/>
            </p:cNvSpPr>
            <p:nvPr/>
          </p:nvSpPr>
          <p:spPr bwMode="auto">
            <a:xfrm>
              <a:off x="864" y="1680"/>
              <a:ext cx="576" cy="230"/>
            </a:xfrm>
            <a:prstGeom prst="rect">
              <a:avLst/>
            </a:prstGeom>
            <a:noFill/>
            <a:ln w="9525">
              <a:noFill/>
              <a:miter lim="800000"/>
              <a:headEnd/>
              <a:tailEnd/>
            </a:ln>
          </p:spPr>
          <p:txBody>
            <a:bodyPr wrap="none" lIns="0" tIns="0" rIns="0" bIns="0">
              <a:spAutoFit/>
            </a:bodyPr>
            <a:lstStyle/>
            <a:p>
              <a:pPr algn="ctr" defTabSz="762000"/>
              <a:r>
                <a:rPr lang="en-GB" sz="2400" u="none">
                  <a:solidFill>
                    <a:srgbClr val="000000"/>
                  </a:solidFill>
                  <a:latin typeface="Times New Roman" pitchFamily="18" charset="0"/>
                </a:rPr>
                <a:t>Sender</a:t>
              </a:r>
              <a:endParaRPr lang="en-GB" sz="2400" u="none">
                <a:latin typeface="Times New Roman" pitchFamily="18" charset="0"/>
              </a:endParaRPr>
            </a:p>
          </p:txBody>
        </p:sp>
        <p:sp>
          <p:nvSpPr>
            <p:cNvPr id="11387" name="Rectangle 9"/>
            <p:cNvSpPr>
              <a:spLocks noChangeArrowheads="1"/>
            </p:cNvSpPr>
            <p:nvPr/>
          </p:nvSpPr>
          <p:spPr bwMode="auto">
            <a:xfrm>
              <a:off x="896" y="2245"/>
              <a:ext cx="559" cy="180"/>
            </a:xfrm>
            <a:prstGeom prst="rect">
              <a:avLst/>
            </a:prstGeom>
            <a:solidFill>
              <a:srgbClr val="FFFFFF"/>
            </a:solidFill>
            <a:ln w="9525">
              <a:noFill/>
              <a:miter lim="800000"/>
              <a:headEnd/>
              <a:tailEnd/>
            </a:ln>
          </p:spPr>
          <p:txBody>
            <a:bodyPr/>
            <a:lstStyle/>
            <a:p>
              <a:endParaRPr lang="de-DE"/>
            </a:p>
          </p:txBody>
        </p:sp>
        <p:sp>
          <p:nvSpPr>
            <p:cNvPr id="11388" name="Rectangle 10"/>
            <p:cNvSpPr>
              <a:spLocks noChangeArrowheads="1"/>
            </p:cNvSpPr>
            <p:nvPr/>
          </p:nvSpPr>
          <p:spPr bwMode="auto">
            <a:xfrm>
              <a:off x="816" y="2208"/>
              <a:ext cx="545"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00000"/>
                  </a:solidFill>
                  <a:latin typeface="Times New Roman" pitchFamily="18" charset="0"/>
                </a:rPr>
                <a:t>Clear text</a:t>
              </a:r>
              <a:endParaRPr lang="en-GB" sz="1400" u="none">
                <a:latin typeface="Times New Roman" pitchFamily="18" charset="0"/>
              </a:endParaRPr>
            </a:p>
          </p:txBody>
        </p:sp>
        <p:sp>
          <p:nvSpPr>
            <p:cNvPr id="11389" name="Freeform 11"/>
            <p:cNvSpPr>
              <a:spLocks/>
            </p:cNvSpPr>
            <p:nvPr/>
          </p:nvSpPr>
          <p:spPr bwMode="auto">
            <a:xfrm>
              <a:off x="1676" y="2436"/>
              <a:ext cx="83" cy="33"/>
            </a:xfrm>
            <a:custGeom>
              <a:avLst/>
              <a:gdLst>
                <a:gd name="T0" fmla="*/ 83 w 83"/>
                <a:gd name="T1" fmla="*/ 0 h 33"/>
                <a:gd name="T2" fmla="*/ 0 w 83"/>
                <a:gd name="T3" fmla="*/ 0 h 33"/>
                <a:gd name="T4" fmla="*/ 0 w 83"/>
                <a:gd name="T5" fmla="*/ 4 h 33"/>
                <a:gd name="T6" fmla="*/ 74 w 83"/>
                <a:gd name="T7" fmla="*/ 4 h 33"/>
                <a:gd name="T8" fmla="*/ 63 w 83"/>
                <a:gd name="T9" fmla="*/ 9 h 33"/>
                <a:gd name="T10" fmla="*/ 0 w 83"/>
                <a:gd name="T11" fmla="*/ 9 h 33"/>
                <a:gd name="T12" fmla="*/ 0 w 83"/>
                <a:gd name="T13" fmla="*/ 13 h 33"/>
                <a:gd name="T14" fmla="*/ 53 w 83"/>
                <a:gd name="T15" fmla="*/ 13 h 33"/>
                <a:gd name="T16" fmla="*/ 42 w 83"/>
                <a:gd name="T17" fmla="*/ 20 h 33"/>
                <a:gd name="T18" fmla="*/ 0 w 83"/>
                <a:gd name="T19" fmla="*/ 20 h 33"/>
                <a:gd name="T20" fmla="*/ 0 w 83"/>
                <a:gd name="T21" fmla="*/ 23 h 33"/>
                <a:gd name="T22" fmla="*/ 31 w 83"/>
                <a:gd name="T23" fmla="*/ 23 h 33"/>
                <a:gd name="T24" fmla="*/ 22 w 83"/>
                <a:gd name="T25" fmla="*/ 27 h 33"/>
                <a:gd name="T26" fmla="*/ 0 w 83"/>
                <a:gd name="T27" fmla="*/ 27 h 33"/>
                <a:gd name="T28" fmla="*/ 0 w 83"/>
                <a:gd name="T29" fmla="*/ 33 h 33"/>
                <a:gd name="T30" fmla="*/ 11 w 83"/>
                <a:gd name="T31" fmla="*/ 3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33"/>
                <a:gd name="T50" fmla="*/ 83 w 83"/>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33">
                  <a:moveTo>
                    <a:pt x="83" y="0"/>
                  </a:moveTo>
                  <a:lnTo>
                    <a:pt x="0" y="0"/>
                  </a:lnTo>
                  <a:lnTo>
                    <a:pt x="0" y="4"/>
                  </a:lnTo>
                  <a:lnTo>
                    <a:pt x="74" y="4"/>
                  </a:lnTo>
                  <a:lnTo>
                    <a:pt x="63" y="9"/>
                  </a:lnTo>
                  <a:lnTo>
                    <a:pt x="0" y="9"/>
                  </a:lnTo>
                  <a:lnTo>
                    <a:pt x="0" y="13"/>
                  </a:lnTo>
                  <a:lnTo>
                    <a:pt x="53" y="13"/>
                  </a:lnTo>
                  <a:lnTo>
                    <a:pt x="42" y="20"/>
                  </a:lnTo>
                  <a:lnTo>
                    <a:pt x="0" y="20"/>
                  </a:lnTo>
                  <a:lnTo>
                    <a:pt x="0" y="23"/>
                  </a:lnTo>
                  <a:lnTo>
                    <a:pt x="31" y="23"/>
                  </a:lnTo>
                  <a:lnTo>
                    <a:pt x="22" y="27"/>
                  </a:lnTo>
                  <a:lnTo>
                    <a:pt x="0" y="27"/>
                  </a:lnTo>
                  <a:lnTo>
                    <a:pt x="0" y="33"/>
                  </a:lnTo>
                  <a:lnTo>
                    <a:pt x="11" y="33"/>
                  </a:lnTo>
                </a:path>
              </a:pathLst>
            </a:custGeom>
            <a:noFill/>
            <a:ln w="9525">
              <a:solidFill>
                <a:srgbClr val="000000"/>
              </a:solidFill>
              <a:prstDash val="solid"/>
              <a:round/>
              <a:headEnd/>
              <a:tailEnd/>
            </a:ln>
          </p:spPr>
          <p:txBody>
            <a:bodyPr/>
            <a:lstStyle/>
            <a:p>
              <a:endParaRPr lang="de-DE"/>
            </a:p>
          </p:txBody>
        </p:sp>
        <p:sp>
          <p:nvSpPr>
            <p:cNvPr id="11390" name="Freeform 12"/>
            <p:cNvSpPr>
              <a:spLocks/>
            </p:cNvSpPr>
            <p:nvPr/>
          </p:nvSpPr>
          <p:spPr bwMode="auto">
            <a:xfrm>
              <a:off x="1676" y="2399"/>
              <a:ext cx="83" cy="75"/>
            </a:xfrm>
            <a:custGeom>
              <a:avLst/>
              <a:gdLst>
                <a:gd name="T0" fmla="*/ 0 w 83"/>
                <a:gd name="T1" fmla="*/ 75 h 75"/>
                <a:gd name="T2" fmla="*/ 0 w 83"/>
                <a:gd name="T3" fmla="*/ 0 h 75"/>
                <a:gd name="T4" fmla="*/ 83 w 83"/>
                <a:gd name="T5" fmla="*/ 37 h 75"/>
                <a:gd name="T6" fmla="*/ 0 w 83"/>
                <a:gd name="T7" fmla="*/ 75 h 75"/>
                <a:gd name="T8" fmla="*/ 0 60000 65536"/>
                <a:gd name="T9" fmla="*/ 0 60000 65536"/>
                <a:gd name="T10" fmla="*/ 0 60000 65536"/>
                <a:gd name="T11" fmla="*/ 0 60000 65536"/>
                <a:gd name="T12" fmla="*/ 0 w 83"/>
                <a:gd name="T13" fmla="*/ 0 h 75"/>
                <a:gd name="T14" fmla="*/ 83 w 83"/>
                <a:gd name="T15" fmla="*/ 75 h 75"/>
              </a:gdLst>
              <a:ahLst/>
              <a:cxnLst>
                <a:cxn ang="T8">
                  <a:pos x="T0" y="T1"/>
                </a:cxn>
                <a:cxn ang="T9">
                  <a:pos x="T2" y="T3"/>
                </a:cxn>
                <a:cxn ang="T10">
                  <a:pos x="T4" y="T5"/>
                </a:cxn>
                <a:cxn ang="T11">
                  <a:pos x="T6" y="T7"/>
                </a:cxn>
              </a:cxnLst>
              <a:rect l="T12" t="T13" r="T14" b="T15"/>
              <a:pathLst>
                <a:path w="83" h="75">
                  <a:moveTo>
                    <a:pt x="0" y="75"/>
                  </a:moveTo>
                  <a:lnTo>
                    <a:pt x="0" y="0"/>
                  </a:lnTo>
                  <a:lnTo>
                    <a:pt x="83" y="37"/>
                  </a:lnTo>
                  <a:lnTo>
                    <a:pt x="0" y="75"/>
                  </a:lnTo>
                  <a:close/>
                </a:path>
              </a:pathLst>
            </a:custGeom>
            <a:noFill/>
            <a:ln w="9525">
              <a:solidFill>
                <a:srgbClr val="000000"/>
              </a:solidFill>
              <a:prstDash val="solid"/>
              <a:round/>
              <a:headEnd/>
              <a:tailEnd/>
            </a:ln>
          </p:spPr>
          <p:txBody>
            <a:bodyPr/>
            <a:lstStyle/>
            <a:p>
              <a:endParaRPr lang="de-DE"/>
            </a:p>
          </p:txBody>
        </p:sp>
        <p:sp>
          <p:nvSpPr>
            <p:cNvPr id="11391" name="Line 13"/>
            <p:cNvSpPr>
              <a:spLocks noChangeShapeType="1"/>
            </p:cNvSpPr>
            <p:nvPr/>
          </p:nvSpPr>
          <p:spPr bwMode="auto">
            <a:xfrm flipH="1">
              <a:off x="879" y="2436"/>
              <a:ext cx="797" cy="1"/>
            </a:xfrm>
            <a:prstGeom prst="line">
              <a:avLst/>
            </a:prstGeom>
            <a:noFill/>
            <a:ln w="9525">
              <a:solidFill>
                <a:srgbClr val="000000"/>
              </a:solidFill>
              <a:round/>
              <a:headEnd/>
              <a:tailEnd/>
            </a:ln>
          </p:spPr>
          <p:txBody>
            <a:bodyPr/>
            <a:lstStyle/>
            <a:p>
              <a:endParaRPr lang="de-DE"/>
            </a:p>
          </p:txBody>
        </p:sp>
        <p:sp>
          <p:nvSpPr>
            <p:cNvPr id="11392" name="Line 14"/>
            <p:cNvSpPr>
              <a:spLocks noChangeShapeType="1"/>
            </p:cNvSpPr>
            <p:nvPr/>
          </p:nvSpPr>
          <p:spPr bwMode="auto">
            <a:xfrm>
              <a:off x="1676" y="2431"/>
              <a:ext cx="74" cy="1"/>
            </a:xfrm>
            <a:prstGeom prst="line">
              <a:avLst/>
            </a:prstGeom>
            <a:noFill/>
            <a:ln w="9525">
              <a:solidFill>
                <a:srgbClr val="000000"/>
              </a:solidFill>
              <a:round/>
              <a:headEnd/>
              <a:tailEnd/>
            </a:ln>
          </p:spPr>
          <p:txBody>
            <a:bodyPr/>
            <a:lstStyle/>
            <a:p>
              <a:endParaRPr lang="de-DE"/>
            </a:p>
          </p:txBody>
        </p:sp>
        <p:sp>
          <p:nvSpPr>
            <p:cNvPr id="11393" name="Freeform 15"/>
            <p:cNvSpPr>
              <a:spLocks/>
            </p:cNvSpPr>
            <p:nvPr/>
          </p:nvSpPr>
          <p:spPr bwMode="auto">
            <a:xfrm>
              <a:off x="1676" y="2426"/>
              <a:ext cx="63" cy="5"/>
            </a:xfrm>
            <a:custGeom>
              <a:avLst/>
              <a:gdLst>
                <a:gd name="T0" fmla="*/ 63 w 63"/>
                <a:gd name="T1" fmla="*/ 0 h 5"/>
                <a:gd name="T2" fmla="*/ 0 w 63"/>
                <a:gd name="T3" fmla="*/ 0 h 5"/>
                <a:gd name="T4" fmla="*/ 0 w 63"/>
                <a:gd name="T5" fmla="*/ 5 h 5"/>
                <a:gd name="T6" fmla="*/ 0 60000 65536"/>
                <a:gd name="T7" fmla="*/ 0 60000 65536"/>
                <a:gd name="T8" fmla="*/ 0 60000 65536"/>
                <a:gd name="T9" fmla="*/ 0 w 63"/>
                <a:gd name="T10" fmla="*/ 0 h 5"/>
                <a:gd name="T11" fmla="*/ 63 w 63"/>
                <a:gd name="T12" fmla="*/ 5 h 5"/>
              </a:gdLst>
              <a:ahLst/>
              <a:cxnLst>
                <a:cxn ang="T6">
                  <a:pos x="T0" y="T1"/>
                </a:cxn>
                <a:cxn ang="T7">
                  <a:pos x="T2" y="T3"/>
                </a:cxn>
                <a:cxn ang="T8">
                  <a:pos x="T4" y="T5"/>
                </a:cxn>
              </a:cxnLst>
              <a:rect l="T9" t="T10" r="T11" b="T12"/>
              <a:pathLst>
                <a:path w="63" h="5">
                  <a:moveTo>
                    <a:pt x="63" y="0"/>
                  </a:moveTo>
                  <a:lnTo>
                    <a:pt x="0" y="0"/>
                  </a:lnTo>
                  <a:lnTo>
                    <a:pt x="0" y="5"/>
                  </a:lnTo>
                </a:path>
              </a:pathLst>
            </a:custGeom>
            <a:noFill/>
            <a:ln w="9525">
              <a:solidFill>
                <a:srgbClr val="000000"/>
              </a:solidFill>
              <a:prstDash val="solid"/>
              <a:round/>
              <a:headEnd/>
              <a:tailEnd/>
            </a:ln>
          </p:spPr>
          <p:txBody>
            <a:bodyPr/>
            <a:lstStyle/>
            <a:p>
              <a:endParaRPr lang="de-DE"/>
            </a:p>
          </p:txBody>
        </p:sp>
        <p:sp>
          <p:nvSpPr>
            <p:cNvPr id="11394" name="Freeform 16"/>
            <p:cNvSpPr>
              <a:spLocks/>
            </p:cNvSpPr>
            <p:nvPr/>
          </p:nvSpPr>
          <p:spPr bwMode="auto">
            <a:xfrm>
              <a:off x="1676" y="2422"/>
              <a:ext cx="63" cy="4"/>
            </a:xfrm>
            <a:custGeom>
              <a:avLst/>
              <a:gdLst>
                <a:gd name="T0" fmla="*/ 0 w 63"/>
                <a:gd name="T1" fmla="*/ 0 h 4"/>
                <a:gd name="T2" fmla="*/ 53 w 63"/>
                <a:gd name="T3" fmla="*/ 0 h 4"/>
                <a:gd name="T4" fmla="*/ 63 w 63"/>
                <a:gd name="T5" fmla="*/ 4 h 4"/>
                <a:gd name="T6" fmla="*/ 0 60000 65536"/>
                <a:gd name="T7" fmla="*/ 0 60000 65536"/>
                <a:gd name="T8" fmla="*/ 0 60000 65536"/>
                <a:gd name="T9" fmla="*/ 0 w 63"/>
                <a:gd name="T10" fmla="*/ 0 h 4"/>
                <a:gd name="T11" fmla="*/ 63 w 63"/>
                <a:gd name="T12" fmla="*/ 4 h 4"/>
              </a:gdLst>
              <a:ahLst/>
              <a:cxnLst>
                <a:cxn ang="T6">
                  <a:pos x="T0" y="T1"/>
                </a:cxn>
                <a:cxn ang="T7">
                  <a:pos x="T2" y="T3"/>
                </a:cxn>
                <a:cxn ang="T8">
                  <a:pos x="T4" y="T5"/>
                </a:cxn>
              </a:cxnLst>
              <a:rect l="T9" t="T10" r="T11" b="T12"/>
              <a:pathLst>
                <a:path w="63" h="4">
                  <a:moveTo>
                    <a:pt x="0" y="0"/>
                  </a:moveTo>
                  <a:lnTo>
                    <a:pt x="53" y="0"/>
                  </a:lnTo>
                  <a:lnTo>
                    <a:pt x="63" y="4"/>
                  </a:lnTo>
                </a:path>
              </a:pathLst>
            </a:custGeom>
            <a:noFill/>
            <a:ln w="9525">
              <a:solidFill>
                <a:srgbClr val="000000"/>
              </a:solidFill>
              <a:prstDash val="solid"/>
              <a:round/>
              <a:headEnd/>
              <a:tailEnd/>
            </a:ln>
          </p:spPr>
          <p:txBody>
            <a:bodyPr/>
            <a:lstStyle/>
            <a:p>
              <a:endParaRPr lang="de-DE"/>
            </a:p>
          </p:txBody>
        </p:sp>
        <p:sp>
          <p:nvSpPr>
            <p:cNvPr id="11395" name="Freeform 17"/>
            <p:cNvSpPr>
              <a:spLocks/>
            </p:cNvSpPr>
            <p:nvPr/>
          </p:nvSpPr>
          <p:spPr bwMode="auto">
            <a:xfrm>
              <a:off x="1676" y="2417"/>
              <a:ext cx="42" cy="5"/>
            </a:xfrm>
            <a:custGeom>
              <a:avLst/>
              <a:gdLst>
                <a:gd name="T0" fmla="*/ 42 w 42"/>
                <a:gd name="T1" fmla="*/ 0 h 5"/>
                <a:gd name="T2" fmla="*/ 0 w 42"/>
                <a:gd name="T3" fmla="*/ 0 h 5"/>
                <a:gd name="T4" fmla="*/ 0 w 42"/>
                <a:gd name="T5" fmla="*/ 5 h 5"/>
                <a:gd name="T6" fmla="*/ 0 60000 65536"/>
                <a:gd name="T7" fmla="*/ 0 60000 65536"/>
                <a:gd name="T8" fmla="*/ 0 60000 65536"/>
                <a:gd name="T9" fmla="*/ 0 w 42"/>
                <a:gd name="T10" fmla="*/ 0 h 5"/>
                <a:gd name="T11" fmla="*/ 42 w 42"/>
                <a:gd name="T12" fmla="*/ 5 h 5"/>
              </a:gdLst>
              <a:ahLst/>
              <a:cxnLst>
                <a:cxn ang="T6">
                  <a:pos x="T0" y="T1"/>
                </a:cxn>
                <a:cxn ang="T7">
                  <a:pos x="T2" y="T3"/>
                </a:cxn>
                <a:cxn ang="T8">
                  <a:pos x="T4" y="T5"/>
                </a:cxn>
              </a:cxnLst>
              <a:rect l="T9" t="T10" r="T11" b="T12"/>
              <a:pathLst>
                <a:path w="42" h="5">
                  <a:moveTo>
                    <a:pt x="42" y="0"/>
                  </a:moveTo>
                  <a:lnTo>
                    <a:pt x="0" y="0"/>
                  </a:lnTo>
                  <a:lnTo>
                    <a:pt x="0" y="5"/>
                  </a:lnTo>
                </a:path>
              </a:pathLst>
            </a:custGeom>
            <a:noFill/>
            <a:ln w="9525">
              <a:solidFill>
                <a:srgbClr val="000000"/>
              </a:solidFill>
              <a:prstDash val="solid"/>
              <a:round/>
              <a:headEnd/>
              <a:tailEnd/>
            </a:ln>
          </p:spPr>
          <p:txBody>
            <a:bodyPr/>
            <a:lstStyle/>
            <a:p>
              <a:endParaRPr lang="de-DE"/>
            </a:p>
          </p:txBody>
        </p:sp>
        <p:sp>
          <p:nvSpPr>
            <p:cNvPr id="11396" name="Freeform 18"/>
            <p:cNvSpPr>
              <a:spLocks/>
            </p:cNvSpPr>
            <p:nvPr/>
          </p:nvSpPr>
          <p:spPr bwMode="auto">
            <a:xfrm>
              <a:off x="1676" y="2413"/>
              <a:ext cx="42" cy="4"/>
            </a:xfrm>
            <a:custGeom>
              <a:avLst/>
              <a:gdLst>
                <a:gd name="T0" fmla="*/ 0 w 42"/>
                <a:gd name="T1" fmla="*/ 0 h 4"/>
                <a:gd name="T2" fmla="*/ 31 w 42"/>
                <a:gd name="T3" fmla="*/ 0 h 4"/>
                <a:gd name="T4" fmla="*/ 42 w 42"/>
                <a:gd name="T5" fmla="*/ 4 h 4"/>
                <a:gd name="T6" fmla="*/ 0 60000 65536"/>
                <a:gd name="T7" fmla="*/ 0 60000 65536"/>
                <a:gd name="T8" fmla="*/ 0 60000 65536"/>
                <a:gd name="T9" fmla="*/ 0 w 42"/>
                <a:gd name="T10" fmla="*/ 0 h 4"/>
                <a:gd name="T11" fmla="*/ 42 w 42"/>
                <a:gd name="T12" fmla="*/ 4 h 4"/>
              </a:gdLst>
              <a:ahLst/>
              <a:cxnLst>
                <a:cxn ang="T6">
                  <a:pos x="T0" y="T1"/>
                </a:cxn>
                <a:cxn ang="T7">
                  <a:pos x="T2" y="T3"/>
                </a:cxn>
                <a:cxn ang="T8">
                  <a:pos x="T4" y="T5"/>
                </a:cxn>
              </a:cxnLst>
              <a:rect l="T9" t="T10" r="T11" b="T12"/>
              <a:pathLst>
                <a:path w="42" h="4">
                  <a:moveTo>
                    <a:pt x="0" y="0"/>
                  </a:moveTo>
                  <a:lnTo>
                    <a:pt x="31" y="0"/>
                  </a:lnTo>
                  <a:lnTo>
                    <a:pt x="42" y="4"/>
                  </a:lnTo>
                </a:path>
              </a:pathLst>
            </a:custGeom>
            <a:noFill/>
            <a:ln w="9525">
              <a:solidFill>
                <a:srgbClr val="000000"/>
              </a:solidFill>
              <a:prstDash val="solid"/>
              <a:round/>
              <a:headEnd/>
              <a:tailEnd/>
            </a:ln>
          </p:spPr>
          <p:txBody>
            <a:bodyPr/>
            <a:lstStyle/>
            <a:p>
              <a:endParaRPr lang="de-DE"/>
            </a:p>
          </p:txBody>
        </p:sp>
        <p:sp>
          <p:nvSpPr>
            <p:cNvPr id="11397" name="Freeform 19"/>
            <p:cNvSpPr>
              <a:spLocks/>
            </p:cNvSpPr>
            <p:nvPr/>
          </p:nvSpPr>
          <p:spPr bwMode="auto">
            <a:xfrm>
              <a:off x="1676" y="2408"/>
              <a:ext cx="22" cy="5"/>
            </a:xfrm>
            <a:custGeom>
              <a:avLst/>
              <a:gdLst>
                <a:gd name="T0" fmla="*/ 22 w 22"/>
                <a:gd name="T1" fmla="*/ 0 h 5"/>
                <a:gd name="T2" fmla="*/ 0 w 22"/>
                <a:gd name="T3" fmla="*/ 0 h 5"/>
                <a:gd name="T4" fmla="*/ 0 w 22"/>
                <a:gd name="T5" fmla="*/ 5 h 5"/>
                <a:gd name="T6" fmla="*/ 0 60000 65536"/>
                <a:gd name="T7" fmla="*/ 0 60000 65536"/>
                <a:gd name="T8" fmla="*/ 0 60000 65536"/>
                <a:gd name="T9" fmla="*/ 0 w 22"/>
                <a:gd name="T10" fmla="*/ 0 h 5"/>
                <a:gd name="T11" fmla="*/ 22 w 22"/>
                <a:gd name="T12" fmla="*/ 5 h 5"/>
              </a:gdLst>
              <a:ahLst/>
              <a:cxnLst>
                <a:cxn ang="T6">
                  <a:pos x="T0" y="T1"/>
                </a:cxn>
                <a:cxn ang="T7">
                  <a:pos x="T2" y="T3"/>
                </a:cxn>
                <a:cxn ang="T8">
                  <a:pos x="T4" y="T5"/>
                </a:cxn>
              </a:cxnLst>
              <a:rect l="T9" t="T10" r="T11" b="T12"/>
              <a:pathLst>
                <a:path w="22" h="5">
                  <a:moveTo>
                    <a:pt x="22" y="0"/>
                  </a:moveTo>
                  <a:lnTo>
                    <a:pt x="0" y="0"/>
                  </a:lnTo>
                  <a:lnTo>
                    <a:pt x="0" y="5"/>
                  </a:lnTo>
                </a:path>
              </a:pathLst>
            </a:custGeom>
            <a:noFill/>
            <a:ln w="9525">
              <a:solidFill>
                <a:srgbClr val="000000"/>
              </a:solidFill>
              <a:prstDash val="solid"/>
              <a:round/>
              <a:headEnd/>
              <a:tailEnd/>
            </a:ln>
          </p:spPr>
          <p:txBody>
            <a:bodyPr/>
            <a:lstStyle/>
            <a:p>
              <a:endParaRPr lang="de-DE"/>
            </a:p>
          </p:txBody>
        </p:sp>
        <p:sp>
          <p:nvSpPr>
            <p:cNvPr id="11398" name="Freeform 20"/>
            <p:cNvSpPr>
              <a:spLocks/>
            </p:cNvSpPr>
            <p:nvPr/>
          </p:nvSpPr>
          <p:spPr bwMode="auto">
            <a:xfrm>
              <a:off x="1676" y="2403"/>
              <a:ext cx="22" cy="5"/>
            </a:xfrm>
            <a:custGeom>
              <a:avLst/>
              <a:gdLst>
                <a:gd name="T0" fmla="*/ 0 w 22"/>
                <a:gd name="T1" fmla="*/ 0 h 5"/>
                <a:gd name="T2" fmla="*/ 11 w 22"/>
                <a:gd name="T3" fmla="*/ 0 h 5"/>
                <a:gd name="T4" fmla="*/ 22 w 22"/>
                <a:gd name="T5" fmla="*/ 5 h 5"/>
                <a:gd name="T6" fmla="*/ 0 60000 65536"/>
                <a:gd name="T7" fmla="*/ 0 60000 65536"/>
                <a:gd name="T8" fmla="*/ 0 60000 65536"/>
                <a:gd name="T9" fmla="*/ 0 w 22"/>
                <a:gd name="T10" fmla="*/ 0 h 5"/>
                <a:gd name="T11" fmla="*/ 22 w 22"/>
                <a:gd name="T12" fmla="*/ 5 h 5"/>
              </a:gdLst>
              <a:ahLst/>
              <a:cxnLst>
                <a:cxn ang="T6">
                  <a:pos x="T0" y="T1"/>
                </a:cxn>
                <a:cxn ang="T7">
                  <a:pos x="T2" y="T3"/>
                </a:cxn>
                <a:cxn ang="T8">
                  <a:pos x="T4" y="T5"/>
                </a:cxn>
              </a:cxnLst>
              <a:rect l="T9" t="T10" r="T11" b="T12"/>
              <a:pathLst>
                <a:path w="22" h="5">
                  <a:moveTo>
                    <a:pt x="0" y="0"/>
                  </a:moveTo>
                  <a:lnTo>
                    <a:pt x="11" y="0"/>
                  </a:lnTo>
                  <a:lnTo>
                    <a:pt x="22" y="5"/>
                  </a:lnTo>
                </a:path>
              </a:pathLst>
            </a:custGeom>
            <a:noFill/>
            <a:ln w="9525">
              <a:solidFill>
                <a:srgbClr val="000000"/>
              </a:solidFill>
              <a:prstDash val="solid"/>
              <a:round/>
              <a:headEnd/>
              <a:tailEnd/>
            </a:ln>
          </p:spPr>
          <p:txBody>
            <a:bodyPr/>
            <a:lstStyle/>
            <a:p>
              <a:endParaRPr lang="de-DE"/>
            </a:p>
          </p:txBody>
        </p:sp>
      </p:grpSp>
      <p:grpSp>
        <p:nvGrpSpPr>
          <p:cNvPr id="3" name="Group 21"/>
          <p:cNvGrpSpPr>
            <a:grpSpLocks/>
          </p:cNvGrpSpPr>
          <p:nvPr/>
        </p:nvGrpSpPr>
        <p:grpSpPr bwMode="auto">
          <a:xfrm>
            <a:off x="2405063" y="2709863"/>
            <a:ext cx="1435100" cy="2441575"/>
            <a:chOff x="1755" y="1899"/>
            <a:chExt cx="904" cy="1537"/>
          </a:xfrm>
        </p:grpSpPr>
        <p:sp>
          <p:nvSpPr>
            <p:cNvPr id="11355" name="Rectangle 22"/>
            <p:cNvSpPr>
              <a:spLocks noChangeArrowheads="1"/>
            </p:cNvSpPr>
            <p:nvPr/>
          </p:nvSpPr>
          <p:spPr bwMode="auto">
            <a:xfrm>
              <a:off x="1781" y="1899"/>
              <a:ext cx="854" cy="180"/>
            </a:xfrm>
            <a:prstGeom prst="rect">
              <a:avLst/>
            </a:prstGeom>
            <a:solidFill>
              <a:srgbClr val="FFFFFF"/>
            </a:solidFill>
            <a:ln w="9525">
              <a:noFill/>
              <a:miter lim="800000"/>
              <a:headEnd/>
              <a:tailEnd/>
            </a:ln>
          </p:spPr>
          <p:txBody>
            <a:bodyPr/>
            <a:lstStyle/>
            <a:p>
              <a:endParaRPr lang="de-DE"/>
            </a:p>
          </p:txBody>
        </p:sp>
        <p:sp>
          <p:nvSpPr>
            <p:cNvPr id="11356" name="Rectangle 23"/>
            <p:cNvSpPr>
              <a:spLocks noChangeArrowheads="1"/>
            </p:cNvSpPr>
            <p:nvPr/>
          </p:nvSpPr>
          <p:spPr bwMode="auto">
            <a:xfrm>
              <a:off x="1929" y="1913"/>
              <a:ext cx="555" cy="154"/>
            </a:xfrm>
            <a:prstGeom prst="rect">
              <a:avLst/>
            </a:prstGeom>
            <a:noFill/>
            <a:ln w="9525">
              <a:noFill/>
              <a:miter lim="800000"/>
              <a:headEnd/>
              <a:tailEnd/>
            </a:ln>
          </p:spPr>
          <p:txBody>
            <a:bodyPr wrap="none" lIns="0" tIns="0" rIns="0" bIns="0">
              <a:spAutoFit/>
            </a:bodyPr>
            <a:lstStyle/>
            <a:p>
              <a:pPr algn="ctr" defTabSz="762000"/>
              <a:r>
                <a:rPr lang="en-GB" sz="1600" u="none">
                  <a:solidFill>
                    <a:schemeClr val="hlink"/>
                  </a:solidFill>
                  <a:latin typeface="Times New Roman" pitchFamily="18" charset="0"/>
                </a:rPr>
                <a:t>Ciphering</a:t>
              </a:r>
              <a:endParaRPr lang="en-GB" sz="1400" u="none">
                <a:latin typeface="Times New Roman" pitchFamily="18" charset="0"/>
              </a:endParaRPr>
            </a:p>
          </p:txBody>
        </p:sp>
        <p:sp>
          <p:nvSpPr>
            <p:cNvPr id="11357" name="Rectangle 24"/>
            <p:cNvSpPr>
              <a:spLocks noChangeArrowheads="1"/>
            </p:cNvSpPr>
            <p:nvPr/>
          </p:nvSpPr>
          <p:spPr bwMode="auto">
            <a:xfrm>
              <a:off x="1804" y="3240"/>
              <a:ext cx="855" cy="181"/>
            </a:xfrm>
            <a:prstGeom prst="rect">
              <a:avLst/>
            </a:prstGeom>
            <a:noFill/>
            <a:ln w="9525">
              <a:noFill/>
              <a:miter lim="800000"/>
              <a:headEnd/>
              <a:tailEnd/>
            </a:ln>
          </p:spPr>
          <p:txBody>
            <a:bodyPr/>
            <a:lstStyle/>
            <a:p>
              <a:endParaRPr lang="de-DE"/>
            </a:p>
          </p:txBody>
        </p:sp>
        <p:sp>
          <p:nvSpPr>
            <p:cNvPr id="11358" name="Rectangle 25"/>
            <p:cNvSpPr>
              <a:spLocks noChangeArrowheads="1"/>
            </p:cNvSpPr>
            <p:nvPr/>
          </p:nvSpPr>
          <p:spPr bwMode="auto">
            <a:xfrm>
              <a:off x="1776" y="3264"/>
              <a:ext cx="883"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00000"/>
                  </a:solidFill>
                  <a:latin typeface="Times New Roman" pitchFamily="18" charset="0"/>
                </a:rPr>
                <a:t>Encryption-Key</a:t>
              </a:r>
              <a:endParaRPr lang="en-GB" sz="1400" u="none">
                <a:latin typeface="Times New Roman" pitchFamily="18" charset="0"/>
              </a:endParaRPr>
            </a:p>
          </p:txBody>
        </p:sp>
        <p:sp>
          <p:nvSpPr>
            <p:cNvPr id="11359" name="Rectangle 26"/>
            <p:cNvSpPr>
              <a:spLocks noChangeArrowheads="1"/>
            </p:cNvSpPr>
            <p:nvPr/>
          </p:nvSpPr>
          <p:spPr bwMode="auto">
            <a:xfrm>
              <a:off x="2359" y="3254"/>
              <a:ext cx="76" cy="182"/>
            </a:xfrm>
            <a:prstGeom prst="rect">
              <a:avLst/>
            </a:prstGeom>
            <a:noFill/>
            <a:ln w="9525">
              <a:noFill/>
              <a:miter lim="800000"/>
              <a:headEnd/>
              <a:tailEnd/>
            </a:ln>
          </p:spPr>
          <p:txBody>
            <a:bodyPr wrap="none" lIns="0" tIns="0" rIns="0" bIns="0">
              <a:spAutoFit/>
            </a:bodyPr>
            <a:lstStyle/>
            <a:p>
              <a:pPr algn="ctr" defTabSz="762000"/>
              <a:r>
                <a:rPr lang="en-GB" sz="1900" u="none">
                  <a:solidFill>
                    <a:srgbClr val="000000"/>
                  </a:solidFill>
                  <a:latin typeface="Times New Roman" pitchFamily="18" charset="0"/>
                </a:rPr>
                <a:t>  </a:t>
              </a:r>
              <a:endParaRPr lang="en-GB" sz="1400" u="none">
                <a:latin typeface="Times New Roman" pitchFamily="18" charset="0"/>
              </a:endParaRPr>
            </a:p>
          </p:txBody>
        </p:sp>
        <p:sp>
          <p:nvSpPr>
            <p:cNvPr id="11360" name="Freeform 27"/>
            <p:cNvSpPr>
              <a:spLocks/>
            </p:cNvSpPr>
            <p:nvPr/>
          </p:nvSpPr>
          <p:spPr bwMode="auto">
            <a:xfrm>
              <a:off x="1755" y="2120"/>
              <a:ext cx="890" cy="632"/>
            </a:xfrm>
            <a:custGeom>
              <a:avLst/>
              <a:gdLst>
                <a:gd name="T0" fmla="*/ 890 w 890"/>
                <a:gd name="T1" fmla="*/ 0 h 632"/>
                <a:gd name="T2" fmla="*/ 890 w 890"/>
                <a:gd name="T3" fmla="*/ 632 h 632"/>
                <a:gd name="T4" fmla="*/ 886 w 890"/>
                <a:gd name="T5" fmla="*/ 628 h 632"/>
                <a:gd name="T6" fmla="*/ 886 w 890"/>
                <a:gd name="T7" fmla="*/ 5 h 632"/>
                <a:gd name="T8" fmla="*/ 883 w 890"/>
                <a:gd name="T9" fmla="*/ 10 h 632"/>
                <a:gd name="T10" fmla="*/ 883 w 890"/>
                <a:gd name="T11" fmla="*/ 623 h 632"/>
                <a:gd name="T12" fmla="*/ 883 w 890"/>
                <a:gd name="T13" fmla="*/ 625 h 632"/>
                <a:gd name="T14" fmla="*/ 887 w 890"/>
                <a:gd name="T15" fmla="*/ 629 h 632"/>
                <a:gd name="T16" fmla="*/ 3 w 890"/>
                <a:gd name="T17" fmla="*/ 629 h 632"/>
                <a:gd name="T18" fmla="*/ 3 w 890"/>
                <a:gd name="T19" fmla="*/ 629 h 632"/>
                <a:gd name="T20" fmla="*/ 3 w 890"/>
                <a:gd name="T21" fmla="*/ 3 h 632"/>
                <a:gd name="T22" fmla="*/ 6 w 890"/>
                <a:gd name="T23" fmla="*/ 8 h 632"/>
                <a:gd name="T24" fmla="*/ 6 w 890"/>
                <a:gd name="T25" fmla="*/ 625 h 632"/>
                <a:gd name="T26" fmla="*/ 9 w 890"/>
                <a:gd name="T27" fmla="*/ 620 h 632"/>
                <a:gd name="T28" fmla="*/ 0 w 890"/>
                <a:gd name="T29" fmla="*/ 632 h 632"/>
                <a:gd name="T30" fmla="*/ 9 w 890"/>
                <a:gd name="T31" fmla="*/ 620 h 632"/>
                <a:gd name="T32" fmla="*/ 880 w 890"/>
                <a:gd name="T33" fmla="*/ 620 h 632"/>
                <a:gd name="T34" fmla="*/ 890 w 890"/>
                <a:gd name="T35" fmla="*/ 632 h 632"/>
                <a:gd name="T36" fmla="*/ 880 w 890"/>
                <a:gd name="T37" fmla="*/ 620 h 632"/>
                <a:gd name="T38" fmla="*/ 880 w 890"/>
                <a:gd name="T39" fmla="*/ 13 h 632"/>
                <a:gd name="T40" fmla="*/ 890 w 890"/>
                <a:gd name="T41" fmla="*/ 0 h 632"/>
                <a:gd name="T42" fmla="*/ 0 w 890"/>
                <a:gd name="T43" fmla="*/ 0 h 632"/>
                <a:gd name="T44" fmla="*/ 3 w 890"/>
                <a:gd name="T45" fmla="*/ 5 h 632"/>
                <a:gd name="T46" fmla="*/ 886 w 890"/>
                <a:gd name="T47" fmla="*/ 5 h 632"/>
                <a:gd name="T48" fmla="*/ 883 w 890"/>
                <a:gd name="T49" fmla="*/ 10 h 632"/>
                <a:gd name="T50" fmla="*/ 7 w 890"/>
                <a:gd name="T51" fmla="*/ 10 h 6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0"/>
                <a:gd name="T79" fmla="*/ 0 h 632"/>
                <a:gd name="T80" fmla="*/ 890 w 890"/>
                <a:gd name="T81" fmla="*/ 632 h 6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0" h="632">
                  <a:moveTo>
                    <a:pt x="890" y="0"/>
                  </a:moveTo>
                  <a:lnTo>
                    <a:pt x="890" y="632"/>
                  </a:lnTo>
                  <a:lnTo>
                    <a:pt x="886" y="628"/>
                  </a:lnTo>
                  <a:lnTo>
                    <a:pt x="886" y="5"/>
                  </a:lnTo>
                  <a:lnTo>
                    <a:pt x="883" y="10"/>
                  </a:lnTo>
                  <a:lnTo>
                    <a:pt x="883" y="623"/>
                  </a:lnTo>
                  <a:lnTo>
                    <a:pt x="883" y="625"/>
                  </a:lnTo>
                  <a:lnTo>
                    <a:pt x="887" y="629"/>
                  </a:lnTo>
                  <a:lnTo>
                    <a:pt x="3" y="629"/>
                  </a:lnTo>
                  <a:lnTo>
                    <a:pt x="3" y="3"/>
                  </a:lnTo>
                  <a:lnTo>
                    <a:pt x="6" y="8"/>
                  </a:lnTo>
                  <a:lnTo>
                    <a:pt x="6" y="625"/>
                  </a:lnTo>
                  <a:lnTo>
                    <a:pt x="9" y="620"/>
                  </a:lnTo>
                  <a:lnTo>
                    <a:pt x="0" y="632"/>
                  </a:lnTo>
                  <a:lnTo>
                    <a:pt x="9" y="620"/>
                  </a:lnTo>
                  <a:lnTo>
                    <a:pt x="880" y="620"/>
                  </a:lnTo>
                  <a:lnTo>
                    <a:pt x="890" y="632"/>
                  </a:lnTo>
                  <a:lnTo>
                    <a:pt x="880" y="620"/>
                  </a:lnTo>
                  <a:lnTo>
                    <a:pt x="880" y="13"/>
                  </a:lnTo>
                  <a:lnTo>
                    <a:pt x="890" y="0"/>
                  </a:lnTo>
                  <a:lnTo>
                    <a:pt x="0" y="0"/>
                  </a:lnTo>
                  <a:lnTo>
                    <a:pt x="3" y="5"/>
                  </a:lnTo>
                  <a:lnTo>
                    <a:pt x="886" y="5"/>
                  </a:lnTo>
                  <a:lnTo>
                    <a:pt x="883" y="10"/>
                  </a:lnTo>
                  <a:lnTo>
                    <a:pt x="7" y="10"/>
                  </a:lnTo>
                </a:path>
              </a:pathLst>
            </a:custGeom>
            <a:noFill/>
            <a:ln w="38100" cmpd="sng">
              <a:solidFill>
                <a:schemeClr val="hlink"/>
              </a:solidFill>
              <a:prstDash val="solid"/>
              <a:round/>
              <a:headEnd/>
              <a:tailEnd/>
            </a:ln>
          </p:spPr>
          <p:txBody>
            <a:bodyPr/>
            <a:lstStyle/>
            <a:p>
              <a:endParaRPr lang="de-DE"/>
            </a:p>
          </p:txBody>
        </p:sp>
        <p:sp>
          <p:nvSpPr>
            <p:cNvPr id="11361" name="Freeform 28"/>
            <p:cNvSpPr>
              <a:spLocks/>
            </p:cNvSpPr>
            <p:nvPr/>
          </p:nvSpPr>
          <p:spPr bwMode="auto">
            <a:xfrm>
              <a:off x="1755" y="2120"/>
              <a:ext cx="883" cy="625"/>
            </a:xfrm>
            <a:custGeom>
              <a:avLst/>
              <a:gdLst>
                <a:gd name="T0" fmla="*/ 10 w 883"/>
                <a:gd name="T1" fmla="*/ 13 h 625"/>
                <a:gd name="T2" fmla="*/ 0 w 883"/>
                <a:gd name="T3" fmla="*/ 0 h 625"/>
                <a:gd name="T4" fmla="*/ 10 w 883"/>
                <a:gd name="T5" fmla="*/ 13 h 625"/>
                <a:gd name="T6" fmla="*/ 10 w 883"/>
                <a:gd name="T7" fmla="*/ 620 h 625"/>
                <a:gd name="T8" fmla="*/ 6 w 883"/>
                <a:gd name="T9" fmla="*/ 625 h 625"/>
                <a:gd name="T10" fmla="*/ 883 w 883"/>
                <a:gd name="T11" fmla="*/ 625 h 625"/>
                <a:gd name="T12" fmla="*/ 0 60000 65536"/>
                <a:gd name="T13" fmla="*/ 0 60000 65536"/>
                <a:gd name="T14" fmla="*/ 0 60000 65536"/>
                <a:gd name="T15" fmla="*/ 0 60000 65536"/>
                <a:gd name="T16" fmla="*/ 0 60000 65536"/>
                <a:gd name="T17" fmla="*/ 0 60000 65536"/>
                <a:gd name="T18" fmla="*/ 0 w 883"/>
                <a:gd name="T19" fmla="*/ 0 h 625"/>
                <a:gd name="T20" fmla="*/ 883 w 8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883" h="625">
                  <a:moveTo>
                    <a:pt x="10" y="13"/>
                  </a:moveTo>
                  <a:lnTo>
                    <a:pt x="0" y="0"/>
                  </a:lnTo>
                  <a:lnTo>
                    <a:pt x="10" y="13"/>
                  </a:lnTo>
                  <a:lnTo>
                    <a:pt x="10" y="620"/>
                  </a:lnTo>
                  <a:lnTo>
                    <a:pt x="6" y="625"/>
                  </a:lnTo>
                  <a:lnTo>
                    <a:pt x="883" y="625"/>
                  </a:lnTo>
                </a:path>
              </a:pathLst>
            </a:custGeom>
            <a:noFill/>
            <a:ln w="57150" cmpd="sng">
              <a:solidFill>
                <a:schemeClr val="hlink"/>
              </a:solidFill>
              <a:prstDash val="solid"/>
              <a:round/>
              <a:headEnd/>
              <a:tailEnd/>
            </a:ln>
          </p:spPr>
          <p:txBody>
            <a:bodyPr/>
            <a:lstStyle/>
            <a:p>
              <a:endParaRPr lang="de-DE"/>
            </a:p>
          </p:txBody>
        </p:sp>
        <p:sp>
          <p:nvSpPr>
            <p:cNvPr id="11362" name="Freeform 29"/>
            <p:cNvSpPr>
              <a:spLocks/>
            </p:cNvSpPr>
            <p:nvPr/>
          </p:nvSpPr>
          <p:spPr bwMode="auto">
            <a:xfrm>
              <a:off x="2167" y="2746"/>
              <a:ext cx="66" cy="496"/>
            </a:xfrm>
            <a:custGeom>
              <a:avLst/>
              <a:gdLst>
                <a:gd name="T0" fmla="*/ 32 w 66"/>
                <a:gd name="T1" fmla="*/ 0 h 496"/>
                <a:gd name="T2" fmla="*/ 66 w 66"/>
                <a:gd name="T3" fmla="*/ 74 h 496"/>
                <a:gd name="T4" fmla="*/ 0 w 66"/>
                <a:gd name="T5" fmla="*/ 74 h 496"/>
                <a:gd name="T6" fmla="*/ 32 w 66"/>
                <a:gd name="T7" fmla="*/ 0 h 496"/>
                <a:gd name="T8" fmla="*/ 32 w 66"/>
                <a:gd name="T9" fmla="*/ 496 h 496"/>
                <a:gd name="T10" fmla="*/ 0 60000 65536"/>
                <a:gd name="T11" fmla="*/ 0 60000 65536"/>
                <a:gd name="T12" fmla="*/ 0 60000 65536"/>
                <a:gd name="T13" fmla="*/ 0 60000 65536"/>
                <a:gd name="T14" fmla="*/ 0 60000 65536"/>
                <a:gd name="T15" fmla="*/ 0 w 66"/>
                <a:gd name="T16" fmla="*/ 0 h 496"/>
                <a:gd name="T17" fmla="*/ 66 w 66"/>
                <a:gd name="T18" fmla="*/ 496 h 496"/>
              </a:gdLst>
              <a:ahLst/>
              <a:cxnLst>
                <a:cxn ang="T10">
                  <a:pos x="T0" y="T1"/>
                </a:cxn>
                <a:cxn ang="T11">
                  <a:pos x="T2" y="T3"/>
                </a:cxn>
                <a:cxn ang="T12">
                  <a:pos x="T4" y="T5"/>
                </a:cxn>
                <a:cxn ang="T13">
                  <a:pos x="T6" y="T7"/>
                </a:cxn>
                <a:cxn ang="T14">
                  <a:pos x="T8" y="T9"/>
                </a:cxn>
              </a:cxnLst>
              <a:rect l="T15" t="T16" r="T17" b="T18"/>
              <a:pathLst>
                <a:path w="66" h="496">
                  <a:moveTo>
                    <a:pt x="32" y="0"/>
                  </a:moveTo>
                  <a:lnTo>
                    <a:pt x="66" y="74"/>
                  </a:lnTo>
                  <a:lnTo>
                    <a:pt x="0" y="74"/>
                  </a:lnTo>
                  <a:lnTo>
                    <a:pt x="32" y="0"/>
                  </a:lnTo>
                  <a:lnTo>
                    <a:pt x="32" y="496"/>
                  </a:lnTo>
                </a:path>
              </a:pathLst>
            </a:custGeom>
            <a:noFill/>
            <a:ln w="9525">
              <a:solidFill>
                <a:srgbClr val="000000"/>
              </a:solidFill>
              <a:prstDash val="solid"/>
              <a:round/>
              <a:headEnd/>
              <a:tailEnd/>
            </a:ln>
          </p:spPr>
          <p:txBody>
            <a:bodyPr/>
            <a:lstStyle/>
            <a:p>
              <a:endParaRPr lang="de-DE"/>
            </a:p>
          </p:txBody>
        </p:sp>
        <p:sp>
          <p:nvSpPr>
            <p:cNvPr id="11363" name="Line 30"/>
            <p:cNvSpPr>
              <a:spLocks noChangeShapeType="1"/>
            </p:cNvSpPr>
            <p:nvPr/>
          </p:nvSpPr>
          <p:spPr bwMode="auto">
            <a:xfrm flipV="1">
              <a:off x="2199" y="2820"/>
              <a:ext cx="1" cy="51"/>
            </a:xfrm>
            <a:prstGeom prst="line">
              <a:avLst/>
            </a:prstGeom>
            <a:noFill/>
            <a:ln w="9525">
              <a:solidFill>
                <a:srgbClr val="000000"/>
              </a:solidFill>
              <a:round/>
              <a:headEnd/>
              <a:tailEnd/>
            </a:ln>
          </p:spPr>
          <p:txBody>
            <a:bodyPr/>
            <a:lstStyle/>
            <a:p>
              <a:endParaRPr lang="de-DE"/>
            </a:p>
          </p:txBody>
        </p:sp>
        <p:sp>
          <p:nvSpPr>
            <p:cNvPr id="11364" name="Line 31"/>
            <p:cNvSpPr>
              <a:spLocks noChangeShapeType="1"/>
            </p:cNvSpPr>
            <p:nvPr/>
          </p:nvSpPr>
          <p:spPr bwMode="auto">
            <a:xfrm flipH="1">
              <a:off x="2167" y="2820"/>
              <a:ext cx="66" cy="1"/>
            </a:xfrm>
            <a:prstGeom prst="line">
              <a:avLst/>
            </a:prstGeom>
            <a:noFill/>
            <a:ln w="9525">
              <a:solidFill>
                <a:srgbClr val="000000"/>
              </a:solidFill>
              <a:round/>
              <a:headEnd/>
              <a:tailEnd/>
            </a:ln>
          </p:spPr>
          <p:txBody>
            <a:bodyPr/>
            <a:lstStyle/>
            <a:p>
              <a:endParaRPr lang="de-DE"/>
            </a:p>
          </p:txBody>
        </p:sp>
        <p:sp>
          <p:nvSpPr>
            <p:cNvPr id="11365" name="Freeform 32"/>
            <p:cNvSpPr>
              <a:spLocks/>
            </p:cNvSpPr>
            <p:nvPr/>
          </p:nvSpPr>
          <p:spPr bwMode="auto">
            <a:xfrm>
              <a:off x="2168" y="2816"/>
              <a:ext cx="65" cy="4"/>
            </a:xfrm>
            <a:custGeom>
              <a:avLst/>
              <a:gdLst>
                <a:gd name="T0" fmla="*/ 0 w 65"/>
                <a:gd name="T1" fmla="*/ 0 h 4"/>
                <a:gd name="T2" fmla="*/ 62 w 65"/>
                <a:gd name="T3" fmla="*/ 0 h 4"/>
                <a:gd name="T4" fmla="*/ 65 w 65"/>
                <a:gd name="T5" fmla="*/ 4 h 4"/>
                <a:gd name="T6" fmla="*/ 0 60000 65536"/>
                <a:gd name="T7" fmla="*/ 0 60000 65536"/>
                <a:gd name="T8" fmla="*/ 0 60000 65536"/>
                <a:gd name="T9" fmla="*/ 0 w 65"/>
                <a:gd name="T10" fmla="*/ 0 h 4"/>
                <a:gd name="T11" fmla="*/ 65 w 65"/>
                <a:gd name="T12" fmla="*/ 4 h 4"/>
              </a:gdLst>
              <a:ahLst/>
              <a:cxnLst>
                <a:cxn ang="T6">
                  <a:pos x="T0" y="T1"/>
                </a:cxn>
                <a:cxn ang="T7">
                  <a:pos x="T2" y="T3"/>
                </a:cxn>
                <a:cxn ang="T8">
                  <a:pos x="T4" y="T5"/>
                </a:cxn>
              </a:cxnLst>
              <a:rect l="T9" t="T10" r="T11" b="T12"/>
              <a:pathLst>
                <a:path w="65" h="4">
                  <a:moveTo>
                    <a:pt x="0" y="0"/>
                  </a:moveTo>
                  <a:lnTo>
                    <a:pt x="62" y="0"/>
                  </a:lnTo>
                  <a:lnTo>
                    <a:pt x="65" y="4"/>
                  </a:lnTo>
                </a:path>
              </a:pathLst>
            </a:custGeom>
            <a:noFill/>
            <a:ln w="9525">
              <a:solidFill>
                <a:srgbClr val="000000"/>
              </a:solidFill>
              <a:prstDash val="solid"/>
              <a:round/>
              <a:headEnd/>
              <a:tailEnd/>
            </a:ln>
          </p:spPr>
          <p:txBody>
            <a:bodyPr/>
            <a:lstStyle/>
            <a:p>
              <a:endParaRPr lang="de-DE"/>
            </a:p>
          </p:txBody>
        </p:sp>
        <p:sp>
          <p:nvSpPr>
            <p:cNvPr id="11366" name="Freeform 33"/>
            <p:cNvSpPr>
              <a:spLocks/>
            </p:cNvSpPr>
            <p:nvPr/>
          </p:nvSpPr>
          <p:spPr bwMode="auto">
            <a:xfrm>
              <a:off x="2168" y="2811"/>
              <a:ext cx="60" cy="5"/>
            </a:xfrm>
            <a:custGeom>
              <a:avLst/>
              <a:gdLst>
                <a:gd name="T0" fmla="*/ 60 w 60"/>
                <a:gd name="T1" fmla="*/ 0 h 5"/>
                <a:gd name="T2" fmla="*/ 4 w 60"/>
                <a:gd name="T3" fmla="*/ 0 h 5"/>
                <a:gd name="T4" fmla="*/ 0 w 60"/>
                <a:gd name="T5" fmla="*/ 5 h 5"/>
                <a:gd name="T6" fmla="*/ 0 60000 65536"/>
                <a:gd name="T7" fmla="*/ 0 60000 65536"/>
                <a:gd name="T8" fmla="*/ 0 60000 65536"/>
                <a:gd name="T9" fmla="*/ 0 w 60"/>
                <a:gd name="T10" fmla="*/ 0 h 5"/>
                <a:gd name="T11" fmla="*/ 60 w 60"/>
                <a:gd name="T12" fmla="*/ 5 h 5"/>
              </a:gdLst>
              <a:ahLst/>
              <a:cxnLst>
                <a:cxn ang="T6">
                  <a:pos x="T0" y="T1"/>
                </a:cxn>
                <a:cxn ang="T7">
                  <a:pos x="T2" y="T3"/>
                </a:cxn>
                <a:cxn ang="T8">
                  <a:pos x="T4" y="T5"/>
                </a:cxn>
              </a:cxnLst>
              <a:rect l="T9" t="T10" r="T11" b="T12"/>
              <a:pathLst>
                <a:path w="60" h="5">
                  <a:moveTo>
                    <a:pt x="60" y="0"/>
                  </a:moveTo>
                  <a:lnTo>
                    <a:pt x="4" y="0"/>
                  </a:lnTo>
                  <a:lnTo>
                    <a:pt x="0" y="5"/>
                  </a:lnTo>
                </a:path>
              </a:pathLst>
            </a:custGeom>
            <a:noFill/>
            <a:ln w="9525">
              <a:solidFill>
                <a:srgbClr val="000000"/>
              </a:solidFill>
              <a:prstDash val="solid"/>
              <a:round/>
              <a:headEnd/>
              <a:tailEnd/>
            </a:ln>
          </p:spPr>
          <p:txBody>
            <a:bodyPr/>
            <a:lstStyle/>
            <a:p>
              <a:endParaRPr lang="de-DE"/>
            </a:p>
          </p:txBody>
        </p:sp>
        <p:sp>
          <p:nvSpPr>
            <p:cNvPr id="11367" name="Freeform 34"/>
            <p:cNvSpPr>
              <a:spLocks/>
            </p:cNvSpPr>
            <p:nvPr/>
          </p:nvSpPr>
          <p:spPr bwMode="auto">
            <a:xfrm>
              <a:off x="2173" y="2806"/>
              <a:ext cx="55" cy="5"/>
            </a:xfrm>
            <a:custGeom>
              <a:avLst/>
              <a:gdLst>
                <a:gd name="T0" fmla="*/ 0 w 55"/>
                <a:gd name="T1" fmla="*/ 0 h 5"/>
                <a:gd name="T2" fmla="*/ 54 w 55"/>
                <a:gd name="T3" fmla="*/ 0 h 5"/>
                <a:gd name="T4" fmla="*/ 55 w 55"/>
                <a:gd name="T5" fmla="*/ 5 h 5"/>
                <a:gd name="T6" fmla="*/ 0 60000 65536"/>
                <a:gd name="T7" fmla="*/ 0 60000 65536"/>
                <a:gd name="T8" fmla="*/ 0 60000 65536"/>
                <a:gd name="T9" fmla="*/ 0 w 55"/>
                <a:gd name="T10" fmla="*/ 0 h 5"/>
                <a:gd name="T11" fmla="*/ 55 w 55"/>
                <a:gd name="T12" fmla="*/ 5 h 5"/>
              </a:gdLst>
              <a:ahLst/>
              <a:cxnLst>
                <a:cxn ang="T6">
                  <a:pos x="T0" y="T1"/>
                </a:cxn>
                <a:cxn ang="T7">
                  <a:pos x="T2" y="T3"/>
                </a:cxn>
                <a:cxn ang="T8">
                  <a:pos x="T4" y="T5"/>
                </a:cxn>
              </a:cxnLst>
              <a:rect l="T9" t="T10" r="T11" b="T12"/>
              <a:pathLst>
                <a:path w="55" h="5">
                  <a:moveTo>
                    <a:pt x="0" y="0"/>
                  </a:moveTo>
                  <a:lnTo>
                    <a:pt x="54" y="0"/>
                  </a:lnTo>
                  <a:lnTo>
                    <a:pt x="55" y="5"/>
                  </a:lnTo>
                </a:path>
              </a:pathLst>
            </a:custGeom>
            <a:noFill/>
            <a:ln w="9525">
              <a:solidFill>
                <a:srgbClr val="000000"/>
              </a:solidFill>
              <a:prstDash val="solid"/>
              <a:round/>
              <a:headEnd/>
              <a:tailEnd/>
            </a:ln>
          </p:spPr>
          <p:txBody>
            <a:bodyPr/>
            <a:lstStyle/>
            <a:p>
              <a:endParaRPr lang="de-DE"/>
            </a:p>
          </p:txBody>
        </p:sp>
        <p:sp>
          <p:nvSpPr>
            <p:cNvPr id="11368" name="Freeform 35"/>
            <p:cNvSpPr>
              <a:spLocks/>
            </p:cNvSpPr>
            <p:nvPr/>
          </p:nvSpPr>
          <p:spPr bwMode="auto">
            <a:xfrm>
              <a:off x="2173" y="2802"/>
              <a:ext cx="52" cy="4"/>
            </a:xfrm>
            <a:custGeom>
              <a:avLst/>
              <a:gdLst>
                <a:gd name="T0" fmla="*/ 52 w 52"/>
                <a:gd name="T1" fmla="*/ 0 h 4"/>
                <a:gd name="T2" fmla="*/ 2 w 52"/>
                <a:gd name="T3" fmla="*/ 0 h 4"/>
                <a:gd name="T4" fmla="*/ 0 w 52"/>
                <a:gd name="T5" fmla="*/ 4 h 4"/>
                <a:gd name="T6" fmla="*/ 0 60000 65536"/>
                <a:gd name="T7" fmla="*/ 0 60000 65536"/>
                <a:gd name="T8" fmla="*/ 0 60000 65536"/>
                <a:gd name="T9" fmla="*/ 0 w 52"/>
                <a:gd name="T10" fmla="*/ 0 h 4"/>
                <a:gd name="T11" fmla="*/ 52 w 52"/>
                <a:gd name="T12" fmla="*/ 4 h 4"/>
              </a:gdLst>
              <a:ahLst/>
              <a:cxnLst>
                <a:cxn ang="T6">
                  <a:pos x="T0" y="T1"/>
                </a:cxn>
                <a:cxn ang="T7">
                  <a:pos x="T2" y="T3"/>
                </a:cxn>
                <a:cxn ang="T8">
                  <a:pos x="T4" y="T5"/>
                </a:cxn>
              </a:cxnLst>
              <a:rect l="T9" t="T10" r="T11" b="T12"/>
              <a:pathLst>
                <a:path w="52" h="4">
                  <a:moveTo>
                    <a:pt x="52" y="0"/>
                  </a:moveTo>
                  <a:lnTo>
                    <a:pt x="2" y="0"/>
                  </a:lnTo>
                  <a:lnTo>
                    <a:pt x="0" y="4"/>
                  </a:lnTo>
                </a:path>
              </a:pathLst>
            </a:custGeom>
            <a:noFill/>
            <a:ln w="9525">
              <a:solidFill>
                <a:srgbClr val="000000"/>
              </a:solidFill>
              <a:prstDash val="solid"/>
              <a:round/>
              <a:headEnd/>
              <a:tailEnd/>
            </a:ln>
          </p:spPr>
          <p:txBody>
            <a:bodyPr/>
            <a:lstStyle/>
            <a:p>
              <a:endParaRPr lang="de-DE"/>
            </a:p>
          </p:txBody>
        </p:sp>
        <p:sp>
          <p:nvSpPr>
            <p:cNvPr id="11369" name="Freeform 36"/>
            <p:cNvSpPr>
              <a:spLocks/>
            </p:cNvSpPr>
            <p:nvPr/>
          </p:nvSpPr>
          <p:spPr bwMode="auto">
            <a:xfrm>
              <a:off x="2176" y="2797"/>
              <a:ext cx="49" cy="5"/>
            </a:xfrm>
            <a:custGeom>
              <a:avLst/>
              <a:gdLst>
                <a:gd name="T0" fmla="*/ 0 w 49"/>
                <a:gd name="T1" fmla="*/ 0 h 5"/>
                <a:gd name="T2" fmla="*/ 46 w 49"/>
                <a:gd name="T3" fmla="*/ 0 h 5"/>
                <a:gd name="T4" fmla="*/ 49 w 49"/>
                <a:gd name="T5" fmla="*/ 5 h 5"/>
                <a:gd name="T6" fmla="*/ 0 60000 65536"/>
                <a:gd name="T7" fmla="*/ 0 60000 65536"/>
                <a:gd name="T8" fmla="*/ 0 60000 65536"/>
                <a:gd name="T9" fmla="*/ 0 w 49"/>
                <a:gd name="T10" fmla="*/ 0 h 5"/>
                <a:gd name="T11" fmla="*/ 49 w 49"/>
                <a:gd name="T12" fmla="*/ 5 h 5"/>
              </a:gdLst>
              <a:ahLst/>
              <a:cxnLst>
                <a:cxn ang="T6">
                  <a:pos x="T0" y="T1"/>
                </a:cxn>
                <a:cxn ang="T7">
                  <a:pos x="T2" y="T3"/>
                </a:cxn>
                <a:cxn ang="T8">
                  <a:pos x="T4" y="T5"/>
                </a:cxn>
              </a:cxnLst>
              <a:rect l="T9" t="T10" r="T11" b="T12"/>
              <a:pathLst>
                <a:path w="49" h="5">
                  <a:moveTo>
                    <a:pt x="0" y="0"/>
                  </a:moveTo>
                  <a:lnTo>
                    <a:pt x="46" y="0"/>
                  </a:lnTo>
                  <a:lnTo>
                    <a:pt x="49" y="5"/>
                  </a:lnTo>
                </a:path>
              </a:pathLst>
            </a:custGeom>
            <a:noFill/>
            <a:ln w="9525">
              <a:solidFill>
                <a:srgbClr val="000000"/>
              </a:solidFill>
              <a:prstDash val="solid"/>
              <a:round/>
              <a:headEnd/>
              <a:tailEnd/>
            </a:ln>
          </p:spPr>
          <p:txBody>
            <a:bodyPr/>
            <a:lstStyle/>
            <a:p>
              <a:endParaRPr lang="de-DE"/>
            </a:p>
          </p:txBody>
        </p:sp>
        <p:sp>
          <p:nvSpPr>
            <p:cNvPr id="11370" name="Freeform 37"/>
            <p:cNvSpPr>
              <a:spLocks/>
            </p:cNvSpPr>
            <p:nvPr/>
          </p:nvSpPr>
          <p:spPr bwMode="auto">
            <a:xfrm>
              <a:off x="2176" y="2792"/>
              <a:ext cx="45" cy="5"/>
            </a:xfrm>
            <a:custGeom>
              <a:avLst/>
              <a:gdLst>
                <a:gd name="T0" fmla="*/ 45 w 45"/>
                <a:gd name="T1" fmla="*/ 0 h 5"/>
                <a:gd name="T2" fmla="*/ 3 w 45"/>
                <a:gd name="T3" fmla="*/ 0 h 5"/>
                <a:gd name="T4" fmla="*/ 0 w 45"/>
                <a:gd name="T5" fmla="*/ 5 h 5"/>
                <a:gd name="T6" fmla="*/ 0 60000 65536"/>
                <a:gd name="T7" fmla="*/ 0 60000 65536"/>
                <a:gd name="T8" fmla="*/ 0 60000 65536"/>
                <a:gd name="T9" fmla="*/ 0 w 45"/>
                <a:gd name="T10" fmla="*/ 0 h 5"/>
                <a:gd name="T11" fmla="*/ 45 w 45"/>
                <a:gd name="T12" fmla="*/ 5 h 5"/>
              </a:gdLst>
              <a:ahLst/>
              <a:cxnLst>
                <a:cxn ang="T6">
                  <a:pos x="T0" y="T1"/>
                </a:cxn>
                <a:cxn ang="T7">
                  <a:pos x="T2" y="T3"/>
                </a:cxn>
                <a:cxn ang="T8">
                  <a:pos x="T4" y="T5"/>
                </a:cxn>
              </a:cxnLst>
              <a:rect l="T9" t="T10" r="T11" b="T12"/>
              <a:pathLst>
                <a:path w="45" h="5">
                  <a:moveTo>
                    <a:pt x="45" y="0"/>
                  </a:moveTo>
                  <a:lnTo>
                    <a:pt x="3" y="0"/>
                  </a:lnTo>
                  <a:lnTo>
                    <a:pt x="0" y="5"/>
                  </a:lnTo>
                </a:path>
              </a:pathLst>
            </a:custGeom>
            <a:noFill/>
            <a:ln w="9525">
              <a:solidFill>
                <a:srgbClr val="000000"/>
              </a:solidFill>
              <a:prstDash val="solid"/>
              <a:round/>
              <a:headEnd/>
              <a:tailEnd/>
            </a:ln>
          </p:spPr>
          <p:txBody>
            <a:bodyPr/>
            <a:lstStyle/>
            <a:p>
              <a:endParaRPr lang="de-DE"/>
            </a:p>
          </p:txBody>
        </p:sp>
        <p:sp>
          <p:nvSpPr>
            <p:cNvPr id="11371" name="Freeform 38"/>
            <p:cNvSpPr>
              <a:spLocks/>
            </p:cNvSpPr>
            <p:nvPr/>
          </p:nvSpPr>
          <p:spPr bwMode="auto">
            <a:xfrm>
              <a:off x="2181" y="2788"/>
              <a:ext cx="40" cy="4"/>
            </a:xfrm>
            <a:custGeom>
              <a:avLst/>
              <a:gdLst>
                <a:gd name="T0" fmla="*/ 0 w 40"/>
                <a:gd name="T1" fmla="*/ 0 h 4"/>
                <a:gd name="T2" fmla="*/ 38 w 40"/>
                <a:gd name="T3" fmla="*/ 0 h 4"/>
                <a:gd name="T4" fmla="*/ 40 w 40"/>
                <a:gd name="T5" fmla="*/ 4 h 4"/>
                <a:gd name="T6" fmla="*/ 0 60000 65536"/>
                <a:gd name="T7" fmla="*/ 0 60000 65536"/>
                <a:gd name="T8" fmla="*/ 0 60000 65536"/>
                <a:gd name="T9" fmla="*/ 0 w 40"/>
                <a:gd name="T10" fmla="*/ 0 h 4"/>
                <a:gd name="T11" fmla="*/ 40 w 40"/>
                <a:gd name="T12" fmla="*/ 4 h 4"/>
              </a:gdLst>
              <a:ahLst/>
              <a:cxnLst>
                <a:cxn ang="T6">
                  <a:pos x="T0" y="T1"/>
                </a:cxn>
                <a:cxn ang="T7">
                  <a:pos x="T2" y="T3"/>
                </a:cxn>
                <a:cxn ang="T8">
                  <a:pos x="T4" y="T5"/>
                </a:cxn>
              </a:cxnLst>
              <a:rect l="T9" t="T10" r="T11" b="T12"/>
              <a:pathLst>
                <a:path w="40" h="4">
                  <a:moveTo>
                    <a:pt x="0" y="0"/>
                  </a:moveTo>
                  <a:lnTo>
                    <a:pt x="38" y="0"/>
                  </a:lnTo>
                  <a:lnTo>
                    <a:pt x="40" y="4"/>
                  </a:lnTo>
                </a:path>
              </a:pathLst>
            </a:custGeom>
            <a:noFill/>
            <a:ln w="9525">
              <a:solidFill>
                <a:srgbClr val="000000"/>
              </a:solidFill>
              <a:prstDash val="solid"/>
              <a:round/>
              <a:headEnd/>
              <a:tailEnd/>
            </a:ln>
          </p:spPr>
          <p:txBody>
            <a:bodyPr/>
            <a:lstStyle/>
            <a:p>
              <a:endParaRPr lang="de-DE"/>
            </a:p>
          </p:txBody>
        </p:sp>
        <p:sp>
          <p:nvSpPr>
            <p:cNvPr id="11372" name="Freeform 39"/>
            <p:cNvSpPr>
              <a:spLocks/>
            </p:cNvSpPr>
            <p:nvPr/>
          </p:nvSpPr>
          <p:spPr bwMode="auto">
            <a:xfrm>
              <a:off x="2181" y="2783"/>
              <a:ext cx="35" cy="5"/>
            </a:xfrm>
            <a:custGeom>
              <a:avLst/>
              <a:gdLst>
                <a:gd name="T0" fmla="*/ 35 w 35"/>
                <a:gd name="T1" fmla="*/ 0 h 5"/>
                <a:gd name="T2" fmla="*/ 3 w 35"/>
                <a:gd name="T3" fmla="*/ 0 h 5"/>
                <a:gd name="T4" fmla="*/ 0 w 35"/>
                <a:gd name="T5" fmla="*/ 5 h 5"/>
                <a:gd name="T6" fmla="*/ 0 60000 65536"/>
                <a:gd name="T7" fmla="*/ 0 60000 65536"/>
                <a:gd name="T8" fmla="*/ 0 60000 65536"/>
                <a:gd name="T9" fmla="*/ 0 w 35"/>
                <a:gd name="T10" fmla="*/ 0 h 5"/>
                <a:gd name="T11" fmla="*/ 35 w 35"/>
                <a:gd name="T12" fmla="*/ 5 h 5"/>
              </a:gdLst>
              <a:ahLst/>
              <a:cxnLst>
                <a:cxn ang="T6">
                  <a:pos x="T0" y="T1"/>
                </a:cxn>
                <a:cxn ang="T7">
                  <a:pos x="T2" y="T3"/>
                </a:cxn>
                <a:cxn ang="T8">
                  <a:pos x="T4" y="T5"/>
                </a:cxn>
              </a:cxnLst>
              <a:rect l="T9" t="T10" r="T11" b="T12"/>
              <a:pathLst>
                <a:path w="35" h="5">
                  <a:moveTo>
                    <a:pt x="35" y="0"/>
                  </a:moveTo>
                  <a:lnTo>
                    <a:pt x="3" y="0"/>
                  </a:lnTo>
                  <a:lnTo>
                    <a:pt x="0" y="5"/>
                  </a:lnTo>
                </a:path>
              </a:pathLst>
            </a:custGeom>
            <a:noFill/>
            <a:ln w="9525">
              <a:solidFill>
                <a:srgbClr val="000000"/>
              </a:solidFill>
              <a:prstDash val="solid"/>
              <a:round/>
              <a:headEnd/>
              <a:tailEnd/>
            </a:ln>
          </p:spPr>
          <p:txBody>
            <a:bodyPr/>
            <a:lstStyle/>
            <a:p>
              <a:endParaRPr lang="de-DE"/>
            </a:p>
          </p:txBody>
        </p:sp>
        <p:sp>
          <p:nvSpPr>
            <p:cNvPr id="11373" name="Freeform 40"/>
            <p:cNvSpPr>
              <a:spLocks/>
            </p:cNvSpPr>
            <p:nvPr/>
          </p:nvSpPr>
          <p:spPr bwMode="auto">
            <a:xfrm>
              <a:off x="2185" y="2779"/>
              <a:ext cx="31" cy="4"/>
            </a:xfrm>
            <a:custGeom>
              <a:avLst/>
              <a:gdLst>
                <a:gd name="T0" fmla="*/ 0 w 31"/>
                <a:gd name="T1" fmla="*/ 0 h 4"/>
                <a:gd name="T2" fmla="*/ 30 w 31"/>
                <a:gd name="T3" fmla="*/ 0 h 4"/>
                <a:gd name="T4" fmla="*/ 31 w 31"/>
                <a:gd name="T5" fmla="*/ 4 h 4"/>
                <a:gd name="T6" fmla="*/ 0 60000 65536"/>
                <a:gd name="T7" fmla="*/ 0 60000 65536"/>
                <a:gd name="T8" fmla="*/ 0 60000 65536"/>
                <a:gd name="T9" fmla="*/ 0 w 31"/>
                <a:gd name="T10" fmla="*/ 0 h 4"/>
                <a:gd name="T11" fmla="*/ 31 w 31"/>
                <a:gd name="T12" fmla="*/ 4 h 4"/>
              </a:gdLst>
              <a:ahLst/>
              <a:cxnLst>
                <a:cxn ang="T6">
                  <a:pos x="T0" y="T1"/>
                </a:cxn>
                <a:cxn ang="T7">
                  <a:pos x="T2" y="T3"/>
                </a:cxn>
                <a:cxn ang="T8">
                  <a:pos x="T4" y="T5"/>
                </a:cxn>
              </a:cxnLst>
              <a:rect l="T9" t="T10" r="T11" b="T12"/>
              <a:pathLst>
                <a:path w="31" h="4">
                  <a:moveTo>
                    <a:pt x="0" y="0"/>
                  </a:moveTo>
                  <a:lnTo>
                    <a:pt x="30" y="0"/>
                  </a:lnTo>
                  <a:lnTo>
                    <a:pt x="31" y="4"/>
                  </a:lnTo>
                </a:path>
              </a:pathLst>
            </a:custGeom>
            <a:noFill/>
            <a:ln w="9525">
              <a:solidFill>
                <a:srgbClr val="000000"/>
              </a:solidFill>
              <a:prstDash val="solid"/>
              <a:round/>
              <a:headEnd/>
              <a:tailEnd/>
            </a:ln>
          </p:spPr>
          <p:txBody>
            <a:bodyPr/>
            <a:lstStyle/>
            <a:p>
              <a:endParaRPr lang="de-DE"/>
            </a:p>
          </p:txBody>
        </p:sp>
        <p:sp>
          <p:nvSpPr>
            <p:cNvPr id="11374" name="Freeform 41"/>
            <p:cNvSpPr>
              <a:spLocks/>
            </p:cNvSpPr>
            <p:nvPr/>
          </p:nvSpPr>
          <p:spPr bwMode="auto">
            <a:xfrm>
              <a:off x="2185" y="2774"/>
              <a:ext cx="27" cy="5"/>
            </a:xfrm>
            <a:custGeom>
              <a:avLst/>
              <a:gdLst>
                <a:gd name="T0" fmla="*/ 27 w 27"/>
                <a:gd name="T1" fmla="*/ 0 h 5"/>
                <a:gd name="T2" fmla="*/ 3 w 27"/>
                <a:gd name="T3" fmla="*/ 0 h 5"/>
                <a:gd name="T4" fmla="*/ 0 w 27"/>
                <a:gd name="T5" fmla="*/ 5 h 5"/>
                <a:gd name="T6" fmla="*/ 0 60000 65536"/>
                <a:gd name="T7" fmla="*/ 0 60000 65536"/>
                <a:gd name="T8" fmla="*/ 0 60000 65536"/>
                <a:gd name="T9" fmla="*/ 0 w 27"/>
                <a:gd name="T10" fmla="*/ 0 h 5"/>
                <a:gd name="T11" fmla="*/ 27 w 27"/>
                <a:gd name="T12" fmla="*/ 5 h 5"/>
              </a:gdLst>
              <a:ahLst/>
              <a:cxnLst>
                <a:cxn ang="T6">
                  <a:pos x="T0" y="T1"/>
                </a:cxn>
                <a:cxn ang="T7">
                  <a:pos x="T2" y="T3"/>
                </a:cxn>
                <a:cxn ang="T8">
                  <a:pos x="T4" y="T5"/>
                </a:cxn>
              </a:cxnLst>
              <a:rect l="T9" t="T10" r="T11" b="T12"/>
              <a:pathLst>
                <a:path w="27" h="5">
                  <a:moveTo>
                    <a:pt x="27" y="0"/>
                  </a:moveTo>
                  <a:lnTo>
                    <a:pt x="3" y="0"/>
                  </a:lnTo>
                  <a:lnTo>
                    <a:pt x="0" y="5"/>
                  </a:lnTo>
                </a:path>
              </a:pathLst>
            </a:custGeom>
            <a:noFill/>
            <a:ln w="9525">
              <a:solidFill>
                <a:srgbClr val="000000"/>
              </a:solidFill>
              <a:prstDash val="solid"/>
              <a:round/>
              <a:headEnd/>
              <a:tailEnd/>
            </a:ln>
          </p:spPr>
          <p:txBody>
            <a:bodyPr/>
            <a:lstStyle/>
            <a:p>
              <a:endParaRPr lang="de-DE"/>
            </a:p>
          </p:txBody>
        </p:sp>
        <p:sp>
          <p:nvSpPr>
            <p:cNvPr id="11375" name="Freeform 42"/>
            <p:cNvSpPr>
              <a:spLocks/>
            </p:cNvSpPr>
            <p:nvPr/>
          </p:nvSpPr>
          <p:spPr bwMode="auto">
            <a:xfrm>
              <a:off x="2190" y="2769"/>
              <a:ext cx="22" cy="5"/>
            </a:xfrm>
            <a:custGeom>
              <a:avLst/>
              <a:gdLst>
                <a:gd name="T0" fmla="*/ 0 w 22"/>
                <a:gd name="T1" fmla="*/ 0 h 5"/>
                <a:gd name="T2" fmla="*/ 20 w 22"/>
                <a:gd name="T3" fmla="*/ 0 h 5"/>
                <a:gd name="T4" fmla="*/ 22 w 22"/>
                <a:gd name="T5" fmla="*/ 5 h 5"/>
                <a:gd name="T6" fmla="*/ 0 60000 65536"/>
                <a:gd name="T7" fmla="*/ 0 60000 65536"/>
                <a:gd name="T8" fmla="*/ 0 60000 65536"/>
                <a:gd name="T9" fmla="*/ 0 w 22"/>
                <a:gd name="T10" fmla="*/ 0 h 5"/>
                <a:gd name="T11" fmla="*/ 22 w 22"/>
                <a:gd name="T12" fmla="*/ 5 h 5"/>
              </a:gdLst>
              <a:ahLst/>
              <a:cxnLst>
                <a:cxn ang="T6">
                  <a:pos x="T0" y="T1"/>
                </a:cxn>
                <a:cxn ang="T7">
                  <a:pos x="T2" y="T3"/>
                </a:cxn>
                <a:cxn ang="T8">
                  <a:pos x="T4" y="T5"/>
                </a:cxn>
              </a:cxnLst>
              <a:rect l="T9" t="T10" r="T11" b="T12"/>
              <a:pathLst>
                <a:path w="22" h="5">
                  <a:moveTo>
                    <a:pt x="0" y="0"/>
                  </a:moveTo>
                  <a:lnTo>
                    <a:pt x="20" y="0"/>
                  </a:lnTo>
                  <a:lnTo>
                    <a:pt x="22" y="5"/>
                  </a:lnTo>
                </a:path>
              </a:pathLst>
            </a:custGeom>
            <a:noFill/>
            <a:ln w="9525">
              <a:solidFill>
                <a:srgbClr val="000000"/>
              </a:solidFill>
              <a:prstDash val="solid"/>
              <a:round/>
              <a:headEnd/>
              <a:tailEnd/>
            </a:ln>
          </p:spPr>
          <p:txBody>
            <a:bodyPr/>
            <a:lstStyle/>
            <a:p>
              <a:endParaRPr lang="de-DE"/>
            </a:p>
          </p:txBody>
        </p:sp>
        <p:sp>
          <p:nvSpPr>
            <p:cNvPr id="11376" name="Freeform 43"/>
            <p:cNvSpPr>
              <a:spLocks/>
            </p:cNvSpPr>
            <p:nvPr/>
          </p:nvSpPr>
          <p:spPr bwMode="auto">
            <a:xfrm>
              <a:off x="2190" y="2765"/>
              <a:ext cx="18" cy="4"/>
            </a:xfrm>
            <a:custGeom>
              <a:avLst/>
              <a:gdLst>
                <a:gd name="T0" fmla="*/ 18 w 18"/>
                <a:gd name="T1" fmla="*/ 0 h 4"/>
                <a:gd name="T2" fmla="*/ 2 w 18"/>
                <a:gd name="T3" fmla="*/ 0 h 4"/>
                <a:gd name="T4" fmla="*/ 0 w 18"/>
                <a:gd name="T5" fmla="*/ 4 h 4"/>
                <a:gd name="T6" fmla="*/ 0 60000 65536"/>
                <a:gd name="T7" fmla="*/ 0 60000 65536"/>
                <a:gd name="T8" fmla="*/ 0 60000 65536"/>
                <a:gd name="T9" fmla="*/ 0 w 18"/>
                <a:gd name="T10" fmla="*/ 0 h 4"/>
                <a:gd name="T11" fmla="*/ 18 w 18"/>
                <a:gd name="T12" fmla="*/ 4 h 4"/>
              </a:gdLst>
              <a:ahLst/>
              <a:cxnLst>
                <a:cxn ang="T6">
                  <a:pos x="T0" y="T1"/>
                </a:cxn>
                <a:cxn ang="T7">
                  <a:pos x="T2" y="T3"/>
                </a:cxn>
                <a:cxn ang="T8">
                  <a:pos x="T4" y="T5"/>
                </a:cxn>
              </a:cxnLst>
              <a:rect l="T9" t="T10" r="T11" b="T12"/>
              <a:pathLst>
                <a:path w="18" h="4">
                  <a:moveTo>
                    <a:pt x="18" y="0"/>
                  </a:moveTo>
                  <a:lnTo>
                    <a:pt x="2" y="0"/>
                  </a:lnTo>
                  <a:lnTo>
                    <a:pt x="0" y="4"/>
                  </a:lnTo>
                </a:path>
              </a:pathLst>
            </a:custGeom>
            <a:noFill/>
            <a:ln w="9525">
              <a:solidFill>
                <a:srgbClr val="000000"/>
              </a:solidFill>
              <a:prstDash val="solid"/>
              <a:round/>
              <a:headEnd/>
              <a:tailEnd/>
            </a:ln>
          </p:spPr>
          <p:txBody>
            <a:bodyPr/>
            <a:lstStyle/>
            <a:p>
              <a:endParaRPr lang="de-DE"/>
            </a:p>
          </p:txBody>
        </p:sp>
        <p:sp>
          <p:nvSpPr>
            <p:cNvPr id="11377" name="Freeform 44"/>
            <p:cNvSpPr>
              <a:spLocks/>
            </p:cNvSpPr>
            <p:nvPr/>
          </p:nvSpPr>
          <p:spPr bwMode="auto">
            <a:xfrm>
              <a:off x="2193" y="2760"/>
              <a:ext cx="15" cy="5"/>
            </a:xfrm>
            <a:custGeom>
              <a:avLst/>
              <a:gdLst>
                <a:gd name="T0" fmla="*/ 0 w 15"/>
                <a:gd name="T1" fmla="*/ 0 h 5"/>
                <a:gd name="T2" fmla="*/ 14 w 15"/>
                <a:gd name="T3" fmla="*/ 0 h 5"/>
                <a:gd name="T4" fmla="*/ 15 w 15"/>
                <a:gd name="T5" fmla="*/ 5 h 5"/>
                <a:gd name="T6" fmla="*/ 0 60000 65536"/>
                <a:gd name="T7" fmla="*/ 0 60000 65536"/>
                <a:gd name="T8" fmla="*/ 0 60000 65536"/>
                <a:gd name="T9" fmla="*/ 0 w 15"/>
                <a:gd name="T10" fmla="*/ 0 h 5"/>
                <a:gd name="T11" fmla="*/ 15 w 15"/>
                <a:gd name="T12" fmla="*/ 5 h 5"/>
              </a:gdLst>
              <a:ahLst/>
              <a:cxnLst>
                <a:cxn ang="T6">
                  <a:pos x="T0" y="T1"/>
                </a:cxn>
                <a:cxn ang="T7">
                  <a:pos x="T2" y="T3"/>
                </a:cxn>
                <a:cxn ang="T8">
                  <a:pos x="T4" y="T5"/>
                </a:cxn>
              </a:cxnLst>
              <a:rect l="T9" t="T10" r="T11" b="T12"/>
              <a:pathLst>
                <a:path w="15" h="5">
                  <a:moveTo>
                    <a:pt x="0" y="0"/>
                  </a:moveTo>
                  <a:lnTo>
                    <a:pt x="14" y="0"/>
                  </a:lnTo>
                  <a:lnTo>
                    <a:pt x="15" y="5"/>
                  </a:lnTo>
                </a:path>
              </a:pathLst>
            </a:custGeom>
            <a:noFill/>
            <a:ln w="9525">
              <a:solidFill>
                <a:srgbClr val="000000"/>
              </a:solidFill>
              <a:prstDash val="solid"/>
              <a:round/>
              <a:headEnd/>
              <a:tailEnd/>
            </a:ln>
          </p:spPr>
          <p:txBody>
            <a:bodyPr/>
            <a:lstStyle/>
            <a:p>
              <a:endParaRPr lang="de-DE"/>
            </a:p>
          </p:txBody>
        </p:sp>
        <p:sp>
          <p:nvSpPr>
            <p:cNvPr id="11378" name="Freeform 45"/>
            <p:cNvSpPr>
              <a:spLocks/>
            </p:cNvSpPr>
            <p:nvPr/>
          </p:nvSpPr>
          <p:spPr bwMode="auto">
            <a:xfrm>
              <a:off x="2193" y="2754"/>
              <a:ext cx="11" cy="6"/>
            </a:xfrm>
            <a:custGeom>
              <a:avLst/>
              <a:gdLst>
                <a:gd name="T0" fmla="*/ 11 w 11"/>
                <a:gd name="T1" fmla="*/ 0 h 6"/>
                <a:gd name="T2" fmla="*/ 3 w 11"/>
                <a:gd name="T3" fmla="*/ 0 h 6"/>
                <a:gd name="T4" fmla="*/ 0 w 11"/>
                <a:gd name="T5" fmla="*/ 6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11" y="0"/>
                  </a:moveTo>
                  <a:lnTo>
                    <a:pt x="3" y="0"/>
                  </a:lnTo>
                  <a:lnTo>
                    <a:pt x="0" y="6"/>
                  </a:lnTo>
                </a:path>
              </a:pathLst>
            </a:custGeom>
            <a:noFill/>
            <a:ln w="9525">
              <a:solidFill>
                <a:srgbClr val="000000"/>
              </a:solidFill>
              <a:prstDash val="solid"/>
              <a:round/>
              <a:headEnd/>
              <a:tailEnd/>
            </a:ln>
          </p:spPr>
          <p:txBody>
            <a:bodyPr/>
            <a:lstStyle/>
            <a:p>
              <a:endParaRPr lang="de-DE"/>
            </a:p>
          </p:txBody>
        </p:sp>
        <p:sp>
          <p:nvSpPr>
            <p:cNvPr id="11379" name="Rectangle 46"/>
            <p:cNvSpPr>
              <a:spLocks noChangeArrowheads="1"/>
            </p:cNvSpPr>
            <p:nvPr/>
          </p:nvSpPr>
          <p:spPr bwMode="auto">
            <a:xfrm>
              <a:off x="1941" y="2328"/>
              <a:ext cx="609" cy="220"/>
            </a:xfrm>
            <a:prstGeom prst="rect">
              <a:avLst/>
            </a:prstGeom>
            <a:solidFill>
              <a:srgbClr val="FFFFFF"/>
            </a:solidFill>
            <a:ln w="9525">
              <a:noFill/>
              <a:miter lim="800000"/>
              <a:headEnd/>
              <a:tailEnd/>
            </a:ln>
          </p:spPr>
          <p:txBody>
            <a:bodyPr/>
            <a:lstStyle/>
            <a:p>
              <a:endParaRPr lang="de-DE"/>
            </a:p>
          </p:txBody>
        </p:sp>
        <p:sp>
          <p:nvSpPr>
            <p:cNvPr id="11380" name="Rectangle 47"/>
            <p:cNvSpPr>
              <a:spLocks noChangeArrowheads="1"/>
            </p:cNvSpPr>
            <p:nvPr/>
          </p:nvSpPr>
          <p:spPr bwMode="auto">
            <a:xfrm>
              <a:off x="1897" y="2352"/>
              <a:ext cx="574" cy="182"/>
            </a:xfrm>
            <a:prstGeom prst="rect">
              <a:avLst/>
            </a:prstGeom>
            <a:noFill/>
            <a:ln w="9525">
              <a:noFill/>
              <a:miter lim="800000"/>
              <a:headEnd/>
              <a:tailEnd/>
            </a:ln>
          </p:spPr>
          <p:txBody>
            <a:bodyPr wrap="none" lIns="0" tIns="0" rIns="0" bIns="0">
              <a:spAutoFit/>
            </a:bodyPr>
            <a:lstStyle/>
            <a:p>
              <a:pPr algn="ctr" defTabSz="762000"/>
              <a:r>
                <a:rPr lang="en-GB" sz="1900" u="none">
                  <a:solidFill>
                    <a:srgbClr val="000000"/>
                  </a:solidFill>
                  <a:latin typeface="Times New Roman" pitchFamily="18" charset="0"/>
                </a:rPr>
                <a:t>E  (Z</a:t>
              </a:r>
              <a:r>
                <a:rPr lang="en-GB" sz="1900" u="none" baseline="-25000">
                  <a:solidFill>
                    <a:srgbClr val="000000"/>
                  </a:solidFill>
                  <a:latin typeface="Times New Roman" pitchFamily="18" charset="0"/>
                </a:rPr>
                <a:t>e</a:t>
              </a:r>
              <a:r>
                <a:rPr lang="en-GB" sz="1900" u="none">
                  <a:solidFill>
                    <a:srgbClr val="000000"/>
                  </a:solidFill>
                  <a:latin typeface="Times New Roman" pitchFamily="18" charset="0"/>
                </a:rPr>
                <a:t>,X)</a:t>
              </a:r>
              <a:endParaRPr lang="en-GB" sz="1400" u="none">
                <a:latin typeface="Times New Roman" pitchFamily="18" charset="0"/>
              </a:endParaRPr>
            </a:p>
          </p:txBody>
        </p:sp>
      </p:grpSp>
      <p:sp>
        <p:nvSpPr>
          <p:cNvPr id="11268" name="Rectangle 48"/>
          <p:cNvSpPr>
            <a:spLocks noChangeArrowheads="1"/>
          </p:cNvSpPr>
          <p:nvPr/>
        </p:nvSpPr>
        <p:spPr bwMode="auto">
          <a:xfrm>
            <a:off x="3484563" y="2220913"/>
            <a:ext cx="1281112" cy="347662"/>
          </a:xfrm>
          <a:prstGeom prst="rect">
            <a:avLst/>
          </a:prstGeom>
          <a:solidFill>
            <a:srgbClr val="FFFFFF"/>
          </a:solidFill>
          <a:ln w="9525">
            <a:noFill/>
            <a:miter lim="800000"/>
            <a:headEnd/>
            <a:tailEnd/>
          </a:ln>
        </p:spPr>
        <p:txBody>
          <a:bodyPr/>
          <a:lstStyle/>
          <a:p>
            <a:endParaRPr lang="de-DE"/>
          </a:p>
        </p:txBody>
      </p:sp>
      <p:grpSp>
        <p:nvGrpSpPr>
          <p:cNvPr id="4" name="Group 49"/>
          <p:cNvGrpSpPr>
            <a:grpSpLocks/>
          </p:cNvGrpSpPr>
          <p:nvPr/>
        </p:nvGrpSpPr>
        <p:grpSpPr bwMode="auto">
          <a:xfrm>
            <a:off x="2667000" y="2286000"/>
            <a:ext cx="3236913" cy="1624013"/>
            <a:chOff x="1680" y="1440"/>
            <a:chExt cx="2040" cy="1022"/>
          </a:xfrm>
        </p:grpSpPr>
        <p:grpSp>
          <p:nvGrpSpPr>
            <p:cNvPr id="5" name="Group 50"/>
            <p:cNvGrpSpPr>
              <a:grpSpLocks/>
            </p:cNvGrpSpPr>
            <p:nvPr/>
          </p:nvGrpSpPr>
          <p:grpSpPr bwMode="auto">
            <a:xfrm>
              <a:off x="2399" y="2034"/>
              <a:ext cx="1321" cy="428"/>
              <a:chOff x="2639" y="2226"/>
              <a:chExt cx="1321" cy="428"/>
            </a:xfrm>
          </p:grpSpPr>
          <p:sp>
            <p:nvSpPr>
              <p:cNvPr id="11338" name="Rectangle 51"/>
              <p:cNvSpPr>
                <a:spLocks noChangeArrowheads="1"/>
              </p:cNvSpPr>
              <p:nvPr/>
            </p:nvSpPr>
            <p:spPr bwMode="auto">
              <a:xfrm>
                <a:off x="3067" y="2486"/>
                <a:ext cx="395" cy="162"/>
              </a:xfrm>
              <a:prstGeom prst="rect">
                <a:avLst/>
              </a:prstGeom>
              <a:noFill/>
              <a:ln w="9525">
                <a:noFill/>
                <a:miter lim="800000"/>
                <a:headEnd/>
                <a:tailEnd/>
              </a:ln>
            </p:spPr>
            <p:txBody>
              <a:bodyPr/>
              <a:lstStyle/>
              <a:p>
                <a:endParaRPr lang="de-DE"/>
              </a:p>
            </p:txBody>
          </p:sp>
          <p:sp>
            <p:nvSpPr>
              <p:cNvPr id="11339" name="Rectangle 52"/>
              <p:cNvSpPr>
                <a:spLocks noChangeArrowheads="1"/>
              </p:cNvSpPr>
              <p:nvPr/>
            </p:nvSpPr>
            <p:spPr bwMode="auto">
              <a:xfrm>
                <a:off x="3045" y="2500"/>
                <a:ext cx="462"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00000"/>
                    </a:solidFill>
                    <a:latin typeface="Times New Roman" pitchFamily="18" charset="0"/>
                  </a:rPr>
                  <a:t>Channel</a:t>
                </a:r>
                <a:endParaRPr lang="en-GB" sz="1400" u="none">
                  <a:latin typeface="Times New Roman" pitchFamily="18" charset="0"/>
                </a:endParaRPr>
              </a:p>
            </p:txBody>
          </p:sp>
          <p:sp>
            <p:nvSpPr>
              <p:cNvPr id="11340" name="Rectangle 53"/>
              <p:cNvSpPr>
                <a:spLocks noChangeArrowheads="1"/>
              </p:cNvSpPr>
              <p:nvPr/>
            </p:nvSpPr>
            <p:spPr bwMode="auto">
              <a:xfrm>
                <a:off x="2858" y="2226"/>
                <a:ext cx="730" cy="174"/>
              </a:xfrm>
              <a:prstGeom prst="rect">
                <a:avLst/>
              </a:prstGeom>
              <a:solidFill>
                <a:srgbClr val="FFFFFF"/>
              </a:solidFill>
              <a:ln w="9525">
                <a:noFill/>
                <a:miter lim="800000"/>
                <a:headEnd/>
                <a:tailEnd/>
              </a:ln>
            </p:spPr>
            <p:txBody>
              <a:bodyPr/>
              <a:lstStyle/>
              <a:p>
                <a:endParaRPr lang="de-DE"/>
              </a:p>
            </p:txBody>
          </p:sp>
          <p:sp>
            <p:nvSpPr>
              <p:cNvPr id="11341" name="Rectangle 54"/>
              <p:cNvSpPr>
                <a:spLocks noChangeArrowheads="1"/>
              </p:cNvSpPr>
              <p:nvPr/>
            </p:nvSpPr>
            <p:spPr bwMode="auto">
              <a:xfrm>
                <a:off x="2690" y="2234"/>
                <a:ext cx="1090" cy="155"/>
              </a:xfrm>
              <a:prstGeom prst="rect">
                <a:avLst/>
              </a:prstGeom>
              <a:noFill/>
              <a:ln w="9525">
                <a:noFill/>
                <a:miter lim="800000"/>
                <a:headEnd/>
                <a:tailEnd/>
              </a:ln>
            </p:spPr>
            <p:txBody>
              <a:bodyPr lIns="0" tIns="0" rIns="0" bIns="0">
                <a:spAutoFit/>
              </a:bodyPr>
              <a:lstStyle/>
              <a:p>
                <a:pPr algn="ctr" defTabSz="762000"/>
                <a:r>
                  <a:rPr lang="en-GB" sz="1600" u="none">
                    <a:solidFill>
                      <a:srgbClr val="000000"/>
                    </a:solidFill>
                    <a:latin typeface="Times New Roman" pitchFamily="18" charset="0"/>
                  </a:rPr>
                  <a:t>Y = E  (Z</a:t>
                </a:r>
                <a:r>
                  <a:rPr lang="en-GB" sz="1600" u="none" baseline="-25000">
                    <a:solidFill>
                      <a:srgbClr val="000000"/>
                    </a:solidFill>
                    <a:latin typeface="Times New Roman" pitchFamily="18" charset="0"/>
                  </a:rPr>
                  <a:t>e</a:t>
                </a:r>
                <a:r>
                  <a:rPr lang="en-GB" sz="1600" u="none">
                    <a:solidFill>
                      <a:srgbClr val="000000"/>
                    </a:solidFill>
                    <a:latin typeface="Times New Roman" pitchFamily="18" charset="0"/>
                  </a:rPr>
                  <a:t>,X)</a:t>
                </a:r>
                <a:endParaRPr lang="en-GB" sz="1400" u="none">
                  <a:latin typeface="Times New Roman" pitchFamily="18" charset="0"/>
                </a:endParaRPr>
              </a:p>
            </p:txBody>
          </p:sp>
          <p:sp>
            <p:nvSpPr>
              <p:cNvPr id="11342" name="Freeform 55"/>
              <p:cNvSpPr>
                <a:spLocks/>
              </p:cNvSpPr>
              <p:nvPr/>
            </p:nvSpPr>
            <p:spPr bwMode="auto">
              <a:xfrm>
                <a:off x="3850" y="2433"/>
                <a:ext cx="106" cy="47"/>
              </a:xfrm>
              <a:custGeom>
                <a:avLst/>
                <a:gdLst>
                  <a:gd name="T0" fmla="*/ 103 w 106"/>
                  <a:gd name="T1" fmla="*/ 0 h 47"/>
                  <a:gd name="T2" fmla="*/ 0 w 106"/>
                  <a:gd name="T3" fmla="*/ 0 h 47"/>
                  <a:gd name="T4" fmla="*/ 0 w 106"/>
                  <a:gd name="T5" fmla="*/ 6 h 47"/>
                  <a:gd name="T6" fmla="*/ 106 w 106"/>
                  <a:gd name="T7" fmla="*/ 6 h 47"/>
                  <a:gd name="T8" fmla="*/ 95 w 106"/>
                  <a:gd name="T9" fmla="*/ 10 h 47"/>
                  <a:gd name="T10" fmla="*/ 0 w 106"/>
                  <a:gd name="T11" fmla="*/ 10 h 47"/>
                  <a:gd name="T12" fmla="*/ 0 w 106"/>
                  <a:gd name="T13" fmla="*/ 15 h 47"/>
                  <a:gd name="T14" fmla="*/ 86 w 106"/>
                  <a:gd name="T15" fmla="*/ 15 h 47"/>
                  <a:gd name="T16" fmla="*/ 75 w 106"/>
                  <a:gd name="T17" fmla="*/ 18 h 47"/>
                  <a:gd name="T18" fmla="*/ 0 w 106"/>
                  <a:gd name="T19" fmla="*/ 18 h 47"/>
                  <a:gd name="T20" fmla="*/ 0 w 106"/>
                  <a:gd name="T21" fmla="*/ 23 h 47"/>
                  <a:gd name="T22" fmla="*/ 64 w 106"/>
                  <a:gd name="T23" fmla="*/ 23 h 47"/>
                  <a:gd name="T24" fmla="*/ 54 w 106"/>
                  <a:gd name="T25" fmla="*/ 29 h 47"/>
                  <a:gd name="T26" fmla="*/ 0 w 106"/>
                  <a:gd name="T27" fmla="*/ 29 h 47"/>
                  <a:gd name="T28" fmla="*/ 0 w 106"/>
                  <a:gd name="T29" fmla="*/ 33 h 47"/>
                  <a:gd name="T30" fmla="*/ 44 w 106"/>
                  <a:gd name="T31" fmla="*/ 33 h 47"/>
                  <a:gd name="T32" fmla="*/ 34 w 106"/>
                  <a:gd name="T33" fmla="*/ 38 h 47"/>
                  <a:gd name="T34" fmla="*/ 0 w 106"/>
                  <a:gd name="T35" fmla="*/ 38 h 47"/>
                  <a:gd name="T36" fmla="*/ 0 w 106"/>
                  <a:gd name="T37" fmla="*/ 41 h 47"/>
                  <a:gd name="T38" fmla="*/ 24 w 106"/>
                  <a:gd name="T39" fmla="*/ 41 h 47"/>
                  <a:gd name="T40" fmla="*/ 14 w 106"/>
                  <a:gd name="T41" fmla="*/ 47 h 47"/>
                  <a:gd name="T42" fmla="*/ 0 w 106"/>
                  <a:gd name="T43" fmla="*/ 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47"/>
                  <a:gd name="T68" fmla="*/ 106 w 106"/>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47">
                    <a:moveTo>
                      <a:pt x="103" y="0"/>
                    </a:moveTo>
                    <a:lnTo>
                      <a:pt x="0" y="0"/>
                    </a:lnTo>
                    <a:lnTo>
                      <a:pt x="0" y="6"/>
                    </a:lnTo>
                    <a:lnTo>
                      <a:pt x="106" y="6"/>
                    </a:lnTo>
                    <a:lnTo>
                      <a:pt x="95" y="10"/>
                    </a:lnTo>
                    <a:lnTo>
                      <a:pt x="0" y="10"/>
                    </a:lnTo>
                    <a:lnTo>
                      <a:pt x="0" y="15"/>
                    </a:lnTo>
                    <a:lnTo>
                      <a:pt x="86" y="15"/>
                    </a:lnTo>
                    <a:lnTo>
                      <a:pt x="75" y="18"/>
                    </a:lnTo>
                    <a:lnTo>
                      <a:pt x="0" y="18"/>
                    </a:lnTo>
                    <a:lnTo>
                      <a:pt x="0" y="23"/>
                    </a:lnTo>
                    <a:lnTo>
                      <a:pt x="64" y="23"/>
                    </a:lnTo>
                    <a:lnTo>
                      <a:pt x="54" y="29"/>
                    </a:lnTo>
                    <a:lnTo>
                      <a:pt x="0" y="29"/>
                    </a:lnTo>
                    <a:lnTo>
                      <a:pt x="0" y="33"/>
                    </a:lnTo>
                    <a:lnTo>
                      <a:pt x="44" y="33"/>
                    </a:lnTo>
                    <a:lnTo>
                      <a:pt x="34" y="38"/>
                    </a:lnTo>
                    <a:lnTo>
                      <a:pt x="0" y="38"/>
                    </a:lnTo>
                    <a:lnTo>
                      <a:pt x="0" y="41"/>
                    </a:lnTo>
                    <a:lnTo>
                      <a:pt x="24" y="41"/>
                    </a:lnTo>
                    <a:lnTo>
                      <a:pt x="14" y="47"/>
                    </a:lnTo>
                    <a:lnTo>
                      <a:pt x="0" y="47"/>
                    </a:lnTo>
                  </a:path>
                </a:pathLst>
              </a:custGeom>
              <a:noFill/>
              <a:ln w="9525">
                <a:solidFill>
                  <a:srgbClr val="000000"/>
                </a:solidFill>
                <a:prstDash val="solid"/>
                <a:round/>
                <a:headEnd/>
                <a:tailEnd/>
              </a:ln>
            </p:spPr>
            <p:txBody>
              <a:bodyPr/>
              <a:lstStyle/>
              <a:p>
                <a:endParaRPr lang="de-DE"/>
              </a:p>
            </p:txBody>
          </p:sp>
          <p:sp>
            <p:nvSpPr>
              <p:cNvPr id="11343" name="Freeform 56"/>
              <p:cNvSpPr>
                <a:spLocks/>
              </p:cNvSpPr>
              <p:nvPr/>
            </p:nvSpPr>
            <p:spPr bwMode="auto">
              <a:xfrm>
                <a:off x="3850" y="2386"/>
                <a:ext cx="110" cy="100"/>
              </a:xfrm>
              <a:custGeom>
                <a:avLst/>
                <a:gdLst>
                  <a:gd name="T0" fmla="*/ 0 w 110"/>
                  <a:gd name="T1" fmla="*/ 100 h 100"/>
                  <a:gd name="T2" fmla="*/ 0 w 110"/>
                  <a:gd name="T3" fmla="*/ 0 h 100"/>
                  <a:gd name="T4" fmla="*/ 110 w 110"/>
                  <a:gd name="T5" fmla="*/ 50 h 100"/>
                  <a:gd name="T6" fmla="*/ 0 w 110"/>
                  <a:gd name="T7" fmla="*/ 100 h 100"/>
                  <a:gd name="T8" fmla="*/ 0 60000 65536"/>
                  <a:gd name="T9" fmla="*/ 0 60000 65536"/>
                  <a:gd name="T10" fmla="*/ 0 60000 65536"/>
                  <a:gd name="T11" fmla="*/ 0 60000 65536"/>
                  <a:gd name="T12" fmla="*/ 0 w 110"/>
                  <a:gd name="T13" fmla="*/ 0 h 100"/>
                  <a:gd name="T14" fmla="*/ 110 w 110"/>
                  <a:gd name="T15" fmla="*/ 100 h 100"/>
                </a:gdLst>
                <a:ahLst/>
                <a:cxnLst>
                  <a:cxn ang="T8">
                    <a:pos x="T0" y="T1"/>
                  </a:cxn>
                  <a:cxn ang="T9">
                    <a:pos x="T2" y="T3"/>
                  </a:cxn>
                  <a:cxn ang="T10">
                    <a:pos x="T4" y="T5"/>
                  </a:cxn>
                  <a:cxn ang="T11">
                    <a:pos x="T6" y="T7"/>
                  </a:cxn>
                </a:cxnLst>
                <a:rect l="T12" t="T13" r="T14" b="T15"/>
                <a:pathLst>
                  <a:path w="110" h="100">
                    <a:moveTo>
                      <a:pt x="0" y="100"/>
                    </a:moveTo>
                    <a:lnTo>
                      <a:pt x="0" y="0"/>
                    </a:lnTo>
                    <a:lnTo>
                      <a:pt x="110" y="50"/>
                    </a:lnTo>
                    <a:lnTo>
                      <a:pt x="0" y="100"/>
                    </a:lnTo>
                    <a:close/>
                  </a:path>
                </a:pathLst>
              </a:custGeom>
              <a:noFill/>
              <a:ln w="9525">
                <a:solidFill>
                  <a:srgbClr val="000000"/>
                </a:solidFill>
                <a:prstDash val="solid"/>
                <a:round/>
                <a:headEnd/>
                <a:tailEnd/>
              </a:ln>
            </p:spPr>
            <p:txBody>
              <a:bodyPr/>
              <a:lstStyle/>
              <a:p>
                <a:endParaRPr lang="de-DE"/>
              </a:p>
            </p:txBody>
          </p:sp>
          <p:sp>
            <p:nvSpPr>
              <p:cNvPr id="11344" name="Freeform 57"/>
              <p:cNvSpPr>
                <a:spLocks/>
              </p:cNvSpPr>
              <p:nvPr/>
            </p:nvSpPr>
            <p:spPr bwMode="auto">
              <a:xfrm>
                <a:off x="3850" y="2428"/>
                <a:ext cx="103" cy="5"/>
              </a:xfrm>
              <a:custGeom>
                <a:avLst/>
                <a:gdLst>
                  <a:gd name="T0" fmla="*/ 0 w 103"/>
                  <a:gd name="T1" fmla="*/ 0 h 5"/>
                  <a:gd name="T2" fmla="*/ 94 w 103"/>
                  <a:gd name="T3" fmla="*/ 0 h 5"/>
                  <a:gd name="T4" fmla="*/ 103 w 103"/>
                  <a:gd name="T5" fmla="*/ 5 h 5"/>
                  <a:gd name="T6" fmla="*/ 0 60000 65536"/>
                  <a:gd name="T7" fmla="*/ 0 60000 65536"/>
                  <a:gd name="T8" fmla="*/ 0 60000 65536"/>
                  <a:gd name="T9" fmla="*/ 0 w 103"/>
                  <a:gd name="T10" fmla="*/ 0 h 5"/>
                  <a:gd name="T11" fmla="*/ 103 w 103"/>
                  <a:gd name="T12" fmla="*/ 5 h 5"/>
                </a:gdLst>
                <a:ahLst/>
                <a:cxnLst>
                  <a:cxn ang="T6">
                    <a:pos x="T0" y="T1"/>
                  </a:cxn>
                  <a:cxn ang="T7">
                    <a:pos x="T2" y="T3"/>
                  </a:cxn>
                  <a:cxn ang="T8">
                    <a:pos x="T4" y="T5"/>
                  </a:cxn>
                </a:cxnLst>
                <a:rect l="T9" t="T10" r="T11" b="T12"/>
                <a:pathLst>
                  <a:path w="103" h="5">
                    <a:moveTo>
                      <a:pt x="0" y="0"/>
                    </a:moveTo>
                    <a:lnTo>
                      <a:pt x="94" y="0"/>
                    </a:lnTo>
                    <a:lnTo>
                      <a:pt x="103" y="5"/>
                    </a:lnTo>
                  </a:path>
                </a:pathLst>
              </a:custGeom>
              <a:noFill/>
              <a:ln w="9525">
                <a:solidFill>
                  <a:srgbClr val="000000"/>
                </a:solidFill>
                <a:prstDash val="solid"/>
                <a:round/>
                <a:headEnd/>
                <a:tailEnd/>
              </a:ln>
            </p:spPr>
            <p:txBody>
              <a:bodyPr/>
              <a:lstStyle/>
              <a:p>
                <a:endParaRPr lang="de-DE"/>
              </a:p>
            </p:txBody>
          </p:sp>
          <p:sp>
            <p:nvSpPr>
              <p:cNvPr id="11345" name="Freeform 58"/>
              <p:cNvSpPr>
                <a:spLocks/>
              </p:cNvSpPr>
              <p:nvPr/>
            </p:nvSpPr>
            <p:spPr bwMode="auto">
              <a:xfrm>
                <a:off x="3850" y="2423"/>
                <a:ext cx="83" cy="5"/>
              </a:xfrm>
              <a:custGeom>
                <a:avLst/>
                <a:gdLst>
                  <a:gd name="T0" fmla="*/ 83 w 83"/>
                  <a:gd name="T1" fmla="*/ 0 h 5"/>
                  <a:gd name="T2" fmla="*/ 0 w 83"/>
                  <a:gd name="T3" fmla="*/ 0 h 5"/>
                  <a:gd name="T4" fmla="*/ 0 w 83"/>
                  <a:gd name="T5" fmla="*/ 5 h 5"/>
                  <a:gd name="T6" fmla="*/ 0 60000 65536"/>
                  <a:gd name="T7" fmla="*/ 0 60000 65536"/>
                  <a:gd name="T8" fmla="*/ 0 60000 65536"/>
                  <a:gd name="T9" fmla="*/ 0 w 83"/>
                  <a:gd name="T10" fmla="*/ 0 h 5"/>
                  <a:gd name="T11" fmla="*/ 83 w 83"/>
                  <a:gd name="T12" fmla="*/ 5 h 5"/>
                </a:gdLst>
                <a:ahLst/>
                <a:cxnLst>
                  <a:cxn ang="T6">
                    <a:pos x="T0" y="T1"/>
                  </a:cxn>
                  <a:cxn ang="T7">
                    <a:pos x="T2" y="T3"/>
                  </a:cxn>
                  <a:cxn ang="T8">
                    <a:pos x="T4" y="T5"/>
                  </a:cxn>
                </a:cxnLst>
                <a:rect l="T9" t="T10" r="T11" b="T12"/>
                <a:pathLst>
                  <a:path w="83" h="5">
                    <a:moveTo>
                      <a:pt x="83" y="0"/>
                    </a:moveTo>
                    <a:lnTo>
                      <a:pt x="0" y="0"/>
                    </a:lnTo>
                    <a:lnTo>
                      <a:pt x="0" y="5"/>
                    </a:lnTo>
                  </a:path>
                </a:pathLst>
              </a:custGeom>
              <a:noFill/>
              <a:ln w="9525">
                <a:solidFill>
                  <a:srgbClr val="000000"/>
                </a:solidFill>
                <a:prstDash val="solid"/>
                <a:round/>
                <a:headEnd/>
                <a:tailEnd/>
              </a:ln>
            </p:spPr>
            <p:txBody>
              <a:bodyPr/>
              <a:lstStyle/>
              <a:p>
                <a:endParaRPr lang="de-DE"/>
              </a:p>
            </p:txBody>
          </p:sp>
          <p:sp>
            <p:nvSpPr>
              <p:cNvPr id="11346" name="Freeform 59"/>
              <p:cNvSpPr>
                <a:spLocks/>
              </p:cNvSpPr>
              <p:nvPr/>
            </p:nvSpPr>
            <p:spPr bwMode="auto">
              <a:xfrm>
                <a:off x="3850" y="2419"/>
                <a:ext cx="83" cy="6"/>
              </a:xfrm>
              <a:custGeom>
                <a:avLst/>
                <a:gdLst>
                  <a:gd name="T0" fmla="*/ 0 w 83"/>
                  <a:gd name="T1" fmla="*/ 0 h 6"/>
                  <a:gd name="T2" fmla="*/ 72 w 83"/>
                  <a:gd name="T3" fmla="*/ 0 h 6"/>
                  <a:gd name="T4" fmla="*/ 83 w 83"/>
                  <a:gd name="T5" fmla="*/ 6 h 6"/>
                  <a:gd name="T6" fmla="*/ 0 60000 65536"/>
                  <a:gd name="T7" fmla="*/ 0 60000 65536"/>
                  <a:gd name="T8" fmla="*/ 0 60000 65536"/>
                  <a:gd name="T9" fmla="*/ 0 w 83"/>
                  <a:gd name="T10" fmla="*/ 0 h 6"/>
                  <a:gd name="T11" fmla="*/ 83 w 83"/>
                  <a:gd name="T12" fmla="*/ 6 h 6"/>
                </a:gdLst>
                <a:ahLst/>
                <a:cxnLst>
                  <a:cxn ang="T6">
                    <a:pos x="T0" y="T1"/>
                  </a:cxn>
                  <a:cxn ang="T7">
                    <a:pos x="T2" y="T3"/>
                  </a:cxn>
                  <a:cxn ang="T8">
                    <a:pos x="T4" y="T5"/>
                  </a:cxn>
                </a:cxnLst>
                <a:rect l="T9" t="T10" r="T11" b="T12"/>
                <a:pathLst>
                  <a:path w="83" h="6">
                    <a:moveTo>
                      <a:pt x="0" y="0"/>
                    </a:moveTo>
                    <a:lnTo>
                      <a:pt x="72" y="0"/>
                    </a:lnTo>
                    <a:lnTo>
                      <a:pt x="83" y="6"/>
                    </a:lnTo>
                  </a:path>
                </a:pathLst>
              </a:custGeom>
              <a:noFill/>
              <a:ln w="9525">
                <a:solidFill>
                  <a:srgbClr val="000000"/>
                </a:solidFill>
                <a:prstDash val="solid"/>
                <a:round/>
                <a:headEnd/>
                <a:tailEnd/>
              </a:ln>
            </p:spPr>
            <p:txBody>
              <a:bodyPr/>
              <a:lstStyle/>
              <a:p>
                <a:endParaRPr lang="de-DE"/>
              </a:p>
            </p:txBody>
          </p:sp>
          <p:sp>
            <p:nvSpPr>
              <p:cNvPr id="11347" name="Freeform 60"/>
              <p:cNvSpPr>
                <a:spLocks/>
              </p:cNvSpPr>
              <p:nvPr/>
            </p:nvSpPr>
            <p:spPr bwMode="auto">
              <a:xfrm>
                <a:off x="3850" y="2414"/>
                <a:ext cx="63" cy="5"/>
              </a:xfrm>
              <a:custGeom>
                <a:avLst/>
                <a:gdLst>
                  <a:gd name="T0" fmla="*/ 63 w 63"/>
                  <a:gd name="T1" fmla="*/ 0 h 5"/>
                  <a:gd name="T2" fmla="*/ 0 w 63"/>
                  <a:gd name="T3" fmla="*/ 0 h 5"/>
                  <a:gd name="T4" fmla="*/ 0 w 63"/>
                  <a:gd name="T5" fmla="*/ 5 h 5"/>
                  <a:gd name="T6" fmla="*/ 0 60000 65536"/>
                  <a:gd name="T7" fmla="*/ 0 60000 65536"/>
                  <a:gd name="T8" fmla="*/ 0 60000 65536"/>
                  <a:gd name="T9" fmla="*/ 0 w 63"/>
                  <a:gd name="T10" fmla="*/ 0 h 5"/>
                  <a:gd name="T11" fmla="*/ 63 w 63"/>
                  <a:gd name="T12" fmla="*/ 5 h 5"/>
                </a:gdLst>
                <a:ahLst/>
                <a:cxnLst>
                  <a:cxn ang="T6">
                    <a:pos x="T0" y="T1"/>
                  </a:cxn>
                  <a:cxn ang="T7">
                    <a:pos x="T2" y="T3"/>
                  </a:cxn>
                  <a:cxn ang="T8">
                    <a:pos x="T4" y="T5"/>
                  </a:cxn>
                </a:cxnLst>
                <a:rect l="T9" t="T10" r="T11" b="T12"/>
                <a:pathLst>
                  <a:path w="63" h="5">
                    <a:moveTo>
                      <a:pt x="63" y="0"/>
                    </a:moveTo>
                    <a:lnTo>
                      <a:pt x="0" y="0"/>
                    </a:lnTo>
                    <a:lnTo>
                      <a:pt x="0" y="5"/>
                    </a:lnTo>
                  </a:path>
                </a:pathLst>
              </a:custGeom>
              <a:noFill/>
              <a:ln w="9525">
                <a:solidFill>
                  <a:srgbClr val="000000"/>
                </a:solidFill>
                <a:prstDash val="solid"/>
                <a:round/>
                <a:headEnd/>
                <a:tailEnd/>
              </a:ln>
            </p:spPr>
            <p:txBody>
              <a:bodyPr/>
              <a:lstStyle/>
              <a:p>
                <a:endParaRPr lang="de-DE"/>
              </a:p>
            </p:txBody>
          </p:sp>
          <p:sp>
            <p:nvSpPr>
              <p:cNvPr id="11348" name="Freeform 61"/>
              <p:cNvSpPr>
                <a:spLocks/>
              </p:cNvSpPr>
              <p:nvPr/>
            </p:nvSpPr>
            <p:spPr bwMode="auto">
              <a:xfrm>
                <a:off x="3850" y="2409"/>
                <a:ext cx="63" cy="5"/>
              </a:xfrm>
              <a:custGeom>
                <a:avLst/>
                <a:gdLst>
                  <a:gd name="T0" fmla="*/ 0 w 63"/>
                  <a:gd name="T1" fmla="*/ 0 h 5"/>
                  <a:gd name="T2" fmla="*/ 52 w 63"/>
                  <a:gd name="T3" fmla="*/ 0 h 5"/>
                  <a:gd name="T4" fmla="*/ 63 w 63"/>
                  <a:gd name="T5" fmla="*/ 5 h 5"/>
                  <a:gd name="T6" fmla="*/ 0 60000 65536"/>
                  <a:gd name="T7" fmla="*/ 0 60000 65536"/>
                  <a:gd name="T8" fmla="*/ 0 60000 65536"/>
                  <a:gd name="T9" fmla="*/ 0 w 63"/>
                  <a:gd name="T10" fmla="*/ 0 h 5"/>
                  <a:gd name="T11" fmla="*/ 63 w 63"/>
                  <a:gd name="T12" fmla="*/ 5 h 5"/>
                </a:gdLst>
                <a:ahLst/>
                <a:cxnLst>
                  <a:cxn ang="T6">
                    <a:pos x="T0" y="T1"/>
                  </a:cxn>
                  <a:cxn ang="T7">
                    <a:pos x="T2" y="T3"/>
                  </a:cxn>
                  <a:cxn ang="T8">
                    <a:pos x="T4" y="T5"/>
                  </a:cxn>
                </a:cxnLst>
                <a:rect l="T9" t="T10" r="T11" b="T12"/>
                <a:pathLst>
                  <a:path w="63" h="5">
                    <a:moveTo>
                      <a:pt x="0" y="0"/>
                    </a:moveTo>
                    <a:lnTo>
                      <a:pt x="52" y="0"/>
                    </a:lnTo>
                    <a:lnTo>
                      <a:pt x="63" y="5"/>
                    </a:lnTo>
                  </a:path>
                </a:pathLst>
              </a:custGeom>
              <a:noFill/>
              <a:ln w="9525">
                <a:solidFill>
                  <a:srgbClr val="000000"/>
                </a:solidFill>
                <a:prstDash val="solid"/>
                <a:round/>
                <a:headEnd/>
                <a:tailEnd/>
              </a:ln>
            </p:spPr>
            <p:txBody>
              <a:bodyPr/>
              <a:lstStyle/>
              <a:p>
                <a:endParaRPr lang="de-DE"/>
              </a:p>
            </p:txBody>
          </p:sp>
          <p:sp>
            <p:nvSpPr>
              <p:cNvPr id="11349" name="Freeform 62"/>
              <p:cNvSpPr>
                <a:spLocks/>
              </p:cNvSpPr>
              <p:nvPr/>
            </p:nvSpPr>
            <p:spPr bwMode="auto">
              <a:xfrm>
                <a:off x="3850" y="2405"/>
                <a:ext cx="41" cy="4"/>
              </a:xfrm>
              <a:custGeom>
                <a:avLst/>
                <a:gdLst>
                  <a:gd name="T0" fmla="*/ 41 w 41"/>
                  <a:gd name="T1" fmla="*/ 0 h 4"/>
                  <a:gd name="T2" fmla="*/ 0 w 41"/>
                  <a:gd name="T3" fmla="*/ 0 h 4"/>
                  <a:gd name="T4" fmla="*/ 0 w 41"/>
                  <a:gd name="T5" fmla="*/ 4 h 4"/>
                  <a:gd name="T6" fmla="*/ 0 60000 65536"/>
                  <a:gd name="T7" fmla="*/ 0 60000 65536"/>
                  <a:gd name="T8" fmla="*/ 0 60000 65536"/>
                  <a:gd name="T9" fmla="*/ 0 w 41"/>
                  <a:gd name="T10" fmla="*/ 0 h 4"/>
                  <a:gd name="T11" fmla="*/ 41 w 41"/>
                  <a:gd name="T12" fmla="*/ 4 h 4"/>
                </a:gdLst>
                <a:ahLst/>
                <a:cxnLst>
                  <a:cxn ang="T6">
                    <a:pos x="T0" y="T1"/>
                  </a:cxn>
                  <a:cxn ang="T7">
                    <a:pos x="T2" y="T3"/>
                  </a:cxn>
                  <a:cxn ang="T8">
                    <a:pos x="T4" y="T5"/>
                  </a:cxn>
                </a:cxnLst>
                <a:rect l="T9" t="T10" r="T11" b="T12"/>
                <a:pathLst>
                  <a:path w="41" h="4">
                    <a:moveTo>
                      <a:pt x="41" y="0"/>
                    </a:moveTo>
                    <a:lnTo>
                      <a:pt x="0" y="0"/>
                    </a:lnTo>
                    <a:lnTo>
                      <a:pt x="0" y="4"/>
                    </a:lnTo>
                  </a:path>
                </a:pathLst>
              </a:custGeom>
              <a:noFill/>
              <a:ln w="9525">
                <a:solidFill>
                  <a:srgbClr val="000000"/>
                </a:solidFill>
                <a:prstDash val="solid"/>
                <a:round/>
                <a:headEnd/>
                <a:tailEnd/>
              </a:ln>
            </p:spPr>
            <p:txBody>
              <a:bodyPr/>
              <a:lstStyle/>
              <a:p>
                <a:endParaRPr lang="de-DE"/>
              </a:p>
            </p:txBody>
          </p:sp>
          <p:sp>
            <p:nvSpPr>
              <p:cNvPr id="11350" name="Freeform 63"/>
              <p:cNvSpPr>
                <a:spLocks/>
              </p:cNvSpPr>
              <p:nvPr/>
            </p:nvSpPr>
            <p:spPr bwMode="auto">
              <a:xfrm>
                <a:off x="3850" y="2400"/>
                <a:ext cx="41" cy="5"/>
              </a:xfrm>
              <a:custGeom>
                <a:avLst/>
                <a:gdLst>
                  <a:gd name="T0" fmla="*/ 0 w 41"/>
                  <a:gd name="T1" fmla="*/ 0 h 5"/>
                  <a:gd name="T2" fmla="*/ 30 w 41"/>
                  <a:gd name="T3" fmla="*/ 0 h 5"/>
                  <a:gd name="T4" fmla="*/ 41 w 41"/>
                  <a:gd name="T5" fmla="*/ 5 h 5"/>
                  <a:gd name="T6" fmla="*/ 0 60000 65536"/>
                  <a:gd name="T7" fmla="*/ 0 60000 65536"/>
                  <a:gd name="T8" fmla="*/ 0 60000 65536"/>
                  <a:gd name="T9" fmla="*/ 0 w 41"/>
                  <a:gd name="T10" fmla="*/ 0 h 5"/>
                  <a:gd name="T11" fmla="*/ 41 w 41"/>
                  <a:gd name="T12" fmla="*/ 5 h 5"/>
                </a:gdLst>
                <a:ahLst/>
                <a:cxnLst>
                  <a:cxn ang="T6">
                    <a:pos x="T0" y="T1"/>
                  </a:cxn>
                  <a:cxn ang="T7">
                    <a:pos x="T2" y="T3"/>
                  </a:cxn>
                  <a:cxn ang="T8">
                    <a:pos x="T4" y="T5"/>
                  </a:cxn>
                </a:cxnLst>
                <a:rect l="T9" t="T10" r="T11" b="T12"/>
                <a:pathLst>
                  <a:path w="41" h="5">
                    <a:moveTo>
                      <a:pt x="0" y="0"/>
                    </a:moveTo>
                    <a:lnTo>
                      <a:pt x="30" y="0"/>
                    </a:lnTo>
                    <a:lnTo>
                      <a:pt x="41" y="5"/>
                    </a:lnTo>
                  </a:path>
                </a:pathLst>
              </a:custGeom>
              <a:noFill/>
              <a:ln w="9525">
                <a:solidFill>
                  <a:srgbClr val="000000"/>
                </a:solidFill>
                <a:prstDash val="solid"/>
                <a:round/>
                <a:headEnd/>
                <a:tailEnd/>
              </a:ln>
            </p:spPr>
            <p:txBody>
              <a:bodyPr/>
              <a:lstStyle/>
              <a:p>
                <a:endParaRPr lang="de-DE"/>
              </a:p>
            </p:txBody>
          </p:sp>
          <p:sp>
            <p:nvSpPr>
              <p:cNvPr id="11351" name="Freeform 64"/>
              <p:cNvSpPr>
                <a:spLocks/>
              </p:cNvSpPr>
              <p:nvPr/>
            </p:nvSpPr>
            <p:spPr bwMode="auto">
              <a:xfrm>
                <a:off x="3850" y="2396"/>
                <a:ext cx="21" cy="4"/>
              </a:xfrm>
              <a:custGeom>
                <a:avLst/>
                <a:gdLst>
                  <a:gd name="T0" fmla="*/ 21 w 21"/>
                  <a:gd name="T1" fmla="*/ 0 h 4"/>
                  <a:gd name="T2" fmla="*/ 0 w 21"/>
                  <a:gd name="T3" fmla="*/ 0 h 4"/>
                  <a:gd name="T4" fmla="*/ 0 w 21"/>
                  <a:gd name="T5" fmla="*/ 4 h 4"/>
                  <a:gd name="T6" fmla="*/ 0 60000 65536"/>
                  <a:gd name="T7" fmla="*/ 0 60000 65536"/>
                  <a:gd name="T8" fmla="*/ 0 60000 65536"/>
                  <a:gd name="T9" fmla="*/ 0 w 21"/>
                  <a:gd name="T10" fmla="*/ 0 h 4"/>
                  <a:gd name="T11" fmla="*/ 21 w 21"/>
                  <a:gd name="T12" fmla="*/ 4 h 4"/>
                </a:gdLst>
                <a:ahLst/>
                <a:cxnLst>
                  <a:cxn ang="T6">
                    <a:pos x="T0" y="T1"/>
                  </a:cxn>
                  <a:cxn ang="T7">
                    <a:pos x="T2" y="T3"/>
                  </a:cxn>
                  <a:cxn ang="T8">
                    <a:pos x="T4" y="T5"/>
                  </a:cxn>
                </a:cxnLst>
                <a:rect l="T9" t="T10" r="T11" b="T12"/>
                <a:pathLst>
                  <a:path w="21" h="4">
                    <a:moveTo>
                      <a:pt x="21" y="0"/>
                    </a:moveTo>
                    <a:lnTo>
                      <a:pt x="0" y="0"/>
                    </a:lnTo>
                    <a:lnTo>
                      <a:pt x="0" y="4"/>
                    </a:lnTo>
                  </a:path>
                </a:pathLst>
              </a:custGeom>
              <a:noFill/>
              <a:ln w="9525">
                <a:solidFill>
                  <a:srgbClr val="000000"/>
                </a:solidFill>
                <a:prstDash val="solid"/>
                <a:round/>
                <a:headEnd/>
                <a:tailEnd/>
              </a:ln>
            </p:spPr>
            <p:txBody>
              <a:bodyPr/>
              <a:lstStyle/>
              <a:p>
                <a:endParaRPr lang="de-DE"/>
              </a:p>
            </p:txBody>
          </p:sp>
          <p:sp>
            <p:nvSpPr>
              <p:cNvPr id="11352" name="Freeform 65"/>
              <p:cNvSpPr>
                <a:spLocks/>
              </p:cNvSpPr>
              <p:nvPr/>
            </p:nvSpPr>
            <p:spPr bwMode="auto">
              <a:xfrm>
                <a:off x="3850" y="2391"/>
                <a:ext cx="21" cy="5"/>
              </a:xfrm>
              <a:custGeom>
                <a:avLst/>
                <a:gdLst>
                  <a:gd name="T0" fmla="*/ 0 w 21"/>
                  <a:gd name="T1" fmla="*/ 0 h 5"/>
                  <a:gd name="T2" fmla="*/ 10 w 21"/>
                  <a:gd name="T3" fmla="*/ 0 h 5"/>
                  <a:gd name="T4" fmla="*/ 21 w 21"/>
                  <a:gd name="T5" fmla="*/ 5 h 5"/>
                  <a:gd name="T6" fmla="*/ 0 60000 65536"/>
                  <a:gd name="T7" fmla="*/ 0 60000 65536"/>
                  <a:gd name="T8" fmla="*/ 0 60000 65536"/>
                  <a:gd name="T9" fmla="*/ 0 w 21"/>
                  <a:gd name="T10" fmla="*/ 0 h 5"/>
                  <a:gd name="T11" fmla="*/ 21 w 21"/>
                  <a:gd name="T12" fmla="*/ 5 h 5"/>
                </a:gdLst>
                <a:ahLst/>
                <a:cxnLst>
                  <a:cxn ang="T6">
                    <a:pos x="T0" y="T1"/>
                  </a:cxn>
                  <a:cxn ang="T7">
                    <a:pos x="T2" y="T3"/>
                  </a:cxn>
                  <a:cxn ang="T8">
                    <a:pos x="T4" y="T5"/>
                  </a:cxn>
                </a:cxnLst>
                <a:rect l="T9" t="T10" r="T11" b="T12"/>
                <a:pathLst>
                  <a:path w="21" h="5">
                    <a:moveTo>
                      <a:pt x="0" y="0"/>
                    </a:moveTo>
                    <a:lnTo>
                      <a:pt x="10" y="0"/>
                    </a:lnTo>
                    <a:lnTo>
                      <a:pt x="21" y="5"/>
                    </a:lnTo>
                  </a:path>
                </a:pathLst>
              </a:custGeom>
              <a:noFill/>
              <a:ln w="9525">
                <a:solidFill>
                  <a:srgbClr val="000000"/>
                </a:solidFill>
                <a:prstDash val="solid"/>
                <a:round/>
                <a:headEnd/>
                <a:tailEnd/>
              </a:ln>
            </p:spPr>
            <p:txBody>
              <a:bodyPr/>
              <a:lstStyle/>
              <a:p>
                <a:endParaRPr lang="de-DE"/>
              </a:p>
            </p:txBody>
          </p:sp>
          <p:sp>
            <p:nvSpPr>
              <p:cNvPr id="11353" name="Line 66"/>
              <p:cNvSpPr>
                <a:spLocks noChangeShapeType="1"/>
              </p:cNvSpPr>
              <p:nvPr/>
            </p:nvSpPr>
            <p:spPr bwMode="auto">
              <a:xfrm flipH="1">
                <a:off x="2639" y="2405"/>
                <a:ext cx="1211" cy="1"/>
              </a:xfrm>
              <a:prstGeom prst="line">
                <a:avLst/>
              </a:prstGeom>
              <a:noFill/>
              <a:ln w="9525">
                <a:solidFill>
                  <a:srgbClr val="000000"/>
                </a:solidFill>
                <a:round/>
                <a:headEnd/>
                <a:tailEnd/>
              </a:ln>
            </p:spPr>
            <p:txBody>
              <a:bodyPr/>
              <a:lstStyle/>
              <a:p>
                <a:endParaRPr lang="de-DE"/>
              </a:p>
            </p:txBody>
          </p:sp>
          <p:sp>
            <p:nvSpPr>
              <p:cNvPr id="11354" name="Line 67"/>
              <p:cNvSpPr>
                <a:spLocks noChangeShapeType="1"/>
              </p:cNvSpPr>
              <p:nvPr/>
            </p:nvSpPr>
            <p:spPr bwMode="auto">
              <a:xfrm>
                <a:off x="2639" y="2466"/>
                <a:ext cx="1211" cy="1"/>
              </a:xfrm>
              <a:prstGeom prst="line">
                <a:avLst/>
              </a:prstGeom>
              <a:noFill/>
              <a:ln w="9525">
                <a:solidFill>
                  <a:srgbClr val="000000"/>
                </a:solidFill>
                <a:round/>
                <a:headEnd/>
                <a:tailEnd/>
              </a:ln>
            </p:spPr>
            <p:txBody>
              <a:bodyPr/>
              <a:lstStyle/>
              <a:p>
                <a:endParaRPr lang="de-DE"/>
              </a:p>
            </p:txBody>
          </p:sp>
        </p:grpSp>
        <p:grpSp>
          <p:nvGrpSpPr>
            <p:cNvPr id="6" name="Group 68"/>
            <p:cNvGrpSpPr>
              <a:grpSpLocks/>
            </p:cNvGrpSpPr>
            <p:nvPr/>
          </p:nvGrpSpPr>
          <p:grpSpPr bwMode="auto">
            <a:xfrm>
              <a:off x="1680" y="1440"/>
              <a:ext cx="1342" cy="588"/>
              <a:chOff x="1680" y="1440"/>
              <a:chExt cx="1342" cy="588"/>
            </a:xfrm>
          </p:grpSpPr>
          <p:sp>
            <p:nvSpPr>
              <p:cNvPr id="11334" name="Rectangle 69"/>
              <p:cNvSpPr>
                <a:spLocks noChangeArrowheads="1"/>
              </p:cNvSpPr>
              <p:nvPr/>
            </p:nvSpPr>
            <p:spPr bwMode="auto">
              <a:xfrm>
                <a:off x="1680" y="1440"/>
                <a:ext cx="1342"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00000"/>
                    </a:solidFill>
                    <a:latin typeface="Times New Roman" pitchFamily="18" charset="0"/>
                  </a:rPr>
                  <a:t>Cryptogram/Cipher text</a:t>
                </a:r>
                <a:endParaRPr lang="en-GB" sz="1400" u="none">
                  <a:latin typeface="Times New Roman" pitchFamily="18" charset="0"/>
                </a:endParaRPr>
              </a:p>
            </p:txBody>
          </p:sp>
          <p:grpSp>
            <p:nvGrpSpPr>
              <p:cNvPr id="7" name="Group 70"/>
              <p:cNvGrpSpPr>
                <a:grpSpLocks/>
              </p:cNvGrpSpPr>
              <p:nvPr/>
            </p:nvGrpSpPr>
            <p:grpSpPr bwMode="auto">
              <a:xfrm>
                <a:off x="2579" y="1598"/>
                <a:ext cx="109" cy="430"/>
                <a:chOff x="2774" y="1479"/>
                <a:chExt cx="109" cy="430"/>
              </a:xfrm>
            </p:grpSpPr>
            <p:sp>
              <p:nvSpPr>
                <p:cNvPr id="11336" name="Freeform 71"/>
                <p:cNvSpPr>
                  <a:spLocks/>
                </p:cNvSpPr>
                <p:nvPr/>
              </p:nvSpPr>
              <p:spPr bwMode="auto">
                <a:xfrm>
                  <a:off x="2774" y="1479"/>
                  <a:ext cx="109" cy="430"/>
                </a:xfrm>
                <a:custGeom>
                  <a:avLst/>
                  <a:gdLst>
                    <a:gd name="T0" fmla="*/ 0 w 109"/>
                    <a:gd name="T1" fmla="*/ 0 h 430"/>
                    <a:gd name="T2" fmla="*/ 26 w 109"/>
                    <a:gd name="T3" fmla="*/ 0 h 430"/>
                    <a:gd name="T4" fmla="*/ 26 w 109"/>
                    <a:gd name="T5" fmla="*/ 7 h 430"/>
                    <a:gd name="T6" fmla="*/ 39 w 109"/>
                    <a:gd name="T7" fmla="*/ 7 h 430"/>
                    <a:gd name="T8" fmla="*/ 39 w 109"/>
                    <a:gd name="T9" fmla="*/ 14 h 430"/>
                    <a:gd name="T10" fmla="*/ 45 w 109"/>
                    <a:gd name="T11" fmla="*/ 14 h 430"/>
                    <a:gd name="T12" fmla="*/ 45 w 109"/>
                    <a:gd name="T13" fmla="*/ 20 h 430"/>
                    <a:gd name="T14" fmla="*/ 51 w 109"/>
                    <a:gd name="T15" fmla="*/ 20 h 430"/>
                    <a:gd name="T16" fmla="*/ 51 w 109"/>
                    <a:gd name="T17" fmla="*/ 26 h 430"/>
                    <a:gd name="T18" fmla="*/ 57 w 109"/>
                    <a:gd name="T19" fmla="*/ 26 h 430"/>
                    <a:gd name="T20" fmla="*/ 57 w 109"/>
                    <a:gd name="T21" fmla="*/ 32 h 430"/>
                    <a:gd name="T22" fmla="*/ 65 w 109"/>
                    <a:gd name="T23" fmla="*/ 32 h 430"/>
                    <a:gd name="T24" fmla="*/ 65 w 109"/>
                    <a:gd name="T25" fmla="*/ 46 h 430"/>
                    <a:gd name="T26" fmla="*/ 71 w 109"/>
                    <a:gd name="T27" fmla="*/ 46 h 430"/>
                    <a:gd name="T28" fmla="*/ 71 w 109"/>
                    <a:gd name="T29" fmla="*/ 52 h 430"/>
                    <a:gd name="T30" fmla="*/ 77 w 109"/>
                    <a:gd name="T31" fmla="*/ 58 h 430"/>
                    <a:gd name="T32" fmla="*/ 77 w 109"/>
                    <a:gd name="T33" fmla="*/ 64 h 430"/>
                    <a:gd name="T34" fmla="*/ 83 w 109"/>
                    <a:gd name="T35" fmla="*/ 64 h 430"/>
                    <a:gd name="T36" fmla="*/ 83 w 109"/>
                    <a:gd name="T37" fmla="*/ 70 h 430"/>
                    <a:gd name="T38" fmla="*/ 89 w 109"/>
                    <a:gd name="T39" fmla="*/ 77 h 430"/>
                    <a:gd name="T40" fmla="*/ 89 w 109"/>
                    <a:gd name="T41" fmla="*/ 103 h 430"/>
                    <a:gd name="T42" fmla="*/ 95 w 109"/>
                    <a:gd name="T43" fmla="*/ 103 h 430"/>
                    <a:gd name="T44" fmla="*/ 95 w 109"/>
                    <a:gd name="T45" fmla="*/ 135 h 430"/>
                    <a:gd name="T46" fmla="*/ 103 w 109"/>
                    <a:gd name="T47" fmla="*/ 135 h 430"/>
                    <a:gd name="T48" fmla="*/ 103 w 109"/>
                    <a:gd name="T49" fmla="*/ 173 h 430"/>
                    <a:gd name="T50" fmla="*/ 109 w 109"/>
                    <a:gd name="T51" fmla="*/ 173 h 430"/>
                    <a:gd name="T52" fmla="*/ 109 w 109"/>
                    <a:gd name="T53" fmla="*/ 224 h 430"/>
                    <a:gd name="T54" fmla="*/ 103 w 109"/>
                    <a:gd name="T55" fmla="*/ 224 h 430"/>
                    <a:gd name="T56" fmla="*/ 103 w 109"/>
                    <a:gd name="T57" fmla="*/ 263 h 430"/>
                    <a:gd name="T58" fmla="*/ 95 w 109"/>
                    <a:gd name="T59" fmla="*/ 269 h 430"/>
                    <a:gd name="T60" fmla="*/ 95 w 109"/>
                    <a:gd name="T61" fmla="*/ 333 h 430"/>
                    <a:gd name="T62" fmla="*/ 89 w 109"/>
                    <a:gd name="T63" fmla="*/ 333 h 430"/>
                    <a:gd name="T64" fmla="*/ 89 w 109"/>
                    <a:gd name="T65" fmla="*/ 430 h 430"/>
                    <a:gd name="T66" fmla="*/ 95 w 109"/>
                    <a:gd name="T67" fmla="*/ 430 h 430"/>
                    <a:gd name="T68" fmla="*/ 95 w 109"/>
                    <a:gd name="T69" fmla="*/ 416 h 430"/>
                    <a:gd name="T70" fmla="*/ 0 w 109"/>
                    <a:gd name="T71" fmla="*/ 0 h 4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430"/>
                    <a:gd name="T110" fmla="*/ 109 w 109"/>
                    <a:gd name="T111" fmla="*/ 430 h 4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430">
                      <a:moveTo>
                        <a:pt x="0" y="0"/>
                      </a:moveTo>
                      <a:lnTo>
                        <a:pt x="26" y="0"/>
                      </a:lnTo>
                      <a:lnTo>
                        <a:pt x="26" y="7"/>
                      </a:lnTo>
                      <a:lnTo>
                        <a:pt x="39" y="7"/>
                      </a:lnTo>
                      <a:lnTo>
                        <a:pt x="39" y="14"/>
                      </a:lnTo>
                      <a:lnTo>
                        <a:pt x="45" y="14"/>
                      </a:lnTo>
                      <a:lnTo>
                        <a:pt x="45" y="20"/>
                      </a:lnTo>
                      <a:lnTo>
                        <a:pt x="51" y="20"/>
                      </a:lnTo>
                      <a:lnTo>
                        <a:pt x="51" y="26"/>
                      </a:lnTo>
                      <a:lnTo>
                        <a:pt x="57" y="26"/>
                      </a:lnTo>
                      <a:lnTo>
                        <a:pt x="57" y="32"/>
                      </a:lnTo>
                      <a:lnTo>
                        <a:pt x="65" y="32"/>
                      </a:lnTo>
                      <a:lnTo>
                        <a:pt x="65" y="46"/>
                      </a:lnTo>
                      <a:lnTo>
                        <a:pt x="71" y="46"/>
                      </a:lnTo>
                      <a:lnTo>
                        <a:pt x="71" y="52"/>
                      </a:lnTo>
                      <a:lnTo>
                        <a:pt x="77" y="58"/>
                      </a:lnTo>
                      <a:lnTo>
                        <a:pt x="77" y="64"/>
                      </a:lnTo>
                      <a:lnTo>
                        <a:pt x="83" y="64"/>
                      </a:lnTo>
                      <a:lnTo>
                        <a:pt x="83" y="70"/>
                      </a:lnTo>
                      <a:lnTo>
                        <a:pt x="89" y="77"/>
                      </a:lnTo>
                      <a:lnTo>
                        <a:pt x="89" y="103"/>
                      </a:lnTo>
                      <a:lnTo>
                        <a:pt x="95" y="103"/>
                      </a:lnTo>
                      <a:lnTo>
                        <a:pt x="95" y="135"/>
                      </a:lnTo>
                      <a:lnTo>
                        <a:pt x="103" y="135"/>
                      </a:lnTo>
                      <a:lnTo>
                        <a:pt x="103" y="173"/>
                      </a:lnTo>
                      <a:lnTo>
                        <a:pt x="109" y="173"/>
                      </a:lnTo>
                      <a:lnTo>
                        <a:pt x="109" y="224"/>
                      </a:lnTo>
                      <a:lnTo>
                        <a:pt x="103" y="224"/>
                      </a:lnTo>
                      <a:lnTo>
                        <a:pt x="103" y="263"/>
                      </a:lnTo>
                      <a:lnTo>
                        <a:pt x="95" y="269"/>
                      </a:lnTo>
                      <a:lnTo>
                        <a:pt x="95" y="333"/>
                      </a:lnTo>
                      <a:lnTo>
                        <a:pt x="89" y="333"/>
                      </a:lnTo>
                      <a:lnTo>
                        <a:pt x="89" y="430"/>
                      </a:lnTo>
                      <a:lnTo>
                        <a:pt x="95" y="430"/>
                      </a:lnTo>
                      <a:lnTo>
                        <a:pt x="95" y="416"/>
                      </a:lnTo>
                      <a:lnTo>
                        <a:pt x="0" y="0"/>
                      </a:lnTo>
                      <a:close/>
                    </a:path>
                  </a:pathLst>
                </a:custGeom>
                <a:solidFill>
                  <a:srgbClr val="FFFFFF"/>
                </a:solidFill>
                <a:ln w="9525">
                  <a:noFill/>
                  <a:round/>
                  <a:headEnd/>
                  <a:tailEnd/>
                </a:ln>
              </p:spPr>
              <p:txBody>
                <a:bodyPr/>
                <a:lstStyle/>
                <a:p>
                  <a:endParaRPr lang="de-DE"/>
                </a:p>
              </p:txBody>
            </p:sp>
            <p:sp>
              <p:nvSpPr>
                <p:cNvPr id="11337" name="Freeform 72"/>
                <p:cNvSpPr>
                  <a:spLocks/>
                </p:cNvSpPr>
                <p:nvPr/>
              </p:nvSpPr>
              <p:spPr bwMode="auto">
                <a:xfrm>
                  <a:off x="2774" y="1479"/>
                  <a:ext cx="109" cy="430"/>
                </a:xfrm>
                <a:custGeom>
                  <a:avLst/>
                  <a:gdLst>
                    <a:gd name="T0" fmla="*/ 0 w 109"/>
                    <a:gd name="T1" fmla="*/ 0 h 430"/>
                    <a:gd name="T2" fmla="*/ 26 w 109"/>
                    <a:gd name="T3" fmla="*/ 0 h 430"/>
                    <a:gd name="T4" fmla="*/ 26 w 109"/>
                    <a:gd name="T5" fmla="*/ 7 h 430"/>
                    <a:gd name="T6" fmla="*/ 39 w 109"/>
                    <a:gd name="T7" fmla="*/ 7 h 430"/>
                    <a:gd name="T8" fmla="*/ 39 w 109"/>
                    <a:gd name="T9" fmla="*/ 14 h 430"/>
                    <a:gd name="T10" fmla="*/ 45 w 109"/>
                    <a:gd name="T11" fmla="*/ 14 h 430"/>
                    <a:gd name="T12" fmla="*/ 45 w 109"/>
                    <a:gd name="T13" fmla="*/ 20 h 430"/>
                    <a:gd name="T14" fmla="*/ 51 w 109"/>
                    <a:gd name="T15" fmla="*/ 20 h 430"/>
                    <a:gd name="T16" fmla="*/ 51 w 109"/>
                    <a:gd name="T17" fmla="*/ 26 h 430"/>
                    <a:gd name="T18" fmla="*/ 57 w 109"/>
                    <a:gd name="T19" fmla="*/ 26 h 430"/>
                    <a:gd name="T20" fmla="*/ 57 w 109"/>
                    <a:gd name="T21" fmla="*/ 32 h 430"/>
                    <a:gd name="T22" fmla="*/ 65 w 109"/>
                    <a:gd name="T23" fmla="*/ 32 h 430"/>
                    <a:gd name="T24" fmla="*/ 65 w 109"/>
                    <a:gd name="T25" fmla="*/ 46 h 430"/>
                    <a:gd name="T26" fmla="*/ 71 w 109"/>
                    <a:gd name="T27" fmla="*/ 46 h 430"/>
                    <a:gd name="T28" fmla="*/ 71 w 109"/>
                    <a:gd name="T29" fmla="*/ 52 h 430"/>
                    <a:gd name="T30" fmla="*/ 77 w 109"/>
                    <a:gd name="T31" fmla="*/ 58 h 430"/>
                    <a:gd name="T32" fmla="*/ 77 w 109"/>
                    <a:gd name="T33" fmla="*/ 64 h 430"/>
                    <a:gd name="T34" fmla="*/ 83 w 109"/>
                    <a:gd name="T35" fmla="*/ 64 h 430"/>
                    <a:gd name="T36" fmla="*/ 83 w 109"/>
                    <a:gd name="T37" fmla="*/ 70 h 430"/>
                    <a:gd name="T38" fmla="*/ 89 w 109"/>
                    <a:gd name="T39" fmla="*/ 77 h 430"/>
                    <a:gd name="T40" fmla="*/ 89 w 109"/>
                    <a:gd name="T41" fmla="*/ 103 h 430"/>
                    <a:gd name="T42" fmla="*/ 95 w 109"/>
                    <a:gd name="T43" fmla="*/ 103 h 430"/>
                    <a:gd name="T44" fmla="*/ 95 w 109"/>
                    <a:gd name="T45" fmla="*/ 135 h 430"/>
                    <a:gd name="T46" fmla="*/ 103 w 109"/>
                    <a:gd name="T47" fmla="*/ 135 h 430"/>
                    <a:gd name="T48" fmla="*/ 103 w 109"/>
                    <a:gd name="T49" fmla="*/ 173 h 430"/>
                    <a:gd name="T50" fmla="*/ 109 w 109"/>
                    <a:gd name="T51" fmla="*/ 173 h 430"/>
                    <a:gd name="T52" fmla="*/ 109 w 109"/>
                    <a:gd name="T53" fmla="*/ 224 h 430"/>
                    <a:gd name="T54" fmla="*/ 103 w 109"/>
                    <a:gd name="T55" fmla="*/ 224 h 430"/>
                    <a:gd name="T56" fmla="*/ 103 w 109"/>
                    <a:gd name="T57" fmla="*/ 263 h 430"/>
                    <a:gd name="T58" fmla="*/ 95 w 109"/>
                    <a:gd name="T59" fmla="*/ 269 h 430"/>
                    <a:gd name="T60" fmla="*/ 95 w 109"/>
                    <a:gd name="T61" fmla="*/ 333 h 430"/>
                    <a:gd name="T62" fmla="*/ 89 w 109"/>
                    <a:gd name="T63" fmla="*/ 333 h 430"/>
                    <a:gd name="T64" fmla="*/ 89 w 109"/>
                    <a:gd name="T65" fmla="*/ 430 h 430"/>
                    <a:gd name="T66" fmla="*/ 95 w 109"/>
                    <a:gd name="T67" fmla="*/ 430 h 430"/>
                    <a:gd name="T68" fmla="*/ 95 w 109"/>
                    <a:gd name="T69" fmla="*/ 416 h 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430"/>
                    <a:gd name="T107" fmla="*/ 109 w 109"/>
                    <a:gd name="T108" fmla="*/ 430 h 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430">
                      <a:moveTo>
                        <a:pt x="0" y="0"/>
                      </a:moveTo>
                      <a:lnTo>
                        <a:pt x="26" y="0"/>
                      </a:lnTo>
                      <a:lnTo>
                        <a:pt x="26" y="7"/>
                      </a:lnTo>
                      <a:lnTo>
                        <a:pt x="39" y="7"/>
                      </a:lnTo>
                      <a:lnTo>
                        <a:pt x="39" y="14"/>
                      </a:lnTo>
                      <a:lnTo>
                        <a:pt x="45" y="14"/>
                      </a:lnTo>
                      <a:lnTo>
                        <a:pt x="45" y="20"/>
                      </a:lnTo>
                      <a:lnTo>
                        <a:pt x="51" y="20"/>
                      </a:lnTo>
                      <a:lnTo>
                        <a:pt x="51" y="26"/>
                      </a:lnTo>
                      <a:lnTo>
                        <a:pt x="57" y="26"/>
                      </a:lnTo>
                      <a:lnTo>
                        <a:pt x="57" y="32"/>
                      </a:lnTo>
                      <a:lnTo>
                        <a:pt x="65" y="32"/>
                      </a:lnTo>
                      <a:lnTo>
                        <a:pt x="65" y="46"/>
                      </a:lnTo>
                      <a:lnTo>
                        <a:pt x="71" y="46"/>
                      </a:lnTo>
                      <a:lnTo>
                        <a:pt x="71" y="52"/>
                      </a:lnTo>
                      <a:lnTo>
                        <a:pt x="77" y="58"/>
                      </a:lnTo>
                      <a:lnTo>
                        <a:pt x="77" y="64"/>
                      </a:lnTo>
                      <a:lnTo>
                        <a:pt x="83" y="64"/>
                      </a:lnTo>
                      <a:lnTo>
                        <a:pt x="83" y="70"/>
                      </a:lnTo>
                      <a:lnTo>
                        <a:pt x="89" y="77"/>
                      </a:lnTo>
                      <a:lnTo>
                        <a:pt x="89" y="103"/>
                      </a:lnTo>
                      <a:lnTo>
                        <a:pt x="95" y="103"/>
                      </a:lnTo>
                      <a:lnTo>
                        <a:pt x="95" y="135"/>
                      </a:lnTo>
                      <a:lnTo>
                        <a:pt x="103" y="135"/>
                      </a:lnTo>
                      <a:lnTo>
                        <a:pt x="103" y="173"/>
                      </a:lnTo>
                      <a:lnTo>
                        <a:pt x="109" y="173"/>
                      </a:lnTo>
                      <a:lnTo>
                        <a:pt x="109" y="224"/>
                      </a:lnTo>
                      <a:lnTo>
                        <a:pt x="103" y="224"/>
                      </a:lnTo>
                      <a:lnTo>
                        <a:pt x="103" y="263"/>
                      </a:lnTo>
                      <a:lnTo>
                        <a:pt x="95" y="269"/>
                      </a:lnTo>
                      <a:lnTo>
                        <a:pt x="95" y="333"/>
                      </a:lnTo>
                      <a:lnTo>
                        <a:pt x="89" y="333"/>
                      </a:lnTo>
                      <a:lnTo>
                        <a:pt x="89" y="430"/>
                      </a:lnTo>
                      <a:lnTo>
                        <a:pt x="95" y="430"/>
                      </a:lnTo>
                      <a:lnTo>
                        <a:pt x="95" y="416"/>
                      </a:lnTo>
                    </a:path>
                  </a:pathLst>
                </a:custGeom>
                <a:noFill/>
                <a:ln w="19050">
                  <a:solidFill>
                    <a:srgbClr val="000000"/>
                  </a:solidFill>
                  <a:prstDash val="solid"/>
                  <a:round/>
                  <a:headEnd/>
                  <a:tailEnd/>
                </a:ln>
              </p:spPr>
              <p:txBody>
                <a:bodyPr/>
                <a:lstStyle/>
                <a:p>
                  <a:endParaRPr lang="de-DE"/>
                </a:p>
              </p:txBody>
            </p:sp>
          </p:grpSp>
        </p:grpSp>
      </p:grpSp>
      <p:sp>
        <p:nvSpPr>
          <p:cNvPr id="11270" name="Rectangle 73"/>
          <p:cNvSpPr>
            <a:spLocks noChangeArrowheads="1"/>
          </p:cNvSpPr>
          <p:nvPr/>
        </p:nvSpPr>
        <p:spPr bwMode="auto">
          <a:xfrm>
            <a:off x="3810000" y="4305300"/>
            <a:ext cx="60325" cy="288925"/>
          </a:xfrm>
          <a:prstGeom prst="rect">
            <a:avLst/>
          </a:prstGeom>
          <a:noFill/>
          <a:ln w="9525">
            <a:noFill/>
            <a:miter lim="800000"/>
            <a:headEnd/>
            <a:tailEnd/>
          </a:ln>
        </p:spPr>
        <p:txBody>
          <a:bodyPr wrap="none" lIns="0" tIns="0" rIns="0" bIns="0">
            <a:spAutoFit/>
          </a:bodyPr>
          <a:lstStyle/>
          <a:p>
            <a:pPr algn="ctr" defTabSz="762000"/>
            <a:r>
              <a:rPr lang="en-GB" sz="1900" u="none">
                <a:solidFill>
                  <a:srgbClr val="023DD0"/>
                </a:solidFill>
                <a:latin typeface="Times New Roman" pitchFamily="18" charset="0"/>
              </a:rPr>
              <a:t> </a:t>
            </a:r>
            <a:endParaRPr lang="en-GB" sz="1400" u="none">
              <a:solidFill>
                <a:srgbClr val="023DD0"/>
              </a:solidFill>
              <a:latin typeface="Times New Roman" pitchFamily="18" charset="0"/>
            </a:endParaRPr>
          </a:p>
        </p:txBody>
      </p:sp>
      <p:grpSp>
        <p:nvGrpSpPr>
          <p:cNvPr id="8" name="Group 74"/>
          <p:cNvGrpSpPr>
            <a:grpSpLocks/>
          </p:cNvGrpSpPr>
          <p:nvPr/>
        </p:nvGrpSpPr>
        <p:grpSpPr bwMode="auto">
          <a:xfrm>
            <a:off x="3849688" y="3581400"/>
            <a:ext cx="2057400" cy="1543050"/>
            <a:chOff x="2425" y="2256"/>
            <a:chExt cx="1297" cy="971"/>
          </a:xfrm>
        </p:grpSpPr>
        <p:sp>
          <p:nvSpPr>
            <p:cNvPr id="11318" name="Freeform 75"/>
            <p:cNvSpPr>
              <a:spLocks/>
            </p:cNvSpPr>
            <p:nvPr/>
          </p:nvSpPr>
          <p:spPr bwMode="auto">
            <a:xfrm>
              <a:off x="3673" y="2256"/>
              <a:ext cx="49" cy="74"/>
            </a:xfrm>
            <a:custGeom>
              <a:avLst/>
              <a:gdLst>
                <a:gd name="T0" fmla="*/ 0 w 49"/>
                <a:gd name="T1" fmla="*/ 46 h 74"/>
                <a:gd name="T2" fmla="*/ 5 w 49"/>
                <a:gd name="T3" fmla="*/ 47 h 74"/>
                <a:gd name="T4" fmla="*/ 5 w 49"/>
                <a:gd name="T5" fmla="*/ 35 h 74"/>
                <a:gd name="T6" fmla="*/ 9 w 49"/>
                <a:gd name="T7" fmla="*/ 32 h 74"/>
                <a:gd name="T8" fmla="*/ 9 w 49"/>
                <a:gd name="T9" fmla="*/ 50 h 74"/>
                <a:gd name="T10" fmla="*/ 12 w 49"/>
                <a:gd name="T11" fmla="*/ 54 h 74"/>
                <a:gd name="T12" fmla="*/ 12 w 49"/>
                <a:gd name="T13" fmla="*/ 29 h 74"/>
                <a:gd name="T14" fmla="*/ 17 w 49"/>
                <a:gd name="T15" fmla="*/ 26 h 74"/>
                <a:gd name="T16" fmla="*/ 17 w 49"/>
                <a:gd name="T17" fmla="*/ 55 h 74"/>
                <a:gd name="T18" fmla="*/ 22 w 49"/>
                <a:gd name="T19" fmla="*/ 58 h 74"/>
                <a:gd name="T20" fmla="*/ 22 w 49"/>
                <a:gd name="T21" fmla="*/ 23 h 74"/>
                <a:gd name="T22" fmla="*/ 25 w 49"/>
                <a:gd name="T23" fmla="*/ 18 h 74"/>
                <a:gd name="T24" fmla="*/ 25 w 49"/>
                <a:gd name="T25" fmla="*/ 60 h 74"/>
                <a:gd name="T26" fmla="*/ 29 w 49"/>
                <a:gd name="T27" fmla="*/ 61 h 74"/>
                <a:gd name="T28" fmla="*/ 29 w 49"/>
                <a:gd name="T29" fmla="*/ 15 h 74"/>
                <a:gd name="T30" fmla="*/ 34 w 49"/>
                <a:gd name="T31" fmla="*/ 12 h 74"/>
                <a:gd name="T32" fmla="*/ 34 w 49"/>
                <a:gd name="T33" fmla="*/ 64 h 74"/>
                <a:gd name="T34" fmla="*/ 37 w 49"/>
                <a:gd name="T35" fmla="*/ 66 h 74"/>
                <a:gd name="T36" fmla="*/ 37 w 49"/>
                <a:gd name="T37" fmla="*/ 7 h 74"/>
                <a:gd name="T38" fmla="*/ 42 w 49"/>
                <a:gd name="T39" fmla="*/ 6 h 74"/>
                <a:gd name="T40" fmla="*/ 42 w 49"/>
                <a:gd name="T41" fmla="*/ 69 h 74"/>
                <a:gd name="T42" fmla="*/ 46 w 49"/>
                <a:gd name="T43" fmla="*/ 72 h 74"/>
                <a:gd name="T44" fmla="*/ 46 w 49"/>
                <a:gd name="T45" fmla="*/ 3 h 74"/>
                <a:gd name="T46" fmla="*/ 49 w 49"/>
                <a:gd name="T47" fmla="*/ 0 h 74"/>
                <a:gd name="T48" fmla="*/ 49 w 49"/>
                <a:gd name="T49" fmla="*/ 7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74"/>
                <a:gd name="T77" fmla="*/ 49 w 49"/>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74">
                  <a:moveTo>
                    <a:pt x="0" y="46"/>
                  </a:moveTo>
                  <a:lnTo>
                    <a:pt x="5" y="47"/>
                  </a:lnTo>
                  <a:lnTo>
                    <a:pt x="5" y="35"/>
                  </a:lnTo>
                  <a:lnTo>
                    <a:pt x="9" y="32"/>
                  </a:lnTo>
                  <a:lnTo>
                    <a:pt x="9" y="50"/>
                  </a:lnTo>
                  <a:lnTo>
                    <a:pt x="12" y="54"/>
                  </a:lnTo>
                  <a:lnTo>
                    <a:pt x="12" y="29"/>
                  </a:lnTo>
                  <a:lnTo>
                    <a:pt x="17" y="26"/>
                  </a:lnTo>
                  <a:lnTo>
                    <a:pt x="17" y="55"/>
                  </a:lnTo>
                  <a:lnTo>
                    <a:pt x="22" y="58"/>
                  </a:lnTo>
                  <a:lnTo>
                    <a:pt x="22" y="23"/>
                  </a:lnTo>
                  <a:lnTo>
                    <a:pt x="25" y="18"/>
                  </a:lnTo>
                  <a:lnTo>
                    <a:pt x="25" y="60"/>
                  </a:lnTo>
                  <a:lnTo>
                    <a:pt x="29" y="61"/>
                  </a:lnTo>
                  <a:lnTo>
                    <a:pt x="29" y="15"/>
                  </a:lnTo>
                  <a:lnTo>
                    <a:pt x="34" y="12"/>
                  </a:lnTo>
                  <a:lnTo>
                    <a:pt x="34" y="64"/>
                  </a:lnTo>
                  <a:lnTo>
                    <a:pt x="37" y="66"/>
                  </a:lnTo>
                  <a:lnTo>
                    <a:pt x="37" y="7"/>
                  </a:lnTo>
                  <a:lnTo>
                    <a:pt x="42" y="6"/>
                  </a:lnTo>
                  <a:lnTo>
                    <a:pt x="42" y="69"/>
                  </a:lnTo>
                  <a:lnTo>
                    <a:pt x="46" y="72"/>
                  </a:lnTo>
                  <a:lnTo>
                    <a:pt x="46" y="3"/>
                  </a:lnTo>
                  <a:lnTo>
                    <a:pt x="49" y="0"/>
                  </a:lnTo>
                  <a:lnTo>
                    <a:pt x="49" y="74"/>
                  </a:lnTo>
                </a:path>
              </a:pathLst>
            </a:custGeom>
            <a:noFill/>
            <a:ln w="9525">
              <a:solidFill>
                <a:srgbClr val="023DD0"/>
              </a:solidFill>
              <a:prstDash val="solid"/>
              <a:round/>
              <a:headEnd/>
              <a:tailEnd/>
            </a:ln>
          </p:spPr>
          <p:txBody>
            <a:bodyPr/>
            <a:lstStyle/>
            <a:p>
              <a:endParaRPr lang="de-DE"/>
            </a:p>
          </p:txBody>
        </p:sp>
        <p:grpSp>
          <p:nvGrpSpPr>
            <p:cNvPr id="9" name="Group 76"/>
            <p:cNvGrpSpPr>
              <a:grpSpLocks/>
            </p:cNvGrpSpPr>
            <p:nvPr/>
          </p:nvGrpSpPr>
          <p:grpSpPr bwMode="auto">
            <a:xfrm>
              <a:off x="2425" y="2304"/>
              <a:ext cx="1288" cy="923"/>
              <a:chOff x="2425" y="2304"/>
              <a:chExt cx="1288" cy="923"/>
            </a:xfrm>
          </p:grpSpPr>
          <p:sp>
            <p:nvSpPr>
              <p:cNvPr id="11320" name="Freeform 77"/>
              <p:cNvSpPr>
                <a:spLocks/>
              </p:cNvSpPr>
              <p:nvPr/>
            </p:nvSpPr>
            <p:spPr bwMode="auto">
              <a:xfrm>
                <a:off x="3422" y="2304"/>
                <a:ext cx="291" cy="345"/>
              </a:xfrm>
              <a:custGeom>
                <a:avLst/>
                <a:gdLst>
                  <a:gd name="T0" fmla="*/ 16 w 278"/>
                  <a:gd name="T1" fmla="*/ 322 h 370"/>
                  <a:gd name="T2" fmla="*/ 21 w 278"/>
                  <a:gd name="T3" fmla="*/ 316 h 370"/>
                  <a:gd name="T4" fmla="*/ 27 w 278"/>
                  <a:gd name="T5" fmla="*/ 309 h 370"/>
                  <a:gd name="T6" fmla="*/ 21 w 278"/>
                  <a:gd name="T7" fmla="*/ 250 h 370"/>
                  <a:gd name="T8" fmla="*/ 16 w 278"/>
                  <a:gd name="T9" fmla="*/ 238 h 370"/>
                  <a:gd name="T10" fmla="*/ 9 w 278"/>
                  <a:gd name="T11" fmla="*/ 229 h 370"/>
                  <a:gd name="T12" fmla="*/ 5 w 278"/>
                  <a:gd name="T13" fmla="*/ 226 h 370"/>
                  <a:gd name="T14" fmla="*/ 0 w 278"/>
                  <a:gd name="T15" fmla="*/ 216 h 370"/>
                  <a:gd name="T16" fmla="*/ 9 w 278"/>
                  <a:gd name="T17" fmla="*/ 167 h 370"/>
                  <a:gd name="T18" fmla="*/ 21 w 278"/>
                  <a:gd name="T19" fmla="*/ 162 h 370"/>
                  <a:gd name="T20" fmla="*/ 27 w 278"/>
                  <a:gd name="T21" fmla="*/ 159 h 370"/>
                  <a:gd name="T22" fmla="*/ 43 w 278"/>
                  <a:gd name="T23" fmla="*/ 149 h 370"/>
                  <a:gd name="T24" fmla="*/ 63 w 278"/>
                  <a:gd name="T25" fmla="*/ 155 h 370"/>
                  <a:gd name="T26" fmla="*/ 69 w 278"/>
                  <a:gd name="T27" fmla="*/ 159 h 370"/>
                  <a:gd name="T28" fmla="*/ 79 w 278"/>
                  <a:gd name="T29" fmla="*/ 162 h 370"/>
                  <a:gd name="T30" fmla="*/ 85 w 278"/>
                  <a:gd name="T31" fmla="*/ 167 h 370"/>
                  <a:gd name="T32" fmla="*/ 94 w 278"/>
                  <a:gd name="T33" fmla="*/ 172 h 370"/>
                  <a:gd name="T34" fmla="*/ 159 w 278"/>
                  <a:gd name="T35" fmla="*/ 167 h 370"/>
                  <a:gd name="T36" fmla="*/ 169 w 278"/>
                  <a:gd name="T37" fmla="*/ 162 h 370"/>
                  <a:gd name="T38" fmla="*/ 173 w 278"/>
                  <a:gd name="T39" fmla="*/ 159 h 370"/>
                  <a:gd name="T40" fmla="*/ 184 w 278"/>
                  <a:gd name="T41" fmla="*/ 155 h 370"/>
                  <a:gd name="T42" fmla="*/ 188 w 278"/>
                  <a:gd name="T43" fmla="*/ 149 h 370"/>
                  <a:gd name="T44" fmla="*/ 195 w 278"/>
                  <a:gd name="T45" fmla="*/ 147 h 370"/>
                  <a:gd name="T46" fmla="*/ 201 w 278"/>
                  <a:gd name="T47" fmla="*/ 134 h 370"/>
                  <a:gd name="T48" fmla="*/ 195 w 278"/>
                  <a:gd name="T49" fmla="*/ 108 h 370"/>
                  <a:gd name="T50" fmla="*/ 201 w 278"/>
                  <a:gd name="T51" fmla="*/ 62 h 370"/>
                  <a:gd name="T52" fmla="*/ 206 w 278"/>
                  <a:gd name="T53" fmla="*/ 55 h 370"/>
                  <a:gd name="T54" fmla="*/ 216 w 278"/>
                  <a:gd name="T55" fmla="*/ 49 h 370"/>
                  <a:gd name="T56" fmla="*/ 221 w 278"/>
                  <a:gd name="T57" fmla="*/ 41 h 370"/>
                  <a:gd name="T58" fmla="*/ 231 w 278"/>
                  <a:gd name="T59" fmla="*/ 37 h 370"/>
                  <a:gd name="T60" fmla="*/ 243 w 278"/>
                  <a:gd name="T61" fmla="*/ 33 h 370"/>
                  <a:gd name="T62" fmla="*/ 258 w 278"/>
                  <a:gd name="T63" fmla="*/ 30 h 370"/>
                  <a:gd name="T64" fmla="*/ 268 w 278"/>
                  <a:gd name="T65" fmla="*/ 25 h 370"/>
                  <a:gd name="T66" fmla="*/ 273 w 278"/>
                  <a:gd name="T67" fmla="*/ 16 h 370"/>
                  <a:gd name="T68" fmla="*/ 285 w 278"/>
                  <a:gd name="T69" fmla="*/ 12 h 370"/>
                  <a:gd name="T70" fmla="*/ 290 w 278"/>
                  <a:gd name="T71" fmla="*/ 7 h 370"/>
                  <a:gd name="T72" fmla="*/ 295 w 278"/>
                  <a:gd name="T73" fmla="*/ 4 h 370"/>
                  <a:gd name="T74" fmla="*/ 300 w 278"/>
                  <a:gd name="T75" fmla="*/ 0 h 370"/>
                  <a:gd name="T76" fmla="*/ 295 w 278"/>
                  <a:gd name="T77" fmla="*/ 0 h 3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8"/>
                  <a:gd name="T118" fmla="*/ 0 h 370"/>
                  <a:gd name="T119" fmla="*/ 278 w 278"/>
                  <a:gd name="T120" fmla="*/ 370 h 3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8" h="370">
                    <a:moveTo>
                      <a:pt x="5" y="370"/>
                    </a:moveTo>
                    <a:lnTo>
                      <a:pt x="14" y="370"/>
                    </a:lnTo>
                    <a:lnTo>
                      <a:pt x="14" y="364"/>
                    </a:lnTo>
                    <a:lnTo>
                      <a:pt x="19" y="364"/>
                    </a:lnTo>
                    <a:lnTo>
                      <a:pt x="19" y="355"/>
                    </a:lnTo>
                    <a:lnTo>
                      <a:pt x="25" y="355"/>
                    </a:lnTo>
                    <a:lnTo>
                      <a:pt x="25" y="287"/>
                    </a:lnTo>
                    <a:lnTo>
                      <a:pt x="19" y="287"/>
                    </a:lnTo>
                    <a:lnTo>
                      <a:pt x="19" y="274"/>
                    </a:lnTo>
                    <a:lnTo>
                      <a:pt x="14" y="274"/>
                    </a:lnTo>
                    <a:lnTo>
                      <a:pt x="14" y="264"/>
                    </a:lnTo>
                    <a:lnTo>
                      <a:pt x="9" y="264"/>
                    </a:lnTo>
                    <a:lnTo>
                      <a:pt x="9" y="260"/>
                    </a:lnTo>
                    <a:lnTo>
                      <a:pt x="5" y="260"/>
                    </a:lnTo>
                    <a:lnTo>
                      <a:pt x="5" y="249"/>
                    </a:lnTo>
                    <a:lnTo>
                      <a:pt x="0" y="249"/>
                    </a:lnTo>
                    <a:lnTo>
                      <a:pt x="0" y="192"/>
                    </a:lnTo>
                    <a:lnTo>
                      <a:pt x="9" y="192"/>
                    </a:lnTo>
                    <a:lnTo>
                      <a:pt x="9" y="187"/>
                    </a:lnTo>
                    <a:lnTo>
                      <a:pt x="19" y="187"/>
                    </a:lnTo>
                    <a:lnTo>
                      <a:pt x="19" y="183"/>
                    </a:lnTo>
                    <a:lnTo>
                      <a:pt x="25" y="183"/>
                    </a:lnTo>
                    <a:lnTo>
                      <a:pt x="29" y="178"/>
                    </a:lnTo>
                    <a:lnTo>
                      <a:pt x="39" y="172"/>
                    </a:lnTo>
                    <a:lnTo>
                      <a:pt x="57" y="172"/>
                    </a:lnTo>
                    <a:lnTo>
                      <a:pt x="57" y="178"/>
                    </a:lnTo>
                    <a:lnTo>
                      <a:pt x="63" y="178"/>
                    </a:lnTo>
                    <a:lnTo>
                      <a:pt x="63" y="183"/>
                    </a:lnTo>
                    <a:lnTo>
                      <a:pt x="72" y="183"/>
                    </a:lnTo>
                    <a:lnTo>
                      <a:pt x="72" y="187"/>
                    </a:lnTo>
                    <a:lnTo>
                      <a:pt x="77" y="187"/>
                    </a:lnTo>
                    <a:lnTo>
                      <a:pt x="77" y="192"/>
                    </a:lnTo>
                    <a:lnTo>
                      <a:pt x="86" y="192"/>
                    </a:lnTo>
                    <a:lnTo>
                      <a:pt x="86" y="197"/>
                    </a:lnTo>
                    <a:lnTo>
                      <a:pt x="145" y="197"/>
                    </a:lnTo>
                    <a:lnTo>
                      <a:pt x="145" y="192"/>
                    </a:lnTo>
                    <a:lnTo>
                      <a:pt x="154" y="192"/>
                    </a:lnTo>
                    <a:lnTo>
                      <a:pt x="154" y="187"/>
                    </a:lnTo>
                    <a:lnTo>
                      <a:pt x="158" y="187"/>
                    </a:lnTo>
                    <a:lnTo>
                      <a:pt x="158" y="183"/>
                    </a:lnTo>
                    <a:lnTo>
                      <a:pt x="163" y="183"/>
                    </a:lnTo>
                    <a:lnTo>
                      <a:pt x="168" y="178"/>
                    </a:lnTo>
                    <a:lnTo>
                      <a:pt x="168" y="172"/>
                    </a:lnTo>
                    <a:lnTo>
                      <a:pt x="172" y="172"/>
                    </a:lnTo>
                    <a:lnTo>
                      <a:pt x="172" y="169"/>
                    </a:lnTo>
                    <a:lnTo>
                      <a:pt x="178" y="169"/>
                    </a:lnTo>
                    <a:lnTo>
                      <a:pt x="178" y="154"/>
                    </a:lnTo>
                    <a:lnTo>
                      <a:pt x="183" y="154"/>
                    </a:lnTo>
                    <a:lnTo>
                      <a:pt x="183" y="124"/>
                    </a:lnTo>
                    <a:lnTo>
                      <a:pt x="178" y="124"/>
                    </a:lnTo>
                    <a:lnTo>
                      <a:pt x="178" y="72"/>
                    </a:lnTo>
                    <a:lnTo>
                      <a:pt x="183" y="72"/>
                    </a:lnTo>
                    <a:lnTo>
                      <a:pt x="183" y="63"/>
                    </a:lnTo>
                    <a:lnTo>
                      <a:pt x="188" y="63"/>
                    </a:lnTo>
                    <a:lnTo>
                      <a:pt x="188" y="57"/>
                    </a:lnTo>
                    <a:lnTo>
                      <a:pt x="197" y="57"/>
                    </a:lnTo>
                    <a:lnTo>
                      <a:pt x="202" y="52"/>
                    </a:lnTo>
                    <a:lnTo>
                      <a:pt x="202" y="47"/>
                    </a:lnTo>
                    <a:lnTo>
                      <a:pt x="211" y="47"/>
                    </a:lnTo>
                    <a:lnTo>
                      <a:pt x="211" y="43"/>
                    </a:lnTo>
                    <a:lnTo>
                      <a:pt x="222" y="43"/>
                    </a:lnTo>
                    <a:lnTo>
                      <a:pt x="222" y="38"/>
                    </a:lnTo>
                    <a:lnTo>
                      <a:pt x="235" y="38"/>
                    </a:lnTo>
                    <a:lnTo>
                      <a:pt x="235" y="34"/>
                    </a:lnTo>
                    <a:lnTo>
                      <a:pt x="245" y="34"/>
                    </a:lnTo>
                    <a:lnTo>
                      <a:pt x="245" y="29"/>
                    </a:lnTo>
                    <a:lnTo>
                      <a:pt x="249" y="29"/>
                    </a:lnTo>
                    <a:lnTo>
                      <a:pt x="249" y="18"/>
                    </a:lnTo>
                    <a:lnTo>
                      <a:pt x="260" y="18"/>
                    </a:lnTo>
                    <a:lnTo>
                      <a:pt x="260" y="14"/>
                    </a:lnTo>
                    <a:lnTo>
                      <a:pt x="265" y="14"/>
                    </a:lnTo>
                    <a:lnTo>
                      <a:pt x="265" y="9"/>
                    </a:lnTo>
                    <a:lnTo>
                      <a:pt x="269" y="9"/>
                    </a:lnTo>
                    <a:lnTo>
                      <a:pt x="269" y="4"/>
                    </a:lnTo>
                    <a:lnTo>
                      <a:pt x="274" y="4"/>
                    </a:lnTo>
                    <a:lnTo>
                      <a:pt x="274" y="0"/>
                    </a:lnTo>
                    <a:lnTo>
                      <a:pt x="278" y="0"/>
                    </a:lnTo>
                    <a:lnTo>
                      <a:pt x="269" y="0"/>
                    </a:lnTo>
                  </a:path>
                </a:pathLst>
              </a:custGeom>
              <a:noFill/>
              <a:ln w="19050">
                <a:solidFill>
                  <a:srgbClr val="023DD0"/>
                </a:solidFill>
                <a:prstDash val="solid"/>
                <a:round/>
                <a:headEnd/>
                <a:tailEnd/>
              </a:ln>
            </p:spPr>
            <p:txBody>
              <a:bodyPr/>
              <a:lstStyle/>
              <a:p>
                <a:endParaRPr lang="de-DE"/>
              </a:p>
            </p:txBody>
          </p:sp>
          <p:grpSp>
            <p:nvGrpSpPr>
              <p:cNvPr id="10" name="Group 78"/>
              <p:cNvGrpSpPr>
                <a:grpSpLocks/>
              </p:cNvGrpSpPr>
              <p:nvPr/>
            </p:nvGrpSpPr>
            <p:grpSpPr bwMode="auto">
              <a:xfrm>
                <a:off x="2425" y="2367"/>
                <a:ext cx="1107" cy="860"/>
                <a:chOff x="2425" y="2367"/>
                <a:chExt cx="1107" cy="860"/>
              </a:xfrm>
            </p:grpSpPr>
            <p:sp>
              <p:nvSpPr>
                <p:cNvPr id="11322" name="Rectangle 79"/>
                <p:cNvSpPr>
                  <a:spLocks noChangeArrowheads="1"/>
                </p:cNvSpPr>
                <p:nvPr/>
              </p:nvSpPr>
              <p:spPr bwMode="auto">
                <a:xfrm>
                  <a:off x="2533" y="2627"/>
                  <a:ext cx="999" cy="209"/>
                </a:xfrm>
                <a:prstGeom prst="rect">
                  <a:avLst/>
                </a:prstGeom>
                <a:noFill/>
                <a:ln w="9525">
                  <a:noFill/>
                  <a:miter lim="800000"/>
                  <a:headEnd/>
                  <a:tailEnd/>
                </a:ln>
              </p:spPr>
              <p:txBody>
                <a:bodyPr/>
                <a:lstStyle/>
                <a:p>
                  <a:endParaRPr lang="de-DE"/>
                </a:p>
              </p:txBody>
            </p:sp>
            <p:sp>
              <p:nvSpPr>
                <p:cNvPr id="11323" name="Freeform 80"/>
                <p:cNvSpPr>
                  <a:spLocks/>
                </p:cNvSpPr>
                <p:nvPr/>
              </p:nvSpPr>
              <p:spPr bwMode="auto">
                <a:xfrm>
                  <a:off x="2610" y="2708"/>
                  <a:ext cx="81" cy="32"/>
                </a:xfrm>
                <a:custGeom>
                  <a:avLst/>
                  <a:gdLst>
                    <a:gd name="T0" fmla="*/ 81 w 81"/>
                    <a:gd name="T1" fmla="*/ 0 h 32"/>
                    <a:gd name="T2" fmla="*/ 0 w 81"/>
                    <a:gd name="T3" fmla="*/ 0 h 32"/>
                    <a:gd name="T4" fmla="*/ 0 w 81"/>
                    <a:gd name="T5" fmla="*/ 5 h 32"/>
                    <a:gd name="T6" fmla="*/ 71 w 81"/>
                    <a:gd name="T7" fmla="*/ 5 h 32"/>
                    <a:gd name="T8" fmla="*/ 61 w 81"/>
                    <a:gd name="T9" fmla="*/ 9 h 32"/>
                    <a:gd name="T10" fmla="*/ 0 w 81"/>
                    <a:gd name="T11" fmla="*/ 9 h 32"/>
                    <a:gd name="T12" fmla="*/ 0 w 81"/>
                    <a:gd name="T13" fmla="*/ 14 h 32"/>
                    <a:gd name="T14" fmla="*/ 51 w 81"/>
                    <a:gd name="T15" fmla="*/ 14 h 32"/>
                    <a:gd name="T16" fmla="*/ 40 w 81"/>
                    <a:gd name="T17" fmla="*/ 20 h 32"/>
                    <a:gd name="T18" fmla="*/ 0 w 81"/>
                    <a:gd name="T19" fmla="*/ 20 h 32"/>
                    <a:gd name="T20" fmla="*/ 0 w 81"/>
                    <a:gd name="T21" fmla="*/ 25 h 32"/>
                    <a:gd name="T22" fmla="*/ 31 w 81"/>
                    <a:gd name="T23" fmla="*/ 25 h 32"/>
                    <a:gd name="T24" fmla="*/ 20 w 81"/>
                    <a:gd name="T25" fmla="*/ 28 h 32"/>
                    <a:gd name="T26" fmla="*/ 0 w 81"/>
                    <a:gd name="T27" fmla="*/ 28 h 32"/>
                    <a:gd name="T28" fmla="*/ 0 w 81"/>
                    <a:gd name="T29" fmla="*/ 32 h 32"/>
                    <a:gd name="T30" fmla="*/ 9 w 81"/>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32"/>
                    <a:gd name="T50" fmla="*/ 81 w 81"/>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32">
                      <a:moveTo>
                        <a:pt x="81" y="0"/>
                      </a:moveTo>
                      <a:lnTo>
                        <a:pt x="0" y="0"/>
                      </a:lnTo>
                      <a:lnTo>
                        <a:pt x="0" y="5"/>
                      </a:lnTo>
                      <a:lnTo>
                        <a:pt x="71" y="5"/>
                      </a:lnTo>
                      <a:lnTo>
                        <a:pt x="61" y="9"/>
                      </a:lnTo>
                      <a:lnTo>
                        <a:pt x="0" y="9"/>
                      </a:lnTo>
                      <a:lnTo>
                        <a:pt x="0" y="14"/>
                      </a:lnTo>
                      <a:lnTo>
                        <a:pt x="51" y="14"/>
                      </a:lnTo>
                      <a:lnTo>
                        <a:pt x="40" y="20"/>
                      </a:lnTo>
                      <a:lnTo>
                        <a:pt x="0" y="20"/>
                      </a:lnTo>
                      <a:lnTo>
                        <a:pt x="0" y="25"/>
                      </a:lnTo>
                      <a:lnTo>
                        <a:pt x="31" y="25"/>
                      </a:lnTo>
                      <a:lnTo>
                        <a:pt x="20" y="28"/>
                      </a:lnTo>
                      <a:lnTo>
                        <a:pt x="0" y="28"/>
                      </a:lnTo>
                      <a:lnTo>
                        <a:pt x="0" y="32"/>
                      </a:lnTo>
                      <a:lnTo>
                        <a:pt x="9" y="32"/>
                      </a:lnTo>
                    </a:path>
                  </a:pathLst>
                </a:custGeom>
                <a:noFill/>
                <a:ln w="9525">
                  <a:solidFill>
                    <a:srgbClr val="023DD0"/>
                  </a:solidFill>
                  <a:prstDash val="solid"/>
                  <a:round/>
                  <a:headEnd/>
                  <a:tailEnd/>
                </a:ln>
              </p:spPr>
              <p:txBody>
                <a:bodyPr/>
                <a:lstStyle/>
                <a:p>
                  <a:endParaRPr lang="de-DE"/>
                </a:p>
              </p:txBody>
            </p:sp>
            <p:sp>
              <p:nvSpPr>
                <p:cNvPr id="11324" name="Freeform 81"/>
                <p:cNvSpPr>
                  <a:spLocks/>
                </p:cNvSpPr>
                <p:nvPr/>
              </p:nvSpPr>
              <p:spPr bwMode="auto">
                <a:xfrm>
                  <a:off x="2610" y="2671"/>
                  <a:ext cx="81" cy="76"/>
                </a:xfrm>
                <a:custGeom>
                  <a:avLst/>
                  <a:gdLst>
                    <a:gd name="T0" fmla="*/ 0 w 81"/>
                    <a:gd name="T1" fmla="*/ 76 h 76"/>
                    <a:gd name="T2" fmla="*/ 0 w 81"/>
                    <a:gd name="T3" fmla="*/ 0 h 76"/>
                    <a:gd name="T4" fmla="*/ 81 w 81"/>
                    <a:gd name="T5" fmla="*/ 37 h 76"/>
                    <a:gd name="T6" fmla="*/ 0 w 81"/>
                    <a:gd name="T7" fmla="*/ 76 h 76"/>
                    <a:gd name="T8" fmla="*/ 0 60000 65536"/>
                    <a:gd name="T9" fmla="*/ 0 60000 65536"/>
                    <a:gd name="T10" fmla="*/ 0 60000 65536"/>
                    <a:gd name="T11" fmla="*/ 0 60000 65536"/>
                    <a:gd name="T12" fmla="*/ 0 w 81"/>
                    <a:gd name="T13" fmla="*/ 0 h 76"/>
                    <a:gd name="T14" fmla="*/ 81 w 81"/>
                    <a:gd name="T15" fmla="*/ 76 h 76"/>
                  </a:gdLst>
                  <a:ahLst/>
                  <a:cxnLst>
                    <a:cxn ang="T8">
                      <a:pos x="T0" y="T1"/>
                    </a:cxn>
                    <a:cxn ang="T9">
                      <a:pos x="T2" y="T3"/>
                    </a:cxn>
                    <a:cxn ang="T10">
                      <a:pos x="T4" y="T5"/>
                    </a:cxn>
                    <a:cxn ang="T11">
                      <a:pos x="T6" y="T7"/>
                    </a:cxn>
                  </a:cxnLst>
                  <a:rect l="T12" t="T13" r="T14" b="T15"/>
                  <a:pathLst>
                    <a:path w="81" h="76">
                      <a:moveTo>
                        <a:pt x="0" y="76"/>
                      </a:moveTo>
                      <a:lnTo>
                        <a:pt x="0" y="0"/>
                      </a:lnTo>
                      <a:lnTo>
                        <a:pt x="81" y="37"/>
                      </a:lnTo>
                      <a:lnTo>
                        <a:pt x="0" y="76"/>
                      </a:lnTo>
                      <a:close/>
                    </a:path>
                  </a:pathLst>
                </a:custGeom>
                <a:noFill/>
                <a:ln w="9525">
                  <a:solidFill>
                    <a:srgbClr val="023DD0"/>
                  </a:solidFill>
                  <a:prstDash val="solid"/>
                  <a:round/>
                  <a:headEnd/>
                  <a:tailEnd/>
                </a:ln>
              </p:spPr>
              <p:txBody>
                <a:bodyPr/>
                <a:lstStyle/>
                <a:p>
                  <a:endParaRPr lang="de-DE"/>
                </a:p>
              </p:txBody>
            </p:sp>
            <p:sp>
              <p:nvSpPr>
                <p:cNvPr id="11325" name="Freeform 82"/>
                <p:cNvSpPr>
                  <a:spLocks/>
                </p:cNvSpPr>
                <p:nvPr/>
              </p:nvSpPr>
              <p:spPr bwMode="auto">
                <a:xfrm>
                  <a:off x="2610" y="2676"/>
                  <a:ext cx="71" cy="29"/>
                </a:xfrm>
                <a:custGeom>
                  <a:avLst/>
                  <a:gdLst>
                    <a:gd name="T0" fmla="*/ 0 w 71"/>
                    <a:gd name="T1" fmla="*/ 0 h 29"/>
                    <a:gd name="T2" fmla="*/ 9 w 71"/>
                    <a:gd name="T3" fmla="*/ 0 h 29"/>
                    <a:gd name="T4" fmla="*/ 20 w 71"/>
                    <a:gd name="T5" fmla="*/ 4 h 29"/>
                    <a:gd name="T6" fmla="*/ 0 w 71"/>
                    <a:gd name="T7" fmla="*/ 4 h 29"/>
                    <a:gd name="T8" fmla="*/ 0 w 71"/>
                    <a:gd name="T9" fmla="*/ 9 h 29"/>
                    <a:gd name="T10" fmla="*/ 31 w 71"/>
                    <a:gd name="T11" fmla="*/ 9 h 29"/>
                    <a:gd name="T12" fmla="*/ 40 w 71"/>
                    <a:gd name="T13" fmla="*/ 14 h 29"/>
                    <a:gd name="T14" fmla="*/ 0 w 71"/>
                    <a:gd name="T15" fmla="*/ 14 h 29"/>
                    <a:gd name="T16" fmla="*/ 0 w 71"/>
                    <a:gd name="T17" fmla="*/ 18 h 29"/>
                    <a:gd name="T18" fmla="*/ 51 w 71"/>
                    <a:gd name="T19" fmla="*/ 18 h 29"/>
                    <a:gd name="T20" fmla="*/ 61 w 71"/>
                    <a:gd name="T21" fmla="*/ 23 h 29"/>
                    <a:gd name="T22" fmla="*/ 0 w 71"/>
                    <a:gd name="T23" fmla="*/ 23 h 29"/>
                    <a:gd name="T24" fmla="*/ 0 w 71"/>
                    <a:gd name="T25" fmla="*/ 29 h 29"/>
                    <a:gd name="T26" fmla="*/ 71 w 71"/>
                    <a:gd name="T27" fmla="*/ 29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29"/>
                    <a:gd name="T44" fmla="*/ 71 w 71"/>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29">
                      <a:moveTo>
                        <a:pt x="0" y="0"/>
                      </a:moveTo>
                      <a:lnTo>
                        <a:pt x="9" y="0"/>
                      </a:lnTo>
                      <a:lnTo>
                        <a:pt x="20" y="4"/>
                      </a:lnTo>
                      <a:lnTo>
                        <a:pt x="0" y="4"/>
                      </a:lnTo>
                      <a:lnTo>
                        <a:pt x="0" y="9"/>
                      </a:lnTo>
                      <a:lnTo>
                        <a:pt x="31" y="9"/>
                      </a:lnTo>
                      <a:lnTo>
                        <a:pt x="40" y="14"/>
                      </a:lnTo>
                      <a:lnTo>
                        <a:pt x="0" y="14"/>
                      </a:lnTo>
                      <a:lnTo>
                        <a:pt x="0" y="18"/>
                      </a:lnTo>
                      <a:lnTo>
                        <a:pt x="51" y="18"/>
                      </a:lnTo>
                      <a:lnTo>
                        <a:pt x="61" y="23"/>
                      </a:lnTo>
                      <a:lnTo>
                        <a:pt x="0" y="23"/>
                      </a:lnTo>
                      <a:lnTo>
                        <a:pt x="0" y="29"/>
                      </a:lnTo>
                      <a:lnTo>
                        <a:pt x="71" y="29"/>
                      </a:lnTo>
                    </a:path>
                  </a:pathLst>
                </a:custGeom>
                <a:noFill/>
                <a:ln w="9525">
                  <a:solidFill>
                    <a:srgbClr val="023DD0"/>
                  </a:solidFill>
                  <a:prstDash val="solid"/>
                  <a:round/>
                  <a:headEnd/>
                  <a:tailEnd/>
                </a:ln>
              </p:spPr>
              <p:txBody>
                <a:bodyPr/>
                <a:lstStyle/>
                <a:p>
                  <a:endParaRPr lang="de-DE"/>
                </a:p>
              </p:txBody>
            </p:sp>
            <p:sp>
              <p:nvSpPr>
                <p:cNvPr id="11326" name="Line 83"/>
                <p:cNvSpPr>
                  <a:spLocks noChangeShapeType="1"/>
                </p:cNvSpPr>
                <p:nvPr/>
              </p:nvSpPr>
              <p:spPr bwMode="auto">
                <a:xfrm flipV="1">
                  <a:off x="2958" y="2896"/>
                  <a:ext cx="43" cy="149"/>
                </a:xfrm>
                <a:prstGeom prst="line">
                  <a:avLst/>
                </a:prstGeom>
                <a:noFill/>
                <a:ln w="9525">
                  <a:solidFill>
                    <a:srgbClr val="023DD0"/>
                  </a:solidFill>
                  <a:round/>
                  <a:headEnd/>
                  <a:tailEnd/>
                </a:ln>
              </p:spPr>
              <p:txBody>
                <a:bodyPr/>
                <a:lstStyle/>
                <a:p>
                  <a:endParaRPr lang="de-DE"/>
                </a:p>
              </p:txBody>
            </p:sp>
            <p:sp>
              <p:nvSpPr>
                <p:cNvPr id="11327" name="Rectangle 84"/>
                <p:cNvSpPr>
                  <a:spLocks noChangeArrowheads="1"/>
                </p:cNvSpPr>
                <p:nvPr/>
              </p:nvSpPr>
              <p:spPr bwMode="auto">
                <a:xfrm>
                  <a:off x="2810" y="2628"/>
                  <a:ext cx="540" cy="169"/>
                </a:xfrm>
                <a:prstGeom prst="rect">
                  <a:avLst/>
                </a:prstGeom>
                <a:noFill/>
                <a:ln w="9525">
                  <a:noFill/>
                  <a:miter lim="800000"/>
                  <a:headEnd/>
                  <a:tailEnd/>
                </a:ln>
              </p:spPr>
              <p:txBody>
                <a:bodyPr/>
                <a:lstStyle/>
                <a:p>
                  <a:endParaRPr lang="de-DE"/>
                </a:p>
              </p:txBody>
            </p:sp>
            <p:sp>
              <p:nvSpPr>
                <p:cNvPr id="11328" name="Rectangle 85"/>
                <p:cNvSpPr>
                  <a:spLocks noChangeArrowheads="1"/>
                </p:cNvSpPr>
                <p:nvPr/>
              </p:nvSpPr>
              <p:spPr bwMode="auto">
                <a:xfrm>
                  <a:off x="2849" y="2640"/>
                  <a:ext cx="477"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23DD0"/>
                      </a:solidFill>
                      <a:latin typeface="Times New Roman" pitchFamily="18" charset="0"/>
                    </a:rPr>
                    <a:t>Intruder</a:t>
                  </a:r>
                  <a:endParaRPr lang="en-GB" sz="1400" u="none">
                    <a:solidFill>
                      <a:srgbClr val="023DD0"/>
                    </a:solidFill>
                    <a:latin typeface="Times New Roman" pitchFamily="18" charset="0"/>
                  </a:endParaRPr>
                </a:p>
              </p:txBody>
            </p:sp>
            <p:sp>
              <p:nvSpPr>
                <p:cNvPr id="11329" name="Oval 86"/>
                <p:cNvSpPr>
                  <a:spLocks noChangeArrowheads="1"/>
                </p:cNvSpPr>
                <p:nvPr/>
              </p:nvSpPr>
              <p:spPr bwMode="auto">
                <a:xfrm>
                  <a:off x="2731" y="2545"/>
                  <a:ext cx="720" cy="354"/>
                </a:xfrm>
                <a:prstGeom prst="ellipse">
                  <a:avLst/>
                </a:prstGeom>
                <a:noFill/>
                <a:ln w="19050">
                  <a:solidFill>
                    <a:srgbClr val="023DD0"/>
                  </a:solidFill>
                  <a:round/>
                  <a:headEnd/>
                  <a:tailEnd/>
                </a:ln>
              </p:spPr>
              <p:txBody>
                <a:bodyPr/>
                <a:lstStyle/>
                <a:p>
                  <a:endParaRPr lang="de-DE"/>
                </a:p>
              </p:txBody>
            </p:sp>
            <p:sp>
              <p:nvSpPr>
                <p:cNvPr id="11330" name="Rectangle 87"/>
                <p:cNvSpPr>
                  <a:spLocks noChangeArrowheads="1"/>
                </p:cNvSpPr>
                <p:nvPr/>
              </p:nvSpPr>
              <p:spPr bwMode="auto">
                <a:xfrm>
                  <a:off x="2784" y="3073"/>
                  <a:ext cx="484"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23DD0"/>
                      </a:solidFill>
                      <a:latin typeface="Times New Roman" pitchFamily="18" charset="0"/>
                    </a:rPr>
                    <a:t>Attacker</a:t>
                  </a:r>
                  <a:endParaRPr lang="en-GB" sz="1400" u="none">
                    <a:solidFill>
                      <a:srgbClr val="023DD0"/>
                    </a:solidFill>
                    <a:latin typeface="Times New Roman" pitchFamily="18" charset="0"/>
                  </a:endParaRPr>
                </a:p>
              </p:txBody>
            </p:sp>
            <p:sp>
              <p:nvSpPr>
                <p:cNvPr id="11331" name="Freeform 88"/>
                <p:cNvSpPr>
                  <a:spLocks/>
                </p:cNvSpPr>
                <p:nvPr/>
              </p:nvSpPr>
              <p:spPr bwMode="auto">
                <a:xfrm>
                  <a:off x="2425" y="2367"/>
                  <a:ext cx="173" cy="343"/>
                </a:xfrm>
                <a:custGeom>
                  <a:avLst/>
                  <a:gdLst>
                    <a:gd name="T0" fmla="*/ 10 w 173"/>
                    <a:gd name="T1" fmla="*/ 24 h 343"/>
                    <a:gd name="T2" fmla="*/ 14 w 173"/>
                    <a:gd name="T3" fmla="*/ 15 h 343"/>
                    <a:gd name="T4" fmla="*/ 19 w 173"/>
                    <a:gd name="T5" fmla="*/ 10 h 343"/>
                    <a:gd name="T6" fmla="*/ 23 w 173"/>
                    <a:gd name="T7" fmla="*/ 6 h 343"/>
                    <a:gd name="T8" fmla="*/ 77 w 173"/>
                    <a:gd name="T9" fmla="*/ 0 h 343"/>
                    <a:gd name="T10" fmla="*/ 87 w 173"/>
                    <a:gd name="T11" fmla="*/ 6 h 343"/>
                    <a:gd name="T12" fmla="*/ 91 w 173"/>
                    <a:gd name="T13" fmla="*/ 10 h 343"/>
                    <a:gd name="T14" fmla="*/ 96 w 173"/>
                    <a:gd name="T15" fmla="*/ 20 h 343"/>
                    <a:gd name="T16" fmla="*/ 91 w 173"/>
                    <a:gd name="T17" fmla="*/ 67 h 343"/>
                    <a:gd name="T18" fmla="*/ 87 w 173"/>
                    <a:gd name="T19" fmla="*/ 72 h 343"/>
                    <a:gd name="T20" fmla="*/ 82 w 173"/>
                    <a:gd name="T21" fmla="*/ 77 h 343"/>
                    <a:gd name="T22" fmla="*/ 77 w 173"/>
                    <a:gd name="T23" fmla="*/ 83 h 343"/>
                    <a:gd name="T24" fmla="*/ 67 w 173"/>
                    <a:gd name="T25" fmla="*/ 87 h 343"/>
                    <a:gd name="T26" fmla="*/ 62 w 173"/>
                    <a:gd name="T27" fmla="*/ 97 h 343"/>
                    <a:gd name="T28" fmla="*/ 67 w 173"/>
                    <a:gd name="T29" fmla="*/ 130 h 343"/>
                    <a:gd name="T30" fmla="*/ 105 w 173"/>
                    <a:gd name="T31" fmla="*/ 135 h 343"/>
                    <a:gd name="T32" fmla="*/ 110 w 173"/>
                    <a:gd name="T33" fmla="*/ 140 h 343"/>
                    <a:gd name="T34" fmla="*/ 116 w 173"/>
                    <a:gd name="T35" fmla="*/ 153 h 343"/>
                    <a:gd name="T36" fmla="*/ 120 w 173"/>
                    <a:gd name="T37" fmla="*/ 164 h 343"/>
                    <a:gd name="T38" fmla="*/ 125 w 173"/>
                    <a:gd name="T39" fmla="*/ 173 h 343"/>
                    <a:gd name="T40" fmla="*/ 120 w 173"/>
                    <a:gd name="T41" fmla="*/ 221 h 343"/>
                    <a:gd name="T42" fmla="*/ 116 w 173"/>
                    <a:gd name="T43" fmla="*/ 227 h 343"/>
                    <a:gd name="T44" fmla="*/ 110 w 173"/>
                    <a:gd name="T45" fmla="*/ 230 h 343"/>
                    <a:gd name="T46" fmla="*/ 105 w 173"/>
                    <a:gd name="T47" fmla="*/ 237 h 343"/>
                    <a:gd name="T48" fmla="*/ 100 w 173"/>
                    <a:gd name="T49" fmla="*/ 241 h 343"/>
                    <a:gd name="T50" fmla="*/ 96 w 173"/>
                    <a:gd name="T51" fmla="*/ 255 h 343"/>
                    <a:gd name="T52" fmla="*/ 91 w 173"/>
                    <a:gd name="T53" fmla="*/ 264 h 343"/>
                    <a:gd name="T54" fmla="*/ 87 w 173"/>
                    <a:gd name="T55" fmla="*/ 280 h 343"/>
                    <a:gd name="T56" fmla="*/ 82 w 173"/>
                    <a:gd name="T57" fmla="*/ 284 h 343"/>
                    <a:gd name="T58" fmla="*/ 77 w 173"/>
                    <a:gd name="T59" fmla="*/ 323 h 343"/>
                    <a:gd name="T60" fmla="*/ 82 w 173"/>
                    <a:gd name="T61" fmla="*/ 327 h 343"/>
                    <a:gd name="T62" fmla="*/ 105 w 173"/>
                    <a:gd name="T63" fmla="*/ 332 h 343"/>
                    <a:gd name="T64" fmla="*/ 120 w 173"/>
                    <a:gd name="T65" fmla="*/ 336 h 343"/>
                    <a:gd name="T66" fmla="*/ 134 w 173"/>
                    <a:gd name="T67" fmla="*/ 343 h 343"/>
                    <a:gd name="T68" fmla="*/ 173 w 173"/>
                    <a:gd name="T69" fmla="*/ 336 h 3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343"/>
                    <a:gd name="T107" fmla="*/ 173 w 173"/>
                    <a:gd name="T108" fmla="*/ 343 h 3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343">
                      <a:moveTo>
                        <a:pt x="0" y="24"/>
                      </a:moveTo>
                      <a:lnTo>
                        <a:pt x="10" y="24"/>
                      </a:lnTo>
                      <a:lnTo>
                        <a:pt x="10" y="15"/>
                      </a:lnTo>
                      <a:lnTo>
                        <a:pt x="14" y="15"/>
                      </a:lnTo>
                      <a:lnTo>
                        <a:pt x="14" y="10"/>
                      </a:lnTo>
                      <a:lnTo>
                        <a:pt x="19" y="10"/>
                      </a:lnTo>
                      <a:lnTo>
                        <a:pt x="19" y="6"/>
                      </a:lnTo>
                      <a:lnTo>
                        <a:pt x="23" y="6"/>
                      </a:lnTo>
                      <a:lnTo>
                        <a:pt x="23" y="0"/>
                      </a:lnTo>
                      <a:lnTo>
                        <a:pt x="77" y="0"/>
                      </a:lnTo>
                      <a:lnTo>
                        <a:pt x="82" y="6"/>
                      </a:lnTo>
                      <a:lnTo>
                        <a:pt x="87" y="6"/>
                      </a:lnTo>
                      <a:lnTo>
                        <a:pt x="87" y="10"/>
                      </a:lnTo>
                      <a:lnTo>
                        <a:pt x="91" y="10"/>
                      </a:lnTo>
                      <a:lnTo>
                        <a:pt x="91" y="20"/>
                      </a:lnTo>
                      <a:lnTo>
                        <a:pt x="96" y="20"/>
                      </a:lnTo>
                      <a:lnTo>
                        <a:pt x="96" y="67"/>
                      </a:lnTo>
                      <a:lnTo>
                        <a:pt x="91" y="67"/>
                      </a:lnTo>
                      <a:lnTo>
                        <a:pt x="91" y="72"/>
                      </a:lnTo>
                      <a:lnTo>
                        <a:pt x="87" y="72"/>
                      </a:lnTo>
                      <a:lnTo>
                        <a:pt x="87" y="77"/>
                      </a:lnTo>
                      <a:lnTo>
                        <a:pt x="82" y="77"/>
                      </a:lnTo>
                      <a:lnTo>
                        <a:pt x="82" y="83"/>
                      </a:lnTo>
                      <a:lnTo>
                        <a:pt x="77" y="83"/>
                      </a:lnTo>
                      <a:lnTo>
                        <a:pt x="71" y="87"/>
                      </a:lnTo>
                      <a:lnTo>
                        <a:pt x="67" y="87"/>
                      </a:lnTo>
                      <a:lnTo>
                        <a:pt x="67" y="97"/>
                      </a:lnTo>
                      <a:lnTo>
                        <a:pt x="62" y="97"/>
                      </a:lnTo>
                      <a:lnTo>
                        <a:pt x="62" y="130"/>
                      </a:lnTo>
                      <a:lnTo>
                        <a:pt x="67" y="130"/>
                      </a:lnTo>
                      <a:lnTo>
                        <a:pt x="67" y="135"/>
                      </a:lnTo>
                      <a:lnTo>
                        <a:pt x="105" y="135"/>
                      </a:lnTo>
                      <a:lnTo>
                        <a:pt x="105" y="140"/>
                      </a:lnTo>
                      <a:lnTo>
                        <a:pt x="110" y="140"/>
                      </a:lnTo>
                      <a:lnTo>
                        <a:pt x="110" y="153"/>
                      </a:lnTo>
                      <a:lnTo>
                        <a:pt x="116" y="153"/>
                      </a:lnTo>
                      <a:lnTo>
                        <a:pt x="116" y="164"/>
                      </a:lnTo>
                      <a:lnTo>
                        <a:pt x="120" y="164"/>
                      </a:lnTo>
                      <a:lnTo>
                        <a:pt x="120" y="169"/>
                      </a:lnTo>
                      <a:lnTo>
                        <a:pt x="125" y="173"/>
                      </a:lnTo>
                      <a:lnTo>
                        <a:pt x="125" y="221"/>
                      </a:lnTo>
                      <a:lnTo>
                        <a:pt x="120" y="221"/>
                      </a:lnTo>
                      <a:lnTo>
                        <a:pt x="120" y="227"/>
                      </a:lnTo>
                      <a:lnTo>
                        <a:pt x="116" y="227"/>
                      </a:lnTo>
                      <a:lnTo>
                        <a:pt x="116" y="230"/>
                      </a:lnTo>
                      <a:lnTo>
                        <a:pt x="110" y="230"/>
                      </a:lnTo>
                      <a:lnTo>
                        <a:pt x="110" y="237"/>
                      </a:lnTo>
                      <a:lnTo>
                        <a:pt x="105" y="237"/>
                      </a:lnTo>
                      <a:lnTo>
                        <a:pt x="105" y="241"/>
                      </a:lnTo>
                      <a:lnTo>
                        <a:pt x="100" y="241"/>
                      </a:lnTo>
                      <a:lnTo>
                        <a:pt x="100" y="250"/>
                      </a:lnTo>
                      <a:lnTo>
                        <a:pt x="96" y="255"/>
                      </a:lnTo>
                      <a:lnTo>
                        <a:pt x="91" y="260"/>
                      </a:lnTo>
                      <a:lnTo>
                        <a:pt x="91" y="264"/>
                      </a:lnTo>
                      <a:lnTo>
                        <a:pt x="87" y="269"/>
                      </a:lnTo>
                      <a:lnTo>
                        <a:pt x="87" y="280"/>
                      </a:lnTo>
                      <a:lnTo>
                        <a:pt x="82" y="280"/>
                      </a:lnTo>
                      <a:lnTo>
                        <a:pt x="82" y="284"/>
                      </a:lnTo>
                      <a:lnTo>
                        <a:pt x="77" y="284"/>
                      </a:lnTo>
                      <a:lnTo>
                        <a:pt x="77" y="323"/>
                      </a:lnTo>
                      <a:lnTo>
                        <a:pt x="82" y="323"/>
                      </a:lnTo>
                      <a:lnTo>
                        <a:pt x="82" y="327"/>
                      </a:lnTo>
                      <a:lnTo>
                        <a:pt x="105" y="327"/>
                      </a:lnTo>
                      <a:lnTo>
                        <a:pt x="105" y="332"/>
                      </a:lnTo>
                      <a:lnTo>
                        <a:pt x="120" y="332"/>
                      </a:lnTo>
                      <a:lnTo>
                        <a:pt x="120" y="336"/>
                      </a:lnTo>
                      <a:lnTo>
                        <a:pt x="134" y="336"/>
                      </a:lnTo>
                      <a:lnTo>
                        <a:pt x="134" y="343"/>
                      </a:lnTo>
                      <a:lnTo>
                        <a:pt x="173" y="343"/>
                      </a:lnTo>
                      <a:lnTo>
                        <a:pt x="173" y="336"/>
                      </a:lnTo>
                    </a:path>
                  </a:pathLst>
                </a:custGeom>
                <a:noFill/>
                <a:ln w="19050">
                  <a:solidFill>
                    <a:srgbClr val="023DD0"/>
                  </a:solidFill>
                  <a:prstDash val="solid"/>
                  <a:round/>
                  <a:headEnd/>
                  <a:tailEnd/>
                </a:ln>
              </p:spPr>
              <p:txBody>
                <a:bodyPr/>
                <a:lstStyle/>
                <a:p>
                  <a:endParaRPr lang="de-DE"/>
                </a:p>
              </p:txBody>
            </p:sp>
          </p:grpSp>
        </p:grpSp>
      </p:grpSp>
      <p:grpSp>
        <p:nvGrpSpPr>
          <p:cNvPr id="11" name="Group 89"/>
          <p:cNvGrpSpPr>
            <a:grpSpLocks/>
          </p:cNvGrpSpPr>
          <p:nvPr/>
        </p:nvGrpSpPr>
        <p:grpSpPr bwMode="auto">
          <a:xfrm>
            <a:off x="5942013" y="2286000"/>
            <a:ext cx="3113087" cy="2841625"/>
            <a:chOff x="3984" y="1632"/>
            <a:chExt cx="1961" cy="1789"/>
          </a:xfrm>
        </p:grpSpPr>
        <p:sp>
          <p:nvSpPr>
            <p:cNvPr id="11282" name="Rectangle 90"/>
            <p:cNvSpPr>
              <a:spLocks noChangeArrowheads="1"/>
            </p:cNvSpPr>
            <p:nvPr/>
          </p:nvSpPr>
          <p:spPr bwMode="auto">
            <a:xfrm>
              <a:off x="5102" y="2463"/>
              <a:ext cx="594" cy="166"/>
            </a:xfrm>
            <a:prstGeom prst="rect">
              <a:avLst/>
            </a:prstGeom>
            <a:noFill/>
            <a:ln w="9525">
              <a:noFill/>
              <a:miter lim="800000"/>
              <a:headEnd/>
              <a:tailEnd/>
            </a:ln>
          </p:spPr>
          <p:txBody>
            <a:bodyPr/>
            <a:lstStyle/>
            <a:p>
              <a:endParaRPr lang="de-DE"/>
            </a:p>
          </p:txBody>
        </p:sp>
        <p:sp>
          <p:nvSpPr>
            <p:cNvPr id="11283" name="Rectangle 91"/>
            <p:cNvSpPr>
              <a:spLocks noChangeArrowheads="1"/>
            </p:cNvSpPr>
            <p:nvPr/>
          </p:nvSpPr>
          <p:spPr bwMode="auto">
            <a:xfrm>
              <a:off x="5424" y="2496"/>
              <a:ext cx="463"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00000"/>
                  </a:solidFill>
                  <a:latin typeface="Times New Roman" pitchFamily="18" charset="0"/>
                </a:rPr>
                <a:t>Message</a:t>
              </a:r>
              <a:endParaRPr lang="en-GB" sz="1400" u="none">
                <a:latin typeface="Times New Roman" pitchFamily="18" charset="0"/>
              </a:endParaRPr>
            </a:p>
          </p:txBody>
        </p:sp>
        <p:sp>
          <p:nvSpPr>
            <p:cNvPr id="11284" name="Rectangle 92"/>
            <p:cNvSpPr>
              <a:spLocks noChangeArrowheads="1"/>
            </p:cNvSpPr>
            <p:nvPr/>
          </p:nvSpPr>
          <p:spPr bwMode="auto">
            <a:xfrm>
              <a:off x="5093" y="2228"/>
              <a:ext cx="603" cy="185"/>
            </a:xfrm>
            <a:prstGeom prst="rect">
              <a:avLst/>
            </a:prstGeom>
            <a:noFill/>
            <a:ln w="9525">
              <a:noFill/>
              <a:miter lim="800000"/>
              <a:headEnd/>
              <a:tailEnd/>
            </a:ln>
          </p:spPr>
          <p:txBody>
            <a:bodyPr/>
            <a:lstStyle/>
            <a:p>
              <a:endParaRPr lang="de-DE"/>
            </a:p>
          </p:txBody>
        </p:sp>
        <p:sp>
          <p:nvSpPr>
            <p:cNvPr id="11285" name="Rectangle 93"/>
            <p:cNvSpPr>
              <a:spLocks noChangeArrowheads="1"/>
            </p:cNvSpPr>
            <p:nvPr/>
          </p:nvSpPr>
          <p:spPr bwMode="auto">
            <a:xfrm>
              <a:off x="5328" y="2208"/>
              <a:ext cx="545"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00000"/>
                  </a:solidFill>
                  <a:latin typeface="Times New Roman" pitchFamily="18" charset="0"/>
                </a:rPr>
                <a:t>Clear text</a:t>
              </a:r>
              <a:endParaRPr lang="en-GB" sz="1400" u="none">
                <a:latin typeface="Times New Roman" pitchFamily="18" charset="0"/>
              </a:endParaRPr>
            </a:p>
          </p:txBody>
        </p:sp>
        <p:sp>
          <p:nvSpPr>
            <p:cNvPr id="11286" name="Freeform 94"/>
            <p:cNvSpPr>
              <a:spLocks/>
            </p:cNvSpPr>
            <p:nvPr/>
          </p:nvSpPr>
          <p:spPr bwMode="auto">
            <a:xfrm>
              <a:off x="4840" y="2436"/>
              <a:ext cx="843" cy="33"/>
            </a:xfrm>
            <a:custGeom>
              <a:avLst/>
              <a:gdLst>
                <a:gd name="T0" fmla="*/ 0 w 843"/>
                <a:gd name="T1" fmla="*/ 0 h 33"/>
                <a:gd name="T2" fmla="*/ 771 w 843"/>
                <a:gd name="T3" fmla="*/ 0 h 33"/>
                <a:gd name="T4" fmla="*/ 771 w 843"/>
                <a:gd name="T5" fmla="*/ 4 h 33"/>
                <a:gd name="T6" fmla="*/ 843 w 843"/>
                <a:gd name="T7" fmla="*/ 4 h 33"/>
                <a:gd name="T8" fmla="*/ 832 w 843"/>
                <a:gd name="T9" fmla="*/ 9 h 33"/>
                <a:gd name="T10" fmla="*/ 771 w 843"/>
                <a:gd name="T11" fmla="*/ 9 h 33"/>
                <a:gd name="T12" fmla="*/ 771 w 843"/>
                <a:gd name="T13" fmla="*/ 13 h 33"/>
                <a:gd name="T14" fmla="*/ 823 w 843"/>
                <a:gd name="T15" fmla="*/ 13 h 33"/>
                <a:gd name="T16" fmla="*/ 812 w 843"/>
                <a:gd name="T17" fmla="*/ 20 h 33"/>
                <a:gd name="T18" fmla="*/ 771 w 843"/>
                <a:gd name="T19" fmla="*/ 20 h 33"/>
                <a:gd name="T20" fmla="*/ 771 w 843"/>
                <a:gd name="T21" fmla="*/ 23 h 33"/>
                <a:gd name="T22" fmla="*/ 802 w 843"/>
                <a:gd name="T23" fmla="*/ 23 h 33"/>
                <a:gd name="T24" fmla="*/ 791 w 843"/>
                <a:gd name="T25" fmla="*/ 27 h 33"/>
                <a:gd name="T26" fmla="*/ 771 w 843"/>
                <a:gd name="T27" fmla="*/ 27 h 33"/>
                <a:gd name="T28" fmla="*/ 771 w 843"/>
                <a:gd name="T29" fmla="*/ 33 h 33"/>
                <a:gd name="T30" fmla="*/ 782 w 843"/>
                <a:gd name="T31" fmla="*/ 3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3"/>
                <a:gd name="T49" fmla="*/ 0 h 33"/>
                <a:gd name="T50" fmla="*/ 843 w 843"/>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3" h="33">
                  <a:moveTo>
                    <a:pt x="0" y="0"/>
                  </a:moveTo>
                  <a:lnTo>
                    <a:pt x="771" y="0"/>
                  </a:lnTo>
                  <a:lnTo>
                    <a:pt x="771" y="4"/>
                  </a:lnTo>
                  <a:lnTo>
                    <a:pt x="843" y="4"/>
                  </a:lnTo>
                  <a:lnTo>
                    <a:pt x="832" y="9"/>
                  </a:lnTo>
                  <a:lnTo>
                    <a:pt x="771" y="9"/>
                  </a:lnTo>
                  <a:lnTo>
                    <a:pt x="771" y="13"/>
                  </a:lnTo>
                  <a:lnTo>
                    <a:pt x="823" y="13"/>
                  </a:lnTo>
                  <a:lnTo>
                    <a:pt x="812" y="20"/>
                  </a:lnTo>
                  <a:lnTo>
                    <a:pt x="771" y="20"/>
                  </a:lnTo>
                  <a:lnTo>
                    <a:pt x="771" y="23"/>
                  </a:lnTo>
                  <a:lnTo>
                    <a:pt x="802" y="23"/>
                  </a:lnTo>
                  <a:lnTo>
                    <a:pt x="791" y="27"/>
                  </a:lnTo>
                  <a:lnTo>
                    <a:pt x="771" y="27"/>
                  </a:lnTo>
                  <a:lnTo>
                    <a:pt x="771" y="33"/>
                  </a:lnTo>
                  <a:lnTo>
                    <a:pt x="782" y="33"/>
                  </a:lnTo>
                </a:path>
              </a:pathLst>
            </a:custGeom>
            <a:noFill/>
            <a:ln w="9525">
              <a:solidFill>
                <a:srgbClr val="000000"/>
              </a:solidFill>
              <a:prstDash val="solid"/>
              <a:round/>
              <a:headEnd/>
              <a:tailEnd/>
            </a:ln>
          </p:spPr>
          <p:txBody>
            <a:bodyPr/>
            <a:lstStyle/>
            <a:p>
              <a:endParaRPr lang="de-DE"/>
            </a:p>
          </p:txBody>
        </p:sp>
        <p:sp>
          <p:nvSpPr>
            <p:cNvPr id="11287" name="Freeform 95"/>
            <p:cNvSpPr>
              <a:spLocks/>
            </p:cNvSpPr>
            <p:nvPr/>
          </p:nvSpPr>
          <p:spPr bwMode="auto">
            <a:xfrm>
              <a:off x="5611" y="2399"/>
              <a:ext cx="83" cy="75"/>
            </a:xfrm>
            <a:custGeom>
              <a:avLst/>
              <a:gdLst>
                <a:gd name="T0" fmla="*/ 0 w 83"/>
                <a:gd name="T1" fmla="*/ 75 h 75"/>
                <a:gd name="T2" fmla="*/ 0 w 83"/>
                <a:gd name="T3" fmla="*/ 0 h 75"/>
                <a:gd name="T4" fmla="*/ 83 w 83"/>
                <a:gd name="T5" fmla="*/ 37 h 75"/>
                <a:gd name="T6" fmla="*/ 0 w 83"/>
                <a:gd name="T7" fmla="*/ 75 h 75"/>
                <a:gd name="T8" fmla="*/ 0 60000 65536"/>
                <a:gd name="T9" fmla="*/ 0 60000 65536"/>
                <a:gd name="T10" fmla="*/ 0 60000 65536"/>
                <a:gd name="T11" fmla="*/ 0 60000 65536"/>
                <a:gd name="T12" fmla="*/ 0 w 83"/>
                <a:gd name="T13" fmla="*/ 0 h 75"/>
                <a:gd name="T14" fmla="*/ 83 w 83"/>
                <a:gd name="T15" fmla="*/ 75 h 75"/>
              </a:gdLst>
              <a:ahLst/>
              <a:cxnLst>
                <a:cxn ang="T8">
                  <a:pos x="T0" y="T1"/>
                </a:cxn>
                <a:cxn ang="T9">
                  <a:pos x="T2" y="T3"/>
                </a:cxn>
                <a:cxn ang="T10">
                  <a:pos x="T4" y="T5"/>
                </a:cxn>
                <a:cxn ang="T11">
                  <a:pos x="T6" y="T7"/>
                </a:cxn>
              </a:cxnLst>
              <a:rect l="T12" t="T13" r="T14" b="T15"/>
              <a:pathLst>
                <a:path w="83" h="75">
                  <a:moveTo>
                    <a:pt x="0" y="75"/>
                  </a:moveTo>
                  <a:lnTo>
                    <a:pt x="0" y="0"/>
                  </a:lnTo>
                  <a:lnTo>
                    <a:pt x="83" y="37"/>
                  </a:lnTo>
                  <a:lnTo>
                    <a:pt x="0" y="75"/>
                  </a:lnTo>
                  <a:close/>
                </a:path>
              </a:pathLst>
            </a:custGeom>
            <a:noFill/>
            <a:ln w="9525">
              <a:solidFill>
                <a:srgbClr val="000000"/>
              </a:solidFill>
              <a:prstDash val="solid"/>
              <a:round/>
              <a:headEnd/>
              <a:tailEnd/>
            </a:ln>
          </p:spPr>
          <p:txBody>
            <a:bodyPr/>
            <a:lstStyle/>
            <a:p>
              <a:endParaRPr lang="de-DE"/>
            </a:p>
          </p:txBody>
        </p:sp>
        <p:sp>
          <p:nvSpPr>
            <p:cNvPr id="11288" name="Line 96"/>
            <p:cNvSpPr>
              <a:spLocks noChangeShapeType="1"/>
            </p:cNvSpPr>
            <p:nvPr/>
          </p:nvSpPr>
          <p:spPr bwMode="auto">
            <a:xfrm>
              <a:off x="5611" y="2436"/>
              <a:ext cx="83" cy="1"/>
            </a:xfrm>
            <a:prstGeom prst="line">
              <a:avLst/>
            </a:prstGeom>
            <a:noFill/>
            <a:ln w="9525">
              <a:solidFill>
                <a:srgbClr val="000000"/>
              </a:solidFill>
              <a:round/>
              <a:headEnd/>
              <a:tailEnd/>
            </a:ln>
          </p:spPr>
          <p:txBody>
            <a:bodyPr/>
            <a:lstStyle/>
            <a:p>
              <a:endParaRPr lang="de-DE"/>
            </a:p>
          </p:txBody>
        </p:sp>
        <p:sp>
          <p:nvSpPr>
            <p:cNvPr id="11289" name="Freeform 97"/>
            <p:cNvSpPr>
              <a:spLocks/>
            </p:cNvSpPr>
            <p:nvPr/>
          </p:nvSpPr>
          <p:spPr bwMode="auto">
            <a:xfrm>
              <a:off x="5622" y="2403"/>
              <a:ext cx="72" cy="28"/>
            </a:xfrm>
            <a:custGeom>
              <a:avLst/>
              <a:gdLst>
                <a:gd name="T0" fmla="*/ 72 w 72"/>
                <a:gd name="T1" fmla="*/ 28 h 28"/>
                <a:gd name="T2" fmla="*/ 0 w 72"/>
                <a:gd name="T3" fmla="*/ 28 h 28"/>
                <a:gd name="T4" fmla="*/ 0 w 72"/>
                <a:gd name="T5" fmla="*/ 23 h 28"/>
                <a:gd name="T6" fmla="*/ 61 w 72"/>
                <a:gd name="T7" fmla="*/ 23 h 28"/>
                <a:gd name="T8" fmla="*/ 50 w 72"/>
                <a:gd name="T9" fmla="*/ 19 h 28"/>
                <a:gd name="T10" fmla="*/ 0 w 72"/>
                <a:gd name="T11" fmla="*/ 19 h 28"/>
                <a:gd name="T12" fmla="*/ 0 w 72"/>
                <a:gd name="T13" fmla="*/ 14 h 28"/>
                <a:gd name="T14" fmla="*/ 41 w 72"/>
                <a:gd name="T15" fmla="*/ 14 h 28"/>
                <a:gd name="T16" fmla="*/ 30 w 72"/>
                <a:gd name="T17" fmla="*/ 10 h 28"/>
                <a:gd name="T18" fmla="*/ 0 w 72"/>
                <a:gd name="T19" fmla="*/ 10 h 28"/>
                <a:gd name="T20" fmla="*/ 0 w 72"/>
                <a:gd name="T21" fmla="*/ 5 h 28"/>
                <a:gd name="T22" fmla="*/ 20 w 72"/>
                <a:gd name="T23" fmla="*/ 5 h 28"/>
                <a:gd name="T24" fmla="*/ 9 w 72"/>
                <a:gd name="T25" fmla="*/ 0 h 28"/>
                <a:gd name="T26" fmla="*/ 0 w 72"/>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28"/>
                <a:gd name="T44" fmla="*/ 72 w 7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28">
                  <a:moveTo>
                    <a:pt x="72" y="28"/>
                  </a:moveTo>
                  <a:lnTo>
                    <a:pt x="0" y="28"/>
                  </a:lnTo>
                  <a:lnTo>
                    <a:pt x="0" y="23"/>
                  </a:lnTo>
                  <a:lnTo>
                    <a:pt x="61" y="23"/>
                  </a:lnTo>
                  <a:lnTo>
                    <a:pt x="50" y="19"/>
                  </a:lnTo>
                  <a:lnTo>
                    <a:pt x="0" y="19"/>
                  </a:lnTo>
                  <a:lnTo>
                    <a:pt x="0" y="14"/>
                  </a:lnTo>
                  <a:lnTo>
                    <a:pt x="41" y="14"/>
                  </a:lnTo>
                  <a:lnTo>
                    <a:pt x="30" y="10"/>
                  </a:lnTo>
                  <a:lnTo>
                    <a:pt x="0" y="10"/>
                  </a:lnTo>
                  <a:lnTo>
                    <a:pt x="0" y="5"/>
                  </a:lnTo>
                  <a:lnTo>
                    <a:pt x="20" y="5"/>
                  </a:lnTo>
                  <a:lnTo>
                    <a:pt x="9" y="0"/>
                  </a:lnTo>
                  <a:lnTo>
                    <a:pt x="0" y="0"/>
                  </a:lnTo>
                </a:path>
              </a:pathLst>
            </a:custGeom>
            <a:noFill/>
            <a:ln w="9525">
              <a:solidFill>
                <a:srgbClr val="000000"/>
              </a:solidFill>
              <a:prstDash val="solid"/>
              <a:round/>
              <a:headEnd/>
              <a:tailEnd/>
            </a:ln>
          </p:spPr>
          <p:txBody>
            <a:bodyPr/>
            <a:lstStyle/>
            <a:p>
              <a:endParaRPr lang="de-DE"/>
            </a:p>
          </p:txBody>
        </p:sp>
        <p:sp>
          <p:nvSpPr>
            <p:cNvPr id="11290" name="Line 98"/>
            <p:cNvSpPr>
              <a:spLocks noChangeShapeType="1"/>
            </p:cNvSpPr>
            <p:nvPr/>
          </p:nvSpPr>
          <p:spPr bwMode="auto">
            <a:xfrm>
              <a:off x="4400" y="2746"/>
              <a:ext cx="1" cy="496"/>
            </a:xfrm>
            <a:prstGeom prst="line">
              <a:avLst/>
            </a:prstGeom>
            <a:noFill/>
            <a:ln w="9525">
              <a:solidFill>
                <a:srgbClr val="000000"/>
              </a:solidFill>
              <a:round/>
              <a:headEnd/>
              <a:tailEnd/>
            </a:ln>
          </p:spPr>
          <p:txBody>
            <a:bodyPr/>
            <a:lstStyle/>
            <a:p>
              <a:endParaRPr lang="de-DE"/>
            </a:p>
          </p:txBody>
        </p:sp>
        <p:sp>
          <p:nvSpPr>
            <p:cNvPr id="11291" name="Line 99"/>
            <p:cNvSpPr>
              <a:spLocks noChangeShapeType="1"/>
            </p:cNvSpPr>
            <p:nvPr/>
          </p:nvSpPr>
          <p:spPr bwMode="auto">
            <a:xfrm flipV="1">
              <a:off x="4400" y="2820"/>
              <a:ext cx="1" cy="51"/>
            </a:xfrm>
            <a:prstGeom prst="line">
              <a:avLst/>
            </a:prstGeom>
            <a:noFill/>
            <a:ln w="9525">
              <a:solidFill>
                <a:srgbClr val="000000"/>
              </a:solidFill>
              <a:round/>
              <a:headEnd/>
              <a:tailEnd/>
            </a:ln>
          </p:spPr>
          <p:txBody>
            <a:bodyPr/>
            <a:lstStyle/>
            <a:p>
              <a:endParaRPr lang="de-DE"/>
            </a:p>
          </p:txBody>
        </p:sp>
        <p:sp>
          <p:nvSpPr>
            <p:cNvPr id="11292" name="Freeform 100"/>
            <p:cNvSpPr>
              <a:spLocks/>
            </p:cNvSpPr>
            <p:nvPr/>
          </p:nvSpPr>
          <p:spPr bwMode="auto">
            <a:xfrm>
              <a:off x="4368" y="2746"/>
              <a:ext cx="66" cy="74"/>
            </a:xfrm>
            <a:custGeom>
              <a:avLst/>
              <a:gdLst>
                <a:gd name="T0" fmla="*/ 66 w 66"/>
                <a:gd name="T1" fmla="*/ 74 h 74"/>
                <a:gd name="T2" fmla="*/ 0 w 66"/>
                <a:gd name="T3" fmla="*/ 74 h 74"/>
                <a:gd name="T4" fmla="*/ 32 w 66"/>
                <a:gd name="T5" fmla="*/ 0 h 74"/>
                <a:gd name="T6" fmla="*/ 66 w 66"/>
                <a:gd name="T7" fmla="*/ 74 h 74"/>
                <a:gd name="T8" fmla="*/ 0 w 66"/>
                <a:gd name="T9" fmla="*/ 74 h 74"/>
                <a:gd name="T10" fmla="*/ 0 60000 65536"/>
                <a:gd name="T11" fmla="*/ 0 60000 65536"/>
                <a:gd name="T12" fmla="*/ 0 60000 65536"/>
                <a:gd name="T13" fmla="*/ 0 60000 65536"/>
                <a:gd name="T14" fmla="*/ 0 60000 65536"/>
                <a:gd name="T15" fmla="*/ 0 w 66"/>
                <a:gd name="T16" fmla="*/ 0 h 74"/>
                <a:gd name="T17" fmla="*/ 66 w 66"/>
                <a:gd name="T18" fmla="*/ 74 h 74"/>
              </a:gdLst>
              <a:ahLst/>
              <a:cxnLst>
                <a:cxn ang="T10">
                  <a:pos x="T0" y="T1"/>
                </a:cxn>
                <a:cxn ang="T11">
                  <a:pos x="T2" y="T3"/>
                </a:cxn>
                <a:cxn ang="T12">
                  <a:pos x="T4" y="T5"/>
                </a:cxn>
                <a:cxn ang="T13">
                  <a:pos x="T6" y="T7"/>
                </a:cxn>
                <a:cxn ang="T14">
                  <a:pos x="T8" y="T9"/>
                </a:cxn>
              </a:cxnLst>
              <a:rect l="T15" t="T16" r="T17" b="T18"/>
              <a:pathLst>
                <a:path w="66" h="74">
                  <a:moveTo>
                    <a:pt x="66" y="74"/>
                  </a:moveTo>
                  <a:lnTo>
                    <a:pt x="0" y="74"/>
                  </a:lnTo>
                  <a:lnTo>
                    <a:pt x="32" y="0"/>
                  </a:lnTo>
                  <a:lnTo>
                    <a:pt x="66" y="74"/>
                  </a:lnTo>
                  <a:lnTo>
                    <a:pt x="0" y="74"/>
                  </a:lnTo>
                </a:path>
              </a:pathLst>
            </a:custGeom>
            <a:noFill/>
            <a:ln w="9525">
              <a:solidFill>
                <a:srgbClr val="000000"/>
              </a:solidFill>
              <a:prstDash val="solid"/>
              <a:round/>
              <a:headEnd/>
              <a:tailEnd/>
            </a:ln>
          </p:spPr>
          <p:txBody>
            <a:bodyPr/>
            <a:lstStyle/>
            <a:p>
              <a:endParaRPr lang="de-DE"/>
            </a:p>
          </p:txBody>
        </p:sp>
        <p:sp>
          <p:nvSpPr>
            <p:cNvPr id="11293" name="Freeform 101"/>
            <p:cNvSpPr>
              <a:spLocks/>
            </p:cNvSpPr>
            <p:nvPr/>
          </p:nvSpPr>
          <p:spPr bwMode="auto">
            <a:xfrm>
              <a:off x="4370" y="2816"/>
              <a:ext cx="64" cy="4"/>
            </a:xfrm>
            <a:custGeom>
              <a:avLst/>
              <a:gdLst>
                <a:gd name="T0" fmla="*/ 0 w 64"/>
                <a:gd name="T1" fmla="*/ 0 h 4"/>
                <a:gd name="T2" fmla="*/ 61 w 64"/>
                <a:gd name="T3" fmla="*/ 0 h 4"/>
                <a:gd name="T4" fmla="*/ 64 w 64"/>
                <a:gd name="T5" fmla="*/ 4 h 4"/>
                <a:gd name="T6" fmla="*/ 0 60000 65536"/>
                <a:gd name="T7" fmla="*/ 0 60000 65536"/>
                <a:gd name="T8" fmla="*/ 0 60000 65536"/>
                <a:gd name="T9" fmla="*/ 0 w 64"/>
                <a:gd name="T10" fmla="*/ 0 h 4"/>
                <a:gd name="T11" fmla="*/ 64 w 64"/>
                <a:gd name="T12" fmla="*/ 4 h 4"/>
              </a:gdLst>
              <a:ahLst/>
              <a:cxnLst>
                <a:cxn ang="T6">
                  <a:pos x="T0" y="T1"/>
                </a:cxn>
                <a:cxn ang="T7">
                  <a:pos x="T2" y="T3"/>
                </a:cxn>
                <a:cxn ang="T8">
                  <a:pos x="T4" y="T5"/>
                </a:cxn>
              </a:cxnLst>
              <a:rect l="T9" t="T10" r="T11" b="T12"/>
              <a:pathLst>
                <a:path w="64" h="4">
                  <a:moveTo>
                    <a:pt x="0" y="0"/>
                  </a:moveTo>
                  <a:lnTo>
                    <a:pt x="61" y="0"/>
                  </a:lnTo>
                  <a:lnTo>
                    <a:pt x="64" y="4"/>
                  </a:lnTo>
                </a:path>
              </a:pathLst>
            </a:custGeom>
            <a:noFill/>
            <a:ln w="9525">
              <a:solidFill>
                <a:srgbClr val="000000"/>
              </a:solidFill>
              <a:prstDash val="solid"/>
              <a:round/>
              <a:headEnd/>
              <a:tailEnd/>
            </a:ln>
          </p:spPr>
          <p:txBody>
            <a:bodyPr/>
            <a:lstStyle/>
            <a:p>
              <a:endParaRPr lang="de-DE"/>
            </a:p>
          </p:txBody>
        </p:sp>
        <p:sp>
          <p:nvSpPr>
            <p:cNvPr id="11294" name="Freeform 102"/>
            <p:cNvSpPr>
              <a:spLocks/>
            </p:cNvSpPr>
            <p:nvPr/>
          </p:nvSpPr>
          <p:spPr bwMode="auto">
            <a:xfrm>
              <a:off x="4370" y="2811"/>
              <a:ext cx="60" cy="5"/>
            </a:xfrm>
            <a:custGeom>
              <a:avLst/>
              <a:gdLst>
                <a:gd name="T0" fmla="*/ 60 w 60"/>
                <a:gd name="T1" fmla="*/ 0 h 5"/>
                <a:gd name="T2" fmla="*/ 1 w 60"/>
                <a:gd name="T3" fmla="*/ 0 h 5"/>
                <a:gd name="T4" fmla="*/ 0 w 60"/>
                <a:gd name="T5" fmla="*/ 5 h 5"/>
                <a:gd name="T6" fmla="*/ 0 60000 65536"/>
                <a:gd name="T7" fmla="*/ 0 60000 65536"/>
                <a:gd name="T8" fmla="*/ 0 60000 65536"/>
                <a:gd name="T9" fmla="*/ 0 w 60"/>
                <a:gd name="T10" fmla="*/ 0 h 5"/>
                <a:gd name="T11" fmla="*/ 60 w 60"/>
                <a:gd name="T12" fmla="*/ 5 h 5"/>
              </a:gdLst>
              <a:ahLst/>
              <a:cxnLst>
                <a:cxn ang="T6">
                  <a:pos x="T0" y="T1"/>
                </a:cxn>
                <a:cxn ang="T7">
                  <a:pos x="T2" y="T3"/>
                </a:cxn>
                <a:cxn ang="T8">
                  <a:pos x="T4" y="T5"/>
                </a:cxn>
              </a:cxnLst>
              <a:rect l="T9" t="T10" r="T11" b="T12"/>
              <a:pathLst>
                <a:path w="60" h="5">
                  <a:moveTo>
                    <a:pt x="60" y="0"/>
                  </a:moveTo>
                  <a:lnTo>
                    <a:pt x="1" y="0"/>
                  </a:lnTo>
                  <a:lnTo>
                    <a:pt x="0" y="5"/>
                  </a:lnTo>
                </a:path>
              </a:pathLst>
            </a:custGeom>
            <a:noFill/>
            <a:ln w="9525">
              <a:solidFill>
                <a:srgbClr val="000000"/>
              </a:solidFill>
              <a:prstDash val="solid"/>
              <a:round/>
              <a:headEnd/>
              <a:tailEnd/>
            </a:ln>
          </p:spPr>
          <p:txBody>
            <a:bodyPr/>
            <a:lstStyle/>
            <a:p>
              <a:endParaRPr lang="de-DE"/>
            </a:p>
          </p:txBody>
        </p:sp>
        <p:sp>
          <p:nvSpPr>
            <p:cNvPr id="11295" name="Freeform 103"/>
            <p:cNvSpPr>
              <a:spLocks/>
            </p:cNvSpPr>
            <p:nvPr/>
          </p:nvSpPr>
          <p:spPr bwMode="auto">
            <a:xfrm>
              <a:off x="4373" y="2806"/>
              <a:ext cx="57" cy="5"/>
            </a:xfrm>
            <a:custGeom>
              <a:avLst/>
              <a:gdLst>
                <a:gd name="T0" fmla="*/ 0 w 57"/>
                <a:gd name="T1" fmla="*/ 0 h 5"/>
                <a:gd name="T2" fmla="*/ 54 w 57"/>
                <a:gd name="T3" fmla="*/ 0 h 5"/>
                <a:gd name="T4" fmla="*/ 57 w 57"/>
                <a:gd name="T5" fmla="*/ 5 h 5"/>
                <a:gd name="T6" fmla="*/ 0 60000 65536"/>
                <a:gd name="T7" fmla="*/ 0 60000 65536"/>
                <a:gd name="T8" fmla="*/ 0 60000 65536"/>
                <a:gd name="T9" fmla="*/ 0 w 57"/>
                <a:gd name="T10" fmla="*/ 0 h 5"/>
                <a:gd name="T11" fmla="*/ 57 w 57"/>
                <a:gd name="T12" fmla="*/ 5 h 5"/>
              </a:gdLst>
              <a:ahLst/>
              <a:cxnLst>
                <a:cxn ang="T6">
                  <a:pos x="T0" y="T1"/>
                </a:cxn>
                <a:cxn ang="T7">
                  <a:pos x="T2" y="T3"/>
                </a:cxn>
                <a:cxn ang="T8">
                  <a:pos x="T4" y="T5"/>
                </a:cxn>
              </a:cxnLst>
              <a:rect l="T9" t="T10" r="T11" b="T12"/>
              <a:pathLst>
                <a:path w="57" h="5">
                  <a:moveTo>
                    <a:pt x="0" y="0"/>
                  </a:moveTo>
                  <a:lnTo>
                    <a:pt x="54" y="0"/>
                  </a:lnTo>
                  <a:lnTo>
                    <a:pt x="57" y="5"/>
                  </a:lnTo>
                </a:path>
              </a:pathLst>
            </a:custGeom>
            <a:noFill/>
            <a:ln w="9525">
              <a:solidFill>
                <a:srgbClr val="000000"/>
              </a:solidFill>
              <a:prstDash val="solid"/>
              <a:round/>
              <a:headEnd/>
              <a:tailEnd/>
            </a:ln>
          </p:spPr>
          <p:txBody>
            <a:bodyPr/>
            <a:lstStyle/>
            <a:p>
              <a:endParaRPr lang="de-DE"/>
            </a:p>
          </p:txBody>
        </p:sp>
        <p:sp>
          <p:nvSpPr>
            <p:cNvPr id="11296" name="Freeform 104"/>
            <p:cNvSpPr>
              <a:spLocks/>
            </p:cNvSpPr>
            <p:nvPr/>
          </p:nvSpPr>
          <p:spPr bwMode="auto">
            <a:xfrm>
              <a:off x="4373" y="2802"/>
              <a:ext cx="52" cy="4"/>
            </a:xfrm>
            <a:custGeom>
              <a:avLst/>
              <a:gdLst>
                <a:gd name="T0" fmla="*/ 52 w 52"/>
                <a:gd name="T1" fmla="*/ 0 h 4"/>
                <a:gd name="T2" fmla="*/ 3 w 52"/>
                <a:gd name="T3" fmla="*/ 0 h 4"/>
                <a:gd name="T4" fmla="*/ 0 w 52"/>
                <a:gd name="T5" fmla="*/ 4 h 4"/>
                <a:gd name="T6" fmla="*/ 0 60000 65536"/>
                <a:gd name="T7" fmla="*/ 0 60000 65536"/>
                <a:gd name="T8" fmla="*/ 0 60000 65536"/>
                <a:gd name="T9" fmla="*/ 0 w 52"/>
                <a:gd name="T10" fmla="*/ 0 h 4"/>
                <a:gd name="T11" fmla="*/ 52 w 52"/>
                <a:gd name="T12" fmla="*/ 4 h 4"/>
              </a:gdLst>
              <a:ahLst/>
              <a:cxnLst>
                <a:cxn ang="T6">
                  <a:pos x="T0" y="T1"/>
                </a:cxn>
                <a:cxn ang="T7">
                  <a:pos x="T2" y="T3"/>
                </a:cxn>
                <a:cxn ang="T8">
                  <a:pos x="T4" y="T5"/>
                </a:cxn>
              </a:cxnLst>
              <a:rect l="T9" t="T10" r="T11" b="T12"/>
              <a:pathLst>
                <a:path w="52" h="4">
                  <a:moveTo>
                    <a:pt x="52" y="0"/>
                  </a:moveTo>
                  <a:lnTo>
                    <a:pt x="3" y="0"/>
                  </a:lnTo>
                  <a:lnTo>
                    <a:pt x="0" y="4"/>
                  </a:lnTo>
                </a:path>
              </a:pathLst>
            </a:custGeom>
            <a:noFill/>
            <a:ln w="9525">
              <a:solidFill>
                <a:srgbClr val="000000"/>
              </a:solidFill>
              <a:prstDash val="solid"/>
              <a:round/>
              <a:headEnd/>
              <a:tailEnd/>
            </a:ln>
          </p:spPr>
          <p:txBody>
            <a:bodyPr/>
            <a:lstStyle/>
            <a:p>
              <a:endParaRPr lang="de-DE"/>
            </a:p>
          </p:txBody>
        </p:sp>
        <p:sp>
          <p:nvSpPr>
            <p:cNvPr id="11297" name="Freeform 105"/>
            <p:cNvSpPr>
              <a:spLocks/>
            </p:cNvSpPr>
            <p:nvPr/>
          </p:nvSpPr>
          <p:spPr bwMode="auto">
            <a:xfrm>
              <a:off x="4377" y="2797"/>
              <a:ext cx="48" cy="5"/>
            </a:xfrm>
            <a:custGeom>
              <a:avLst/>
              <a:gdLst>
                <a:gd name="T0" fmla="*/ 0 w 48"/>
                <a:gd name="T1" fmla="*/ 0 h 5"/>
                <a:gd name="T2" fmla="*/ 46 w 48"/>
                <a:gd name="T3" fmla="*/ 0 h 5"/>
                <a:gd name="T4" fmla="*/ 48 w 48"/>
                <a:gd name="T5" fmla="*/ 5 h 5"/>
                <a:gd name="T6" fmla="*/ 0 60000 65536"/>
                <a:gd name="T7" fmla="*/ 0 60000 65536"/>
                <a:gd name="T8" fmla="*/ 0 60000 65536"/>
                <a:gd name="T9" fmla="*/ 0 w 48"/>
                <a:gd name="T10" fmla="*/ 0 h 5"/>
                <a:gd name="T11" fmla="*/ 48 w 48"/>
                <a:gd name="T12" fmla="*/ 5 h 5"/>
              </a:gdLst>
              <a:ahLst/>
              <a:cxnLst>
                <a:cxn ang="T6">
                  <a:pos x="T0" y="T1"/>
                </a:cxn>
                <a:cxn ang="T7">
                  <a:pos x="T2" y="T3"/>
                </a:cxn>
                <a:cxn ang="T8">
                  <a:pos x="T4" y="T5"/>
                </a:cxn>
              </a:cxnLst>
              <a:rect l="T9" t="T10" r="T11" b="T12"/>
              <a:pathLst>
                <a:path w="48" h="5">
                  <a:moveTo>
                    <a:pt x="0" y="0"/>
                  </a:moveTo>
                  <a:lnTo>
                    <a:pt x="46" y="0"/>
                  </a:lnTo>
                  <a:lnTo>
                    <a:pt x="48" y="5"/>
                  </a:lnTo>
                </a:path>
              </a:pathLst>
            </a:custGeom>
            <a:noFill/>
            <a:ln w="9525">
              <a:solidFill>
                <a:srgbClr val="000000"/>
              </a:solidFill>
              <a:prstDash val="solid"/>
              <a:round/>
              <a:headEnd/>
              <a:tailEnd/>
            </a:ln>
          </p:spPr>
          <p:txBody>
            <a:bodyPr/>
            <a:lstStyle/>
            <a:p>
              <a:endParaRPr lang="de-DE"/>
            </a:p>
          </p:txBody>
        </p:sp>
        <p:sp>
          <p:nvSpPr>
            <p:cNvPr id="11298" name="Freeform 106"/>
            <p:cNvSpPr>
              <a:spLocks/>
            </p:cNvSpPr>
            <p:nvPr/>
          </p:nvSpPr>
          <p:spPr bwMode="auto">
            <a:xfrm>
              <a:off x="4377" y="2792"/>
              <a:ext cx="45" cy="5"/>
            </a:xfrm>
            <a:custGeom>
              <a:avLst/>
              <a:gdLst>
                <a:gd name="T0" fmla="*/ 45 w 45"/>
                <a:gd name="T1" fmla="*/ 0 h 5"/>
                <a:gd name="T2" fmla="*/ 3 w 45"/>
                <a:gd name="T3" fmla="*/ 0 h 5"/>
                <a:gd name="T4" fmla="*/ 0 w 45"/>
                <a:gd name="T5" fmla="*/ 5 h 5"/>
                <a:gd name="T6" fmla="*/ 0 60000 65536"/>
                <a:gd name="T7" fmla="*/ 0 60000 65536"/>
                <a:gd name="T8" fmla="*/ 0 60000 65536"/>
                <a:gd name="T9" fmla="*/ 0 w 45"/>
                <a:gd name="T10" fmla="*/ 0 h 5"/>
                <a:gd name="T11" fmla="*/ 45 w 45"/>
                <a:gd name="T12" fmla="*/ 5 h 5"/>
              </a:gdLst>
              <a:ahLst/>
              <a:cxnLst>
                <a:cxn ang="T6">
                  <a:pos x="T0" y="T1"/>
                </a:cxn>
                <a:cxn ang="T7">
                  <a:pos x="T2" y="T3"/>
                </a:cxn>
                <a:cxn ang="T8">
                  <a:pos x="T4" y="T5"/>
                </a:cxn>
              </a:cxnLst>
              <a:rect l="T9" t="T10" r="T11" b="T12"/>
              <a:pathLst>
                <a:path w="45" h="5">
                  <a:moveTo>
                    <a:pt x="45" y="0"/>
                  </a:moveTo>
                  <a:lnTo>
                    <a:pt x="3" y="0"/>
                  </a:lnTo>
                  <a:lnTo>
                    <a:pt x="0" y="5"/>
                  </a:lnTo>
                </a:path>
              </a:pathLst>
            </a:custGeom>
            <a:noFill/>
            <a:ln w="9525">
              <a:solidFill>
                <a:srgbClr val="000000"/>
              </a:solidFill>
              <a:prstDash val="solid"/>
              <a:round/>
              <a:headEnd/>
              <a:tailEnd/>
            </a:ln>
          </p:spPr>
          <p:txBody>
            <a:bodyPr/>
            <a:lstStyle/>
            <a:p>
              <a:endParaRPr lang="de-DE"/>
            </a:p>
          </p:txBody>
        </p:sp>
        <p:sp>
          <p:nvSpPr>
            <p:cNvPr id="11299" name="Freeform 107"/>
            <p:cNvSpPr>
              <a:spLocks/>
            </p:cNvSpPr>
            <p:nvPr/>
          </p:nvSpPr>
          <p:spPr bwMode="auto">
            <a:xfrm>
              <a:off x="4382" y="2788"/>
              <a:ext cx="40" cy="4"/>
            </a:xfrm>
            <a:custGeom>
              <a:avLst/>
              <a:gdLst>
                <a:gd name="T0" fmla="*/ 0 w 40"/>
                <a:gd name="T1" fmla="*/ 0 h 4"/>
                <a:gd name="T2" fmla="*/ 37 w 40"/>
                <a:gd name="T3" fmla="*/ 0 h 4"/>
                <a:gd name="T4" fmla="*/ 40 w 40"/>
                <a:gd name="T5" fmla="*/ 4 h 4"/>
                <a:gd name="T6" fmla="*/ 0 60000 65536"/>
                <a:gd name="T7" fmla="*/ 0 60000 65536"/>
                <a:gd name="T8" fmla="*/ 0 60000 65536"/>
                <a:gd name="T9" fmla="*/ 0 w 40"/>
                <a:gd name="T10" fmla="*/ 0 h 4"/>
                <a:gd name="T11" fmla="*/ 40 w 40"/>
                <a:gd name="T12" fmla="*/ 4 h 4"/>
              </a:gdLst>
              <a:ahLst/>
              <a:cxnLst>
                <a:cxn ang="T6">
                  <a:pos x="T0" y="T1"/>
                </a:cxn>
                <a:cxn ang="T7">
                  <a:pos x="T2" y="T3"/>
                </a:cxn>
                <a:cxn ang="T8">
                  <a:pos x="T4" y="T5"/>
                </a:cxn>
              </a:cxnLst>
              <a:rect l="T9" t="T10" r="T11" b="T12"/>
              <a:pathLst>
                <a:path w="40" h="4">
                  <a:moveTo>
                    <a:pt x="0" y="0"/>
                  </a:moveTo>
                  <a:lnTo>
                    <a:pt x="37" y="0"/>
                  </a:lnTo>
                  <a:lnTo>
                    <a:pt x="40" y="4"/>
                  </a:lnTo>
                </a:path>
              </a:pathLst>
            </a:custGeom>
            <a:noFill/>
            <a:ln w="9525">
              <a:solidFill>
                <a:srgbClr val="000000"/>
              </a:solidFill>
              <a:prstDash val="solid"/>
              <a:round/>
              <a:headEnd/>
              <a:tailEnd/>
            </a:ln>
          </p:spPr>
          <p:txBody>
            <a:bodyPr/>
            <a:lstStyle/>
            <a:p>
              <a:endParaRPr lang="de-DE"/>
            </a:p>
          </p:txBody>
        </p:sp>
        <p:sp>
          <p:nvSpPr>
            <p:cNvPr id="11300" name="Freeform 108"/>
            <p:cNvSpPr>
              <a:spLocks/>
            </p:cNvSpPr>
            <p:nvPr/>
          </p:nvSpPr>
          <p:spPr bwMode="auto">
            <a:xfrm>
              <a:off x="4382" y="2783"/>
              <a:ext cx="35" cy="5"/>
            </a:xfrm>
            <a:custGeom>
              <a:avLst/>
              <a:gdLst>
                <a:gd name="T0" fmla="*/ 35 w 35"/>
                <a:gd name="T1" fmla="*/ 0 h 5"/>
                <a:gd name="T2" fmla="*/ 1 w 35"/>
                <a:gd name="T3" fmla="*/ 0 h 5"/>
                <a:gd name="T4" fmla="*/ 0 w 35"/>
                <a:gd name="T5" fmla="*/ 5 h 5"/>
                <a:gd name="T6" fmla="*/ 0 60000 65536"/>
                <a:gd name="T7" fmla="*/ 0 60000 65536"/>
                <a:gd name="T8" fmla="*/ 0 60000 65536"/>
                <a:gd name="T9" fmla="*/ 0 w 35"/>
                <a:gd name="T10" fmla="*/ 0 h 5"/>
                <a:gd name="T11" fmla="*/ 35 w 35"/>
                <a:gd name="T12" fmla="*/ 5 h 5"/>
              </a:gdLst>
              <a:ahLst/>
              <a:cxnLst>
                <a:cxn ang="T6">
                  <a:pos x="T0" y="T1"/>
                </a:cxn>
                <a:cxn ang="T7">
                  <a:pos x="T2" y="T3"/>
                </a:cxn>
                <a:cxn ang="T8">
                  <a:pos x="T4" y="T5"/>
                </a:cxn>
              </a:cxnLst>
              <a:rect l="T9" t="T10" r="T11" b="T12"/>
              <a:pathLst>
                <a:path w="35" h="5">
                  <a:moveTo>
                    <a:pt x="35" y="0"/>
                  </a:moveTo>
                  <a:lnTo>
                    <a:pt x="1" y="0"/>
                  </a:lnTo>
                  <a:lnTo>
                    <a:pt x="0" y="5"/>
                  </a:lnTo>
                </a:path>
              </a:pathLst>
            </a:custGeom>
            <a:noFill/>
            <a:ln w="9525">
              <a:solidFill>
                <a:srgbClr val="000000"/>
              </a:solidFill>
              <a:prstDash val="solid"/>
              <a:round/>
              <a:headEnd/>
              <a:tailEnd/>
            </a:ln>
          </p:spPr>
          <p:txBody>
            <a:bodyPr/>
            <a:lstStyle/>
            <a:p>
              <a:endParaRPr lang="de-DE"/>
            </a:p>
          </p:txBody>
        </p:sp>
        <p:sp>
          <p:nvSpPr>
            <p:cNvPr id="11301" name="Freeform 109"/>
            <p:cNvSpPr>
              <a:spLocks/>
            </p:cNvSpPr>
            <p:nvPr/>
          </p:nvSpPr>
          <p:spPr bwMode="auto">
            <a:xfrm>
              <a:off x="4387" y="2779"/>
              <a:ext cx="30" cy="4"/>
            </a:xfrm>
            <a:custGeom>
              <a:avLst/>
              <a:gdLst>
                <a:gd name="T0" fmla="*/ 0 w 30"/>
                <a:gd name="T1" fmla="*/ 0 h 4"/>
                <a:gd name="T2" fmla="*/ 27 w 30"/>
                <a:gd name="T3" fmla="*/ 0 h 4"/>
                <a:gd name="T4" fmla="*/ 30 w 30"/>
                <a:gd name="T5" fmla="*/ 4 h 4"/>
                <a:gd name="T6" fmla="*/ 0 60000 65536"/>
                <a:gd name="T7" fmla="*/ 0 60000 65536"/>
                <a:gd name="T8" fmla="*/ 0 60000 65536"/>
                <a:gd name="T9" fmla="*/ 0 w 30"/>
                <a:gd name="T10" fmla="*/ 0 h 4"/>
                <a:gd name="T11" fmla="*/ 30 w 30"/>
                <a:gd name="T12" fmla="*/ 4 h 4"/>
              </a:gdLst>
              <a:ahLst/>
              <a:cxnLst>
                <a:cxn ang="T6">
                  <a:pos x="T0" y="T1"/>
                </a:cxn>
                <a:cxn ang="T7">
                  <a:pos x="T2" y="T3"/>
                </a:cxn>
                <a:cxn ang="T8">
                  <a:pos x="T4" y="T5"/>
                </a:cxn>
              </a:cxnLst>
              <a:rect l="T9" t="T10" r="T11" b="T12"/>
              <a:pathLst>
                <a:path w="30" h="4">
                  <a:moveTo>
                    <a:pt x="0" y="0"/>
                  </a:moveTo>
                  <a:lnTo>
                    <a:pt x="27" y="0"/>
                  </a:lnTo>
                  <a:lnTo>
                    <a:pt x="30" y="4"/>
                  </a:lnTo>
                </a:path>
              </a:pathLst>
            </a:custGeom>
            <a:noFill/>
            <a:ln w="9525">
              <a:solidFill>
                <a:srgbClr val="000000"/>
              </a:solidFill>
              <a:prstDash val="solid"/>
              <a:round/>
              <a:headEnd/>
              <a:tailEnd/>
            </a:ln>
          </p:spPr>
          <p:txBody>
            <a:bodyPr/>
            <a:lstStyle/>
            <a:p>
              <a:endParaRPr lang="de-DE"/>
            </a:p>
          </p:txBody>
        </p:sp>
        <p:sp>
          <p:nvSpPr>
            <p:cNvPr id="11302" name="Freeform 110"/>
            <p:cNvSpPr>
              <a:spLocks/>
            </p:cNvSpPr>
            <p:nvPr/>
          </p:nvSpPr>
          <p:spPr bwMode="auto">
            <a:xfrm>
              <a:off x="4387" y="2774"/>
              <a:ext cx="26" cy="5"/>
            </a:xfrm>
            <a:custGeom>
              <a:avLst/>
              <a:gdLst>
                <a:gd name="T0" fmla="*/ 26 w 26"/>
                <a:gd name="T1" fmla="*/ 0 h 5"/>
                <a:gd name="T2" fmla="*/ 1 w 26"/>
                <a:gd name="T3" fmla="*/ 0 h 5"/>
                <a:gd name="T4" fmla="*/ 0 w 26"/>
                <a:gd name="T5" fmla="*/ 5 h 5"/>
                <a:gd name="T6" fmla="*/ 0 60000 65536"/>
                <a:gd name="T7" fmla="*/ 0 60000 65536"/>
                <a:gd name="T8" fmla="*/ 0 60000 65536"/>
                <a:gd name="T9" fmla="*/ 0 w 26"/>
                <a:gd name="T10" fmla="*/ 0 h 5"/>
                <a:gd name="T11" fmla="*/ 26 w 26"/>
                <a:gd name="T12" fmla="*/ 5 h 5"/>
              </a:gdLst>
              <a:ahLst/>
              <a:cxnLst>
                <a:cxn ang="T6">
                  <a:pos x="T0" y="T1"/>
                </a:cxn>
                <a:cxn ang="T7">
                  <a:pos x="T2" y="T3"/>
                </a:cxn>
                <a:cxn ang="T8">
                  <a:pos x="T4" y="T5"/>
                </a:cxn>
              </a:cxnLst>
              <a:rect l="T9" t="T10" r="T11" b="T12"/>
              <a:pathLst>
                <a:path w="26" h="5">
                  <a:moveTo>
                    <a:pt x="26" y="0"/>
                  </a:moveTo>
                  <a:lnTo>
                    <a:pt x="1" y="0"/>
                  </a:lnTo>
                  <a:lnTo>
                    <a:pt x="0" y="5"/>
                  </a:lnTo>
                </a:path>
              </a:pathLst>
            </a:custGeom>
            <a:noFill/>
            <a:ln w="9525">
              <a:solidFill>
                <a:srgbClr val="000000"/>
              </a:solidFill>
              <a:prstDash val="solid"/>
              <a:round/>
              <a:headEnd/>
              <a:tailEnd/>
            </a:ln>
          </p:spPr>
          <p:txBody>
            <a:bodyPr/>
            <a:lstStyle/>
            <a:p>
              <a:endParaRPr lang="de-DE"/>
            </a:p>
          </p:txBody>
        </p:sp>
        <p:sp>
          <p:nvSpPr>
            <p:cNvPr id="11303" name="Freeform 111"/>
            <p:cNvSpPr>
              <a:spLocks/>
            </p:cNvSpPr>
            <p:nvPr/>
          </p:nvSpPr>
          <p:spPr bwMode="auto">
            <a:xfrm>
              <a:off x="4390" y="2769"/>
              <a:ext cx="23" cy="5"/>
            </a:xfrm>
            <a:custGeom>
              <a:avLst/>
              <a:gdLst>
                <a:gd name="T0" fmla="*/ 0 w 23"/>
                <a:gd name="T1" fmla="*/ 0 h 5"/>
                <a:gd name="T2" fmla="*/ 21 w 23"/>
                <a:gd name="T3" fmla="*/ 0 h 5"/>
                <a:gd name="T4" fmla="*/ 23 w 23"/>
                <a:gd name="T5" fmla="*/ 5 h 5"/>
                <a:gd name="T6" fmla="*/ 0 60000 65536"/>
                <a:gd name="T7" fmla="*/ 0 60000 65536"/>
                <a:gd name="T8" fmla="*/ 0 60000 65536"/>
                <a:gd name="T9" fmla="*/ 0 w 23"/>
                <a:gd name="T10" fmla="*/ 0 h 5"/>
                <a:gd name="T11" fmla="*/ 23 w 23"/>
                <a:gd name="T12" fmla="*/ 5 h 5"/>
              </a:gdLst>
              <a:ahLst/>
              <a:cxnLst>
                <a:cxn ang="T6">
                  <a:pos x="T0" y="T1"/>
                </a:cxn>
                <a:cxn ang="T7">
                  <a:pos x="T2" y="T3"/>
                </a:cxn>
                <a:cxn ang="T8">
                  <a:pos x="T4" y="T5"/>
                </a:cxn>
              </a:cxnLst>
              <a:rect l="T9" t="T10" r="T11" b="T12"/>
              <a:pathLst>
                <a:path w="23" h="5">
                  <a:moveTo>
                    <a:pt x="0" y="0"/>
                  </a:moveTo>
                  <a:lnTo>
                    <a:pt x="21" y="0"/>
                  </a:lnTo>
                  <a:lnTo>
                    <a:pt x="23" y="5"/>
                  </a:lnTo>
                </a:path>
              </a:pathLst>
            </a:custGeom>
            <a:noFill/>
            <a:ln w="9525">
              <a:solidFill>
                <a:srgbClr val="000000"/>
              </a:solidFill>
              <a:prstDash val="solid"/>
              <a:round/>
              <a:headEnd/>
              <a:tailEnd/>
            </a:ln>
          </p:spPr>
          <p:txBody>
            <a:bodyPr/>
            <a:lstStyle/>
            <a:p>
              <a:endParaRPr lang="de-DE"/>
            </a:p>
          </p:txBody>
        </p:sp>
        <p:sp>
          <p:nvSpPr>
            <p:cNvPr id="11304" name="Freeform 112"/>
            <p:cNvSpPr>
              <a:spLocks/>
            </p:cNvSpPr>
            <p:nvPr/>
          </p:nvSpPr>
          <p:spPr bwMode="auto">
            <a:xfrm>
              <a:off x="4390" y="2765"/>
              <a:ext cx="18" cy="4"/>
            </a:xfrm>
            <a:custGeom>
              <a:avLst/>
              <a:gdLst>
                <a:gd name="T0" fmla="*/ 18 w 18"/>
                <a:gd name="T1" fmla="*/ 0 h 4"/>
                <a:gd name="T2" fmla="*/ 1 w 18"/>
                <a:gd name="T3" fmla="*/ 0 h 4"/>
                <a:gd name="T4" fmla="*/ 0 w 18"/>
                <a:gd name="T5" fmla="*/ 4 h 4"/>
                <a:gd name="T6" fmla="*/ 0 60000 65536"/>
                <a:gd name="T7" fmla="*/ 0 60000 65536"/>
                <a:gd name="T8" fmla="*/ 0 60000 65536"/>
                <a:gd name="T9" fmla="*/ 0 w 18"/>
                <a:gd name="T10" fmla="*/ 0 h 4"/>
                <a:gd name="T11" fmla="*/ 18 w 18"/>
                <a:gd name="T12" fmla="*/ 4 h 4"/>
              </a:gdLst>
              <a:ahLst/>
              <a:cxnLst>
                <a:cxn ang="T6">
                  <a:pos x="T0" y="T1"/>
                </a:cxn>
                <a:cxn ang="T7">
                  <a:pos x="T2" y="T3"/>
                </a:cxn>
                <a:cxn ang="T8">
                  <a:pos x="T4" y="T5"/>
                </a:cxn>
              </a:cxnLst>
              <a:rect l="T9" t="T10" r="T11" b="T12"/>
              <a:pathLst>
                <a:path w="18" h="4">
                  <a:moveTo>
                    <a:pt x="18" y="0"/>
                  </a:moveTo>
                  <a:lnTo>
                    <a:pt x="1" y="0"/>
                  </a:lnTo>
                  <a:lnTo>
                    <a:pt x="0" y="4"/>
                  </a:lnTo>
                </a:path>
              </a:pathLst>
            </a:custGeom>
            <a:noFill/>
            <a:ln w="9525">
              <a:solidFill>
                <a:srgbClr val="000000"/>
              </a:solidFill>
              <a:prstDash val="solid"/>
              <a:round/>
              <a:headEnd/>
              <a:tailEnd/>
            </a:ln>
          </p:spPr>
          <p:txBody>
            <a:bodyPr/>
            <a:lstStyle/>
            <a:p>
              <a:endParaRPr lang="de-DE"/>
            </a:p>
          </p:txBody>
        </p:sp>
        <p:sp>
          <p:nvSpPr>
            <p:cNvPr id="11305" name="Freeform 113"/>
            <p:cNvSpPr>
              <a:spLocks/>
            </p:cNvSpPr>
            <p:nvPr/>
          </p:nvSpPr>
          <p:spPr bwMode="auto">
            <a:xfrm>
              <a:off x="4394" y="2760"/>
              <a:ext cx="14" cy="5"/>
            </a:xfrm>
            <a:custGeom>
              <a:avLst/>
              <a:gdLst>
                <a:gd name="T0" fmla="*/ 0 w 14"/>
                <a:gd name="T1" fmla="*/ 0 h 5"/>
                <a:gd name="T2" fmla="*/ 13 w 14"/>
                <a:gd name="T3" fmla="*/ 0 h 5"/>
                <a:gd name="T4" fmla="*/ 14 w 14"/>
                <a:gd name="T5" fmla="*/ 5 h 5"/>
                <a:gd name="T6" fmla="*/ 0 60000 65536"/>
                <a:gd name="T7" fmla="*/ 0 60000 65536"/>
                <a:gd name="T8" fmla="*/ 0 60000 65536"/>
                <a:gd name="T9" fmla="*/ 0 w 14"/>
                <a:gd name="T10" fmla="*/ 0 h 5"/>
                <a:gd name="T11" fmla="*/ 14 w 14"/>
                <a:gd name="T12" fmla="*/ 5 h 5"/>
              </a:gdLst>
              <a:ahLst/>
              <a:cxnLst>
                <a:cxn ang="T6">
                  <a:pos x="T0" y="T1"/>
                </a:cxn>
                <a:cxn ang="T7">
                  <a:pos x="T2" y="T3"/>
                </a:cxn>
                <a:cxn ang="T8">
                  <a:pos x="T4" y="T5"/>
                </a:cxn>
              </a:cxnLst>
              <a:rect l="T9" t="T10" r="T11" b="T12"/>
              <a:pathLst>
                <a:path w="14" h="5">
                  <a:moveTo>
                    <a:pt x="0" y="0"/>
                  </a:moveTo>
                  <a:lnTo>
                    <a:pt x="13" y="0"/>
                  </a:lnTo>
                  <a:lnTo>
                    <a:pt x="14" y="5"/>
                  </a:lnTo>
                </a:path>
              </a:pathLst>
            </a:custGeom>
            <a:noFill/>
            <a:ln w="9525">
              <a:solidFill>
                <a:srgbClr val="000000"/>
              </a:solidFill>
              <a:prstDash val="solid"/>
              <a:round/>
              <a:headEnd/>
              <a:tailEnd/>
            </a:ln>
          </p:spPr>
          <p:txBody>
            <a:bodyPr/>
            <a:lstStyle/>
            <a:p>
              <a:endParaRPr lang="de-DE"/>
            </a:p>
          </p:txBody>
        </p:sp>
        <p:sp>
          <p:nvSpPr>
            <p:cNvPr id="11306" name="Freeform 114"/>
            <p:cNvSpPr>
              <a:spLocks/>
            </p:cNvSpPr>
            <p:nvPr/>
          </p:nvSpPr>
          <p:spPr bwMode="auto">
            <a:xfrm>
              <a:off x="4394" y="2754"/>
              <a:ext cx="11" cy="6"/>
            </a:xfrm>
            <a:custGeom>
              <a:avLst/>
              <a:gdLst>
                <a:gd name="T0" fmla="*/ 11 w 11"/>
                <a:gd name="T1" fmla="*/ 0 h 6"/>
                <a:gd name="T2" fmla="*/ 2 w 11"/>
                <a:gd name="T3" fmla="*/ 0 h 6"/>
                <a:gd name="T4" fmla="*/ 0 w 11"/>
                <a:gd name="T5" fmla="*/ 6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11" y="0"/>
                  </a:moveTo>
                  <a:lnTo>
                    <a:pt x="2" y="0"/>
                  </a:lnTo>
                  <a:lnTo>
                    <a:pt x="0" y="6"/>
                  </a:lnTo>
                </a:path>
              </a:pathLst>
            </a:custGeom>
            <a:noFill/>
            <a:ln w="9525">
              <a:solidFill>
                <a:srgbClr val="000000"/>
              </a:solidFill>
              <a:prstDash val="solid"/>
              <a:round/>
              <a:headEnd/>
              <a:tailEnd/>
            </a:ln>
          </p:spPr>
          <p:txBody>
            <a:bodyPr/>
            <a:lstStyle/>
            <a:p>
              <a:endParaRPr lang="de-DE"/>
            </a:p>
          </p:txBody>
        </p:sp>
        <p:sp>
          <p:nvSpPr>
            <p:cNvPr id="11307" name="Rectangle 115"/>
            <p:cNvSpPr>
              <a:spLocks noChangeArrowheads="1"/>
            </p:cNvSpPr>
            <p:nvPr/>
          </p:nvSpPr>
          <p:spPr bwMode="auto">
            <a:xfrm>
              <a:off x="4108" y="2328"/>
              <a:ext cx="608" cy="209"/>
            </a:xfrm>
            <a:prstGeom prst="rect">
              <a:avLst/>
            </a:prstGeom>
            <a:noFill/>
            <a:ln w="9525">
              <a:noFill/>
              <a:miter lim="800000"/>
              <a:headEnd/>
              <a:tailEnd/>
            </a:ln>
          </p:spPr>
          <p:txBody>
            <a:bodyPr/>
            <a:lstStyle/>
            <a:p>
              <a:endParaRPr lang="de-DE"/>
            </a:p>
          </p:txBody>
        </p:sp>
        <p:sp>
          <p:nvSpPr>
            <p:cNvPr id="11308" name="Rectangle 116"/>
            <p:cNvSpPr>
              <a:spLocks noChangeArrowheads="1"/>
            </p:cNvSpPr>
            <p:nvPr/>
          </p:nvSpPr>
          <p:spPr bwMode="auto">
            <a:xfrm>
              <a:off x="4099" y="2352"/>
              <a:ext cx="557" cy="182"/>
            </a:xfrm>
            <a:prstGeom prst="rect">
              <a:avLst/>
            </a:prstGeom>
            <a:noFill/>
            <a:ln w="9525">
              <a:noFill/>
              <a:miter lim="800000"/>
              <a:headEnd/>
              <a:tailEnd/>
            </a:ln>
          </p:spPr>
          <p:txBody>
            <a:bodyPr wrap="none" lIns="0" tIns="0" rIns="0" bIns="0">
              <a:spAutoFit/>
            </a:bodyPr>
            <a:lstStyle/>
            <a:p>
              <a:pPr algn="ctr" defTabSz="762000"/>
              <a:r>
                <a:rPr lang="en-GB" sz="1900" u="none">
                  <a:solidFill>
                    <a:srgbClr val="000000"/>
                  </a:solidFill>
                  <a:latin typeface="Times New Roman" pitchFamily="18" charset="0"/>
                </a:rPr>
                <a:t>D (Z</a:t>
              </a:r>
              <a:r>
                <a:rPr lang="en-GB" sz="1900" u="none" baseline="-25000">
                  <a:solidFill>
                    <a:srgbClr val="000000"/>
                  </a:solidFill>
                  <a:latin typeface="Times New Roman" pitchFamily="18" charset="0"/>
                </a:rPr>
                <a:t>d</a:t>
              </a:r>
              <a:r>
                <a:rPr lang="en-GB" sz="1900" u="none">
                  <a:solidFill>
                    <a:srgbClr val="000000"/>
                  </a:solidFill>
                  <a:latin typeface="Times New Roman" pitchFamily="18" charset="0"/>
                </a:rPr>
                <a:t>,Y)</a:t>
              </a:r>
              <a:endParaRPr lang="en-GB" sz="1400" u="none">
                <a:latin typeface="Times New Roman" pitchFamily="18" charset="0"/>
              </a:endParaRPr>
            </a:p>
          </p:txBody>
        </p:sp>
        <p:sp>
          <p:nvSpPr>
            <p:cNvPr id="11309" name="Rectangle 117"/>
            <p:cNvSpPr>
              <a:spLocks noChangeArrowheads="1"/>
            </p:cNvSpPr>
            <p:nvPr/>
          </p:nvSpPr>
          <p:spPr bwMode="auto">
            <a:xfrm>
              <a:off x="3990" y="3248"/>
              <a:ext cx="829" cy="173"/>
            </a:xfrm>
            <a:prstGeom prst="rect">
              <a:avLst/>
            </a:prstGeom>
            <a:noFill/>
            <a:ln w="9525">
              <a:noFill/>
              <a:miter lim="800000"/>
              <a:headEnd/>
              <a:tailEnd/>
            </a:ln>
          </p:spPr>
          <p:txBody>
            <a:bodyPr/>
            <a:lstStyle/>
            <a:p>
              <a:endParaRPr lang="de-DE"/>
            </a:p>
          </p:txBody>
        </p:sp>
        <p:sp>
          <p:nvSpPr>
            <p:cNvPr id="11310" name="Rectangle 118"/>
            <p:cNvSpPr>
              <a:spLocks noChangeArrowheads="1"/>
            </p:cNvSpPr>
            <p:nvPr/>
          </p:nvSpPr>
          <p:spPr bwMode="auto">
            <a:xfrm>
              <a:off x="3984" y="3264"/>
              <a:ext cx="929"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00000"/>
                  </a:solidFill>
                  <a:latin typeface="Times New Roman" pitchFamily="18" charset="0"/>
                </a:rPr>
                <a:t>Decryption Key  </a:t>
              </a:r>
              <a:endParaRPr lang="en-GB" sz="1400" u="none">
                <a:latin typeface="Times New Roman" pitchFamily="18" charset="0"/>
              </a:endParaRPr>
            </a:p>
          </p:txBody>
        </p:sp>
        <p:sp>
          <p:nvSpPr>
            <p:cNvPr id="11311" name="Rectangle 119"/>
            <p:cNvSpPr>
              <a:spLocks noChangeArrowheads="1"/>
            </p:cNvSpPr>
            <p:nvPr/>
          </p:nvSpPr>
          <p:spPr bwMode="auto">
            <a:xfrm>
              <a:off x="4008" y="1943"/>
              <a:ext cx="834" cy="176"/>
            </a:xfrm>
            <a:prstGeom prst="rect">
              <a:avLst/>
            </a:prstGeom>
            <a:noFill/>
            <a:ln w="9525">
              <a:noFill/>
              <a:miter lim="800000"/>
              <a:headEnd/>
              <a:tailEnd/>
            </a:ln>
          </p:spPr>
          <p:txBody>
            <a:bodyPr/>
            <a:lstStyle/>
            <a:p>
              <a:endParaRPr lang="de-DE"/>
            </a:p>
          </p:txBody>
        </p:sp>
        <p:sp>
          <p:nvSpPr>
            <p:cNvPr id="11312" name="Rectangle 120"/>
            <p:cNvSpPr>
              <a:spLocks noChangeArrowheads="1"/>
            </p:cNvSpPr>
            <p:nvPr/>
          </p:nvSpPr>
          <p:spPr bwMode="auto">
            <a:xfrm>
              <a:off x="4101" y="1957"/>
              <a:ext cx="669" cy="154"/>
            </a:xfrm>
            <a:prstGeom prst="rect">
              <a:avLst/>
            </a:prstGeom>
            <a:noFill/>
            <a:ln w="9525">
              <a:noFill/>
              <a:miter lim="800000"/>
              <a:headEnd/>
              <a:tailEnd/>
            </a:ln>
          </p:spPr>
          <p:txBody>
            <a:bodyPr wrap="none" lIns="0" tIns="0" rIns="0" bIns="0">
              <a:spAutoFit/>
            </a:bodyPr>
            <a:lstStyle/>
            <a:p>
              <a:pPr algn="ctr" defTabSz="762000"/>
              <a:r>
                <a:rPr lang="en-GB" sz="1600" u="none">
                  <a:solidFill>
                    <a:schemeClr val="hlink"/>
                  </a:solidFill>
                  <a:latin typeface="Times New Roman" pitchFamily="18" charset="0"/>
                </a:rPr>
                <a:t>Deciphering</a:t>
              </a:r>
              <a:endParaRPr lang="en-GB" sz="1400" u="none">
                <a:latin typeface="Times New Roman" pitchFamily="18" charset="0"/>
              </a:endParaRPr>
            </a:p>
          </p:txBody>
        </p:sp>
        <p:sp>
          <p:nvSpPr>
            <p:cNvPr id="11313" name="Rectangle 121"/>
            <p:cNvSpPr>
              <a:spLocks noChangeArrowheads="1"/>
            </p:cNvSpPr>
            <p:nvPr/>
          </p:nvSpPr>
          <p:spPr bwMode="auto">
            <a:xfrm>
              <a:off x="4873" y="2228"/>
              <a:ext cx="137" cy="171"/>
            </a:xfrm>
            <a:prstGeom prst="rect">
              <a:avLst/>
            </a:prstGeom>
            <a:noFill/>
            <a:ln w="9525">
              <a:noFill/>
              <a:miter lim="800000"/>
              <a:headEnd/>
              <a:tailEnd/>
            </a:ln>
          </p:spPr>
          <p:txBody>
            <a:bodyPr/>
            <a:lstStyle/>
            <a:p>
              <a:endParaRPr lang="de-DE"/>
            </a:p>
          </p:txBody>
        </p:sp>
        <p:sp>
          <p:nvSpPr>
            <p:cNvPr id="11314" name="Rectangle 122"/>
            <p:cNvSpPr>
              <a:spLocks noChangeArrowheads="1"/>
            </p:cNvSpPr>
            <p:nvPr/>
          </p:nvSpPr>
          <p:spPr bwMode="auto">
            <a:xfrm>
              <a:off x="4911" y="2240"/>
              <a:ext cx="92" cy="154"/>
            </a:xfrm>
            <a:prstGeom prst="rect">
              <a:avLst/>
            </a:prstGeom>
            <a:noFill/>
            <a:ln w="9525">
              <a:noFill/>
              <a:miter lim="800000"/>
              <a:headEnd/>
              <a:tailEnd/>
            </a:ln>
          </p:spPr>
          <p:txBody>
            <a:bodyPr wrap="none" lIns="0" tIns="0" rIns="0" bIns="0">
              <a:spAutoFit/>
            </a:bodyPr>
            <a:lstStyle/>
            <a:p>
              <a:pPr algn="ctr" defTabSz="762000"/>
              <a:r>
                <a:rPr lang="en-GB" sz="1600" u="none">
                  <a:solidFill>
                    <a:srgbClr val="000000"/>
                  </a:solidFill>
                  <a:latin typeface="Times New Roman" pitchFamily="18" charset="0"/>
                </a:rPr>
                <a:t>X</a:t>
              </a:r>
              <a:endParaRPr lang="en-GB" sz="1400" u="none">
                <a:latin typeface="Times New Roman" pitchFamily="18" charset="0"/>
              </a:endParaRPr>
            </a:p>
          </p:txBody>
        </p:sp>
        <p:sp>
          <p:nvSpPr>
            <p:cNvPr id="11315" name="Rectangle 123"/>
            <p:cNvSpPr>
              <a:spLocks noChangeArrowheads="1"/>
            </p:cNvSpPr>
            <p:nvPr/>
          </p:nvSpPr>
          <p:spPr bwMode="auto">
            <a:xfrm>
              <a:off x="4988" y="1891"/>
              <a:ext cx="695" cy="223"/>
            </a:xfrm>
            <a:prstGeom prst="rect">
              <a:avLst/>
            </a:prstGeom>
            <a:noFill/>
            <a:ln w="9525">
              <a:noFill/>
              <a:miter lim="800000"/>
              <a:headEnd/>
              <a:tailEnd/>
            </a:ln>
          </p:spPr>
          <p:txBody>
            <a:bodyPr/>
            <a:lstStyle/>
            <a:p>
              <a:endParaRPr lang="de-DE"/>
            </a:p>
          </p:txBody>
        </p:sp>
        <p:sp>
          <p:nvSpPr>
            <p:cNvPr id="11316" name="Rectangle 124"/>
            <p:cNvSpPr>
              <a:spLocks noChangeArrowheads="1"/>
            </p:cNvSpPr>
            <p:nvPr/>
          </p:nvSpPr>
          <p:spPr bwMode="auto">
            <a:xfrm>
              <a:off x="5232" y="1632"/>
              <a:ext cx="713" cy="230"/>
            </a:xfrm>
            <a:prstGeom prst="rect">
              <a:avLst/>
            </a:prstGeom>
            <a:noFill/>
            <a:ln w="9525">
              <a:noFill/>
              <a:miter lim="800000"/>
              <a:headEnd/>
              <a:tailEnd/>
            </a:ln>
          </p:spPr>
          <p:txBody>
            <a:bodyPr wrap="none" lIns="0" tIns="0" rIns="0" bIns="0">
              <a:spAutoFit/>
            </a:bodyPr>
            <a:lstStyle/>
            <a:p>
              <a:pPr algn="ctr" defTabSz="762000"/>
              <a:r>
                <a:rPr lang="en-GB" sz="2400" u="none">
                  <a:solidFill>
                    <a:srgbClr val="000000"/>
                  </a:solidFill>
                  <a:latin typeface="Times New Roman" pitchFamily="18" charset="0"/>
                </a:rPr>
                <a:t>Receiver</a:t>
              </a:r>
              <a:endParaRPr lang="en-GB" sz="2400" u="none">
                <a:latin typeface="Times New Roman" pitchFamily="18" charset="0"/>
              </a:endParaRPr>
            </a:p>
          </p:txBody>
        </p:sp>
        <p:sp>
          <p:nvSpPr>
            <p:cNvPr id="11317" name="Freeform 125"/>
            <p:cNvSpPr>
              <a:spLocks/>
            </p:cNvSpPr>
            <p:nvPr/>
          </p:nvSpPr>
          <p:spPr bwMode="auto">
            <a:xfrm>
              <a:off x="3984" y="2135"/>
              <a:ext cx="839" cy="632"/>
            </a:xfrm>
            <a:custGeom>
              <a:avLst/>
              <a:gdLst>
                <a:gd name="T0" fmla="*/ 791 w 890"/>
                <a:gd name="T1" fmla="*/ 0 h 632"/>
                <a:gd name="T2" fmla="*/ 791 w 890"/>
                <a:gd name="T3" fmla="*/ 632 h 632"/>
                <a:gd name="T4" fmla="*/ 787 w 890"/>
                <a:gd name="T5" fmla="*/ 628 h 632"/>
                <a:gd name="T6" fmla="*/ 787 w 890"/>
                <a:gd name="T7" fmla="*/ 5 h 632"/>
                <a:gd name="T8" fmla="*/ 784 w 890"/>
                <a:gd name="T9" fmla="*/ 10 h 632"/>
                <a:gd name="T10" fmla="*/ 784 w 890"/>
                <a:gd name="T11" fmla="*/ 623 h 632"/>
                <a:gd name="T12" fmla="*/ 784 w 890"/>
                <a:gd name="T13" fmla="*/ 625 h 632"/>
                <a:gd name="T14" fmla="*/ 788 w 890"/>
                <a:gd name="T15" fmla="*/ 629 h 632"/>
                <a:gd name="T16" fmla="*/ 3 w 890"/>
                <a:gd name="T17" fmla="*/ 629 h 632"/>
                <a:gd name="T18" fmla="*/ 3 w 890"/>
                <a:gd name="T19" fmla="*/ 629 h 632"/>
                <a:gd name="T20" fmla="*/ 3 w 890"/>
                <a:gd name="T21" fmla="*/ 3 h 632"/>
                <a:gd name="T22" fmla="*/ 6 w 890"/>
                <a:gd name="T23" fmla="*/ 8 h 632"/>
                <a:gd name="T24" fmla="*/ 6 w 890"/>
                <a:gd name="T25" fmla="*/ 625 h 632"/>
                <a:gd name="T26" fmla="*/ 8 w 890"/>
                <a:gd name="T27" fmla="*/ 620 h 632"/>
                <a:gd name="T28" fmla="*/ 0 w 890"/>
                <a:gd name="T29" fmla="*/ 632 h 632"/>
                <a:gd name="T30" fmla="*/ 8 w 890"/>
                <a:gd name="T31" fmla="*/ 620 h 632"/>
                <a:gd name="T32" fmla="*/ 782 w 890"/>
                <a:gd name="T33" fmla="*/ 620 h 632"/>
                <a:gd name="T34" fmla="*/ 791 w 890"/>
                <a:gd name="T35" fmla="*/ 632 h 632"/>
                <a:gd name="T36" fmla="*/ 782 w 890"/>
                <a:gd name="T37" fmla="*/ 620 h 632"/>
                <a:gd name="T38" fmla="*/ 782 w 890"/>
                <a:gd name="T39" fmla="*/ 13 h 632"/>
                <a:gd name="T40" fmla="*/ 791 w 890"/>
                <a:gd name="T41" fmla="*/ 0 h 632"/>
                <a:gd name="T42" fmla="*/ 0 w 890"/>
                <a:gd name="T43" fmla="*/ 0 h 632"/>
                <a:gd name="T44" fmla="*/ 3 w 890"/>
                <a:gd name="T45" fmla="*/ 5 h 632"/>
                <a:gd name="T46" fmla="*/ 787 w 890"/>
                <a:gd name="T47" fmla="*/ 5 h 632"/>
                <a:gd name="T48" fmla="*/ 784 w 890"/>
                <a:gd name="T49" fmla="*/ 10 h 632"/>
                <a:gd name="T50" fmla="*/ 7 w 890"/>
                <a:gd name="T51" fmla="*/ 10 h 6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0"/>
                <a:gd name="T79" fmla="*/ 0 h 632"/>
                <a:gd name="T80" fmla="*/ 890 w 890"/>
                <a:gd name="T81" fmla="*/ 632 h 6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0" h="632">
                  <a:moveTo>
                    <a:pt x="890" y="0"/>
                  </a:moveTo>
                  <a:lnTo>
                    <a:pt x="890" y="632"/>
                  </a:lnTo>
                  <a:lnTo>
                    <a:pt x="886" y="628"/>
                  </a:lnTo>
                  <a:lnTo>
                    <a:pt x="886" y="5"/>
                  </a:lnTo>
                  <a:lnTo>
                    <a:pt x="883" y="10"/>
                  </a:lnTo>
                  <a:lnTo>
                    <a:pt x="883" y="623"/>
                  </a:lnTo>
                  <a:lnTo>
                    <a:pt x="883" y="625"/>
                  </a:lnTo>
                  <a:lnTo>
                    <a:pt x="887" y="629"/>
                  </a:lnTo>
                  <a:lnTo>
                    <a:pt x="3" y="629"/>
                  </a:lnTo>
                  <a:lnTo>
                    <a:pt x="3" y="3"/>
                  </a:lnTo>
                  <a:lnTo>
                    <a:pt x="6" y="8"/>
                  </a:lnTo>
                  <a:lnTo>
                    <a:pt x="6" y="625"/>
                  </a:lnTo>
                  <a:lnTo>
                    <a:pt x="9" y="620"/>
                  </a:lnTo>
                  <a:lnTo>
                    <a:pt x="0" y="632"/>
                  </a:lnTo>
                  <a:lnTo>
                    <a:pt x="9" y="620"/>
                  </a:lnTo>
                  <a:lnTo>
                    <a:pt x="880" y="620"/>
                  </a:lnTo>
                  <a:lnTo>
                    <a:pt x="890" y="632"/>
                  </a:lnTo>
                  <a:lnTo>
                    <a:pt x="880" y="620"/>
                  </a:lnTo>
                  <a:lnTo>
                    <a:pt x="880" y="13"/>
                  </a:lnTo>
                  <a:lnTo>
                    <a:pt x="890" y="0"/>
                  </a:lnTo>
                  <a:lnTo>
                    <a:pt x="0" y="0"/>
                  </a:lnTo>
                  <a:lnTo>
                    <a:pt x="3" y="5"/>
                  </a:lnTo>
                  <a:lnTo>
                    <a:pt x="886" y="5"/>
                  </a:lnTo>
                  <a:lnTo>
                    <a:pt x="883" y="10"/>
                  </a:lnTo>
                  <a:lnTo>
                    <a:pt x="7" y="10"/>
                  </a:lnTo>
                </a:path>
              </a:pathLst>
            </a:custGeom>
            <a:noFill/>
            <a:ln w="38100" cmpd="sng">
              <a:solidFill>
                <a:schemeClr val="hlink"/>
              </a:solidFill>
              <a:prstDash val="solid"/>
              <a:round/>
              <a:headEnd/>
              <a:tailEnd/>
            </a:ln>
          </p:spPr>
          <p:txBody>
            <a:bodyPr/>
            <a:lstStyle/>
            <a:p>
              <a:endParaRPr lang="de-DE"/>
            </a:p>
          </p:txBody>
        </p:sp>
      </p:grpSp>
      <p:sp>
        <p:nvSpPr>
          <p:cNvPr id="1390718" name="Text Box 126"/>
          <p:cNvSpPr txBox="1">
            <a:spLocks noChangeArrowheads="1"/>
          </p:cNvSpPr>
          <p:nvPr/>
        </p:nvSpPr>
        <p:spPr bwMode="auto">
          <a:xfrm>
            <a:off x="2286000" y="914400"/>
            <a:ext cx="5422900" cy="579438"/>
          </a:xfrm>
          <a:prstGeom prst="rect">
            <a:avLst/>
          </a:prstGeom>
          <a:noFill/>
          <a:ln w="9525">
            <a:noFill/>
            <a:miter lim="800000"/>
            <a:headEnd/>
            <a:tailEnd/>
          </a:ln>
          <a:effectLst/>
        </p:spPr>
        <p:txBody>
          <a:bodyPr wrap="none">
            <a:spAutoFit/>
          </a:bodyPr>
          <a:lstStyle/>
          <a:p>
            <a:pPr algn="ctr" defTabSz="762000">
              <a:defRPr/>
            </a:pPr>
            <a:r>
              <a:rPr lang="en-029" sz="3200" u="none">
                <a:solidFill>
                  <a:srgbClr val="1515F5"/>
                </a:solidFill>
                <a:effectLst>
                  <a:outerShdw blurRad="38100" dist="38100" dir="2700000" algn="tl">
                    <a:srgbClr val="C0C0C0"/>
                  </a:outerShdw>
                </a:effectLst>
                <a:latin typeface="Arial Narrow" pitchFamily="34" charset="0"/>
              </a:rPr>
              <a:t>Cryptography </a:t>
            </a:r>
            <a:r>
              <a:rPr lang="en-029" sz="3200" u="none">
                <a:solidFill>
                  <a:schemeClr val="hlink"/>
                </a:solidFill>
                <a:effectLst>
                  <a:outerShdw blurRad="38100" dist="38100" dir="2700000" algn="tl">
                    <a:srgbClr val="C0C0C0"/>
                  </a:outerShdw>
                </a:effectLst>
                <a:latin typeface="Arial Narrow" pitchFamily="34" charset="0"/>
              </a:rPr>
              <a:t>: Basic definetions</a:t>
            </a:r>
            <a:endParaRPr lang="en-JM" sz="3200" u="none">
              <a:solidFill>
                <a:schemeClr val="hlink"/>
              </a:solidFill>
              <a:effectLst>
                <a:outerShdw blurRad="38100" dist="38100" dir="2700000" algn="tl">
                  <a:srgbClr val="C0C0C0"/>
                </a:outerShdw>
              </a:effectLst>
              <a:latin typeface="Arial Narrow" pitchFamily="34" charset="0"/>
            </a:endParaRPr>
          </a:p>
        </p:txBody>
      </p:sp>
      <p:grpSp>
        <p:nvGrpSpPr>
          <p:cNvPr id="12" name="Group 127"/>
          <p:cNvGrpSpPr>
            <a:grpSpLocks/>
          </p:cNvGrpSpPr>
          <p:nvPr/>
        </p:nvGrpSpPr>
        <p:grpSpPr bwMode="auto">
          <a:xfrm>
            <a:off x="4267200" y="2209800"/>
            <a:ext cx="2184400" cy="1066800"/>
            <a:chOff x="2688" y="1392"/>
            <a:chExt cx="1377" cy="672"/>
          </a:xfrm>
        </p:grpSpPr>
        <p:sp>
          <p:nvSpPr>
            <p:cNvPr id="11277" name="Rectangle 128"/>
            <p:cNvSpPr>
              <a:spLocks noChangeArrowheads="1"/>
            </p:cNvSpPr>
            <p:nvPr/>
          </p:nvSpPr>
          <p:spPr bwMode="auto">
            <a:xfrm>
              <a:off x="3168" y="1392"/>
              <a:ext cx="897" cy="308"/>
            </a:xfrm>
            <a:prstGeom prst="rect">
              <a:avLst/>
            </a:prstGeom>
            <a:noFill/>
            <a:ln w="9525">
              <a:noFill/>
              <a:miter lim="800000"/>
              <a:headEnd/>
              <a:tailEnd/>
            </a:ln>
          </p:spPr>
          <p:txBody>
            <a:bodyPr wrap="none" lIns="0" tIns="0" rIns="0" bIns="0">
              <a:spAutoFit/>
            </a:bodyPr>
            <a:lstStyle/>
            <a:p>
              <a:pPr algn="ctr" defTabSz="762000"/>
              <a:r>
                <a:rPr lang="en-GB" sz="1600" u="none">
                  <a:solidFill>
                    <a:srgbClr val="023DD0"/>
                  </a:solidFill>
                  <a:latin typeface="Times New Roman" pitchFamily="18" charset="0"/>
                </a:rPr>
                <a:t>Attacker</a:t>
              </a:r>
            </a:p>
            <a:p>
              <a:pPr algn="ctr" defTabSz="762000"/>
              <a:r>
                <a:rPr lang="en-GB" sz="1600" u="none">
                  <a:solidFill>
                    <a:srgbClr val="023DD0"/>
                  </a:solidFill>
                  <a:latin typeface="Times New Roman" pitchFamily="18" charset="0"/>
                </a:rPr>
                <a:t>Crypto-analyser</a:t>
              </a:r>
            </a:p>
          </p:txBody>
        </p:sp>
        <p:sp>
          <p:nvSpPr>
            <p:cNvPr id="11278" name="Line 129"/>
            <p:cNvSpPr>
              <a:spLocks noChangeShapeType="1"/>
            </p:cNvSpPr>
            <p:nvPr/>
          </p:nvSpPr>
          <p:spPr bwMode="auto">
            <a:xfrm flipV="1">
              <a:off x="2688" y="1680"/>
              <a:ext cx="480" cy="384"/>
            </a:xfrm>
            <a:prstGeom prst="line">
              <a:avLst/>
            </a:prstGeom>
            <a:noFill/>
            <a:ln w="9525">
              <a:solidFill>
                <a:srgbClr val="023DD0"/>
              </a:solidFill>
              <a:round/>
              <a:headEnd/>
              <a:tailEnd type="triangle" w="med" len="med"/>
            </a:ln>
          </p:spPr>
          <p:txBody>
            <a:bodyPr wrap="none" anchor="ctr"/>
            <a:lstStyle/>
            <a:p>
              <a:endParaRPr lang="de-DE"/>
            </a:p>
          </p:txBody>
        </p:sp>
        <p:sp>
          <p:nvSpPr>
            <p:cNvPr id="11279" name="Line 130"/>
            <p:cNvSpPr>
              <a:spLocks noChangeShapeType="1"/>
            </p:cNvSpPr>
            <p:nvPr/>
          </p:nvSpPr>
          <p:spPr bwMode="auto">
            <a:xfrm flipV="1">
              <a:off x="2928" y="1776"/>
              <a:ext cx="336" cy="288"/>
            </a:xfrm>
            <a:prstGeom prst="line">
              <a:avLst/>
            </a:prstGeom>
            <a:noFill/>
            <a:ln w="9525">
              <a:solidFill>
                <a:srgbClr val="023DD0"/>
              </a:solidFill>
              <a:round/>
              <a:headEnd/>
              <a:tailEnd type="triangle" w="med" len="med"/>
            </a:ln>
          </p:spPr>
          <p:txBody>
            <a:bodyPr wrap="none" anchor="ctr"/>
            <a:lstStyle/>
            <a:p>
              <a:endParaRPr lang="de-DE"/>
            </a:p>
          </p:txBody>
        </p:sp>
        <p:sp>
          <p:nvSpPr>
            <p:cNvPr id="11280" name="Line 131"/>
            <p:cNvSpPr>
              <a:spLocks noChangeShapeType="1"/>
            </p:cNvSpPr>
            <p:nvPr/>
          </p:nvSpPr>
          <p:spPr bwMode="auto">
            <a:xfrm flipV="1">
              <a:off x="3120" y="1776"/>
              <a:ext cx="336" cy="288"/>
            </a:xfrm>
            <a:prstGeom prst="line">
              <a:avLst/>
            </a:prstGeom>
            <a:noFill/>
            <a:ln w="9525">
              <a:solidFill>
                <a:srgbClr val="023DD0"/>
              </a:solidFill>
              <a:round/>
              <a:headEnd/>
              <a:tailEnd type="triangle" w="med" len="med"/>
            </a:ln>
          </p:spPr>
          <p:txBody>
            <a:bodyPr wrap="none" anchor="ctr"/>
            <a:lstStyle/>
            <a:p>
              <a:endParaRPr lang="de-DE"/>
            </a:p>
          </p:txBody>
        </p:sp>
        <p:sp>
          <p:nvSpPr>
            <p:cNvPr id="11281" name="Line 132"/>
            <p:cNvSpPr>
              <a:spLocks noChangeShapeType="1"/>
            </p:cNvSpPr>
            <p:nvPr/>
          </p:nvSpPr>
          <p:spPr bwMode="auto">
            <a:xfrm flipV="1">
              <a:off x="3264" y="1728"/>
              <a:ext cx="384" cy="336"/>
            </a:xfrm>
            <a:prstGeom prst="line">
              <a:avLst/>
            </a:prstGeom>
            <a:noFill/>
            <a:ln w="9525">
              <a:solidFill>
                <a:srgbClr val="023DD0"/>
              </a:solidFill>
              <a:round/>
              <a:headEnd/>
              <a:tailEnd type="triangle" w="med" len="med"/>
            </a:ln>
          </p:spPr>
          <p:txBody>
            <a:bodyPr wrap="none" anchor="ctr"/>
            <a:lstStyle/>
            <a:p>
              <a:endParaRPr lang="de-DE"/>
            </a:p>
          </p:txBody>
        </p:sp>
      </p:grpSp>
      <p:sp>
        <p:nvSpPr>
          <p:cNvPr id="1390725" name="Text Box 133"/>
          <p:cNvSpPr txBox="1">
            <a:spLocks noChangeArrowheads="1"/>
          </p:cNvSpPr>
          <p:nvPr/>
        </p:nvSpPr>
        <p:spPr bwMode="auto">
          <a:xfrm>
            <a:off x="2679700" y="4306888"/>
            <a:ext cx="474663" cy="457200"/>
          </a:xfrm>
          <a:prstGeom prst="rect">
            <a:avLst/>
          </a:prstGeom>
          <a:noFill/>
          <a:ln w="9525">
            <a:noFill/>
            <a:miter lim="800000"/>
            <a:headEnd/>
            <a:tailEnd/>
          </a:ln>
        </p:spPr>
        <p:txBody>
          <a:bodyPr wrap="none" lIns="90000" tIns="46800" rIns="90000" bIns="46800" anchor="ctr">
            <a:spAutoFit/>
          </a:bodyPr>
          <a:lstStyle/>
          <a:p>
            <a:pPr algn="ctr" defTabSz="762000"/>
            <a:r>
              <a:rPr lang="en-GB" sz="2400" u="none">
                <a:solidFill>
                  <a:schemeClr val="hlink"/>
                </a:solidFill>
                <a:latin typeface="Times New Roman" pitchFamily="18" charset="0"/>
              </a:rPr>
              <a:t>Z</a:t>
            </a:r>
            <a:r>
              <a:rPr lang="en-GB" sz="2400" u="none" baseline="-25000">
                <a:solidFill>
                  <a:schemeClr val="hlink"/>
                </a:solidFill>
                <a:latin typeface="Times New Roman" pitchFamily="18" charset="0"/>
              </a:rPr>
              <a:t>e</a:t>
            </a:r>
            <a:endParaRPr lang="en-US" sz="2400" u="none" baseline="-25000">
              <a:solidFill>
                <a:schemeClr val="hlink"/>
              </a:solidFill>
              <a:latin typeface="Times New Roman" pitchFamily="18" charset="0"/>
            </a:endParaRPr>
          </a:p>
        </p:txBody>
      </p:sp>
      <p:sp>
        <p:nvSpPr>
          <p:cNvPr id="1390726" name="Text Box 134"/>
          <p:cNvSpPr txBox="1">
            <a:spLocks noChangeArrowheads="1"/>
          </p:cNvSpPr>
          <p:nvPr/>
        </p:nvSpPr>
        <p:spPr bwMode="auto">
          <a:xfrm>
            <a:off x="6129338" y="4306888"/>
            <a:ext cx="496887" cy="457200"/>
          </a:xfrm>
          <a:prstGeom prst="rect">
            <a:avLst/>
          </a:prstGeom>
          <a:noFill/>
          <a:ln w="9525">
            <a:noFill/>
            <a:miter lim="800000"/>
            <a:headEnd/>
            <a:tailEnd/>
          </a:ln>
        </p:spPr>
        <p:txBody>
          <a:bodyPr wrap="none" lIns="90000" tIns="46800" rIns="90000" bIns="46800" anchor="ctr">
            <a:spAutoFit/>
          </a:bodyPr>
          <a:lstStyle/>
          <a:p>
            <a:pPr algn="ctr" defTabSz="762000"/>
            <a:r>
              <a:rPr lang="en-GB" sz="2400" u="none">
                <a:solidFill>
                  <a:schemeClr val="hlink"/>
                </a:solidFill>
                <a:latin typeface="Times New Roman" pitchFamily="18" charset="0"/>
              </a:rPr>
              <a:t>Z</a:t>
            </a:r>
            <a:r>
              <a:rPr lang="en-GB" sz="2400" u="none" baseline="-25000">
                <a:solidFill>
                  <a:schemeClr val="hlink"/>
                </a:solidFill>
                <a:latin typeface="Times New Roman" pitchFamily="18" charset="0"/>
              </a:rPr>
              <a:t>d</a:t>
            </a:r>
            <a:endParaRPr lang="en-US" sz="2400" u="none" baseline="-25000">
              <a:solidFill>
                <a:schemeClr val="hlink"/>
              </a:solidFill>
              <a:latin typeface="Times New Roman" pitchFamily="18" charset="0"/>
            </a:endParaRPr>
          </a:p>
        </p:txBody>
      </p:sp>
    </p:spTree>
    <p:extLst>
      <p:ext uri="{BB962C8B-B14F-4D97-AF65-F5344CB8AC3E}">
        <p14:creationId xmlns:p14="http://schemas.microsoft.com/office/powerpoint/2010/main" val="339301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ZISCHEN.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out)">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K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90725"/>
                                        </p:tgtEl>
                                        <p:attrNameLst>
                                          <p:attrName>style.visibility</p:attrName>
                                        </p:attrNameLst>
                                      </p:cBhvr>
                                      <p:to>
                                        <p:strVal val="visible"/>
                                      </p:to>
                                    </p:set>
                                    <p:anim calcmode="lin" valueType="num">
                                      <p:cBhvr additive="base">
                                        <p:cTn id="18" dur="500" fill="hold"/>
                                        <p:tgtEl>
                                          <p:spTgt spid="1390725"/>
                                        </p:tgtEl>
                                        <p:attrNameLst>
                                          <p:attrName>ppt_x</p:attrName>
                                        </p:attrNameLst>
                                      </p:cBhvr>
                                      <p:tavLst>
                                        <p:tav tm="0">
                                          <p:val>
                                            <p:strVal val="#ppt_x"/>
                                          </p:val>
                                        </p:tav>
                                        <p:tav tm="100000">
                                          <p:val>
                                            <p:strVal val="#ppt_x"/>
                                          </p:val>
                                        </p:tav>
                                      </p:tavLst>
                                    </p:anim>
                                    <p:anim calcmode="lin" valueType="num">
                                      <p:cBhvr additive="base">
                                        <p:cTn id="19" dur="500" fill="hold"/>
                                        <p:tgtEl>
                                          <p:spTgt spid="13907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4" name="K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90726"/>
                                        </p:tgtEl>
                                        <p:attrNameLst>
                                          <p:attrName>style.visibility</p:attrName>
                                        </p:attrNameLst>
                                      </p:cBhvr>
                                      <p:to>
                                        <p:strVal val="visible"/>
                                      </p:to>
                                    </p:set>
                                    <p:anim calcmode="lin" valueType="num">
                                      <p:cBhvr additive="base">
                                        <p:cTn id="33" dur="500" fill="hold"/>
                                        <p:tgtEl>
                                          <p:spTgt spid="1390726"/>
                                        </p:tgtEl>
                                        <p:attrNameLst>
                                          <p:attrName>ppt_x</p:attrName>
                                        </p:attrNameLst>
                                      </p:cBhvr>
                                      <p:tavLst>
                                        <p:tav tm="0">
                                          <p:val>
                                            <p:strVal val="#ppt_x"/>
                                          </p:val>
                                        </p:tav>
                                        <p:tav tm="100000">
                                          <p:val>
                                            <p:strVal val="#ppt_x"/>
                                          </p:val>
                                        </p:tav>
                                      </p:tavLst>
                                    </p:anim>
                                    <p:anim calcmode="lin" valueType="num">
                                      <p:cBhvr additive="base">
                                        <p:cTn id="34" dur="500" fill="hold"/>
                                        <p:tgtEl>
                                          <p:spTgt spid="13907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725" grpId="0" autoUpdateAnimBg="0"/>
      <p:bldP spid="139072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Text Box 2"/>
          <p:cNvSpPr txBox="1">
            <a:spLocks noChangeArrowheads="1"/>
          </p:cNvSpPr>
          <p:nvPr/>
        </p:nvSpPr>
        <p:spPr bwMode="auto">
          <a:xfrm>
            <a:off x="964465" y="889000"/>
            <a:ext cx="8412046" cy="707886"/>
          </a:xfrm>
          <a:prstGeom prst="rect">
            <a:avLst/>
          </a:prstGeom>
          <a:noFill/>
          <a:ln w="9525">
            <a:noFill/>
            <a:miter lim="800000"/>
            <a:headEnd/>
            <a:tailEnd/>
          </a:ln>
          <a:effectLst/>
        </p:spPr>
        <p:txBody>
          <a:bodyPr wrap="none">
            <a:spAutoFit/>
          </a:bodyPr>
          <a:lstStyle/>
          <a:p>
            <a:pPr algn="ctr" defTabSz="762000">
              <a:defRPr/>
            </a:pPr>
            <a:r>
              <a:rPr lang="en-029" sz="4000" u="none" dirty="0">
                <a:solidFill>
                  <a:srgbClr val="1515F5"/>
                </a:solidFill>
                <a:effectLst>
                  <a:outerShdw blurRad="38100" dist="38100" dir="2700000" algn="tl">
                    <a:srgbClr val="C0C0C0"/>
                  </a:outerShdw>
                </a:effectLst>
                <a:latin typeface="Arial Narrow" pitchFamily="34" charset="0"/>
              </a:rPr>
              <a:t>Cryptographic Attacks</a:t>
            </a:r>
            <a:r>
              <a:rPr lang="en-029" sz="4000" u="none" dirty="0">
                <a:solidFill>
                  <a:schemeClr val="hlink"/>
                </a:solidFill>
                <a:effectLst>
                  <a:outerShdw blurRad="38100" dist="38100" dir="2700000" algn="tl">
                    <a:srgbClr val="C0C0C0"/>
                  </a:outerShdw>
                </a:effectLst>
                <a:latin typeface="Arial Narrow" pitchFamily="34" charset="0"/>
              </a:rPr>
              <a:t>: Basic </a:t>
            </a:r>
            <a:r>
              <a:rPr lang="en-029" sz="4000" u="none" dirty="0" err="1">
                <a:solidFill>
                  <a:schemeClr val="hlink"/>
                </a:solidFill>
                <a:effectLst>
                  <a:outerShdw blurRad="38100" dist="38100" dir="2700000" algn="tl">
                    <a:srgbClr val="C0C0C0"/>
                  </a:outerShdw>
                </a:effectLst>
                <a:latin typeface="Arial Narrow" pitchFamily="34" charset="0"/>
              </a:rPr>
              <a:t>definetions</a:t>
            </a:r>
            <a:endParaRPr lang="en-JM" sz="4000" u="none" dirty="0">
              <a:solidFill>
                <a:schemeClr val="hlink"/>
              </a:solidFill>
              <a:effectLst>
                <a:outerShdw blurRad="38100" dist="38100" dir="2700000" algn="tl">
                  <a:srgbClr val="C0C0C0"/>
                </a:outerShdw>
              </a:effectLst>
              <a:latin typeface="Arial Narrow" pitchFamily="34" charset="0"/>
            </a:endParaRPr>
          </a:p>
        </p:txBody>
      </p:sp>
      <p:sp>
        <p:nvSpPr>
          <p:cNvPr id="12291" name="Text Box 3"/>
          <p:cNvSpPr txBox="1">
            <a:spLocks noChangeArrowheads="1"/>
          </p:cNvSpPr>
          <p:nvPr/>
        </p:nvSpPr>
        <p:spPr bwMode="auto">
          <a:xfrm>
            <a:off x="1066800" y="1830796"/>
            <a:ext cx="8839200" cy="2827570"/>
          </a:xfrm>
          <a:prstGeom prst="rect">
            <a:avLst/>
          </a:prstGeom>
          <a:noFill/>
          <a:ln w="9525">
            <a:noFill/>
            <a:miter lim="800000"/>
            <a:headEnd/>
            <a:tailEnd/>
          </a:ln>
        </p:spPr>
        <p:txBody>
          <a:bodyPr lIns="90000" tIns="46800" rIns="90000" bIns="46800" anchor="ctr">
            <a:spAutoFit/>
          </a:bodyPr>
          <a:lstStyle/>
          <a:p>
            <a:pPr defTabSz="762000"/>
            <a:r>
              <a:rPr lang="de-DE" sz="3200" dirty="0">
                <a:latin typeface="Arial Narrow" pitchFamily="34" charset="0"/>
              </a:rPr>
              <a:t>Type </a:t>
            </a:r>
            <a:r>
              <a:rPr lang="de-DE" sz="3200" dirty="0" err="1">
                <a:latin typeface="Arial Narrow" pitchFamily="34" charset="0"/>
              </a:rPr>
              <a:t>of</a:t>
            </a:r>
            <a:r>
              <a:rPr lang="de-DE" sz="3200" dirty="0">
                <a:latin typeface="Arial Narrow" pitchFamily="34" charset="0"/>
              </a:rPr>
              <a:t> </a:t>
            </a:r>
            <a:r>
              <a:rPr lang="de-DE" sz="3200" dirty="0" err="1">
                <a:latin typeface="Arial Narrow" pitchFamily="34" charset="0"/>
              </a:rPr>
              <a:t>attacks</a:t>
            </a:r>
            <a:r>
              <a:rPr lang="de-DE" sz="3200" dirty="0">
                <a:latin typeface="Arial Narrow" pitchFamily="34" charset="0"/>
              </a:rPr>
              <a:t>:</a:t>
            </a:r>
            <a:endParaRPr lang="de-DE" sz="3200" u="none" dirty="0">
              <a:latin typeface="Arial Narrow" pitchFamily="34" charset="0"/>
            </a:endParaRPr>
          </a:p>
          <a:p>
            <a:pPr defTabSz="762000">
              <a:buFontTx/>
              <a:buChar char="•"/>
            </a:pPr>
            <a:r>
              <a:rPr lang="de-DE" sz="2400" u="none" dirty="0">
                <a:latin typeface="Arial Narrow" pitchFamily="34" charset="0"/>
              </a:rPr>
              <a:t> </a:t>
            </a:r>
            <a:r>
              <a:rPr lang="de-DE" sz="2400" u="none" dirty="0" err="1">
                <a:latin typeface="Arial Narrow" pitchFamily="34" charset="0"/>
              </a:rPr>
              <a:t>Cipher</a:t>
            </a:r>
            <a:r>
              <a:rPr lang="de-DE" sz="2400" u="none" dirty="0">
                <a:latin typeface="Arial Narrow" pitchFamily="34" charset="0"/>
              </a:rPr>
              <a:t> </a:t>
            </a:r>
            <a:r>
              <a:rPr lang="de-DE" sz="2400" u="none" dirty="0" err="1">
                <a:latin typeface="Arial Narrow" pitchFamily="34" charset="0"/>
              </a:rPr>
              <a:t>text</a:t>
            </a:r>
            <a:r>
              <a:rPr lang="de-DE" sz="2400" u="none" dirty="0">
                <a:latin typeface="Arial Narrow" pitchFamily="34" charset="0"/>
              </a:rPr>
              <a:t> </a:t>
            </a:r>
            <a:r>
              <a:rPr lang="de-DE" sz="2400" u="none" dirty="0" err="1">
                <a:latin typeface="Arial Narrow" pitchFamily="34" charset="0"/>
              </a:rPr>
              <a:t>only</a:t>
            </a:r>
            <a:r>
              <a:rPr lang="de-DE" sz="2400" u="none" dirty="0">
                <a:latin typeface="Arial Narrow" pitchFamily="34" charset="0"/>
              </a:rPr>
              <a:t> </a:t>
            </a:r>
            <a:r>
              <a:rPr lang="de-DE" sz="2400" u="none" dirty="0" err="1">
                <a:latin typeface="Arial Narrow" pitchFamily="34" charset="0"/>
              </a:rPr>
              <a:t>attack</a:t>
            </a:r>
            <a:endParaRPr lang="de-DE" sz="2400" u="none" dirty="0">
              <a:latin typeface="Arial Narrow" pitchFamily="34" charset="0"/>
            </a:endParaRPr>
          </a:p>
          <a:p>
            <a:pPr defTabSz="762000">
              <a:buFontTx/>
              <a:buChar char="•"/>
            </a:pPr>
            <a:r>
              <a:rPr lang="de-DE" sz="2400" u="none" dirty="0">
                <a:latin typeface="Arial Narrow" pitchFamily="34" charset="0"/>
              </a:rPr>
              <a:t> </a:t>
            </a:r>
            <a:r>
              <a:rPr lang="de-DE" sz="2400" u="none" dirty="0" err="1">
                <a:latin typeface="Arial Narrow" pitchFamily="34" charset="0"/>
              </a:rPr>
              <a:t>Known</a:t>
            </a:r>
            <a:r>
              <a:rPr lang="de-DE" sz="2400" u="none" dirty="0">
                <a:latin typeface="Arial Narrow" pitchFamily="34" charset="0"/>
              </a:rPr>
              <a:t> </a:t>
            </a:r>
            <a:r>
              <a:rPr lang="de-DE" sz="2400" u="none" dirty="0" err="1">
                <a:latin typeface="Arial Narrow" pitchFamily="34" charset="0"/>
              </a:rPr>
              <a:t>plaintext</a:t>
            </a:r>
            <a:r>
              <a:rPr lang="de-DE" sz="2400" u="none" dirty="0">
                <a:latin typeface="Arial Narrow" pitchFamily="34" charset="0"/>
              </a:rPr>
              <a:t>  </a:t>
            </a:r>
            <a:r>
              <a:rPr lang="de-DE" sz="2400" u="none" dirty="0" err="1">
                <a:latin typeface="Arial Narrow" pitchFamily="34" charset="0"/>
              </a:rPr>
              <a:t>attack</a:t>
            </a:r>
            <a:endParaRPr lang="de-DE" sz="2400" u="none" dirty="0">
              <a:latin typeface="Arial Narrow" pitchFamily="34" charset="0"/>
            </a:endParaRPr>
          </a:p>
          <a:p>
            <a:pPr defTabSz="762000">
              <a:buFontTx/>
              <a:buChar char="•"/>
            </a:pPr>
            <a:r>
              <a:rPr lang="de-DE" sz="2400" u="none" dirty="0">
                <a:latin typeface="Arial Narrow" pitchFamily="34" charset="0"/>
              </a:rPr>
              <a:t> Chosen </a:t>
            </a:r>
            <a:r>
              <a:rPr lang="de-DE" sz="2400" u="none" dirty="0" err="1">
                <a:latin typeface="Arial Narrow" pitchFamily="34" charset="0"/>
              </a:rPr>
              <a:t>plaintext</a:t>
            </a:r>
            <a:r>
              <a:rPr lang="de-DE" sz="2400" u="none" dirty="0">
                <a:latin typeface="Arial Narrow" pitchFamily="34" charset="0"/>
              </a:rPr>
              <a:t>  </a:t>
            </a:r>
            <a:r>
              <a:rPr lang="de-DE" sz="2400" u="none" dirty="0" err="1">
                <a:latin typeface="Arial Narrow" pitchFamily="34" charset="0"/>
              </a:rPr>
              <a:t>attack</a:t>
            </a:r>
            <a:endParaRPr lang="de-DE" sz="2400" u="none" dirty="0">
              <a:latin typeface="Arial Narrow" pitchFamily="34" charset="0"/>
            </a:endParaRPr>
          </a:p>
          <a:p>
            <a:pPr defTabSz="762000">
              <a:lnSpc>
                <a:spcPct val="80000"/>
              </a:lnSpc>
              <a:buFontTx/>
              <a:buChar char="•"/>
            </a:pPr>
            <a:r>
              <a:rPr lang="de-DE" sz="2400" u="none" dirty="0">
                <a:latin typeface="Arial Narrow" pitchFamily="34" charset="0"/>
              </a:rPr>
              <a:t> Chosen </a:t>
            </a:r>
            <a:r>
              <a:rPr lang="de-DE" sz="2400" u="none" dirty="0" err="1">
                <a:latin typeface="Arial Narrow" pitchFamily="34" charset="0"/>
              </a:rPr>
              <a:t>ciphertext</a:t>
            </a:r>
            <a:r>
              <a:rPr lang="de-DE" sz="2400" u="none" dirty="0">
                <a:latin typeface="Arial Narrow" pitchFamily="34" charset="0"/>
              </a:rPr>
              <a:t>  </a:t>
            </a:r>
            <a:r>
              <a:rPr lang="de-DE" sz="2400" u="none" dirty="0" err="1">
                <a:latin typeface="Arial Narrow" pitchFamily="34" charset="0"/>
              </a:rPr>
              <a:t>attack</a:t>
            </a:r>
            <a:endParaRPr lang="de-DE" sz="2400" u="none" dirty="0">
              <a:latin typeface="Arial Narrow" pitchFamily="34" charset="0"/>
            </a:endParaRPr>
          </a:p>
          <a:p>
            <a:pPr defTabSz="762000">
              <a:lnSpc>
                <a:spcPct val="80000"/>
              </a:lnSpc>
            </a:pPr>
            <a:endParaRPr lang="de-DE" u="none" dirty="0">
              <a:solidFill>
                <a:schemeClr val="hlink"/>
              </a:solidFill>
              <a:latin typeface="Arial Narrow" pitchFamily="34" charset="0"/>
            </a:endParaRPr>
          </a:p>
          <a:p>
            <a:pPr defTabSz="762000">
              <a:lnSpc>
                <a:spcPct val="80000"/>
              </a:lnSpc>
            </a:pPr>
            <a:r>
              <a:rPr lang="de-DE" sz="2400" dirty="0">
                <a:solidFill>
                  <a:srgbClr val="FF0000"/>
                </a:solidFill>
                <a:latin typeface="Arial Narrow" pitchFamily="34" charset="0"/>
              </a:rPr>
              <a:t>Chosen </a:t>
            </a:r>
            <a:r>
              <a:rPr lang="de-DE" sz="2400" dirty="0" err="1">
                <a:solidFill>
                  <a:srgbClr val="FF0000"/>
                </a:solidFill>
                <a:latin typeface="Arial Narrow" pitchFamily="34" charset="0"/>
              </a:rPr>
              <a:t>Cipher</a:t>
            </a:r>
            <a:r>
              <a:rPr lang="de-DE" sz="2400" dirty="0">
                <a:solidFill>
                  <a:srgbClr val="FF0000"/>
                </a:solidFill>
                <a:latin typeface="Arial Narrow" pitchFamily="34" charset="0"/>
              </a:rPr>
              <a:t>/</a:t>
            </a:r>
            <a:r>
              <a:rPr lang="de-DE" sz="2400" dirty="0" err="1">
                <a:solidFill>
                  <a:srgbClr val="FF0000"/>
                </a:solidFill>
                <a:latin typeface="Arial Narrow" pitchFamily="34" charset="0"/>
              </a:rPr>
              <a:t>Plain</a:t>
            </a:r>
            <a:r>
              <a:rPr lang="de-DE" sz="2400" dirty="0">
                <a:solidFill>
                  <a:srgbClr val="FF0000"/>
                </a:solidFill>
                <a:latin typeface="Arial Narrow" pitchFamily="34" charset="0"/>
              </a:rPr>
              <a:t> Text </a:t>
            </a:r>
            <a:r>
              <a:rPr lang="de-DE" sz="2400" dirty="0" err="1">
                <a:solidFill>
                  <a:srgbClr val="FF0000"/>
                </a:solidFill>
                <a:latin typeface="Arial Narrow" pitchFamily="34" charset="0"/>
              </a:rPr>
              <a:t>Attack</a:t>
            </a:r>
            <a:r>
              <a:rPr lang="de-DE" sz="2400" dirty="0">
                <a:solidFill>
                  <a:srgbClr val="FF0000"/>
                </a:solidFill>
                <a:latin typeface="Arial Narrow" pitchFamily="34" charset="0"/>
              </a:rPr>
              <a:t>:</a:t>
            </a:r>
            <a:r>
              <a:rPr lang="de-DE" sz="2400" u="none" dirty="0">
                <a:latin typeface="Arial Narrow" pitchFamily="34" charset="0"/>
              </a:rPr>
              <a:t> </a:t>
            </a:r>
            <a:r>
              <a:rPr lang="de-DE" sz="2400" u="none" dirty="0" err="1">
                <a:latin typeface="Arial Narrow" pitchFamily="34" charset="0"/>
              </a:rPr>
              <a:t>is</a:t>
            </a:r>
            <a:r>
              <a:rPr lang="de-DE" sz="2400" u="none" dirty="0">
                <a:latin typeface="Arial Narrow" pitchFamily="34" charset="0"/>
              </a:rPr>
              <a:t> </a:t>
            </a:r>
            <a:r>
              <a:rPr lang="de-DE" sz="2400" u="none" dirty="0" err="1">
                <a:latin typeface="Arial Narrow" pitchFamily="34" charset="0"/>
              </a:rPr>
              <a:t>mostly</a:t>
            </a:r>
            <a:r>
              <a:rPr lang="de-DE" sz="2400" u="none" dirty="0">
                <a:latin typeface="Arial Narrow" pitchFamily="34" charset="0"/>
              </a:rPr>
              <a:t> </a:t>
            </a:r>
            <a:r>
              <a:rPr lang="de-DE" sz="2400" u="none" dirty="0" err="1">
                <a:latin typeface="Arial Narrow" pitchFamily="34" charset="0"/>
              </a:rPr>
              <a:t>assumed</a:t>
            </a:r>
            <a:r>
              <a:rPr lang="de-DE" sz="2400" u="none" dirty="0">
                <a:latin typeface="Arial Narrow" pitchFamily="34" charset="0"/>
              </a:rPr>
              <a:t> </a:t>
            </a:r>
            <a:r>
              <a:rPr lang="de-DE" sz="2400" u="none" dirty="0" err="1">
                <a:latin typeface="Arial Narrow" pitchFamily="34" charset="0"/>
              </a:rPr>
              <a:t>as</a:t>
            </a:r>
            <a:r>
              <a:rPr lang="de-DE" sz="2400" u="none" dirty="0">
                <a:latin typeface="Arial Narrow" pitchFamily="34" charset="0"/>
              </a:rPr>
              <a:t> a </a:t>
            </a:r>
            <a:r>
              <a:rPr lang="de-DE" sz="2400" u="none" dirty="0" err="1">
                <a:latin typeface="Arial Narrow" pitchFamily="34" charset="0"/>
              </a:rPr>
              <a:t>basis</a:t>
            </a:r>
            <a:r>
              <a:rPr lang="de-DE" sz="2400" u="none" dirty="0">
                <a:latin typeface="Arial Narrow" pitchFamily="34" charset="0"/>
              </a:rPr>
              <a:t> </a:t>
            </a:r>
            <a:r>
              <a:rPr lang="de-DE" sz="2400" u="none" dirty="0" err="1">
                <a:latin typeface="Arial Narrow" pitchFamily="34" charset="0"/>
              </a:rPr>
              <a:t>to</a:t>
            </a:r>
            <a:r>
              <a:rPr lang="de-DE" sz="2400" u="none" dirty="0">
                <a:latin typeface="Arial Narrow" pitchFamily="34" charset="0"/>
              </a:rPr>
              <a:t> </a:t>
            </a:r>
            <a:r>
              <a:rPr lang="de-DE" sz="2400" u="none" dirty="0" err="1">
                <a:latin typeface="Arial Narrow" pitchFamily="34" charset="0"/>
              </a:rPr>
              <a:t>evaluate</a:t>
            </a:r>
            <a:r>
              <a:rPr lang="de-DE" sz="2400" u="none" dirty="0">
                <a:latin typeface="Arial Narrow" pitchFamily="34" charset="0"/>
              </a:rPr>
              <a:t> </a:t>
            </a:r>
            <a:r>
              <a:rPr lang="de-DE" sz="2400" u="none" dirty="0" err="1">
                <a:latin typeface="Arial Narrow" pitchFamily="34" charset="0"/>
              </a:rPr>
              <a:t>the</a:t>
            </a:r>
            <a:r>
              <a:rPr lang="de-DE" sz="2400" u="none" dirty="0">
                <a:latin typeface="Arial Narrow" pitchFamily="34" charset="0"/>
              </a:rPr>
              <a:t> </a:t>
            </a:r>
            <a:r>
              <a:rPr lang="de-DE" sz="2400" u="none" dirty="0" err="1">
                <a:latin typeface="Arial Narrow" pitchFamily="34" charset="0"/>
              </a:rPr>
              <a:t>quality</a:t>
            </a:r>
            <a:r>
              <a:rPr lang="de-DE" sz="2400" u="none" dirty="0">
                <a:latin typeface="Arial Narrow" pitchFamily="34" charset="0"/>
              </a:rPr>
              <a:t> </a:t>
            </a:r>
            <a:r>
              <a:rPr lang="de-DE" sz="2400" u="none" dirty="0" err="1">
                <a:latin typeface="Arial Narrow" pitchFamily="34" charset="0"/>
              </a:rPr>
              <a:t>of</a:t>
            </a:r>
            <a:r>
              <a:rPr lang="de-DE" sz="2400" u="none" dirty="0">
                <a:latin typeface="Arial Narrow" pitchFamily="34" charset="0"/>
              </a:rPr>
              <a:t> a </a:t>
            </a:r>
            <a:r>
              <a:rPr lang="de-DE" sz="2400" u="none" dirty="0" err="1">
                <a:latin typeface="Arial Narrow" pitchFamily="34" charset="0"/>
              </a:rPr>
              <a:t>cipher</a:t>
            </a:r>
            <a:endParaRPr lang="de-DE" sz="2400" u="none" dirty="0">
              <a:latin typeface="Arial Narrow" pitchFamily="34" charset="0"/>
            </a:endParaRPr>
          </a:p>
        </p:txBody>
      </p:sp>
      <p:sp>
        <p:nvSpPr>
          <p:cNvPr id="12292" name="Text Box 4"/>
          <p:cNvSpPr txBox="1">
            <a:spLocks noChangeArrowheads="1"/>
          </p:cNvSpPr>
          <p:nvPr/>
        </p:nvSpPr>
        <p:spPr bwMode="auto">
          <a:xfrm>
            <a:off x="1008063" y="4898975"/>
            <a:ext cx="8305800" cy="1325620"/>
          </a:xfrm>
          <a:prstGeom prst="rect">
            <a:avLst/>
          </a:prstGeom>
          <a:noFill/>
          <a:ln w="9525">
            <a:noFill/>
            <a:prstDash val="dash"/>
            <a:miter lim="800000"/>
            <a:headEnd/>
            <a:tailEnd/>
          </a:ln>
        </p:spPr>
        <p:txBody>
          <a:bodyPr lIns="90000" tIns="46800" rIns="90000" bIns="46800" anchor="ctr">
            <a:spAutoFit/>
          </a:bodyPr>
          <a:lstStyle/>
          <a:p>
            <a:pPr defTabSz="762000"/>
            <a:r>
              <a:rPr lang="de-DE" sz="2400" dirty="0" smtClean="0">
                <a:latin typeface="Arial Narrow" pitchFamily="34" charset="0"/>
              </a:rPr>
              <a:t>A Fundamental </a:t>
            </a:r>
            <a:r>
              <a:rPr lang="de-DE" sz="2400" dirty="0" err="1" smtClean="0">
                <a:latin typeface="Arial Narrow" pitchFamily="34" charset="0"/>
              </a:rPr>
              <a:t>Principle</a:t>
            </a:r>
            <a:r>
              <a:rPr lang="de-DE" sz="2400" dirty="0" smtClean="0">
                <a:latin typeface="Arial Narrow" pitchFamily="34" charset="0"/>
              </a:rPr>
              <a:t> on </a:t>
            </a:r>
            <a:r>
              <a:rPr lang="de-DE" sz="2400" dirty="0" err="1" smtClean="0">
                <a:latin typeface="Arial Narrow" pitchFamily="34" charset="0"/>
              </a:rPr>
              <a:t>Attacks</a:t>
            </a:r>
            <a:r>
              <a:rPr lang="de-DE" sz="2400" dirty="0" smtClean="0">
                <a:latin typeface="Arial Narrow" pitchFamily="34" charset="0"/>
              </a:rPr>
              <a:t>:</a:t>
            </a:r>
          </a:p>
          <a:p>
            <a:pPr defTabSz="762000"/>
            <a:r>
              <a:rPr lang="de-DE" sz="2400" dirty="0" err="1" smtClean="0">
                <a:latin typeface="Arial Narrow" pitchFamily="34" charset="0"/>
              </a:rPr>
              <a:t>Kerckhoff’s</a:t>
            </a:r>
            <a:r>
              <a:rPr lang="de-DE" sz="2400" dirty="0" smtClean="0">
                <a:latin typeface="Arial Narrow" pitchFamily="34" charset="0"/>
              </a:rPr>
              <a:t> </a:t>
            </a:r>
            <a:r>
              <a:rPr lang="de-DE" sz="2400" dirty="0" err="1">
                <a:latin typeface="Arial Narrow" pitchFamily="34" charset="0"/>
              </a:rPr>
              <a:t>Principle</a:t>
            </a:r>
            <a:r>
              <a:rPr lang="de-DE" sz="2800" u="none" dirty="0">
                <a:latin typeface="Arial Narrow" pitchFamily="34" charset="0"/>
              </a:rPr>
              <a:t>: </a:t>
            </a:r>
            <a:r>
              <a:rPr lang="de-DE" u="none" dirty="0" smtClean="0">
                <a:latin typeface="Arial Narrow" pitchFamily="34" charset="0"/>
              </a:rPr>
              <a:t>A fundamental </a:t>
            </a:r>
            <a:r>
              <a:rPr lang="de-DE" u="none" dirty="0" err="1" smtClean="0">
                <a:latin typeface="Arial Narrow" pitchFamily="34" charset="0"/>
              </a:rPr>
              <a:t>security</a:t>
            </a:r>
            <a:r>
              <a:rPr lang="de-DE" u="none" dirty="0" smtClean="0">
                <a:latin typeface="Arial Narrow" pitchFamily="34" charset="0"/>
              </a:rPr>
              <a:t> </a:t>
            </a:r>
            <a:r>
              <a:rPr lang="de-DE" u="none" dirty="0" err="1">
                <a:latin typeface="Arial Narrow" pitchFamily="34" charset="0"/>
              </a:rPr>
              <a:t>evaluation</a:t>
            </a:r>
            <a:r>
              <a:rPr lang="de-DE" u="none" dirty="0">
                <a:latin typeface="Arial Narrow" pitchFamily="34" charset="0"/>
              </a:rPr>
              <a:t> </a:t>
            </a:r>
            <a:r>
              <a:rPr lang="de-DE" u="none" dirty="0" err="1">
                <a:latin typeface="Arial Narrow" pitchFamily="34" charset="0"/>
              </a:rPr>
              <a:t>assumption</a:t>
            </a:r>
            <a:r>
              <a:rPr lang="de-DE" u="none" dirty="0">
                <a:latin typeface="Arial Narrow" pitchFamily="34" charset="0"/>
              </a:rPr>
              <a:t>:</a:t>
            </a:r>
            <a:endParaRPr lang="de-DE" sz="2800" b="0" u="none" dirty="0">
              <a:latin typeface="Arial Narrow" pitchFamily="34" charset="0"/>
            </a:endParaRPr>
          </a:p>
          <a:p>
            <a:pPr defTabSz="762000"/>
            <a:r>
              <a:rPr lang="de-DE" sz="2800" b="0" u="none" dirty="0" smtClean="0">
                <a:latin typeface="Arial Narrow" pitchFamily="34" charset="0"/>
              </a:rPr>
              <a:t>                </a:t>
            </a:r>
            <a:r>
              <a:rPr lang="de-DE" sz="2800" u="none" dirty="0" err="1" smtClean="0">
                <a:latin typeface="Arial Narrow" pitchFamily="34" charset="0"/>
              </a:rPr>
              <a:t>Attacker</a:t>
            </a:r>
            <a:r>
              <a:rPr lang="de-DE" sz="2800" u="none" dirty="0" smtClean="0">
                <a:latin typeface="Arial Narrow" pitchFamily="34" charset="0"/>
              </a:rPr>
              <a:t> </a:t>
            </a:r>
            <a:r>
              <a:rPr lang="de-DE" sz="2800" u="none" dirty="0" err="1">
                <a:latin typeface="Arial Narrow" pitchFamily="34" charset="0"/>
              </a:rPr>
              <a:t>knows</a:t>
            </a:r>
            <a:r>
              <a:rPr lang="de-DE" sz="2800" u="none" dirty="0">
                <a:latin typeface="Arial Narrow" pitchFamily="34" charset="0"/>
              </a:rPr>
              <a:t> </a:t>
            </a:r>
            <a:r>
              <a:rPr lang="de-DE" sz="2800" u="none" dirty="0" err="1">
                <a:solidFill>
                  <a:schemeClr val="hlink"/>
                </a:solidFill>
                <a:latin typeface="Arial Narrow" pitchFamily="34" charset="0"/>
              </a:rPr>
              <a:t>everything</a:t>
            </a:r>
            <a:r>
              <a:rPr lang="de-DE" sz="2800" u="none" dirty="0">
                <a:latin typeface="Arial Narrow" pitchFamily="34" charset="0"/>
              </a:rPr>
              <a:t>  but </a:t>
            </a:r>
            <a:r>
              <a:rPr lang="de-DE" sz="2800" u="none" dirty="0">
                <a:solidFill>
                  <a:schemeClr val="hlink"/>
                </a:solidFill>
                <a:latin typeface="Arial Narrow" pitchFamily="34" charset="0"/>
              </a:rPr>
              <a:t>not </a:t>
            </a:r>
            <a:r>
              <a:rPr lang="de-DE" sz="2800" u="none" dirty="0" err="1">
                <a:solidFill>
                  <a:schemeClr val="hlink"/>
                </a:solidFill>
                <a:latin typeface="Arial Narrow" pitchFamily="34" charset="0"/>
              </a:rPr>
              <a:t>the</a:t>
            </a:r>
            <a:r>
              <a:rPr lang="de-DE" sz="2800" u="none" dirty="0">
                <a:solidFill>
                  <a:schemeClr val="hlink"/>
                </a:solidFill>
                <a:latin typeface="Arial Narrow" pitchFamily="34" charset="0"/>
              </a:rPr>
              <a:t> </a:t>
            </a:r>
            <a:r>
              <a:rPr lang="de-DE" sz="2800" u="none" dirty="0" err="1">
                <a:solidFill>
                  <a:schemeClr val="hlink"/>
                </a:solidFill>
                <a:latin typeface="Arial Narrow" pitchFamily="34" charset="0"/>
              </a:rPr>
              <a:t>key</a:t>
            </a:r>
            <a:r>
              <a:rPr lang="de-DE" sz="2800" u="none" dirty="0">
                <a:solidFill>
                  <a:schemeClr val="hlink"/>
                </a:solidFill>
                <a:latin typeface="Arial Narrow" pitchFamily="34" charset="0"/>
              </a:rPr>
              <a:t> !</a:t>
            </a:r>
            <a:r>
              <a:rPr lang="de-DE" sz="2800" u="none" dirty="0">
                <a:latin typeface="Arial Narrow" pitchFamily="34" charset="0"/>
              </a:rPr>
              <a:t> </a:t>
            </a:r>
          </a:p>
        </p:txBody>
      </p:sp>
    </p:spTree>
    <p:extLst>
      <p:ext uri="{BB962C8B-B14F-4D97-AF65-F5344CB8AC3E}">
        <p14:creationId xmlns:p14="http://schemas.microsoft.com/office/powerpoint/2010/main" val="295199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60450" y="1828800"/>
            <a:ext cx="8201025" cy="441325"/>
            <a:chOff x="668" y="1152"/>
            <a:chExt cx="5167" cy="278"/>
          </a:xfrm>
        </p:grpSpPr>
        <p:sp>
          <p:nvSpPr>
            <p:cNvPr id="13502" name="Rectangle 3"/>
            <p:cNvSpPr>
              <a:spLocks noChangeArrowheads="1"/>
            </p:cNvSpPr>
            <p:nvPr/>
          </p:nvSpPr>
          <p:spPr bwMode="auto">
            <a:xfrm>
              <a:off x="668" y="1152"/>
              <a:ext cx="801" cy="230"/>
            </a:xfrm>
            <a:prstGeom prst="rect">
              <a:avLst/>
            </a:prstGeom>
            <a:noFill/>
            <a:ln w="9525">
              <a:noFill/>
              <a:miter lim="800000"/>
              <a:headEnd/>
              <a:tailEnd/>
            </a:ln>
          </p:spPr>
          <p:txBody>
            <a:bodyPr wrap="none" lIns="0" tIns="0" rIns="0" bIns="0">
              <a:spAutoFit/>
            </a:bodyPr>
            <a:lstStyle/>
            <a:p>
              <a:pPr algn="ctr" defTabSz="762000"/>
              <a:r>
                <a:rPr lang="en-GB" altLang="ar-SA" sz="2400" i="1" u="none">
                  <a:solidFill>
                    <a:srgbClr val="000000"/>
                  </a:solidFill>
                  <a:cs typeface="Times New Roman (Arabic)" charset="-78"/>
                </a:rPr>
                <a:t>SENDER</a:t>
              </a:r>
              <a:endParaRPr lang="en-GB" altLang="ar-SA" sz="2400" u="none">
                <a:cs typeface="Times New Roman (Arabic)" charset="-78"/>
              </a:endParaRPr>
            </a:p>
          </p:txBody>
        </p:sp>
        <p:sp>
          <p:nvSpPr>
            <p:cNvPr id="13503" name="Rectangle 4"/>
            <p:cNvSpPr>
              <a:spLocks noChangeArrowheads="1"/>
            </p:cNvSpPr>
            <p:nvPr/>
          </p:nvSpPr>
          <p:spPr bwMode="auto">
            <a:xfrm>
              <a:off x="4694" y="1200"/>
              <a:ext cx="1141" cy="230"/>
            </a:xfrm>
            <a:prstGeom prst="rect">
              <a:avLst/>
            </a:prstGeom>
            <a:noFill/>
            <a:ln w="9525">
              <a:noFill/>
              <a:miter lim="800000"/>
              <a:headEnd/>
              <a:tailEnd/>
            </a:ln>
          </p:spPr>
          <p:txBody>
            <a:bodyPr wrap="none" lIns="0" tIns="0" rIns="0" bIns="0">
              <a:spAutoFit/>
            </a:bodyPr>
            <a:lstStyle/>
            <a:p>
              <a:pPr algn="ctr" defTabSz="762000"/>
              <a:r>
                <a:rPr lang="en-GB" altLang="de-DE" sz="2400" i="1" u="none">
                  <a:solidFill>
                    <a:srgbClr val="000000"/>
                  </a:solidFill>
                  <a:cs typeface="Times New Roman (Arabic)" charset="-78"/>
                </a:rPr>
                <a:t>   </a:t>
              </a:r>
              <a:r>
                <a:rPr lang="en-GB" altLang="ar-SA" sz="2400" i="1" u="none">
                  <a:solidFill>
                    <a:srgbClr val="000000"/>
                  </a:solidFill>
                  <a:cs typeface="Times New Roman (Arabic)" charset="-78"/>
                </a:rPr>
                <a:t>RECEIVER</a:t>
              </a:r>
              <a:endParaRPr lang="en-GB" altLang="ar-SA" sz="2400" u="none">
                <a:cs typeface="Times New Roman (Arabic)" charset="-78"/>
              </a:endParaRPr>
            </a:p>
          </p:txBody>
        </p:sp>
      </p:grpSp>
      <p:sp>
        <p:nvSpPr>
          <p:cNvPr id="13315" name="Rectangle 5"/>
          <p:cNvSpPr>
            <a:spLocks noChangeArrowheads="1"/>
          </p:cNvSpPr>
          <p:nvPr/>
        </p:nvSpPr>
        <p:spPr bwMode="auto">
          <a:xfrm>
            <a:off x="5137150" y="3140075"/>
            <a:ext cx="55563" cy="317500"/>
          </a:xfrm>
          <a:prstGeom prst="rect">
            <a:avLst/>
          </a:prstGeom>
          <a:solidFill>
            <a:srgbClr val="000000"/>
          </a:solidFill>
          <a:ln w="9525">
            <a:noFill/>
            <a:miter lim="800000"/>
            <a:headEnd/>
            <a:tailEnd/>
          </a:ln>
        </p:spPr>
        <p:txBody>
          <a:bodyPr/>
          <a:lstStyle/>
          <a:p>
            <a:endParaRPr lang="de-DE"/>
          </a:p>
        </p:txBody>
      </p:sp>
      <p:sp>
        <p:nvSpPr>
          <p:cNvPr id="13316" name="Rectangle 6"/>
          <p:cNvSpPr>
            <a:spLocks noChangeArrowheads="1"/>
          </p:cNvSpPr>
          <p:nvPr/>
        </p:nvSpPr>
        <p:spPr bwMode="auto">
          <a:xfrm>
            <a:off x="5137150" y="3786188"/>
            <a:ext cx="55563" cy="317500"/>
          </a:xfrm>
          <a:prstGeom prst="rect">
            <a:avLst/>
          </a:prstGeom>
          <a:solidFill>
            <a:srgbClr val="000000"/>
          </a:solidFill>
          <a:ln w="9525">
            <a:noFill/>
            <a:miter lim="800000"/>
            <a:headEnd/>
            <a:tailEnd/>
          </a:ln>
        </p:spPr>
        <p:txBody>
          <a:bodyPr/>
          <a:lstStyle/>
          <a:p>
            <a:endParaRPr lang="de-DE"/>
          </a:p>
        </p:txBody>
      </p:sp>
      <p:sp>
        <p:nvSpPr>
          <p:cNvPr id="13317" name="Rectangle 7"/>
          <p:cNvSpPr>
            <a:spLocks noChangeArrowheads="1"/>
          </p:cNvSpPr>
          <p:nvPr/>
        </p:nvSpPr>
        <p:spPr bwMode="auto">
          <a:xfrm>
            <a:off x="5137150" y="4432300"/>
            <a:ext cx="55563" cy="317500"/>
          </a:xfrm>
          <a:prstGeom prst="rect">
            <a:avLst/>
          </a:prstGeom>
          <a:solidFill>
            <a:srgbClr val="000000"/>
          </a:solidFill>
          <a:ln w="9525">
            <a:noFill/>
            <a:miter lim="800000"/>
            <a:headEnd/>
            <a:tailEnd/>
          </a:ln>
        </p:spPr>
        <p:txBody>
          <a:bodyPr/>
          <a:lstStyle/>
          <a:p>
            <a:endParaRPr lang="de-DE"/>
          </a:p>
        </p:txBody>
      </p:sp>
      <p:sp>
        <p:nvSpPr>
          <p:cNvPr id="1394696" name="Text Box 8"/>
          <p:cNvSpPr txBox="1">
            <a:spLocks noChangeArrowheads="1"/>
          </p:cNvSpPr>
          <p:nvPr/>
        </p:nvSpPr>
        <p:spPr bwMode="auto">
          <a:xfrm>
            <a:off x="838200" y="609600"/>
            <a:ext cx="8577263" cy="641350"/>
          </a:xfrm>
          <a:prstGeom prst="rect">
            <a:avLst/>
          </a:prstGeom>
          <a:noFill/>
          <a:ln w="9525">
            <a:noFill/>
            <a:miter lim="800000"/>
            <a:headEnd/>
            <a:tailEnd/>
          </a:ln>
          <a:effectLst/>
        </p:spPr>
        <p:txBody>
          <a:bodyPr wrap="none">
            <a:spAutoFit/>
          </a:bodyPr>
          <a:lstStyle/>
          <a:p>
            <a:pPr algn="ctr" defTabSz="762000">
              <a:defRPr/>
            </a:pPr>
            <a:r>
              <a:rPr lang="en-GB" altLang="ar-SA" sz="3600" u="none">
                <a:solidFill>
                  <a:srgbClr val="023DD0"/>
                </a:solidFill>
                <a:effectLst>
                  <a:outerShdw blurRad="38100" dist="38100" dir="2700000" algn="tl">
                    <a:srgbClr val="C0C0C0"/>
                  </a:outerShdw>
                </a:effectLst>
                <a:latin typeface="Arial Narrow" pitchFamily="34" charset="0"/>
                <a:cs typeface="Times New Roman (Arabic)" charset="-78"/>
              </a:rPr>
              <a:t>Secret Key Crypto-System : mechanical analog</a:t>
            </a:r>
          </a:p>
        </p:txBody>
      </p:sp>
      <p:grpSp>
        <p:nvGrpSpPr>
          <p:cNvPr id="3" name="Group 9"/>
          <p:cNvGrpSpPr>
            <a:grpSpLocks/>
          </p:cNvGrpSpPr>
          <p:nvPr/>
        </p:nvGrpSpPr>
        <p:grpSpPr bwMode="auto">
          <a:xfrm>
            <a:off x="2952750" y="4286250"/>
            <a:ext cx="1323975" cy="1709738"/>
            <a:chOff x="1908" y="1968"/>
            <a:chExt cx="834" cy="1077"/>
          </a:xfrm>
        </p:grpSpPr>
        <p:sp>
          <p:nvSpPr>
            <p:cNvPr id="13475" name="Freeform 10"/>
            <p:cNvSpPr>
              <a:spLocks/>
            </p:cNvSpPr>
            <p:nvPr/>
          </p:nvSpPr>
          <p:spPr bwMode="auto">
            <a:xfrm>
              <a:off x="1908" y="2431"/>
              <a:ext cx="742" cy="614"/>
            </a:xfrm>
            <a:custGeom>
              <a:avLst/>
              <a:gdLst>
                <a:gd name="T0" fmla="*/ 285 w 742"/>
                <a:gd name="T1" fmla="*/ 0 h 614"/>
                <a:gd name="T2" fmla="*/ 742 w 742"/>
                <a:gd name="T3" fmla="*/ 0 h 614"/>
                <a:gd name="T4" fmla="*/ 442 w 742"/>
                <a:gd name="T5" fmla="*/ 172 h 614"/>
                <a:gd name="T6" fmla="*/ 0 w 742"/>
                <a:gd name="T7" fmla="*/ 172 h 614"/>
                <a:gd name="T8" fmla="*/ 0 w 742"/>
                <a:gd name="T9" fmla="*/ 614 h 614"/>
                <a:gd name="T10" fmla="*/ 442 w 742"/>
                <a:gd name="T11" fmla="*/ 614 h 614"/>
                <a:gd name="T12" fmla="*/ 442 w 742"/>
                <a:gd name="T13" fmla="*/ 172 h 614"/>
                <a:gd name="T14" fmla="*/ 0 60000 65536"/>
                <a:gd name="T15" fmla="*/ 0 60000 65536"/>
                <a:gd name="T16" fmla="*/ 0 60000 65536"/>
                <a:gd name="T17" fmla="*/ 0 60000 65536"/>
                <a:gd name="T18" fmla="*/ 0 60000 65536"/>
                <a:gd name="T19" fmla="*/ 0 60000 65536"/>
                <a:gd name="T20" fmla="*/ 0 60000 65536"/>
                <a:gd name="T21" fmla="*/ 0 w 742"/>
                <a:gd name="T22" fmla="*/ 0 h 614"/>
                <a:gd name="T23" fmla="*/ 742 w 742"/>
                <a:gd name="T24" fmla="*/ 614 h 6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2" h="614">
                  <a:moveTo>
                    <a:pt x="285" y="0"/>
                  </a:moveTo>
                  <a:lnTo>
                    <a:pt x="742" y="0"/>
                  </a:lnTo>
                  <a:lnTo>
                    <a:pt x="442" y="172"/>
                  </a:lnTo>
                  <a:lnTo>
                    <a:pt x="0" y="172"/>
                  </a:lnTo>
                  <a:lnTo>
                    <a:pt x="0" y="614"/>
                  </a:lnTo>
                  <a:lnTo>
                    <a:pt x="442" y="614"/>
                  </a:lnTo>
                  <a:lnTo>
                    <a:pt x="442" y="172"/>
                  </a:lnTo>
                </a:path>
              </a:pathLst>
            </a:custGeom>
            <a:noFill/>
            <a:ln w="22225">
              <a:solidFill>
                <a:srgbClr val="000000"/>
              </a:solidFill>
              <a:prstDash val="solid"/>
              <a:round/>
              <a:headEnd/>
              <a:tailEnd/>
            </a:ln>
          </p:spPr>
          <p:txBody>
            <a:bodyPr/>
            <a:lstStyle/>
            <a:p>
              <a:endParaRPr lang="de-DE"/>
            </a:p>
          </p:txBody>
        </p:sp>
        <p:sp>
          <p:nvSpPr>
            <p:cNvPr id="13476" name="Line 11"/>
            <p:cNvSpPr>
              <a:spLocks noChangeShapeType="1"/>
            </p:cNvSpPr>
            <p:nvPr/>
          </p:nvSpPr>
          <p:spPr bwMode="auto">
            <a:xfrm flipH="1">
              <a:off x="1908" y="2431"/>
              <a:ext cx="285" cy="172"/>
            </a:xfrm>
            <a:prstGeom prst="line">
              <a:avLst/>
            </a:prstGeom>
            <a:noFill/>
            <a:ln w="22225">
              <a:solidFill>
                <a:srgbClr val="000000"/>
              </a:solidFill>
              <a:round/>
              <a:headEnd/>
              <a:tailEnd/>
            </a:ln>
          </p:spPr>
          <p:txBody>
            <a:bodyPr/>
            <a:lstStyle/>
            <a:p>
              <a:endParaRPr lang="de-DE"/>
            </a:p>
          </p:txBody>
        </p:sp>
        <p:sp>
          <p:nvSpPr>
            <p:cNvPr id="13477" name="Freeform 12"/>
            <p:cNvSpPr>
              <a:spLocks/>
            </p:cNvSpPr>
            <p:nvPr/>
          </p:nvSpPr>
          <p:spPr bwMode="auto">
            <a:xfrm>
              <a:off x="2464" y="2503"/>
              <a:ext cx="64" cy="199"/>
            </a:xfrm>
            <a:custGeom>
              <a:avLst/>
              <a:gdLst>
                <a:gd name="T0" fmla="*/ 64 w 64"/>
                <a:gd name="T1" fmla="*/ 0 h 199"/>
                <a:gd name="T2" fmla="*/ 64 w 64"/>
                <a:gd name="T3" fmla="*/ 157 h 199"/>
                <a:gd name="T4" fmla="*/ 0 w 64"/>
                <a:gd name="T5" fmla="*/ 199 h 199"/>
                <a:gd name="T6" fmla="*/ 0 w 64"/>
                <a:gd name="T7" fmla="*/ 28 h 199"/>
                <a:gd name="T8" fmla="*/ 0 60000 65536"/>
                <a:gd name="T9" fmla="*/ 0 60000 65536"/>
                <a:gd name="T10" fmla="*/ 0 60000 65536"/>
                <a:gd name="T11" fmla="*/ 0 60000 65536"/>
                <a:gd name="T12" fmla="*/ 0 w 64"/>
                <a:gd name="T13" fmla="*/ 0 h 199"/>
                <a:gd name="T14" fmla="*/ 64 w 64"/>
                <a:gd name="T15" fmla="*/ 199 h 199"/>
              </a:gdLst>
              <a:ahLst/>
              <a:cxnLst>
                <a:cxn ang="T8">
                  <a:pos x="T0" y="T1"/>
                </a:cxn>
                <a:cxn ang="T9">
                  <a:pos x="T2" y="T3"/>
                </a:cxn>
                <a:cxn ang="T10">
                  <a:pos x="T4" y="T5"/>
                </a:cxn>
                <a:cxn ang="T11">
                  <a:pos x="T6" y="T7"/>
                </a:cxn>
              </a:cxnLst>
              <a:rect l="T12" t="T13" r="T14" b="T15"/>
              <a:pathLst>
                <a:path w="64" h="199">
                  <a:moveTo>
                    <a:pt x="64" y="0"/>
                  </a:moveTo>
                  <a:lnTo>
                    <a:pt x="64" y="157"/>
                  </a:lnTo>
                  <a:lnTo>
                    <a:pt x="0" y="199"/>
                  </a:lnTo>
                  <a:lnTo>
                    <a:pt x="0" y="28"/>
                  </a:lnTo>
                </a:path>
              </a:pathLst>
            </a:custGeom>
            <a:noFill/>
            <a:ln w="22225">
              <a:solidFill>
                <a:srgbClr val="000000"/>
              </a:solidFill>
              <a:prstDash val="solid"/>
              <a:round/>
              <a:headEnd/>
              <a:tailEnd/>
            </a:ln>
          </p:spPr>
          <p:txBody>
            <a:bodyPr/>
            <a:lstStyle/>
            <a:p>
              <a:endParaRPr lang="de-DE"/>
            </a:p>
          </p:txBody>
        </p:sp>
        <p:grpSp>
          <p:nvGrpSpPr>
            <p:cNvPr id="4" name="Group 13"/>
            <p:cNvGrpSpPr>
              <a:grpSpLocks/>
            </p:cNvGrpSpPr>
            <p:nvPr/>
          </p:nvGrpSpPr>
          <p:grpSpPr bwMode="auto">
            <a:xfrm>
              <a:off x="1965" y="2724"/>
              <a:ext cx="342" cy="207"/>
              <a:chOff x="1965" y="2724"/>
              <a:chExt cx="342" cy="207"/>
            </a:xfrm>
          </p:grpSpPr>
          <p:sp>
            <p:nvSpPr>
              <p:cNvPr id="13495" name="Freeform 14"/>
              <p:cNvSpPr>
                <a:spLocks noEditPoints="1"/>
              </p:cNvSpPr>
              <p:nvPr/>
            </p:nvSpPr>
            <p:spPr bwMode="auto">
              <a:xfrm>
                <a:off x="1965" y="2724"/>
                <a:ext cx="342" cy="207"/>
              </a:xfrm>
              <a:custGeom>
                <a:avLst/>
                <a:gdLst>
                  <a:gd name="T0" fmla="*/ 0 w 342"/>
                  <a:gd name="T1" fmla="*/ 57 h 207"/>
                  <a:gd name="T2" fmla="*/ 292 w 342"/>
                  <a:gd name="T3" fmla="*/ 0 h 207"/>
                  <a:gd name="T4" fmla="*/ 342 w 342"/>
                  <a:gd name="T5" fmla="*/ 150 h 207"/>
                  <a:gd name="T6" fmla="*/ 50 w 342"/>
                  <a:gd name="T7" fmla="*/ 207 h 207"/>
                  <a:gd name="T8" fmla="*/ 0 w 342"/>
                  <a:gd name="T9" fmla="*/ 57 h 207"/>
                  <a:gd name="T10" fmla="*/ 28 w 342"/>
                  <a:gd name="T11" fmla="*/ 57 h 207"/>
                  <a:gd name="T12" fmla="*/ 178 w 342"/>
                  <a:gd name="T13" fmla="*/ 121 h 207"/>
                  <a:gd name="T14" fmla="*/ 271 w 342"/>
                  <a:gd name="T15" fmla="*/ 14 h 207"/>
                  <a:gd name="T16" fmla="*/ 28 w 342"/>
                  <a:gd name="T17" fmla="*/ 57 h 207"/>
                  <a:gd name="T18" fmla="*/ 14 w 342"/>
                  <a:gd name="T19" fmla="*/ 64 h 207"/>
                  <a:gd name="T20" fmla="*/ 57 w 342"/>
                  <a:gd name="T21" fmla="*/ 185 h 207"/>
                  <a:gd name="T22" fmla="*/ 121 w 342"/>
                  <a:gd name="T23" fmla="*/ 114 h 207"/>
                  <a:gd name="T24" fmla="*/ 14 w 342"/>
                  <a:gd name="T25" fmla="*/ 64 h 207"/>
                  <a:gd name="T26" fmla="*/ 285 w 342"/>
                  <a:gd name="T27" fmla="*/ 14 h 207"/>
                  <a:gd name="T28" fmla="*/ 221 w 342"/>
                  <a:gd name="T29" fmla="*/ 93 h 207"/>
                  <a:gd name="T30" fmla="*/ 328 w 342"/>
                  <a:gd name="T31" fmla="*/ 135 h 207"/>
                  <a:gd name="T32" fmla="*/ 285 w 342"/>
                  <a:gd name="T33" fmla="*/ 14 h 207"/>
                  <a:gd name="T34" fmla="*/ 135 w 342"/>
                  <a:gd name="T35" fmla="*/ 121 h 207"/>
                  <a:gd name="T36" fmla="*/ 71 w 342"/>
                  <a:gd name="T37" fmla="*/ 192 h 207"/>
                  <a:gd name="T38" fmla="*/ 314 w 342"/>
                  <a:gd name="T39" fmla="*/ 150 h 207"/>
                  <a:gd name="T40" fmla="*/ 214 w 342"/>
                  <a:gd name="T41" fmla="*/ 100 h 207"/>
                  <a:gd name="T42" fmla="*/ 185 w 342"/>
                  <a:gd name="T43" fmla="*/ 143 h 207"/>
                  <a:gd name="T44" fmla="*/ 135 w 342"/>
                  <a:gd name="T45" fmla="*/ 121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2"/>
                  <a:gd name="T70" fmla="*/ 0 h 207"/>
                  <a:gd name="T71" fmla="*/ 342 w 342"/>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2" h="207">
                    <a:moveTo>
                      <a:pt x="0" y="57"/>
                    </a:moveTo>
                    <a:lnTo>
                      <a:pt x="292" y="0"/>
                    </a:lnTo>
                    <a:lnTo>
                      <a:pt x="342" y="150"/>
                    </a:lnTo>
                    <a:lnTo>
                      <a:pt x="50" y="207"/>
                    </a:lnTo>
                    <a:lnTo>
                      <a:pt x="0" y="57"/>
                    </a:lnTo>
                    <a:close/>
                    <a:moveTo>
                      <a:pt x="28" y="57"/>
                    </a:moveTo>
                    <a:lnTo>
                      <a:pt x="178" y="121"/>
                    </a:lnTo>
                    <a:lnTo>
                      <a:pt x="271" y="14"/>
                    </a:lnTo>
                    <a:lnTo>
                      <a:pt x="28" y="57"/>
                    </a:lnTo>
                    <a:close/>
                    <a:moveTo>
                      <a:pt x="14" y="64"/>
                    </a:moveTo>
                    <a:lnTo>
                      <a:pt x="57" y="185"/>
                    </a:lnTo>
                    <a:lnTo>
                      <a:pt x="121" y="114"/>
                    </a:lnTo>
                    <a:lnTo>
                      <a:pt x="14" y="64"/>
                    </a:lnTo>
                    <a:close/>
                    <a:moveTo>
                      <a:pt x="285" y="14"/>
                    </a:moveTo>
                    <a:lnTo>
                      <a:pt x="221" y="93"/>
                    </a:lnTo>
                    <a:lnTo>
                      <a:pt x="328" y="135"/>
                    </a:lnTo>
                    <a:lnTo>
                      <a:pt x="285" y="14"/>
                    </a:lnTo>
                    <a:close/>
                    <a:moveTo>
                      <a:pt x="135" y="121"/>
                    </a:moveTo>
                    <a:lnTo>
                      <a:pt x="71" y="192"/>
                    </a:lnTo>
                    <a:lnTo>
                      <a:pt x="314" y="150"/>
                    </a:lnTo>
                    <a:lnTo>
                      <a:pt x="214" y="100"/>
                    </a:lnTo>
                    <a:lnTo>
                      <a:pt x="185" y="143"/>
                    </a:lnTo>
                    <a:lnTo>
                      <a:pt x="135" y="121"/>
                    </a:lnTo>
                    <a:close/>
                  </a:path>
                </a:pathLst>
              </a:custGeom>
              <a:solidFill>
                <a:srgbClr val="00FF00"/>
              </a:solidFill>
              <a:ln w="9525">
                <a:solidFill>
                  <a:schemeClr val="accent2"/>
                </a:solidFill>
                <a:round/>
                <a:headEnd/>
                <a:tailEnd/>
              </a:ln>
            </p:spPr>
            <p:txBody>
              <a:bodyPr/>
              <a:lstStyle/>
              <a:p>
                <a:endParaRPr lang="de-DE"/>
              </a:p>
            </p:txBody>
          </p:sp>
          <p:sp>
            <p:nvSpPr>
              <p:cNvPr id="13496" name="Freeform 15"/>
              <p:cNvSpPr>
                <a:spLocks/>
              </p:cNvSpPr>
              <p:nvPr/>
            </p:nvSpPr>
            <p:spPr bwMode="auto">
              <a:xfrm>
                <a:off x="1965" y="2724"/>
                <a:ext cx="342" cy="207"/>
              </a:xfrm>
              <a:custGeom>
                <a:avLst/>
                <a:gdLst>
                  <a:gd name="T0" fmla="*/ 0 w 342"/>
                  <a:gd name="T1" fmla="*/ 57 h 207"/>
                  <a:gd name="T2" fmla="*/ 292 w 342"/>
                  <a:gd name="T3" fmla="*/ 0 h 207"/>
                  <a:gd name="T4" fmla="*/ 342 w 342"/>
                  <a:gd name="T5" fmla="*/ 150 h 207"/>
                  <a:gd name="T6" fmla="*/ 50 w 342"/>
                  <a:gd name="T7" fmla="*/ 207 h 207"/>
                  <a:gd name="T8" fmla="*/ 0 w 342"/>
                  <a:gd name="T9" fmla="*/ 57 h 207"/>
                  <a:gd name="T10" fmla="*/ 0 60000 65536"/>
                  <a:gd name="T11" fmla="*/ 0 60000 65536"/>
                  <a:gd name="T12" fmla="*/ 0 60000 65536"/>
                  <a:gd name="T13" fmla="*/ 0 60000 65536"/>
                  <a:gd name="T14" fmla="*/ 0 60000 65536"/>
                  <a:gd name="T15" fmla="*/ 0 w 342"/>
                  <a:gd name="T16" fmla="*/ 0 h 207"/>
                  <a:gd name="T17" fmla="*/ 342 w 342"/>
                  <a:gd name="T18" fmla="*/ 207 h 207"/>
                </a:gdLst>
                <a:ahLst/>
                <a:cxnLst>
                  <a:cxn ang="T10">
                    <a:pos x="T0" y="T1"/>
                  </a:cxn>
                  <a:cxn ang="T11">
                    <a:pos x="T2" y="T3"/>
                  </a:cxn>
                  <a:cxn ang="T12">
                    <a:pos x="T4" y="T5"/>
                  </a:cxn>
                  <a:cxn ang="T13">
                    <a:pos x="T6" y="T7"/>
                  </a:cxn>
                  <a:cxn ang="T14">
                    <a:pos x="T8" y="T9"/>
                  </a:cxn>
                </a:cxnLst>
                <a:rect l="T15" t="T16" r="T17" b="T18"/>
                <a:pathLst>
                  <a:path w="342" h="207">
                    <a:moveTo>
                      <a:pt x="0" y="57"/>
                    </a:moveTo>
                    <a:lnTo>
                      <a:pt x="292" y="0"/>
                    </a:lnTo>
                    <a:lnTo>
                      <a:pt x="342" y="150"/>
                    </a:lnTo>
                    <a:lnTo>
                      <a:pt x="50" y="207"/>
                    </a:lnTo>
                    <a:lnTo>
                      <a:pt x="0" y="57"/>
                    </a:lnTo>
                  </a:path>
                </a:pathLst>
              </a:custGeom>
              <a:noFill/>
              <a:ln w="22225">
                <a:solidFill>
                  <a:schemeClr val="accent2"/>
                </a:solidFill>
                <a:prstDash val="solid"/>
                <a:round/>
                <a:headEnd/>
                <a:tailEnd/>
              </a:ln>
            </p:spPr>
            <p:txBody>
              <a:bodyPr/>
              <a:lstStyle/>
              <a:p>
                <a:endParaRPr lang="de-DE"/>
              </a:p>
            </p:txBody>
          </p:sp>
          <p:sp>
            <p:nvSpPr>
              <p:cNvPr id="13497" name="Freeform 16"/>
              <p:cNvSpPr>
                <a:spLocks/>
              </p:cNvSpPr>
              <p:nvPr/>
            </p:nvSpPr>
            <p:spPr bwMode="auto">
              <a:xfrm>
                <a:off x="1993" y="2738"/>
                <a:ext cx="243" cy="107"/>
              </a:xfrm>
              <a:custGeom>
                <a:avLst/>
                <a:gdLst>
                  <a:gd name="T0" fmla="*/ 0 w 243"/>
                  <a:gd name="T1" fmla="*/ 43 h 107"/>
                  <a:gd name="T2" fmla="*/ 150 w 243"/>
                  <a:gd name="T3" fmla="*/ 107 h 107"/>
                  <a:gd name="T4" fmla="*/ 243 w 243"/>
                  <a:gd name="T5" fmla="*/ 0 h 107"/>
                  <a:gd name="T6" fmla="*/ 0 w 243"/>
                  <a:gd name="T7" fmla="*/ 43 h 107"/>
                  <a:gd name="T8" fmla="*/ 0 60000 65536"/>
                  <a:gd name="T9" fmla="*/ 0 60000 65536"/>
                  <a:gd name="T10" fmla="*/ 0 60000 65536"/>
                  <a:gd name="T11" fmla="*/ 0 60000 65536"/>
                  <a:gd name="T12" fmla="*/ 0 w 243"/>
                  <a:gd name="T13" fmla="*/ 0 h 107"/>
                  <a:gd name="T14" fmla="*/ 243 w 243"/>
                  <a:gd name="T15" fmla="*/ 107 h 107"/>
                </a:gdLst>
                <a:ahLst/>
                <a:cxnLst>
                  <a:cxn ang="T8">
                    <a:pos x="T0" y="T1"/>
                  </a:cxn>
                  <a:cxn ang="T9">
                    <a:pos x="T2" y="T3"/>
                  </a:cxn>
                  <a:cxn ang="T10">
                    <a:pos x="T4" y="T5"/>
                  </a:cxn>
                  <a:cxn ang="T11">
                    <a:pos x="T6" y="T7"/>
                  </a:cxn>
                </a:cxnLst>
                <a:rect l="T12" t="T13" r="T14" b="T15"/>
                <a:pathLst>
                  <a:path w="243" h="107">
                    <a:moveTo>
                      <a:pt x="0" y="43"/>
                    </a:moveTo>
                    <a:lnTo>
                      <a:pt x="150" y="107"/>
                    </a:lnTo>
                    <a:lnTo>
                      <a:pt x="243" y="0"/>
                    </a:lnTo>
                    <a:lnTo>
                      <a:pt x="0" y="43"/>
                    </a:lnTo>
                  </a:path>
                </a:pathLst>
              </a:custGeom>
              <a:noFill/>
              <a:ln w="22225">
                <a:solidFill>
                  <a:schemeClr val="accent2"/>
                </a:solidFill>
                <a:prstDash val="solid"/>
                <a:round/>
                <a:headEnd/>
                <a:tailEnd/>
              </a:ln>
            </p:spPr>
            <p:txBody>
              <a:bodyPr/>
              <a:lstStyle/>
              <a:p>
                <a:endParaRPr lang="de-DE"/>
              </a:p>
            </p:txBody>
          </p:sp>
          <p:sp>
            <p:nvSpPr>
              <p:cNvPr id="13498" name="Freeform 17"/>
              <p:cNvSpPr>
                <a:spLocks/>
              </p:cNvSpPr>
              <p:nvPr/>
            </p:nvSpPr>
            <p:spPr bwMode="auto">
              <a:xfrm>
                <a:off x="1979" y="2788"/>
                <a:ext cx="107" cy="121"/>
              </a:xfrm>
              <a:custGeom>
                <a:avLst/>
                <a:gdLst>
                  <a:gd name="T0" fmla="*/ 0 w 107"/>
                  <a:gd name="T1" fmla="*/ 0 h 121"/>
                  <a:gd name="T2" fmla="*/ 43 w 107"/>
                  <a:gd name="T3" fmla="*/ 121 h 121"/>
                  <a:gd name="T4" fmla="*/ 107 w 107"/>
                  <a:gd name="T5" fmla="*/ 50 h 121"/>
                  <a:gd name="T6" fmla="*/ 0 w 107"/>
                  <a:gd name="T7" fmla="*/ 0 h 121"/>
                  <a:gd name="T8" fmla="*/ 0 60000 65536"/>
                  <a:gd name="T9" fmla="*/ 0 60000 65536"/>
                  <a:gd name="T10" fmla="*/ 0 60000 65536"/>
                  <a:gd name="T11" fmla="*/ 0 60000 65536"/>
                  <a:gd name="T12" fmla="*/ 0 w 107"/>
                  <a:gd name="T13" fmla="*/ 0 h 121"/>
                  <a:gd name="T14" fmla="*/ 107 w 107"/>
                  <a:gd name="T15" fmla="*/ 121 h 121"/>
                </a:gdLst>
                <a:ahLst/>
                <a:cxnLst>
                  <a:cxn ang="T8">
                    <a:pos x="T0" y="T1"/>
                  </a:cxn>
                  <a:cxn ang="T9">
                    <a:pos x="T2" y="T3"/>
                  </a:cxn>
                  <a:cxn ang="T10">
                    <a:pos x="T4" y="T5"/>
                  </a:cxn>
                  <a:cxn ang="T11">
                    <a:pos x="T6" y="T7"/>
                  </a:cxn>
                </a:cxnLst>
                <a:rect l="T12" t="T13" r="T14" b="T15"/>
                <a:pathLst>
                  <a:path w="107" h="121">
                    <a:moveTo>
                      <a:pt x="0" y="0"/>
                    </a:moveTo>
                    <a:lnTo>
                      <a:pt x="43" y="121"/>
                    </a:lnTo>
                    <a:lnTo>
                      <a:pt x="107" y="50"/>
                    </a:lnTo>
                    <a:lnTo>
                      <a:pt x="0" y="0"/>
                    </a:lnTo>
                  </a:path>
                </a:pathLst>
              </a:custGeom>
              <a:noFill/>
              <a:ln w="22225">
                <a:solidFill>
                  <a:schemeClr val="accent2"/>
                </a:solidFill>
                <a:prstDash val="solid"/>
                <a:round/>
                <a:headEnd/>
                <a:tailEnd/>
              </a:ln>
            </p:spPr>
            <p:txBody>
              <a:bodyPr/>
              <a:lstStyle/>
              <a:p>
                <a:endParaRPr lang="de-DE"/>
              </a:p>
            </p:txBody>
          </p:sp>
          <p:sp>
            <p:nvSpPr>
              <p:cNvPr id="13499" name="Freeform 18"/>
              <p:cNvSpPr>
                <a:spLocks/>
              </p:cNvSpPr>
              <p:nvPr/>
            </p:nvSpPr>
            <p:spPr bwMode="auto">
              <a:xfrm>
                <a:off x="2186" y="2738"/>
                <a:ext cx="107" cy="121"/>
              </a:xfrm>
              <a:custGeom>
                <a:avLst/>
                <a:gdLst>
                  <a:gd name="T0" fmla="*/ 64 w 107"/>
                  <a:gd name="T1" fmla="*/ 0 h 121"/>
                  <a:gd name="T2" fmla="*/ 0 w 107"/>
                  <a:gd name="T3" fmla="*/ 79 h 121"/>
                  <a:gd name="T4" fmla="*/ 107 w 107"/>
                  <a:gd name="T5" fmla="*/ 121 h 121"/>
                  <a:gd name="T6" fmla="*/ 64 w 107"/>
                  <a:gd name="T7" fmla="*/ 0 h 121"/>
                  <a:gd name="T8" fmla="*/ 0 60000 65536"/>
                  <a:gd name="T9" fmla="*/ 0 60000 65536"/>
                  <a:gd name="T10" fmla="*/ 0 60000 65536"/>
                  <a:gd name="T11" fmla="*/ 0 60000 65536"/>
                  <a:gd name="T12" fmla="*/ 0 w 107"/>
                  <a:gd name="T13" fmla="*/ 0 h 121"/>
                  <a:gd name="T14" fmla="*/ 107 w 107"/>
                  <a:gd name="T15" fmla="*/ 121 h 121"/>
                </a:gdLst>
                <a:ahLst/>
                <a:cxnLst>
                  <a:cxn ang="T8">
                    <a:pos x="T0" y="T1"/>
                  </a:cxn>
                  <a:cxn ang="T9">
                    <a:pos x="T2" y="T3"/>
                  </a:cxn>
                  <a:cxn ang="T10">
                    <a:pos x="T4" y="T5"/>
                  </a:cxn>
                  <a:cxn ang="T11">
                    <a:pos x="T6" y="T7"/>
                  </a:cxn>
                </a:cxnLst>
                <a:rect l="T12" t="T13" r="T14" b="T15"/>
                <a:pathLst>
                  <a:path w="107" h="121">
                    <a:moveTo>
                      <a:pt x="64" y="0"/>
                    </a:moveTo>
                    <a:lnTo>
                      <a:pt x="0" y="79"/>
                    </a:lnTo>
                    <a:lnTo>
                      <a:pt x="107" y="121"/>
                    </a:lnTo>
                    <a:lnTo>
                      <a:pt x="64" y="0"/>
                    </a:lnTo>
                  </a:path>
                </a:pathLst>
              </a:custGeom>
              <a:noFill/>
              <a:ln w="22225">
                <a:solidFill>
                  <a:schemeClr val="accent2"/>
                </a:solidFill>
                <a:prstDash val="solid"/>
                <a:round/>
                <a:headEnd/>
                <a:tailEnd/>
              </a:ln>
            </p:spPr>
            <p:txBody>
              <a:bodyPr/>
              <a:lstStyle/>
              <a:p>
                <a:endParaRPr lang="de-DE"/>
              </a:p>
            </p:txBody>
          </p:sp>
          <p:sp>
            <p:nvSpPr>
              <p:cNvPr id="13500" name="Freeform 19"/>
              <p:cNvSpPr>
                <a:spLocks/>
              </p:cNvSpPr>
              <p:nvPr/>
            </p:nvSpPr>
            <p:spPr bwMode="auto">
              <a:xfrm>
                <a:off x="2036" y="2824"/>
                <a:ext cx="243" cy="92"/>
              </a:xfrm>
              <a:custGeom>
                <a:avLst/>
                <a:gdLst>
                  <a:gd name="T0" fmla="*/ 64 w 243"/>
                  <a:gd name="T1" fmla="*/ 21 h 92"/>
                  <a:gd name="T2" fmla="*/ 0 w 243"/>
                  <a:gd name="T3" fmla="*/ 92 h 92"/>
                  <a:gd name="T4" fmla="*/ 243 w 243"/>
                  <a:gd name="T5" fmla="*/ 50 h 92"/>
                  <a:gd name="T6" fmla="*/ 143 w 243"/>
                  <a:gd name="T7" fmla="*/ 0 h 92"/>
                  <a:gd name="T8" fmla="*/ 114 w 243"/>
                  <a:gd name="T9" fmla="*/ 43 h 92"/>
                  <a:gd name="T10" fmla="*/ 64 w 243"/>
                  <a:gd name="T11" fmla="*/ 21 h 92"/>
                  <a:gd name="T12" fmla="*/ 0 60000 65536"/>
                  <a:gd name="T13" fmla="*/ 0 60000 65536"/>
                  <a:gd name="T14" fmla="*/ 0 60000 65536"/>
                  <a:gd name="T15" fmla="*/ 0 60000 65536"/>
                  <a:gd name="T16" fmla="*/ 0 60000 65536"/>
                  <a:gd name="T17" fmla="*/ 0 60000 65536"/>
                  <a:gd name="T18" fmla="*/ 0 w 243"/>
                  <a:gd name="T19" fmla="*/ 0 h 92"/>
                  <a:gd name="T20" fmla="*/ 243 w 243"/>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243" h="92">
                    <a:moveTo>
                      <a:pt x="64" y="21"/>
                    </a:moveTo>
                    <a:lnTo>
                      <a:pt x="0" y="92"/>
                    </a:lnTo>
                    <a:lnTo>
                      <a:pt x="243" y="50"/>
                    </a:lnTo>
                    <a:lnTo>
                      <a:pt x="143" y="0"/>
                    </a:lnTo>
                    <a:lnTo>
                      <a:pt x="114" y="43"/>
                    </a:lnTo>
                    <a:lnTo>
                      <a:pt x="64" y="21"/>
                    </a:lnTo>
                  </a:path>
                </a:pathLst>
              </a:custGeom>
              <a:noFill/>
              <a:ln w="22225">
                <a:solidFill>
                  <a:schemeClr val="accent2"/>
                </a:solidFill>
                <a:prstDash val="solid"/>
                <a:round/>
                <a:headEnd/>
                <a:tailEnd/>
              </a:ln>
            </p:spPr>
            <p:txBody>
              <a:bodyPr/>
              <a:lstStyle/>
              <a:p>
                <a:endParaRPr lang="de-DE"/>
              </a:p>
            </p:txBody>
          </p:sp>
          <p:sp>
            <p:nvSpPr>
              <p:cNvPr id="13501" name="Freeform 20"/>
              <p:cNvSpPr>
                <a:spLocks/>
              </p:cNvSpPr>
              <p:nvPr/>
            </p:nvSpPr>
            <p:spPr bwMode="auto">
              <a:xfrm>
                <a:off x="2107" y="2767"/>
                <a:ext cx="50" cy="64"/>
              </a:xfrm>
              <a:custGeom>
                <a:avLst/>
                <a:gdLst>
                  <a:gd name="T0" fmla="*/ 29 w 50"/>
                  <a:gd name="T1" fmla="*/ 42 h 64"/>
                  <a:gd name="T2" fmla="*/ 22 w 50"/>
                  <a:gd name="T3" fmla="*/ 42 h 64"/>
                  <a:gd name="T4" fmla="*/ 7 w 50"/>
                  <a:gd name="T5" fmla="*/ 14 h 64"/>
                  <a:gd name="T6" fmla="*/ 15 w 50"/>
                  <a:gd name="T7" fmla="*/ 64 h 64"/>
                  <a:gd name="T8" fmla="*/ 22 w 50"/>
                  <a:gd name="T9" fmla="*/ 57 h 64"/>
                  <a:gd name="T10" fmla="*/ 22 w 50"/>
                  <a:gd name="T11" fmla="*/ 64 h 64"/>
                  <a:gd name="T12" fmla="*/ 15 w 50"/>
                  <a:gd name="T13" fmla="*/ 64 h 64"/>
                  <a:gd name="T14" fmla="*/ 7 w 50"/>
                  <a:gd name="T15" fmla="*/ 64 h 64"/>
                  <a:gd name="T16" fmla="*/ 15 w 50"/>
                  <a:gd name="T17" fmla="*/ 64 h 64"/>
                  <a:gd name="T18" fmla="*/ 0 w 50"/>
                  <a:gd name="T19" fmla="*/ 14 h 64"/>
                  <a:gd name="T20" fmla="*/ 7 w 50"/>
                  <a:gd name="T21" fmla="*/ 7 h 64"/>
                  <a:gd name="T22" fmla="*/ 29 w 50"/>
                  <a:gd name="T23" fmla="*/ 35 h 64"/>
                  <a:gd name="T24" fmla="*/ 29 w 50"/>
                  <a:gd name="T25" fmla="*/ 0 h 64"/>
                  <a:gd name="T26" fmla="*/ 36 w 50"/>
                  <a:gd name="T27" fmla="*/ 0 h 64"/>
                  <a:gd name="T28" fmla="*/ 50 w 50"/>
                  <a:gd name="T29" fmla="*/ 50 h 64"/>
                  <a:gd name="T30" fmla="*/ 36 w 50"/>
                  <a:gd name="T31" fmla="*/ 57 h 64"/>
                  <a:gd name="T32" fmla="*/ 36 w 50"/>
                  <a:gd name="T33" fmla="*/ 50 h 64"/>
                  <a:gd name="T34" fmla="*/ 43 w 50"/>
                  <a:gd name="T35" fmla="*/ 50 h 64"/>
                  <a:gd name="T36" fmla="*/ 36 w 50"/>
                  <a:gd name="T37" fmla="*/ 0 h 64"/>
                  <a:gd name="T38" fmla="*/ 29 w 50"/>
                  <a:gd name="T39" fmla="*/ 0 h 64"/>
                  <a:gd name="T40" fmla="*/ 29 w 50"/>
                  <a:gd name="T41" fmla="*/ 42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29" y="42"/>
                    </a:moveTo>
                    <a:lnTo>
                      <a:pt x="22" y="42"/>
                    </a:lnTo>
                    <a:lnTo>
                      <a:pt x="7" y="14"/>
                    </a:lnTo>
                    <a:lnTo>
                      <a:pt x="15" y="64"/>
                    </a:lnTo>
                    <a:lnTo>
                      <a:pt x="22" y="57"/>
                    </a:lnTo>
                    <a:lnTo>
                      <a:pt x="22" y="64"/>
                    </a:lnTo>
                    <a:lnTo>
                      <a:pt x="15" y="64"/>
                    </a:lnTo>
                    <a:lnTo>
                      <a:pt x="7" y="64"/>
                    </a:lnTo>
                    <a:lnTo>
                      <a:pt x="15" y="64"/>
                    </a:lnTo>
                    <a:lnTo>
                      <a:pt x="0" y="14"/>
                    </a:lnTo>
                    <a:lnTo>
                      <a:pt x="7" y="7"/>
                    </a:lnTo>
                    <a:lnTo>
                      <a:pt x="29" y="35"/>
                    </a:lnTo>
                    <a:lnTo>
                      <a:pt x="29" y="0"/>
                    </a:lnTo>
                    <a:lnTo>
                      <a:pt x="36" y="0"/>
                    </a:lnTo>
                    <a:lnTo>
                      <a:pt x="50" y="50"/>
                    </a:lnTo>
                    <a:lnTo>
                      <a:pt x="36" y="57"/>
                    </a:lnTo>
                    <a:lnTo>
                      <a:pt x="36" y="50"/>
                    </a:lnTo>
                    <a:lnTo>
                      <a:pt x="43" y="50"/>
                    </a:lnTo>
                    <a:lnTo>
                      <a:pt x="36" y="0"/>
                    </a:lnTo>
                    <a:lnTo>
                      <a:pt x="29" y="0"/>
                    </a:lnTo>
                    <a:lnTo>
                      <a:pt x="29" y="42"/>
                    </a:lnTo>
                  </a:path>
                </a:pathLst>
              </a:custGeom>
              <a:noFill/>
              <a:ln w="22225">
                <a:solidFill>
                  <a:schemeClr val="accent2"/>
                </a:solidFill>
                <a:prstDash val="solid"/>
                <a:round/>
                <a:headEnd/>
                <a:tailEnd/>
              </a:ln>
            </p:spPr>
            <p:txBody>
              <a:bodyPr/>
              <a:lstStyle/>
              <a:p>
                <a:endParaRPr lang="de-DE"/>
              </a:p>
            </p:txBody>
          </p:sp>
        </p:grpSp>
        <p:sp>
          <p:nvSpPr>
            <p:cNvPr id="13479" name="Freeform 21"/>
            <p:cNvSpPr>
              <a:spLocks/>
            </p:cNvSpPr>
            <p:nvPr/>
          </p:nvSpPr>
          <p:spPr bwMode="auto">
            <a:xfrm>
              <a:off x="2478" y="2553"/>
              <a:ext cx="43" cy="99"/>
            </a:xfrm>
            <a:custGeom>
              <a:avLst/>
              <a:gdLst>
                <a:gd name="T0" fmla="*/ 43 w 43"/>
                <a:gd name="T1" fmla="*/ 42 h 99"/>
                <a:gd name="T2" fmla="*/ 43 w 43"/>
                <a:gd name="T3" fmla="*/ 57 h 99"/>
                <a:gd name="T4" fmla="*/ 43 w 43"/>
                <a:gd name="T5" fmla="*/ 71 h 99"/>
                <a:gd name="T6" fmla="*/ 36 w 43"/>
                <a:gd name="T7" fmla="*/ 78 h 99"/>
                <a:gd name="T8" fmla="*/ 36 w 43"/>
                <a:gd name="T9" fmla="*/ 85 h 99"/>
                <a:gd name="T10" fmla="*/ 36 w 43"/>
                <a:gd name="T11" fmla="*/ 92 h 99"/>
                <a:gd name="T12" fmla="*/ 29 w 43"/>
                <a:gd name="T13" fmla="*/ 99 h 99"/>
                <a:gd name="T14" fmla="*/ 22 w 43"/>
                <a:gd name="T15" fmla="*/ 99 h 99"/>
                <a:gd name="T16" fmla="*/ 15 w 43"/>
                <a:gd name="T17" fmla="*/ 99 h 99"/>
                <a:gd name="T18" fmla="*/ 7 w 43"/>
                <a:gd name="T19" fmla="*/ 99 h 99"/>
                <a:gd name="T20" fmla="*/ 7 w 43"/>
                <a:gd name="T21" fmla="*/ 92 h 99"/>
                <a:gd name="T22" fmla="*/ 7 w 43"/>
                <a:gd name="T23" fmla="*/ 85 h 99"/>
                <a:gd name="T24" fmla="*/ 0 w 43"/>
                <a:gd name="T25" fmla="*/ 85 h 99"/>
                <a:gd name="T26" fmla="*/ 0 w 43"/>
                <a:gd name="T27" fmla="*/ 78 h 99"/>
                <a:gd name="T28" fmla="*/ 0 w 43"/>
                <a:gd name="T29" fmla="*/ 71 h 99"/>
                <a:gd name="T30" fmla="*/ 0 w 43"/>
                <a:gd name="T31" fmla="*/ 64 h 99"/>
                <a:gd name="T32" fmla="*/ 0 w 43"/>
                <a:gd name="T33" fmla="*/ 57 h 99"/>
                <a:gd name="T34" fmla="*/ 0 w 43"/>
                <a:gd name="T35" fmla="*/ 42 h 99"/>
                <a:gd name="T36" fmla="*/ 0 w 43"/>
                <a:gd name="T37" fmla="*/ 35 h 99"/>
                <a:gd name="T38" fmla="*/ 0 w 43"/>
                <a:gd name="T39" fmla="*/ 21 h 99"/>
                <a:gd name="T40" fmla="*/ 0 w 43"/>
                <a:gd name="T41" fmla="*/ 14 h 99"/>
                <a:gd name="T42" fmla="*/ 7 w 43"/>
                <a:gd name="T43" fmla="*/ 7 h 99"/>
                <a:gd name="T44" fmla="*/ 15 w 43"/>
                <a:gd name="T45" fmla="*/ 0 h 99"/>
                <a:gd name="T46" fmla="*/ 22 w 43"/>
                <a:gd name="T47" fmla="*/ 0 h 99"/>
                <a:gd name="T48" fmla="*/ 29 w 43"/>
                <a:gd name="T49" fmla="*/ 0 h 99"/>
                <a:gd name="T50" fmla="*/ 29 w 43"/>
                <a:gd name="T51" fmla="*/ 7 h 99"/>
                <a:gd name="T52" fmla="*/ 36 w 43"/>
                <a:gd name="T53" fmla="*/ 7 h 99"/>
                <a:gd name="T54" fmla="*/ 36 w 43"/>
                <a:gd name="T55" fmla="*/ 14 h 99"/>
                <a:gd name="T56" fmla="*/ 36 w 43"/>
                <a:gd name="T57" fmla="*/ 21 h 99"/>
                <a:gd name="T58" fmla="*/ 36 w 43"/>
                <a:gd name="T59" fmla="*/ 28 h 99"/>
                <a:gd name="T60" fmla="*/ 43 w 43"/>
                <a:gd name="T61" fmla="*/ 28 h 99"/>
                <a:gd name="T62" fmla="*/ 43 w 43"/>
                <a:gd name="T63" fmla="*/ 35 h 99"/>
                <a:gd name="T64" fmla="*/ 43 w 43"/>
                <a:gd name="T65" fmla="*/ 42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99"/>
                <a:gd name="T101" fmla="*/ 43 w 43"/>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99">
                  <a:moveTo>
                    <a:pt x="43" y="42"/>
                  </a:moveTo>
                  <a:lnTo>
                    <a:pt x="43" y="57"/>
                  </a:lnTo>
                  <a:lnTo>
                    <a:pt x="43" y="71"/>
                  </a:lnTo>
                  <a:lnTo>
                    <a:pt x="36" y="78"/>
                  </a:lnTo>
                  <a:lnTo>
                    <a:pt x="36" y="85"/>
                  </a:lnTo>
                  <a:lnTo>
                    <a:pt x="36" y="92"/>
                  </a:lnTo>
                  <a:lnTo>
                    <a:pt x="29" y="99"/>
                  </a:lnTo>
                  <a:lnTo>
                    <a:pt x="22" y="99"/>
                  </a:lnTo>
                  <a:lnTo>
                    <a:pt x="15" y="99"/>
                  </a:lnTo>
                  <a:lnTo>
                    <a:pt x="7" y="99"/>
                  </a:lnTo>
                  <a:lnTo>
                    <a:pt x="7" y="92"/>
                  </a:lnTo>
                  <a:lnTo>
                    <a:pt x="7" y="85"/>
                  </a:lnTo>
                  <a:lnTo>
                    <a:pt x="0" y="85"/>
                  </a:lnTo>
                  <a:lnTo>
                    <a:pt x="0" y="78"/>
                  </a:lnTo>
                  <a:lnTo>
                    <a:pt x="0" y="71"/>
                  </a:lnTo>
                  <a:lnTo>
                    <a:pt x="0" y="64"/>
                  </a:lnTo>
                  <a:lnTo>
                    <a:pt x="0" y="57"/>
                  </a:lnTo>
                  <a:lnTo>
                    <a:pt x="0" y="42"/>
                  </a:lnTo>
                  <a:lnTo>
                    <a:pt x="0" y="35"/>
                  </a:lnTo>
                  <a:lnTo>
                    <a:pt x="0" y="21"/>
                  </a:lnTo>
                  <a:lnTo>
                    <a:pt x="0" y="14"/>
                  </a:lnTo>
                  <a:lnTo>
                    <a:pt x="7" y="7"/>
                  </a:lnTo>
                  <a:lnTo>
                    <a:pt x="15" y="0"/>
                  </a:lnTo>
                  <a:lnTo>
                    <a:pt x="22" y="0"/>
                  </a:lnTo>
                  <a:lnTo>
                    <a:pt x="29" y="0"/>
                  </a:lnTo>
                  <a:lnTo>
                    <a:pt x="29" y="7"/>
                  </a:lnTo>
                  <a:lnTo>
                    <a:pt x="36" y="7"/>
                  </a:lnTo>
                  <a:lnTo>
                    <a:pt x="36" y="14"/>
                  </a:lnTo>
                  <a:lnTo>
                    <a:pt x="36" y="21"/>
                  </a:lnTo>
                  <a:lnTo>
                    <a:pt x="36" y="28"/>
                  </a:lnTo>
                  <a:lnTo>
                    <a:pt x="43" y="28"/>
                  </a:lnTo>
                  <a:lnTo>
                    <a:pt x="43" y="35"/>
                  </a:lnTo>
                  <a:lnTo>
                    <a:pt x="43" y="42"/>
                  </a:lnTo>
                </a:path>
              </a:pathLst>
            </a:custGeom>
            <a:noFill/>
            <a:ln w="22225">
              <a:solidFill>
                <a:srgbClr val="000000"/>
              </a:solidFill>
              <a:prstDash val="solid"/>
              <a:round/>
              <a:headEnd/>
              <a:tailEnd/>
            </a:ln>
          </p:spPr>
          <p:txBody>
            <a:bodyPr/>
            <a:lstStyle/>
            <a:p>
              <a:endParaRPr lang="de-DE"/>
            </a:p>
          </p:txBody>
        </p:sp>
        <p:sp>
          <p:nvSpPr>
            <p:cNvPr id="13480" name="Freeform 22"/>
            <p:cNvSpPr>
              <a:spLocks/>
            </p:cNvSpPr>
            <p:nvPr/>
          </p:nvSpPr>
          <p:spPr bwMode="auto">
            <a:xfrm>
              <a:off x="2478" y="2560"/>
              <a:ext cx="36" cy="85"/>
            </a:xfrm>
            <a:custGeom>
              <a:avLst/>
              <a:gdLst>
                <a:gd name="T0" fmla="*/ 36 w 36"/>
                <a:gd name="T1" fmla="*/ 35 h 85"/>
                <a:gd name="T2" fmla="*/ 36 w 36"/>
                <a:gd name="T3" fmla="*/ 28 h 85"/>
                <a:gd name="T4" fmla="*/ 36 w 36"/>
                <a:gd name="T5" fmla="*/ 21 h 85"/>
                <a:gd name="T6" fmla="*/ 36 w 36"/>
                <a:gd name="T7" fmla="*/ 14 h 85"/>
                <a:gd name="T8" fmla="*/ 29 w 36"/>
                <a:gd name="T9" fmla="*/ 14 h 85"/>
                <a:gd name="T10" fmla="*/ 29 w 36"/>
                <a:gd name="T11" fmla="*/ 7 h 85"/>
                <a:gd name="T12" fmla="*/ 29 w 36"/>
                <a:gd name="T13" fmla="*/ 0 h 85"/>
                <a:gd name="T14" fmla="*/ 22 w 36"/>
                <a:gd name="T15" fmla="*/ 0 h 85"/>
                <a:gd name="T16" fmla="*/ 15 w 36"/>
                <a:gd name="T17" fmla="*/ 0 h 85"/>
                <a:gd name="T18" fmla="*/ 7 w 36"/>
                <a:gd name="T19" fmla="*/ 7 h 85"/>
                <a:gd name="T20" fmla="*/ 7 w 36"/>
                <a:gd name="T21" fmla="*/ 14 h 85"/>
                <a:gd name="T22" fmla="*/ 7 w 36"/>
                <a:gd name="T23" fmla="*/ 21 h 85"/>
                <a:gd name="T24" fmla="*/ 7 w 36"/>
                <a:gd name="T25" fmla="*/ 28 h 85"/>
                <a:gd name="T26" fmla="*/ 0 w 36"/>
                <a:gd name="T27" fmla="*/ 35 h 85"/>
                <a:gd name="T28" fmla="*/ 0 w 36"/>
                <a:gd name="T29" fmla="*/ 50 h 85"/>
                <a:gd name="T30" fmla="*/ 7 w 36"/>
                <a:gd name="T31" fmla="*/ 57 h 85"/>
                <a:gd name="T32" fmla="*/ 7 w 36"/>
                <a:gd name="T33" fmla="*/ 64 h 85"/>
                <a:gd name="T34" fmla="*/ 7 w 36"/>
                <a:gd name="T35" fmla="*/ 71 h 85"/>
                <a:gd name="T36" fmla="*/ 7 w 36"/>
                <a:gd name="T37" fmla="*/ 78 h 85"/>
                <a:gd name="T38" fmla="*/ 7 w 36"/>
                <a:gd name="T39" fmla="*/ 85 h 85"/>
                <a:gd name="T40" fmla="*/ 15 w 36"/>
                <a:gd name="T41" fmla="*/ 85 h 85"/>
                <a:gd name="T42" fmla="*/ 22 w 36"/>
                <a:gd name="T43" fmla="*/ 85 h 85"/>
                <a:gd name="T44" fmla="*/ 29 w 36"/>
                <a:gd name="T45" fmla="*/ 85 h 85"/>
                <a:gd name="T46" fmla="*/ 29 w 36"/>
                <a:gd name="T47" fmla="*/ 78 h 85"/>
                <a:gd name="T48" fmla="*/ 36 w 36"/>
                <a:gd name="T49" fmla="*/ 71 h 85"/>
                <a:gd name="T50" fmla="*/ 36 w 36"/>
                <a:gd name="T51" fmla="*/ 64 h 85"/>
                <a:gd name="T52" fmla="*/ 36 w 36"/>
                <a:gd name="T53" fmla="*/ 57 h 85"/>
                <a:gd name="T54" fmla="*/ 36 w 36"/>
                <a:gd name="T55" fmla="*/ 50 h 85"/>
                <a:gd name="T56" fmla="*/ 36 w 36"/>
                <a:gd name="T57" fmla="*/ 35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85"/>
                <a:gd name="T89" fmla="*/ 36 w 36"/>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85">
                  <a:moveTo>
                    <a:pt x="36" y="35"/>
                  </a:moveTo>
                  <a:lnTo>
                    <a:pt x="36" y="28"/>
                  </a:lnTo>
                  <a:lnTo>
                    <a:pt x="36" y="21"/>
                  </a:lnTo>
                  <a:lnTo>
                    <a:pt x="36" y="14"/>
                  </a:lnTo>
                  <a:lnTo>
                    <a:pt x="29" y="14"/>
                  </a:lnTo>
                  <a:lnTo>
                    <a:pt x="29" y="7"/>
                  </a:lnTo>
                  <a:lnTo>
                    <a:pt x="29" y="0"/>
                  </a:lnTo>
                  <a:lnTo>
                    <a:pt x="22" y="0"/>
                  </a:lnTo>
                  <a:lnTo>
                    <a:pt x="15" y="0"/>
                  </a:lnTo>
                  <a:lnTo>
                    <a:pt x="7" y="7"/>
                  </a:lnTo>
                  <a:lnTo>
                    <a:pt x="7" y="14"/>
                  </a:lnTo>
                  <a:lnTo>
                    <a:pt x="7" y="21"/>
                  </a:lnTo>
                  <a:lnTo>
                    <a:pt x="7" y="28"/>
                  </a:lnTo>
                  <a:lnTo>
                    <a:pt x="0" y="35"/>
                  </a:lnTo>
                  <a:lnTo>
                    <a:pt x="0" y="50"/>
                  </a:lnTo>
                  <a:lnTo>
                    <a:pt x="7" y="57"/>
                  </a:lnTo>
                  <a:lnTo>
                    <a:pt x="7" y="64"/>
                  </a:lnTo>
                  <a:lnTo>
                    <a:pt x="7" y="71"/>
                  </a:lnTo>
                  <a:lnTo>
                    <a:pt x="7" y="78"/>
                  </a:lnTo>
                  <a:lnTo>
                    <a:pt x="7" y="85"/>
                  </a:lnTo>
                  <a:lnTo>
                    <a:pt x="15" y="85"/>
                  </a:lnTo>
                  <a:lnTo>
                    <a:pt x="22" y="85"/>
                  </a:lnTo>
                  <a:lnTo>
                    <a:pt x="29" y="85"/>
                  </a:lnTo>
                  <a:lnTo>
                    <a:pt x="29" y="78"/>
                  </a:lnTo>
                  <a:lnTo>
                    <a:pt x="36" y="71"/>
                  </a:lnTo>
                  <a:lnTo>
                    <a:pt x="36" y="64"/>
                  </a:lnTo>
                  <a:lnTo>
                    <a:pt x="36" y="57"/>
                  </a:lnTo>
                  <a:lnTo>
                    <a:pt x="36" y="50"/>
                  </a:lnTo>
                  <a:lnTo>
                    <a:pt x="36" y="35"/>
                  </a:lnTo>
                </a:path>
              </a:pathLst>
            </a:custGeom>
            <a:noFill/>
            <a:ln w="22225">
              <a:solidFill>
                <a:srgbClr val="000000"/>
              </a:solidFill>
              <a:prstDash val="solid"/>
              <a:round/>
              <a:headEnd/>
              <a:tailEnd/>
            </a:ln>
          </p:spPr>
          <p:txBody>
            <a:bodyPr/>
            <a:lstStyle/>
            <a:p>
              <a:endParaRPr lang="de-DE"/>
            </a:p>
          </p:txBody>
        </p:sp>
        <p:sp>
          <p:nvSpPr>
            <p:cNvPr id="13481" name="Freeform 23"/>
            <p:cNvSpPr>
              <a:spLocks/>
            </p:cNvSpPr>
            <p:nvPr/>
          </p:nvSpPr>
          <p:spPr bwMode="auto">
            <a:xfrm>
              <a:off x="2493" y="2574"/>
              <a:ext cx="78" cy="57"/>
            </a:xfrm>
            <a:custGeom>
              <a:avLst/>
              <a:gdLst>
                <a:gd name="T0" fmla="*/ 0 w 78"/>
                <a:gd name="T1" fmla="*/ 0 h 57"/>
                <a:gd name="T2" fmla="*/ 50 w 78"/>
                <a:gd name="T3" fmla="*/ 0 h 57"/>
                <a:gd name="T4" fmla="*/ 57 w 78"/>
                <a:gd name="T5" fmla="*/ 0 h 57"/>
                <a:gd name="T6" fmla="*/ 64 w 78"/>
                <a:gd name="T7" fmla="*/ 0 h 57"/>
                <a:gd name="T8" fmla="*/ 71 w 78"/>
                <a:gd name="T9" fmla="*/ 7 h 57"/>
                <a:gd name="T10" fmla="*/ 71 w 78"/>
                <a:gd name="T11" fmla="*/ 14 h 57"/>
                <a:gd name="T12" fmla="*/ 78 w 78"/>
                <a:gd name="T13" fmla="*/ 21 h 57"/>
                <a:gd name="T14" fmla="*/ 78 w 78"/>
                <a:gd name="T15" fmla="*/ 29 h 57"/>
                <a:gd name="T16" fmla="*/ 78 w 78"/>
                <a:gd name="T17" fmla="*/ 36 h 57"/>
                <a:gd name="T18" fmla="*/ 71 w 78"/>
                <a:gd name="T19" fmla="*/ 43 h 57"/>
                <a:gd name="T20" fmla="*/ 71 w 78"/>
                <a:gd name="T21" fmla="*/ 50 h 57"/>
                <a:gd name="T22" fmla="*/ 64 w 78"/>
                <a:gd name="T23" fmla="*/ 50 h 57"/>
                <a:gd name="T24" fmla="*/ 64 w 78"/>
                <a:gd name="T25" fmla="*/ 57 h 57"/>
                <a:gd name="T26" fmla="*/ 57 w 78"/>
                <a:gd name="T27" fmla="*/ 57 h 57"/>
                <a:gd name="T28" fmla="*/ 50 w 78"/>
                <a:gd name="T29" fmla="*/ 57 h 57"/>
                <a:gd name="T30" fmla="*/ 0 w 78"/>
                <a:gd name="T31" fmla="*/ 57 h 57"/>
                <a:gd name="T32" fmla="*/ 0 w 78"/>
                <a:gd name="T33" fmla="*/ 50 h 57"/>
                <a:gd name="T34" fmla="*/ 50 w 78"/>
                <a:gd name="T35" fmla="*/ 50 h 57"/>
                <a:gd name="T36" fmla="*/ 57 w 78"/>
                <a:gd name="T37" fmla="*/ 50 h 57"/>
                <a:gd name="T38" fmla="*/ 64 w 78"/>
                <a:gd name="T39" fmla="*/ 50 h 57"/>
                <a:gd name="T40" fmla="*/ 64 w 78"/>
                <a:gd name="T41" fmla="*/ 43 h 57"/>
                <a:gd name="T42" fmla="*/ 71 w 78"/>
                <a:gd name="T43" fmla="*/ 43 h 57"/>
                <a:gd name="T44" fmla="*/ 71 w 78"/>
                <a:gd name="T45" fmla="*/ 36 h 57"/>
                <a:gd name="T46" fmla="*/ 71 w 78"/>
                <a:gd name="T47" fmla="*/ 29 h 57"/>
                <a:gd name="T48" fmla="*/ 71 w 78"/>
                <a:gd name="T49" fmla="*/ 21 h 57"/>
                <a:gd name="T50" fmla="*/ 71 w 78"/>
                <a:gd name="T51" fmla="*/ 14 h 57"/>
                <a:gd name="T52" fmla="*/ 64 w 78"/>
                <a:gd name="T53" fmla="*/ 14 h 57"/>
                <a:gd name="T54" fmla="*/ 64 w 78"/>
                <a:gd name="T55" fmla="*/ 7 h 57"/>
                <a:gd name="T56" fmla="*/ 57 w 78"/>
                <a:gd name="T57" fmla="*/ 7 h 57"/>
                <a:gd name="T58" fmla="*/ 50 w 78"/>
                <a:gd name="T59" fmla="*/ 7 h 57"/>
                <a:gd name="T60" fmla="*/ 50 w 78"/>
                <a:gd name="T61" fmla="*/ 0 h 57"/>
                <a:gd name="T62" fmla="*/ 0 w 78"/>
                <a:gd name="T63" fmla="*/ 7 h 57"/>
                <a:gd name="T64" fmla="*/ 0 w 7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57"/>
                <a:gd name="T101" fmla="*/ 78 w 7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57">
                  <a:moveTo>
                    <a:pt x="0" y="0"/>
                  </a:moveTo>
                  <a:lnTo>
                    <a:pt x="50" y="0"/>
                  </a:lnTo>
                  <a:lnTo>
                    <a:pt x="57" y="0"/>
                  </a:lnTo>
                  <a:lnTo>
                    <a:pt x="64" y="0"/>
                  </a:lnTo>
                  <a:lnTo>
                    <a:pt x="71" y="7"/>
                  </a:lnTo>
                  <a:lnTo>
                    <a:pt x="71" y="14"/>
                  </a:lnTo>
                  <a:lnTo>
                    <a:pt x="78" y="21"/>
                  </a:lnTo>
                  <a:lnTo>
                    <a:pt x="78" y="29"/>
                  </a:lnTo>
                  <a:lnTo>
                    <a:pt x="78" y="36"/>
                  </a:lnTo>
                  <a:lnTo>
                    <a:pt x="71" y="43"/>
                  </a:lnTo>
                  <a:lnTo>
                    <a:pt x="71" y="50"/>
                  </a:lnTo>
                  <a:lnTo>
                    <a:pt x="64" y="50"/>
                  </a:lnTo>
                  <a:lnTo>
                    <a:pt x="64" y="57"/>
                  </a:lnTo>
                  <a:lnTo>
                    <a:pt x="57" y="57"/>
                  </a:lnTo>
                  <a:lnTo>
                    <a:pt x="50" y="57"/>
                  </a:lnTo>
                  <a:lnTo>
                    <a:pt x="0" y="57"/>
                  </a:lnTo>
                  <a:lnTo>
                    <a:pt x="0" y="50"/>
                  </a:lnTo>
                  <a:lnTo>
                    <a:pt x="50" y="50"/>
                  </a:lnTo>
                  <a:lnTo>
                    <a:pt x="57" y="50"/>
                  </a:lnTo>
                  <a:lnTo>
                    <a:pt x="64" y="50"/>
                  </a:lnTo>
                  <a:lnTo>
                    <a:pt x="64" y="43"/>
                  </a:lnTo>
                  <a:lnTo>
                    <a:pt x="71" y="43"/>
                  </a:lnTo>
                  <a:lnTo>
                    <a:pt x="71" y="36"/>
                  </a:lnTo>
                  <a:lnTo>
                    <a:pt x="71" y="29"/>
                  </a:lnTo>
                  <a:lnTo>
                    <a:pt x="71" y="21"/>
                  </a:lnTo>
                  <a:lnTo>
                    <a:pt x="71" y="14"/>
                  </a:lnTo>
                  <a:lnTo>
                    <a:pt x="64" y="14"/>
                  </a:lnTo>
                  <a:lnTo>
                    <a:pt x="64" y="7"/>
                  </a:lnTo>
                  <a:lnTo>
                    <a:pt x="57" y="7"/>
                  </a:lnTo>
                  <a:lnTo>
                    <a:pt x="50" y="7"/>
                  </a:lnTo>
                  <a:lnTo>
                    <a:pt x="50" y="0"/>
                  </a:lnTo>
                  <a:lnTo>
                    <a:pt x="0" y="7"/>
                  </a:lnTo>
                  <a:lnTo>
                    <a:pt x="0" y="0"/>
                  </a:lnTo>
                </a:path>
              </a:pathLst>
            </a:custGeom>
            <a:noFill/>
            <a:ln w="22225">
              <a:solidFill>
                <a:srgbClr val="000000"/>
              </a:solidFill>
              <a:prstDash val="solid"/>
              <a:round/>
              <a:headEnd/>
              <a:tailEnd/>
            </a:ln>
          </p:spPr>
          <p:txBody>
            <a:bodyPr/>
            <a:lstStyle/>
            <a:p>
              <a:endParaRPr lang="de-DE"/>
            </a:p>
          </p:txBody>
        </p:sp>
        <p:sp>
          <p:nvSpPr>
            <p:cNvPr id="13482" name="Line 24"/>
            <p:cNvSpPr>
              <a:spLocks noChangeShapeType="1"/>
            </p:cNvSpPr>
            <p:nvPr/>
          </p:nvSpPr>
          <p:spPr bwMode="auto">
            <a:xfrm flipH="1">
              <a:off x="2685" y="2702"/>
              <a:ext cx="14" cy="29"/>
            </a:xfrm>
            <a:prstGeom prst="line">
              <a:avLst/>
            </a:prstGeom>
            <a:noFill/>
            <a:ln w="22225">
              <a:solidFill>
                <a:srgbClr val="FFFF99"/>
              </a:solidFill>
              <a:round/>
              <a:headEnd/>
              <a:tailEnd/>
            </a:ln>
          </p:spPr>
          <p:txBody>
            <a:bodyPr/>
            <a:lstStyle/>
            <a:p>
              <a:endParaRPr lang="de-DE"/>
            </a:p>
          </p:txBody>
        </p:sp>
        <p:sp>
          <p:nvSpPr>
            <p:cNvPr id="13483" name="Freeform 25"/>
            <p:cNvSpPr>
              <a:spLocks/>
            </p:cNvSpPr>
            <p:nvPr/>
          </p:nvSpPr>
          <p:spPr bwMode="auto">
            <a:xfrm>
              <a:off x="2550" y="2510"/>
              <a:ext cx="192" cy="307"/>
            </a:xfrm>
            <a:custGeom>
              <a:avLst/>
              <a:gdLst>
                <a:gd name="T0" fmla="*/ 114 w 192"/>
                <a:gd name="T1" fmla="*/ 307 h 307"/>
                <a:gd name="T2" fmla="*/ 21 w 192"/>
                <a:gd name="T3" fmla="*/ 178 h 307"/>
                <a:gd name="T4" fmla="*/ 14 w 192"/>
                <a:gd name="T5" fmla="*/ 171 h 307"/>
                <a:gd name="T6" fmla="*/ 7 w 192"/>
                <a:gd name="T7" fmla="*/ 157 h 307"/>
                <a:gd name="T8" fmla="*/ 7 w 192"/>
                <a:gd name="T9" fmla="*/ 150 h 307"/>
                <a:gd name="T10" fmla="*/ 0 w 192"/>
                <a:gd name="T11" fmla="*/ 135 h 307"/>
                <a:gd name="T12" fmla="*/ 0 w 192"/>
                <a:gd name="T13" fmla="*/ 121 h 307"/>
                <a:gd name="T14" fmla="*/ 0 w 192"/>
                <a:gd name="T15" fmla="*/ 107 h 307"/>
                <a:gd name="T16" fmla="*/ 0 w 192"/>
                <a:gd name="T17" fmla="*/ 100 h 307"/>
                <a:gd name="T18" fmla="*/ 0 w 192"/>
                <a:gd name="T19" fmla="*/ 85 h 307"/>
                <a:gd name="T20" fmla="*/ 0 w 192"/>
                <a:gd name="T21" fmla="*/ 71 h 307"/>
                <a:gd name="T22" fmla="*/ 0 w 192"/>
                <a:gd name="T23" fmla="*/ 57 h 307"/>
                <a:gd name="T24" fmla="*/ 7 w 192"/>
                <a:gd name="T25" fmla="*/ 50 h 307"/>
                <a:gd name="T26" fmla="*/ 14 w 192"/>
                <a:gd name="T27" fmla="*/ 35 h 307"/>
                <a:gd name="T28" fmla="*/ 14 w 192"/>
                <a:gd name="T29" fmla="*/ 28 h 307"/>
                <a:gd name="T30" fmla="*/ 21 w 192"/>
                <a:gd name="T31" fmla="*/ 21 h 307"/>
                <a:gd name="T32" fmla="*/ 28 w 192"/>
                <a:gd name="T33" fmla="*/ 14 h 307"/>
                <a:gd name="T34" fmla="*/ 35 w 192"/>
                <a:gd name="T35" fmla="*/ 7 h 307"/>
                <a:gd name="T36" fmla="*/ 42 w 192"/>
                <a:gd name="T37" fmla="*/ 0 h 307"/>
                <a:gd name="T38" fmla="*/ 50 w 192"/>
                <a:gd name="T39" fmla="*/ 0 h 307"/>
                <a:gd name="T40" fmla="*/ 64 w 192"/>
                <a:gd name="T41" fmla="*/ 0 h 307"/>
                <a:gd name="T42" fmla="*/ 71 w 192"/>
                <a:gd name="T43" fmla="*/ 7 h 307"/>
                <a:gd name="T44" fmla="*/ 78 w 192"/>
                <a:gd name="T45" fmla="*/ 7 h 307"/>
                <a:gd name="T46" fmla="*/ 85 w 192"/>
                <a:gd name="T47" fmla="*/ 14 h 307"/>
                <a:gd name="T48" fmla="*/ 92 w 192"/>
                <a:gd name="T49" fmla="*/ 21 h 307"/>
                <a:gd name="T50" fmla="*/ 100 w 192"/>
                <a:gd name="T51" fmla="*/ 28 h 307"/>
                <a:gd name="T52" fmla="*/ 192 w 192"/>
                <a:gd name="T53" fmla="*/ 157 h 307"/>
                <a:gd name="T54" fmla="*/ 185 w 192"/>
                <a:gd name="T55" fmla="*/ 171 h 307"/>
                <a:gd name="T56" fmla="*/ 92 w 192"/>
                <a:gd name="T57" fmla="*/ 43 h 307"/>
                <a:gd name="T58" fmla="*/ 85 w 192"/>
                <a:gd name="T59" fmla="*/ 35 h 307"/>
                <a:gd name="T60" fmla="*/ 78 w 192"/>
                <a:gd name="T61" fmla="*/ 28 h 307"/>
                <a:gd name="T62" fmla="*/ 71 w 192"/>
                <a:gd name="T63" fmla="*/ 28 h 307"/>
                <a:gd name="T64" fmla="*/ 64 w 192"/>
                <a:gd name="T65" fmla="*/ 21 h 307"/>
                <a:gd name="T66" fmla="*/ 57 w 192"/>
                <a:gd name="T67" fmla="*/ 21 h 307"/>
                <a:gd name="T68" fmla="*/ 50 w 192"/>
                <a:gd name="T69" fmla="*/ 21 h 307"/>
                <a:gd name="T70" fmla="*/ 42 w 192"/>
                <a:gd name="T71" fmla="*/ 28 h 307"/>
                <a:gd name="T72" fmla="*/ 35 w 192"/>
                <a:gd name="T73" fmla="*/ 28 h 307"/>
                <a:gd name="T74" fmla="*/ 28 w 192"/>
                <a:gd name="T75" fmla="*/ 35 h 307"/>
                <a:gd name="T76" fmla="*/ 28 w 192"/>
                <a:gd name="T77" fmla="*/ 43 h 307"/>
                <a:gd name="T78" fmla="*/ 21 w 192"/>
                <a:gd name="T79" fmla="*/ 50 h 307"/>
                <a:gd name="T80" fmla="*/ 14 w 192"/>
                <a:gd name="T81" fmla="*/ 57 h 307"/>
                <a:gd name="T82" fmla="*/ 14 w 192"/>
                <a:gd name="T83" fmla="*/ 64 h 307"/>
                <a:gd name="T84" fmla="*/ 14 w 192"/>
                <a:gd name="T85" fmla="*/ 78 h 307"/>
                <a:gd name="T86" fmla="*/ 7 w 192"/>
                <a:gd name="T87" fmla="*/ 85 h 307"/>
                <a:gd name="T88" fmla="*/ 7 w 192"/>
                <a:gd name="T89" fmla="*/ 100 h 307"/>
                <a:gd name="T90" fmla="*/ 7 w 192"/>
                <a:gd name="T91" fmla="*/ 107 h 307"/>
                <a:gd name="T92" fmla="*/ 14 w 192"/>
                <a:gd name="T93" fmla="*/ 121 h 307"/>
                <a:gd name="T94" fmla="*/ 14 w 192"/>
                <a:gd name="T95" fmla="*/ 128 h 307"/>
                <a:gd name="T96" fmla="*/ 14 w 192"/>
                <a:gd name="T97" fmla="*/ 135 h 307"/>
                <a:gd name="T98" fmla="*/ 21 w 192"/>
                <a:gd name="T99" fmla="*/ 150 h 307"/>
                <a:gd name="T100" fmla="*/ 21 w 192"/>
                <a:gd name="T101" fmla="*/ 157 h 307"/>
                <a:gd name="T102" fmla="*/ 28 w 192"/>
                <a:gd name="T103" fmla="*/ 164 h 307"/>
                <a:gd name="T104" fmla="*/ 121 w 192"/>
                <a:gd name="T105" fmla="*/ 292 h 307"/>
                <a:gd name="T106" fmla="*/ 114 w 192"/>
                <a:gd name="T107" fmla="*/ 307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7" y="157"/>
                  </a:lnTo>
                  <a:lnTo>
                    <a:pt x="7" y="150"/>
                  </a:lnTo>
                  <a:lnTo>
                    <a:pt x="0" y="135"/>
                  </a:lnTo>
                  <a:lnTo>
                    <a:pt x="0" y="121"/>
                  </a:lnTo>
                  <a:lnTo>
                    <a:pt x="0" y="107"/>
                  </a:lnTo>
                  <a:lnTo>
                    <a:pt x="0" y="100"/>
                  </a:lnTo>
                  <a:lnTo>
                    <a:pt x="0" y="85"/>
                  </a:lnTo>
                  <a:lnTo>
                    <a:pt x="0" y="71"/>
                  </a:lnTo>
                  <a:lnTo>
                    <a:pt x="0" y="57"/>
                  </a:lnTo>
                  <a:lnTo>
                    <a:pt x="7" y="50"/>
                  </a:lnTo>
                  <a:lnTo>
                    <a:pt x="14" y="35"/>
                  </a:lnTo>
                  <a:lnTo>
                    <a:pt x="14" y="28"/>
                  </a:lnTo>
                  <a:lnTo>
                    <a:pt x="21" y="21"/>
                  </a:lnTo>
                  <a:lnTo>
                    <a:pt x="28" y="14"/>
                  </a:lnTo>
                  <a:lnTo>
                    <a:pt x="35" y="7"/>
                  </a:lnTo>
                  <a:lnTo>
                    <a:pt x="42" y="0"/>
                  </a:lnTo>
                  <a:lnTo>
                    <a:pt x="50" y="0"/>
                  </a:lnTo>
                  <a:lnTo>
                    <a:pt x="64" y="0"/>
                  </a:lnTo>
                  <a:lnTo>
                    <a:pt x="71" y="7"/>
                  </a:lnTo>
                  <a:lnTo>
                    <a:pt x="78" y="7"/>
                  </a:lnTo>
                  <a:lnTo>
                    <a:pt x="85" y="14"/>
                  </a:lnTo>
                  <a:lnTo>
                    <a:pt x="92" y="21"/>
                  </a:lnTo>
                  <a:lnTo>
                    <a:pt x="100" y="28"/>
                  </a:lnTo>
                  <a:lnTo>
                    <a:pt x="192" y="157"/>
                  </a:lnTo>
                  <a:lnTo>
                    <a:pt x="185" y="171"/>
                  </a:lnTo>
                  <a:lnTo>
                    <a:pt x="92" y="43"/>
                  </a:lnTo>
                  <a:lnTo>
                    <a:pt x="85" y="35"/>
                  </a:lnTo>
                  <a:lnTo>
                    <a:pt x="78" y="28"/>
                  </a:lnTo>
                  <a:lnTo>
                    <a:pt x="71" y="28"/>
                  </a:lnTo>
                  <a:lnTo>
                    <a:pt x="64" y="21"/>
                  </a:lnTo>
                  <a:lnTo>
                    <a:pt x="57" y="21"/>
                  </a:lnTo>
                  <a:lnTo>
                    <a:pt x="50" y="21"/>
                  </a:lnTo>
                  <a:lnTo>
                    <a:pt x="42" y="28"/>
                  </a:lnTo>
                  <a:lnTo>
                    <a:pt x="35" y="28"/>
                  </a:lnTo>
                  <a:lnTo>
                    <a:pt x="28" y="35"/>
                  </a:lnTo>
                  <a:lnTo>
                    <a:pt x="28" y="43"/>
                  </a:lnTo>
                  <a:lnTo>
                    <a:pt x="21" y="50"/>
                  </a:lnTo>
                  <a:lnTo>
                    <a:pt x="14" y="57"/>
                  </a:lnTo>
                  <a:lnTo>
                    <a:pt x="14" y="64"/>
                  </a:lnTo>
                  <a:lnTo>
                    <a:pt x="14" y="78"/>
                  </a:lnTo>
                  <a:lnTo>
                    <a:pt x="7" y="85"/>
                  </a:lnTo>
                  <a:lnTo>
                    <a:pt x="7" y="100"/>
                  </a:lnTo>
                  <a:lnTo>
                    <a:pt x="7" y="107"/>
                  </a:lnTo>
                  <a:lnTo>
                    <a:pt x="14" y="121"/>
                  </a:lnTo>
                  <a:lnTo>
                    <a:pt x="14" y="128"/>
                  </a:lnTo>
                  <a:lnTo>
                    <a:pt x="14" y="135"/>
                  </a:lnTo>
                  <a:lnTo>
                    <a:pt x="21" y="150"/>
                  </a:lnTo>
                  <a:lnTo>
                    <a:pt x="21" y="157"/>
                  </a:lnTo>
                  <a:lnTo>
                    <a:pt x="28" y="164"/>
                  </a:lnTo>
                  <a:lnTo>
                    <a:pt x="121" y="292"/>
                  </a:lnTo>
                  <a:lnTo>
                    <a:pt x="114" y="307"/>
                  </a:lnTo>
                  <a:close/>
                </a:path>
              </a:pathLst>
            </a:custGeom>
            <a:solidFill>
              <a:srgbClr val="FF0066"/>
            </a:solidFill>
            <a:ln w="9525">
              <a:noFill/>
              <a:round/>
              <a:headEnd/>
              <a:tailEnd/>
            </a:ln>
          </p:spPr>
          <p:txBody>
            <a:bodyPr/>
            <a:lstStyle/>
            <a:p>
              <a:endParaRPr lang="de-DE"/>
            </a:p>
          </p:txBody>
        </p:sp>
        <p:sp>
          <p:nvSpPr>
            <p:cNvPr id="13484" name="Freeform 26"/>
            <p:cNvSpPr>
              <a:spLocks/>
            </p:cNvSpPr>
            <p:nvPr/>
          </p:nvSpPr>
          <p:spPr bwMode="auto">
            <a:xfrm>
              <a:off x="2550" y="2510"/>
              <a:ext cx="192" cy="307"/>
            </a:xfrm>
            <a:custGeom>
              <a:avLst/>
              <a:gdLst>
                <a:gd name="T0" fmla="*/ 114 w 192"/>
                <a:gd name="T1" fmla="*/ 307 h 307"/>
                <a:gd name="T2" fmla="*/ 21 w 192"/>
                <a:gd name="T3" fmla="*/ 178 h 307"/>
                <a:gd name="T4" fmla="*/ 14 w 192"/>
                <a:gd name="T5" fmla="*/ 171 h 307"/>
                <a:gd name="T6" fmla="*/ 7 w 192"/>
                <a:gd name="T7" fmla="*/ 157 h 307"/>
                <a:gd name="T8" fmla="*/ 7 w 192"/>
                <a:gd name="T9" fmla="*/ 150 h 307"/>
                <a:gd name="T10" fmla="*/ 0 w 192"/>
                <a:gd name="T11" fmla="*/ 135 h 307"/>
                <a:gd name="T12" fmla="*/ 0 w 192"/>
                <a:gd name="T13" fmla="*/ 121 h 307"/>
                <a:gd name="T14" fmla="*/ 0 w 192"/>
                <a:gd name="T15" fmla="*/ 107 h 307"/>
                <a:gd name="T16" fmla="*/ 0 w 192"/>
                <a:gd name="T17" fmla="*/ 100 h 307"/>
                <a:gd name="T18" fmla="*/ 0 w 192"/>
                <a:gd name="T19" fmla="*/ 85 h 307"/>
                <a:gd name="T20" fmla="*/ 0 w 192"/>
                <a:gd name="T21" fmla="*/ 71 h 307"/>
                <a:gd name="T22" fmla="*/ 0 w 192"/>
                <a:gd name="T23" fmla="*/ 57 h 307"/>
                <a:gd name="T24" fmla="*/ 7 w 192"/>
                <a:gd name="T25" fmla="*/ 50 h 307"/>
                <a:gd name="T26" fmla="*/ 14 w 192"/>
                <a:gd name="T27" fmla="*/ 35 h 307"/>
                <a:gd name="T28" fmla="*/ 14 w 192"/>
                <a:gd name="T29" fmla="*/ 28 h 307"/>
                <a:gd name="T30" fmla="*/ 21 w 192"/>
                <a:gd name="T31" fmla="*/ 21 h 307"/>
                <a:gd name="T32" fmla="*/ 28 w 192"/>
                <a:gd name="T33" fmla="*/ 14 h 307"/>
                <a:gd name="T34" fmla="*/ 35 w 192"/>
                <a:gd name="T35" fmla="*/ 7 h 307"/>
                <a:gd name="T36" fmla="*/ 42 w 192"/>
                <a:gd name="T37" fmla="*/ 0 h 307"/>
                <a:gd name="T38" fmla="*/ 50 w 192"/>
                <a:gd name="T39" fmla="*/ 0 h 307"/>
                <a:gd name="T40" fmla="*/ 64 w 192"/>
                <a:gd name="T41" fmla="*/ 0 h 307"/>
                <a:gd name="T42" fmla="*/ 71 w 192"/>
                <a:gd name="T43" fmla="*/ 7 h 307"/>
                <a:gd name="T44" fmla="*/ 78 w 192"/>
                <a:gd name="T45" fmla="*/ 7 h 307"/>
                <a:gd name="T46" fmla="*/ 85 w 192"/>
                <a:gd name="T47" fmla="*/ 14 h 307"/>
                <a:gd name="T48" fmla="*/ 92 w 192"/>
                <a:gd name="T49" fmla="*/ 21 h 307"/>
                <a:gd name="T50" fmla="*/ 100 w 192"/>
                <a:gd name="T51" fmla="*/ 28 h 307"/>
                <a:gd name="T52" fmla="*/ 192 w 192"/>
                <a:gd name="T53" fmla="*/ 157 h 307"/>
                <a:gd name="T54" fmla="*/ 185 w 192"/>
                <a:gd name="T55" fmla="*/ 171 h 307"/>
                <a:gd name="T56" fmla="*/ 92 w 192"/>
                <a:gd name="T57" fmla="*/ 43 h 307"/>
                <a:gd name="T58" fmla="*/ 85 w 192"/>
                <a:gd name="T59" fmla="*/ 35 h 307"/>
                <a:gd name="T60" fmla="*/ 78 w 192"/>
                <a:gd name="T61" fmla="*/ 28 h 307"/>
                <a:gd name="T62" fmla="*/ 71 w 192"/>
                <a:gd name="T63" fmla="*/ 28 h 307"/>
                <a:gd name="T64" fmla="*/ 64 w 192"/>
                <a:gd name="T65" fmla="*/ 21 h 307"/>
                <a:gd name="T66" fmla="*/ 57 w 192"/>
                <a:gd name="T67" fmla="*/ 21 h 307"/>
                <a:gd name="T68" fmla="*/ 50 w 192"/>
                <a:gd name="T69" fmla="*/ 21 h 307"/>
                <a:gd name="T70" fmla="*/ 42 w 192"/>
                <a:gd name="T71" fmla="*/ 28 h 307"/>
                <a:gd name="T72" fmla="*/ 35 w 192"/>
                <a:gd name="T73" fmla="*/ 28 h 307"/>
                <a:gd name="T74" fmla="*/ 28 w 192"/>
                <a:gd name="T75" fmla="*/ 35 h 307"/>
                <a:gd name="T76" fmla="*/ 28 w 192"/>
                <a:gd name="T77" fmla="*/ 43 h 307"/>
                <a:gd name="T78" fmla="*/ 21 w 192"/>
                <a:gd name="T79" fmla="*/ 50 h 307"/>
                <a:gd name="T80" fmla="*/ 14 w 192"/>
                <a:gd name="T81" fmla="*/ 57 h 307"/>
                <a:gd name="T82" fmla="*/ 14 w 192"/>
                <a:gd name="T83" fmla="*/ 64 h 307"/>
                <a:gd name="T84" fmla="*/ 14 w 192"/>
                <a:gd name="T85" fmla="*/ 78 h 307"/>
                <a:gd name="T86" fmla="*/ 7 w 192"/>
                <a:gd name="T87" fmla="*/ 85 h 307"/>
                <a:gd name="T88" fmla="*/ 7 w 192"/>
                <a:gd name="T89" fmla="*/ 100 h 307"/>
                <a:gd name="T90" fmla="*/ 7 w 192"/>
                <a:gd name="T91" fmla="*/ 107 h 307"/>
                <a:gd name="T92" fmla="*/ 14 w 192"/>
                <a:gd name="T93" fmla="*/ 121 h 307"/>
                <a:gd name="T94" fmla="*/ 14 w 192"/>
                <a:gd name="T95" fmla="*/ 128 h 307"/>
                <a:gd name="T96" fmla="*/ 14 w 192"/>
                <a:gd name="T97" fmla="*/ 135 h 307"/>
                <a:gd name="T98" fmla="*/ 21 w 192"/>
                <a:gd name="T99" fmla="*/ 150 h 307"/>
                <a:gd name="T100" fmla="*/ 21 w 192"/>
                <a:gd name="T101" fmla="*/ 157 h 307"/>
                <a:gd name="T102" fmla="*/ 28 w 192"/>
                <a:gd name="T103" fmla="*/ 164 h 307"/>
                <a:gd name="T104" fmla="*/ 121 w 192"/>
                <a:gd name="T105" fmla="*/ 292 h 307"/>
                <a:gd name="T106" fmla="*/ 114 w 192"/>
                <a:gd name="T107" fmla="*/ 307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7" y="157"/>
                  </a:lnTo>
                  <a:lnTo>
                    <a:pt x="7" y="150"/>
                  </a:lnTo>
                  <a:lnTo>
                    <a:pt x="0" y="135"/>
                  </a:lnTo>
                  <a:lnTo>
                    <a:pt x="0" y="121"/>
                  </a:lnTo>
                  <a:lnTo>
                    <a:pt x="0" y="107"/>
                  </a:lnTo>
                  <a:lnTo>
                    <a:pt x="0" y="100"/>
                  </a:lnTo>
                  <a:lnTo>
                    <a:pt x="0" y="85"/>
                  </a:lnTo>
                  <a:lnTo>
                    <a:pt x="0" y="71"/>
                  </a:lnTo>
                  <a:lnTo>
                    <a:pt x="0" y="57"/>
                  </a:lnTo>
                  <a:lnTo>
                    <a:pt x="7" y="50"/>
                  </a:lnTo>
                  <a:lnTo>
                    <a:pt x="14" y="35"/>
                  </a:lnTo>
                  <a:lnTo>
                    <a:pt x="14" y="28"/>
                  </a:lnTo>
                  <a:lnTo>
                    <a:pt x="21" y="21"/>
                  </a:lnTo>
                  <a:lnTo>
                    <a:pt x="28" y="14"/>
                  </a:lnTo>
                  <a:lnTo>
                    <a:pt x="35" y="7"/>
                  </a:lnTo>
                  <a:lnTo>
                    <a:pt x="42" y="0"/>
                  </a:lnTo>
                  <a:lnTo>
                    <a:pt x="50" y="0"/>
                  </a:lnTo>
                  <a:lnTo>
                    <a:pt x="64" y="0"/>
                  </a:lnTo>
                  <a:lnTo>
                    <a:pt x="71" y="7"/>
                  </a:lnTo>
                  <a:lnTo>
                    <a:pt x="78" y="7"/>
                  </a:lnTo>
                  <a:lnTo>
                    <a:pt x="85" y="14"/>
                  </a:lnTo>
                  <a:lnTo>
                    <a:pt x="92" y="21"/>
                  </a:lnTo>
                  <a:lnTo>
                    <a:pt x="100" y="28"/>
                  </a:lnTo>
                  <a:lnTo>
                    <a:pt x="192" y="157"/>
                  </a:lnTo>
                  <a:lnTo>
                    <a:pt x="185" y="171"/>
                  </a:lnTo>
                  <a:lnTo>
                    <a:pt x="92" y="43"/>
                  </a:lnTo>
                  <a:lnTo>
                    <a:pt x="85" y="35"/>
                  </a:lnTo>
                  <a:lnTo>
                    <a:pt x="78" y="28"/>
                  </a:lnTo>
                  <a:lnTo>
                    <a:pt x="71" y="28"/>
                  </a:lnTo>
                  <a:lnTo>
                    <a:pt x="64" y="21"/>
                  </a:lnTo>
                  <a:lnTo>
                    <a:pt x="57" y="21"/>
                  </a:lnTo>
                  <a:lnTo>
                    <a:pt x="50" y="21"/>
                  </a:lnTo>
                  <a:lnTo>
                    <a:pt x="42" y="28"/>
                  </a:lnTo>
                  <a:lnTo>
                    <a:pt x="35" y="28"/>
                  </a:lnTo>
                  <a:lnTo>
                    <a:pt x="28" y="35"/>
                  </a:lnTo>
                  <a:lnTo>
                    <a:pt x="28" y="43"/>
                  </a:lnTo>
                  <a:lnTo>
                    <a:pt x="21" y="50"/>
                  </a:lnTo>
                  <a:lnTo>
                    <a:pt x="14" y="57"/>
                  </a:lnTo>
                  <a:lnTo>
                    <a:pt x="14" y="64"/>
                  </a:lnTo>
                  <a:lnTo>
                    <a:pt x="14" y="78"/>
                  </a:lnTo>
                  <a:lnTo>
                    <a:pt x="7" y="85"/>
                  </a:lnTo>
                  <a:lnTo>
                    <a:pt x="7" y="100"/>
                  </a:lnTo>
                  <a:lnTo>
                    <a:pt x="7" y="107"/>
                  </a:lnTo>
                  <a:lnTo>
                    <a:pt x="14" y="121"/>
                  </a:lnTo>
                  <a:lnTo>
                    <a:pt x="14" y="128"/>
                  </a:lnTo>
                  <a:lnTo>
                    <a:pt x="14" y="135"/>
                  </a:lnTo>
                  <a:lnTo>
                    <a:pt x="21" y="150"/>
                  </a:lnTo>
                  <a:lnTo>
                    <a:pt x="21" y="157"/>
                  </a:lnTo>
                  <a:lnTo>
                    <a:pt x="28" y="164"/>
                  </a:lnTo>
                  <a:lnTo>
                    <a:pt x="121" y="292"/>
                  </a:lnTo>
                  <a:lnTo>
                    <a:pt x="114" y="307"/>
                  </a:lnTo>
                </a:path>
              </a:pathLst>
            </a:custGeom>
            <a:noFill/>
            <a:ln w="22225">
              <a:solidFill>
                <a:srgbClr val="000000"/>
              </a:solidFill>
              <a:prstDash val="solid"/>
              <a:round/>
              <a:headEnd/>
              <a:tailEnd/>
            </a:ln>
          </p:spPr>
          <p:txBody>
            <a:bodyPr/>
            <a:lstStyle/>
            <a:p>
              <a:endParaRPr lang="de-DE"/>
            </a:p>
          </p:txBody>
        </p:sp>
        <p:sp>
          <p:nvSpPr>
            <p:cNvPr id="13485" name="Line 27"/>
            <p:cNvSpPr>
              <a:spLocks noChangeShapeType="1"/>
            </p:cNvSpPr>
            <p:nvPr/>
          </p:nvSpPr>
          <p:spPr bwMode="auto">
            <a:xfrm flipV="1">
              <a:off x="2578" y="2567"/>
              <a:ext cx="64" cy="121"/>
            </a:xfrm>
            <a:prstGeom prst="line">
              <a:avLst/>
            </a:prstGeom>
            <a:noFill/>
            <a:ln w="22225">
              <a:solidFill>
                <a:srgbClr val="000000"/>
              </a:solidFill>
              <a:round/>
              <a:headEnd/>
              <a:tailEnd/>
            </a:ln>
          </p:spPr>
          <p:txBody>
            <a:bodyPr/>
            <a:lstStyle/>
            <a:p>
              <a:endParaRPr lang="de-DE"/>
            </a:p>
          </p:txBody>
        </p:sp>
        <p:sp>
          <p:nvSpPr>
            <p:cNvPr id="13486" name="Line 28"/>
            <p:cNvSpPr>
              <a:spLocks noChangeShapeType="1"/>
            </p:cNvSpPr>
            <p:nvPr/>
          </p:nvSpPr>
          <p:spPr bwMode="auto">
            <a:xfrm flipV="1">
              <a:off x="2664" y="2667"/>
              <a:ext cx="71" cy="135"/>
            </a:xfrm>
            <a:prstGeom prst="line">
              <a:avLst/>
            </a:prstGeom>
            <a:noFill/>
            <a:ln w="22225">
              <a:solidFill>
                <a:srgbClr val="000000"/>
              </a:solidFill>
              <a:round/>
              <a:headEnd/>
              <a:tailEnd/>
            </a:ln>
          </p:spPr>
          <p:txBody>
            <a:bodyPr/>
            <a:lstStyle/>
            <a:p>
              <a:endParaRPr lang="de-DE"/>
            </a:p>
          </p:txBody>
        </p:sp>
        <p:sp>
          <p:nvSpPr>
            <p:cNvPr id="13487" name="Freeform 29"/>
            <p:cNvSpPr>
              <a:spLocks/>
            </p:cNvSpPr>
            <p:nvPr/>
          </p:nvSpPr>
          <p:spPr bwMode="auto">
            <a:xfrm>
              <a:off x="2635" y="2631"/>
              <a:ext cx="64" cy="107"/>
            </a:xfrm>
            <a:custGeom>
              <a:avLst/>
              <a:gdLst>
                <a:gd name="T0" fmla="*/ 50 w 64"/>
                <a:gd name="T1" fmla="*/ 107 h 107"/>
                <a:gd name="T2" fmla="*/ 15 w 64"/>
                <a:gd name="T3" fmla="*/ 50 h 107"/>
                <a:gd name="T4" fmla="*/ 7 w 64"/>
                <a:gd name="T5" fmla="*/ 50 h 107"/>
                <a:gd name="T6" fmla="*/ 7 w 64"/>
                <a:gd name="T7" fmla="*/ 43 h 107"/>
                <a:gd name="T8" fmla="*/ 0 w 64"/>
                <a:gd name="T9" fmla="*/ 36 h 107"/>
                <a:gd name="T10" fmla="*/ 0 w 64"/>
                <a:gd name="T11" fmla="*/ 29 h 107"/>
                <a:gd name="T12" fmla="*/ 0 w 64"/>
                <a:gd name="T13" fmla="*/ 21 h 107"/>
                <a:gd name="T14" fmla="*/ 0 w 64"/>
                <a:gd name="T15" fmla="*/ 14 h 107"/>
                <a:gd name="T16" fmla="*/ 0 w 64"/>
                <a:gd name="T17" fmla="*/ 7 h 107"/>
                <a:gd name="T18" fmla="*/ 7 w 64"/>
                <a:gd name="T19" fmla="*/ 0 h 107"/>
                <a:gd name="T20" fmla="*/ 15 w 64"/>
                <a:gd name="T21" fmla="*/ 0 h 107"/>
                <a:gd name="T22" fmla="*/ 22 w 64"/>
                <a:gd name="T23" fmla="*/ 7 h 107"/>
                <a:gd name="T24" fmla="*/ 29 w 64"/>
                <a:gd name="T25" fmla="*/ 14 h 107"/>
                <a:gd name="T26" fmla="*/ 64 w 64"/>
                <a:gd name="T27" fmla="*/ 71 h 107"/>
                <a:gd name="T28" fmla="*/ 29 w 64"/>
                <a:gd name="T29" fmla="*/ 21 h 107"/>
                <a:gd name="T30" fmla="*/ 29 w 64"/>
                <a:gd name="T31" fmla="*/ 14 h 107"/>
                <a:gd name="T32" fmla="*/ 22 w 64"/>
                <a:gd name="T33" fmla="*/ 14 h 107"/>
                <a:gd name="T34" fmla="*/ 15 w 64"/>
                <a:gd name="T35" fmla="*/ 7 h 107"/>
                <a:gd name="T36" fmla="*/ 7 w 64"/>
                <a:gd name="T37" fmla="*/ 7 h 107"/>
                <a:gd name="T38" fmla="*/ 7 w 64"/>
                <a:gd name="T39" fmla="*/ 14 h 107"/>
                <a:gd name="T40" fmla="*/ 0 w 64"/>
                <a:gd name="T41" fmla="*/ 14 h 107"/>
                <a:gd name="T42" fmla="*/ 0 w 64"/>
                <a:gd name="T43" fmla="*/ 21 h 107"/>
                <a:gd name="T44" fmla="*/ 0 w 64"/>
                <a:gd name="T45" fmla="*/ 29 h 107"/>
                <a:gd name="T46" fmla="*/ 7 w 64"/>
                <a:gd name="T47" fmla="*/ 29 h 107"/>
                <a:gd name="T48" fmla="*/ 7 w 64"/>
                <a:gd name="T49" fmla="*/ 36 h 107"/>
                <a:gd name="T50" fmla="*/ 7 w 64"/>
                <a:gd name="T51" fmla="*/ 43 h 107"/>
                <a:gd name="T52" fmla="*/ 15 w 64"/>
                <a:gd name="T53" fmla="*/ 43 h 107"/>
                <a:gd name="T54" fmla="*/ 15 w 64"/>
                <a:gd name="T55" fmla="*/ 50 h 107"/>
                <a:gd name="T56" fmla="*/ 50 w 64"/>
                <a:gd name="T57" fmla="*/ 100 h 107"/>
                <a:gd name="T58" fmla="*/ 50 w 64"/>
                <a:gd name="T59" fmla="*/ 107 h 1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107"/>
                <a:gd name="T92" fmla="*/ 64 w 64"/>
                <a:gd name="T93" fmla="*/ 107 h 1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107">
                  <a:moveTo>
                    <a:pt x="50" y="107"/>
                  </a:moveTo>
                  <a:lnTo>
                    <a:pt x="15" y="50"/>
                  </a:lnTo>
                  <a:lnTo>
                    <a:pt x="7" y="50"/>
                  </a:lnTo>
                  <a:lnTo>
                    <a:pt x="7" y="43"/>
                  </a:lnTo>
                  <a:lnTo>
                    <a:pt x="0" y="36"/>
                  </a:lnTo>
                  <a:lnTo>
                    <a:pt x="0" y="29"/>
                  </a:lnTo>
                  <a:lnTo>
                    <a:pt x="0" y="21"/>
                  </a:lnTo>
                  <a:lnTo>
                    <a:pt x="0" y="14"/>
                  </a:lnTo>
                  <a:lnTo>
                    <a:pt x="0" y="7"/>
                  </a:lnTo>
                  <a:lnTo>
                    <a:pt x="7" y="0"/>
                  </a:lnTo>
                  <a:lnTo>
                    <a:pt x="15" y="0"/>
                  </a:lnTo>
                  <a:lnTo>
                    <a:pt x="22" y="7"/>
                  </a:lnTo>
                  <a:lnTo>
                    <a:pt x="29" y="14"/>
                  </a:lnTo>
                  <a:lnTo>
                    <a:pt x="64" y="71"/>
                  </a:lnTo>
                  <a:lnTo>
                    <a:pt x="29" y="21"/>
                  </a:lnTo>
                  <a:lnTo>
                    <a:pt x="29" y="14"/>
                  </a:lnTo>
                  <a:lnTo>
                    <a:pt x="22" y="14"/>
                  </a:lnTo>
                  <a:lnTo>
                    <a:pt x="15" y="7"/>
                  </a:lnTo>
                  <a:lnTo>
                    <a:pt x="7" y="7"/>
                  </a:lnTo>
                  <a:lnTo>
                    <a:pt x="7" y="14"/>
                  </a:lnTo>
                  <a:lnTo>
                    <a:pt x="0" y="14"/>
                  </a:lnTo>
                  <a:lnTo>
                    <a:pt x="0" y="21"/>
                  </a:lnTo>
                  <a:lnTo>
                    <a:pt x="0" y="29"/>
                  </a:lnTo>
                  <a:lnTo>
                    <a:pt x="7" y="29"/>
                  </a:lnTo>
                  <a:lnTo>
                    <a:pt x="7" y="36"/>
                  </a:lnTo>
                  <a:lnTo>
                    <a:pt x="7" y="43"/>
                  </a:lnTo>
                  <a:lnTo>
                    <a:pt x="15" y="43"/>
                  </a:lnTo>
                  <a:lnTo>
                    <a:pt x="15" y="50"/>
                  </a:lnTo>
                  <a:lnTo>
                    <a:pt x="50" y="100"/>
                  </a:lnTo>
                  <a:lnTo>
                    <a:pt x="50" y="107"/>
                  </a:lnTo>
                  <a:close/>
                </a:path>
              </a:pathLst>
            </a:custGeom>
            <a:solidFill>
              <a:srgbClr val="FF3399"/>
            </a:solidFill>
            <a:ln w="9525">
              <a:noFill/>
              <a:round/>
              <a:headEnd/>
              <a:tailEnd/>
            </a:ln>
          </p:spPr>
          <p:txBody>
            <a:bodyPr/>
            <a:lstStyle/>
            <a:p>
              <a:endParaRPr lang="de-DE"/>
            </a:p>
          </p:txBody>
        </p:sp>
        <p:sp>
          <p:nvSpPr>
            <p:cNvPr id="13488" name="Freeform 30"/>
            <p:cNvSpPr>
              <a:spLocks/>
            </p:cNvSpPr>
            <p:nvPr/>
          </p:nvSpPr>
          <p:spPr bwMode="auto">
            <a:xfrm>
              <a:off x="2635" y="2631"/>
              <a:ext cx="64" cy="107"/>
            </a:xfrm>
            <a:custGeom>
              <a:avLst/>
              <a:gdLst>
                <a:gd name="T0" fmla="*/ 50 w 64"/>
                <a:gd name="T1" fmla="*/ 107 h 107"/>
                <a:gd name="T2" fmla="*/ 15 w 64"/>
                <a:gd name="T3" fmla="*/ 50 h 107"/>
                <a:gd name="T4" fmla="*/ 7 w 64"/>
                <a:gd name="T5" fmla="*/ 50 h 107"/>
                <a:gd name="T6" fmla="*/ 7 w 64"/>
                <a:gd name="T7" fmla="*/ 43 h 107"/>
                <a:gd name="T8" fmla="*/ 0 w 64"/>
                <a:gd name="T9" fmla="*/ 36 h 107"/>
                <a:gd name="T10" fmla="*/ 0 w 64"/>
                <a:gd name="T11" fmla="*/ 29 h 107"/>
                <a:gd name="T12" fmla="*/ 0 w 64"/>
                <a:gd name="T13" fmla="*/ 21 h 107"/>
                <a:gd name="T14" fmla="*/ 0 w 64"/>
                <a:gd name="T15" fmla="*/ 14 h 107"/>
                <a:gd name="T16" fmla="*/ 0 w 64"/>
                <a:gd name="T17" fmla="*/ 7 h 107"/>
                <a:gd name="T18" fmla="*/ 7 w 64"/>
                <a:gd name="T19" fmla="*/ 0 h 107"/>
                <a:gd name="T20" fmla="*/ 15 w 64"/>
                <a:gd name="T21" fmla="*/ 0 h 107"/>
                <a:gd name="T22" fmla="*/ 22 w 64"/>
                <a:gd name="T23" fmla="*/ 7 h 107"/>
                <a:gd name="T24" fmla="*/ 29 w 64"/>
                <a:gd name="T25" fmla="*/ 14 h 107"/>
                <a:gd name="T26" fmla="*/ 64 w 64"/>
                <a:gd name="T27" fmla="*/ 71 h 107"/>
                <a:gd name="T28" fmla="*/ 29 w 64"/>
                <a:gd name="T29" fmla="*/ 21 h 107"/>
                <a:gd name="T30" fmla="*/ 29 w 64"/>
                <a:gd name="T31" fmla="*/ 14 h 107"/>
                <a:gd name="T32" fmla="*/ 22 w 64"/>
                <a:gd name="T33" fmla="*/ 14 h 107"/>
                <a:gd name="T34" fmla="*/ 15 w 64"/>
                <a:gd name="T35" fmla="*/ 7 h 107"/>
                <a:gd name="T36" fmla="*/ 7 w 64"/>
                <a:gd name="T37" fmla="*/ 7 h 107"/>
                <a:gd name="T38" fmla="*/ 7 w 64"/>
                <a:gd name="T39" fmla="*/ 14 h 107"/>
                <a:gd name="T40" fmla="*/ 0 w 64"/>
                <a:gd name="T41" fmla="*/ 14 h 107"/>
                <a:gd name="T42" fmla="*/ 0 w 64"/>
                <a:gd name="T43" fmla="*/ 21 h 107"/>
                <a:gd name="T44" fmla="*/ 0 w 64"/>
                <a:gd name="T45" fmla="*/ 29 h 107"/>
                <a:gd name="T46" fmla="*/ 7 w 64"/>
                <a:gd name="T47" fmla="*/ 29 h 107"/>
                <a:gd name="T48" fmla="*/ 7 w 64"/>
                <a:gd name="T49" fmla="*/ 36 h 107"/>
                <a:gd name="T50" fmla="*/ 7 w 64"/>
                <a:gd name="T51" fmla="*/ 43 h 107"/>
                <a:gd name="T52" fmla="*/ 15 w 64"/>
                <a:gd name="T53" fmla="*/ 43 h 107"/>
                <a:gd name="T54" fmla="*/ 15 w 64"/>
                <a:gd name="T55" fmla="*/ 50 h 107"/>
                <a:gd name="T56" fmla="*/ 50 w 64"/>
                <a:gd name="T57" fmla="*/ 100 h 107"/>
                <a:gd name="T58" fmla="*/ 50 w 64"/>
                <a:gd name="T59" fmla="*/ 107 h 1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107"/>
                <a:gd name="T92" fmla="*/ 64 w 64"/>
                <a:gd name="T93" fmla="*/ 107 h 1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107">
                  <a:moveTo>
                    <a:pt x="50" y="107"/>
                  </a:moveTo>
                  <a:lnTo>
                    <a:pt x="15" y="50"/>
                  </a:lnTo>
                  <a:lnTo>
                    <a:pt x="7" y="50"/>
                  </a:lnTo>
                  <a:lnTo>
                    <a:pt x="7" y="43"/>
                  </a:lnTo>
                  <a:lnTo>
                    <a:pt x="0" y="36"/>
                  </a:lnTo>
                  <a:lnTo>
                    <a:pt x="0" y="29"/>
                  </a:lnTo>
                  <a:lnTo>
                    <a:pt x="0" y="21"/>
                  </a:lnTo>
                  <a:lnTo>
                    <a:pt x="0" y="14"/>
                  </a:lnTo>
                  <a:lnTo>
                    <a:pt x="0" y="7"/>
                  </a:lnTo>
                  <a:lnTo>
                    <a:pt x="7" y="0"/>
                  </a:lnTo>
                  <a:lnTo>
                    <a:pt x="15" y="0"/>
                  </a:lnTo>
                  <a:lnTo>
                    <a:pt x="22" y="7"/>
                  </a:lnTo>
                  <a:lnTo>
                    <a:pt x="29" y="14"/>
                  </a:lnTo>
                  <a:lnTo>
                    <a:pt x="64" y="71"/>
                  </a:lnTo>
                  <a:lnTo>
                    <a:pt x="29" y="21"/>
                  </a:lnTo>
                  <a:lnTo>
                    <a:pt x="29" y="14"/>
                  </a:lnTo>
                  <a:lnTo>
                    <a:pt x="22" y="14"/>
                  </a:lnTo>
                  <a:lnTo>
                    <a:pt x="15" y="7"/>
                  </a:lnTo>
                  <a:lnTo>
                    <a:pt x="7" y="7"/>
                  </a:lnTo>
                  <a:lnTo>
                    <a:pt x="7" y="14"/>
                  </a:lnTo>
                  <a:lnTo>
                    <a:pt x="0" y="14"/>
                  </a:lnTo>
                  <a:lnTo>
                    <a:pt x="0" y="21"/>
                  </a:lnTo>
                  <a:lnTo>
                    <a:pt x="0" y="29"/>
                  </a:lnTo>
                  <a:lnTo>
                    <a:pt x="7" y="29"/>
                  </a:lnTo>
                  <a:lnTo>
                    <a:pt x="7" y="36"/>
                  </a:lnTo>
                  <a:lnTo>
                    <a:pt x="7" y="43"/>
                  </a:lnTo>
                  <a:lnTo>
                    <a:pt x="15" y="43"/>
                  </a:lnTo>
                  <a:lnTo>
                    <a:pt x="15" y="50"/>
                  </a:lnTo>
                  <a:lnTo>
                    <a:pt x="50" y="100"/>
                  </a:lnTo>
                  <a:lnTo>
                    <a:pt x="50" y="107"/>
                  </a:lnTo>
                </a:path>
              </a:pathLst>
            </a:custGeom>
            <a:noFill/>
            <a:ln w="22225">
              <a:solidFill>
                <a:srgbClr val="000000"/>
              </a:solidFill>
              <a:prstDash val="solid"/>
              <a:round/>
              <a:headEnd/>
              <a:tailEnd/>
            </a:ln>
          </p:spPr>
          <p:txBody>
            <a:bodyPr/>
            <a:lstStyle/>
            <a:p>
              <a:endParaRPr lang="de-DE"/>
            </a:p>
          </p:txBody>
        </p:sp>
        <p:sp>
          <p:nvSpPr>
            <p:cNvPr id="13489" name="Line 31"/>
            <p:cNvSpPr>
              <a:spLocks noChangeShapeType="1"/>
            </p:cNvSpPr>
            <p:nvPr/>
          </p:nvSpPr>
          <p:spPr bwMode="auto">
            <a:xfrm flipH="1">
              <a:off x="2685" y="2702"/>
              <a:ext cx="14" cy="29"/>
            </a:xfrm>
            <a:prstGeom prst="line">
              <a:avLst/>
            </a:prstGeom>
            <a:noFill/>
            <a:ln w="22225">
              <a:solidFill>
                <a:srgbClr val="000000"/>
              </a:solidFill>
              <a:round/>
              <a:headEnd/>
              <a:tailEnd/>
            </a:ln>
          </p:spPr>
          <p:txBody>
            <a:bodyPr/>
            <a:lstStyle/>
            <a:p>
              <a:endParaRPr lang="de-DE"/>
            </a:p>
          </p:txBody>
        </p:sp>
        <p:sp>
          <p:nvSpPr>
            <p:cNvPr id="13490" name="Line 32"/>
            <p:cNvSpPr>
              <a:spLocks noChangeShapeType="1"/>
            </p:cNvSpPr>
            <p:nvPr/>
          </p:nvSpPr>
          <p:spPr bwMode="auto">
            <a:xfrm flipV="1">
              <a:off x="2578" y="2567"/>
              <a:ext cx="64" cy="121"/>
            </a:xfrm>
            <a:prstGeom prst="line">
              <a:avLst/>
            </a:prstGeom>
            <a:noFill/>
            <a:ln w="22225">
              <a:solidFill>
                <a:srgbClr val="000000"/>
              </a:solidFill>
              <a:round/>
              <a:headEnd/>
              <a:tailEnd/>
            </a:ln>
          </p:spPr>
          <p:txBody>
            <a:bodyPr/>
            <a:lstStyle/>
            <a:p>
              <a:endParaRPr lang="de-DE"/>
            </a:p>
          </p:txBody>
        </p:sp>
        <p:sp>
          <p:nvSpPr>
            <p:cNvPr id="13491" name="Freeform 33"/>
            <p:cNvSpPr>
              <a:spLocks/>
            </p:cNvSpPr>
            <p:nvPr/>
          </p:nvSpPr>
          <p:spPr bwMode="auto">
            <a:xfrm>
              <a:off x="2592" y="2574"/>
              <a:ext cx="72" cy="143"/>
            </a:xfrm>
            <a:custGeom>
              <a:avLst/>
              <a:gdLst>
                <a:gd name="T0" fmla="*/ 65 w 72"/>
                <a:gd name="T1" fmla="*/ 0 h 143"/>
                <a:gd name="T2" fmla="*/ 72 w 72"/>
                <a:gd name="T3" fmla="*/ 0 h 143"/>
                <a:gd name="T4" fmla="*/ 0 w 72"/>
                <a:gd name="T5" fmla="*/ 143 h 143"/>
                <a:gd name="T6" fmla="*/ 0 60000 65536"/>
                <a:gd name="T7" fmla="*/ 0 60000 65536"/>
                <a:gd name="T8" fmla="*/ 0 60000 65536"/>
                <a:gd name="T9" fmla="*/ 0 w 72"/>
                <a:gd name="T10" fmla="*/ 0 h 143"/>
                <a:gd name="T11" fmla="*/ 72 w 72"/>
                <a:gd name="T12" fmla="*/ 143 h 143"/>
              </a:gdLst>
              <a:ahLst/>
              <a:cxnLst>
                <a:cxn ang="T6">
                  <a:pos x="T0" y="T1"/>
                </a:cxn>
                <a:cxn ang="T7">
                  <a:pos x="T2" y="T3"/>
                </a:cxn>
                <a:cxn ang="T8">
                  <a:pos x="T4" y="T5"/>
                </a:cxn>
              </a:cxnLst>
              <a:rect l="T9" t="T10" r="T11" b="T12"/>
              <a:pathLst>
                <a:path w="72" h="143">
                  <a:moveTo>
                    <a:pt x="65" y="0"/>
                  </a:moveTo>
                  <a:lnTo>
                    <a:pt x="72" y="0"/>
                  </a:lnTo>
                  <a:lnTo>
                    <a:pt x="0" y="143"/>
                  </a:lnTo>
                </a:path>
              </a:pathLst>
            </a:custGeom>
            <a:noFill/>
            <a:ln w="22225">
              <a:solidFill>
                <a:srgbClr val="000000"/>
              </a:solidFill>
              <a:prstDash val="solid"/>
              <a:round/>
              <a:headEnd/>
              <a:tailEnd/>
            </a:ln>
          </p:spPr>
          <p:txBody>
            <a:bodyPr/>
            <a:lstStyle/>
            <a:p>
              <a:endParaRPr lang="de-DE"/>
            </a:p>
          </p:txBody>
        </p:sp>
        <p:sp>
          <p:nvSpPr>
            <p:cNvPr id="13492" name="Line 34"/>
            <p:cNvSpPr>
              <a:spLocks noChangeShapeType="1"/>
            </p:cNvSpPr>
            <p:nvPr/>
          </p:nvSpPr>
          <p:spPr bwMode="auto">
            <a:xfrm>
              <a:off x="2650" y="2431"/>
              <a:ext cx="1" cy="107"/>
            </a:xfrm>
            <a:prstGeom prst="line">
              <a:avLst/>
            </a:prstGeom>
            <a:noFill/>
            <a:ln w="22225">
              <a:solidFill>
                <a:srgbClr val="000000"/>
              </a:solidFill>
              <a:round/>
              <a:headEnd/>
              <a:tailEnd/>
            </a:ln>
          </p:spPr>
          <p:txBody>
            <a:bodyPr/>
            <a:lstStyle/>
            <a:p>
              <a:endParaRPr lang="de-DE"/>
            </a:p>
          </p:txBody>
        </p:sp>
        <p:sp>
          <p:nvSpPr>
            <p:cNvPr id="13493" name="Freeform 35"/>
            <p:cNvSpPr>
              <a:spLocks/>
            </p:cNvSpPr>
            <p:nvPr/>
          </p:nvSpPr>
          <p:spPr bwMode="auto">
            <a:xfrm>
              <a:off x="2350" y="2795"/>
              <a:ext cx="300" cy="250"/>
            </a:xfrm>
            <a:custGeom>
              <a:avLst/>
              <a:gdLst>
                <a:gd name="T0" fmla="*/ 300 w 300"/>
                <a:gd name="T1" fmla="*/ 0 h 250"/>
                <a:gd name="T2" fmla="*/ 300 w 300"/>
                <a:gd name="T3" fmla="*/ 93 h 250"/>
                <a:gd name="T4" fmla="*/ 0 w 300"/>
                <a:gd name="T5" fmla="*/ 250 h 250"/>
                <a:gd name="T6" fmla="*/ 0 60000 65536"/>
                <a:gd name="T7" fmla="*/ 0 60000 65536"/>
                <a:gd name="T8" fmla="*/ 0 60000 65536"/>
                <a:gd name="T9" fmla="*/ 0 w 300"/>
                <a:gd name="T10" fmla="*/ 0 h 250"/>
                <a:gd name="T11" fmla="*/ 300 w 300"/>
                <a:gd name="T12" fmla="*/ 250 h 250"/>
              </a:gdLst>
              <a:ahLst/>
              <a:cxnLst>
                <a:cxn ang="T6">
                  <a:pos x="T0" y="T1"/>
                </a:cxn>
                <a:cxn ang="T7">
                  <a:pos x="T2" y="T3"/>
                </a:cxn>
                <a:cxn ang="T8">
                  <a:pos x="T4" y="T5"/>
                </a:cxn>
              </a:cxnLst>
              <a:rect l="T9" t="T10" r="T11" b="T12"/>
              <a:pathLst>
                <a:path w="300" h="250">
                  <a:moveTo>
                    <a:pt x="300" y="0"/>
                  </a:moveTo>
                  <a:lnTo>
                    <a:pt x="300" y="93"/>
                  </a:lnTo>
                  <a:lnTo>
                    <a:pt x="0" y="250"/>
                  </a:lnTo>
                </a:path>
              </a:pathLst>
            </a:custGeom>
            <a:noFill/>
            <a:ln w="22225">
              <a:solidFill>
                <a:srgbClr val="000000"/>
              </a:solidFill>
              <a:prstDash val="solid"/>
              <a:round/>
              <a:headEnd/>
              <a:tailEnd/>
            </a:ln>
          </p:spPr>
          <p:txBody>
            <a:bodyPr/>
            <a:lstStyle/>
            <a:p>
              <a:endParaRPr lang="de-DE"/>
            </a:p>
          </p:txBody>
        </p:sp>
        <p:sp>
          <p:nvSpPr>
            <p:cNvPr id="13494" name="Line 36"/>
            <p:cNvSpPr>
              <a:spLocks noChangeShapeType="1"/>
            </p:cNvSpPr>
            <p:nvPr/>
          </p:nvSpPr>
          <p:spPr bwMode="auto">
            <a:xfrm>
              <a:off x="2016" y="1968"/>
              <a:ext cx="144" cy="336"/>
            </a:xfrm>
            <a:prstGeom prst="line">
              <a:avLst/>
            </a:prstGeom>
            <a:noFill/>
            <a:ln w="38100">
              <a:solidFill>
                <a:schemeClr val="accent1"/>
              </a:solidFill>
              <a:round/>
              <a:headEnd/>
              <a:tailEnd type="triangle" w="med" len="med"/>
            </a:ln>
          </p:spPr>
          <p:txBody>
            <a:bodyPr wrap="none" anchor="ctr"/>
            <a:lstStyle/>
            <a:p>
              <a:endParaRPr lang="de-DE"/>
            </a:p>
          </p:txBody>
        </p:sp>
      </p:grpSp>
      <p:sp>
        <p:nvSpPr>
          <p:cNvPr id="13320" name="Rectangle 37"/>
          <p:cNvSpPr>
            <a:spLocks noChangeArrowheads="1"/>
          </p:cNvSpPr>
          <p:nvPr/>
        </p:nvSpPr>
        <p:spPr bwMode="auto">
          <a:xfrm>
            <a:off x="5137150" y="5078413"/>
            <a:ext cx="55563" cy="317500"/>
          </a:xfrm>
          <a:prstGeom prst="rect">
            <a:avLst/>
          </a:prstGeom>
          <a:solidFill>
            <a:srgbClr val="000000"/>
          </a:solidFill>
          <a:ln w="9525">
            <a:noFill/>
            <a:miter lim="800000"/>
            <a:headEnd/>
            <a:tailEnd/>
          </a:ln>
        </p:spPr>
        <p:txBody>
          <a:bodyPr/>
          <a:lstStyle/>
          <a:p>
            <a:endParaRPr lang="de-DE"/>
          </a:p>
        </p:txBody>
      </p:sp>
      <p:grpSp>
        <p:nvGrpSpPr>
          <p:cNvPr id="5" name="Group 38"/>
          <p:cNvGrpSpPr>
            <a:grpSpLocks/>
          </p:cNvGrpSpPr>
          <p:nvPr/>
        </p:nvGrpSpPr>
        <p:grpSpPr bwMode="auto">
          <a:xfrm>
            <a:off x="4648200" y="5124450"/>
            <a:ext cx="2755900" cy="973138"/>
            <a:chOff x="3216" y="2732"/>
            <a:chExt cx="1737" cy="613"/>
          </a:xfrm>
        </p:grpSpPr>
        <p:sp>
          <p:nvSpPr>
            <p:cNvPr id="13448" name="Freeform 39"/>
            <p:cNvSpPr>
              <a:spLocks/>
            </p:cNvSpPr>
            <p:nvPr/>
          </p:nvSpPr>
          <p:spPr bwMode="auto">
            <a:xfrm>
              <a:off x="4126" y="2732"/>
              <a:ext cx="735" cy="613"/>
            </a:xfrm>
            <a:custGeom>
              <a:avLst/>
              <a:gdLst>
                <a:gd name="T0" fmla="*/ 285 w 735"/>
                <a:gd name="T1" fmla="*/ 0 h 613"/>
                <a:gd name="T2" fmla="*/ 735 w 735"/>
                <a:gd name="T3" fmla="*/ 0 h 613"/>
                <a:gd name="T4" fmla="*/ 442 w 735"/>
                <a:gd name="T5" fmla="*/ 171 h 613"/>
                <a:gd name="T6" fmla="*/ 0 w 735"/>
                <a:gd name="T7" fmla="*/ 171 h 613"/>
                <a:gd name="T8" fmla="*/ 0 w 735"/>
                <a:gd name="T9" fmla="*/ 613 h 613"/>
                <a:gd name="T10" fmla="*/ 442 w 735"/>
                <a:gd name="T11" fmla="*/ 613 h 613"/>
                <a:gd name="T12" fmla="*/ 442 w 735"/>
                <a:gd name="T13" fmla="*/ 171 h 613"/>
                <a:gd name="T14" fmla="*/ 0 60000 65536"/>
                <a:gd name="T15" fmla="*/ 0 60000 65536"/>
                <a:gd name="T16" fmla="*/ 0 60000 65536"/>
                <a:gd name="T17" fmla="*/ 0 60000 65536"/>
                <a:gd name="T18" fmla="*/ 0 60000 65536"/>
                <a:gd name="T19" fmla="*/ 0 60000 65536"/>
                <a:gd name="T20" fmla="*/ 0 60000 65536"/>
                <a:gd name="T21" fmla="*/ 0 w 735"/>
                <a:gd name="T22" fmla="*/ 0 h 613"/>
                <a:gd name="T23" fmla="*/ 735 w 735"/>
                <a:gd name="T24" fmla="*/ 613 h 6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5" h="613">
                  <a:moveTo>
                    <a:pt x="285" y="0"/>
                  </a:moveTo>
                  <a:lnTo>
                    <a:pt x="735" y="0"/>
                  </a:lnTo>
                  <a:lnTo>
                    <a:pt x="442" y="171"/>
                  </a:lnTo>
                  <a:lnTo>
                    <a:pt x="0" y="171"/>
                  </a:lnTo>
                  <a:lnTo>
                    <a:pt x="0" y="613"/>
                  </a:lnTo>
                  <a:lnTo>
                    <a:pt x="442" y="613"/>
                  </a:lnTo>
                  <a:lnTo>
                    <a:pt x="442" y="171"/>
                  </a:lnTo>
                </a:path>
              </a:pathLst>
            </a:custGeom>
            <a:noFill/>
            <a:ln w="22225">
              <a:solidFill>
                <a:srgbClr val="000000"/>
              </a:solidFill>
              <a:prstDash val="solid"/>
              <a:round/>
              <a:headEnd/>
              <a:tailEnd/>
            </a:ln>
          </p:spPr>
          <p:txBody>
            <a:bodyPr/>
            <a:lstStyle/>
            <a:p>
              <a:endParaRPr lang="de-DE"/>
            </a:p>
          </p:txBody>
        </p:sp>
        <p:sp>
          <p:nvSpPr>
            <p:cNvPr id="13449" name="Line 40"/>
            <p:cNvSpPr>
              <a:spLocks noChangeShapeType="1"/>
            </p:cNvSpPr>
            <p:nvPr/>
          </p:nvSpPr>
          <p:spPr bwMode="auto">
            <a:xfrm flipH="1">
              <a:off x="4126" y="2732"/>
              <a:ext cx="285" cy="171"/>
            </a:xfrm>
            <a:prstGeom prst="line">
              <a:avLst/>
            </a:prstGeom>
            <a:noFill/>
            <a:ln w="22225">
              <a:solidFill>
                <a:srgbClr val="000000"/>
              </a:solidFill>
              <a:round/>
              <a:headEnd/>
              <a:tailEnd/>
            </a:ln>
          </p:spPr>
          <p:txBody>
            <a:bodyPr/>
            <a:lstStyle/>
            <a:p>
              <a:endParaRPr lang="de-DE"/>
            </a:p>
          </p:txBody>
        </p:sp>
        <p:sp>
          <p:nvSpPr>
            <p:cNvPr id="13450" name="Freeform 41"/>
            <p:cNvSpPr>
              <a:spLocks/>
            </p:cNvSpPr>
            <p:nvPr/>
          </p:nvSpPr>
          <p:spPr bwMode="auto">
            <a:xfrm>
              <a:off x="4675" y="2796"/>
              <a:ext cx="64" cy="207"/>
            </a:xfrm>
            <a:custGeom>
              <a:avLst/>
              <a:gdLst>
                <a:gd name="T0" fmla="*/ 64 w 64"/>
                <a:gd name="T1" fmla="*/ 0 h 207"/>
                <a:gd name="T2" fmla="*/ 64 w 64"/>
                <a:gd name="T3" fmla="*/ 164 h 207"/>
                <a:gd name="T4" fmla="*/ 0 w 64"/>
                <a:gd name="T5" fmla="*/ 207 h 207"/>
                <a:gd name="T6" fmla="*/ 0 w 64"/>
                <a:gd name="T7" fmla="*/ 36 h 207"/>
                <a:gd name="T8" fmla="*/ 0 60000 65536"/>
                <a:gd name="T9" fmla="*/ 0 60000 65536"/>
                <a:gd name="T10" fmla="*/ 0 60000 65536"/>
                <a:gd name="T11" fmla="*/ 0 60000 65536"/>
                <a:gd name="T12" fmla="*/ 0 w 64"/>
                <a:gd name="T13" fmla="*/ 0 h 207"/>
                <a:gd name="T14" fmla="*/ 64 w 64"/>
                <a:gd name="T15" fmla="*/ 207 h 207"/>
              </a:gdLst>
              <a:ahLst/>
              <a:cxnLst>
                <a:cxn ang="T8">
                  <a:pos x="T0" y="T1"/>
                </a:cxn>
                <a:cxn ang="T9">
                  <a:pos x="T2" y="T3"/>
                </a:cxn>
                <a:cxn ang="T10">
                  <a:pos x="T4" y="T5"/>
                </a:cxn>
                <a:cxn ang="T11">
                  <a:pos x="T6" y="T7"/>
                </a:cxn>
              </a:cxnLst>
              <a:rect l="T12" t="T13" r="T14" b="T15"/>
              <a:pathLst>
                <a:path w="64" h="207">
                  <a:moveTo>
                    <a:pt x="64" y="0"/>
                  </a:moveTo>
                  <a:lnTo>
                    <a:pt x="64" y="164"/>
                  </a:lnTo>
                  <a:lnTo>
                    <a:pt x="0" y="207"/>
                  </a:lnTo>
                  <a:lnTo>
                    <a:pt x="0" y="36"/>
                  </a:lnTo>
                </a:path>
              </a:pathLst>
            </a:custGeom>
            <a:noFill/>
            <a:ln w="22225">
              <a:solidFill>
                <a:srgbClr val="000000"/>
              </a:solidFill>
              <a:prstDash val="solid"/>
              <a:round/>
              <a:headEnd/>
              <a:tailEnd/>
            </a:ln>
          </p:spPr>
          <p:txBody>
            <a:bodyPr/>
            <a:lstStyle/>
            <a:p>
              <a:endParaRPr lang="de-DE"/>
            </a:p>
          </p:txBody>
        </p:sp>
        <p:grpSp>
          <p:nvGrpSpPr>
            <p:cNvPr id="6" name="Group 42"/>
            <p:cNvGrpSpPr>
              <a:grpSpLocks/>
            </p:cNvGrpSpPr>
            <p:nvPr/>
          </p:nvGrpSpPr>
          <p:grpSpPr bwMode="auto">
            <a:xfrm>
              <a:off x="4176" y="3024"/>
              <a:ext cx="342" cy="207"/>
              <a:chOff x="3817" y="2788"/>
              <a:chExt cx="342" cy="207"/>
            </a:xfrm>
          </p:grpSpPr>
          <p:sp>
            <p:nvSpPr>
              <p:cNvPr id="13468" name="Freeform 43"/>
              <p:cNvSpPr>
                <a:spLocks noEditPoints="1"/>
              </p:cNvSpPr>
              <p:nvPr/>
            </p:nvSpPr>
            <p:spPr bwMode="auto">
              <a:xfrm>
                <a:off x="3817" y="2788"/>
                <a:ext cx="342" cy="207"/>
              </a:xfrm>
              <a:custGeom>
                <a:avLst/>
                <a:gdLst>
                  <a:gd name="T0" fmla="*/ 0 w 342"/>
                  <a:gd name="T1" fmla="*/ 50 h 207"/>
                  <a:gd name="T2" fmla="*/ 292 w 342"/>
                  <a:gd name="T3" fmla="*/ 0 h 207"/>
                  <a:gd name="T4" fmla="*/ 342 w 342"/>
                  <a:gd name="T5" fmla="*/ 150 h 207"/>
                  <a:gd name="T6" fmla="*/ 57 w 342"/>
                  <a:gd name="T7" fmla="*/ 207 h 207"/>
                  <a:gd name="T8" fmla="*/ 0 w 342"/>
                  <a:gd name="T9" fmla="*/ 50 h 207"/>
                  <a:gd name="T10" fmla="*/ 28 w 342"/>
                  <a:gd name="T11" fmla="*/ 57 h 207"/>
                  <a:gd name="T12" fmla="*/ 178 w 342"/>
                  <a:gd name="T13" fmla="*/ 122 h 207"/>
                  <a:gd name="T14" fmla="*/ 271 w 342"/>
                  <a:gd name="T15" fmla="*/ 8 h 207"/>
                  <a:gd name="T16" fmla="*/ 28 w 342"/>
                  <a:gd name="T17" fmla="*/ 57 h 207"/>
                  <a:gd name="T18" fmla="*/ 21 w 342"/>
                  <a:gd name="T19" fmla="*/ 65 h 207"/>
                  <a:gd name="T20" fmla="*/ 57 w 342"/>
                  <a:gd name="T21" fmla="*/ 186 h 207"/>
                  <a:gd name="T22" fmla="*/ 121 w 342"/>
                  <a:gd name="T23" fmla="*/ 115 h 207"/>
                  <a:gd name="T24" fmla="*/ 21 w 342"/>
                  <a:gd name="T25" fmla="*/ 65 h 207"/>
                  <a:gd name="T26" fmla="*/ 285 w 342"/>
                  <a:gd name="T27" fmla="*/ 15 h 207"/>
                  <a:gd name="T28" fmla="*/ 221 w 342"/>
                  <a:gd name="T29" fmla="*/ 93 h 207"/>
                  <a:gd name="T30" fmla="*/ 328 w 342"/>
                  <a:gd name="T31" fmla="*/ 136 h 207"/>
                  <a:gd name="T32" fmla="*/ 285 w 342"/>
                  <a:gd name="T33" fmla="*/ 15 h 207"/>
                  <a:gd name="T34" fmla="*/ 135 w 342"/>
                  <a:gd name="T35" fmla="*/ 115 h 207"/>
                  <a:gd name="T36" fmla="*/ 71 w 342"/>
                  <a:gd name="T37" fmla="*/ 193 h 207"/>
                  <a:gd name="T38" fmla="*/ 321 w 342"/>
                  <a:gd name="T39" fmla="*/ 143 h 207"/>
                  <a:gd name="T40" fmla="*/ 214 w 342"/>
                  <a:gd name="T41" fmla="*/ 100 h 207"/>
                  <a:gd name="T42" fmla="*/ 185 w 342"/>
                  <a:gd name="T43" fmla="*/ 143 h 207"/>
                  <a:gd name="T44" fmla="*/ 135 w 342"/>
                  <a:gd name="T45" fmla="*/ 115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2"/>
                  <a:gd name="T70" fmla="*/ 0 h 207"/>
                  <a:gd name="T71" fmla="*/ 342 w 342"/>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2" h="207">
                    <a:moveTo>
                      <a:pt x="0" y="50"/>
                    </a:moveTo>
                    <a:lnTo>
                      <a:pt x="292" y="0"/>
                    </a:lnTo>
                    <a:lnTo>
                      <a:pt x="342" y="150"/>
                    </a:lnTo>
                    <a:lnTo>
                      <a:pt x="57" y="207"/>
                    </a:lnTo>
                    <a:lnTo>
                      <a:pt x="0" y="50"/>
                    </a:lnTo>
                    <a:close/>
                    <a:moveTo>
                      <a:pt x="28" y="57"/>
                    </a:moveTo>
                    <a:lnTo>
                      <a:pt x="178" y="122"/>
                    </a:lnTo>
                    <a:lnTo>
                      <a:pt x="271" y="8"/>
                    </a:lnTo>
                    <a:lnTo>
                      <a:pt x="28" y="57"/>
                    </a:lnTo>
                    <a:close/>
                    <a:moveTo>
                      <a:pt x="21" y="65"/>
                    </a:moveTo>
                    <a:lnTo>
                      <a:pt x="57" y="186"/>
                    </a:lnTo>
                    <a:lnTo>
                      <a:pt x="121" y="115"/>
                    </a:lnTo>
                    <a:lnTo>
                      <a:pt x="21" y="65"/>
                    </a:lnTo>
                    <a:close/>
                    <a:moveTo>
                      <a:pt x="285" y="15"/>
                    </a:moveTo>
                    <a:lnTo>
                      <a:pt x="221" y="93"/>
                    </a:lnTo>
                    <a:lnTo>
                      <a:pt x="328" y="136"/>
                    </a:lnTo>
                    <a:lnTo>
                      <a:pt x="285" y="15"/>
                    </a:lnTo>
                    <a:close/>
                    <a:moveTo>
                      <a:pt x="135" y="115"/>
                    </a:moveTo>
                    <a:lnTo>
                      <a:pt x="71" y="193"/>
                    </a:lnTo>
                    <a:lnTo>
                      <a:pt x="321" y="143"/>
                    </a:lnTo>
                    <a:lnTo>
                      <a:pt x="214" y="100"/>
                    </a:lnTo>
                    <a:lnTo>
                      <a:pt x="185" y="143"/>
                    </a:lnTo>
                    <a:lnTo>
                      <a:pt x="135" y="115"/>
                    </a:lnTo>
                    <a:close/>
                  </a:path>
                </a:pathLst>
              </a:custGeom>
              <a:solidFill>
                <a:srgbClr val="00FF00"/>
              </a:solidFill>
              <a:ln w="9525">
                <a:solidFill>
                  <a:schemeClr val="accent2"/>
                </a:solidFill>
                <a:round/>
                <a:headEnd/>
                <a:tailEnd/>
              </a:ln>
            </p:spPr>
            <p:txBody>
              <a:bodyPr/>
              <a:lstStyle/>
              <a:p>
                <a:endParaRPr lang="de-DE"/>
              </a:p>
            </p:txBody>
          </p:sp>
          <p:sp>
            <p:nvSpPr>
              <p:cNvPr id="13469" name="Freeform 44"/>
              <p:cNvSpPr>
                <a:spLocks/>
              </p:cNvSpPr>
              <p:nvPr/>
            </p:nvSpPr>
            <p:spPr bwMode="auto">
              <a:xfrm>
                <a:off x="3817" y="2788"/>
                <a:ext cx="342" cy="207"/>
              </a:xfrm>
              <a:custGeom>
                <a:avLst/>
                <a:gdLst>
                  <a:gd name="T0" fmla="*/ 0 w 342"/>
                  <a:gd name="T1" fmla="*/ 50 h 207"/>
                  <a:gd name="T2" fmla="*/ 292 w 342"/>
                  <a:gd name="T3" fmla="*/ 0 h 207"/>
                  <a:gd name="T4" fmla="*/ 342 w 342"/>
                  <a:gd name="T5" fmla="*/ 150 h 207"/>
                  <a:gd name="T6" fmla="*/ 57 w 342"/>
                  <a:gd name="T7" fmla="*/ 207 h 207"/>
                  <a:gd name="T8" fmla="*/ 0 w 342"/>
                  <a:gd name="T9" fmla="*/ 50 h 207"/>
                  <a:gd name="T10" fmla="*/ 0 60000 65536"/>
                  <a:gd name="T11" fmla="*/ 0 60000 65536"/>
                  <a:gd name="T12" fmla="*/ 0 60000 65536"/>
                  <a:gd name="T13" fmla="*/ 0 60000 65536"/>
                  <a:gd name="T14" fmla="*/ 0 60000 65536"/>
                  <a:gd name="T15" fmla="*/ 0 w 342"/>
                  <a:gd name="T16" fmla="*/ 0 h 207"/>
                  <a:gd name="T17" fmla="*/ 342 w 342"/>
                  <a:gd name="T18" fmla="*/ 207 h 207"/>
                </a:gdLst>
                <a:ahLst/>
                <a:cxnLst>
                  <a:cxn ang="T10">
                    <a:pos x="T0" y="T1"/>
                  </a:cxn>
                  <a:cxn ang="T11">
                    <a:pos x="T2" y="T3"/>
                  </a:cxn>
                  <a:cxn ang="T12">
                    <a:pos x="T4" y="T5"/>
                  </a:cxn>
                  <a:cxn ang="T13">
                    <a:pos x="T6" y="T7"/>
                  </a:cxn>
                  <a:cxn ang="T14">
                    <a:pos x="T8" y="T9"/>
                  </a:cxn>
                </a:cxnLst>
                <a:rect l="T15" t="T16" r="T17" b="T18"/>
                <a:pathLst>
                  <a:path w="342" h="207">
                    <a:moveTo>
                      <a:pt x="0" y="50"/>
                    </a:moveTo>
                    <a:lnTo>
                      <a:pt x="292" y="0"/>
                    </a:lnTo>
                    <a:lnTo>
                      <a:pt x="342" y="150"/>
                    </a:lnTo>
                    <a:lnTo>
                      <a:pt x="57" y="207"/>
                    </a:lnTo>
                    <a:lnTo>
                      <a:pt x="0" y="50"/>
                    </a:lnTo>
                  </a:path>
                </a:pathLst>
              </a:custGeom>
              <a:noFill/>
              <a:ln w="22225">
                <a:solidFill>
                  <a:schemeClr val="accent2"/>
                </a:solidFill>
                <a:prstDash val="solid"/>
                <a:round/>
                <a:headEnd/>
                <a:tailEnd/>
              </a:ln>
            </p:spPr>
            <p:txBody>
              <a:bodyPr/>
              <a:lstStyle/>
              <a:p>
                <a:endParaRPr lang="de-DE"/>
              </a:p>
            </p:txBody>
          </p:sp>
          <p:sp>
            <p:nvSpPr>
              <p:cNvPr id="13470" name="Freeform 45"/>
              <p:cNvSpPr>
                <a:spLocks/>
              </p:cNvSpPr>
              <p:nvPr/>
            </p:nvSpPr>
            <p:spPr bwMode="auto">
              <a:xfrm>
                <a:off x="3845" y="2796"/>
                <a:ext cx="243" cy="114"/>
              </a:xfrm>
              <a:custGeom>
                <a:avLst/>
                <a:gdLst>
                  <a:gd name="T0" fmla="*/ 0 w 243"/>
                  <a:gd name="T1" fmla="*/ 49 h 114"/>
                  <a:gd name="T2" fmla="*/ 150 w 243"/>
                  <a:gd name="T3" fmla="*/ 114 h 114"/>
                  <a:gd name="T4" fmla="*/ 243 w 243"/>
                  <a:gd name="T5" fmla="*/ 0 h 114"/>
                  <a:gd name="T6" fmla="*/ 0 w 243"/>
                  <a:gd name="T7" fmla="*/ 49 h 114"/>
                  <a:gd name="T8" fmla="*/ 0 60000 65536"/>
                  <a:gd name="T9" fmla="*/ 0 60000 65536"/>
                  <a:gd name="T10" fmla="*/ 0 60000 65536"/>
                  <a:gd name="T11" fmla="*/ 0 60000 65536"/>
                  <a:gd name="T12" fmla="*/ 0 w 243"/>
                  <a:gd name="T13" fmla="*/ 0 h 114"/>
                  <a:gd name="T14" fmla="*/ 243 w 243"/>
                  <a:gd name="T15" fmla="*/ 114 h 114"/>
                </a:gdLst>
                <a:ahLst/>
                <a:cxnLst>
                  <a:cxn ang="T8">
                    <a:pos x="T0" y="T1"/>
                  </a:cxn>
                  <a:cxn ang="T9">
                    <a:pos x="T2" y="T3"/>
                  </a:cxn>
                  <a:cxn ang="T10">
                    <a:pos x="T4" y="T5"/>
                  </a:cxn>
                  <a:cxn ang="T11">
                    <a:pos x="T6" y="T7"/>
                  </a:cxn>
                </a:cxnLst>
                <a:rect l="T12" t="T13" r="T14" b="T15"/>
                <a:pathLst>
                  <a:path w="243" h="114">
                    <a:moveTo>
                      <a:pt x="0" y="49"/>
                    </a:moveTo>
                    <a:lnTo>
                      <a:pt x="150" y="114"/>
                    </a:lnTo>
                    <a:lnTo>
                      <a:pt x="243" y="0"/>
                    </a:lnTo>
                    <a:lnTo>
                      <a:pt x="0" y="49"/>
                    </a:lnTo>
                  </a:path>
                </a:pathLst>
              </a:custGeom>
              <a:noFill/>
              <a:ln w="22225">
                <a:solidFill>
                  <a:schemeClr val="accent2"/>
                </a:solidFill>
                <a:prstDash val="solid"/>
                <a:round/>
                <a:headEnd/>
                <a:tailEnd/>
              </a:ln>
            </p:spPr>
            <p:txBody>
              <a:bodyPr/>
              <a:lstStyle/>
              <a:p>
                <a:endParaRPr lang="de-DE"/>
              </a:p>
            </p:txBody>
          </p:sp>
          <p:sp>
            <p:nvSpPr>
              <p:cNvPr id="13471" name="Freeform 46"/>
              <p:cNvSpPr>
                <a:spLocks/>
              </p:cNvSpPr>
              <p:nvPr/>
            </p:nvSpPr>
            <p:spPr bwMode="auto">
              <a:xfrm>
                <a:off x="3838" y="2853"/>
                <a:ext cx="100" cy="121"/>
              </a:xfrm>
              <a:custGeom>
                <a:avLst/>
                <a:gdLst>
                  <a:gd name="T0" fmla="*/ 0 w 100"/>
                  <a:gd name="T1" fmla="*/ 0 h 121"/>
                  <a:gd name="T2" fmla="*/ 36 w 100"/>
                  <a:gd name="T3" fmla="*/ 121 h 121"/>
                  <a:gd name="T4" fmla="*/ 100 w 100"/>
                  <a:gd name="T5" fmla="*/ 50 h 121"/>
                  <a:gd name="T6" fmla="*/ 0 w 100"/>
                  <a:gd name="T7" fmla="*/ 0 h 121"/>
                  <a:gd name="T8" fmla="*/ 0 60000 65536"/>
                  <a:gd name="T9" fmla="*/ 0 60000 65536"/>
                  <a:gd name="T10" fmla="*/ 0 60000 65536"/>
                  <a:gd name="T11" fmla="*/ 0 60000 65536"/>
                  <a:gd name="T12" fmla="*/ 0 w 100"/>
                  <a:gd name="T13" fmla="*/ 0 h 121"/>
                  <a:gd name="T14" fmla="*/ 100 w 100"/>
                  <a:gd name="T15" fmla="*/ 121 h 121"/>
                </a:gdLst>
                <a:ahLst/>
                <a:cxnLst>
                  <a:cxn ang="T8">
                    <a:pos x="T0" y="T1"/>
                  </a:cxn>
                  <a:cxn ang="T9">
                    <a:pos x="T2" y="T3"/>
                  </a:cxn>
                  <a:cxn ang="T10">
                    <a:pos x="T4" y="T5"/>
                  </a:cxn>
                  <a:cxn ang="T11">
                    <a:pos x="T6" y="T7"/>
                  </a:cxn>
                </a:cxnLst>
                <a:rect l="T12" t="T13" r="T14" b="T15"/>
                <a:pathLst>
                  <a:path w="100" h="121">
                    <a:moveTo>
                      <a:pt x="0" y="0"/>
                    </a:moveTo>
                    <a:lnTo>
                      <a:pt x="36" y="121"/>
                    </a:lnTo>
                    <a:lnTo>
                      <a:pt x="100" y="50"/>
                    </a:lnTo>
                    <a:lnTo>
                      <a:pt x="0" y="0"/>
                    </a:lnTo>
                  </a:path>
                </a:pathLst>
              </a:custGeom>
              <a:noFill/>
              <a:ln w="22225">
                <a:solidFill>
                  <a:schemeClr val="accent2"/>
                </a:solidFill>
                <a:prstDash val="solid"/>
                <a:round/>
                <a:headEnd/>
                <a:tailEnd/>
              </a:ln>
            </p:spPr>
            <p:txBody>
              <a:bodyPr/>
              <a:lstStyle/>
              <a:p>
                <a:endParaRPr lang="de-DE"/>
              </a:p>
            </p:txBody>
          </p:sp>
          <p:sp>
            <p:nvSpPr>
              <p:cNvPr id="13472" name="Freeform 47"/>
              <p:cNvSpPr>
                <a:spLocks/>
              </p:cNvSpPr>
              <p:nvPr/>
            </p:nvSpPr>
            <p:spPr bwMode="auto">
              <a:xfrm>
                <a:off x="4038" y="2803"/>
                <a:ext cx="107" cy="121"/>
              </a:xfrm>
              <a:custGeom>
                <a:avLst/>
                <a:gdLst>
                  <a:gd name="T0" fmla="*/ 64 w 107"/>
                  <a:gd name="T1" fmla="*/ 0 h 121"/>
                  <a:gd name="T2" fmla="*/ 0 w 107"/>
                  <a:gd name="T3" fmla="*/ 78 h 121"/>
                  <a:gd name="T4" fmla="*/ 107 w 107"/>
                  <a:gd name="T5" fmla="*/ 121 h 121"/>
                  <a:gd name="T6" fmla="*/ 64 w 107"/>
                  <a:gd name="T7" fmla="*/ 0 h 121"/>
                  <a:gd name="T8" fmla="*/ 0 60000 65536"/>
                  <a:gd name="T9" fmla="*/ 0 60000 65536"/>
                  <a:gd name="T10" fmla="*/ 0 60000 65536"/>
                  <a:gd name="T11" fmla="*/ 0 60000 65536"/>
                  <a:gd name="T12" fmla="*/ 0 w 107"/>
                  <a:gd name="T13" fmla="*/ 0 h 121"/>
                  <a:gd name="T14" fmla="*/ 107 w 107"/>
                  <a:gd name="T15" fmla="*/ 121 h 121"/>
                </a:gdLst>
                <a:ahLst/>
                <a:cxnLst>
                  <a:cxn ang="T8">
                    <a:pos x="T0" y="T1"/>
                  </a:cxn>
                  <a:cxn ang="T9">
                    <a:pos x="T2" y="T3"/>
                  </a:cxn>
                  <a:cxn ang="T10">
                    <a:pos x="T4" y="T5"/>
                  </a:cxn>
                  <a:cxn ang="T11">
                    <a:pos x="T6" y="T7"/>
                  </a:cxn>
                </a:cxnLst>
                <a:rect l="T12" t="T13" r="T14" b="T15"/>
                <a:pathLst>
                  <a:path w="107" h="121">
                    <a:moveTo>
                      <a:pt x="64" y="0"/>
                    </a:moveTo>
                    <a:lnTo>
                      <a:pt x="0" y="78"/>
                    </a:lnTo>
                    <a:lnTo>
                      <a:pt x="107" y="121"/>
                    </a:lnTo>
                    <a:lnTo>
                      <a:pt x="64" y="0"/>
                    </a:lnTo>
                  </a:path>
                </a:pathLst>
              </a:custGeom>
              <a:noFill/>
              <a:ln w="22225">
                <a:solidFill>
                  <a:schemeClr val="accent2"/>
                </a:solidFill>
                <a:prstDash val="solid"/>
                <a:round/>
                <a:headEnd/>
                <a:tailEnd/>
              </a:ln>
            </p:spPr>
            <p:txBody>
              <a:bodyPr/>
              <a:lstStyle/>
              <a:p>
                <a:endParaRPr lang="de-DE"/>
              </a:p>
            </p:txBody>
          </p:sp>
          <p:sp>
            <p:nvSpPr>
              <p:cNvPr id="13473" name="Freeform 48"/>
              <p:cNvSpPr>
                <a:spLocks/>
              </p:cNvSpPr>
              <p:nvPr/>
            </p:nvSpPr>
            <p:spPr bwMode="auto">
              <a:xfrm>
                <a:off x="3888" y="2888"/>
                <a:ext cx="250" cy="93"/>
              </a:xfrm>
              <a:custGeom>
                <a:avLst/>
                <a:gdLst>
                  <a:gd name="T0" fmla="*/ 64 w 250"/>
                  <a:gd name="T1" fmla="*/ 15 h 93"/>
                  <a:gd name="T2" fmla="*/ 0 w 250"/>
                  <a:gd name="T3" fmla="*/ 93 h 93"/>
                  <a:gd name="T4" fmla="*/ 250 w 250"/>
                  <a:gd name="T5" fmla="*/ 43 h 93"/>
                  <a:gd name="T6" fmla="*/ 143 w 250"/>
                  <a:gd name="T7" fmla="*/ 0 h 93"/>
                  <a:gd name="T8" fmla="*/ 114 w 250"/>
                  <a:gd name="T9" fmla="*/ 43 h 93"/>
                  <a:gd name="T10" fmla="*/ 64 w 250"/>
                  <a:gd name="T11" fmla="*/ 15 h 93"/>
                  <a:gd name="T12" fmla="*/ 0 60000 65536"/>
                  <a:gd name="T13" fmla="*/ 0 60000 65536"/>
                  <a:gd name="T14" fmla="*/ 0 60000 65536"/>
                  <a:gd name="T15" fmla="*/ 0 60000 65536"/>
                  <a:gd name="T16" fmla="*/ 0 60000 65536"/>
                  <a:gd name="T17" fmla="*/ 0 60000 65536"/>
                  <a:gd name="T18" fmla="*/ 0 w 250"/>
                  <a:gd name="T19" fmla="*/ 0 h 93"/>
                  <a:gd name="T20" fmla="*/ 250 w 2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250" h="93">
                    <a:moveTo>
                      <a:pt x="64" y="15"/>
                    </a:moveTo>
                    <a:lnTo>
                      <a:pt x="0" y="93"/>
                    </a:lnTo>
                    <a:lnTo>
                      <a:pt x="250" y="43"/>
                    </a:lnTo>
                    <a:lnTo>
                      <a:pt x="143" y="0"/>
                    </a:lnTo>
                    <a:lnTo>
                      <a:pt x="114" y="43"/>
                    </a:lnTo>
                    <a:lnTo>
                      <a:pt x="64" y="15"/>
                    </a:lnTo>
                  </a:path>
                </a:pathLst>
              </a:custGeom>
              <a:noFill/>
              <a:ln w="22225">
                <a:solidFill>
                  <a:schemeClr val="accent2"/>
                </a:solidFill>
                <a:prstDash val="solid"/>
                <a:round/>
                <a:headEnd/>
                <a:tailEnd/>
              </a:ln>
            </p:spPr>
            <p:txBody>
              <a:bodyPr/>
              <a:lstStyle/>
              <a:p>
                <a:endParaRPr lang="de-DE"/>
              </a:p>
            </p:txBody>
          </p:sp>
          <p:sp>
            <p:nvSpPr>
              <p:cNvPr id="13474" name="Freeform 49"/>
              <p:cNvSpPr>
                <a:spLocks/>
              </p:cNvSpPr>
              <p:nvPr/>
            </p:nvSpPr>
            <p:spPr bwMode="auto">
              <a:xfrm>
                <a:off x="3959" y="2824"/>
                <a:ext cx="50" cy="71"/>
              </a:xfrm>
              <a:custGeom>
                <a:avLst/>
                <a:gdLst>
                  <a:gd name="T0" fmla="*/ 29 w 50"/>
                  <a:gd name="T1" fmla="*/ 50 h 71"/>
                  <a:gd name="T2" fmla="*/ 8 w 50"/>
                  <a:gd name="T3" fmla="*/ 21 h 71"/>
                  <a:gd name="T4" fmla="*/ 15 w 50"/>
                  <a:gd name="T5" fmla="*/ 64 h 71"/>
                  <a:gd name="T6" fmla="*/ 22 w 50"/>
                  <a:gd name="T7" fmla="*/ 64 h 71"/>
                  <a:gd name="T8" fmla="*/ 22 w 50"/>
                  <a:gd name="T9" fmla="*/ 71 h 71"/>
                  <a:gd name="T10" fmla="*/ 15 w 50"/>
                  <a:gd name="T11" fmla="*/ 71 h 71"/>
                  <a:gd name="T12" fmla="*/ 8 w 50"/>
                  <a:gd name="T13" fmla="*/ 71 h 71"/>
                  <a:gd name="T14" fmla="*/ 15 w 50"/>
                  <a:gd name="T15" fmla="*/ 71 h 71"/>
                  <a:gd name="T16" fmla="*/ 0 w 50"/>
                  <a:gd name="T17" fmla="*/ 21 h 71"/>
                  <a:gd name="T18" fmla="*/ 0 w 50"/>
                  <a:gd name="T19" fmla="*/ 14 h 71"/>
                  <a:gd name="T20" fmla="*/ 8 w 50"/>
                  <a:gd name="T21" fmla="*/ 14 h 71"/>
                  <a:gd name="T22" fmla="*/ 29 w 50"/>
                  <a:gd name="T23" fmla="*/ 43 h 71"/>
                  <a:gd name="T24" fmla="*/ 29 w 50"/>
                  <a:gd name="T25" fmla="*/ 7 h 71"/>
                  <a:gd name="T26" fmla="*/ 36 w 50"/>
                  <a:gd name="T27" fmla="*/ 0 h 71"/>
                  <a:gd name="T28" fmla="*/ 43 w 50"/>
                  <a:gd name="T29" fmla="*/ 0 h 71"/>
                  <a:gd name="T30" fmla="*/ 43 w 50"/>
                  <a:gd name="T31" fmla="*/ 7 h 71"/>
                  <a:gd name="T32" fmla="*/ 36 w 50"/>
                  <a:gd name="T33" fmla="*/ 7 h 71"/>
                  <a:gd name="T34" fmla="*/ 50 w 50"/>
                  <a:gd name="T35" fmla="*/ 57 h 71"/>
                  <a:gd name="T36" fmla="*/ 50 w 50"/>
                  <a:gd name="T37" fmla="*/ 50 h 71"/>
                  <a:gd name="T38" fmla="*/ 50 w 50"/>
                  <a:gd name="T39" fmla="*/ 57 h 71"/>
                  <a:gd name="T40" fmla="*/ 43 w 50"/>
                  <a:gd name="T41" fmla="*/ 64 h 71"/>
                  <a:gd name="T42" fmla="*/ 36 w 50"/>
                  <a:gd name="T43" fmla="*/ 64 h 71"/>
                  <a:gd name="T44" fmla="*/ 36 w 50"/>
                  <a:gd name="T45" fmla="*/ 57 h 71"/>
                  <a:gd name="T46" fmla="*/ 43 w 50"/>
                  <a:gd name="T47" fmla="*/ 57 h 71"/>
                  <a:gd name="T48" fmla="*/ 36 w 50"/>
                  <a:gd name="T49" fmla="*/ 7 h 71"/>
                  <a:gd name="T50" fmla="*/ 29 w 50"/>
                  <a:gd name="T51" fmla="*/ 5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71"/>
                  <a:gd name="T80" fmla="*/ 50 w 50"/>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71">
                    <a:moveTo>
                      <a:pt x="29" y="50"/>
                    </a:moveTo>
                    <a:lnTo>
                      <a:pt x="8" y="21"/>
                    </a:lnTo>
                    <a:lnTo>
                      <a:pt x="15" y="64"/>
                    </a:lnTo>
                    <a:lnTo>
                      <a:pt x="22" y="64"/>
                    </a:lnTo>
                    <a:lnTo>
                      <a:pt x="22" y="71"/>
                    </a:lnTo>
                    <a:lnTo>
                      <a:pt x="15" y="71"/>
                    </a:lnTo>
                    <a:lnTo>
                      <a:pt x="8" y="71"/>
                    </a:lnTo>
                    <a:lnTo>
                      <a:pt x="15" y="71"/>
                    </a:lnTo>
                    <a:lnTo>
                      <a:pt x="0" y="21"/>
                    </a:lnTo>
                    <a:lnTo>
                      <a:pt x="0" y="14"/>
                    </a:lnTo>
                    <a:lnTo>
                      <a:pt x="8" y="14"/>
                    </a:lnTo>
                    <a:lnTo>
                      <a:pt x="29" y="43"/>
                    </a:lnTo>
                    <a:lnTo>
                      <a:pt x="29" y="7"/>
                    </a:lnTo>
                    <a:lnTo>
                      <a:pt x="36" y="0"/>
                    </a:lnTo>
                    <a:lnTo>
                      <a:pt x="43" y="0"/>
                    </a:lnTo>
                    <a:lnTo>
                      <a:pt x="43" y="7"/>
                    </a:lnTo>
                    <a:lnTo>
                      <a:pt x="36" y="7"/>
                    </a:lnTo>
                    <a:lnTo>
                      <a:pt x="50" y="57"/>
                    </a:lnTo>
                    <a:lnTo>
                      <a:pt x="50" y="50"/>
                    </a:lnTo>
                    <a:lnTo>
                      <a:pt x="50" y="57"/>
                    </a:lnTo>
                    <a:lnTo>
                      <a:pt x="43" y="64"/>
                    </a:lnTo>
                    <a:lnTo>
                      <a:pt x="36" y="64"/>
                    </a:lnTo>
                    <a:lnTo>
                      <a:pt x="36" y="57"/>
                    </a:lnTo>
                    <a:lnTo>
                      <a:pt x="43" y="57"/>
                    </a:lnTo>
                    <a:lnTo>
                      <a:pt x="36" y="7"/>
                    </a:lnTo>
                    <a:lnTo>
                      <a:pt x="29" y="50"/>
                    </a:lnTo>
                  </a:path>
                </a:pathLst>
              </a:custGeom>
              <a:noFill/>
              <a:ln w="22225">
                <a:solidFill>
                  <a:schemeClr val="accent2"/>
                </a:solidFill>
                <a:prstDash val="solid"/>
                <a:round/>
                <a:headEnd/>
                <a:tailEnd/>
              </a:ln>
            </p:spPr>
            <p:txBody>
              <a:bodyPr/>
              <a:lstStyle/>
              <a:p>
                <a:endParaRPr lang="de-DE"/>
              </a:p>
            </p:txBody>
          </p:sp>
        </p:grpSp>
        <p:sp>
          <p:nvSpPr>
            <p:cNvPr id="13452" name="Freeform 50"/>
            <p:cNvSpPr>
              <a:spLocks/>
            </p:cNvSpPr>
            <p:nvPr/>
          </p:nvSpPr>
          <p:spPr bwMode="auto">
            <a:xfrm>
              <a:off x="4689" y="2853"/>
              <a:ext cx="43" cy="100"/>
            </a:xfrm>
            <a:custGeom>
              <a:avLst/>
              <a:gdLst>
                <a:gd name="T0" fmla="*/ 43 w 43"/>
                <a:gd name="T1" fmla="*/ 43 h 100"/>
                <a:gd name="T2" fmla="*/ 43 w 43"/>
                <a:gd name="T3" fmla="*/ 57 h 100"/>
                <a:gd name="T4" fmla="*/ 43 w 43"/>
                <a:gd name="T5" fmla="*/ 64 h 100"/>
                <a:gd name="T6" fmla="*/ 36 w 43"/>
                <a:gd name="T7" fmla="*/ 79 h 100"/>
                <a:gd name="T8" fmla="*/ 36 w 43"/>
                <a:gd name="T9" fmla="*/ 86 h 100"/>
                <a:gd name="T10" fmla="*/ 36 w 43"/>
                <a:gd name="T11" fmla="*/ 93 h 100"/>
                <a:gd name="T12" fmla="*/ 29 w 43"/>
                <a:gd name="T13" fmla="*/ 93 h 100"/>
                <a:gd name="T14" fmla="*/ 29 w 43"/>
                <a:gd name="T15" fmla="*/ 100 h 100"/>
                <a:gd name="T16" fmla="*/ 22 w 43"/>
                <a:gd name="T17" fmla="*/ 100 h 100"/>
                <a:gd name="T18" fmla="*/ 15 w 43"/>
                <a:gd name="T19" fmla="*/ 100 h 100"/>
                <a:gd name="T20" fmla="*/ 8 w 43"/>
                <a:gd name="T21" fmla="*/ 93 h 100"/>
                <a:gd name="T22" fmla="*/ 8 w 43"/>
                <a:gd name="T23" fmla="*/ 86 h 100"/>
                <a:gd name="T24" fmla="*/ 0 w 43"/>
                <a:gd name="T25" fmla="*/ 79 h 100"/>
                <a:gd name="T26" fmla="*/ 0 w 43"/>
                <a:gd name="T27" fmla="*/ 71 h 100"/>
                <a:gd name="T28" fmla="*/ 0 w 43"/>
                <a:gd name="T29" fmla="*/ 64 h 100"/>
                <a:gd name="T30" fmla="*/ 0 w 43"/>
                <a:gd name="T31" fmla="*/ 57 h 100"/>
                <a:gd name="T32" fmla="*/ 0 w 43"/>
                <a:gd name="T33" fmla="*/ 43 h 100"/>
                <a:gd name="T34" fmla="*/ 0 w 43"/>
                <a:gd name="T35" fmla="*/ 29 h 100"/>
                <a:gd name="T36" fmla="*/ 0 w 43"/>
                <a:gd name="T37" fmla="*/ 22 h 100"/>
                <a:gd name="T38" fmla="*/ 8 w 43"/>
                <a:gd name="T39" fmla="*/ 14 h 100"/>
                <a:gd name="T40" fmla="*/ 8 w 43"/>
                <a:gd name="T41" fmla="*/ 7 h 100"/>
                <a:gd name="T42" fmla="*/ 8 w 43"/>
                <a:gd name="T43" fmla="*/ 0 h 100"/>
                <a:gd name="T44" fmla="*/ 15 w 43"/>
                <a:gd name="T45" fmla="*/ 0 h 100"/>
                <a:gd name="T46" fmla="*/ 22 w 43"/>
                <a:gd name="T47" fmla="*/ 0 h 100"/>
                <a:gd name="T48" fmla="*/ 29 w 43"/>
                <a:gd name="T49" fmla="*/ 0 h 100"/>
                <a:gd name="T50" fmla="*/ 36 w 43"/>
                <a:gd name="T51" fmla="*/ 7 h 100"/>
                <a:gd name="T52" fmla="*/ 36 w 43"/>
                <a:gd name="T53" fmla="*/ 14 h 100"/>
                <a:gd name="T54" fmla="*/ 36 w 43"/>
                <a:gd name="T55" fmla="*/ 22 h 100"/>
                <a:gd name="T56" fmla="*/ 43 w 43"/>
                <a:gd name="T57" fmla="*/ 22 h 100"/>
                <a:gd name="T58" fmla="*/ 43 w 43"/>
                <a:gd name="T59" fmla="*/ 29 h 100"/>
                <a:gd name="T60" fmla="*/ 43 w 43"/>
                <a:gd name="T61" fmla="*/ 36 h 100"/>
                <a:gd name="T62" fmla="*/ 43 w 43"/>
                <a:gd name="T63" fmla="*/ 43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100"/>
                <a:gd name="T98" fmla="*/ 43 w 43"/>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100">
                  <a:moveTo>
                    <a:pt x="43" y="43"/>
                  </a:moveTo>
                  <a:lnTo>
                    <a:pt x="43" y="57"/>
                  </a:lnTo>
                  <a:lnTo>
                    <a:pt x="43" y="64"/>
                  </a:lnTo>
                  <a:lnTo>
                    <a:pt x="36" y="79"/>
                  </a:lnTo>
                  <a:lnTo>
                    <a:pt x="36" y="86"/>
                  </a:lnTo>
                  <a:lnTo>
                    <a:pt x="36" y="93"/>
                  </a:lnTo>
                  <a:lnTo>
                    <a:pt x="29" y="93"/>
                  </a:lnTo>
                  <a:lnTo>
                    <a:pt x="29" y="100"/>
                  </a:lnTo>
                  <a:lnTo>
                    <a:pt x="22" y="100"/>
                  </a:lnTo>
                  <a:lnTo>
                    <a:pt x="15" y="100"/>
                  </a:lnTo>
                  <a:lnTo>
                    <a:pt x="8" y="93"/>
                  </a:lnTo>
                  <a:lnTo>
                    <a:pt x="8" y="86"/>
                  </a:lnTo>
                  <a:lnTo>
                    <a:pt x="0" y="79"/>
                  </a:lnTo>
                  <a:lnTo>
                    <a:pt x="0" y="71"/>
                  </a:lnTo>
                  <a:lnTo>
                    <a:pt x="0" y="64"/>
                  </a:lnTo>
                  <a:lnTo>
                    <a:pt x="0" y="57"/>
                  </a:lnTo>
                  <a:lnTo>
                    <a:pt x="0" y="43"/>
                  </a:lnTo>
                  <a:lnTo>
                    <a:pt x="0" y="29"/>
                  </a:lnTo>
                  <a:lnTo>
                    <a:pt x="0" y="22"/>
                  </a:lnTo>
                  <a:lnTo>
                    <a:pt x="8" y="14"/>
                  </a:lnTo>
                  <a:lnTo>
                    <a:pt x="8" y="7"/>
                  </a:lnTo>
                  <a:lnTo>
                    <a:pt x="8" y="0"/>
                  </a:lnTo>
                  <a:lnTo>
                    <a:pt x="15" y="0"/>
                  </a:lnTo>
                  <a:lnTo>
                    <a:pt x="22" y="0"/>
                  </a:lnTo>
                  <a:lnTo>
                    <a:pt x="29" y="0"/>
                  </a:lnTo>
                  <a:lnTo>
                    <a:pt x="36" y="7"/>
                  </a:lnTo>
                  <a:lnTo>
                    <a:pt x="36" y="14"/>
                  </a:lnTo>
                  <a:lnTo>
                    <a:pt x="36" y="22"/>
                  </a:lnTo>
                  <a:lnTo>
                    <a:pt x="43" y="22"/>
                  </a:lnTo>
                  <a:lnTo>
                    <a:pt x="43" y="29"/>
                  </a:lnTo>
                  <a:lnTo>
                    <a:pt x="43" y="36"/>
                  </a:lnTo>
                  <a:lnTo>
                    <a:pt x="43" y="43"/>
                  </a:lnTo>
                </a:path>
              </a:pathLst>
            </a:custGeom>
            <a:noFill/>
            <a:ln w="22225">
              <a:solidFill>
                <a:srgbClr val="000000"/>
              </a:solidFill>
              <a:prstDash val="solid"/>
              <a:round/>
              <a:headEnd/>
              <a:tailEnd/>
            </a:ln>
          </p:spPr>
          <p:txBody>
            <a:bodyPr/>
            <a:lstStyle/>
            <a:p>
              <a:endParaRPr lang="de-DE"/>
            </a:p>
          </p:txBody>
        </p:sp>
        <p:sp>
          <p:nvSpPr>
            <p:cNvPr id="13453" name="Freeform 51"/>
            <p:cNvSpPr>
              <a:spLocks/>
            </p:cNvSpPr>
            <p:nvPr/>
          </p:nvSpPr>
          <p:spPr bwMode="auto">
            <a:xfrm>
              <a:off x="4697" y="2853"/>
              <a:ext cx="28" cy="93"/>
            </a:xfrm>
            <a:custGeom>
              <a:avLst/>
              <a:gdLst>
                <a:gd name="T0" fmla="*/ 28 w 28"/>
                <a:gd name="T1" fmla="*/ 43 h 93"/>
                <a:gd name="T2" fmla="*/ 28 w 28"/>
                <a:gd name="T3" fmla="*/ 36 h 93"/>
                <a:gd name="T4" fmla="*/ 28 w 28"/>
                <a:gd name="T5" fmla="*/ 29 h 93"/>
                <a:gd name="T6" fmla="*/ 28 w 28"/>
                <a:gd name="T7" fmla="*/ 22 h 93"/>
                <a:gd name="T8" fmla="*/ 28 w 28"/>
                <a:gd name="T9" fmla="*/ 14 h 93"/>
                <a:gd name="T10" fmla="*/ 21 w 28"/>
                <a:gd name="T11" fmla="*/ 14 h 93"/>
                <a:gd name="T12" fmla="*/ 21 w 28"/>
                <a:gd name="T13" fmla="*/ 7 h 93"/>
                <a:gd name="T14" fmla="*/ 14 w 28"/>
                <a:gd name="T15" fmla="*/ 7 h 93"/>
                <a:gd name="T16" fmla="*/ 14 w 28"/>
                <a:gd name="T17" fmla="*/ 0 h 93"/>
                <a:gd name="T18" fmla="*/ 7 w 28"/>
                <a:gd name="T19" fmla="*/ 7 h 93"/>
                <a:gd name="T20" fmla="*/ 0 w 28"/>
                <a:gd name="T21" fmla="*/ 14 h 93"/>
                <a:gd name="T22" fmla="*/ 0 w 28"/>
                <a:gd name="T23" fmla="*/ 22 h 93"/>
                <a:gd name="T24" fmla="*/ 0 w 28"/>
                <a:gd name="T25" fmla="*/ 29 h 93"/>
                <a:gd name="T26" fmla="*/ 0 w 28"/>
                <a:gd name="T27" fmla="*/ 36 h 93"/>
                <a:gd name="T28" fmla="*/ 0 w 28"/>
                <a:gd name="T29" fmla="*/ 43 h 93"/>
                <a:gd name="T30" fmla="*/ 0 w 28"/>
                <a:gd name="T31" fmla="*/ 57 h 93"/>
                <a:gd name="T32" fmla="*/ 0 w 28"/>
                <a:gd name="T33" fmla="*/ 64 h 93"/>
                <a:gd name="T34" fmla="*/ 0 w 28"/>
                <a:gd name="T35" fmla="*/ 71 h 93"/>
                <a:gd name="T36" fmla="*/ 0 w 28"/>
                <a:gd name="T37" fmla="*/ 79 h 93"/>
                <a:gd name="T38" fmla="*/ 0 w 28"/>
                <a:gd name="T39" fmla="*/ 86 h 93"/>
                <a:gd name="T40" fmla="*/ 7 w 28"/>
                <a:gd name="T41" fmla="*/ 86 h 93"/>
                <a:gd name="T42" fmla="*/ 7 w 28"/>
                <a:gd name="T43" fmla="*/ 93 h 93"/>
                <a:gd name="T44" fmla="*/ 14 w 28"/>
                <a:gd name="T45" fmla="*/ 93 h 93"/>
                <a:gd name="T46" fmla="*/ 21 w 28"/>
                <a:gd name="T47" fmla="*/ 93 h 93"/>
                <a:gd name="T48" fmla="*/ 21 w 28"/>
                <a:gd name="T49" fmla="*/ 86 h 93"/>
                <a:gd name="T50" fmla="*/ 28 w 28"/>
                <a:gd name="T51" fmla="*/ 86 h 93"/>
                <a:gd name="T52" fmla="*/ 28 w 28"/>
                <a:gd name="T53" fmla="*/ 79 h 93"/>
                <a:gd name="T54" fmla="*/ 28 w 28"/>
                <a:gd name="T55" fmla="*/ 71 h 93"/>
                <a:gd name="T56" fmla="*/ 28 w 28"/>
                <a:gd name="T57" fmla="*/ 64 h 93"/>
                <a:gd name="T58" fmla="*/ 28 w 28"/>
                <a:gd name="T59" fmla="*/ 57 h 93"/>
                <a:gd name="T60" fmla="*/ 28 w 28"/>
                <a:gd name="T61" fmla="*/ 43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
                <a:gd name="T94" fmla="*/ 0 h 93"/>
                <a:gd name="T95" fmla="*/ 28 w 28"/>
                <a:gd name="T96" fmla="*/ 93 h 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 h="93">
                  <a:moveTo>
                    <a:pt x="28" y="43"/>
                  </a:moveTo>
                  <a:lnTo>
                    <a:pt x="28" y="36"/>
                  </a:lnTo>
                  <a:lnTo>
                    <a:pt x="28" y="29"/>
                  </a:lnTo>
                  <a:lnTo>
                    <a:pt x="28" y="22"/>
                  </a:lnTo>
                  <a:lnTo>
                    <a:pt x="28" y="14"/>
                  </a:lnTo>
                  <a:lnTo>
                    <a:pt x="21" y="14"/>
                  </a:lnTo>
                  <a:lnTo>
                    <a:pt x="21" y="7"/>
                  </a:lnTo>
                  <a:lnTo>
                    <a:pt x="14" y="7"/>
                  </a:lnTo>
                  <a:lnTo>
                    <a:pt x="14" y="0"/>
                  </a:lnTo>
                  <a:lnTo>
                    <a:pt x="7" y="7"/>
                  </a:lnTo>
                  <a:lnTo>
                    <a:pt x="0" y="14"/>
                  </a:lnTo>
                  <a:lnTo>
                    <a:pt x="0" y="22"/>
                  </a:lnTo>
                  <a:lnTo>
                    <a:pt x="0" y="29"/>
                  </a:lnTo>
                  <a:lnTo>
                    <a:pt x="0" y="36"/>
                  </a:lnTo>
                  <a:lnTo>
                    <a:pt x="0" y="43"/>
                  </a:lnTo>
                  <a:lnTo>
                    <a:pt x="0" y="57"/>
                  </a:lnTo>
                  <a:lnTo>
                    <a:pt x="0" y="64"/>
                  </a:lnTo>
                  <a:lnTo>
                    <a:pt x="0" y="71"/>
                  </a:lnTo>
                  <a:lnTo>
                    <a:pt x="0" y="79"/>
                  </a:lnTo>
                  <a:lnTo>
                    <a:pt x="0" y="86"/>
                  </a:lnTo>
                  <a:lnTo>
                    <a:pt x="7" y="86"/>
                  </a:lnTo>
                  <a:lnTo>
                    <a:pt x="7" y="93"/>
                  </a:lnTo>
                  <a:lnTo>
                    <a:pt x="14" y="93"/>
                  </a:lnTo>
                  <a:lnTo>
                    <a:pt x="21" y="93"/>
                  </a:lnTo>
                  <a:lnTo>
                    <a:pt x="21" y="86"/>
                  </a:lnTo>
                  <a:lnTo>
                    <a:pt x="28" y="86"/>
                  </a:lnTo>
                  <a:lnTo>
                    <a:pt x="28" y="79"/>
                  </a:lnTo>
                  <a:lnTo>
                    <a:pt x="28" y="71"/>
                  </a:lnTo>
                  <a:lnTo>
                    <a:pt x="28" y="64"/>
                  </a:lnTo>
                  <a:lnTo>
                    <a:pt x="28" y="57"/>
                  </a:lnTo>
                  <a:lnTo>
                    <a:pt x="28" y="43"/>
                  </a:lnTo>
                </a:path>
              </a:pathLst>
            </a:custGeom>
            <a:noFill/>
            <a:ln w="22225">
              <a:solidFill>
                <a:srgbClr val="000000"/>
              </a:solidFill>
              <a:prstDash val="solid"/>
              <a:round/>
              <a:headEnd/>
              <a:tailEnd/>
            </a:ln>
          </p:spPr>
          <p:txBody>
            <a:bodyPr/>
            <a:lstStyle/>
            <a:p>
              <a:endParaRPr lang="de-DE"/>
            </a:p>
          </p:txBody>
        </p:sp>
        <p:sp>
          <p:nvSpPr>
            <p:cNvPr id="13454" name="Freeform 52"/>
            <p:cNvSpPr>
              <a:spLocks/>
            </p:cNvSpPr>
            <p:nvPr/>
          </p:nvSpPr>
          <p:spPr bwMode="auto">
            <a:xfrm>
              <a:off x="4704" y="2867"/>
              <a:ext cx="78" cy="65"/>
            </a:xfrm>
            <a:custGeom>
              <a:avLst/>
              <a:gdLst>
                <a:gd name="T0" fmla="*/ 0 w 78"/>
                <a:gd name="T1" fmla="*/ 0 h 65"/>
                <a:gd name="T2" fmla="*/ 50 w 78"/>
                <a:gd name="T3" fmla="*/ 0 h 65"/>
                <a:gd name="T4" fmla="*/ 57 w 78"/>
                <a:gd name="T5" fmla="*/ 0 h 65"/>
                <a:gd name="T6" fmla="*/ 57 w 78"/>
                <a:gd name="T7" fmla="*/ 8 h 65"/>
                <a:gd name="T8" fmla="*/ 64 w 78"/>
                <a:gd name="T9" fmla="*/ 8 h 65"/>
                <a:gd name="T10" fmla="*/ 71 w 78"/>
                <a:gd name="T11" fmla="*/ 15 h 65"/>
                <a:gd name="T12" fmla="*/ 78 w 78"/>
                <a:gd name="T13" fmla="*/ 22 h 65"/>
                <a:gd name="T14" fmla="*/ 78 w 78"/>
                <a:gd name="T15" fmla="*/ 29 h 65"/>
                <a:gd name="T16" fmla="*/ 78 w 78"/>
                <a:gd name="T17" fmla="*/ 36 h 65"/>
                <a:gd name="T18" fmla="*/ 78 w 78"/>
                <a:gd name="T19" fmla="*/ 43 h 65"/>
                <a:gd name="T20" fmla="*/ 71 w 78"/>
                <a:gd name="T21" fmla="*/ 50 h 65"/>
                <a:gd name="T22" fmla="*/ 71 w 78"/>
                <a:gd name="T23" fmla="*/ 57 h 65"/>
                <a:gd name="T24" fmla="*/ 64 w 78"/>
                <a:gd name="T25" fmla="*/ 57 h 65"/>
                <a:gd name="T26" fmla="*/ 57 w 78"/>
                <a:gd name="T27" fmla="*/ 65 h 65"/>
                <a:gd name="T28" fmla="*/ 50 w 78"/>
                <a:gd name="T29" fmla="*/ 65 h 65"/>
                <a:gd name="T30" fmla="*/ 0 w 78"/>
                <a:gd name="T31" fmla="*/ 65 h 65"/>
                <a:gd name="T32" fmla="*/ 0 w 78"/>
                <a:gd name="T33" fmla="*/ 57 h 65"/>
                <a:gd name="T34" fmla="*/ 50 w 78"/>
                <a:gd name="T35" fmla="*/ 57 h 65"/>
                <a:gd name="T36" fmla="*/ 57 w 78"/>
                <a:gd name="T37" fmla="*/ 57 h 65"/>
                <a:gd name="T38" fmla="*/ 64 w 78"/>
                <a:gd name="T39" fmla="*/ 57 h 65"/>
                <a:gd name="T40" fmla="*/ 64 w 78"/>
                <a:gd name="T41" fmla="*/ 50 h 65"/>
                <a:gd name="T42" fmla="*/ 71 w 78"/>
                <a:gd name="T43" fmla="*/ 50 h 65"/>
                <a:gd name="T44" fmla="*/ 71 w 78"/>
                <a:gd name="T45" fmla="*/ 43 h 65"/>
                <a:gd name="T46" fmla="*/ 71 w 78"/>
                <a:gd name="T47" fmla="*/ 36 h 65"/>
                <a:gd name="T48" fmla="*/ 71 w 78"/>
                <a:gd name="T49" fmla="*/ 29 h 65"/>
                <a:gd name="T50" fmla="*/ 71 w 78"/>
                <a:gd name="T51" fmla="*/ 22 h 65"/>
                <a:gd name="T52" fmla="*/ 64 w 78"/>
                <a:gd name="T53" fmla="*/ 15 h 65"/>
                <a:gd name="T54" fmla="*/ 57 w 78"/>
                <a:gd name="T55" fmla="*/ 8 h 65"/>
                <a:gd name="T56" fmla="*/ 50 w 78"/>
                <a:gd name="T57" fmla="*/ 8 h 65"/>
                <a:gd name="T58" fmla="*/ 0 w 78"/>
                <a:gd name="T59" fmla="*/ 8 h 65"/>
                <a:gd name="T60" fmla="*/ 0 w 78"/>
                <a:gd name="T61" fmla="*/ 0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65"/>
                <a:gd name="T95" fmla="*/ 78 w 78"/>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65">
                  <a:moveTo>
                    <a:pt x="0" y="0"/>
                  </a:moveTo>
                  <a:lnTo>
                    <a:pt x="50" y="0"/>
                  </a:lnTo>
                  <a:lnTo>
                    <a:pt x="57" y="0"/>
                  </a:lnTo>
                  <a:lnTo>
                    <a:pt x="57" y="8"/>
                  </a:lnTo>
                  <a:lnTo>
                    <a:pt x="64" y="8"/>
                  </a:lnTo>
                  <a:lnTo>
                    <a:pt x="71" y="15"/>
                  </a:lnTo>
                  <a:lnTo>
                    <a:pt x="78" y="22"/>
                  </a:lnTo>
                  <a:lnTo>
                    <a:pt x="78" y="29"/>
                  </a:lnTo>
                  <a:lnTo>
                    <a:pt x="78" y="36"/>
                  </a:lnTo>
                  <a:lnTo>
                    <a:pt x="78" y="43"/>
                  </a:lnTo>
                  <a:lnTo>
                    <a:pt x="71" y="50"/>
                  </a:lnTo>
                  <a:lnTo>
                    <a:pt x="71" y="57"/>
                  </a:lnTo>
                  <a:lnTo>
                    <a:pt x="64" y="57"/>
                  </a:lnTo>
                  <a:lnTo>
                    <a:pt x="57" y="65"/>
                  </a:lnTo>
                  <a:lnTo>
                    <a:pt x="50" y="65"/>
                  </a:lnTo>
                  <a:lnTo>
                    <a:pt x="0" y="65"/>
                  </a:lnTo>
                  <a:lnTo>
                    <a:pt x="0" y="57"/>
                  </a:lnTo>
                  <a:lnTo>
                    <a:pt x="50" y="57"/>
                  </a:lnTo>
                  <a:lnTo>
                    <a:pt x="57" y="57"/>
                  </a:lnTo>
                  <a:lnTo>
                    <a:pt x="64" y="57"/>
                  </a:lnTo>
                  <a:lnTo>
                    <a:pt x="64" y="50"/>
                  </a:lnTo>
                  <a:lnTo>
                    <a:pt x="71" y="50"/>
                  </a:lnTo>
                  <a:lnTo>
                    <a:pt x="71" y="43"/>
                  </a:lnTo>
                  <a:lnTo>
                    <a:pt x="71" y="36"/>
                  </a:lnTo>
                  <a:lnTo>
                    <a:pt x="71" y="29"/>
                  </a:lnTo>
                  <a:lnTo>
                    <a:pt x="71" y="22"/>
                  </a:lnTo>
                  <a:lnTo>
                    <a:pt x="64" y="15"/>
                  </a:lnTo>
                  <a:lnTo>
                    <a:pt x="57" y="8"/>
                  </a:lnTo>
                  <a:lnTo>
                    <a:pt x="50" y="8"/>
                  </a:lnTo>
                  <a:lnTo>
                    <a:pt x="0" y="8"/>
                  </a:lnTo>
                  <a:lnTo>
                    <a:pt x="0" y="0"/>
                  </a:lnTo>
                </a:path>
              </a:pathLst>
            </a:custGeom>
            <a:noFill/>
            <a:ln w="22225">
              <a:solidFill>
                <a:srgbClr val="000000"/>
              </a:solidFill>
              <a:prstDash val="solid"/>
              <a:round/>
              <a:headEnd/>
              <a:tailEnd/>
            </a:ln>
          </p:spPr>
          <p:txBody>
            <a:bodyPr/>
            <a:lstStyle/>
            <a:p>
              <a:endParaRPr lang="de-DE"/>
            </a:p>
          </p:txBody>
        </p:sp>
        <p:sp>
          <p:nvSpPr>
            <p:cNvPr id="13455" name="Line 53"/>
            <p:cNvSpPr>
              <a:spLocks noChangeShapeType="1"/>
            </p:cNvSpPr>
            <p:nvPr/>
          </p:nvSpPr>
          <p:spPr bwMode="auto">
            <a:xfrm flipH="1">
              <a:off x="4896" y="3003"/>
              <a:ext cx="22" cy="29"/>
            </a:xfrm>
            <a:prstGeom prst="line">
              <a:avLst/>
            </a:prstGeom>
            <a:noFill/>
            <a:ln w="22225">
              <a:solidFill>
                <a:srgbClr val="FFFF99"/>
              </a:solidFill>
              <a:round/>
              <a:headEnd/>
              <a:tailEnd/>
            </a:ln>
          </p:spPr>
          <p:txBody>
            <a:bodyPr/>
            <a:lstStyle/>
            <a:p>
              <a:endParaRPr lang="de-DE"/>
            </a:p>
          </p:txBody>
        </p:sp>
        <p:sp>
          <p:nvSpPr>
            <p:cNvPr id="13456" name="Freeform 54"/>
            <p:cNvSpPr>
              <a:spLocks/>
            </p:cNvSpPr>
            <p:nvPr/>
          </p:nvSpPr>
          <p:spPr bwMode="auto">
            <a:xfrm>
              <a:off x="4761" y="2810"/>
              <a:ext cx="192" cy="300"/>
            </a:xfrm>
            <a:custGeom>
              <a:avLst/>
              <a:gdLst>
                <a:gd name="T0" fmla="*/ 114 w 192"/>
                <a:gd name="T1" fmla="*/ 300 h 300"/>
                <a:gd name="T2" fmla="*/ 21 w 192"/>
                <a:gd name="T3" fmla="*/ 179 h 300"/>
                <a:gd name="T4" fmla="*/ 14 w 192"/>
                <a:gd name="T5" fmla="*/ 164 h 300"/>
                <a:gd name="T6" fmla="*/ 7 w 192"/>
                <a:gd name="T7" fmla="*/ 157 h 300"/>
                <a:gd name="T8" fmla="*/ 7 w 192"/>
                <a:gd name="T9" fmla="*/ 143 h 300"/>
                <a:gd name="T10" fmla="*/ 0 w 192"/>
                <a:gd name="T11" fmla="*/ 136 h 300"/>
                <a:gd name="T12" fmla="*/ 0 w 192"/>
                <a:gd name="T13" fmla="*/ 122 h 300"/>
                <a:gd name="T14" fmla="*/ 0 w 192"/>
                <a:gd name="T15" fmla="*/ 107 h 300"/>
                <a:gd name="T16" fmla="*/ 0 w 192"/>
                <a:gd name="T17" fmla="*/ 93 h 300"/>
                <a:gd name="T18" fmla="*/ 0 w 192"/>
                <a:gd name="T19" fmla="*/ 79 h 300"/>
                <a:gd name="T20" fmla="*/ 0 w 192"/>
                <a:gd name="T21" fmla="*/ 72 h 300"/>
                <a:gd name="T22" fmla="*/ 0 w 192"/>
                <a:gd name="T23" fmla="*/ 57 h 300"/>
                <a:gd name="T24" fmla="*/ 7 w 192"/>
                <a:gd name="T25" fmla="*/ 43 h 300"/>
                <a:gd name="T26" fmla="*/ 14 w 192"/>
                <a:gd name="T27" fmla="*/ 36 h 300"/>
                <a:gd name="T28" fmla="*/ 21 w 192"/>
                <a:gd name="T29" fmla="*/ 22 h 300"/>
                <a:gd name="T30" fmla="*/ 21 w 192"/>
                <a:gd name="T31" fmla="*/ 15 h 300"/>
                <a:gd name="T32" fmla="*/ 28 w 192"/>
                <a:gd name="T33" fmla="*/ 7 h 300"/>
                <a:gd name="T34" fmla="*/ 35 w 192"/>
                <a:gd name="T35" fmla="*/ 7 h 300"/>
                <a:gd name="T36" fmla="*/ 43 w 192"/>
                <a:gd name="T37" fmla="*/ 0 h 300"/>
                <a:gd name="T38" fmla="*/ 57 w 192"/>
                <a:gd name="T39" fmla="*/ 0 h 300"/>
                <a:gd name="T40" fmla="*/ 64 w 192"/>
                <a:gd name="T41" fmla="*/ 0 h 300"/>
                <a:gd name="T42" fmla="*/ 71 w 192"/>
                <a:gd name="T43" fmla="*/ 0 h 300"/>
                <a:gd name="T44" fmla="*/ 78 w 192"/>
                <a:gd name="T45" fmla="*/ 7 h 300"/>
                <a:gd name="T46" fmla="*/ 85 w 192"/>
                <a:gd name="T47" fmla="*/ 15 h 300"/>
                <a:gd name="T48" fmla="*/ 93 w 192"/>
                <a:gd name="T49" fmla="*/ 22 h 300"/>
                <a:gd name="T50" fmla="*/ 100 w 192"/>
                <a:gd name="T51" fmla="*/ 29 h 300"/>
                <a:gd name="T52" fmla="*/ 192 w 192"/>
                <a:gd name="T53" fmla="*/ 150 h 300"/>
                <a:gd name="T54" fmla="*/ 185 w 192"/>
                <a:gd name="T55" fmla="*/ 172 h 300"/>
                <a:gd name="T56" fmla="*/ 93 w 192"/>
                <a:gd name="T57" fmla="*/ 43 h 300"/>
                <a:gd name="T58" fmla="*/ 85 w 192"/>
                <a:gd name="T59" fmla="*/ 36 h 300"/>
                <a:gd name="T60" fmla="*/ 78 w 192"/>
                <a:gd name="T61" fmla="*/ 29 h 300"/>
                <a:gd name="T62" fmla="*/ 71 w 192"/>
                <a:gd name="T63" fmla="*/ 29 h 300"/>
                <a:gd name="T64" fmla="*/ 71 w 192"/>
                <a:gd name="T65" fmla="*/ 22 h 300"/>
                <a:gd name="T66" fmla="*/ 64 w 192"/>
                <a:gd name="T67" fmla="*/ 22 h 300"/>
                <a:gd name="T68" fmla="*/ 57 w 192"/>
                <a:gd name="T69" fmla="*/ 22 h 300"/>
                <a:gd name="T70" fmla="*/ 50 w 192"/>
                <a:gd name="T71" fmla="*/ 22 h 300"/>
                <a:gd name="T72" fmla="*/ 43 w 192"/>
                <a:gd name="T73" fmla="*/ 22 h 300"/>
                <a:gd name="T74" fmla="*/ 35 w 192"/>
                <a:gd name="T75" fmla="*/ 29 h 300"/>
                <a:gd name="T76" fmla="*/ 28 w 192"/>
                <a:gd name="T77" fmla="*/ 36 h 300"/>
                <a:gd name="T78" fmla="*/ 28 w 192"/>
                <a:gd name="T79" fmla="*/ 43 h 300"/>
                <a:gd name="T80" fmla="*/ 21 w 192"/>
                <a:gd name="T81" fmla="*/ 50 h 300"/>
                <a:gd name="T82" fmla="*/ 21 w 192"/>
                <a:gd name="T83" fmla="*/ 57 h 300"/>
                <a:gd name="T84" fmla="*/ 14 w 192"/>
                <a:gd name="T85" fmla="*/ 65 h 300"/>
                <a:gd name="T86" fmla="*/ 14 w 192"/>
                <a:gd name="T87" fmla="*/ 79 h 300"/>
                <a:gd name="T88" fmla="*/ 14 w 192"/>
                <a:gd name="T89" fmla="*/ 86 h 300"/>
                <a:gd name="T90" fmla="*/ 7 w 192"/>
                <a:gd name="T91" fmla="*/ 93 h 300"/>
                <a:gd name="T92" fmla="*/ 14 w 192"/>
                <a:gd name="T93" fmla="*/ 107 h 300"/>
                <a:gd name="T94" fmla="*/ 14 w 192"/>
                <a:gd name="T95" fmla="*/ 114 h 300"/>
                <a:gd name="T96" fmla="*/ 14 w 192"/>
                <a:gd name="T97" fmla="*/ 129 h 300"/>
                <a:gd name="T98" fmla="*/ 14 w 192"/>
                <a:gd name="T99" fmla="*/ 136 h 300"/>
                <a:gd name="T100" fmla="*/ 21 w 192"/>
                <a:gd name="T101" fmla="*/ 143 h 300"/>
                <a:gd name="T102" fmla="*/ 21 w 192"/>
                <a:gd name="T103" fmla="*/ 157 h 300"/>
                <a:gd name="T104" fmla="*/ 28 w 192"/>
                <a:gd name="T105" fmla="*/ 164 h 300"/>
                <a:gd name="T106" fmla="*/ 121 w 192"/>
                <a:gd name="T107" fmla="*/ 286 h 300"/>
                <a:gd name="T108" fmla="*/ 114 w 192"/>
                <a:gd name="T109" fmla="*/ 300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2"/>
                <a:gd name="T166" fmla="*/ 0 h 300"/>
                <a:gd name="T167" fmla="*/ 192 w 192"/>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2" h="300">
                  <a:moveTo>
                    <a:pt x="114" y="300"/>
                  </a:moveTo>
                  <a:lnTo>
                    <a:pt x="21" y="179"/>
                  </a:lnTo>
                  <a:lnTo>
                    <a:pt x="14" y="164"/>
                  </a:lnTo>
                  <a:lnTo>
                    <a:pt x="7" y="157"/>
                  </a:lnTo>
                  <a:lnTo>
                    <a:pt x="7" y="143"/>
                  </a:lnTo>
                  <a:lnTo>
                    <a:pt x="0" y="136"/>
                  </a:lnTo>
                  <a:lnTo>
                    <a:pt x="0" y="122"/>
                  </a:lnTo>
                  <a:lnTo>
                    <a:pt x="0" y="107"/>
                  </a:lnTo>
                  <a:lnTo>
                    <a:pt x="0" y="93"/>
                  </a:lnTo>
                  <a:lnTo>
                    <a:pt x="0" y="79"/>
                  </a:lnTo>
                  <a:lnTo>
                    <a:pt x="0" y="72"/>
                  </a:lnTo>
                  <a:lnTo>
                    <a:pt x="0" y="57"/>
                  </a:lnTo>
                  <a:lnTo>
                    <a:pt x="7" y="43"/>
                  </a:lnTo>
                  <a:lnTo>
                    <a:pt x="14" y="36"/>
                  </a:lnTo>
                  <a:lnTo>
                    <a:pt x="21" y="22"/>
                  </a:lnTo>
                  <a:lnTo>
                    <a:pt x="21" y="15"/>
                  </a:lnTo>
                  <a:lnTo>
                    <a:pt x="28" y="7"/>
                  </a:lnTo>
                  <a:lnTo>
                    <a:pt x="35" y="7"/>
                  </a:lnTo>
                  <a:lnTo>
                    <a:pt x="43" y="0"/>
                  </a:lnTo>
                  <a:lnTo>
                    <a:pt x="57" y="0"/>
                  </a:lnTo>
                  <a:lnTo>
                    <a:pt x="64" y="0"/>
                  </a:lnTo>
                  <a:lnTo>
                    <a:pt x="71" y="0"/>
                  </a:lnTo>
                  <a:lnTo>
                    <a:pt x="78" y="7"/>
                  </a:lnTo>
                  <a:lnTo>
                    <a:pt x="85" y="15"/>
                  </a:lnTo>
                  <a:lnTo>
                    <a:pt x="93" y="22"/>
                  </a:lnTo>
                  <a:lnTo>
                    <a:pt x="100" y="29"/>
                  </a:lnTo>
                  <a:lnTo>
                    <a:pt x="192" y="150"/>
                  </a:lnTo>
                  <a:lnTo>
                    <a:pt x="185" y="172"/>
                  </a:lnTo>
                  <a:lnTo>
                    <a:pt x="93" y="43"/>
                  </a:lnTo>
                  <a:lnTo>
                    <a:pt x="85" y="36"/>
                  </a:lnTo>
                  <a:lnTo>
                    <a:pt x="78" y="29"/>
                  </a:lnTo>
                  <a:lnTo>
                    <a:pt x="71" y="29"/>
                  </a:lnTo>
                  <a:lnTo>
                    <a:pt x="71" y="22"/>
                  </a:lnTo>
                  <a:lnTo>
                    <a:pt x="64" y="22"/>
                  </a:lnTo>
                  <a:lnTo>
                    <a:pt x="57" y="22"/>
                  </a:lnTo>
                  <a:lnTo>
                    <a:pt x="50" y="22"/>
                  </a:lnTo>
                  <a:lnTo>
                    <a:pt x="43" y="22"/>
                  </a:lnTo>
                  <a:lnTo>
                    <a:pt x="35" y="29"/>
                  </a:lnTo>
                  <a:lnTo>
                    <a:pt x="28" y="36"/>
                  </a:lnTo>
                  <a:lnTo>
                    <a:pt x="28" y="43"/>
                  </a:lnTo>
                  <a:lnTo>
                    <a:pt x="21" y="50"/>
                  </a:lnTo>
                  <a:lnTo>
                    <a:pt x="21" y="57"/>
                  </a:lnTo>
                  <a:lnTo>
                    <a:pt x="14" y="65"/>
                  </a:lnTo>
                  <a:lnTo>
                    <a:pt x="14" y="79"/>
                  </a:lnTo>
                  <a:lnTo>
                    <a:pt x="14" y="86"/>
                  </a:lnTo>
                  <a:lnTo>
                    <a:pt x="7" y="93"/>
                  </a:lnTo>
                  <a:lnTo>
                    <a:pt x="14" y="107"/>
                  </a:lnTo>
                  <a:lnTo>
                    <a:pt x="14" y="114"/>
                  </a:lnTo>
                  <a:lnTo>
                    <a:pt x="14" y="129"/>
                  </a:lnTo>
                  <a:lnTo>
                    <a:pt x="14" y="136"/>
                  </a:lnTo>
                  <a:lnTo>
                    <a:pt x="21" y="143"/>
                  </a:lnTo>
                  <a:lnTo>
                    <a:pt x="21" y="157"/>
                  </a:lnTo>
                  <a:lnTo>
                    <a:pt x="28" y="164"/>
                  </a:lnTo>
                  <a:lnTo>
                    <a:pt x="121" y="286"/>
                  </a:lnTo>
                  <a:lnTo>
                    <a:pt x="114" y="300"/>
                  </a:lnTo>
                  <a:close/>
                </a:path>
              </a:pathLst>
            </a:custGeom>
            <a:solidFill>
              <a:srgbClr val="FF3399"/>
            </a:solidFill>
            <a:ln w="9525">
              <a:noFill/>
              <a:round/>
              <a:headEnd/>
              <a:tailEnd/>
            </a:ln>
          </p:spPr>
          <p:txBody>
            <a:bodyPr/>
            <a:lstStyle/>
            <a:p>
              <a:endParaRPr lang="de-DE"/>
            </a:p>
          </p:txBody>
        </p:sp>
        <p:sp>
          <p:nvSpPr>
            <p:cNvPr id="13457" name="Freeform 55"/>
            <p:cNvSpPr>
              <a:spLocks/>
            </p:cNvSpPr>
            <p:nvPr/>
          </p:nvSpPr>
          <p:spPr bwMode="auto">
            <a:xfrm>
              <a:off x="4761" y="2810"/>
              <a:ext cx="192" cy="300"/>
            </a:xfrm>
            <a:custGeom>
              <a:avLst/>
              <a:gdLst>
                <a:gd name="T0" fmla="*/ 114 w 192"/>
                <a:gd name="T1" fmla="*/ 300 h 300"/>
                <a:gd name="T2" fmla="*/ 21 w 192"/>
                <a:gd name="T3" fmla="*/ 179 h 300"/>
                <a:gd name="T4" fmla="*/ 14 w 192"/>
                <a:gd name="T5" fmla="*/ 164 h 300"/>
                <a:gd name="T6" fmla="*/ 7 w 192"/>
                <a:gd name="T7" fmla="*/ 157 h 300"/>
                <a:gd name="T8" fmla="*/ 7 w 192"/>
                <a:gd name="T9" fmla="*/ 143 h 300"/>
                <a:gd name="T10" fmla="*/ 0 w 192"/>
                <a:gd name="T11" fmla="*/ 136 h 300"/>
                <a:gd name="T12" fmla="*/ 0 w 192"/>
                <a:gd name="T13" fmla="*/ 122 h 300"/>
                <a:gd name="T14" fmla="*/ 0 w 192"/>
                <a:gd name="T15" fmla="*/ 107 h 300"/>
                <a:gd name="T16" fmla="*/ 0 w 192"/>
                <a:gd name="T17" fmla="*/ 93 h 300"/>
                <a:gd name="T18" fmla="*/ 0 w 192"/>
                <a:gd name="T19" fmla="*/ 79 h 300"/>
                <a:gd name="T20" fmla="*/ 0 w 192"/>
                <a:gd name="T21" fmla="*/ 72 h 300"/>
                <a:gd name="T22" fmla="*/ 0 w 192"/>
                <a:gd name="T23" fmla="*/ 57 h 300"/>
                <a:gd name="T24" fmla="*/ 7 w 192"/>
                <a:gd name="T25" fmla="*/ 43 h 300"/>
                <a:gd name="T26" fmla="*/ 14 w 192"/>
                <a:gd name="T27" fmla="*/ 36 h 300"/>
                <a:gd name="T28" fmla="*/ 21 w 192"/>
                <a:gd name="T29" fmla="*/ 22 h 300"/>
                <a:gd name="T30" fmla="*/ 21 w 192"/>
                <a:gd name="T31" fmla="*/ 15 h 300"/>
                <a:gd name="T32" fmla="*/ 28 w 192"/>
                <a:gd name="T33" fmla="*/ 7 h 300"/>
                <a:gd name="T34" fmla="*/ 35 w 192"/>
                <a:gd name="T35" fmla="*/ 7 h 300"/>
                <a:gd name="T36" fmla="*/ 43 w 192"/>
                <a:gd name="T37" fmla="*/ 0 h 300"/>
                <a:gd name="T38" fmla="*/ 57 w 192"/>
                <a:gd name="T39" fmla="*/ 0 h 300"/>
                <a:gd name="T40" fmla="*/ 64 w 192"/>
                <a:gd name="T41" fmla="*/ 0 h 300"/>
                <a:gd name="T42" fmla="*/ 71 w 192"/>
                <a:gd name="T43" fmla="*/ 0 h 300"/>
                <a:gd name="T44" fmla="*/ 78 w 192"/>
                <a:gd name="T45" fmla="*/ 7 h 300"/>
                <a:gd name="T46" fmla="*/ 85 w 192"/>
                <a:gd name="T47" fmla="*/ 15 h 300"/>
                <a:gd name="T48" fmla="*/ 93 w 192"/>
                <a:gd name="T49" fmla="*/ 22 h 300"/>
                <a:gd name="T50" fmla="*/ 100 w 192"/>
                <a:gd name="T51" fmla="*/ 29 h 300"/>
                <a:gd name="T52" fmla="*/ 192 w 192"/>
                <a:gd name="T53" fmla="*/ 150 h 300"/>
                <a:gd name="T54" fmla="*/ 185 w 192"/>
                <a:gd name="T55" fmla="*/ 172 h 300"/>
                <a:gd name="T56" fmla="*/ 93 w 192"/>
                <a:gd name="T57" fmla="*/ 43 h 300"/>
                <a:gd name="T58" fmla="*/ 85 w 192"/>
                <a:gd name="T59" fmla="*/ 36 h 300"/>
                <a:gd name="T60" fmla="*/ 78 w 192"/>
                <a:gd name="T61" fmla="*/ 29 h 300"/>
                <a:gd name="T62" fmla="*/ 71 w 192"/>
                <a:gd name="T63" fmla="*/ 29 h 300"/>
                <a:gd name="T64" fmla="*/ 71 w 192"/>
                <a:gd name="T65" fmla="*/ 22 h 300"/>
                <a:gd name="T66" fmla="*/ 64 w 192"/>
                <a:gd name="T67" fmla="*/ 22 h 300"/>
                <a:gd name="T68" fmla="*/ 57 w 192"/>
                <a:gd name="T69" fmla="*/ 22 h 300"/>
                <a:gd name="T70" fmla="*/ 50 w 192"/>
                <a:gd name="T71" fmla="*/ 22 h 300"/>
                <a:gd name="T72" fmla="*/ 43 w 192"/>
                <a:gd name="T73" fmla="*/ 22 h 300"/>
                <a:gd name="T74" fmla="*/ 35 w 192"/>
                <a:gd name="T75" fmla="*/ 29 h 300"/>
                <a:gd name="T76" fmla="*/ 28 w 192"/>
                <a:gd name="T77" fmla="*/ 36 h 300"/>
                <a:gd name="T78" fmla="*/ 28 w 192"/>
                <a:gd name="T79" fmla="*/ 43 h 300"/>
                <a:gd name="T80" fmla="*/ 21 w 192"/>
                <a:gd name="T81" fmla="*/ 50 h 300"/>
                <a:gd name="T82" fmla="*/ 21 w 192"/>
                <a:gd name="T83" fmla="*/ 57 h 300"/>
                <a:gd name="T84" fmla="*/ 14 w 192"/>
                <a:gd name="T85" fmla="*/ 65 h 300"/>
                <a:gd name="T86" fmla="*/ 14 w 192"/>
                <a:gd name="T87" fmla="*/ 79 h 300"/>
                <a:gd name="T88" fmla="*/ 14 w 192"/>
                <a:gd name="T89" fmla="*/ 86 h 300"/>
                <a:gd name="T90" fmla="*/ 7 w 192"/>
                <a:gd name="T91" fmla="*/ 93 h 300"/>
                <a:gd name="T92" fmla="*/ 14 w 192"/>
                <a:gd name="T93" fmla="*/ 107 h 300"/>
                <a:gd name="T94" fmla="*/ 14 w 192"/>
                <a:gd name="T95" fmla="*/ 114 h 300"/>
                <a:gd name="T96" fmla="*/ 14 w 192"/>
                <a:gd name="T97" fmla="*/ 129 h 300"/>
                <a:gd name="T98" fmla="*/ 14 w 192"/>
                <a:gd name="T99" fmla="*/ 136 h 300"/>
                <a:gd name="T100" fmla="*/ 21 w 192"/>
                <a:gd name="T101" fmla="*/ 143 h 300"/>
                <a:gd name="T102" fmla="*/ 21 w 192"/>
                <a:gd name="T103" fmla="*/ 157 h 300"/>
                <a:gd name="T104" fmla="*/ 28 w 192"/>
                <a:gd name="T105" fmla="*/ 164 h 300"/>
                <a:gd name="T106" fmla="*/ 121 w 192"/>
                <a:gd name="T107" fmla="*/ 286 h 300"/>
                <a:gd name="T108" fmla="*/ 114 w 192"/>
                <a:gd name="T109" fmla="*/ 300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2"/>
                <a:gd name="T166" fmla="*/ 0 h 300"/>
                <a:gd name="T167" fmla="*/ 192 w 192"/>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2" h="300">
                  <a:moveTo>
                    <a:pt x="114" y="300"/>
                  </a:moveTo>
                  <a:lnTo>
                    <a:pt x="21" y="179"/>
                  </a:lnTo>
                  <a:lnTo>
                    <a:pt x="14" y="164"/>
                  </a:lnTo>
                  <a:lnTo>
                    <a:pt x="7" y="157"/>
                  </a:lnTo>
                  <a:lnTo>
                    <a:pt x="7" y="143"/>
                  </a:lnTo>
                  <a:lnTo>
                    <a:pt x="0" y="136"/>
                  </a:lnTo>
                  <a:lnTo>
                    <a:pt x="0" y="122"/>
                  </a:lnTo>
                  <a:lnTo>
                    <a:pt x="0" y="107"/>
                  </a:lnTo>
                  <a:lnTo>
                    <a:pt x="0" y="93"/>
                  </a:lnTo>
                  <a:lnTo>
                    <a:pt x="0" y="79"/>
                  </a:lnTo>
                  <a:lnTo>
                    <a:pt x="0" y="72"/>
                  </a:lnTo>
                  <a:lnTo>
                    <a:pt x="0" y="57"/>
                  </a:lnTo>
                  <a:lnTo>
                    <a:pt x="7" y="43"/>
                  </a:lnTo>
                  <a:lnTo>
                    <a:pt x="14" y="36"/>
                  </a:lnTo>
                  <a:lnTo>
                    <a:pt x="21" y="22"/>
                  </a:lnTo>
                  <a:lnTo>
                    <a:pt x="21" y="15"/>
                  </a:lnTo>
                  <a:lnTo>
                    <a:pt x="28" y="7"/>
                  </a:lnTo>
                  <a:lnTo>
                    <a:pt x="35" y="7"/>
                  </a:lnTo>
                  <a:lnTo>
                    <a:pt x="43" y="0"/>
                  </a:lnTo>
                  <a:lnTo>
                    <a:pt x="57" y="0"/>
                  </a:lnTo>
                  <a:lnTo>
                    <a:pt x="64" y="0"/>
                  </a:lnTo>
                  <a:lnTo>
                    <a:pt x="71" y="0"/>
                  </a:lnTo>
                  <a:lnTo>
                    <a:pt x="78" y="7"/>
                  </a:lnTo>
                  <a:lnTo>
                    <a:pt x="85" y="15"/>
                  </a:lnTo>
                  <a:lnTo>
                    <a:pt x="93" y="22"/>
                  </a:lnTo>
                  <a:lnTo>
                    <a:pt x="100" y="29"/>
                  </a:lnTo>
                  <a:lnTo>
                    <a:pt x="192" y="150"/>
                  </a:lnTo>
                  <a:lnTo>
                    <a:pt x="185" y="172"/>
                  </a:lnTo>
                  <a:lnTo>
                    <a:pt x="93" y="43"/>
                  </a:lnTo>
                  <a:lnTo>
                    <a:pt x="85" y="36"/>
                  </a:lnTo>
                  <a:lnTo>
                    <a:pt x="78" y="29"/>
                  </a:lnTo>
                  <a:lnTo>
                    <a:pt x="71" y="29"/>
                  </a:lnTo>
                  <a:lnTo>
                    <a:pt x="71" y="22"/>
                  </a:lnTo>
                  <a:lnTo>
                    <a:pt x="64" y="22"/>
                  </a:lnTo>
                  <a:lnTo>
                    <a:pt x="57" y="22"/>
                  </a:lnTo>
                  <a:lnTo>
                    <a:pt x="50" y="22"/>
                  </a:lnTo>
                  <a:lnTo>
                    <a:pt x="43" y="22"/>
                  </a:lnTo>
                  <a:lnTo>
                    <a:pt x="35" y="29"/>
                  </a:lnTo>
                  <a:lnTo>
                    <a:pt x="28" y="36"/>
                  </a:lnTo>
                  <a:lnTo>
                    <a:pt x="28" y="43"/>
                  </a:lnTo>
                  <a:lnTo>
                    <a:pt x="21" y="50"/>
                  </a:lnTo>
                  <a:lnTo>
                    <a:pt x="21" y="57"/>
                  </a:lnTo>
                  <a:lnTo>
                    <a:pt x="14" y="65"/>
                  </a:lnTo>
                  <a:lnTo>
                    <a:pt x="14" y="79"/>
                  </a:lnTo>
                  <a:lnTo>
                    <a:pt x="14" y="86"/>
                  </a:lnTo>
                  <a:lnTo>
                    <a:pt x="7" y="93"/>
                  </a:lnTo>
                  <a:lnTo>
                    <a:pt x="14" y="107"/>
                  </a:lnTo>
                  <a:lnTo>
                    <a:pt x="14" y="114"/>
                  </a:lnTo>
                  <a:lnTo>
                    <a:pt x="14" y="129"/>
                  </a:lnTo>
                  <a:lnTo>
                    <a:pt x="14" y="136"/>
                  </a:lnTo>
                  <a:lnTo>
                    <a:pt x="21" y="143"/>
                  </a:lnTo>
                  <a:lnTo>
                    <a:pt x="21" y="157"/>
                  </a:lnTo>
                  <a:lnTo>
                    <a:pt x="28" y="164"/>
                  </a:lnTo>
                  <a:lnTo>
                    <a:pt x="121" y="286"/>
                  </a:lnTo>
                  <a:lnTo>
                    <a:pt x="114" y="300"/>
                  </a:lnTo>
                </a:path>
              </a:pathLst>
            </a:custGeom>
            <a:noFill/>
            <a:ln w="22225">
              <a:solidFill>
                <a:srgbClr val="000000"/>
              </a:solidFill>
              <a:prstDash val="solid"/>
              <a:round/>
              <a:headEnd/>
              <a:tailEnd/>
            </a:ln>
          </p:spPr>
          <p:txBody>
            <a:bodyPr/>
            <a:lstStyle/>
            <a:p>
              <a:endParaRPr lang="de-DE"/>
            </a:p>
          </p:txBody>
        </p:sp>
        <p:sp>
          <p:nvSpPr>
            <p:cNvPr id="13458" name="Line 56"/>
            <p:cNvSpPr>
              <a:spLocks noChangeShapeType="1"/>
            </p:cNvSpPr>
            <p:nvPr/>
          </p:nvSpPr>
          <p:spPr bwMode="auto">
            <a:xfrm flipV="1">
              <a:off x="4789" y="2860"/>
              <a:ext cx="72" cy="129"/>
            </a:xfrm>
            <a:prstGeom prst="line">
              <a:avLst/>
            </a:prstGeom>
            <a:noFill/>
            <a:ln w="22225">
              <a:solidFill>
                <a:srgbClr val="000000"/>
              </a:solidFill>
              <a:round/>
              <a:headEnd/>
              <a:tailEnd/>
            </a:ln>
          </p:spPr>
          <p:txBody>
            <a:bodyPr/>
            <a:lstStyle/>
            <a:p>
              <a:endParaRPr lang="de-DE"/>
            </a:p>
          </p:txBody>
        </p:sp>
        <p:sp>
          <p:nvSpPr>
            <p:cNvPr id="13459" name="Line 57"/>
            <p:cNvSpPr>
              <a:spLocks noChangeShapeType="1"/>
            </p:cNvSpPr>
            <p:nvPr/>
          </p:nvSpPr>
          <p:spPr bwMode="auto">
            <a:xfrm flipV="1">
              <a:off x="4875" y="2967"/>
              <a:ext cx="71" cy="136"/>
            </a:xfrm>
            <a:prstGeom prst="line">
              <a:avLst/>
            </a:prstGeom>
            <a:noFill/>
            <a:ln w="22225">
              <a:solidFill>
                <a:srgbClr val="000000"/>
              </a:solidFill>
              <a:round/>
              <a:headEnd/>
              <a:tailEnd/>
            </a:ln>
          </p:spPr>
          <p:txBody>
            <a:bodyPr/>
            <a:lstStyle/>
            <a:p>
              <a:endParaRPr lang="de-DE"/>
            </a:p>
          </p:txBody>
        </p:sp>
        <p:sp>
          <p:nvSpPr>
            <p:cNvPr id="13460" name="Freeform 58"/>
            <p:cNvSpPr>
              <a:spLocks/>
            </p:cNvSpPr>
            <p:nvPr/>
          </p:nvSpPr>
          <p:spPr bwMode="auto">
            <a:xfrm>
              <a:off x="4846" y="2932"/>
              <a:ext cx="72" cy="100"/>
            </a:xfrm>
            <a:custGeom>
              <a:avLst/>
              <a:gdLst>
                <a:gd name="T0" fmla="*/ 50 w 72"/>
                <a:gd name="T1" fmla="*/ 100 h 100"/>
                <a:gd name="T2" fmla="*/ 15 w 72"/>
                <a:gd name="T3" fmla="*/ 50 h 100"/>
                <a:gd name="T4" fmla="*/ 8 w 72"/>
                <a:gd name="T5" fmla="*/ 50 h 100"/>
                <a:gd name="T6" fmla="*/ 8 w 72"/>
                <a:gd name="T7" fmla="*/ 42 h 100"/>
                <a:gd name="T8" fmla="*/ 8 w 72"/>
                <a:gd name="T9" fmla="*/ 35 h 100"/>
                <a:gd name="T10" fmla="*/ 0 w 72"/>
                <a:gd name="T11" fmla="*/ 35 h 100"/>
                <a:gd name="T12" fmla="*/ 0 w 72"/>
                <a:gd name="T13" fmla="*/ 28 h 100"/>
                <a:gd name="T14" fmla="*/ 0 w 72"/>
                <a:gd name="T15" fmla="*/ 21 h 100"/>
                <a:gd name="T16" fmla="*/ 0 w 72"/>
                <a:gd name="T17" fmla="*/ 14 h 100"/>
                <a:gd name="T18" fmla="*/ 0 w 72"/>
                <a:gd name="T19" fmla="*/ 7 h 100"/>
                <a:gd name="T20" fmla="*/ 0 w 72"/>
                <a:gd name="T21" fmla="*/ 0 h 100"/>
                <a:gd name="T22" fmla="*/ 8 w 72"/>
                <a:gd name="T23" fmla="*/ 0 h 100"/>
                <a:gd name="T24" fmla="*/ 15 w 72"/>
                <a:gd name="T25" fmla="*/ 0 h 100"/>
                <a:gd name="T26" fmla="*/ 22 w 72"/>
                <a:gd name="T27" fmla="*/ 0 h 100"/>
                <a:gd name="T28" fmla="*/ 22 w 72"/>
                <a:gd name="T29" fmla="*/ 7 h 100"/>
                <a:gd name="T30" fmla="*/ 29 w 72"/>
                <a:gd name="T31" fmla="*/ 14 h 100"/>
                <a:gd name="T32" fmla="*/ 72 w 72"/>
                <a:gd name="T33" fmla="*/ 64 h 100"/>
                <a:gd name="T34" fmla="*/ 65 w 72"/>
                <a:gd name="T35" fmla="*/ 71 h 100"/>
                <a:gd name="T36" fmla="*/ 29 w 72"/>
                <a:gd name="T37" fmla="*/ 21 h 100"/>
                <a:gd name="T38" fmla="*/ 29 w 72"/>
                <a:gd name="T39" fmla="*/ 14 h 100"/>
                <a:gd name="T40" fmla="*/ 22 w 72"/>
                <a:gd name="T41" fmla="*/ 14 h 100"/>
                <a:gd name="T42" fmla="*/ 22 w 72"/>
                <a:gd name="T43" fmla="*/ 7 h 100"/>
                <a:gd name="T44" fmla="*/ 15 w 72"/>
                <a:gd name="T45" fmla="*/ 7 h 100"/>
                <a:gd name="T46" fmla="*/ 8 w 72"/>
                <a:gd name="T47" fmla="*/ 7 h 100"/>
                <a:gd name="T48" fmla="*/ 8 w 72"/>
                <a:gd name="T49" fmla="*/ 14 h 100"/>
                <a:gd name="T50" fmla="*/ 8 w 72"/>
                <a:gd name="T51" fmla="*/ 21 h 100"/>
                <a:gd name="T52" fmla="*/ 8 w 72"/>
                <a:gd name="T53" fmla="*/ 28 h 100"/>
                <a:gd name="T54" fmla="*/ 8 w 72"/>
                <a:gd name="T55" fmla="*/ 35 h 100"/>
                <a:gd name="T56" fmla="*/ 8 w 72"/>
                <a:gd name="T57" fmla="*/ 42 h 100"/>
                <a:gd name="T58" fmla="*/ 15 w 72"/>
                <a:gd name="T59" fmla="*/ 42 h 100"/>
                <a:gd name="T60" fmla="*/ 15 w 72"/>
                <a:gd name="T61" fmla="*/ 50 h 100"/>
                <a:gd name="T62" fmla="*/ 50 w 72"/>
                <a:gd name="T63" fmla="*/ 10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0"/>
                <a:gd name="T98" fmla="*/ 72 w 72"/>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0">
                  <a:moveTo>
                    <a:pt x="50" y="100"/>
                  </a:moveTo>
                  <a:lnTo>
                    <a:pt x="15" y="50"/>
                  </a:lnTo>
                  <a:lnTo>
                    <a:pt x="8" y="50"/>
                  </a:lnTo>
                  <a:lnTo>
                    <a:pt x="8" y="42"/>
                  </a:lnTo>
                  <a:lnTo>
                    <a:pt x="8" y="35"/>
                  </a:lnTo>
                  <a:lnTo>
                    <a:pt x="0" y="35"/>
                  </a:lnTo>
                  <a:lnTo>
                    <a:pt x="0" y="28"/>
                  </a:lnTo>
                  <a:lnTo>
                    <a:pt x="0" y="21"/>
                  </a:lnTo>
                  <a:lnTo>
                    <a:pt x="0" y="14"/>
                  </a:lnTo>
                  <a:lnTo>
                    <a:pt x="0" y="7"/>
                  </a:lnTo>
                  <a:lnTo>
                    <a:pt x="0" y="0"/>
                  </a:lnTo>
                  <a:lnTo>
                    <a:pt x="8" y="0"/>
                  </a:lnTo>
                  <a:lnTo>
                    <a:pt x="15" y="0"/>
                  </a:lnTo>
                  <a:lnTo>
                    <a:pt x="22" y="0"/>
                  </a:lnTo>
                  <a:lnTo>
                    <a:pt x="22" y="7"/>
                  </a:lnTo>
                  <a:lnTo>
                    <a:pt x="29" y="14"/>
                  </a:lnTo>
                  <a:lnTo>
                    <a:pt x="72" y="64"/>
                  </a:lnTo>
                  <a:lnTo>
                    <a:pt x="65" y="71"/>
                  </a:lnTo>
                  <a:lnTo>
                    <a:pt x="29" y="21"/>
                  </a:lnTo>
                  <a:lnTo>
                    <a:pt x="29" y="14"/>
                  </a:lnTo>
                  <a:lnTo>
                    <a:pt x="22" y="14"/>
                  </a:lnTo>
                  <a:lnTo>
                    <a:pt x="22" y="7"/>
                  </a:lnTo>
                  <a:lnTo>
                    <a:pt x="15" y="7"/>
                  </a:lnTo>
                  <a:lnTo>
                    <a:pt x="8" y="7"/>
                  </a:lnTo>
                  <a:lnTo>
                    <a:pt x="8" y="14"/>
                  </a:lnTo>
                  <a:lnTo>
                    <a:pt x="8" y="21"/>
                  </a:lnTo>
                  <a:lnTo>
                    <a:pt x="8" y="28"/>
                  </a:lnTo>
                  <a:lnTo>
                    <a:pt x="8" y="35"/>
                  </a:lnTo>
                  <a:lnTo>
                    <a:pt x="8" y="42"/>
                  </a:lnTo>
                  <a:lnTo>
                    <a:pt x="15" y="42"/>
                  </a:lnTo>
                  <a:lnTo>
                    <a:pt x="15" y="50"/>
                  </a:lnTo>
                  <a:lnTo>
                    <a:pt x="50" y="100"/>
                  </a:lnTo>
                  <a:close/>
                </a:path>
              </a:pathLst>
            </a:custGeom>
            <a:solidFill>
              <a:srgbClr val="FF3399"/>
            </a:solidFill>
            <a:ln w="9525">
              <a:noFill/>
              <a:round/>
              <a:headEnd/>
              <a:tailEnd/>
            </a:ln>
          </p:spPr>
          <p:txBody>
            <a:bodyPr/>
            <a:lstStyle/>
            <a:p>
              <a:endParaRPr lang="de-DE"/>
            </a:p>
          </p:txBody>
        </p:sp>
        <p:sp>
          <p:nvSpPr>
            <p:cNvPr id="13461" name="Freeform 59"/>
            <p:cNvSpPr>
              <a:spLocks/>
            </p:cNvSpPr>
            <p:nvPr/>
          </p:nvSpPr>
          <p:spPr bwMode="auto">
            <a:xfrm>
              <a:off x="4846" y="2932"/>
              <a:ext cx="72" cy="100"/>
            </a:xfrm>
            <a:custGeom>
              <a:avLst/>
              <a:gdLst>
                <a:gd name="T0" fmla="*/ 50 w 72"/>
                <a:gd name="T1" fmla="*/ 100 h 100"/>
                <a:gd name="T2" fmla="*/ 15 w 72"/>
                <a:gd name="T3" fmla="*/ 50 h 100"/>
                <a:gd name="T4" fmla="*/ 8 w 72"/>
                <a:gd name="T5" fmla="*/ 50 h 100"/>
                <a:gd name="T6" fmla="*/ 8 w 72"/>
                <a:gd name="T7" fmla="*/ 42 h 100"/>
                <a:gd name="T8" fmla="*/ 8 w 72"/>
                <a:gd name="T9" fmla="*/ 35 h 100"/>
                <a:gd name="T10" fmla="*/ 0 w 72"/>
                <a:gd name="T11" fmla="*/ 35 h 100"/>
                <a:gd name="T12" fmla="*/ 0 w 72"/>
                <a:gd name="T13" fmla="*/ 28 h 100"/>
                <a:gd name="T14" fmla="*/ 0 w 72"/>
                <a:gd name="T15" fmla="*/ 21 h 100"/>
                <a:gd name="T16" fmla="*/ 0 w 72"/>
                <a:gd name="T17" fmla="*/ 14 h 100"/>
                <a:gd name="T18" fmla="*/ 0 w 72"/>
                <a:gd name="T19" fmla="*/ 7 h 100"/>
                <a:gd name="T20" fmla="*/ 0 w 72"/>
                <a:gd name="T21" fmla="*/ 0 h 100"/>
                <a:gd name="T22" fmla="*/ 8 w 72"/>
                <a:gd name="T23" fmla="*/ 0 h 100"/>
                <a:gd name="T24" fmla="*/ 15 w 72"/>
                <a:gd name="T25" fmla="*/ 0 h 100"/>
                <a:gd name="T26" fmla="*/ 22 w 72"/>
                <a:gd name="T27" fmla="*/ 0 h 100"/>
                <a:gd name="T28" fmla="*/ 22 w 72"/>
                <a:gd name="T29" fmla="*/ 7 h 100"/>
                <a:gd name="T30" fmla="*/ 29 w 72"/>
                <a:gd name="T31" fmla="*/ 14 h 100"/>
                <a:gd name="T32" fmla="*/ 72 w 72"/>
                <a:gd name="T33" fmla="*/ 64 h 100"/>
                <a:gd name="T34" fmla="*/ 65 w 72"/>
                <a:gd name="T35" fmla="*/ 71 h 100"/>
                <a:gd name="T36" fmla="*/ 29 w 72"/>
                <a:gd name="T37" fmla="*/ 21 h 100"/>
                <a:gd name="T38" fmla="*/ 29 w 72"/>
                <a:gd name="T39" fmla="*/ 14 h 100"/>
                <a:gd name="T40" fmla="*/ 22 w 72"/>
                <a:gd name="T41" fmla="*/ 14 h 100"/>
                <a:gd name="T42" fmla="*/ 22 w 72"/>
                <a:gd name="T43" fmla="*/ 7 h 100"/>
                <a:gd name="T44" fmla="*/ 15 w 72"/>
                <a:gd name="T45" fmla="*/ 7 h 100"/>
                <a:gd name="T46" fmla="*/ 8 w 72"/>
                <a:gd name="T47" fmla="*/ 7 h 100"/>
                <a:gd name="T48" fmla="*/ 8 w 72"/>
                <a:gd name="T49" fmla="*/ 14 h 100"/>
                <a:gd name="T50" fmla="*/ 8 w 72"/>
                <a:gd name="T51" fmla="*/ 21 h 100"/>
                <a:gd name="T52" fmla="*/ 8 w 72"/>
                <a:gd name="T53" fmla="*/ 28 h 100"/>
                <a:gd name="T54" fmla="*/ 8 w 72"/>
                <a:gd name="T55" fmla="*/ 35 h 100"/>
                <a:gd name="T56" fmla="*/ 8 w 72"/>
                <a:gd name="T57" fmla="*/ 42 h 100"/>
                <a:gd name="T58" fmla="*/ 15 w 72"/>
                <a:gd name="T59" fmla="*/ 42 h 100"/>
                <a:gd name="T60" fmla="*/ 15 w 72"/>
                <a:gd name="T61" fmla="*/ 50 h 100"/>
                <a:gd name="T62" fmla="*/ 50 w 72"/>
                <a:gd name="T63" fmla="*/ 10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0"/>
                <a:gd name="T98" fmla="*/ 72 w 72"/>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0">
                  <a:moveTo>
                    <a:pt x="50" y="100"/>
                  </a:moveTo>
                  <a:lnTo>
                    <a:pt x="15" y="50"/>
                  </a:lnTo>
                  <a:lnTo>
                    <a:pt x="8" y="50"/>
                  </a:lnTo>
                  <a:lnTo>
                    <a:pt x="8" y="42"/>
                  </a:lnTo>
                  <a:lnTo>
                    <a:pt x="8" y="35"/>
                  </a:lnTo>
                  <a:lnTo>
                    <a:pt x="0" y="35"/>
                  </a:lnTo>
                  <a:lnTo>
                    <a:pt x="0" y="28"/>
                  </a:lnTo>
                  <a:lnTo>
                    <a:pt x="0" y="21"/>
                  </a:lnTo>
                  <a:lnTo>
                    <a:pt x="0" y="14"/>
                  </a:lnTo>
                  <a:lnTo>
                    <a:pt x="0" y="7"/>
                  </a:lnTo>
                  <a:lnTo>
                    <a:pt x="0" y="0"/>
                  </a:lnTo>
                  <a:lnTo>
                    <a:pt x="8" y="0"/>
                  </a:lnTo>
                  <a:lnTo>
                    <a:pt x="15" y="0"/>
                  </a:lnTo>
                  <a:lnTo>
                    <a:pt x="22" y="0"/>
                  </a:lnTo>
                  <a:lnTo>
                    <a:pt x="22" y="7"/>
                  </a:lnTo>
                  <a:lnTo>
                    <a:pt x="29" y="14"/>
                  </a:lnTo>
                  <a:lnTo>
                    <a:pt x="72" y="64"/>
                  </a:lnTo>
                  <a:lnTo>
                    <a:pt x="65" y="71"/>
                  </a:lnTo>
                  <a:lnTo>
                    <a:pt x="29" y="21"/>
                  </a:lnTo>
                  <a:lnTo>
                    <a:pt x="29" y="14"/>
                  </a:lnTo>
                  <a:lnTo>
                    <a:pt x="22" y="14"/>
                  </a:lnTo>
                  <a:lnTo>
                    <a:pt x="22" y="7"/>
                  </a:lnTo>
                  <a:lnTo>
                    <a:pt x="15" y="7"/>
                  </a:lnTo>
                  <a:lnTo>
                    <a:pt x="8" y="7"/>
                  </a:lnTo>
                  <a:lnTo>
                    <a:pt x="8" y="14"/>
                  </a:lnTo>
                  <a:lnTo>
                    <a:pt x="8" y="21"/>
                  </a:lnTo>
                  <a:lnTo>
                    <a:pt x="8" y="28"/>
                  </a:lnTo>
                  <a:lnTo>
                    <a:pt x="8" y="35"/>
                  </a:lnTo>
                  <a:lnTo>
                    <a:pt x="8" y="42"/>
                  </a:lnTo>
                  <a:lnTo>
                    <a:pt x="15" y="42"/>
                  </a:lnTo>
                  <a:lnTo>
                    <a:pt x="15" y="50"/>
                  </a:lnTo>
                  <a:lnTo>
                    <a:pt x="50" y="100"/>
                  </a:lnTo>
                </a:path>
              </a:pathLst>
            </a:custGeom>
            <a:noFill/>
            <a:ln w="22225">
              <a:solidFill>
                <a:srgbClr val="000000"/>
              </a:solidFill>
              <a:prstDash val="solid"/>
              <a:round/>
              <a:headEnd/>
              <a:tailEnd/>
            </a:ln>
          </p:spPr>
          <p:txBody>
            <a:bodyPr/>
            <a:lstStyle/>
            <a:p>
              <a:endParaRPr lang="de-DE"/>
            </a:p>
          </p:txBody>
        </p:sp>
        <p:sp>
          <p:nvSpPr>
            <p:cNvPr id="13462" name="Line 60"/>
            <p:cNvSpPr>
              <a:spLocks noChangeShapeType="1"/>
            </p:cNvSpPr>
            <p:nvPr/>
          </p:nvSpPr>
          <p:spPr bwMode="auto">
            <a:xfrm flipH="1">
              <a:off x="4896" y="3003"/>
              <a:ext cx="22" cy="29"/>
            </a:xfrm>
            <a:prstGeom prst="line">
              <a:avLst/>
            </a:prstGeom>
            <a:noFill/>
            <a:ln w="22225">
              <a:solidFill>
                <a:srgbClr val="000000"/>
              </a:solidFill>
              <a:round/>
              <a:headEnd/>
              <a:tailEnd/>
            </a:ln>
          </p:spPr>
          <p:txBody>
            <a:bodyPr/>
            <a:lstStyle/>
            <a:p>
              <a:endParaRPr lang="de-DE"/>
            </a:p>
          </p:txBody>
        </p:sp>
        <p:sp>
          <p:nvSpPr>
            <p:cNvPr id="13463" name="Line 61"/>
            <p:cNvSpPr>
              <a:spLocks noChangeShapeType="1"/>
            </p:cNvSpPr>
            <p:nvPr/>
          </p:nvSpPr>
          <p:spPr bwMode="auto">
            <a:xfrm flipV="1">
              <a:off x="4789" y="2860"/>
              <a:ext cx="72" cy="129"/>
            </a:xfrm>
            <a:prstGeom prst="line">
              <a:avLst/>
            </a:prstGeom>
            <a:noFill/>
            <a:ln w="22225">
              <a:solidFill>
                <a:srgbClr val="000000"/>
              </a:solidFill>
              <a:round/>
              <a:headEnd/>
              <a:tailEnd/>
            </a:ln>
          </p:spPr>
          <p:txBody>
            <a:bodyPr/>
            <a:lstStyle/>
            <a:p>
              <a:endParaRPr lang="de-DE"/>
            </a:p>
          </p:txBody>
        </p:sp>
        <p:sp>
          <p:nvSpPr>
            <p:cNvPr id="13464" name="Freeform 62"/>
            <p:cNvSpPr>
              <a:spLocks/>
            </p:cNvSpPr>
            <p:nvPr/>
          </p:nvSpPr>
          <p:spPr bwMode="auto">
            <a:xfrm>
              <a:off x="4804" y="2867"/>
              <a:ext cx="71" cy="143"/>
            </a:xfrm>
            <a:custGeom>
              <a:avLst/>
              <a:gdLst>
                <a:gd name="T0" fmla="*/ 64 w 71"/>
                <a:gd name="T1" fmla="*/ 0 h 143"/>
                <a:gd name="T2" fmla="*/ 71 w 71"/>
                <a:gd name="T3" fmla="*/ 0 h 143"/>
                <a:gd name="T4" fmla="*/ 0 w 71"/>
                <a:gd name="T5" fmla="*/ 143 h 143"/>
                <a:gd name="T6" fmla="*/ 0 60000 65536"/>
                <a:gd name="T7" fmla="*/ 0 60000 65536"/>
                <a:gd name="T8" fmla="*/ 0 60000 65536"/>
                <a:gd name="T9" fmla="*/ 0 w 71"/>
                <a:gd name="T10" fmla="*/ 0 h 143"/>
                <a:gd name="T11" fmla="*/ 71 w 71"/>
                <a:gd name="T12" fmla="*/ 143 h 143"/>
              </a:gdLst>
              <a:ahLst/>
              <a:cxnLst>
                <a:cxn ang="T6">
                  <a:pos x="T0" y="T1"/>
                </a:cxn>
                <a:cxn ang="T7">
                  <a:pos x="T2" y="T3"/>
                </a:cxn>
                <a:cxn ang="T8">
                  <a:pos x="T4" y="T5"/>
                </a:cxn>
              </a:cxnLst>
              <a:rect l="T9" t="T10" r="T11" b="T12"/>
              <a:pathLst>
                <a:path w="71" h="143">
                  <a:moveTo>
                    <a:pt x="64" y="0"/>
                  </a:moveTo>
                  <a:lnTo>
                    <a:pt x="71" y="0"/>
                  </a:lnTo>
                  <a:lnTo>
                    <a:pt x="0" y="143"/>
                  </a:lnTo>
                </a:path>
              </a:pathLst>
            </a:custGeom>
            <a:noFill/>
            <a:ln w="22225">
              <a:solidFill>
                <a:srgbClr val="000000"/>
              </a:solidFill>
              <a:prstDash val="solid"/>
              <a:round/>
              <a:headEnd/>
              <a:tailEnd/>
            </a:ln>
          </p:spPr>
          <p:txBody>
            <a:bodyPr/>
            <a:lstStyle/>
            <a:p>
              <a:endParaRPr lang="de-DE"/>
            </a:p>
          </p:txBody>
        </p:sp>
        <p:sp>
          <p:nvSpPr>
            <p:cNvPr id="13465" name="Line 63"/>
            <p:cNvSpPr>
              <a:spLocks noChangeShapeType="1"/>
            </p:cNvSpPr>
            <p:nvPr/>
          </p:nvSpPr>
          <p:spPr bwMode="auto">
            <a:xfrm>
              <a:off x="4861" y="2732"/>
              <a:ext cx="1" cy="107"/>
            </a:xfrm>
            <a:prstGeom prst="line">
              <a:avLst/>
            </a:prstGeom>
            <a:noFill/>
            <a:ln w="22225">
              <a:solidFill>
                <a:srgbClr val="000000"/>
              </a:solidFill>
              <a:round/>
              <a:headEnd/>
              <a:tailEnd/>
            </a:ln>
          </p:spPr>
          <p:txBody>
            <a:bodyPr/>
            <a:lstStyle/>
            <a:p>
              <a:endParaRPr lang="de-DE"/>
            </a:p>
          </p:txBody>
        </p:sp>
        <p:sp>
          <p:nvSpPr>
            <p:cNvPr id="13466" name="Freeform 64"/>
            <p:cNvSpPr>
              <a:spLocks/>
            </p:cNvSpPr>
            <p:nvPr/>
          </p:nvSpPr>
          <p:spPr bwMode="auto">
            <a:xfrm>
              <a:off x="4561" y="3096"/>
              <a:ext cx="300" cy="249"/>
            </a:xfrm>
            <a:custGeom>
              <a:avLst/>
              <a:gdLst>
                <a:gd name="T0" fmla="*/ 300 w 300"/>
                <a:gd name="T1" fmla="*/ 0 h 249"/>
                <a:gd name="T2" fmla="*/ 300 w 300"/>
                <a:gd name="T3" fmla="*/ 85 h 249"/>
                <a:gd name="T4" fmla="*/ 0 w 300"/>
                <a:gd name="T5" fmla="*/ 249 h 249"/>
                <a:gd name="T6" fmla="*/ 0 60000 65536"/>
                <a:gd name="T7" fmla="*/ 0 60000 65536"/>
                <a:gd name="T8" fmla="*/ 0 60000 65536"/>
                <a:gd name="T9" fmla="*/ 0 w 300"/>
                <a:gd name="T10" fmla="*/ 0 h 249"/>
                <a:gd name="T11" fmla="*/ 300 w 300"/>
                <a:gd name="T12" fmla="*/ 249 h 249"/>
              </a:gdLst>
              <a:ahLst/>
              <a:cxnLst>
                <a:cxn ang="T6">
                  <a:pos x="T0" y="T1"/>
                </a:cxn>
                <a:cxn ang="T7">
                  <a:pos x="T2" y="T3"/>
                </a:cxn>
                <a:cxn ang="T8">
                  <a:pos x="T4" y="T5"/>
                </a:cxn>
              </a:cxnLst>
              <a:rect l="T9" t="T10" r="T11" b="T12"/>
              <a:pathLst>
                <a:path w="300" h="249">
                  <a:moveTo>
                    <a:pt x="300" y="0"/>
                  </a:moveTo>
                  <a:lnTo>
                    <a:pt x="300" y="85"/>
                  </a:lnTo>
                  <a:lnTo>
                    <a:pt x="0" y="249"/>
                  </a:lnTo>
                </a:path>
              </a:pathLst>
            </a:custGeom>
            <a:noFill/>
            <a:ln w="22225">
              <a:solidFill>
                <a:srgbClr val="000000"/>
              </a:solidFill>
              <a:prstDash val="solid"/>
              <a:round/>
              <a:headEnd/>
              <a:tailEnd/>
            </a:ln>
          </p:spPr>
          <p:txBody>
            <a:bodyPr/>
            <a:lstStyle/>
            <a:p>
              <a:endParaRPr lang="de-DE"/>
            </a:p>
          </p:txBody>
        </p:sp>
        <p:sp>
          <p:nvSpPr>
            <p:cNvPr id="13467" name="Line 65"/>
            <p:cNvSpPr>
              <a:spLocks noChangeShapeType="1"/>
            </p:cNvSpPr>
            <p:nvPr/>
          </p:nvSpPr>
          <p:spPr bwMode="auto">
            <a:xfrm>
              <a:off x="3216" y="3120"/>
              <a:ext cx="816" cy="0"/>
            </a:xfrm>
            <a:prstGeom prst="line">
              <a:avLst/>
            </a:prstGeom>
            <a:noFill/>
            <a:ln w="38100">
              <a:solidFill>
                <a:schemeClr val="accent1"/>
              </a:solidFill>
              <a:round/>
              <a:headEnd/>
              <a:tailEnd type="triangle" w="med" len="med"/>
            </a:ln>
          </p:spPr>
          <p:txBody>
            <a:bodyPr wrap="none" anchor="ctr"/>
            <a:lstStyle/>
            <a:p>
              <a:endParaRPr lang="de-DE"/>
            </a:p>
          </p:txBody>
        </p:sp>
      </p:grpSp>
      <p:grpSp>
        <p:nvGrpSpPr>
          <p:cNvPr id="7" name="Group 66"/>
          <p:cNvGrpSpPr>
            <a:grpSpLocks/>
          </p:cNvGrpSpPr>
          <p:nvPr/>
        </p:nvGrpSpPr>
        <p:grpSpPr bwMode="auto">
          <a:xfrm>
            <a:off x="6094413" y="3141663"/>
            <a:ext cx="2652712" cy="1749425"/>
            <a:chOff x="3888" y="1248"/>
            <a:chExt cx="1671" cy="1101"/>
          </a:xfrm>
        </p:grpSpPr>
        <p:sp>
          <p:nvSpPr>
            <p:cNvPr id="13431" name="Freeform 67"/>
            <p:cNvSpPr>
              <a:spLocks/>
            </p:cNvSpPr>
            <p:nvPr/>
          </p:nvSpPr>
          <p:spPr bwMode="auto">
            <a:xfrm>
              <a:off x="4064" y="1534"/>
              <a:ext cx="664" cy="563"/>
            </a:xfrm>
            <a:custGeom>
              <a:avLst/>
              <a:gdLst>
                <a:gd name="T0" fmla="*/ 257 w 664"/>
                <a:gd name="T1" fmla="*/ 0 h 563"/>
                <a:gd name="T2" fmla="*/ 664 w 664"/>
                <a:gd name="T3" fmla="*/ 0 h 563"/>
                <a:gd name="T4" fmla="*/ 400 w 664"/>
                <a:gd name="T5" fmla="*/ 157 h 563"/>
                <a:gd name="T6" fmla="*/ 0 w 664"/>
                <a:gd name="T7" fmla="*/ 157 h 563"/>
                <a:gd name="T8" fmla="*/ 0 w 664"/>
                <a:gd name="T9" fmla="*/ 563 h 563"/>
                <a:gd name="T10" fmla="*/ 400 w 664"/>
                <a:gd name="T11" fmla="*/ 563 h 563"/>
                <a:gd name="T12" fmla="*/ 400 w 664"/>
                <a:gd name="T13" fmla="*/ 157 h 563"/>
                <a:gd name="T14" fmla="*/ 0 60000 65536"/>
                <a:gd name="T15" fmla="*/ 0 60000 65536"/>
                <a:gd name="T16" fmla="*/ 0 60000 65536"/>
                <a:gd name="T17" fmla="*/ 0 60000 65536"/>
                <a:gd name="T18" fmla="*/ 0 60000 65536"/>
                <a:gd name="T19" fmla="*/ 0 60000 65536"/>
                <a:gd name="T20" fmla="*/ 0 60000 65536"/>
                <a:gd name="T21" fmla="*/ 0 w 664"/>
                <a:gd name="T22" fmla="*/ 0 h 563"/>
                <a:gd name="T23" fmla="*/ 664 w 664"/>
                <a:gd name="T24" fmla="*/ 563 h 5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4" h="563">
                  <a:moveTo>
                    <a:pt x="257" y="0"/>
                  </a:moveTo>
                  <a:lnTo>
                    <a:pt x="664" y="0"/>
                  </a:lnTo>
                  <a:lnTo>
                    <a:pt x="400" y="157"/>
                  </a:lnTo>
                  <a:lnTo>
                    <a:pt x="0" y="157"/>
                  </a:lnTo>
                  <a:lnTo>
                    <a:pt x="0" y="563"/>
                  </a:lnTo>
                  <a:lnTo>
                    <a:pt x="400" y="563"/>
                  </a:lnTo>
                  <a:lnTo>
                    <a:pt x="400" y="157"/>
                  </a:lnTo>
                </a:path>
              </a:pathLst>
            </a:custGeom>
            <a:noFill/>
            <a:ln w="22225">
              <a:solidFill>
                <a:srgbClr val="000000"/>
              </a:solidFill>
              <a:prstDash val="solid"/>
              <a:round/>
              <a:headEnd/>
              <a:tailEnd/>
            </a:ln>
          </p:spPr>
          <p:txBody>
            <a:bodyPr/>
            <a:lstStyle/>
            <a:p>
              <a:endParaRPr lang="de-DE"/>
            </a:p>
          </p:txBody>
        </p:sp>
        <p:sp>
          <p:nvSpPr>
            <p:cNvPr id="13432" name="Line 68"/>
            <p:cNvSpPr>
              <a:spLocks noChangeShapeType="1"/>
            </p:cNvSpPr>
            <p:nvPr/>
          </p:nvSpPr>
          <p:spPr bwMode="auto">
            <a:xfrm flipH="1">
              <a:off x="4064" y="1534"/>
              <a:ext cx="257" cy="157"/>
            </a:xfrm>
            <a:prstGeom prst="line">
              <a:avLst/>
            </a:prstGeom>
            <a:noFill/>
            <a:ln w="28575">
              <a:solidFill>
                <a:srgbClr val="000000"/>
              </a:solidFill>
              <a:round/>
              <a:headEnd/>
              <a:tailEnd/>
            </a:ln>
          </p:spPr>
          <p:txBody>
            <a:bodyPr/>
            <a:lstStyle/>
            <a:p>
              <a:endParaRPr lang="de-DE"/>
            </a:p>
          </p:txBody>
        </p:sp>
        <p:sp>
          <p:nvSpPr>
            <p:cNvPr id="13433" name="Freeform 69"/>
            <p:cNvSpPr>
              <a:spLocks/>
            </p:cNvSpPr>
            <p:nvPr/>
          </p:nvSpPr>
          <p:spPr bwMode="auto">
            <a:xfrm>
              <a:off x="4564" y="1598"/>
              <a:ext cx="57" cy="185"/>
            </a:xfrm>
            <a:custGeom>
              <a:avLst/>
              <a:gdLst>
                <a:gd name="T0" fmla="*/ 57 w 57"/>
                <a:gd name="T1" fmla="*/ 0 h 185"/>
                <a:gd name="T2" fmla="*/ 57 w 57"/>
                <a:gd name="T3" fmla="*/ 150 h 185"/>
                <a:gd name="T4" fmla="*/ 0 w 57"/>
                <a:gd name="T5" fmla="*/ 185 h 185"/>
                <a:gd name="T6" fmla="*/ 0 w 57"/>
                <a:gd name="T7" fmla="*/ 28 h 185"/>
                <a:gd name="T8" fmla="*/ 0 60000 65536"/>
                <a:gd name="T9" fmla="*/ 0 60000 65536"/>
                <a:gd name="T10" fmla="*/ 0 60000 65536"/>
                <a:gd name="T11" fmla="*/ 0 60000 65536"/>
                <a:gd name="T12" fmla="*/ 0 w 57"/>
                <a:gd name="T13" fmla="*/ 0 h 185"/>
                <a:gd name="T14" fmla="*/ 57 w 57"/>
                <a:gd name="T15" fmla="*/ 185 h 185"/>
              </a:gdLst>
              <a:ahLst/>
              <a:cxnLst>
                <a:cxn ang="T8">
                  <a:pos x="T0" y="T1"/>
                </a:cxn>
                <a:cxn ang="T9">
                  <a:pos x="T2" y="T3"/>
                </a:cxn>
                <a:cxn ang="T10">
                  <a:pos x="T4" y="T5"/>
                </a:cxn>
                <a:cxn ang="T11">
                  <a:pos x="T6" y="T7"/>
                </a:cxn>
              </a:cxnLst>
              <a:rect l="T12" t="T13" r="T14" b="T15"/>
              <a:pathLst>
                <a:path w="57" h="185">
                  <a:moveTo>
                    <a:pt x="57" y="0"/>
                  </a:moveTo>
                  <a:lnTo>
                    <a:pt x="57" y="150"/>
                  </a:lnTo>
                  <a:lnTo>
                    <a:pt x="0" y="185"/>
                  </a:lnTo>
                  <a:lnTo>
                    <a:pt x="0" y="28"/>
                  </a:lnTo>
                </a:path>
              </a:pathLst>
            </a:custGeom>
            <a:noFill/>
            <a:ln w="22225">
              <a:solidFill>
                <a:srgbClr val="000000"/>
              </a:solidFill>
              <a:prstDash val="solid"/>
              <a:round/>
              <a:headEnd/>
              <a:tailEnd/>
            </a:ln>
          </p:spPr>
          <p:txBody>
            <a:bodyPr/>
            <a:lstStyle/>
            <a:p>
              <a:endParaRPr lang="de-DE"/>
            </a:p>
          </p:txBody>
        </p:sp>
        <p:sp>
          <p:nvSpPr>
            <p:cNvPr id="13434" name="Freeform 70"/>
            <p:cNvSpPr>
              <a:spLocks/>
            </p:cNvSpPr>
            <p:nvPr/>
          </p:nvSpPr>
          <p:spPr bwMode="auto">
            <a:xfrm>
              <a:off x="4464" y="1869"/>
              <a:ext cx="264" cy="228"/>
            </a:xfrm>
            <a:custGeom>
              <a:avLst/>
              <a:gdLst>
                <a:gd name="T0" fmla="*/ 264 w 264"/>
                <a:gd name="T1" fmla="*/ 0 h 228"/>
                <a:gd name="T2" fmla="*/ 264 w 264"/>
                <a:gd name="T3" fmla="*/ 78 h 228"/>
                <a:gd name="T4" fmla="*/ 0 w 264"/>
                <a:gd name="T5" fmla="*/ 228 h 228"/>
                <a:gd name="T6" fmla="*/ 0 60000 65536"/>
                <a:gd name="T7" fmla="*/ 0 60000 65536"/>
                <a:gd name="T8" fmla="*/ 0 60000 65536"/>
                <a:gd name="T9" fmla="*/ 0 w 264"/>
                <a:gd name="T10" fmla="*/ 0 h 228"/>
                <a:gd name="T11" fmla="*/ 264 w 264"/>
                <a:gd name="T12" fmla="*/ 228 h 228"/>
              </a:gdLst>
              <a:ahLst/>
              <a:cxnLst>
                <a:cxn ang="T6">
                  <a:pos x="T0" y="T1"/>
                </a:cxn>
                <a:cxn ang="T7">
                  <a:pos x="T2" y="T3"/>
                </a:cxn>
                <a:cxn ang="T8">
                  <a:pos x="T4" y="T5"/>
                </a:cxn>
              </a:cxnLst>
              <a:rect l="T9" t="T10" r="T11" b="T12"/>
              <a:pathLst>
                <a:path w="264" h="228">
                  <a:moveTo>
                    <a:pt x="264" y="0"/>
                  </a:moveTo>
                  <a:lnTo>
                    <a:pt x="264" y="78"/>
                  </a:lnTo>
                  <a:lnTo>
                    <a:pt x="0" y="228"/>
                  </a:lnTo>
                </a:path>
              </a:pathLst>
            </a:custGeom>
            <a:noFill/>
            <a:ln w="22225">
              <a:solidFill>
                <a:srgbClr val="000000"/>
              </a:solidFill>
              <a:prstDash val="solid"/>
              <a:round/>
              <a:headEnd/>
              <a:tailEnd/>
            </a:ln>
          </p:spPr>
          <p:txBody>
            <a:bodyPr/>
            <a:lstStyle/>
            <a:p>
              <a:endParaRPr lang="de-DE"/>
            </a:p>
          </p:txBody>
        </p:sp>
        <p:sp>
          <p:nvSpPr>
            <p:cNvPr id="13435" name="Line 71"/>
            <p:cNvSpPr>
              <a:spLocks noChangeShapeType="1"/>
            </p:cNvSpPr>
            <p:nvPr/>
          </p:nvSpPr>
          <p:spPr bwMode="auto">
            <a:xfrm>
              <a:off x="4728" y="1534"/>
              <a:ext cx="1" cy="371"/>
            </a:xfrm>
            <a:prstGeom prst="line">
              <a:avLst/>
            </a:prstGeom>
            <a:noFill/>
            <a:ln w="22225">
              <a:solidFill>
                <a:srgbClr val="000000"/>
              </a:solidFill>
              <a:round/>
              <a:headEnd/>
              <a:tailEnd/>
            </a:ln>
          </p:spPr>
          <p:txBody>
            <a:bodyPr/>
            <a:lstStyle/>
            <a:p>
              <a:endParaRPr lang="de-DE"/>
            </a:p>
          </p:txBody>
        </p:sp>
        <p:sp>
          <p:nvSpPr>
            <p:cNvPr id="13436" name="Freeform 72"/>
            <p:cNvSpPr>
              <a:spLocks noEditPoints="1"/>
            </p:cNvSpPr>
            <p:nvPr/>
          </p:nvSpPr>
          <p:spPr bwMode="auto">
            <a:xfrm>
              <a:off x="4736" y="1248"/>
              <a:ext cx="307" cy="185"/>
            </a:xfrm>
            <a:custGeom>
              <a:avLst/>
              <a:gdLst>
                <a:gd name="T0" fmla="*/ 0 w 307"/>
                <a:gd name="T1" fmla="*/ 50 h 185"/>
                <a:gd name="T2" fmla="*/ 257 w 307"/>
                <a:gd name="T3" fmla="*/ 0 h 185"/>
                <a:gd name="T4" fmla="*/ 307 w 307"/>
                <a:gd name="T5" fmla="*/ 135 h 185"/>
                <a:gd name="T6" fmla="*/ 43 w 307"/>
                <a:gd name="T7" fmla="*/ 185 h 185"/>
                <a:gd name="T8" fmla="*/ 0 w 307"/>
                <a:gd name="T9" fmla="*/ 50 h 185"/>
                <a:gd name="T10" fmla="*/ 21 w 307"/>
                <a:gd name="T11" fmla="*/ 50 h 185"/>
                <a:gd name="T12" fmla="*/ 157 w 307"/>
                <a:gd name="T13" fmla="*/ 114 h 185"/>
                <a:gd name="T14" fmla="*/ 243 w 307"/>
                <a:gd name="T15" fmla="*/ 7 h 185"/>
                <a:gd name="T16" fmla="*/ 21 w 307"/>
                <a:gd name="T17" fmla="*/ 50 h 185"/>
                <a:gd name="T18" fmla="*/ 14 w 307"/>
                <a:gd name="T19" fmla="*/ 57 h 185"/>
                <a:gd name="T20" fmla="*/ 50 w 307"/>
                <a:gd name="T21" fmla="*/ 171 h 185"/>
                <a:gd name="T22" fmla="*/ 107 w 307"/>
                <a:gd name="T23" fmla="*/ 100 h 185"/>
                <a:gd name="T24" fmla="*/ 14 w 307"/>
                <a:gd name="T25" fmla="*/ 57 h 185"/>
                <a:gd name="T26" fmla="*/ 257 w 307"/>
                <a:gd name="T27" fmla="*/ 14 h 185"/>
                <a:gd name="T28" fmla="*/ 200 w 307"/>
                <a:gd name="T29" fmla="*/ 78 h 185"/>
                <a:gd name="T30" fmla="*/ 293 w 307"/>
                <a:gd name="T31" fmla="*/ 121 h 185"/>
                <a:gd name="T32" fmla="*/ 257 w 307"/>
                <a:gd name="T33" fmla="*/ 14 h 185"/>
                <a:gd name="T34" fmla="*/ 114 w 307"/>
                <a:gd name="T35" fmla="*/ 107 h 185"/>
                <a:gd name="T36" fmla="*/ 64 w 307"/>
                <a:gd name="T37" fmla="*/ 171 h 185"/>
                <a:gd name="T38" fmla="*/ 285 w 307"/>
                <a:gd name="T39" fmla="*/ 128 h 185"/>
                <a:gd name="T40" fmla="*/ 193 w 307"/>
                <a:gd name="T41" fmla="*/ 93 h 185"/>
                <a:gd name="T42" fmla="*/ 164 w 307"/>
                <a:gd name="T43" fmla="*/ 128 h 185"/>
                <a:gd name="T44" fmla="*/ 114 w 307"/>
                <a:gd name="T45" fmla="*/ 107 h 1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7"/>
                <a:gd name="T70" fmla="*/ 0 h 185"/>
                <a:gd name="T71" fmla="*/ 307 w 307"/>
                <a:gd name="T72" fmla="*/ 185 h 1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7" h="185">
                  <a:moveTo>
                    <a:pt x="0" y="50"/>
                  </a:moveTo>
                  <a:lnTo>
                    <a:pt x="257" y="0"/>
                  </a:lnTo>
                  <a:lnTo>
                    <a:pt x="307" y="135"/>
                  </a:lnTo>
                  <a:lnTo>
                    <a:pt x="43" y="185"/>
                  </a:lnTo>
                  <a:lnTo>
                    <a:pt x="0" y="50"/>
                  </a:lnTo>
                  <a:close/>
                  <a:moveTo>
                    <a:pt x="21" y="50"/>
                  </a:moveTo>
                  <a:lnTo>
                    <a:pt x="157" y="114"/>
                  </a:lnTo>
                  <a:lnTo>
                    <a:pt x="243" y="7"/>
                  </a:lnTo>
                  <a:lnTo>
                    <a:pt x="21" y="50"/>
                  </a:lnTo>
                  <a:close/>
                  <a:moveTo>
                    <a:pt x="14" y="57"/>
                  </a:moveTo>
                  <a:lnTo>
                    <a:pt x="50" y="171"/>
                  </a:lnTo>
                  <a:lnTo>
                    <a:pt x="107" y="100"/>
                  </a:lnTo>
                  <a:lnTo>
                    <a:pt x="14" y="57"/>
                  </a:lnTo>
                  <a:close/>
                  <a:moveTo>
                    <a:pt x="257" y="14"/>
                  </a:moveTo>
                  <a:lnTo>
                    <a:pt x="200" y="78"/>
                  </a:lnTo>
                  <a:lnTo>
                    <a:pt x="293" y="121"/>
                  </a:lnTo>
                  <a:lnTo>
                    <a:pt x="257" y="14"/>
                  </a:lnTo>
                  <a:close/>
                  <a:moveTo>
                    <a:pt x="114" y="107"/>
                  </a:moveTo>
                  <a:lnTo>
                    <a:pt x="64" y="171"/>
                  </a:lnTo>
                  <a:lnTo>
                    <a:pt x="285" y="128"/>
                  </a:lnTo>
                  <a:lnTo>
                    <a:pt x="193" y="93"/>
                  </a:lnTo>
                  <a:lnTo>
                    <a:pt x="164" y="128"/>
                  </a:lnTo>
                  <a:lnTo>
                    <a:pt x="114" y="107"/>
                  </a:lnTo>
                  <a:close/>
                </a:path>
              </a:pathLst>
            </a:custGeom>
            <a:solidFill>
              <a:srgbClr val="00FF00"/>
            </a:solidFill>
            <a:ln w="9525">
              <a:solidFill>
                <a:schemeClr val="accent2"/>
              </a:solidFill>
              <a:round/>
              <a:headEnd/>
              <a:tailEnd/>
            </a:ln>
          </p:spPr>
          <p:txBody>
            <a:bodyPr/>
            <a:lstStyle/>
            <a:p>
              <a:endParaRPr lang="de-DE"/>
            </a:p>
          </p:txBody>
        </p:sp>
        <p:sp>
          <p:nvSpPr>
            <p:cNvPr id="13437" name="Freeform 73"/>
            <p:cNvSpPr>
              <a:spLocks/>
            </p:cNvSpPr>
            <p:nvPr/>
          </p:nvSpPr>
          <p:spPr bwMode="auto">
            <a:xfrm>
              <a:off x="4736" y="1248"/>
              <a:ext cx="307" cy="185"/>
            </a:xfrm>
            <a:custGeom>
              <a:avLst/>
              <a:gdLst>
                <a:gd name="T0" fmla="*/ 0 w 307"/>
                <a:gd name="T1" fmla="*/ 50 h 185"/>
                <a:gd name="T2" fmla="*/ 257 w 307"/>
                <a:gd name="T3" fmla="*/ 0 h 185"/>
                <a:gd name="T4" fmla="*/ 307 w 307"/>
                <a:gd name="T5" fmla="*/ 135 h 185"/>
                <a:gd name="T6" fmla="*/ 43 w 307"/>
                <a:gd name="T7" fmla="*/ 185 h 185"/>
                <a:gd name="T8" fmla="*/ 0 w 307"/>
                <a:gd name="T9" fmla="*/ 50 h 185"/>
                <a:gd name="T10" fmla="*/ 0 60000 65536"/>
                <a:gd name="T11" fmla="*/ 0 60000 65536"/>
                <a:gd name="T12" fmla="*/ 0 60000 65536"/>
                <a:gd name="T13" fmla="*/ 0 60000 65536"/>
                <a:gd name="T14" fmla="*/ 0 60000 65536"/>
                <a:gd name="T15" fmla="*/ 0 w 307"/>
                <a:gd name="T16" fmla="*/ 0 h 185"/>
                <a:gd name="T17" fmla="*/ 307 w 307"/>
                <a:gd name="T18" fmla="*/ 185 h 185"/>
              </a:gdLst>
              <a:ahLst/>
              <a:cxnLst>
                <a:cxn ang="T10">
                  <a:pos x="T0" y="T1"/>
                </a:cxn>
                <a:cxn ang="T11">
                  <a:pos x="T2" y="T3"/>
                </a:cxn>
                <a:cxn ang="T12">
                  <a:pos x="T4" y="T5"/>
                </a:cxn>
                <a:cxn ang="T13">
                  <a:pos x="T6" y="T7"/>
                </a:cxn>
                <a:cxn ang="T14">
                  <a:pos x="T8" y="T9"/>
                </a:cxn>
              </a:cxnLst>
              <a:rect l="T15" t="T16" r="T17" b="T18"/>
              <a:pathLst>
                <a:path w="307" h="185">
                  <a:moveTo>
                    <a:pt x="0" y="50"/>
                  </a:moveTo>
                  <a:lnTo>
                    <a:pt x="257" y="0"/>
                  </a:lnTo>
                  <a:lnTo>
                    <a:pt x="307" y="135"/>
                  </a:lnTo>
                  <a:lnTo>
                    <a:pt x="43" y="185"/>
                  </a:lnTo>
                  <a:lnTo>
                    <a:pt x="0" y="50"/>
                  </a:lnTo>
                </a:path>
              </a:pathLst>
            </a:custGeom>
            <a:noFill/>
            <a:ln w="22225">
              <a:solidFill>
                <a:schemeClr val="accent2"/>
              </a:solidFill>
              <a:prstDash val="solid"/>
              <a:round/>
              <a:headEnd/>
              <a:tailEnd/>
            </a:ln>
          </p:spPr>
          <p:txBody>
            <a:bodyPr/>
            <a:lstStyle/>
            <a:p>
              <a:endParaRPr lang="de-DE"/>
            </a:p>
          </p:txBody>
        </p:sp>
        <p:sp>
          <p:nvSpPr>
            <p:cNvPr id="13438" name="Freeform 74"/>
            <p:cNvSpPr>
              <a:spLocks/>
            </p:cNvSpPr>
            <p:nvPr/>
          </p:nvSpPr>
          <p:spPr bwMode="auto">
            <a:xfrm>
              <a:off x="4757" y="1255"/>
              <a:ext cx="222" cy="107"/>
            </a:xfrm>
            <a:custGeom>
              <a:avLst/>
              <a:gdLst>
                <a:gd name="T0" fmla="*/ 0 w 222"/>
                <a:gd name="T1" fmla="*/ 43 h 107"/>
                <a:gd name="T2" fmla="*/ 136 w 222"/>
                <a:gd name="T3" fmla="*/ 107 h 107"/>
                <a:gd name="T4" fmla="*/ 222 w 222"/>
                <a:gd name="T5" fmla="*/ 0 h 107"/>
                <a:gd name="T6" fmla="*/ 0 w 222"/>
                <a:gd name="T7" fmla="*/ 43 h 107"/>
                <a:gd name="T8" fmla="*/ 0 60000 65536"/>
                <a:gd name="T9" fmla="*/ 0 60000 65536"/>
                <a:gd name="T10" fmla="*/ 0 60000 65536"/>
                <a:gd name="T11" fmla="*/ 0 60000 65536"/>
                <a:gd name="T12" fmla="*/ 0 w 222"/>
                <a:gd name="T13" fmla="*/ 0 h 107"/>
                <a:gd name="T14" fmla="*/ 222 w 222"/>
                <a:gd name="T15" fmla="*/ 107 h 107"/>
              </a:gdLst>
              <a:ahLst/>
              <a:cxnLst>
                <a:cxn ang="T8">
                  <a:pos x="T0" y="T1"/>
                </a:cxn>
                <a:cxn ang="T9">
                  <a:pos x="T2" y="T3"/>
                </a:cxn>
                <a:cxn ang="T10">
                  <a:pos x="T4" y="T5"/>
                </a:cxn>
                <a:cxn ang="T11">
                  <a:pos x="T6" y="T7"/>
                </a:cxn>
              </a:cxnLst>
              <a:rect l="T12" t="T13" r="T14" b="T15"/>
              <a:pathLst>
                <a:path w="222" h="107">
                  <a:moveTo>
                    <a:pt x="0" y="43"/>
                  </a:moveTo>
                  <a:lnTo>
                    <a:pt x="136" y="107"/>
                  </a:lnTo>
                  <a:lnTo>
                    <a:pt x="222" y="0"/>
                  </a:lnTo>
                  <a:lnTo>
                    <a:pt x="0" y="43"/>
                  </a:lnTo>
                </a:path>
              </a:pathLst>
            </a:custGeom>
            <a:noFill/>
            <a:ln w="22225">
              <a:solidFill>
                <a:schemeClr val="accent2"/>
              </a:solidFill>
              <a:prstDash val="solid"/>
              <a:round/>
              <a:headEnd/>
              <a:tailEnd/>
            </a:ln>
          </p:spPr>
          <p:txBody>
            <a:bodyPr/>
            <a:lstStyle/>
            <a:p>
              <a:endParaRPr lang="de-DE"/>
            </a:p>
          </p:txBody>
        </p:sp>
        <p:sp>
          <p:nvSpPr>
            <p:cNvPr id="13439" name="Freeform 75"/>
            <p:cNvSpPr>
              <a:spLocks/>
            </p:cNvSpPr>
            <p:nvPr/>
          </p:nvSpPr>
          <p:spPr bwMode="auto">
            <a:xfrm>
              <a:off x="4750" y="1305"/>
              <a:ext cx="93" cy="114"/>
            </a:xfrm>
            <a:custGeom>
              <a:avLst/>
              <a:gdLst>
                <a:gd name="T0" fmla="*/ 0 w 93"/>
                <a:gd name="T1" fmla="*/ 0 h 114"/>
                <a:gd name="T2" fmla="*/ 36 w 93"/>
                <a:gd name="T3" fmla="*/ 114 h 114"/>
                <a:gd name="T4" fmla="*/ 93 w 93"/>
                <a:gd name="T5" fmla="*/ 43 h 114"/>
                <a:gd name="T6" fmla="*/ 0 w 93"/>
                <a:gd name="T7" fmla="*/ 0 h 114"/>
                <a:gd name="T8" fmla="*/ 0 60000 65536"/>
                <a:gd name="T9" fmla="*/ 0 60000 65536"/>
                <a:gd name="T10" fmla="*/ 0 60000 65536"/>
                <a:gd name="T11" fmla="*/ 0 60000 65536"/>
                <a:gd name="T12" fmla="*/ 0 w 93"/>
                <a:gd name="T13" fmla="*/ 0 h 114"/>
                <a:gd name="T14" fmla="*/ 93 w 93"/>
                <a:gd name="T15" fmla="*/ 114 h 114"/>
              </a:gdLst>
              <a:ahLst/>
              <a:cxnLst>
                <a:cxn ang="T8">
                  <a:pos x="T0" y="T1"/>
                </a:cxn>
                <a:cxn ang="T9">
                  <a:pos x="T2" y="T3"/>
                </a:cxn>
                <a:cxn ang="T10">
                  <a:pos x="T4" y="T5"/>
                </a:cxn>
                <a:cxn ang="T11">
                  <a:pos x="T6" y="T7"/>
                </a:cxn>
              </a:cxnLst>
              <a:rect l="T12" t="T13" r="T14" b="T15"/>
              <a:pathLst>
                <a:path w="93" h="114">
                  <a:moveTo>
                    <a:pt x="0" y="0"/>
                  </a:moveTo>
                  <a:lnTo>
                    <a:pt x="36" y="114"/>
                  </a:lnTo>
                  <a:lnTo>
                    <a:pt x="93" y="43"/>
                  </a:lnTo>
                  <a:lnTo>
                    <a:pt x="0" y="0"/>
                  </a:lnTo>
                </a:path>
              </a:pathLst>
            </a:custGeom>
            <a:noFill/>
            <a:ln w="22225">
              <a:solidFill>
                <a:schemeClr val="accent2"/>
              </a:solidFill>
              <a:prstDash val="solid"/>
              <a:round/>
              <a:headEnd/>
              <a:tailEnd/>
            </a:ln>
          </p:spPr>
          <p:txBody>
            <a:bodyPr/>
            <a:lstStyle/>
            <a:p>
              <a:endParaRPr lang="de-DE"/>
            </a:p>
          </p:txBody>
        </p:sp>
        <p:sp>
          <p:nvSpPr>
            <p:cNvPr id="13440" name="Freeform 76"/>
            <p:cNvSpPr>
              <a:spLocks/>
            </p:cNvSpPr>
            <p:nvPr/>
          </p:nvSpPr>
          <p:spPr bwMode="auto">
            <a:xfrm>
              <a:off x="4936" y="1262"/>
              <a:ext cx="93" cy="107"/>
            </a:xfrm>
            <a:custGeom>
              <a:avLst/>
              <a:gdLst>
                <a:gd name="T0" fmla="*/ 57 w 93"/>
                <a:gd name="T1" fmla="*/ 0 h 107"/>
                <a:gd name="T2" fmla="*/ 0 w 93"/>
                <a:gd name="T3" fmla="*/ 64 h 107"/>
                <a:gd name="T4" fmla="*/ 93 w 93"/>
                <a:gd name="T5" fmla="*/ 107 h 107"/>
                <a:gd name="T6" fmla="*/ 57 w 93"/>
                <a:gd name="T7" fmla="*/ 0 h 107"/>
                <a:gd name="T8" fmla="*/ 0 60000 65536"/>
                <a:gd name="T9" fmla="*/ 0 60000 65536"/>
                <a:gd name="T10" fmla="*/ 0 60000 65536"/>
                <a:gd name="T11" fmla="*/ 0 60000 65536"/>
                <a:gd name="T12" fmla="*/ 0 w 93"/>
                <a:gd name="T13" fmla="*/ 0 h 107"/>
                <a:gd name="T14" fmla="*/ 93 w 93"/>
                <a:gd name="T15" fmla="*/ 107 h 107"/>
              </a:gdLst>
              <a:ahLst/>
              <a:cxnLst>
                <a:cxn ang="T8">
                  <a:pos x="T0" y="T1"/>
                </a:cxn>
                <a:cxn ang="T9">
                  <a:pos x="T2" y="T3"/>
                </a:cxn>
                <a:cxn ang="T10">
                  <a:pos x="T4" y="T5"/>
                </a:cxn>
                <a:cxn ang="T11">
                  <a:pos x="T6" y="T7"/>
                </a:cxn>
              </a:cxnLst>
              <a:rect l="T12" t="T13" r="T14" b="T15"/>
              <a:pathLst>
                <a:path w="93" h="107">
                  <a:moveTo>
                    <a:pt x="57" y="0"/>
                  </a:moveTo>
                  <a:lnTo>
                    <a:pt x="0" y="64"/>
                  </a:lnTo>
                  <a:lnTo>
                    <a:pt x="93" y="107"/>
                  </a:lnTo>
                  <a:lnTo>
                    <a:pt x="57" y="0"/>
                  </a:lnTo>
                </a:path>
              </a:pathLst>
            </a:custGeom>
            <a:noFill/>
            <a:ln w="22225">
              <a:solidFill>
                <a:schemeClr val="accent2"/>
              </a:solidFill>
              <a:prstDash val="solid"/>
              <a:round/>
              <a:headEnd/>
              <a:tailEnd/>
            </a:ln>
          </p:spPr>
          <p:txBody>
            <a:bodyPr/>
            <a:lstStyle/>
            <a:p>
              <a:endParaRPr lang="de-DE"/>
            </a:p>
          </p:txBody>
        </p:sp>
        <p:sp>
          <p:nvSpPr>
            <p:cNvPr id="13441" name="Freeform 77"/>
            <p:cNvSpPr>
              <a:spLocks/>
            </p:cNvSpPr>
            <p:nvPr/>
          </p:nvSpPr>
          <p:spPr bwMode="auto">
            <a:xfrm>
              <a:off x="4800" y="1341"/>
              <a:ext cx="221" cy="78"/>
            </a:xfrm>
            <a:custGeom>
              <a:avLst/>
              <a:gdLst>
                <a:gd name="T0" fmla="*/ 50 w 221"/>
                <a:gd name="T1" fmla="*/ 14 h 78"/>
                <a:gd name="T2" fmla="*/ 0 w 221"/>
                <a:gd name="T3" fmla="*/ 78 h 78"/>
                <a:gd name="T4" fmla="*/ 221 w 221"/>
                <a:gd name="T5" fmla="*/ 35 h 78"/>
                <a:gd name="T6" fmla="*/ 129 w 221"/>
                <a:gd name="T7" fmla="*/ 0 h 78"/>
                <a:gd name="T8" fmla="*/ 100 w 221"/>
                <a:gd name="T9" fmla="*/ 35 h 78"/>
                <a:gd name="T10" fmla="*/ 50 w 221"/>
                <a:gd name="T11" fmla="*/ 14 h 78"/>
                <a:gd name="T12" fmla="*/ 0 60000 65536"/>
                <a:gd name="T13" fmla="*/ 0 60000 65536"/>
                <a:gd name="T14" fmla="*/ 0 60000 65536"/>
                <a:gd name="T15" fmla="*/ 0 60000 65536"/>
                <a:gd name="T16" fmla="*/ 0 60000 65536"/>
                <a:gd name="T17" fmla="*/ 0 60000 65536"/>
                <a:gd name="T18" fmla="*/ 0 w 221"/>
                <a:gd name="T19" fmla="*/ 0 h 78"/>
                <a:gd name="T20" fmla="*/ 221 w 22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21" h="78">
                  <a:moveTo>
                    <a:pt x="50" y="14"/>
                  </a:moveTo>
                  <a:lnTo>
                    <a:pt x="0" y="78"/>
                  </a:lnTo>
                  <a:lnTo>
                    <a:pt x="221" y="35"/>
                  </a:lnTo>
                  <a:lnTo>
                    <a:pt x="129" y="0"/>
                  </a:lnTo>
                  <a:lnTo>
                    <a:pt x="100" y="35"/>
                  </a:lnTo>
                  <a:lnTo>
                    <a:pt x="50" y="14"/>
                  </a:lnTo>
                </a:path>
              </a:pathLst>
            </a:custGeom>
            <a:noFill/>
            <a:ln w="22225">
              <a:solidFill>
                <a:schemeClr val="accent2"/>
              </a:solidFill>
              <a:prstDash val="solid"/>
              <a:round/>
              <a:headEnd/>
              <a:tailEnd/>
            </a:ln>
          </p:spPr>
          <p:txBody>
            <a:bodyPr/>
            <a:lstStyle/>
            <a:p>
              <a:endParaRPr lang="de-DE"/>
            </a:p>
          </p:txBody>
        </p:sp>
        <p:sp>
          <p:nvSpPr>
            <p:cNvPr id="13442" name="Freeform 78"/>
            <p:cNvSpPr>
              <a:spLocks/>
            </p:cNvSpPr>
            <p:nvPr/>
          </p:nvSpPr>
          <p:spPr bwMode="auto">
            <a:xfrm>
              <a:off x="4846" y="1264"/>
              <a:ext cx="50" cy="65"/>
            </a:xfrm>
            <a:custGeom>
              <a:avLst/>
              <a:gdLst>
                <a:gd name="T0" fmla="*/ 29 w 50"/>
                <a:gd name="T1" fmla="*/ 43 h 65"/>
                <a:gd name="T2" fmla="*/ 8 w 50"/>
                <a:gd name="T3" fmla="*/ 15 h 65"/>
                <a:gd name="T4" fmla="*/ 15 w 50"/>
                <a:gd name="T5" fmla="*/ 58 h 65"/>
                <a:gd name="T6" fmla="*/ 22 w 50"/>
                <a:gd name="T7" fmla="*/ 58 h 65"/>
                <a:gd name="T8" fmla="*/ 29 w 50"/>
                <a:gd name="T9" fmla="*/ 58 h 65"/>
                <a:gd name="T10" fmla="*/ 22 w 50"/>
                <a:gd name="T11" fmla="*/ 58 h 65"/>
                <a:gd name="T12" fmla="*/ 15 w 50"/>
                <a:gd name="T13" fmla="*/ 65 h 65"/>
                <a:gd name="T14" fmla="*/ 15 w 50"/>
                <a:gd name="T15" fmla="*/ 58 h 65"/>
                <a:gd name="T16" fmla="*/ 8 w 50"/>
                <a:gd name="T17" fmla="*/ 15 h 65"/>
                <a:gd name="T18" fmla="*/ 0 w 50"/>
                <a:gd name="T19" fmla="*/ 15 h 65"/>
                <a:gd name="T20" fmla="*/ 8 w 50"/>
                <a:gd name="T21" fmla="*/ 8 h 65"/>
                <a:gd name="T22" fmla="*/ 29 w 50"/>
                <a:gd name="T23" fmla="*/ 36 h 65"/>
                <a:gd name="T24" fmla="*/ 29 w 50"/>
                <a:gd name="T25" fmla="*/ 0 h 65"/>
                <a:gd name="T26" fmla="*/ 36 w 50"/>
                <a:gd name="T27" fmla="*/ 0 h 65"/>
                <a:gd name="T28" fmla="*/ 43 w 50"/>
                <a:gd name="T29" fmla="*/ 43 h 65"/>
                <a:gd name="T30" fmla="*/ 50 w 50"/>
                <a:gd name="T31" fmla="*/ 43 h 65"/>
                <a:gd name="T32" fmla="*/ 50 w 50"/>
                <a:gd name="T33" fmla="*/ 50 h 65"/>
                <a:gd name="T34" fmla="*/ 36 w 50"/>
                <a:gd name="T35" fmla="*/ 50 h 65"/>
                <a:gd name="T36" fmla="*/ 43 w 50"/>
                <a:gd name="T37" fmla="*/ 50 h 65"/>
                <a:gd name="T38" fmla="*/ 36 w 50"/>
                <a:gd name="T39" fmla="*/ 8 h 65"/>
                <a:gd name="T40" fmla="*/ 29 w 50"/>
                <a:gd name="T41" fmla="*/ 43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5"/>
                <a:gd name="T65" fmla="*/ 50 w 50"/>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5">
                  <a:moveTo>
                    <a:pt x="29" y="43"/>
                  </a:moveTo>
                  <a:lnTo>
                    <a:pt x="8" y="15"/>
                  </a:lnTo>
                  <a:lnTo>
                    <a:pt x="15" y="58"/>
                  </a:lnTo>
                  <a:lnTo>
                    <a:pt x="22" y="58"/>
                  </a:lnTo>
                  <a:lnTo>
                    <a:pt x="29" y="58"/>
                  </a:lnTo>
                  <a:lnTo>
                    <a:pt x="22" y="58"/>
                  </a:lnTo>
                  <a:lnTo>
                    <a:pt x="15" y="65"/>
                  </a:lnTo>
                  <a:lnTo>
                    <a:pt x="15" y="58"/>
                  </a:lnTo>
                  <a:lnTo>
                    <a:pt x="8" y="15"/>
                  </a:lnTo>
                  <a:lnTo>
                    <a:pt x="0" y="15"/>
                  </a:lnTo>
                  <a:lnTo>
                    <a:pt x="8" y="8"/>
                  </a:lnTo>
                  <a:lnTo>
                    <a:pt x="29" y="36"/>
                  </a:lnTo>
                  <a:lnTo>
                    <a:pt x="29" y="0"/>
                  </a:lnTo>
                  <a:lnTo>
                    <a:pt x="36" y="0"/>
                  </a:lnTo>
                  <a:lnTo>
                    <a:pt x="43" y="43"/>
                  </a:lnTo>
                  <a:lnTo>
                    <a:pt x="50" y="43"/>
                  </a:lnTo>
                  <a:lnTo>
                    <a:pt x="50" y="50"/>
                  </a:lnTo>
                  <a:lnTo>
                    <a:pt x="36" y="50"/>
                  </a:lnTo>
                  <a:lnTo>
                    <a:pt x="43" y="50"/>
                  </a:lnTo>
                  <a:lnTo>
                    <a:pt x="36" y="8"/>
                  </a:lnTo>
                  <a:lnTo>
                    <a:pt x="29" y="43"/>
                  </a:lnTo>
                </a:path>
              </a:pathLst>
            </a:custGeom>
            <a:noFill/>
            <a:ln w="22225">
              <a:solidFill>
                <a:schemeClr val="accent2"/>
              </a:solidFill>
              <a:prstDash val="solid"/>
              <a:round/>
              <a:headEnd/>
              <a:tailEnd/>
            </a:ln>
          </p:spPr>
          <p:txBody>
            <a:bodyPr/>
            <a:lstStyle/>
            <a:p>
              <a:endParaRPr lang="de-DE"/>
            </a:p>
          </p:txBody>
        </p:sp>
        <p:sp>
          <p:nvSpPr>
            <p:cNvPr id="13443" name="Rectangle 79"/>
            <p:cNvSpPr>
              <a:spLocks noChangeArrowheads="1"/>
            </p:cNvSpPr>
            <p:nvPr/>
          </p:nvSpPr>
          <p:spPr bwMode="auto">
            <a:xfrm>
              <a:off x="5088" y="1248"/>
              <a:ext cx="471" cy="134"/>
            </a:xfrm>
            <a:prstGeom prst="rect">
              <a:avLst/>
            </a:prstGeom>
            <a:noFill/>
            <a:ln w="9525">
              <a:noFill/>
              <a:miter lim="800000"/>
              <a:headEnd/>
              <a:tailEnd/>
            </a:ln>
          </p:spPr>
          <p:txBody>
            <a:bodyPr wrap="none" lIns="0" tIns="0" rIns="0" bIns="0">
              <a:spAutoFit/>
            </a:bodyPr>
            <a:lstStyle/>
            <a:p>
              <a:pPr algn="ctr" defTabSz="762000"/>
              <a:r>
                <a:rPr lang="en-GB" altLang="ar-SA" sz="1400" u="none">
                  <a:solidFill>
                    <a:schemeClr val="accent2"/>
                  </a:solidFill>
                  <a:cs typeface="Times New Roman (Arabic)" charset="-78"/>
                </a:rPr>
                <a:t>Message</a:t>
              </a:r>
            </a:p>
          </p:txBody>
        </p:sp>
        <p:sp>
          <p:nvSpPr>
            <p:cNvPr id="13444" name="Line 80"/>
            <p:cNvSpPr>
              <a:spLocks noChangeShapeType="1"/>
            </p:cNvSpPr>
            <p:nvPr/>
          </p:nvSpPr>
          <p:spPr bwMode="auto">
            <a:xfrm flipH="1" flipV="1">
              <a:off x="3888" y="1437"/>
              <a:ext cx="192" cy="240"/>
            </a:xfrm>
            <a:prstGeom prst="line">
              <a:avLst/>
            </a:prstGeom>
            <a:noFill/>
            <a:ln w="28575">
              <a:solidFill>
                <a:srgbClr val="000000"/>
              </a:solidFill>
              <a:round/>
              <a:headEnd/>
              <a:tailEnd/>
            </a:ln>
          </p:spPr>
          <p:txBody>
            <a:bodyPr wrap="none" anchor="ctr"/>
            <a:lstStyle/>
            <a:p>
              <a:endParaRPr lang="de-DE"/>
            </a:p>
          </p:txBody>
        </p:sp>
        <p:sp>
          <p:nvSpPr>
            <p:cNvPr id="13445" name="Line 81"/>
            <p:cNvSpPr>
              <a:spLocks noChangeShapeType="1"/>
            </p:cNvSpPr>
            <p:nvPr/>
          </p:nvSpPr>
          <p:spPr bwMode="auto">
            <a:xfrm flipH="1" flipV="1">
              <a:off x="4176" y="1293"/>
              <a:ext cx="144" cy="240"/>
            </a:xfrm>
            <a:prstGeom prst="line">
              <a:avLst/>
            </a:prstGeom>
            <a:noFill/>
            <a:ln w="28575">
              <a:solidFill>
                <a:srgbClr val="000000"/>
              </a:solidFill>
              <a:round/>
              <a:headEnd/>
              <a:tailEnd/>
            </a:ln>
          </p:spPr>
          <p:txBody>
            <a:bodyPr wrap="none" anchor="ctr"/>
            <a:lstStyle/>
            <a:p>
              <a:endParaRPr lang="de-DE"/>
            </a:p>
          </p:txBody>
        </p:sp>
        <p:sp>
          <p:nvSpPr>
            <p:cNvPr id="13446" name="Line 82"/>
            <p:cNvSpPr>
              <a:spLocks noChangeShapeType="1"/>
            </p:cNvSpPr>
            <p:nvPr/>
          </p:nvSpPr>
          <p:spPr bwMode="auto">
            <a:xfrm flipH="1">
              <a:off x="3888" y="1293"/>
              <a:ext cx="288" cy="144"/>
            </a:xfrm>
            <a:prstGeom prst="line">
              <a:avLst/>
            </a:prstGeom>
            <a:noFill/>
            <a:ln w="28575">
              <a:solidFill>
                <a:srgbClr val="000000"/>
              </a:solidFill>
              <a:round/>
              <a:headEnd/>
              <a:tailEnd/>
            </a:ln>
          </p:spPr>
          <p:txBody>
            <a:bodyPr wrap="none" anchor="ctr"/>
            <a:lstStyle/>
            <a:p>
              <a:endParaRPr lang="de-DE"/>
            </a:p>
          </p:txBody>
        </p:sp>
        <p:sp>
          <p:nvSpPr>
            <p:cNvPr id="13447" name="Line 83"/>
            <p:cNvSpPr>
              <a:spLocks noChangeShapeType="1"/>
            </p:cNvSpPr>
            <p:nvPr/>
          </p:nvSpPr>
          <p:spPr bwMode="auto">
            <a:xfrm flipV="1">
              <a:off x="4128" y="2109"/>
              <a:ext cx="192" cy="240"/>
            </a:xfrm>
            <a:prstGeom prst="line">
              <a:avLst/>
            </a:prstGeom>
            <a:noFill/>
            <a:ln w="38100">
              <a:solidFill>
                <a:schemeClr val="accent1"/>
              </a:solidFill>
              <a:round/>
              <a:headEnd/>
              <a:tailEnd type="triangle" w="med" len="med"/>
            </a:ln>
          </p:spPr>
          <p:txBody>
            <a:bodyPr wrap="none" anchor="ctr"/>
            <a:lstStyle/>
            <a:p>
              <a:endParaRPr lang="de-DE"/>
            </a:p>
          </p:txBody>
        </p:sp>
      </p:grpSp>
      <p:grpSp>
        <p:nvGrpSpPr>
          <p:cNvPr id="8" name="Group 84"/>
          <p:cNvGrpSpPr>
            <a:grpSpLocks/>
          </p:cNvGrpSpPr>
          <p:nvPr/>
        </p:nvGrpSpPr>
        <p:grpSpPr bwMode="auto">
          <a:xfrm>
            <a:off x="2743200" y="3065463"/>
            <a:ext cx="1250950" cy="1190625"/>
            <a:chOff x="2112" y="1056"/>
            <a:chExt cx="788" cy="749"/>
          </a:xfrm>
        </p:grpSpPr>
        <p:sp>
          <p:nvSpPr>
            <p:cNvPr id="13408" name="Freeform 85"/>
            <p:cNvSpPr>
              <a:spLocks/>
            </p:cNvSpPr>
            <p:nvPr/>
          </p:nvSpPr>
          <p:spPr bwMode="auto">
            <a:xfrm>
              <a:off x="2507" y="1240"/>
              <a:ext cx="107" cy="121"/>
            </a:xfrm>
            <a:custGeom>
              <a:avLst/>
              <a:gdLst>
                <a:gd name="T0" fmla="*/ 50 w 107"/>
                <a:gd name="T1" fmla="*/ 0 h 121"/>
                <a:gd name="T2" fmla="*/ 57 w 107"/>
                <a:gd name="T3" fmla="*/ 0 h 121"/>
                <a:gd name="T4" fmla="*/ 71 w 107"/>
                <a:gd name="T5" fmla="*/ 0 h 121"/>
                <a:gd name="T6" fmla="*/ 78 w 107"/>
                <a:gd name="T7" fmla="*/ 7 h 121"/>
                <a:gd name="T8" fmla="*/ 85 w 107"/>
                <a:gd name="T9" fmla="*/ 7 h 121"/>
                <a:gd name="T10" fmla="*/ 93 w 107"/>
                <a:gd name="T11" fmla="*/ 14 h 121"/>
                <a:gd name="T12" fmla="*/ 100 w 107"/>
                <a:gd name="T13" fmla="*/ 28 h 121"/>
                <a:gd name="T14" fmla="*/ 100 w 107"/>
                <a:gd name="T15" fmla="*/ 35 h 121"/>
                <a:gd name="T16" fmla="*/ 107 w 107"/>
                <a:gd name="T17" fmla="*/ 50 h 121"/>
                <a:gd name="T18" fmla="*/ 107 w 107"/>
                <a:gd name="T19" fmla="*/ 64 h 121"/>
                <a:gd name="T20" fmla="*/ 107 w 107"/>
                <a:gd name="T21" fmla="*/ 71 h 121"/>
                <a:gd name="T22" fmla="*/ 100 w 107"/>
                <a:gd name="T23" fmla="*/ 85 h 121"/>
                <a:gd name="T24" fmla="*/ 100 w 107"/>
                <a:gd name="T25" fmla="*/ 100 h 121"/>
                <a:gd name="T26" fmla="*/ 93 w 107"/>
                <a:gd name="T27" fmla="*/ 107 h 121"/>
                <a:gd name="T28" fmla="*/ 85 w 107"/>
                <a:gd name="T29" fmla="*/ 114 h 121"/>
                <a:gd name="T30" fmla="*/ 78 w 107"/>
                <a:gd name="T31" fmla="*/ 121 h 121"/>
                <a:gd name="T32" fmla="*/ 64 w 107"/>
                <a:gd name="T33" fmla="*/ 121 h 121"/>
                <a:gd name="T34" fmla="*/ 57 w 107"/>
                <a:gd name="T35" fmla="*/ 121 h 121"/>
                <a:gd name="T36" fmla="*/ 50 w 107"/>
                <a:gd name="T37" fmla="*/ 121 h 121"/>
                <a:gd name="T38" fmla="*/ 36 w 107"/>
                <a:gd name="T39" fmla="*/ 121 h 121"/>
                <a:gd name="T40" fmla="*/ 28 w 107"/>
                <a:gd name="T41" fmla="*/ 121 h 121"/>
                <a:gd name="T42" fmla="*/ 21 w 107"/>
                <a:gd name="T43" fmla="*/ 114 h 121"/>
                <a:gd name="T44" fmla="*/ 14 w 107"/>
                <a:gd name="T45" fmla="*/ 107 h 121"/>
                <a:gd name="T46" fmla="*/ 7 w 107"/>
                <a:gd name="T47" fmla="*/ 100 h 121"/>
                <a:gd name="T48" fmla="*/ 7 w 107"/>
                <a:gd name="T49" fmla="*/ 85 h 121"/>
                <a:gd name="T50" fmla="*/ 0 w 107"/>
                <a:gd name="T51" fmla="*/ 71 h 121"/>
                <a:gd name="T52" fmla="*/ 0 w 107"/>
                <a:gd name="T53" fmla="*/ 64 h 121"/>
                <a:gd name="T54" fmla="*/ 0 w 107"/>
                <a:gd name="T55" fmla="*/ 50 h 121"/>
                <a:gd name="T56" fmla="*/ 7 w 107"/>
                <a:gd name="T57" fmla="*/ 35 h 121"/>
                <a:gd name="T58" fmla="*/ 7 w 107"/>
                <a:gd name="T59" fmla="*/ 28 h 121"/>
                <a:gd name="T60" fmla="*/ 14 w 107"/>
                <a:gd name="T61" fmla="*/ 14 h 121"/>
                <a:gd name="T62" fmla="*/ 21 w 107"/>
                <a:gd name="T63" fmla="*/ 7 h 121"/>
                <a:gd name="T64" fmla="*/ 28 w 107"/>
                <a:gd name="T65" fmla="*/ 7 h 121"/>
                <a:gd name="T66" fmla="*/ 36 w 107"/>
                <a:gd name="T67" fmla="*/ 0 h 121"/>
                <a:gd name="T68" fmla="*/ 50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close/>
                </a:path>
              </a:pathLst>
            </a:custGeom>
            <a:solidFill>
              <a:srgbClr val="FF3399"/>
            </a:solidFill>
            <a:ln w="9525">
              <a:noFill/>
              <a:round/>
              <a:headEnd/>
              <a:tailEnd/>
            </a:ln>
          </p:spPr>
          <p:txBody>
            <a:bodyPr/>
            <a:lstStyle/>
            <a:p>
              <a:endParaRPr lang="de-DE"/>
            </a:p>
          </p:txBody>
        </p:sp>
        <p:sp>
          <p:nvSpPr>
            <p:cNvPr id="13409" name="Freeform 86"/>
            <p:cNvSpPr>
              <a:spLocks/>
            </p:cNvSpPr>
            <p:nvPr/>
          </p:nvSpPr>
          <p:spPr bwMode="auto">
            <a:xfrm>
              <a:off x="2507" y="1240"/>
              <a:ext cx="107" cy="121"/>
            </a:xfrm>
            <a:custGeom>
              <a:avLst/>
              <a:gdLst>
                <a:gd name="T0" fmla="*/ 50 w 107"/>
                <a:gd name="T1" fmla="*/ 0 h 121"/>
                <a:gd name="T2" fmla="*/ 57 w 107"/>
                <a:gd name="T3" fmla="*/ 0 h 121"/>
                <a:gd name="T4" fmla="*/ 71 w 107"/>
                <a:gd name="T5" fmla="*/ 0 h 121"/>
                <a:gd name="T6" fmla="*/ 78 w 107"/>
                <a:gd name="T7" fmla="*/ 7 h 121"/>
                <a:gd name="T8" fmla="*/ 85 w 107"/>
                <a:gd name="T9" fmla="*/ 7 h 121"/>
                <a:gd name="T10" fmla="*/ 93 w 107"/>
                <a:gd name="T11" fmla="*/ 14 h 121"/>
                <a:gd name="T12" fmla="*/ 100 w 107"/>
                <a:gd name="T13" fmla="*/ 28 h 121"/>
                <a:gd name="T14" fmla="*/ 100 w 107"/>
                <a:gd name="T15" fmla="*/ 35 h 121"/>
                <a:gd name="T16" fmla="*/ 107 w 107"/>
                <a:gd name="T17" fmla="*/ 50 h 121"/>
                <a:gd name="T18" fmla="*/ 107 w 107"/>
                <a:gd name="T19" fmla="*/ 64 h 121"/>
                <a:gd name="T20" fmla="*/ 107 w 107"/>
                <a:gd name="T21" fmla="*/ 71 h 121"/>
                <a:gd name="T22" fmla="*/ 100 w 107"/>
                <a:gd name="T23" fmla="*/ 85 h 121"/>
                <a:gd name="T24" fmla="*/ 100 w 107"/>
                <a:gd name="T25" fmla="*/ 100 h 121"/>
                <a:gd name="T26" fmla="*/ 93 w 107"/>
                <a:gd name="T27" fmla="*/ 107 h 121"/>
                <a:gd name="T28" fmla="*/ 85 w 107"/>
                <a:gd name="T29" fmla="*/ 114 h 121"/>
                <a:gd name="T30" fmla="*/ 78 w 107"/>
                <a:gd name="T31" fmla="*/ 121 h 121"/>
                <a:gd name="T32" fmla="*/ 64 w 107"/>
                <a:gd name="T33" fmla="*/ 121 h 121"/>
                <a:gd name="T34" fmla="*/ 57 w 107"/>
                <a:gd name="T35" fmla="*/ 121 h 121"/>
                <a:gd name="T36" fmla="*/ 50 w 107"/>
                <a:gd name="T37" fmla="*/ 121 h 121"/>
                <a:gd name="T38" fmla="*/ 36 w 107"/>
                <a:gd name="T39" fmla="*/ 121 h 121"/>
                <a:gd name="T40" fmla="*/ 28 w 107"/>
                <a:gd name="T41" fmla="*/ 121 h 121"/>
                <a:gd name="T42" fmla="*/ 21 w 107"/>
                <a:gd name="T43" fmla="*/ 114 h 121"/>
                <a:gd name="T44" fmla="*/ 14 w 107"/>
                <a:gd name="T45" fmla="*/ 107 h 121"/>
                <a:gd name="T46" fmla="*/ 7 w 107"/>
                <a:gd name="T47" fmla="*/ 100 h 121"/>
                <a:gd name="T48" fmla="*/ 7 w 107"/>
                <a:gd name="T49" fmla="*/ 85 h 121"/>
                <a:gd name="T50" fmla="*/ 0 w 107"/>
                <a:gd name="T51" fmla="*/ 71 h 121"/>
                <a:gd name="T52" fmla="*/ 0 w 107"/>
                <a:gd name="T53" fmla="*/ 64 h 121"/>
                <a:gd name="T54" fmla="*/ 0 w 107"/>
                <a:gd name="T55" fmla="*/ 50 h 121"/>
                <a:gd name="T56" fmla="*/ 7 w 107"/>
                <a:gd name="T57" fmla="*/ 35 h 121"/>
                <a:gd name="T58" fmla="*/ 7 w 107"/>
                <a:gd name="T59" fmla="*/ 28 h 121"/>
                <a:gd name="T60" fmla="*/ 14 w 107"/>
                <a:gd name="T61" fmla="*/ 14 h 121"/>
                <a:gd name="T62" fmla="*/ 21 w 107"/>
                <a:gd name="T63" fmla="*/ 7 h 121"/>
                <a:gd name="T64" fmla="*/ 28 w 107"/>
                <a:gd name="T65" fmla="*/ 7 h 121"/>
                <a:gd name="T66" fmla="*/ 36 w 107"/>
                <a:gd name="T67" fmla="*/ 0 h 121"/>
                <a:gd name="T68" fmla="*/ 50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path>
              </a:pathLst>
            </a:custGeom>
            <a:noFill/>
            <a:ln w="22225">
              <a:solidFill>
                <a:srgbClr val="000000"/>
              </a:solidFill>
              <a:prstDash val="solid"/>
              <a:round/>
              <a:headEnd/>
              <a:tailEnd/>
            </a:ln>
          </p:spPr>
          <p:txBody>
            <a:bodyPr/>
            <a:lstStyle/>
            <a:p>
              <a:endParaRPr lang="de-DE"/>
            </a:p>
          </p:txBody>
        </p:sp>
        <p:sp>
          <p:nvSpPr>
            <p:cNvPr id="13410" name="Rectangle 87"/>
            <p:cNvSpPr>
              <a:spLocks noChangeArrowheads="1"/>
            </p:cNvSpPr>
            <p:nvPr/>
          </p:nvSpPr>
          <p:spPr bwMode="auto">
            <a:xfrm>
              <a:off x="2357" y="1282"/>
              <a:ext cx="157" cy="22"/>
            </a:xfrm>
            <a:prstGeom prst="rect">
              <a:avLst/>
            </a:prstGeom>
            <a:solidFill>
              <a:srgbClr val="FF3399"/>
            </a:solidFill>
            <a:ln w="9525">
              <a:noFill/>
              <a:miter lim="800000"/>
              <a:headEnd/>
              <a:tailEnd/>
            </a:ln>
          </p:spPr>
          <p:txBody>
            <a:bodyPr/>
            <a:lstStyle/>
            <a:p>
              <a:endParaRPr lang="de-DE"/>
            </a:p>
          </p:txBody>
        </p:sp>
        <p:sp>
          <p:nvSpPr>
            <p:cNvPr id="13411" name="Rectangle 88"/>
            <p:cNvSpPr>
              <a:spLocks noChangeArrowheads="1"/>
            </p:cNvSpPr>
            <p:nvPr/>
          </p:nvSpPr>
          <p:spPr bwMode="auto">
            <a:xfrm>
              <a:off x="2357" y="1282"/>
              <a:ext cx="157" cy="22"/>
            </a:xfrm>
            <a:prstGeom prst="rect">
              <a:avLst/>
            </a:prstGeom>
            <a:noFill/>
            <a:ln w="22225">
              <a:solidFill>
                <a:srgbClr val="000000"/>
              </a:solidFill>
              <a:miter lim="800000"/>
              <a:headEnd/>
              <a:tailEnd/>
            </a:ln>
          </p:spPr>
          <p:txBody>
            <a:bodyPr/>
            <a:lstStyle/>
            <a:p>
              <a:endParaRPr lang="de-DE"/>
            </a:p>
          </p:txBody>
        </p:sp>
        <p:sp>
          <p:nvSpPr>
            <p:cNvPr id="13412" name="Freeform 89"/>
            <p:cNvSpPr>
              <a:spLocks noEditPoints="1"/>
            </p:cNvSpPr>
            <p:nvPr/>
          </p:nvSpPr>
          <p:spPr bwMode="auto">
            <a:xfrm>
              <a:off x="2350" y="1297"/>
              <a:ext cx="57" cy="50"/>
            </a:xfrm>
            <a:custGeom>
              <a:avLst/>
              <a:gdLst>
                <a:gd name="T0" fmla="*/ 0 w 57"/>
                <a:gd name="T1" fmla="*/ 0 h 50"/>
                <a:gd name="T2" fmla="*/ 21 w 57"/>
                <a:gd name="T3" fmla="*/ 0 h 50"/>
                <a:gd name="T4" fmla="*/ 21 w 57"/>
                <a:gd name="T5" fmla="*/ 43 h 50"/>
                <a:gd name="T6" fmla="*/ 21 w 57"/>
                <a:gd name="T7" fmla="*/ 50 h 50"/>
                <a:gd name="T8" fmla="*/ 14 w 57"/>
                <a:gd name="T9" fmla="*/ 50 h 50"/>
                <a:gd name="T10" fmla="*/ 7 w 57"/>
                <a:gd name="T11" fmla="*/ 50 h 50"/>
                <a:gd name="T12" fmla="*/ 7 w 57"/>
                <a:gd name="T13" fmla="*/ 43 h 50"/>
                <a:gd name="T14" fmla="*/ 0 w 57"/>
                <a:gd name="T15" fmla="*/ 0 h 50"/>
                <a:gd name="T16" fmla="*/ 36 w 57"/>
                <a:gd name="T17" fmla="*/ 0 h 50"/>
                <a:gd name="T18" fmla="*/ 57 w 57"/>
                <a:gd name="T19" fmla="*/ 0 h 50"/>
                <a:gd name="T20" fmla="*/ 57 w 57"/>
                <a:gd name="T21" fmla="*/ 43 h 50"/>
                <a:gd name="T22" fmla="*/ 50 w 57"/>
                <a:gd name="T23" fmla="*/ 50 h 50"/>
                <a:gd name="T24" fmla="*/ 43 w 57"/>
                <a:gd name="T25" fmla="*/ 50 h 50"/>
                <a:gd name="T26" fmla="*/ 43 w 57"/>
                <a:gd name="T27" fmla="*/ 43 h 50"/>
                <a:gd name="T28" fmla="*/ 36 w 5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0"/>
                <a:gd name="T47" fmla="*/ 57 w 5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0">
                  <a:moveTo>
                    <a:pt x="0" y="0"/>
                  </a:moveTo>
                  <a:lnTo>
                    <a:pt x="21" y="0"/>
                  </a:lnTo>
                  <a:lnTo>
                    <a:pt x="21" y="43"/>
                  </a:lnTo>
                  <a:lnTo>
                    <a:pt x="21" y="50"/>
                  </a:lnTo>
                  <a:lnTo>
                    <a:pt x="14" y="50"/>
                  </a:lnTo>
                  <a:lnTo>
                    <a:pt x="7" y="50"/>
                  </a:lnTo>
                  <a:lnTo>
                    <a:pt x="7" y="43"/>
                  </a:lnTo>
                  <a:lnTo>
                    <a:pt x="0" y="0"/>
                  </a:lnTo>
                  <a:close/>
                  <a:moveTo>
                    <a:pt x="36" y="0"/>
                  </a:moveTo>
                  <a:lnTo>
                    <a:pt x="57" y="0"/>
                  </a:lnTo>
                  <a:lnTo>
                    <a:pt x="57" y="43"/>
                  </a:lnTo>
                  <a:lnTo>
                    <a:pt x="50" y="50"/>
                  </a:lnTo>
                  <a:lnTo>
                    <a:pt x="43" y="50"/>
                  </a:lnTo>
                  <a:lnTo>
                    <a:pt x="43" y="43"/>
                  </a:lnTo>
                  <a:lnTo>
                    <a:pt x="36" y="0"/>
                  </a:lnTo>
                  <a:close/>
                </a:path>
              </a:pathLst>
            </a:custGeom>
            <a:solidFill>
              <a:srgbClr val="FF3399"/>
            </a:solidFill>
            <a:ln w="9525">
              <a:noFill/>
              <a:round/>
              <a:headEnd/>
              <a:tailEnd/>
            </a:ln>
          </p:spPr>
          <p:txBody>
            <a:bodyPr/>
            <a:lstStyle/>
            <a:p>
              <a:endParaRPr lang="de-DE"/>
            </a:p>
          </p:txBody>
        </p:sp>
        <p:sp>
          <p:nvSpPr>
            <p:cNvPr id="13413" name="Freeform 90"/>
            <p:cNvSpPr>
              <a:spLocks/>
            </p:cNvSpPr>
            <p:nvPr/>
          </p:nvSpPr>
          <p:spPr bwMode="auto">
            <a:xfrm>
              <a:off x="2350" y="1297"/>
              <a:ext cx="21" cy="50"/>
            </a:xfrm>
            <a:custGeom>
              <a:avLst/>
              <a:gdLst>
                <a:gd name="T0" fmla="*/ 0 w 21"/>
                <a:gd name="T1" fmla="*/ 0 h 50"/>
                <a:gd name="T2" fmla="*/ 21 w 21"/>
                <a:gd name="T3" fmla="*/ 0 h 50"/>
                <a:gd name="T4" fmla="*/ 21 w 21"/>
                <a:gd name="T5" fmla="*/ 43 h 50"/>
                <a:gd name="T6" fmla="*/ 21 w 21"/>
                <a:gd name="T7" fmla="*/ 50 h 50"/>
                <a:gd name="T8" fmla="*/ 14 w 21"/>
                <a:gd name="T9" fmla="*/ 50 h 50"/>
                <a:gd name="T10" fmla="*/ 7 w 21"/>
                <a:gd name="T11" fmla="*/ 50 h 50"/>
                <a:gd name="T12" fmla="*/ 7 w 21"/>
                <a:gd name="T13" fmla="*/ 43 h 50"/>
                <a:gd name="T14" fmla="*/ 0 w 21"/>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0"/>
                <a:gd name="T26" fmla="*/ 21 w 2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0">
                  <a:moveTo>
                    <a:pt x="0" y="0"/>
                  </a:moveTo>
                  <a:lnTo>
                    <a:pt x="21" y="0"/>
                  </a:lnTo>
                  <a:lnTo>
                    <a:pt x="21" y="43"/>
                  </a:lnTo>
                  <a:lnTo>
                    <a:pt x="21" y="50"/>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a:p>
          </p:txBody>
        </p:sp>
        <p:sp>
          <p:nvSpPr>
            <p:cNvPr id="13414" name="Freeform 91"/>
            <p:cNvSpPr>
              <a:spLocks/>
            </p:cNvSpPr>
            <p:nvPr/>
          </p:nvSpPr>
          <p:spPr bwMode="auto">
            <a:xfrm>
              <a:off x="2386" y="1297"/>
              <a:ext cx="21" cy="50"/>
            </a:xfrm>
            <a:custGeom>
              <a:avLst/>
              <a:gdLst>
                <a:gd name="T0" fmla="*/ 0 w 21"/>
                <a:gd name="T1" fmla="*/ 0 h 50"/>
                <a:gd name="T2" fmla="*/ 21 w 21"/>
                <a:gd name="T3" fmla="*/ 0 h 50"/>
                <a:gd name="T4" fmla="*/ 21 w 21"/>
                <a:gd name="T5" fmla="*/ 43 h 50"/>
                <a:gd name="T6" fmla="*/ 14 w 21"/>
                <a:gd name="T7" fmla="*/ 50 h 50"/>
                <a:gd name="T8" fmla="*/ 7 w 21"/>
                <a:gd name="T9" fmla="*/ 50 h 50"/>
                <a:gd name="T10" fmla="*/ 7 w 21"/>
                <a:gd name="T11" fmla="*/ 43 h 50"/>
                <a:gd name="T12" fmla="*/ 0 w 21"/>
                <a:gd name="T13" fmla="*/ 0 h 50"/>
                <a:gd name="T14" fmla="*/ 0 60000 65536"/>
                <a:gd name="T15" fmla="*/ 0 60000 65536"/>
                <a:gd name="T16" fmla="*/ 0 60000 65536"/>
                <a:gd name="T17" fmla="*/ 0 60000 65536"/>
                <a:gd name="T18" fmla="*/ 0 60000 65536"/>
                <a:gd name="T19" fmla="*/ 0 60000 65536"/>
                <a:gd name="T20" fmla="*/ 0 60000 65536"/>
                <a:gd name="T21" fmla="*/ 0 w 21"/>
                <a:gd name="T22" fmla="*/ 0 h 50"/>
                <a:gd name="T23" fmla="*/ 21 w 2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0">
                  <a:moveTo>
                    <a:pt x="0" y="0"/>
                  </a:moveTo>
                  <a:lnTo>
                    <a:pt x="21" y="0"/>
                  </a:lnTo>
                  <a:lnTo>
                    <a:pt x="21" y="43"/>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a:p>
          </p:txBody>
        </p:sp>
        <p:sp>
          <p:nvSpPr>
            <p:cNvPr id="13415" name="Freeform 92"/>
            <p:cNvSpPr>
              <a:spLocks noEditPoints="1"/>
            </p:cNvSpPr>
            <p:nvPr/>
          </p:nvSpPr>
          <p:spPr bwMode="auto">
            <a:xfrm>
              <a:off x="2528" y="1261"/>
              <a:ext cx="64" cy="79"/>
            </a:xfrm>
            <a:custGeom>
              <a:avLst/>
              <a:gdLst>
                <a:gd name="T0" fmla="*/ 64 w 64"/>
                <a:gd name="T1" fmla="*/ 50 h 79"/>
                <a:gd name="T2" fmla="*/ 64 w 64"/>
                <a:gd name="T3" fmla="*/ 64 h 79"/>
                <a:gd name="T4" fmla="*/ 50 w 64"/>
                <a:gd name="T5" fmla="*/ 79 h 79"/>
                <a:gd name="T6" fmla="*/ 36 w 64"/>
                <a:gd name="T7" fmla="*/ 79 h 79"/>
                <a:gd name="T8" fmla="*/ 22 w 64"/>
                <a:gd name="T9" fmla="*/ 79 h 79"/>
                <a:gd name="T10" fmla="*/ 15 w 64"/>
                <a:gd name="T11" fmla="*/ 71 h 79"/>
                <a:gd name="T12" fmla="*/ 7 w 64"/>
                <a:gd name="T13" fmla="*/ 64 h 79"/>
                <a:gd name="T14" fmla="*/ 0 w 64"/>
                <a:gd name="T15" fmla="*/ 50 h 79"/>
                <a:gd name="T16" fmla="*/ 0 w 64"/>
                <a:gd name="T17" fmla="*/ 29 h 79"/>
                <a:gd name="T18" fmla="*/ 7 w 64"/>
                <a:gd name="T19" fmla="*/ 14 h 79"/>
                <a:gd name="T20" fmla="*/ 22 w 64"/>
                <a:gd name="T21" fmla="*/ 7 h 79"/>
                <a:gd name="T22" fmla="*/ 36 w 64"/>
                <a:gd name="T23" fmla="*/ 0 h 79"/>
                <a:gd name="T24" fmla="*/ 43 w 64"/>
                <a:gd name="T25" fmla="*/ 7 h 79"/>
                <a:gd name="T26" fmla="*/ 57 w 64"/>
                <a:gd name="T27" fmla="*/ 7 h 79"/>
                <a:gd name="T28" fmla="*/ 64 w 64"/>
                <a:gd name="T29" fmla="*/ 14 h 79"/>
                <a:gd name="T30" fmla="*/ 64 w 64"/>
                <a:gd name="T31" fmla="*/ 29 h 79"/>
                <a:gd name="T32" fmla="*/ 57 w 64"/>
                <a:gd name="T33" fmla="*/ 36 h 79"/>
                <a:gd name="T34" fmla="*/ 57 w 64"/>
                <a:gd name="T35" fmla="*/ 21 h 79"/>
                <a:gd name="T36" fmla="*/ 50 w 64"/>
                <a:gd name="T37" fmla="*/ 14 h 79"/>
                <a:gd name="T38" fmla="*/ 43 w 64"/>
                <a:gd name="T39" fmla="*/ 7 h 79"/>
                <a:gd name="T40" fmla="*/ 29 w 64"/>
                <a:gd name="T41" fmla="*/ 7 h 79"/>
                <a:gd name="T42" fmla="*/ 22 w 64"/>
                <a:gd name="T43" fmla="*/ 14 h 79"/>
                <a:gd name="T44" fmla="*/ 15 w 64"/>
                <a:gd name="T45" fmla="*/ 21 h 79"/>
                <a:gd name="T46" fmla="*/ 7 w 64"/>
                <a:gd name="T47" fmla="*/ 29 h 79"/>
                <a:gd name="T48" fmla="*/ 7 w 64"/>
                <a:gd name="T49" fmla="*/ 43 h 79"/>
                <a:gd name="T50" fmla="*/ 7 w 64"/>
                <a:gd name="T51" fmla="*/ 57 h 79"/>
                <a:gd name="T52" fmla="*/ 15 w 64"/>
                <a:gd name="T53" fmla="*/ 71 h 79"/>
                <a:gd name="T54" fmla="*/ 29 w 64"/>
                <a:gd name="T55" fmla="*/ 71 h 79"/>
                <a:gd name="T56" fmla="*/ 43 w 64"/>
                <a:gd name="T57" fmla="*/ 71 h 79"/>
                <a:gd name="T58" fmla="*/ 50 w 64"/>
                <a:gd name="T59" fmla="*/ 64 h 79"/>
                <a:gd name="T60" fmla="*/ 57 w 64"/>
                <a:gd name="T61" fmla="*/ 57 h 79"/>
                <a:gd name="T62" fmla="*/ 57 w 64"/>
                <a:gd name="T63" fmla="*/ 43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9"/>
                <a:gd name="T98" fmla="*/ 64 w 64"/>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close/>
                  <a:moveTo>
                    <a:pt x="57" y="36"/>
                  </a:moveTo>
                  <a:lnTo>
                    <a:pt x="57" y="29"/>
                  </a:lnTo>
                  <a:lnTo>
                    <a:pt x="57" y="21"/>
                  </a:lnTo>
                  <a:lnTo>
                    <a:pt x="57" y="14"/>
                  </a:lnTo>
                  <a:lnTo>
                    <a:pt x="50" y="14"/>
                  </a:lnTo>
                  <a:lnTo>
                    <a:pt x="50" y="7"/>
                  </a:lnTo>
                  <a:lnTo>
                    <a:pt x="43" y="7"/>
                  </a:lnTo>
                  <a:lnTo>
                    <a:pt x="36" y="7"/>
                  </a:lnTo>
                  <a:lnTo>
                    <a:pt x="29" y="7"/>
                  </a:lnTo>
                  <a:lnTo>
                    <a:pt x="22" y="7"/>
                  </a:lnTo>
                  <a:lnTo>
                    <a:pt x="22" y="14"/>
                  </a:lnTo>
                  <a:lnTo>
                    <a:pt x="15" y="14"/>
                  </a:lnTo>
                  <a:lnTo>
                    <a:pt x="15" y="21"/>
                  </a:lnTo>
                  <a:lnTo>
                    <a:pt x="7" y="21"/>
                  </a:lnTo>
                  <a:lnTo>
                    <a:pt x="7" y="29"/>
                  </a:lnTo>
                  <a:lnTo>
                    <a:pt x="7" y="36"/>
                  </a:lnTo>
                  <a:lnTo>
                    <a:pt x="7" y="43"/>
                  </a:lnTo>
                  <a:lnTo>
                    <a:pt x="7" y="50"/>
                  </a:lnTo>
                  <a:lnTo>
                    <a:pt x="7" y="57"/>
                  </a:lnTo>
                  <a:lnTo>
                    <a:pt x="15" y="64"/>
                  </a:lnTo>
                  <a:lnTo>
                    <a:pt x="15" y="71"/>
                  </a:lnTo>
                  <a:lnTo>
                    <a:pt x="22" y="71"/>
                  </a:lnTo>
                  <a:lnTo>
                    <a:pt x="29" y="71"/>
                  </a:lnTo>
                  <a:lnTo>
                    <a:pt x="36" y="71"/>
                  </a:lnTo>
                  <a:lnTo>
                    <a:pt x="43" y="71"/>
                  </a:lnTo>
                  <a:lnTo>
                    <a:pt x="50" y="71"/>
                  </a:lnTo>
                  <a:lnTo>
                    <a:pt x="50" y="64"/>
                  </a:lnTo>
                  <a:lnTo>
                    <a:pt x="57" y="64"/>
                  </a:lnTo>
                  <a:lnTo>
                    <a:pt x="57" y="57"/>
                  </a:lnTo>
                  <a:lnTo>
                    <a:pt x="57" y="50"/>
                  </a:lnTo>
                  <a:lnTo>
                    <a:pt x="57" y="43"/>
                  </a:lnTo>
                  <a:lnTo>
                    <a:pt x="57" y="36"/>
                  </a:lnTo>
                  <a:close/>
                </a:path>
              </a:pathLst>
            </a:custGeom>
            <a:solidFill>
              <a:srgbClr val="FF3399"/>
            </a:solidFill>
            <a:ln w="9525">
              <a:noFill/>
              <a:round/>
              <a:headEnd/>
              <a:tailEnd/>
            </a:ln>
          </p:spPr>
          <p:txBody>
            <a:bodyPr/>
            <a:lstStyle/>
            <a:p>
              <a:endParaRPr lang="de-DE"/>
            </a:p>
          </p:txBody>
        </p:sp>
        <p:sp>
          <p:nvSpPr>
            <p:cNvPr id="13416" name="Freeform 93"/>
            <p:cNvSpPr>
              <a:spLocks/>
            </p:cNvSpPr>
            <p:nvPr/>
          </p:nvSpPr>
          <p:spPr bwMode="auto">
            <a:xfrm>
              <a:off x="2528" y="1261"/>
              <a:ext cx="64" cy="79"/>
            </a:xfrm>
            <a:custGeom>
              <a:avLst/>
              <a:gdLst>
                <a:gd name="T0" fmla="*/ 64 w 64"/>
                <a:gd name="T1" fmla="*/ 36 h 79"/>
                <a:gd name="T2" fmla="*/ 64 w 64"/>
                <a:gd name="T3" fmla="*/ 50 h 79"/>
                <a:gd name="T4" fmla="*/ 64 w 64"/>
                <a:gd name="T5" fmla="*/ 57 h 79"/>
                <a:gd name="T6" fmla="*/ 64 w 64"/>
                <a:gd name="T7" fmla="*/ 64 h 79"/>
                <a:gd name="T8" fmla="*/ 57 w 64"/>
                <a:gd name="T9" fmla="*/ 71 h 79"/>
                <a:gd name="T10" fmla="*/ 50 w 64"/>
                <a:gd name="T11" fmla="*/ 79 h 79"/>
                <a:gd name="T12" fmla="*/ 43 w 64"/>
                <a:gd name="T13" fmla="*/ 79 h 79"/>
                <a:gd name="T14" fmla="*/ 36 w 64"/>
                <a:gd name="T15" fmla="*/ 79 h 79"/>
                <a:gd name="T16" fmla="*/ 29 w 64"/>
                <a:gd name="T17" fmla="*/ 79 h 79"/>
                <a:gd name="T18" fmla="*/ 22 w 64"/>
                <a:gd name="T19" fmla="*/ 79 h 79"/>
                <a:gd name="T20" fmla="*/ 15 w 64"/>
                <a:gd name="T21" fmla="*/ 79 h 79"/>
                <a:gd name="T22" fmla="*/ 15 w 64"/>
                <a:gd name="T23" fmla="*/ 71 h 79"/>
                <a:gd name="T24" fmla="*/ 7 w 64"/>
                <a:gd name="T25" fmla="*/ 71 h 79"/>
                <a:gd name="T26" fmla="*/ 7 w 64"/>
                <a:gd name="T27" fmla="*/ 64 h 79"/>
                <a:gd name="T28" fmla="*/ 0 w 64"/>
                <a:gd name="T29" fmla="*/ 57 h 79"/>
                <a:gd name="T30" fmla="*/ 0 w 64"/>
                <a:gd name="T31" fmla="*/ 50 h 79"/>
                <a:gd name="T32" fmla="*/ 0 w 64"/>
                <a:gd name="T33" fmla="*/ 36 h 79"/>
                <a:gd name="T34" fmla="*/ 0 w 64"/>
                <a:gd name="T35" fmla="*/ 29 h 79"/>
                <a:gd name="T36" fmla="*/ 0 w 64"/>
                <a:gd name="T37" fmla="*/ 21 h 79"/>
                <a:gd name="T38" fmla="*/ 7 w 64"/>
                <a:gd name="T39" fmla="*/ 14 h 79"/>
                <a:gd name="T40" fmla="*/ 15 w 64"/>
                <a:gd name="T41" fmla="*/ 7 h 79"/>
                <a:gd name="T42" fmla="*/ 22 w 64"/>
                <a:gd name="T43" fmla="*/ 7 h 79"/>
                <a:gd name="T44" fmla="*/ 29 w 64"/>
                <a:gd name="T45" fmla="*/ 0 h 79"/>
                <a:gd name="T46" fmla="*/ 36 w 64"/>
                <a:gd name="T47" fmla="*/ 0 h 79"/>
                <a:gd name="T48" fmla="*/ 43 w 64"/>
                <a:gd name="T49" fmla="*/ 0 h 79"/>
                <a:gd name="T50" fmla="*/ 43 w 64"/>
                <a:gd name="T51" fmla="*/ 7 h 79"/>
                <a:gd name="T52" fmla="*/ 50 w 64"/>
                <a:gd name="T53" fmla="*/ 7 h 79"/>
                <a:gd name="T54" fmla="*/ 57 w 64"/>
                <a:gd name="T55" fmla="*/ 7 h 79"/>
                <a:gd name="T56" fmla="*/ 57 w 64"/>
                <a:gd name="T57" fmla="*/ 14 h 79"/>
                <a:gd name="T58" fmla="*/ 64 w 64"/>
                <a:gd name="T59" fmla="*/ 14 h 79"/>
                <a:gd name="T60" fmla="*/ 64 w 64"/>
                <a:gd name="T61" fmla="*/ 21 h 79"/>
                <a:gd name="T62" fmla="*/ 64 w 64"/>
                <a:gd name="T63" fmla="*/ 29 h 79"/>
                <a:gd name="T64" fmla="*/ 64 w 64"/>
                <a:gd name="T65" fmla="*/ 3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9"/>
                <a:gd name="T101" fmla="*/ 64 w 6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path>
              </a:pathLst>
            </a:custGeom>
            <a:noFill/>
            <a:ln w="22225">
              <a:solidFill>
                <a:srgbClr val="000000"/>
              </a:solidFill>
              <a:prstDash val="solid"/>
              <a:round/>
              <a:headEnd/>
              <a:tailEnd/>
            </a:ln>
          </p:spPr>
          <p:txBody>
            <a:bodyPr/>
            <a:lstStyle/>
            <a:p>
              <a:endParaRPr lang="de-DE"/>
            </a:p>
          </p:txBody>
        </p:sp>
        <p:sp>
          <p:nvSpPr>
            <p:cNvPr id="13417" name="Freeform 94"/>
            <p:cNvSpPr>
              <a:spLocks/>
            </p:cNvSpPr>
            <p:nvPr/>
          </p:nvSpPr>
          <p:spPr bwMode="auto">
            <a:xfrm>
              <a:off x="2535" y="1268"/>
              <a:ext cx="50" cy="64"/>
            </a:xfrm>
            <a:custGeom>
              <a:avLst/>
              <a:gdLst>
                <a:gd name="T0" fmla="*/ 50 w 50"/>
                <a:gd name="T1" fmla="*/ 29 h 64"/>
                <a:gd name="T2" fmla="*/ 50 w 50"/>
                <a:gd name="T3" fmla="*/ 22 h 64"/>
                <a:gd name="T4" fmla="*/ 50 w 50"/>
                <a:gd name="T5" fmla="*/ 14 h 64"/>
                <a:gd name="T6" fmla="*/ 50 w 50"/>
                <a:gd name="T7" fmla="*/ 7 h 64"/>
                <a:gd name="T8" fmla="*/ 43 w 50"/>
                <a:gd name="T9" fmla="*/ 7 h 64"/>
                <a:gd name="T10" fmla="*/ 43 w 50"/>
                <a:gd name="T11" fmla="*/ 0 h 64"/>
                <a:gd name="T12" fmla="*/ 36 w 50"/>
                <a:gd name="T13" fmla="*/ 0 h 64"/>
                <a:gd name="T14" fmla="*/ 29 w 50"/>
                <a:gd name="T15" fmla="*/ 0 h 64"/>
                <a:gd name="T16" fmla="*/ 22 w 50"/>
                <a:gd name="T17" fmla="*/ 0 h 64"/>
                <a:gd name="T18" fmla="*/ 15 w 50"/>
                <a:gd name="T19" fmla="*/ 0 h 64"/>
                <a:gd name="T20" fmla="*/ 15 w 50"/>
                <a:gd name="T21" fmla="*/ 7 h 64"/>
                <a:gd name="T22" fmla="*/ 8 w 50"/>
                <a:gd name="T23" fmla="*/ 7 h 64"/>
                <a:gd name="T24" fmla="*/ 8 w 50"/>
                <a:gd name="T25" fmla="*/ 14 h 64"/>
                <a:gd name="T26" fmla="*/ 0 w 50"/>
                <a:gd name="T27" fmla="*/ 14 h 64"/>
                <a:gd name="T28" fmla="*/ 0 w 50"/>
                <a:gd name="T29" fmla="*/ 22 h 64"/>
                <a:gd name="T30" fmla="*/ 0 w 50"/>
                <a:gd name="T31" fmla="*/ 29 h 64"/>
                <a:gd name="T32" fmla="*/ 0 w 50"/>
                <a:gd name="T33" fmla="*/ 36 h 64"/>
                <a:gd name="T34" fmla="*/ 0 w 50"/>
                <a:gd name="T35" fmla="*/ 43 h 64"/>
                <a:gd name="T36" fmla="*/ 0 w 50"/>
                <a:gd name="T37" fmla="*/ 50 h 64"/>
                <a:gd name="T38" fmla="*/ 8 w 50"/>
                <a:gd name="T39" fmla="*/ 57 h 64"/>
                <a:gd name="T40" fmla="*/ 8 w 50"/>
                <a:gd name="T41" fmla="*/ 64 h 64"/>
                <a:gd name="T42" fmla="*/ 15 w 50"/>
                <a:gd name="T43" fmla="*/ 64 h 64"/>
                <a:gd name="T44" fmla="*/ 22 w 50"/>
                <a:gd name="T45" fmla="*/ 64 h 64"/>
                <a:gd name="T46" fmla="*/ 29 w 50"/>
                <a:gd name="T47" fmla="*/ 64 h 64"/>
                <a:gd name="T48" fmla="*/ 36 w 50"/>
                <a:gd name="T49" fmla="*/ 64 h 64"/>
                <a:gd name="T50" fmla="*/ 43 w 50"/>
                <a:gd name="T51" fmla="*/ 64 h 64"/>
                <a:gd name="T52" fmla="*/ 43 w 50"/>
                <a:gd name="T53" fmla="*/ 57 h 64"/>
                <a:gd name="T54" fmla="*/ 50 w 50"/>
                <a:gd name="T55" fmla="*/ 57 h 64"/>
                <a:gd name="T56" fmla="*/ 50 w 50"/>
                <a:gd name="T57" fmla="*/ 50 h 64"/>
                <a:gd name="T58" fmla="*/ 50 w 50"/>
                <a:gd name="T59" fmla="*/ 43 h 64"/>
                <a:gd name="T60" fmla="*/ 50 w 50"/>
                <a:gd name="T61" fmla="*/ 36 h 64"/>
                <a:gd name="T62" fmla="*/ 50 w 50"/>
                <a:gd name="T63" fmla="*/ 29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64"/>
                <a:gd name="T98" fmla="*/ 50 w 5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64">
                  <a:moveTo>
                    <a:pt x="50" y="29"/>
                  </a:moveTo>
                  <a:lnTo>
                    <a:pt x="50" y="22"/>
                  </a:lnTo>
                  <a:lnTo>
                    <a:pt x="50" y="14"/>
                  </a:lnTo>
                  <a:lnTo>
                    <a:pt x="50" y="7"/>
                  </a:lnTo>
                  <a:lnTo>
                    <a:pt x="43" y="7"/>
                  </a:lnTo>
                  <a:lnTo>
                    <a:pt x="43" y="0"/>
                  </a:lnTo>
                  <a:lnTo>
                    <a:pt x="36" y="0"/>
                  </a:lnTo>
                  <a:lnTo>
                    <a:pt x="29" y="0"/>
                  </a:lnTo>
                  <a:lnTo>
                    <a:pt x="22" y="0"/>
                  </a:lnTo>
                  <a:lnTo>
                    <a:pt x="15" y="0"/>
                  </a:lnTo>
                  <a:lnTo>
                    <a:pt x="15" y="7"/>
                  </a:lnTo>
                  <a:lnTo>
                    <a:pt x="8" y="7"/>
                  </a:lnTo>
                  <a:lnTo>
                    <a:pt x="8" y="14"/>
                  </a:lnTo>
                  <a:lnTo>
                    <a:pt x="0" y="14"/>
                  </a:lnTo>
                  <a:lnTo>
                    <a:pt x="0" y="22"/>
                  </a:lnTo>
                  <a:lnTo>
                    <a:pt x="0" y="29"/>
                  </a:lnTo>
                  <a:lnTo>
                    <a:pt x="0" y="36"/>
                  </a:lnTo>
                  <a:lnTo>
                    <a:pt x="0" y="43"/>
                  </a:lnTo>
                  <a:lnTo>
                    <a:pt x="0" y="50"/>
                  </a:lnTo>
                  <a:lnTo>
                    <a:pt x="8" y="57"/>
                  </a:lnTo>
                  <a:lnTo>
                    <a:pt x="8" y="64"/>
                  </a:lnTo>
                  <a:lnTo>
                    <a:pt x="15" y="64"/>
                  </a:lnTo>
                  <a:lnTo>
                    <a:pt x="22" y="64"/>
                  </a:lnTo>
                  <a:lnTo>
                    <a:pt x="29" y="64"/>
                  </a:lnTo>
                  <a:lnTo>
                    <a:pt x="36" y="64"/>
                  </a:lnTo>
                  <a:lnTo>
                    <a:pt x="43" y="64"/>
                  </a:lnTo>
                  <a:lnTo>
                    <a:pt x="43" y="57"/>
                  </a:lnTo>
                  <a:lnTo>
                    <a:pt x="50" y="57"/>
                  </a:lnTo>
                  <a:lnTo>
                    <a:pt x="50" y="50"/>
                  </a:lnTo>
                  <a:lnTo>
                    <a:pt x="50" y="43"/>
                  </a:lnTo>
                  <a:lnTo>
                    <a:pt x="50" y="36"/>
                  </a:lnTo>
                  <a:lnTo>
                    <a:pt x="50" y="29"/>
                  </a:lnTo>
                </a:path>
              </a:pathLst>
            </a:custGeom>
            <a:noFill/>
            <a:ln w="22225">
              <a:solidFill>
                <a:srgbClr val="000000"/>
              </a:solidFill>
              <a:prstDash val="solid"/>
              <a:round/>
              <a:headEnd/>
              <a:tailEnd/>
            </a:ln>
          </p:spPr>
          <p:txBody>
            <a:bodyPr/>
            <a:lstStyle/>
            <a:p>
              <a:endParaRPr lang="de-DE"/>
            </a:p>
          </p:txBody>
        </p:sp>
        <p:sp>
          <p:nvSpPr>
            <p:cNvPr id="13418" name="Line 95"/>
            <p:cNvSpPr>
              <a:spLocks noChangeShapeType="1"/>
            </p:cNvSpPr>
            <p:nvPr/>
          </p:nvSpPr>
          <p:spPr bwMode="auto">
            <a:xfrm flipH="1">
              <a:off x="2543" y="1653"/>
              <a:ext cx="14" cy="29"/>
            </a:xfrm>
            <a:prstGeom prst="line">
              <a:avLst/>
            </a:prstGeom>
            <a:noFill/>
            <a:ln w="22225">
              <a:solidFill>
                <a:srgbClr val="FFFF99"/>
              </a:solidFill>
              <a:round/>
              <a:headEnd/>
              <a:tailEnd/>
            </a:ln>
          </p:spPr>
          <p:txBody>
            <a:bodyPr/>
            <a:lstStyle/>
            <a:p>
              <a:endParaRPr lang="de-DE"/>
            </a:p>
          </p:txBody>
        </p:sp>
        <p:sp>
          <p:nvSpPr>
            <p:cNvPr id="13419" name="Freeform 96"/>
            <p:cNvSpPr>
              <a:spLocks/>
            </p:cNvSpPr>
            <p:nvPr/>
          </p:nvSpPr>
          <p:spPr bwMode="auto">
            <a:xfrm>
              <a:off x="2400" y="1461"/>
              <a:ext cx="192" cy="307"/>
            </a:xfrm>
            <a:custGeom>
              <a:avLst/>
              <a:gdLst>
                <a:gd name="T0" fmla="*/ 114 w 192"/>
                <a:gd name="T1" fmla="*/ 307 h 307"/>
                <a:gd name="T2" fmla="*/ 21 w 192"/>
                <a:gd name="T3" fmla="*/ 178 h 307"/>
                <a:gd name="T4" fmla="*/ 14 w 192"/>
                <a:gd name="T5" fmla="*/ 171 h 307"/>
                <a:gd name="T6" fmla="*/ 14 w 192"/>
                <a:gd name="T7" fmla="*/ 157 h 307"/>
                <a:gd name="T8" fmla="*/ 7 w 192"/>
                <a:gd name="T9" fmla="*/ 150 h 307"/>
                <a:gd name="T10" fmla="*/ 7 w 192"/>
                <a:gd name="T11" fmla="*/ 135 h 307"/>
                <a:gd name="T12" fmla="*/ 0 w 192"/>
                <a:gd name="T13" fmla="*/ 121 h 307"/>
                <a:gd name="T14" fmla="*/ 0 w 192"/>
                <a:gd name="T15" fmla="*/ 107 h 307"/>
                <a:gd name="T16" fmla="*/ 0 w 192"/>
                <a:gd name="T17" fmla="*/ 100 h 307"/>
                <a:gd name="T18" fmla="*/ 0 w 192"/>
                <a:gd name="T19" fmla="*/ 85 h 307"/>
                <a:gd name="T20" fmla="*/ 0 w 192"/>
                <a:gd name="T21" fmla="*/ 71 h 307"/>
                <a:gd name="T22" fmla="*/ 7 w 192"/>
                <a:gd name="T23" fmla="*/ 57 h 307"/>
                <a:gd name="T24" fmla="*/ 7 w 192"/>
                <a:gd name="T25" fmla="*/ 50 h 307"/>
                <a:gd name="T26" fmla="*/ 14 w 192"/>
                <a:gd name="T27" fmla="*/ 35 h 307"/>
                <a:gd name="T28" fmla="*/ 21 w 192"/>
                <a:gd name="T29" fmla="*/ 28 h 307"/>
                <a:gd name="T30" fmla="*/ 28 w 192"/>
                <a:gd name="T31" fmla="*/ 21 h 307"/>
                <a:gd name="T32" fmla="*/ 36 w 192"/>
                <a:gd name="T33" fmla="*/ 14 h 307"/>
                <a:gd name="T34" fmla="*/ 43 w 192"/>
                <a:gd name="T35" fmla="*/ 7 h 307"/>
                <a:gd name="T36" fmla="*/ 50 w 192"/>
                <a:gd name="T37" fmla="*/ 7 h 307"/>
                <a:gd name="T38" fmla="*/ 57 w 192"/>
                <a:gd name="T39" fmla="*/ 0 h 307"/>
                <a:gd name="T40" fmla="*/ 64 w 192"/>
                <a:gd name="T41" fmla="*/ 0 h 307"/>
                <a:gd name="T42" fmla="*/ 71 w 192"/>
                <a:gd name="T43" fmla="*/ 7 h 307"/>
                <a:gd name="T44" fmla="*/ 78 w 192"/>
                <a:gd name="T45" fmla="*/ 7 h 307"/>
                <a:gd name="T46" fmla="*/ 85 w 192"/>
                <a:gd name="T47" fmla="*/ 14 h 307"/>
                <a:gd name="T48" fmla="*/ 93 w 192"/>
                <a:gd name="T49" fmla="*/ 21 h 307"/>
                <a:gd name="T50" fmla="*/ 100 w 192"/>
                <a:gd name="T51" fmla="*/ 28 h 307"/>
                <a:gd name="T52" fmla="*/ 192 w 192"/>
                <a:gd name="T53" fmla="*/ 157 h 307"/>
                <a:gd name="T54" fmla="*/ 185 w 192"/>
                <a:gd name="T55" fmla="*/ 171 h 307"/>
                <a:gd name="T56" fmla="*/ 93 w 192"/>
                <a:gd name="T57" fmla="*/ 43 h 307"/>
                <a:gd name="T58" fmla="*/ 85 w 192"/>
                <a:gd name="T59" fmla="*/ 35 h 307"/>
                <a:gd name="T60" fmla="*/ 78 w 192"/>
                <a:gd name="T61" fmla="*/ 28 h 307"/>
                <a:gd name="T62" fmla="*/ 71 w 192"/>
                <a:gd name="T63" fmla="*/ 28 h 307"/>
                <a:gd name="T64" fmla="*/ 64 w 192"/>
                <a:gd name="T65" fmla="*/ 21 h 307"/>
                <a:gd name="T66" fmla="*/ 57 w 192"/>
                <a:gd name="T67" fmla="*/ 21 h 307"/>
                <a:gd name="T68" fmla="*/ 50 w 192"/>
                <a:gd name="T69" fmla="*/ 21 h 307"/>
                <a:gd name="T70" fmla="*/ 43 w 192"/>
                <a:gd name="T71" fmla="*/ 28 h 307"/>
                <a:gd name="T72" fmla="*/ 36 w 192"/>
                <a:gd name="T73" fmla="*/ 28 h 307"/>
                <a:gd name="T74" fmla="*/ 36 w 192"/>
                <a:gd name="T75" fmla="*/ 35 h 307"/>
                <a:gd name="T76" fmla="*/ 28 w 192"/>
                <a:gd name="T77" fmla="*/ 43 h 307"/>
                <a:gd name="T78" fmla="*/ 21 w 192"/>
                <a:gd name="T79" fmla="*/ 50 h 307"/>
                <a:gd name="T80" fmla="*/ 21 w 192"/>
                <a:gd name="T81" fmla="*/ 57 h 307"/>
                <a:gd name="T82" fmla="*/ 14 w 192"/>
                <a:gd name="T83" fmla="*/ 71 h 307"/>
                <a:gd name="T84" fmla="*/ 14 w 192"/>
                <a:gd name="T85" fmla="*/ 78 h 307"/>
                <a:gd name="T86" fmla="*/ 14 w 192"/>
                <a:gd name="T87" fmla="*/ 85 h 307"/>
                <a:gd name="T88" fmla="*/ 14 w 192"/>
                <a:gd name="T89" fmla="*/ 100 h 307"/>
                <a:gd name="T90" fmla="*/ 14 w 192"/>
                <a:gd name="T91" fmla="*/ 107 h 307"/>
                <a:gd name="T92" fmla="*/ 14 w 192"/>
                <a:gd name="T93" fmla="*/ 121 h 307"/>
                <a:gd name="T94" fmla="*/ 14 w 192"/>
                <a:gd name="T95" fmla="*/ 128 h 307"/>
                <a:gd name="T96" fmla="*/ 21 w 192"/>
                <a:gd name="T97" fmla="*/ 135 h 307"/>
                <a:gd name="T98" fmla="*/ 21 w 192"/>
                <a:gd name="T99" fmla="*/ 150 h 307"/>
                <a:gd name="T100" fmla="*/ 28 w 192"/>
                <a:gd name="T101" fmla="*/ 157 h 307"/>
                <a:gd name="T102" fmla="*/ 28 w 192"/>
                <a:gd name="T103" fmla="*/ 164 h 307"/>
                <a:gd name="T104" fmla="*/ 121 w 192"/>
                <a:gd name="T105" fmla="*/ 292 h 307"/>
                <a:gd name="T106" fmla="*/ 114 w 192"/>
                <a:gd name="T107" fmla="*/ 307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close/>
                </a:path>
              </a:pathLst>
            </a:custGeom>
            <a:solidFill>
              <a:srgbClr val="FF3399"/>
            </a:solidFill>
            <a:ln w="9525">
              <a:noFill/>
              <a:round/>
              <a:headEnd/>
              <a:tailEnd/>
            </a:ln>
          </p:spPr>
          <p:txBody>
            <a:bodyPr/>
            <a:lstStyle/>
            <a:p>
              <a:endParaRPr lang="de-DE"/>
            </a:p>
          </p:txBody>
        </p:sp>
        <p:sp>
          <p:nvSpPr>
            <p:cNvPr id="13420" name="Freeform 97"/>
            <p:cNvSpPr>
              <a:spLocks/>
            </p:cNvSpPr>
            <p:nvPr/>
          </p:nvSpPr>
          <p:spPr bwMode="auto">
            <a:xfrm>
              <a:off x="2400" y="1461"/>
              <a:ext cx="192" cy="307"/>
            </a:xfrm>
            <a:custGeom>
              <a:avLst/>
              <a:gdLst>
                <a:gd name="T0" fmla="*/ 114 w 192"/>
                <a:gd name="T1" fmla="*/ 307 h 307"/>
                <a:gd name="T2" fmla="*/ 21 w 192"/>
                <a:gd name="T3" fmla="*/ 178 h 307"/>
                <a:gd name="T4" fmla="*/ 14 w 192"/>
                <a:gd name="T5" fmla="*/ 171 h 307"/>
                <a:gd name="T6" fmla="*/ 14 w 192"/>
                <a:gd name="T7" fmla="*/ 157 h 307"/>
                <a:gd name="T8" fmla="*/ 7 w 192"/>
                <a:gd name="T9" fmla="*/ 150 h 307"/>
                <a:gd name="T10" fmla="*/ 7 w 192"/>
                <a:gd name="T11" fmla="*/ 135 h 307"/>
                <a:gd name="T12" fmla="*/ 0 w 192"/>
                <a:gd name="T13" fmla="*/ 121 h 307"/>
                <a:gd name="T14" fmla="*/ 0 w 192"/>
                <a:gd name="T15" fmla="*/ 107 h 307"/>
                <a:gd name="T16" fmla="*/ 0 w 192"/>
                <a:gd name="T17" fmla="*/ 100 h 307"/>
                <a:gd name="T18" fmla="*/ 0 w 192"/>
                <a:gd name="T19" fmla="*/ 85 h 307"/>
                <a:gd name="T20" fmla="*/ 0 w 192"/>
                <a:gd name="T21" fmla="*/ 71 h 307"/>
                <a:gd name="T22" fmla="*/ 7 w 192"/>
                <a:gd name="T23" fmla="*/ 57 h 307"/>
                <a:gd name="T24" fmla="*/ 7 w 192"/>
                <a:gd name="T25" fmla="*/ 50 h 307"/>
                <a:gd name="T26" fmla="*/ 14 w 192"/>
                <a:gd name="T27" fmla="*/ 35 h 307"/>
                <a:gd name="T28" fmla="*/ 21 w 192"/>
                <a:gd name="T29" fmla="*/ 28 h 307"/>
                <a:gd name="T30" fmla="*/ 28 w 192"/>
                <a:gd name="T31" fmla="*/ 21 h 307"/>
                <a:gd name="T32" fmla="*/ 36 w 192"/>
                <a:gd name="T33" fmla="*/ 14 h 307"/>
                <a:gd name="T34" fmla="*/ 43 w 192"/>
                <a:gd name="T35" fmla="*/ 7 h 307"/>
                <a:gd name="T36" fmla="*/ 50 w 192"/>
                <a:gd name="T37" fmla="*/ 7 h 307"/>
                <a:gd name="T38" fmla="*/ 57 w 192"/>
                <a:gd name="T39" fmla="*/ 0 h 307"/>
                <a:gd name="T40" fmla="*/ 64 w 192"/>
                <a:gd name="T41" fmla="*/ 0 h 307"/>
                <a:gd name="T42" fmla="*/ 71 w 192"/>
                <a:gd name="T43" fmla="*/ 7 h 307"/>
                <a:gd name="T44" fmla="*/ 78 w 192"/>
                <a:gd name="T45" fmla="*/ 7 h 307"/>
                <a:gd name="T46" fmla="*/ 85 w 192"/>
                <a:gd name="T47" fmla="*/ 14 h 307"/>
                <a:gd name="T48" fmla="*/ 93 w 192"/>
                <a:gd name="T49" fmla="*/ 21 h 307"/>
                <a:gd name="T50" fmla="*/ 100 w 192"/>
                <a:gd name="T51" fmla="*/ 28 h 307"/>
                <a:gd name="T52" fmla="*/ 192 w 192"/>
                <a:gd name="T53" fmla="*/ 157 h 307"/>
                <a:gd name="T54" fmla="*/ 185 w 192"/>
                <a:gd name="T55" fmla="*/ 171 h 307"/>
                <a:gd name="T56" fmla="*/ 93 w 192"/>
                <a:gd name="T57" fmla="*/ 43 h 307"/>
                <a:gd name="T58" fmla="*/ 85 w 192"/>
                <a:gd name="T59" fmla="*/ 35 h 307"/>
                <a:gd name="T60" fmla="*/ 78 w 192"/>
                <a:gd name="T61" fmla="*/ 28 h 307"/>
                <a:gd name="T62" fmla="*/ 71 w 192"/>
                <a:gd name="T63" fmla="*/ 28 h 307"/>
                <a:gd name="T64" fmla="*/ 64 w 192"/>
                <a:gd name="T65" fmla="*/ 21 h 307"/>
                <a:gd name="T66" fmla="*/ 57 w 192"/>
                <a:gd name="T67" fmla="*/ 21 h 307"/>
                <a:gd name="T68" fmla="*/ 50 w 192"/>
                <a:gd name="T69" fmla="*/ 21 h 307"/>
                <a:gd name="T70" fmla="*/ 43 w 192"/>
                <a:gd name="T71" fmla="*/ 28 h 307"/>
                <a:gd name="T72" fmla="*/ 36 w 192"/>
                <a:gd name="T73" fmla="*/ 28 h 307"/>
                <a:gd name="T74" fmla="*/ 36 w 192"/>
                <a:gd name="T75" fmla="*/ 35 h 307"/>
                <a:gd name="T76" fmla="*/ 28 w 192"/>
                <a:gd name="T77" fmla="*/ 43 h 307"/>
                <a:gd name="T78" fmla="*/ 21 w 192"/>
                <a:gd name="T79" fmla="*/ 50 h 307"/>
                <a:gd name="T80" fmla="*/ 21 w 192"/>
                <a:gd name="T81" fmla="*/ 57 h 307"/>
                <a:gd name="T82" fmla="*/ 14 w 192"/>
                <a:gd name="T83" fmla="*/ 71 h 307"/>
                <a:gd name="T84" fmla="*/ 14 w 192"/>
                <a:gd name="T85" fmla="*/ 78 h 307"/>
                <a:gd name="T86" fmla="*/ 14 w 192"/>
                <a:gd name="T87" fmla="*/ 85 h 307"/>
                <a:gd name="T88" fmla="*/ 14 w 192"/>
                <a:gd name="T89" fmla="*/ 100 h 307"/>
                <a:gd name="T90" fmla="*/ 14 w 192"/>
                <a:gd name="T91" fmla="*/ 107 h 307"/>
                <a:gd name="T92" fmla="*/ 14 w 192"/>
                <a:gd name="T93" fmla="*/ 121 h 307"/>
                <a:gd name="T94" fmla="*/ 14 w 192"/>
                <a:gd name="T95" fmla="*/ 128 h 307"/>
                <a:gd name="T96" fmla="*/ 21 w 192"/>
                <a:gd name="T97" fmla="*/ 135 h 307"/>
                <a:gd name="T98" fmla="*/ 21 w 192"/>
                <a:gd name="T99" fmla="*/ 150 h 307"/>
                <a:gd name="T100" fmla="*/ 28 w 192"/>
                <a:gd name="T101" fmla="*/ 157 h 307"/>
                <a:gd name="T102" fmla="*/ 28 w 192"/>
                <a:gd name="T103" fmla="*/ 164 h 307"/>
                <a:gd name="T104" fmla="*/ 121 w 192"/>
                <a:gd name="T105" fmla="*/ 292 h 307"/>
                <a:gd name="T106" fmla="*/ 114 w 192"/>
                <a:gd name="T107" fmla="*/ 307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path>
              </a:pathLst>
            </a:custGeom>
            <a:noFill/>
            <a:ln w="22225">
              <a:solidFill>
                <a:srgbClr val="000000"/>
              </a:solidFill>
              <a:prstDash val="solid"/>
              <a:round/>
              <a:headEnd/>
              <a:tailEnd/>
            </a:ln>
          </p:spPr>
          <p:txBody>
            <a:bodyPr/>
            <a:lstStyle/>
            <a:p>
              <a:endParaRPr lang="de-DE"/>
            </a:p>
          </p:txBody>
        </p:sp>
        <p:sp>
          <p:nvSpPr>
            <p:cNvPr id="13421" name="Line 98"/>
            <p:cNvSpPr>
              <a:spLocks noChangeShapeType="1"/>
            </p:cNvSpPr>
            <p:nvPr/>
          </p:nvSpPr>
          <p:spPr bwMode="auto">
            <a:xfrm flipV="1">
              <a:off x="2436" y="1518"/>
              <a:ext cx="64" cy="121"/>
            </a:xfrm>
            <a:prstGeom prst="line">
              <a:avLst/>
            </a:prstGeom>
            <a:noFill/>
            <a:ln w="22225">
              <a:solidFill>
                <a:srgbClr val="000000"/>
              </a:solidFill>
              <a:round/>
              <a:headEnd/>
              <a:tailEnd/>
            </a:ln>
          </p:spPr>
          <p:txBody>
            <a:bodyPr/>
            <a:lstStyle/>
            <a:p>
              <a:endParaRPr lang="de-DE"/>
            </a:p>
          </p:txBody>
        </p:sp>
        <p:sp>
          <p:nvSpPr>
            <p:cNvPr id="13422" name="Line 99"/>
            <p:cNvSpPr>
              <a:spLocks noChangeShapeType="1"/>
            </p:cNvSpPr>
            <p:nvPr/>
          </p:nvSpPr>
          <p:spPr bwMode="auto">
            <a:xfrm flipV="1">
              <a:off x="2514" y="1618"/>
              <a:ext cx="78" cy="135"/>
            </a:xfrm>
            <a:prstGeom prst="line">
              <a:avLst/>
            </a:prstGeom>
            <a:noFill/>
            <a:ln w="22225">
              <a:solidFill>
                <a:srgbClr val="000000"/>
              </a:solidFill>
              <a:round/>
              <a:headEnd/>
              <a:tailEnd/>
            </a:ln>
          </p:spPr>
          <p:txBody>
            <a:bodyPr/>
            <a:lstStyle/>
            <a:p>
              <a:endParaRPr lang="de-DE"/>
            </a:p>
          </p:txBody>
        </p:sp>
        <p:sp>
          <p:nvSpPr>
            <p:cNvPr id="13423" name="Freeform 100"/>
            <p:cNvSpPr>
              <a:spLocks/>
            </p:cNvSpPr>
            <p:nvPr/>
          </p:nvSpPr>
          <p:spPr bwMode="auto">
            <a:xfrm>
              <a:off x="2485" y="1582"/>
              <a:ext cx="72" cy="107"/>
            </a:xfrm>
            <a:custGeom>
              <a:avLst/>
              <a:gdLst>
                <a:gd name="T0" fmla="*/ 50 w 72"/>
                <a:gd name="T1" fmla="*/ 107 h 107"/>
                <a:gd name="T2" fmla="*/ 15 w 72"/>
                <a:gd name="T3" fmla="*/ 50 h 107"/>
                <a:gd name="T4" fmla="*/ 8 w 72"/>
                <a:gd name="T5" fmla="*/ 50 h 107"/>
                <a:gd name="T6" fmla="*/ 8 w 72"/>
                <a:gd name="T7" fmla="*/ 43 h 107"/>
                <a:gd name="T8" fmla="*/ 8 w 72"/>
                <a:gd name="T9" fmla="*/ 36 h 107"/>
                <a:gd name="T10" fmla="*/ 0 w 72"/>
                <a:gd name="T11" fmla="*/ 36 h 107"/>
                <a:gd name="T12" fmla="*/ 0 w 72"/>
                <a:gd name="T13" fmla="*/ 29 h 107"/>
                <a:gd name="T14" fmla="*/ 0 w 72"/>
                <a:gd name="T15" fmla="*/ 22 h 107"/>
                <a:gd name="T16" fmla="*/ 0 w 72"/>
                <a:gd name="T17" fmla="*/ 14 h 107"/>
                <a:gd name="T18" fmla="*/ 0 w 72"/>
                <a:gd name="T19" fmla="*/ 7 h 107"/>
                <a:gd name="T20" fmla="*/ 8 w 72"/>
                <a:gd name="T21" fmla="*/ 7 h 107"/>
                <a:gd name="T22" fmla="*/ 8 w 72"/>
                <a:gd name="T23" fmla="*/ 0 h 107"/>
                <a:gd name="T24" fmla="*/ 15 w 72"/>
                <a:gd name="T25" fmla="*/ 0 h 107"/>
                <a:gd name="T26" fmla="*/ 15 w 72"/>
                <a:gd name="T27" fmla="*/ 7 h 107"/>
                <a:gd name="T28" fmla="*/ 22 w 72"/>
                <a:gd name="T29" fmla="*/ 7 h 107"/>
                <a:gd name="T30" fmla="*/ 29 w 72"/>
                <a:gd name="T31" fmla="*/ 14 h 107"/>
                <a:gd name="T32" fmla="*/ 72 w 72"/>
                <a:gd name="T33" fmla="*/ 71 h 107"/>
                <a:gd name="T34" fmla="*/ 65 w 72"/>
                <a:gd name="T35" fmla="*/ 71 h 107"/>
                <a:gd name="T36" fmla="*/ 29 w 72"/>
                <a:gd name="T37" fmla="*/ 22 h 107"/>
                <a:gd name="T38" fmla="*/ 29 w 72"/>
                <a:gd name="T39" fmla="*/ 14 h 107"/>
                <a:gd name="T40" fmla="*/ 22 w 72"/>
                <a:gd name="T41" fmla="*/ 14 h 107"/>
                <a:gd name="T42" fmla="*/ 22 w 72"/>
                <a:gd name="T43" fmla="*/ 7 h 107"/>
                <a:gd name="T44" fmla="*/ 15 w 72"/>
                <a:gd name="T45" fmla="*/ 7 h 107"/>
                <a:gd name="T46" fmla="*/ 8 w 72"/>
                <a:gd name="T47" fmla="*/ 7 h 107"/>
                <a:gd name="T48" fmla="*/ 8 w 72"/>
                <a:gd name="T49" fmla="*/ 14 h 107"/>
                <a:gd name="T50" fmla="*/ 8 w 72"/>
                <a:gd name="T51" fmla="*/ 22 h 107"/>
                <a:gd name="T52" fmla="*/ 8 w 72"/>
                <a:gd name="T53" fmla="*/ 29 h 107"/>
                <a:gd name="T54" fmla="*/ 8 w 72"/>
                <a:gd name="T55" fmla="*/ 36 h 107"/>
                <a:gd name="T56" fmla="*/ 8 w 72"/>
                <a:gd name="T57" fmla="*/ 43 h 107"/>
                <a:gd name="T58" fmla="*/ 15 w 72"/>
                <a:gd name="T59" fmla="*/ 43 h 107"/>
                <a:gd name="T60" fmla="*/ 15 w 72"/>
                <a:gd name="T61" fmla="*/ 50 h 107"/>
                <a:gd name="T62" fmla="*/ 50 w 72"/>
                <a:gd name="T63" fmla="*/ 100 h 107"/>
                <a:gd name="T64" fmla="*/ 50 w 72"/>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close/>
                </a:path>
              </a:pathLst>
            </a:custGeom>
            <a:solidFill>
              <a:srgbClr val="FF3399"/>
            </a:solidFill>
            <a:ln w="9525">
              <a:noFill/>
              <a:round/>
              <a:headEnd/>
              <a:tailEnd/>
            </a:ln>
          </p:spPr>
          <p:txBody>
            <a:bodyPr/>
            <a:lstStyle/>
            <a:p>
              <a:endParaRPr lang="de-DE"/>
            </a:p>
          </p:txBody>
        </p:sp>
        <p:sp>
          <p:nvSpPr>
            <p:cNvPr id="13424" name="Freeform 101"/>
            <p:cNvSpPr>
              <a:spLocks/>
            </p:cNvSpPr>
            <p:nvPr/>
          </p:nvSpPr>
          <p:spPr bwMode="auto">
            <a:xfrm>
              <a:off x="2485" y="1582"/>
              <a:ext cx="72" cy="107"/>
            </a:xfrm>
            <a:custGeom>
              <a:avLst/>
              <a:gdLst>
                <a:gd name="T0" fmla="*/ 50 w 72"/>
                <a:gd name="T1" fmla="*/ 107 h 107"/>
                <a:gd name="T2" fmla="*/ 15 w 72"/>
                <a:gd name="T3" fmla="*/ 50 h 107"/>
                <a:gd name="T4" fmla="*/ 8 w 72"/>
                <a:gd name="T5" fmla="*/ 50 h 107"/>
                <a:gd name="T6" fmla="*/ 8 w 72"/>
                <a:gd name="T7" fmla="*/ 43 h 107"/>
                <a:gd name="T8" fmla="*/ 8 w 72"/>
                <a:gd name="T9" fmla="*/ 36 h 107"/>
                <a:gd name="T10" fmla="*/ 0 w 72"/>
                <a:gd name="T11" fmla="*/ 36 h 107"/>
                <a:gd name="T12" fmla="*/ 0 w 72"/>
                <a:gd name="T13" fmla="*/ 29 h 107"/>
                <a:gd name="T14" fmla="*/ 0 w 72"/>
                <a:gd name="T15" fmla="*/ 22 h 107"/>
                <a:gd name="T16" fmla="*/ 0 w 72"/>
                <a:gd name="T17" fmla="*/ 14 h 107"/>
                <a:gd name="T18" fmla="*/ 0 w 72"/>
                <a:gd name="T19" fmla="*/ 7 h 107"/>
                <a:gd name="T20" fmla="*/ 8 w 72"/>
                <a:gd name="T21" fmla="*/ 7 h 107"/>
                <a:gd name="T22" fmla="*/ 8 w 72"/>
                <a:gd name="T23" fmla="*/ 0 h 107"/>
                <a:gd name="T24" fmla="*/ 15 w 72"/>
                <a:gd name="T25" fmla="*/ 0 h 107"/>
                <a:gd name="T26" fmla="*/ 15 w 72"/>
                <a:gd name="T27" fmla="*/ 7 h 107"/>
                <a:gd name="T28" fmla="*/ 22 w 72"/>
                <a:gd name="T29" fmla="*/ 7 h 107"/>
                <a:gd name="T30" fmla="*/ 29 w 72"/>
                <a:gd name="T31" fmla="*/ 14 h 107"/>
                <a:gd name="T32" fmla="*/ 72 w 72"/>
                <a:gd name="T33" fmla="*/ 71 h 107"/>
                <a:gd name="T34" fmla="*/ 65 w 72"/>
                <a:gd name="T35" fmla="*/ 71 h 107"/>
                <a:gd name="T36" fmla="*/ 29 w 72"/>
                <a:gd name="T37" fmla="*/ 22 h 107"/>
                <a:gd name="T38" fmla="*/ 29 w 72"/>
                <a:gd name="T39" fmla="*/ 14 h 107"/>
                <a:gd name="T40" fmla="*/ 22 w 72"/>
                <a:gd name="T41" fmla="*/ 14 h 107"/>
                <a:gd name="T42" fmla="*/ 22 w 72"/>
                <a:gd name="T43" fmla="*/ 7 h 107"/>
                <a:gd name="T44" fmla="*/ 15 w 72"/>
                <a:gd name="T45" fmla="*/ 7 h 107"/>
                <a:gd name="T46" fmla="*/ 8 w 72"/>
                <a:gd name="T47" fmla="*/ 7 h 107"/>
                <a:gd name="T48" fmla="*/ 8 w 72"/>
                <a:gd name="T49" fmla="*/ 14 h 107"/>
                <a:gd name="T50" fmla="*/ 8 w 72"/>
                <a:gd name="T51" fmla="*/ 22 h 107"/>
                <a:gd name="T52" fmla="*/ 8 w 72"/>
                <a:gd name="T53" fmla="*/ 29 h 107"/>
                <a:gd name="T54" fmla="*/ 8 w 72"/>
                <a:gd name="T55" fmla="*/ 36 h 107"/>
                <a:gd name="T56" fmla="*/ 8 w 72"/>
                <a:gd name="T57" fmla="*/ 43 h 107"/>
                <a:gd name="T58" fmla="*/ 15 w 72"/>
                <a:gd name="T59" fmla="*/ 43 h 107"/>
                <a:gd name="T60" fmla="*/ 15 w 72"/>
                <a:gd name="T61" fmla="*/ 50 h 107"/>
                <a:gd name="T62" fmla="*/ 50 w 72"/>
                <a:gd name="T63" fmla="*/ 100 h 107"/>
                <a:gd name="T64" fmla="*/ 50 w 72"/>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path>
              </a:pathLst>
            </a:custGeom>
            <a:noFill/>
            <a:ln w="22225">
              <a:solidFill>
                <a:srgbClr val="000000"/>
              </a:solidFill>
              <a:prstDash val="solid"/>
              <a:round/>
              <a:headEnd/>
              <a:tailEnd/>
            </a:ln>
          </p:spPr>
          <p:txBody>
            <a:bodyPr/>
            <a:lstStyle/>
            <a:p>
              <a:endParaRPr lang="de-DE"/>
            </a:p>
          </p:txBody>
        </p:sp>
        <p:sp>
          <p:nvSpPr>
            <p:cNvPr id="13425" name="Line 102"/>
            <p:cNvSpPr>
              <a:spLocks noChangeShapeType="1"/>
            </p:cNvSpPr>
            <p:nvPr/>
          </p:nvSpPr>
          <p:spPr bwMode="auto">
            <a:xfrm flipH="1">
              <a:off x="2543" y="1653"/>
              <a:ext cx="14" cy="29"/>
            </a:xfrm>
            <a:prstGeom prst="line">
              <a:avLst/>
            </a:prstGeom>
            <a:noFill/>
            <a:ln w="22225">
              <a:solidFill>
                <a:srgbClr val="000000"/>
              </a:solidFill>
              <a:round/>
              <a:headEnd/>
              <a:tailEnd/>
            </a:ln>
          </p:spPr>
          <p:txBody>
            <a:bodyPr/>
            <a:lstStyle/>
            <a:p>
              <a:endParaRPr lang="de-DE"/>
            </a:p>
          </p:txBody>
        </p:sp>
        <p:sp>
          <p:nvSpPr>
            <p:cNvPr id="13426" name="Line 103"/>
            <p:cNvSpPr>
              <a:spLocks noChangeShapeType="1"/>
            </p:cNvSpPr>
            <p:nvPr/>
          </p:nvSpPr>
          <p:spPr bwMode="auto">
            <a:xfrm flipV="1">
              <a:off x="2436" y="1518"/>
              <a:ext cx="64" cy="121"/>
            </a:xfrm>
            <a:prstGeom prst="line">
              <a:avLst/>
            </a:prstGeom>
            <a:noFill/>
            <a:ln w="22225">
              <a:solidFill>
                <a:srgbClr val="000000"/>
              </a:solidFill>
              <a:round/>
              <a:headEnd/>
              <a:tailEnd/>
            </a:ln>
          </p:spPr>
          <p:txBody>
            <a:bodyPr/>
            <a:lstStyle/>
            <a:p>
              <a:endParaRPr lang="de-DE"/>
            </a:p>
          </p:txBody>
        </p:sp>
        <p:sp>
          <p:nvSpPr>
            <p:cNvPr id="13427" name="Freeform 104"/>
            <p:cNvSpPr>
              <a:spLocks/>
            </p:cNvSpPr>
            <p:nvPr/>
          </p:nvSpPr>
          <p:spPr bwMode="auto">
            <a:xfrm>
              <a:off x="2443" y="1525"/>
              <a:ext cx="78" cy="143"/>
            </a:xfrm>
            <a:custGeom>
              <a:avLst/>
              <a:gdLst>
                <a:gd name="T0" fmla="*/ 64 w 78"/>
                <a:gd name="T1" fmla="*/ 0 h 143"/>
                <a:gd name="T2" fmla="*/ 78 w 78"/>
                <a:gd name="T3" fmla="*/ 0 h 143"/>
                <a:gd name="T4" fmla="*/ 0 w 78"/>
                <a:gd name="T5" fmla="*/ 143 h 143"/>
                <a:gd name="T6" fmla="*/ 0 60000 65536"/>
                <a:gd name="T7" fmla="*/ 0 60000 65536"/>
                <a:gd name="T8" fmla="*/ 0 60000 65536"/>
                <a:gd name="T9" fmla="*/ 0 w 78"/>
                <a:gd name="T10" fmla="*/ 0 h 143"/>
                <a:gd name="T11" fmla="*/ 78 w 78"/>
                <a:gd name="T12" fmla="*/ 143 h 143"/>
              </a:gdLst>
              <a:ahLst/>
              <a:cxnLst>
                <a:cxn ang="T6">
                  <a:pos x="T0" y="T1"/>
                </a:cxn>
                <a:cxn ang="T7">
                  <a:pos x="T2" y="T3"/>
                </a:cxn>
                <a:cxn ang="T8">
                  <a:pos x="T4" y="T5"/>
                </a:cxn>
              </a:cxnLst>
              <a:rect l="T9" t="T10" r="T11" b="T12"/>
              <a:pathLst>
                <a:path w="78" h="143">
                  <a:moveTo>
                    <a:pt x="64" y="0"/>
                  </a:moveTo>
                  <a:lnTo>
                    <a:pt x="78" y="0"/>
                  </a:lnTo>
                  <a:lnTo>
                    <a:pt x="0" y="143"/>
                  </a:lnTo>
                </a:path>
              </a:pathLst>
            </a:custGeom>
            <a:noFill/>
            <a:ln w="22225">
              <a:solidFill>
                <a:srgbClr val="000000"/>
              </a:solidFill>
              <a:prstDash val="solid"/>
              <a:round/>
              <a:headEnd/>
              <a:tailEnd/>
            </a:ln>
          </p:spPr>
          <p:txBody>
            <a:bodyPr/>
            <a:lstStyle/>
            <a:p>
              <a:endParaRPr lang="de-DE"/>
            </a:p>
          </p:txBody>
        </p:sp>
        <p:sp>
          <p:nvSpPr>
            <p:cNvPr id="13428" name="Rectangle 105"/>
            <p:cNvSpPr>
              <a:spLocks noChangeArrowheads="1"/>
            </p:cNvSpPr>
            <p:nvPr/>
          </p:nvSpPr>
          <p:spPr bwMode="auto">
            <a:xfrm>
              <a:off x="2488" y="1056"/>
              <a:ext cx="54" cy="106"/>
            </a:xfrm>
            <a:prstGeom prst="rect">
              <a:avLst/>
            </a:prstGeom>
            <a:noFill/>
            <a:ln w="9525">
              <a:noFill/>
              <a:miter lim="800000"/>
              <a:headEnd/>
              <a:tailEnd/>
            </a:ln>
          </p:spPr>
          <p:txBody>
            <a:bodyPr wrap="none" lIns="0" tIns="0" rIns="0" bIns="0">
              <a:spAutoFit/>
            </a:bodyPr>
            <a:lstStyle/>
            <a:p>
              <a:pPr algn="ctr" defTabSz="762000"/>
              <a:r>
                <a:rPr lang="en-GB" altLang="ar-SA" sz="1100" u="none">
                  <a:solidFill>
                    <a:schemeClr val="hlink"/>
                  </a:solidFill>
                  <a:cs typeface="Times New Roman (Arabic)" charset="-78"/>
                </a:rPr>
                <a:t>Z</a:t>
              </a:r>
              <a:endParaRPr lang="en-GB" altLang="ar-SA" sz="1400" b="0" u="none">
                <a:cs typeface="Times New Roman (Arabic)" charset="-78"/>
              </a:endParaRPr>
            </a:p>
          </p:txBody>
        </p:sp>
        <p:sp>
          <p:nvSpPr>
            <p:cNvPr id="13429" name="Line 106"/>
            <p:cNvSpPr>
              <a:spLocks noChangeShapeType="1"/>
            </p:cNvSpPr>
            <p:nvPr/>
          </p:nvSpPr>
          <p:spPr bwMode="auto">
            <a:xfrm flipH="1">
              <a:off x="2112" y="1392"/>
              <a:ext cx="384" cy="96"/>
            </a:xfrm>
            <a:prstGeom prst="line">
              <a:avLst/>
            </a:prstGeom>
            <a:noFill/>
            <a:ln w="38100">
              <a:solidFill>
                <a:schemeClr val="hlink"/>
              </a:solidFill>
              <a:round/>
              <a:headEnd/>
              <a:tailEnd type="triangle" w="med" len="med"/>
            </a:ln>
          </p:spPr>
          <p:txBody>
            <a:bodyPr wrap="none" anchor="ctr"/>
            <a:lstStyle/>
            <a:p>
              <a:endParaRPr lang="de-DE"/>
            </a:p>
          </p:txBody>
        </p:sp>
        <p:sp>
          <p:nvSpPr>
            <p:cNvPr id="13430" name="Text Box 107"/>
            <p:cNvSpPr txBox="1">
              <a:spLocks noChangeArrowheads="1"/>
            </p:cNvSpPr>
            <p:nvPr/>
          </p:nvSpPr>
          <p:spPr bwMode="auto">
            <a:xfrm>
              <a:off x="2544" y="1632"/>
              <a:ext cx="356" cy="173"/>
            </a:xfrm>
            <a:prstGeom prst="rect">
              <a:avLst/>
            </a:prstGeom>
            <a:noFill/>
            <a:ln w="9525">
              <a:noFill/>
              <a:miter lim="800000"/>
              <a:headEnd/>
              <a:tailEnd/>
            </a:ln>
          </p:spPr>
          <p:txBody>
            <a:bodyPr wrap="none">
              <a:spAutoFit/>
            </a:bodyPr>
            <a:lstStyle/>
            <a:p>
              <a:pPr algn="ctr" defTabSz="762000"/>
              <a:r>
                <a:rPr lang="de-DE" altLang="ar-SA" sz="1200" u="none">
                  <a:solidFill>
                    <a:schemeClr val="accent1"/>
                  </a:solidFill>
                  <a:latin typeface="Bookman Old Style" pitchFamily="18" charset="0"/>
                  <a:cs typeface="Times New Roman (Arabic)" charset="-78"/>
                </a:rPr>
                <a:t>Lock</a:t>
              </a:r>
            </a:p>
          </p:txBody>
        </p:sp>
      </p:grpSp>
      <p:grpSp>
        <p:nvGrpSpPr>
          <p:cNvPr id="9" name="Group 108"/>
          <p:cNvGrpSpPr>
            <a:grpSpLocks/>
          </p:cNvGrpSpPr>
          <p:nvPr/>
        </p:nvGrpSpPr>
        <p:grpSpPr bwMode="auto">
          <a:xfrm>
            <a:off x="7313613" y="4514850"/>
            <a:ext cx="952500" cy="838200"/>
            <a:chOff x="4560" y="2112"/>
            <a:chExt cx="600" cy="528"/>
          </a:xfrm>
        </p:grpSpPr>
        <p:sp>
          <p:nvSpPr>
            <p:cNvPr id="13396" name="Freeform 109"/>
            <p:cNvSpPr>
              <a:spLocks/>
            </p:cNvSpPr>
            <p:nvPr/>
          </p:nvSpPr>
          <p:spPr bwMode="auto">
            <a:xfrm>
              <a:off x="5053" y="2273"/>
              <a:ext cx="107" cy="129"/>
            </a:xfrm>
            <a:custGeom>
              <a:avLst/>
              <a:gdLst>
                <a:gd name="T0" fmla="*/ 50 w 107"/>
                <a:gd name="T1" fmla="*/ 0 h 129"/>
                <a:gd name="T2" fmla="*/ 57 w 107"/>
                <a:gd name="T3" fmla="*/ 0 h 129"/>
                <a:gd name="T4" fmla="*/ 64 w 107"/>
                <a:gd name="T5" fmla="*/ 0 h 129"/>
                <a:gd name="T6" fmla="*/ 78 w 107"/>
                <a:gd name="T7" fmla="*/ 7 h 129"/>
                <a:gd name="T8" fmla="*/ 85 w 107"/>
                <a:gd name="T9" fmla="*/ 14 h 129"/>
                <a:gd name="T10" fmla="*/ 92 w 107"/>
                <a:gd name="T11" fmla="*/ 22 h 129"/>
                <a:gd name="T12" fmla="*/ 99 w 107"/>
                <a:gd name="T13" fmla="*/ 29 h 129"/>
                <a:gd name="T14" fmla="*/ 99 w 107"/>
                <a:gd name="T15" fmla="*/ 36 h 129"/>
                <a:gd name="T16" fmla="*/ 99 w 107"/>
                <a:gd name="T17" fmla="*/ 50 h 129"/>
                <a:gd name="T18" fmla="*/ 107 w 107"/>
                <a:gd name="T19" fmla="*/ 64 h 129"/>
                <a:gd name="T20" fmla="*/ 99 w 107"/>
                <a:gd name="T21" fmla="*/ 79 h 129"/>
                <a:gd name="T22" fmla="*/ 99 w 107"/>
                <a:gd name="T23" fmla="*/ 86 h 129"/>
                <a:gd name="T24" fmla="*/ 99 w 107"/>
                <a:gd name="T25" fmla="*/ 100 h 129"/>
                <a:gd name="T26" fmla="*/ 92 w 107"/>
                <a:gd name="T27" fmla="*/ 107 h 129"/>
                <a:gd name="T28" fmla="*/ 85 w 107"/>
                <a:gd name="T29" fmla="*/ 114 h 129"/>
                <a:gd name="T30" fmla="*/ 78 w 107"/>
                <a:gd name="T31" fmla="*/ 122 h 129"/>
                <a:gd name="T32" fmla="*/ 64 w 107"/>
                <a:gd name="T33" fmla="*/ 122 h 129"/>
                <a:gd name="T34" fmla="*/ 57 w 107"/>
                <a:gd name="T35" fmla="*/ 129 h 129"/>
                <a:gd name="T36" fmla="*/ 50 w 107"/>
                <a:gd name="T37" fmla="*/ 129 h 129"/>
                <a:gd name="T38" fmla="*/ 35 w 107"/>
                <a:gd name="T39" fmla="*/ 122 h 129"/>
                <a:gd name="T40" fmla="*/ 28 w 107"/>
                <a:gd name="T41" fmla="*/ 122 h 129"/>
                <a:gd name="T42" fmla="*/ 21 w 107"/>
                <a:gd name="T43" fmla="*/ 114 h 129"/>
                <a:gd name="T44" fmla="*/ 14 w 107"/>
                <a:gd name="T45" fmla="*/ 107 h 129"/>
                <a:gd name="T46" fmla="*/ 7 w 107"/>
                <a:gd name="T47" fmla="*/ 100 h 129"/>
                <a:gd name="T48" fmla="*/ 7 w 107"/>
                <a:gd name="T49" fmla="*/ 86 h 129"/>
                <a:gd name="T50" fmla="*/ 0 w 107"/>
                <a:gd name="T51" fmla="*/ 79 h 129"/>
                <a:gd name="T52" fmla="*/ 0 w 107"/>
                <a:gd name="T53" fmla="*/ 64 h 129"/>
                <a:gd name="T54" fmla="*/ 0 w 107"/>
                <a:gd name="T55" fmla="*/ 50 h 129"/>
                <a:gd name="T56" fmla="*/ 7 w 107"/>
                <a:gd name="T57" fmla="*/ 36 h 129"/>
                <a:gd name="T58" fmla="*/ 7 w 107"/>
                <a:gd name="T59" fmla="*/ 29 h 129"/>
                <a:gd name="T60" fmla="*/ 14 w 107"/>
                <a:gd name="T61" fmla="*/ 22 h 129"/>
                <a:gd name="T62" fmla="*/ 21 w 107"/>
                <a:gd name="T63" fmla="*/ 14 h 129"/>
                <a:gd name="T64" fmla="*/ 28 w 107"/>
                <a:gd name="T65" fmla="*/ 7 h 129"/>
                <a:gd name="T66" fmla="*/ 35 w 107"/>
                <a:gd name="T67" fmla="*/ 0 h 129"/>
                <a:gd name="T68" fmla="*/ 50 w 107"/>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9"/>
                <a:gd name="T107" fmla="*/ 107 w 107"/>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9">
                  <a:moveTo>
                    <a:pt x="50" y="0"/>
                  </a:moveTo>
                  <a:lnTo>
                    <a:pt x="57" y="0"/>
                  </a:lnTo>
                  <a:lnTo>
                    <a:pt x="64" y="0"/>
                  </a:lnTo>
                  <a:lnTo>
                    <a:pt x="78" y="7"/>
                  </a:lnTo>
                  <a:lnTo>
                    <a:pt x="85" y="14"/>
                  </a:lnTo>
                  <a:lnTo>
                    <a:pt x="92" y="22"/>
                  </a:lnTo>
                  <a:lnTo>
                    <a:pt x="99" y="29"/>
                  </a:lnTo>
                  <a:lnTo>
                    <a:pt x="99" y="36"/>
                  </a:lnTo>
                  <a:lnTo>
                    <a:pt x="99" y="50"/>
                  </a:lnTo>
                  <a:lnTo>
                    <a:pt x="107" y="64"/>
                  </a:lnTo>
                  <a:lnTo>
                    <a:pt x="99" y="79"/>
                  </a:lnTo>
                  <a:lnTo>
                    <a:pt x="99" y="86"/>
                  </a:lnTo>
                  <a:lnTo>
                    <a:pt x="99" y="100"/>
                  </a:lnTo>
                  <a:lnTo>
                    <a:pt x="92" y="107"/>
                  </a:lnTo>
                  <a:lnTo>
                    <a:pt x="85" y="114"/>
                  </a:lnTo>
                  <a:lnTo>
                    <a:pt x="78" y="122"/>
                  </a:lnTo>
                  <a:lnTo>
                    <a:pt x="64" y="122"/>
                  </a:lnTo>
                  <a:lnTo>
                    <a:pt x="57" y="129"/>
                  </a:lnTo>
                  <a:lnTo>
                    <a:pt x="50" y="129"/>
                  </a:lnTo>
                  <a:lnTo>
                    <a:pt x="35" y="122"/>
                  </a:lnTo>
                  <a:lnTo>
                    <a:pt x="28" y="122"/>
                  </a:lnTo>
                  <a:lnTo>
                    <a:pt x="21" y="114"/>
                  </a:lnTo>
                  <a:lnTo>
                    <a:pt x="14" y="107"/>
                  </a:lnTo>
                  <a:lnTo>
                    <a:pt x="7" y="100"/>
                  </a:lnTo>
                  <a:lnTo>
                    <a:pt x="7" y="86"/>
                  </a:lnTo>
                  <a:lnTo>
                    <a:pt x="0" y="79"/>
                  </a:lnTo>
                  <a:lnTo>
                    <a:pt x="0" y="64"/>
                  </a:lnTo>
                  <a:lnTo>
                    <a:pt x="0" y="50"/>
                  </a:lnTo>
                  <a:lnTo>
                    <a:pt x="7" y="36"/>
                  </a:lnTo>
                  <a:lnTo>
                    <a:pt x="7" y="29"/>
                  </a:lnTo>
                  <a:lnTo>
                    <a:pt x="14" y="22"/>
                  </a:lnTo>
                  <a:lnTo>
                    <a:pt x="21" y="14"/>
                  </a:lnTo>
                  <a:lnTo>
                    <a:pt x="28" y="7"/>
                  </a:lnTo>
                  <a:lnTo>
                    <a:pt x="35" y="0"/>
                  </a:lnTo>
                  <a:lnTo>
                    <a:pt x="50" y="0"/>
                  </a:lnTo>
                  <a:close/>
                </a:path>
              </a:pathLst>
            </a:custGeom>
            <a:solidFill>
              <a:srgbClr val="FF3399"/>
            </a:solidFill>
            <a:ln w="9525">
              <a:noFill/>
              <a:round/>
              <a:headEnd/>
              <a:tailEnd/>
            </a:ln>
          </p:spPr>
          <p:txBody>
            <a:bodyPr/>
            <a:lstStyle/>
            <a:p>
              <a:endParaRPr lang="de-DE"/>
            </a:p>
          </p:txBody>
        </p:sp>
        <p:sp>
          <p:nvSpPr>
            <p:cNvPr id="13397" name="Freeform 110"/>
            <p:cNvSpPr>
              <a:spLocks/>
            </p:cNvSpPr>
            <p:nvPr/>
          </p:nvSpPr>
          <p:spPr bwMode="auto">
            <a:xfrm>
              <a:off x="5053" y="2273"/>
              <a:ext cx="107" cy="129"/>
            </a:xfrm>
            <a:custGeom>
              <a:avLst/>
              <a:gdLst>
                <a:gd name="T0" fmla="*/ 50 w 107"/>
                <a:gd name="T1" fmla="*/ 0 h 129"/>
                <a:gd name="T2" fmla="*/ 57 w 107"/>
                <a:gd name="T3" fmla="*/ 0 h 129"/>
                <a:gd name="T4" fmla="*/ 64 w 107"/>
                <a:gd name="T5" fmla="*/ 0 h 129"/>
                <a:gd name="T6" fmla="*/ 78 w 107"/>
                <a:gd name="T7" fmla="*/ 7 h 129"/>
                <a:gd name="T8" fmla="*/ 85 w 107"/>
                <a:gd name="T9" fmla="*/ 14 h 129"/>
                <a:gd name="T10" fmla="*/ 92 w 107"/>
                <a:gd name="T11" fmla="*/ 22 h 129"/>
                <a:gd name="T12" fmla="*/ 99 w 107"/>
                <a:gd name="T13" fmla="*/ 29 h 129"/>
                <a:gd name="T14" fmla="*/ 99 w 107"/>
                <a:gd name="T15" fmla="*/ 36 h 129"/>
                <a:gd name="T16" fmla="*/ 99 w 107"/>
                <a:gd name="T17" fmla="*/ 50 h 129"/>
                <a:gd name="T18" fmla="*/ 107 w 107"/>
                <a:gd name="T19" fmla="*/ 64 h 129"/>
                <a:gd name="T20" fmla="*/ 99 w 107"/>
                <a:gd name="T21" fmla="*/ 79 h 129"/>
                <a:gd name="T22" fmla="*/ 99 w 107"/>
                <a:gd name="T23" fmla="*/ 86 h 129"/>
                <a:gd name="T24" fmla="*/ 99 w 107"/>
                <a:gd name="T25" fmla="*/ 100 h 129"/>
                <a:gd name="T26" fmla="*/ 92 w 107"/>
                <a:gd name="T27" fmla="*/ 107 h 129"/>
                <a:gd name="T28" fmla="*/ 85 w 107"/>
                <a:gd name="T29" fmla="*/ 114 h 129"/>
                <a:gd name="T30" fmla="*/ 78 w 107"/>
                <a:gd name="T31" fmla="*/ 122 h 129"/>
                <a:gd name="T32" fmla="*/ 64 w 107"/>
                <a:gd name="T33" fmla="*/ 122 h 129"/>
                <a:gd name="T34" fmla="*/ 57 w 107"/>
                <a:gd name="T35" fmla="*/ 129 h 129"/>
                <a:gd name="T36" fmla="*/ 50 w 107"/>
                <a:gd name="T37" fmla="*/ 129 h 129"/>
                <a:gd name="T38" fmla="*/ 35 w 107"/>
                <a:gd name="T39" fmla="*/ 122 h 129"/>
                <a:gd name="T40" fmla="*/ 28 w 107"/>
                <a:gd name="T41" fmla="*/ 122 h 129"/>
                <a:gd name="T42" fmla="*/ 21 w 107"/>
                <a:gd name="T43" fmla="*/ 114 h 129"/>
                <a:gd name="T44" fmla="*/ 14 w 107"/>
                <a:gd name="T45" fmla="*/ 107 h 129"/>
                <a:gd name="T46" fmla="*/ 7 w 107"/>
                <a:gd name="T47" fmla="*/ 100 h 129"/>
                <a:gd name="T48" fmla="*/ 7 w 107"/>
                <a:gd name="T49" fmla="*/ 86 h 129"/>
                <a:gd name="T50" fmla="*/ 0 w 107"/>
                <a:gd name="T51" fmla="*/ 79 h 129"/>
                <a:gd name="T52" fmla="*/ 0 w 107"/>
                <a:gd name="T53" fmla="*/ 64 h 129"/>
                <a:gd name="T54" fmla="*/ 0 w 107"/>
                <a:gd name="T55" fmla="*/ 50 h 129"/>
                <a:gd name="T56" fmla="*/ 7 w 107"/>
                <a:gd name="T57" fmla="*/ 36 h 129"/>
                <a:gd name="T58" fmla="*/ 7 w 107"/>
                <a:gd name="T59" fmla="*/ 29 h 129"/>
                <a:gd name="T60" fmla="*/ 14 w 107"/>
                <a:gd name="T61" fmla="*/ 22 h 129"/>
                <a:gd name="T62" fmla="*/ 21 w 107"/>
                <a:gd name="T63" fmla="*/ 14 h 129"/>
                <a:gd name="T64" fmla="*/ 28 w 107"/>
                <a:gd name="T65" fmla="*/ 7 h 129"/>
                <a:gd name="T66" fmla="*/ 35 w 107"/>
                <a:gd name="T67" fmla="*/ 0 h 129"/>
                <a:gd name="T68" fmla="*/ 50 w 107"/>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9"/>
                <a:gd name="T107" fmla="*/ 107 w 107"/>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9">
                  <a:moveTo>
                    <a:pt x="50" y="0"/>
                  </a:moveTo>
                  <a:lnTo>
                    <a:pt x="57" y="0"/>
                  </a:lnTo>
                  <a:lnTo>
                    <a:pt x="64" y="0"/>
                  </a:lnTo>
                  <a:lnTo>
                    <a:pt x="78" y="7"/>
                  </a:lnTo>
                  <a:lnTo>
                    <a:pt x="85" y="14"/>
                  </a:lnTo>
                  <a:lnTo>
                    <a:pt x="92" y="22"/>
                  </a:lnTo>
                  <a:lnTo>
                    <a:pt x="99" y="29"/>
                  </a:lnTo>
                  <a:lnTo>
                    <a:pt x="99" y="36"/>
                  </a:lnTo>
                  <a:lnTo>
                    <a:pt x="99" y="50"/>
                  </a:lnTo>
                  <a:lnTo>
                    <a:pt x="107" y="64"/>
                  </a:lnTo>
                  <a:lnTo>
                    <a:pt x="99" y="79"/>
                  </a:lnTo>
                  <a:lnTo>
                    <a:pt x="99" y="86"/>
                  </a:lnTo>
                  <a:lnTo>
                    <a:pt x="99" y="100"/>
                  </a:lnTo>
                  <a:lnTo>
                    <a:pt x="92" y="107"/>
                  </a:lnTo>
                  <a:lnTo>
                    <a:pt x="85" y="114"/>
                  </a:lnTo>
                  <a:lnTo>
                    <a:pt x="78" y="122"/>
                  </a:lnTo>
                  <a:lnTo>
                    <a:pt x="64" y="122"/>
                  </a:lnTo>
                  <a:lnTo>
                    <a:pt x="57" y="129"/>
                  </a:lnTo>
                  <a:lnTo>
                    <a:pt x="50" y="129"/>
                  </a:lnTo>
                  <a:lnTo>
                    <a:pt x="35" y="122"/>
                  </a:lnTo>
                  <a:lnTo>
                    <a:pt x="28" y="122"/>
                  </a:lnTo>
                  <a:lnTo>
                    <a:pt x="21" y="114"/>
                  </a:lnTo>
                  <a:lnTo>
                    <a:pt x="14" y="107"/>
                  </a:lnTo>
                  <a:lnTo>
                    <a:pt x="7" y="100"/>
                  </a:lnTo>
                  <a:lnTo>
                    <a:pt x="7" y="86"/>
                  </a:lnTo>
                  <a:lnTo>
                    <a:pt x="0" y="79"/>
                  </a:lnTo>
                  <a:lnTo>
                    <a:pt x="0" y="64"/>
                  </a:lnTo>
                  <a:lnTo>
                    <a:pt x="0" y="50"/>
                  </a:lnTo>
                  <a:lnTo>
                    <a:pt x="7" y="36"/>
                  </a:lnTo>
                  <a:lnTo>
                    <a:pt x="7" y="29"/>
                  </a:lnTo>
                  <a:lnTo>
                    <a:pt x="14" y="22"/>
                  </a:lnTo>
                  <a:lnTo>
                    <a:pt x="21" y="14"/>
                  </a:lnTo>
                  <a:lnTo>
                    <a:pt x="28" y="7"/>
                  </a:lnTo>
                  <a:lnTo>
                    <a:pt x="35" y="0"/>
                  </a:lnTo>
                  <a:lnTo>
                    <a:pt x="50" y="0"/>
                  </a:lnTo>
                </a:path>
              </a:pathLst>
            </a:custGeom>
            <a:noFill/>
            <a:ln w="22225">
              <a:solidFill>
                <a:srgbClr val="000000"/>
              </a:solidFill>
              <a:prstDash val="solid"/>
              <a:round/>
              <a:headEnd/>
              <a:tailEnd/>
            </a:ln>
          </p:spPr>
          <p:txBody>
            <a:bodyPr/>
            <a:lstStyle/>
            <a:p>
              <a:endParaRPr lang="de-DE"/>
            </a:p>
          </p:txBody>
        </p:sp>
        <p:sp>
          <p:nvSpPr>
            <p:cNvPr id="13398" name="Rectangle 111"/>
            <p:cNvSpPr>
              <a:spLocks noChangeArrowheads="1"/>
            </p:cNvSpPr>
            <p:nvPr/>
          </p:nvSpPr>
          <p:spPr bwMode="auto">
            <a:xfrm>
              <a:off x="4896" y="2316"/>
              <a:ext cx="164" cy="21"/>
            </a:xfrm>
            <a:prstGeom prst="rect">
              <a:avLst/>
            </a:prstGeom>
            <a:solidFill>
              <a:srgbClr val="FF3399"/>
            </a:solidFill>
            <a:ln w="9525">
              <a:noFill/>
              <a:miter lim="800000"/>
              <a:headEnd/>
              <a:tailEnd/>
            </a:ln>
          </p:spPr>
          <p:txBody>
            <a:bodyPr/>
            <a:lstStyle/>
            <a:p>
              <a:endParaRPr lang="de-DE"/>
            </a:p>
          </p:txBody>
        </p:sp>
        <p:sp>
          <p:nvSpPr>
            <p:cNvPr id="13399" name="Rectangle 112"/>
            <p:cNvSpPr>
              <a:spLocks noChangeArrowheads="1"/>
            </p:cNvSpPr>
            <p:nvPr/>
          </p:nvSpPr>
          <p:spPr bwMode="auto">
            <a:xfrm>
              <a:off x="4896" y="2316"/>
              <a:ext cx="164" cy="21"/>
            </a:xfrm>
            <a:prstGeom prst="rect">
              <a:avLst/>
            </a:prstGeom>
            <a:noFill/>
            <a:ln w="22225">
              <a:solidFill>
                <a:srgbClr val="000000"/>
              </a:solidFill>
              <a:miter lim="800000"/>
              <a:headEnd/>
              <a:tailEnd/>
            </a:ln>
          </p:spPr>
          <p:txBody>
            <a:bodyPr/>
            <a:lstStyle/>
            <a:p>
              <a:endParaRPr lang="de-DE"/>
            </a:p>
          </p:txBody>
        </p:sp>
        <p:sp>
          <p:nvSpPr>
            <p:cNvPr id="13400" name="Freeform 113"/>
            <p:cNvSpPr>
              <a:spLocks noEditPoints="1"/>
            </p:cNvSpPr>
            <p:nvPr/>
          </p:nvSpPr>
          <p:spPr bwMode="auto">
            <a:xfrm>
              <a:off x="4896" y="2337"/>
              <a:ext cx="57" cy="50"/>
            </a:xfrm>
            <a:custGeom>
              <a:avLst/>
              <a:gdLst>
                <a:gd name="T0" fmla="*/ 0 w 57"/>
                <a:gd name="T1" fmla="*/ 0 h 50"/>
                <a:gd name="T2" fmla="*/ 21 w 57"/>
                <a:gd name="T3" fmla="*/ 0 h 50"/>
                <a:gd name="T4" fmla="*/ 21 w 57"/>
                <a:gd name="T5" fmla="*/ 43 h 50"/>
                <a:gd name="T6" fmla="*/ 14 w 57"/>
                <a:gd name="T7" fmla="*/ 43 h 50"/>
                <a:gd name="T8" fmla="*/ 14 w 57"/>
                <a:gd name="T9" fmla="*/ 50 h 50"/>
                <a:gd name="T10" fmla="*/ 14 w 57"/>
                <a:gd name="T11" fmla="*/ 43 h 50"/>
                <a:gd name="T12" fmla="*/ 7 w 57"/>
                <a:gd name="T13" fmla="*/ 43 h 50"/>
                <a:gd name="T14" fmla="*/ 0 w 57"/>
                <a:gd name="T15" fmla="*/ 0 h 50"/>
                <a:gd name="T16" fmla="*/ 35 w 57"/>
                <a:gd name="T17" fmla="*/ 0 h 50"/>
                <a:gd name="T18" fmla="*/ 57 w 57"/>
                <a:gd name="T19" fmla="*/ 0 h 50"/>
                <a:gd name="T20" fmla="*/ 50 w 57"/>
                <a:gd name="T21" fmla="*/ 43 h 50"/>
                <a:gd name="T22" fmla="*/ 50 w 57"/>
                <a:gd name="T23" fmla="*/ 50 h 50"/>
                <a:gd name="T24" fmla="*/ 42 w 57"/>
                <a:gd name="T25" fmla="*/ 43 h 50"/>
                <a:gd name="T26" fmla="*/ 35 w 57"/>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50"/>
                <a:gd name="T44" fmla="*/ 57 w 57"/>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50">
                  <a:moveTo>
                    <a:pt x="0" y="0"/>
                  </a:moveTo>
                  <a:lnTo>
                    <a:pt x="21" y="0"/>
                  </a:lnTo>
                  <a:lnTo>
                    <a:pt x="21" y="43"/>
                  </a:lnTo>
                  <a:lnTo>
                    <a:pt x="14" y="43"/>
                  </a:lnTo>
                  <a:lnTo>
                    <a:pt x="14" y="50"/>
                  </a:lnTo>
                  <a:lnTo>
                    <a:pt x="14" y="43"/>
                  </a:lnTo>
                  <a:lnTo>
                    <a:pt x="7" y="43"/>
                  </a:lnTo>
                  <a:lnTo>
                    <a:pt x="0" y="0"/>
                  </a:lnTo>
                  <a:close/>
                  <a:moveTo>
                    <a:pt x="35" y="0"/>
                  </a:moveTo>
                  <a:lnTo>
                    <a:pt x="57" y="0"/>
                  </a:lnTo>
                  <a:lnTo>
                    <a:pt x="50" y="43"/>
                  </a:lnTo>
                  <a:lnTo>
                    <a:pt x="50" y="50"/>
                  </a:lnTo>
                  <a:lnTo>
                    <a:pt x="42" y="43"/>
                  </a:lnTo>
                  <a:lnTo>
                    <a:pt x="35" y="0"/>
                  </a:lnTo>
                  <a:close/>
                </a:path>
              </a:pathLst>
            </a:custGeom>
            <a:solidFill>
              <a:srgbClr val="FF3399"/>
            </a:solidFill>
            <a:ln w="9525">
              <a:noFill/>
              <a:round/>
              <a:headEnd/>
              <a:tailEnd/>
            </a:ln>
          </p:spPr>
          <p:txBody>
            <a:bodyPr/>
            <a:lstStyle/>
            <a:p>
              <a:endParaRPr lang="de-DE"/>
            </a:p>
          </p:txBody>
        </p:sp>
        <p:sp>
          <p:nvSpPr>
            <p:cNvPr id="13401" name="Freeform 114"/>
            <p:cNvSpPr>
              <a:spLocks/>
            </p:cNvSpPr>
            <p:nvPr/>
          </p:nvSpPr>
          <p:spPr bwMode="auto">
            <a:xfrm>
              <a:off x="4896" y="2337"/>
              <a:ext cx="21" cy="50"/>
            </a:xfrm>
            <a:custGeom>
              <a:avLst/>
              <a:gdLst>
                <a:gd name="T0" fmla="*/ 0 w 21"/>
                <a:gd name="T1" fmla="*/ 0 h 50"/>
                <a:gd name="T2" fmla="*/ 21 w 21"/>
                <a:gd name="T3" fmla="*/ 0 h 50"/>
                <a:gd name="T4" fmla="*/ 21 w 21"/>
                <a:gd name="T5" fmla="*/ 43 h 50"/>
                <a:gd name="T6" fmla="*/ 14 w 21"/>
                <a:gd name="T7" fmla="*/ 43 h 50"/>
                <a:gd name="T8" fmla="*/ 14 w 21"/>
                <a:gd name="T9" fmla="*/ 50 h 50"/>
                <a:gd name="T10" fmla="*/ 14 w 21"/>
                <a:gd name="T11" fmla="*/ 43 h 50"/>
                <a:gd name="T12" fmla="*/ 7 w 21"/>
                <a:gd name="T13" fmla="*/ 43 h 50"/>
                <a:gd name="T14" fmla="*/ 0 w 21"/>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0"/>
                <a:gd name="T26" fmla="*/ 21 w 2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0">
                  <a:moveTo>
                    <a:pt x="0" y="0"/>
                  </a:moveTo>
                  <a:lnTo>
                    <a:pt x="21" y="0"/>
                  </a:lnTo>
                  <a:lnTo>
                    <a:pt x="21" y="43"/>
                  </a:lnTo>
                  <a:lnTo>
                    <a:pt x="14" y="43"/>
                  </a:lnTo>
                  <a:lnTo>
                    <a:pt x="14" y="50"/>
                  </a:lnTo>
                  <a:lnTo>
                    <a:pt x="14" y="43"/>
                  </a:lnTo>
                  <a:lnTo>
                    <a:pt x="7" y="43"/>
                  </a:lnTo>
                  <a:lnTo>
                    <a:pt x="0" y="0"/>
                  </a:lnTo>
                </a:path>
              </a:pathLst>
            </a:custGeom>
            <a:noFill/>
            <a:ln w="22225">
              <a:solidFill>
                <a:srgbClr val="000000"/>
              </a:solidFill>
              <a:prstDash val="solid"/>
              <a:round/>
              <a:headEnd/>
              <a:tailEnd/>
            </a:ln>
          </p:spPr>
          <p:txBody>
            <a:bodyPr/>
            <a:lstStyle/>
            <a:p>
              <a:endParaRPr lang="de-DE"/>
            </a:p>
          </p:txBody>
        </p:sp>
        <p:sp>
          <p:nvSpPr>
            <p:cNvPr id="13402" name="Freeform 115"/>
            <p:cNvSpPr>
              <a:spLocks/>
            </p:cNvSpPr>
            <p:nvPr/>
          </p:nvSpPr>
          <p:spPr bwMode="auto">
            <a:xfrm>
              <a:off x="4931" y="2337"/>
              <a:ext cx="22" cy="50"/>
            </a:xfrm>
            <a:custGeom>
              <a:avLst/>
              <a:gdLst>
                <a:gd name="T0" fmla="*/ 0 w 22"/>
                <a:gd name="T1" fmla="*/ 0 h 50"/>
                <a:gd name="T2" fmla="*/ 22 w 22"/>
                <a:gd name="T3" fmla="*/ 0 h 50"/>
                <a:gd name="T4" fmla="*/ 15 w 22"/>
                <a:gd name="T5" fmla="*/ 43 h 50"/>
                <a:gd name="T6" fmla="*/ 15 w 22"/>
                <a:gd name="T7" fmla="*/ 50 h 50"/>
                <a:gd name="T8" fmla="*/ 7 w 22"/>
                <a:gd name="T9" fmla="*/ 43 h 50"/>
                <a:gd name="T10" fmla="*/ 0 w 22"/>
                <a:gd name="T11" fmla="*/ 0 h 50"/>
                <a:gd name="T12" fmla="*/ 0 60000 65536"/>
                <a:gd name="T13" fmla="*/ 0 60000 65536"/>
                <a:gd name="T14" fmla="*/ 0 60000 65536"/>
                <a:gd name="T15" fmla="*/ 0 60000 65536"/>
                <a:gd name="T16" fmla="*/ 0 60000 65536"/>
                <a:gd name="T17" fmla="*/ 0 60000 65536"/>
                <a:gd name="T18" fmla="*/ 0 w 22"/>
                <a:gd name="T19" fmla="*/ 0 h 50"/>
                <a:gd name="T20" fmla="*/ 22 w 2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2" h="50">
                  <a:moveTo>
                    <a:pt x="0" y="0"/>
                  </a:moveTo>
                  <a:lnTo>
                    <a:pt x="22" y="0"/>
                  </a:lnTo>
                  <a:lnTo>
                    <a:pt x="15" y="43"/>
                  </a:lnTo>
                  <a:lnTo>
                    <a:pt x="15" y="50"/>
                  </a:lnTo>
                  <a:lnTo>
                    <a:pt x="7" y="43"/>
                  </a:lnTo>
                  <a:lnTo>
                    <a:pt x="0" y="0"/>
                  </a:lnTo>
                </a:path>
              </a:pathLst>
            </a:custGeom>
            <a:noFill/>
            <a:ln w="22225">
              <a:solidFill>
                <a:srgbClr val="000000"/>
              </a:solidFill>
              <a:prstDash val="solid"/>
              <a:round/>
              <a:headEnd/>
              <a:tailEnd/>
            </a:ln>
          </p:spPr>
          <p:txBody>
            <a:bodyPr/>
            <a:lstStyle/>
            <a:p>
              <a:endParaRPr lang="de-DE"/>
            </a:p>
          </p:txBody>
        </p:sp>
        <p:sp>
          <p:nvSpPr>
            <p:cNvPr id="13403" name="Freeform 116"/>
            <p:cNvSpPr>
              <a:spLocks noEditPoints="1"/>
            </p:cNvSpPr>
            <p:nvPr/>
          </p:nvSpPr>
          <p:spPr bwMode="auto">
            <a:xfrm>
              <a:off x="5074" y="2302"/>
              <a:ext cx="64" cy="71"/>
            </a:xfrm>
            <a:custGeom>
              <a:avLst/>
              <a:gdLst>
                <a:gd name="T0" fmla="*/ 64 w 64"/>
                <a:gd name="T1" fmla="*/ 28 h 71"/>
                <a:gd name="T2" fmla="*/ 64 w 64"/>
                <a:gd name="T3" fmla="*/ 43 h 71"/>
                <a:gd name="T4" fmla="*/ 64 w 64"/>
                <a:gd name="T5" fmla="*/ 50 h 71"/>
                <a:gd name="T6" fmla="*/ 64 w 64"/>
                <a:gd name="T7" fmla="*/ 57 h 71"/>
                <a:gd name="T8" fmla="*/ 57 w 64"/>
                <a:gd name="T9" fmla="*/ 64 h 71"/>
                <a:gd name="T10" fmla="*/ 50 w 64"/>
                <a:gd name="T11" fmla="*/ 71 h 71"/>
                <a:gd name="T12" fmla="*/ 43 w 64"/>
                <a:gd name="T13" fmla="*/ 71 h 71"/>
                <a:gd name="T14" fmla="*/ 36 w 64"/>
                <a:gd name="T15" fmla="*/ 71 h 71"/>
                <a:gd name="T16" fmla="*/ 29 w 64"/>
                <a:gd name="T17" fmla="*/ 71 h 71"/>
                <a:gd name="T18" fmla="*/ 21 w 64"/>
                <a:gd name="T19" fmla="*/ 71 h 71"/>
                <a:gd name="T20" fmla="*/ 14 w 64"/>
                <a:gd name="T21" fmla="*/ 71 h 71"/>
                <a:gd name="T22" fmla="*/ 14 w 64"/>
                <a:gd name="T23" fmla="*/ 64 h 71"/>
                <a:gd name="T24" fmla="*/ 7 w 64"/>
                <a:gd name="T25" fmla="*/ 64 h 71"/>
                <a:gd name="T26" fmla="*/ 7 w 64"/>
                <a:gd name="T27" fmla="*/ 57 h 71"/>
                <a:gd name="T28" fmla="*/ 0 w 64"/>
                <a:gd name="T29" fmla="*/ 57 h 71"/>
                <a:gd name="T30" fmla="*/ 0 w 64"/>
                <a:gd name="T31" fmla="*/ 50 h 71"/>
                <a:gd name="T32" fmla="*/ 0 w 64"/>
                <a:gd name="T33" fmla="*/ 43 h 71"/>
                <a:gd name="T34" fmla="*/ 0 w 64"/>
                <a:gd name="T35" fmla="*/ 28 h 71"/>
                <a:gd name="T36" fmla="*/ 0 w 64"/>
                <a:gd name="T37" fmla="*/ 21 h 71"/>
                <a:gd name="T38" fmla="*/ 0 w 64"/>
                <a:gd name="T39" fmla="*/ 14 h 71"/>
                <a:gd name="T40" fmla="*/ 7 w 64"/>
                <a:gd name="T41" fmla="*/ 7 h 71"/>
                <a:gd name="T42" fmla="*/ 14 w 64"/>
                <a:gd name="T43" fmla="*/ 7 h 71"/>
                <a:gd name="T44" fmla="*/ 14 w 64"/>
                <a:gd name="T45" fmla="*/ 0 h 71"/>
                <a:gd name="T46" fmla="*/ 21 w 64"/>
                <a:gd name="T47" fmla="*/ 0 h 71"/>
                <a:gd name="T48" fmla="*/ 29 w 64"/>
                <a:gd name="T49" fmla="*/ 0 h 71"/>
                <a:gd name="T50" fmla="*/ 36 w 64"/>
                <a:gd name="T51" fmla="*/ 0 h 71"/>
                <a:gd name="T52" fmla="*/ 43 w 64"/>
                <a:gd name="T53" fmla="*/ 0 h 71"/>
                <a:gd name="T54" fmla="*/ 50 w 64"/>
                <a:gd name="T55" fmla="*/ 0 h 71"/>
                <a:gd name="T56" fmla="*/ 57 w 64"/>
                <a:gd name="T57" fmla="*/ 7 h 71"/>
                <a:gd name="T58" fmla="*/ 64 w 64"/>
                <a:gd name="T59" fmla="*/ 14 h 71"/>
                <a:gd name="T60" fmla="*/ 64 w 64"/>
                <a:gd name="T61" fmla="*/ 21 h 71"/>
                <a:gd name="T62" fmla="*/ 64 w 64"/>
                <a:gd name="T63" fmla="*/ 28 h 71"/>
                <a:gd name="T64" fmla="*/ 57 w 64"/>
                <a:gd name="T65" fmla="*/ 28 h 71"/>
                <a:gd name="T66" fmla="*/ 57 w 64"/>
                <a:gd name="T67" fmla="*/ 21 h 71"/>
                <a:gd name="T68" fmla="*/ 57 w 64"/>
                <a:gd name="T69" fmla="*/ 14 h 71"/>
                <a:gd name="T70" fmla="*/ 50 w 64"/>
                <a:gd name="T71" fmla="*/ 7 h 71"/>
                <a:gd name="T72" fmla="*/ 43 w 64"/>
                <a:gd name="T73" fmla="*/ 7 h 71"/>
                <a:gd name="T74" fmla="*/ 43 w 64"/>
                <a:gd name="T75" fmla="*/ 0 h 71"/>
                <a:gd name="T76" fmla="*/ 36 w 64"/>
                <a:gd name="T77" fmla="*/ 0 h 71"/>
                <a:gd name="T78" fmla="*/ 29 w 64"/>
                <a:gd name="T79" fmla="*/ 0 h 71"/>
                <a:gd name="T80" fmla="*/ 21 w 64"/>
                <a:gd name="T81" fmla="*/ 7 h 71"/>
                <a:gd name="T82" fmla="*/ 14 w 64"/>
                <a:gd name="T83" fmla="*/ 7 h 71"/>
                <a:gd name="T84" fmla="*/ 14 w 64"/>
                <a:gd name="T85" fmla="*/ 14 h 71"/>
                <a:gd name="T86" fmla="*/ 7 w 64"/>
                <a:gd name="T87" fmla="*/ 21 h 71"/>
                <a:gd name="T88" fmla="*/ 7 w 64"/>
                <a:gd name="T89" fmla="*/ 28 h 71"/>
                <a:gd name="T90" fmla="*/ 7 w 64"/>
                <a:gd name="T91" fmla="*/ 43 h 71"/>
                <a:gd name="T92" fmla="*/ 7 w 64"/>
                <a:gd name="T93" fmla="*/ 50 h 71"/>
                <a:gd name="T94" fmla="*/ 7 w 64"/>
                <a:gd name="T95" fmla="*/ 57 h 71"/>
                <a:gd name="T96" fmla="*/ 14 w 64"/>
                <a:gd name="T97" fmla="*/ 57 h 71"/>
                <a:gd name="T98" fmla="*/ 14 w 64"/>
                <a:gd name="T99" fmla="*/ 64 h 71"/>
                <a:gd name="T100" fmla="*/ 21 w 64"/>
                <a:gd name="T101" fmla="*/ 64 h 71"/>
                <a:gd name="T102" fmla="*/ 29 w 64"/>
                <a:gd name="T103" fmla="*/ 71 h 71"/>
                <a:gd name="T104" fmla="*/ 36 w 64"/>
                <a:gd name="T105" fmla="*/ 71 h 71"/>
                <a:gd name="T106" fmla="*/ 43 w 64"/>
                <a:gd name="T107" fmla="*/ 71 h 71"/>
                <a:gd name="T108" fmla="*/ 43 w 64"/>
                <a:gd name="T109" fmla="*/ 64 h 71"/>
                <a:gd name="T110" fmla="*/ 50 w 64"/>
                <a:gd name="T111" fmla="*/ 64 h 71"/>
                <a:gd name="T112" fmla="*/ 50 w 64"/>
                <a:gd name="T113" fmla="*/ 57 h 71"/>
                <a:gd name="T114" fmla="*/ 57 w 64"/>
                <a:gd name="T115" fmla="*/ 57 h 71"/>
                <a:gd name="T116" fmla="*/ 57 w 64"/>
                <a:gd name="T117" fmla="*/ 50 h 71"/>
                <a:gd name="T118" fmla="*/ 57 w 64"/>
                <a:gd name="T119" fmla="*/ 43 h 71"/>
                <a:gd name="T120" fmla="*/ 57 w 64"/>
                <a:gd name="T121" fmla="*/ 28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1"/>
                <a:gd name="T185" fmla="*/ 64 w 64"/>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1">
                  <a:moveTo>
                    <a:pt x="64" y="28"/>
                  </a:moveTo>
                  <a:lnTo>
                    <a:pt x="64" y="43"/>
                  </a:lnTo>
                  <a:lnTo>
                    <a:pt x="64" y="50"/>
                  </a:lnTo>
                  <a:lnTo>
                    <a:pt x="64" y="57"/>
                  </a:lnTo>
                  <a:lnTo>
                    <a:pt x="57" y="64"/>
                  </a:lnTo>
                  <a:lnTo>
                    <a:pt x="50" y="71"/>
                  </a:lnTo>
                  <a:lnTo>
                    <a:pt x="43" y="71"/>
                  </a:lnTo>
                  <a:lnTo>
                    <a:pt x="36" y="71"/>
                  </a:lnTo>
                  <a:lnTo>
                    <a:pt x="29" y="71"/>
                  </a:lnTo>
                  <a:lnTo>
                    <a:pt x="21" y="71"/>
                  </a:lnTo>
                  <a:lnTo>
                    <a:pt x="14" y="71"/>
                  </a:lnTo>
                  <a:lnTo>
                    <a:pt x="14" y="64"/>
                  </a:lnTo>
                  <a:lnTo>
                    <a:pt x="7" y="64"/>
                  </a:lnTo>
                  <a:lnTo>
                    <a:pt x="7" y="57"/>
                  </a:lnTo>
                  <a:lnTo>
                    <a:pt x="0" y="57"/>
                  </a:lnTo>
                  <a:lnTo>
                    <a:pt x="0" y="50"/>
                  </a:lnTo>
                  <a:lnTo>
                    <a:pt x="0" y="43"/>
                  </a:lnTo>
                  <a:lnTo>
                    <a:pt x="0" y="28"/>
                  </a:lnTo>
                  <a:lnTo>
                    <a:pt x="0" y="21"/>
                  </a:lnTo>
                  <a:lnTo>
                    <a:pt x="0" y="14"/>
                  </a:lnTo>
                  <a:lnTo>
                    <a:pt x="7" y="7"/>
                  </a:lnTo>
                  <a:lnTo>
                    <a:pt x="14" y="7"/>
                  </a:lnTo>
                  <a:lnTo>
                    <a:pt x="14" y="0"/>
                  </a:lnTo>
                  <a:lnTo>
                    <a:pt x="21" y="0"/>
                  </a:lnTo>
                  <a:lnTo>
                    <a:pt x="29" y="0"/>
                  </a:lnTo>
                  <a:lnTo>
                    <a:pt x="36" y="0"/>
                  </a:lnTo>
                  <a:lnTo>
                    <a:pt x="43" y="0"/>
                  </a:lnTo>
                  <a:lnTo>
                    <a:pt x="50" y="0"/>
                  </a:lnTo>
                  <a:lnTo>
                    <a:pt x="57" y="7"/>
                  </a:lnTo>
                  <a:lnTo>
                    <a:pt x="64" y="14"/>
                  </a:lnTo>
                  <a:lnTo>
                    <a:pt x="64" y="21"/>
                  </a:lnTo>
                  <a:lnTo>
                    <a:pt x="64" y="28"/>
                  </a:lnTo>
                  <a:close/>
                  <a:moveTo>
                    <a:pt x="57" y="28"/>
                  </a:moveTo>
                  <a:lnTo>
                    <a:pt x="57" y="21"/>
                  </a:lnTo>
                  <a:lnTo>
                    <a:pt x="57" y="14"/>
                  </a:lnTo>
                  <a:lnTo>
                    <a:pt x="50" y="7"/>
                  </a:lnTo>
                  <a:lnTo>
                    <a:pt x="43" y="7"/>
                  </a:lnTo>
                  <a:lnTo>
                    <a:pt x="43" y="0"/>
                  </a:lnTo>
                  <a:lnTo>
                    <a:pt x="36" y="0"/>
                  </a:lnTo>
                  <a:lnTo>
                    <a:pt x="29" y="0"/>
                  </a:lnTo>
                  <a:lnTo>
                    <a:pt x="21" y="7"/>
                  </a:lnTo>
                  <a:lnTo>
                    <a:pt x="14" y="7"/>
                  </a:lnTo>
                  <a:lnTo>
                    <a:pt x="14" y="14"/>
                  </a:lnTo>
                  <a:lnTo>
                    <a:pt x="7" y="21"/>
                  </a:lnTo>
                  <a:lnTo>
                    <a:pt x="7" y="28"/>
                  </a:lnTo>
                  <a:lnTo>
                    <a:pt x="7" y="43"/>
                  </a:lnTo>
                  <a:lnTo>
                    <a:pt x="7" y="50"/>
                  </a:lnTo>
                  <a:lnTo>
                    <a:pt x="7" y="57"/>
                  </a:lnTo>
                  <a:lnTo>
                    <a:pt x="14" y="57"/>
                  </a:lnTo>
                  <a:lnTo>
                    <a:pt x="14" y="64"/>
                  </a:lnTo>
                  <a:lnTo>
                    <a:pt x="21" y="64"/>
                  </a:lnTo>
                  <a:lnTo>
                    <a:pt x="29" y="71"/>
                  </a:lnTo>
                  <a:lnTo>
                    <a:pt x="36" y="71"/>
                  </a:lnTo>
                  <a:lnTo>
                    <a:pt x="43" y="71"/>
                  </a:lnTo>
                  <a:lnTo>
                    <a:pt x="43" y="64"/>
                  </a:lnTo>
                  <a:lnTo>
                    <a:pt x="50" y="64"/>
                  </a:lnTo>
                  <a:lnTo>
                    <a:pt x="50" y="57"/>
                  </a:lnTo>
                  <a:lnTo>
                    <a:pt x="57" y="57"/>
                  </a:lnTo>
                  <a:lnTo>
                    <a:pt x="57" y="50"/>
                  </a:lnTo>
                  <a:lnTo>
                    <a:pt x="57" y="43"/>
                  </a:lnTo>
                  <a:lnTo>
                    <a:pt x="57" y="28"/>
                  </a:lnTo>
                  <a:close/>
                </a:path>
              </a:pathLst>
            </a:custGeom>
            <a:solidFill>
              <a:srgbClr val="FF3399"/>
            </a:solidFill>
            <a:ln w="9525">
              <a:noFill/>
              <a:round/>
              <a:headEnd/>
              <a:tailEnd/>
            </a:ln>
          </p:spPr>
          <p:txBody>
            <a:bodyPr/>
            <a:lstStyle/>
            <a:p>
              <a:endParaRPr lang="de-DE"/>
            </a:p>
          </p:txBody>
        </p:sp>
        <p:sp>
          <p:nvSpPr>
            <p:cNvPr id="13404" name="Freeform 117"/>
            <p:cNvSpPr>
              <a:spLocks/>
            </p:cNvSpPr>
            <p:nvPr/>
          </p:nvSpPr>
          <p:spPr bwMode="auto">
            <a:xfrm>
              <a:off x="5074" y="2302"/>
              <a:ext cx="64" cy="71"/>
            </a:xfrm>
            <a:custGeom>
              <a:avLst/>
              <a:gdLst>
                <a:gd name="T0" fmla="*/ 64 w 64"/>
                <a:gd name="T1" fmla="*/ 28 h 71"/>
                <a:gd name="T2" fmla="*/ 64 w 64"/>
                <a:gd name="T3" fmla="*/ 43 h 71"/>
                <a:gd name="T4" fmla="*/ 64 w 64"/>
                <a:gd name="T5" fmla="*/ 50 h 71"/>
                <a:gd name="T6" fmla="*/ 64 w 64"/>
                <a:gd name="T7" fmla="*/ 57 h 71"/>
                <a:gd name="T8" fmla="*/ 57 w 64"/>
                <a:gd name="T9" fmla="*/ 64 h 71"/>
                <a:gd name="T10" fmla="*/ 50 w 64"/>
                <a:gd name="T11" fmla="*/ 71 h 71"/>
                <a:gd name="T12" fmla="*/ 43 w 64"/>
                <a:gd name="T13" fmla="*/ 71 h 71"/>
                <a:gd name="T14" fmla="*/ 36 w 64"/>
                <a:gd name="T15" fmla="*/ 71 h 71"/>
                <a:gd name="T16" fmla="*/ 29 w 64"/>
                <a:gd name="T17" fmla="*/ 71 h 71"/>
                <a:gd name="T18" fmla="*/ 21 w 64"/>
                <a:gd name="T19" fmla="*/ 71 h 71"/>
                <a:gd name="T20" fmla="*/ 14 w 64"/>
                <a:gd name="T21" fmla="*/ 71 h 71"/>
                <a:gd name="T22" fmla="*/ 14 w 64"/>
                <a:gd name="T23" fmla="*/ 64 h 71"/>
                <a:gd name="T24" fmla="*/ 7 w 64"/>
                <a:gd name="T25" fmla="*/ 64 h 71"/>
                <a:gd name="T26" fmla="*/ 7 w 64"/>
                <a:gd name="T27" fmla="*/ 57 h 71"/>
                <a:gd name="T28" fmla="*/ 0 w 64"/>
                <a:gd name="T29" fmla="*/ 57 h 71"/>
                <a:gd name="T30" fmla="*/ 0 w 64"/>
                <a:gd name="T31" fmla="*/ 50 h 71"/>
                <a:gd name="T32" fmla="*/ 0 w 64"/>
                <a:gd name="T33" fmla="*/ 43 h 71"/>
                <a:gd name="T34" fmla="*/ 0 w 64"/>
                <a:gd name="T35" fmla="*/ 28 h 71"/>
                <a:gd name="T36" fmla="*/ 0 w 64"/>
                <a:gd name="T37" fmla="*/ 21 h 71"/>
                <a:gd name="T38" fmla="*/ 0 w 64"/>
                <a:gd name="T39" fmla="*/ 14 h 71"/>
                <a:gd name="T40" fmla="*/ 7 w 64"/>
                <a:gd name="T41" fmla="*/ 7 h 71"/>
                <a:gd name="T42" fmla="*/ 14 w 64"/>
                <a:gd name="T43" fmla="*/ 7 h 71"/>
                <a:gd name="T44" fmla="*/ 14 w 64"/>
                <a:gd name="T45" fmla="*/ 0 h 71"/>
                <a:gd name="T46" fmla="*/ 21 w 64"/>
                <a:gd name="T47" fmla="*/ 0 h 71"/>
                <a:gd name="T48" fmla="*/ 29 w 64"/>
                <a:gd name="T49" fmla="*/ 0 h 71"/>
                <a:gd name="T50" fmla="*/ 36 w 64"/>
                <a:gd name="T51" fmla="*/ 0 h 71"/>
                <a:gd name="T52" fmla="*/ 43 w 64"/>
                <a:gd name="T53" fmla="*/ 0 h 71"/>
                <a:gd name="T54" fmla="*/ 50 w 64"/>
                <a:gd name="T55" fmla="*/ 0 h 71"/>
                <a:gd name="T56" fmla="*/ 57 w 64"/>
                <a:gd name="T57" fmla="*/ 7 h 71"/>
                <a:gd name="T58" fmla="*/ 64 w 64"/>
                <a:gd name="T59" fmla="*/ 14 h 71"/>
                <a:gd name="T60" fmla="*/ 64 w 64"/>
                <a:gd name="T61" fmla="*/ 21 h 71"/>
                <a:gd name="T62" fmla="*/ 64 w 64"/>
                <a:gd name="T63" fmla="*/ 2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1"/>
                <a:gd name="T98" fmla="*/ 64 w 64"/>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1">
                  <a:moveTo>
                    <a:pt x="64" y="28"/>
                  </a:moveTo>
                  <a:lnTo>
                    <a:pt x="64" y="43"/>
                  </a:lnTo>
                  <a:lnTo>
                    <a:pt x="64" y="50"/>
                  </a:lnTo>
                  <a:lnTo>
                    <a:pt x="64" y="57"/>
                  </a:lnTo>
                  <a:lnTo>
                    <a:pt x="57" y="64"/>
                  </a:lnTo>
                  <a:lnTo>
                    <a:pt x="50" y="71"/>
                  </a:lnTo>
                  <a:lnTo>
                    <a:pt x="43" y="71"/>
                  </a:lnTo>
                  <a:lnTo>
                    <a:pt x="36" y="71"/>
                  </a:lnTo>
                  <a:lnTo>
                    <a:pt x="29" y="71"/>
                  </a:lnTo>
                  <a:lnTo>
                    <a:pt x="21" y="71"/>
                  </a:lnTo>
                  <a:lnTo>
                    <a:pt x="14" y="71"/>
                  </a:lnTo>
                  <a:lnTo>
                    <a:pt x="14" y="64"/>
                  </a:lnTo>
                  <a:lnTo>
                    <a:pt x="7" y="64"/>
                  </a:lnTo>
                  <a:lnTo>
                    <a:pt x="7" y="57"/>
                  </a:lnTo>
                  <a:lnTo>
                    <a:pt x="0" y="57"/>
                  </a:lnTo>
                  <a:lnTo>
                    <a:pt x="0" y="50"/>
                  </a:lnTo>
                  <a:lnTo>
                    <a:pt x="0" y="43"/>
                  </a:lnTo>
                  <a:lnTo>
                    <a:pt x="0" y="28"/>
                  </a:lnTo>
                  <a:lnTo>
                    <a:pt x="0" y="21"/>
                  </a:lnTo>
                  <a:lnTo>
                    <a:pt x="0" y="14"/>
                  </a:lnTo>
                  <a:lnTo>
                    <a:pt x="7" y="7"/>
                  </a:lnTo>
                  <a:lnTo>
                    <a:pt x="14" y="7"/>
                  </a:lnTo>
                  <a:lnTo>
                    <a:pt x="14" y="0"/>
                  </a:lnTo>
                  <a:lnTo>
                    <a:pt x="21" y="0"/>
                  </a:lnTo>
                  <a:lnTo>
                    <a:pt x="29" y="0"/>
                  </a:lnTo>
                  <a:lnTo>
                    <a:pt x="36" y="0"/>
                  </a:lnTo>
                  <a:lnTo>
                    <a:pt x="43" y="0"/>
                  </a:lnTo>
                  <a:lnTo>
                    <a:pt x="50" y="0"/>
                  </a:lnTo>
                  <a:lnTo>
                    <a:pt x="57" y="7"/>
                  </a:lnTo>
                  <a:lnTo>
                    <a:pt x="64" y="14"/>
                  </a:lnTo>
                  <a:lnTo>
                    <a:pt x="64" y="21"/>
                  </a:lnTo>
                  <a:lnTo>
                    <a:pt x="64" y="28"/>
                  </a:lnTo>
                </a:path>
              </a:pathLst>
            </a:custGeom>
            <a:noFill/>
            <a:ln w="22225">
              <a:solidFill>
                <a:srgbClr val="000000"/>
              </a:solidFill>
              <a:prstDash val="solid"/>
              <a:round/>
              <a:headEnd/>
              <a:tailEnd/>
            </a:ln>
          </p:spPr>
          <p:txBody>
            <a:bodyPr/>
            <a:lstStyle/>
            <a:p>
              <a:endParaRPr lang="de-DE"/>
            </a:p>
          </p:txBody>
        </p:sp>
        <p:sp>
          <p:nvSpPr>
            <p:cNvPr id="13405" name="Freeform 118"/>
            <p:cNvSpPr>
              <a:spLocks/>
            </p:cNvSpPr>
            <p:nvPr/>
          </p:nvSpPr>
          <p:spPr bwMode="auto">
            <a:xfrm>
              <a:off x="5081" y="2302"/>
              <a:ext cx="50" cy="71"/>
            </a:xfrm>
            <a:custGeom>
              <a:avLst/>
              <a:gdLst>
                <a:gd name="T0" fmla="*/ 50 w 50"/>
                <a:gd name="T1" fmla="*/ 28 h 71"/>
                <a:gd name="T2" fmla="*/ 50 w 50"/>
                <a:gd name="T3" fmla="*/ 21 h 71"/>
                <a:gd name="T4" fmla="*/ 50 w 50"/>
                <a:gd name="T5" fmla="*/ 14 h 71"/>
                <a:gd name="T6" fmla="*/ 43 w 50"/>
                <a:gd name="T7" fmla="*/ 7 h 71"/>
                <a:gd name="T8" fmla="*/ 36 w 50"/>
                <a:gd name="T9" fmla="*/ 7 h 71"/>
                <a:gd name="T10" fmla="*/ 36 w 50"/>
                <a:gd name="T11" fmla="*/ 0 h 71"/>
                <a:gd name="T12" fmla="*/ 29 w 50"/>
                <a:gd name="T13" fmla="*/ 0 h 71"/>
                <a:gd name="T14" fmla="*/ 22 w 50"/>
                <a:gd name="T15" fmla="*/ 0 h 71"/>
                <a:gd name="T16" fmla="*/ 14 w 50"/>
                <a:gd name="T17" fmla="*/ 7 h 71"/>
                <a:gd name="T18" fmla="*/ 7 w 50"/>
                <a:gd name="T19" fmla="*/ 7 h 71"/>
                <a:gd name="T20" fmla="*/ 7 w 50"/>
                <a:gd name="T21" fmla="*/ 14 h 71"/>
                <a:gd name="T22" fmla="*/ 0 w 50"/>
                <a:gd name="T23" fmla="*/ 21 h 71"/>
                <a:gd name="T24" fmla="*/ 0 w 50"/>
                <a:gd name="T25" fmla="*/ 28 h 71"/>
                <a:gd name="T26" fmla="*/ 0 w 50"/>
                <a:gd name="T27" fmla="*/ 43 h 71"/>
                <a:gd name="T28" fmla="*/ 0 w 50"/>
                <a:gd name="T29" fmla="*/ 50 h 71"/>
                <a:gd name="T30" fmla="*/ 0 w 50"/>
                <a:gd name="T31" fmla="*/ 57 h 71"/>
                <a:gd name="T32" fmla="*/ 7 w 50"/>
                <a:gd name="T33" fmla="*/ 57 h 71"/>
                <a:gd name="T34" fmla="*/ 7 w 50"/>
                <a:gd name="T35" fmla="*/ 64 h 71"/>
                <a:gd name="T36" fmla="*/ 14 w 50"/>
                <a:gd name="T37" fmla="*/ 64 h 71"/>
                <a:gd name="T38" fmla="*/ 22 w 50"/>
                <a:gd name="T39" fmla="*/ 71 h 71"/>
                <a:gd name="T40" fmla="*/ 29 w 50"/>
                <a:gd name="T41" fmla="*/ 71 h 71"/>
                <a:gd name="T42" fmla="*/ 36 w 50"/>
                <a:gd name="T43" fmla="*/ 71 h 71"/>
                <a:gd name="T44" fmla="*/ 36 w 50"/>
                <a:gd name="T45" fmla="*/ 64 h 71"/>
                <a:gd name="T46" fmla="*/ 43 w 50"/>
                <a:gd name="T47" fmla="*/ 64 h 71"/>
                <a:gd name="T48" fmla="*/ 43 w 50"/>
                <a:gd name="T49" fmla="*/ 57 h 71"/>
                <a:gd name="T50" fmla="*/ 50 w 50"/>
                <a:gd name="T51" fmla="*/ 57 h 71"/>
                <a:gd name="T52" fmla="*/ 50 w 50"/>
                <a:gd name="T53" fmla="*/ 50 h 71"/>
                <a:gd name="T54" fmla="*/ 50 w 50"/>
                <a:gd name="T55" fmla="*/ 43 h 71"/>
                <a:gd name="T56" fmla="*/ 50 w 50"/>
                <a:gd name="T57" fmla="*/ 28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71"/>
                <a:gd name="T89" fmla="*/ 50 w 50"/>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71">
                  <a:moveTo>
                    <a:pt x="50" y="28"/>
                  </a:moveTo>
                  <a:lnTo>
                    <a:pt x="50" y="21"/>
                  </a:lnTo>
                  <a:lnTo>
                    <a:pt x="50" y="14"/>
                  </a:lnTo>
                  <a:lnTo>
                    <a:pt x="43" y="7"/>
                  </a:lnTo>
                  <a:lnTo>
                    <a:pt x="36" y="7"/>
                  </a:lnTo>
                  <a:lnTo>
                    <a:pt x="36" y="0"/>
                  </a:lnTo>
                  <a:lnTo>
                    <a:pt x="29" y="0"/>
                  </a:lnTo>
                  <a:lnTo>
                    <a:pt x="22" y="0"/>
                  </a:lnTo>
                  <a:lnTo>
                    <a:pt x="14" y="7"/>
                  </a:lnTo>
                  <a:lnTo>
                    <a:pt x="7" y="7"/>
                  </a:lnTo>
                  <a:lnTo>
                    <a:pt x="7" y="14"/>
                  </a:lnTo>
                  <a:lnTo>
                    <a:pt x="0" y="21"/>
                  </a:lnTo>
                  <a:lnTo>
                    <a:pt x="0" y="28"/>
                  </a:lnTo>
                  <a:lnTo>
                    <a:pt x="0" y="43"/>
                  </a:lnTo>
                  <a:lnTo>
                    <a:pt x="0" y="50"/>
                  </a:lnTo>
                  <a:lnTo>
                    <a:pt x="0" y="57"/>
                  </a:lnTo>
                  <a:lnTo>
                    <a:pt x="7" y="57"/>
                  </a:lnTo>
                  <a:lnTo>
                    <a:pt x="7" y="64"/>
                  </a:lnTo>
                  <a:lnTo>
                    <a:pt x="14" y="64"/>
                  </a:lnTo>
                  <a:lnTo>
                    <a:pt x="22" y="71"/>
                  </a:lnTo>
                  <a:lnTo>
                    <a:pt x="29" y="71"/>
                  </a:lnTo>
                  <a:lnTo>
                    <a:pt x="36" y="71"/>
                  </a:lnTo>
                  <a:lnTo>
                    <a:pt x="36" y="64"/>
                  </a:lnTo>
                  <a:lnTo>
                    <a:pt x="43" y="64"/>
                  </a:lnTo>
                  <a:lnTo>
                    <a:pt x="43" y="57"/>
                  </a:lnTo>
                  <a:lnTo>
                    <a:pt x="50" y="57"/>
                  </a:lnTo>
                  <a:lnTo>
                    <a:pt x="50" y="50"/>
                  </a:lnTo>
                  <a:lnTo>
                    <a:pt x="50" y="43"/>
                  </a:lnTo>
                  <a:lnTo>
                    <a:pt x="50" y="28"/>
                  </a:lnTo>
                </a:path>
              </a:pathLst>
            </a:custGeom>
            <a:noFill/>
            <a:ln w="22225">
              <a:solidFill>
                <a:srgbClr val="000000"/>
              </a:solidFill>
              <a:prstDash val="solid"/>
              <a:round/>
              <a:headEnd/>
              <a:tailEnd/>
            </a:ln>
          </p:spPr>
          <p:txBody>
            <a:bodyPr/>
            <a:lstStyle/>
            <a:p>
              <a:endParaRPr lang="de-DE"/>
            </a:p>
          </p:txBody>
        </p:sp>
        <p:sp>
          <p:nvSpPr>
            <p:cNvPr id="13406" name="Rectangle 119"/>
            <p:cNvSpPr>
              <a:spLocks noChangeArrowheads="1"/>
            </p:cNvSpPr>
            <p:nvPr/>
          </p:nvSpPr>
          <p:spPr bwMode="auto">
            <a:xfrm>
              <a:off x="5065" y="2112"/>
              <a:ext cx="54" cy="106"/>
            </a:xfrm>
            <a:prstGeom prst="rect">
              <a:avLst/>
            </a:prstGeom>
            <a:noFill/>
            <a:ln w="9525">
              <a:noFill/>
              <a:miter lim="800000"/>
              <a:headEnd/>
              <a:tailEnd/>
            </a:ln>
          </p:spPr>
          <p:txBody>
            <a:bodyPr wrap="none" lIns="0" tIns="0" rIns="0" bIns="0">
              <a:spAutoFit/>
            </a:bodyPr>
            <a:lstStyle/>
            <a:p>
              <a:pPr algn="ctr" defTabSz="762000"/>
              <a:r>
                <a:rPr lang="en-GB" altLang="ar-SA" sz="1100" u="none">
                  <a:solidFill>
                    <a:schemeClr val="hlink"/>
                  </a:solidFill>
                  <a:cs typeface="Times New Roman (Arabic)" charset="-78"/>
                </a:rPr>
                <a:t>Z</a:t>
              </a:r>
              <a:endParaRPr lang="en-GB" altLang="ar-SA" sz="1400" b="0" u="none">
                <a:cs typeface="Times New Roman (Arabic)" charset="-78"/>
              </a:endParaRPr>
            </a:p>
          </p:txBody>
        </p:sp>
        <p:sp>
          <p:nvSpPr>
            <p:cNvPr id="13407" name="Line 120"/>
            <p:cNvSpPr>
              <a:spLocks noChangeShapeType="1"/>
            </p:cNvSpPr>
            <p:nvPr/>
          </p:nvSpPr>
          <p:spPr bwMode="auto">
            <a:xfrm flipH="1">
              <a:off x="4560" y="2448"/>
              <a:ext cx="480" cy="192"/>
            </a:xfrm>
            <a:prstGeom prst="line">
              <a:avLst/>
            </a:prstGeom>
            <a:noFill/>
            <a:ln w="38100">
              <a:solidFill>
                <a:schemeClr val="hlink"/>
              </a:solidFill>
              <a:round/>
              <a:headEnd/>
              <a:tailEnd type="triangle" w="med" len="med"/>
            </a:ln>
          </p:spPr>
          <p:txBody>
            <a:bodyPr wrap="none" anchor="ctr"/>
            <a:lstStyle/>
            <a:p>
              <a:endParaRPr lang="de-DE"/>
            </a:p>
          </p:txBody>
        </p:sp>
      </p:grpSp>
      <p:grpSp>
        <p:nvGrpSpPr>
          <p:cNvPr id="10" name="Group 121"/>
          <p:cNvGrpSpPr>
            <a:grpSpLocks/>
          </p:cNvGrpSpPr>
          <p:nvPr/>
        </p:nvGrpSpPr>
        <p:grpSpPr bwMode="auto">
          <a:xfrm>
            <a:off x="1524000" y="3065463"/>
            <a:ext cx="1335088" cy="1277937"/>
            <a:chOff x="1120" y="1679"/>
            <a:chExt cx="841" cy="804"/>
          </a:xfrm>
        </p:grpSpPr>
        <p:sp>
          <p:nvSpPr>
            <p:cNvPr id="13385" name="Freeform 122"/>
            <p:cNvSpPr>
              <a:spLocks/>
            </p:cNvSpPr>
            <p:nvPr/>
          </p:nvSpPr>
          <p:spPr bwMode="auto">
            <a:xfrm>
              <a:off x="1795" y="2000"/>
              <a:ext cx="64" cy="192"/>
            </a:xfrm>
            <a:custGeom>
              <a:avLst/>
              <a:gdLst>
                <a:gd name="T0" fmla="*/ 64 w 64"/>
                <a:gd name="T1" fmla="*/ 0 h 192"/>
                <a:gd name="T2" fmla="*/ 64 w 64"/>
                <a:gd name="T3" fmla="*/ 157 h 192"/>
                <a:gd name="T4" fmla="*/ 0 w 64"/>
                <a:gd name="T5" fmla="*/ 192 h 192"/>
                <a:gd name="T6" fmla="*/ 0 w 64"/>
                <a:gd name="T7" fmla="*/ 28 h 192"/>
                <a:gd name="T8" fmla="*/ 0 60000 65536"/>
                <a:gd name="T9" fmla="*/ 0 60000 65536"/>
                <a:gd name="T10" fmla="*/ 0 60000 65536"/>
                <a:gd name="T11" fmla="*/ 0 60000 65536"/>
                <a:gd name="T12" fmla="*/ 0 w 64"/>
                <a:gd name="T13" fmla="*/ 0 h 192"/>
                <a:gd name="T14" fmla="*/ 64 w 64"/>
                <a:gd name="T15" fmla="*/ 192 h 192"/>
              </a:gdLst>
              <a:ahLst/>
              <a:cxnLst>
                <a:cxn ang="T8">
                  <a:pos x="T0" y="T1"/>
                </a:cxn>
                <a:cxn ang="T9">
                  <a:pos x="T2" y="T3"/>
                </a:cxn>
                <a:cxn ang="T10">
                  <a:pos x="T4" y="T5"/>
                </a:cxn>
                <a:cxn ang="T11">
                  <a:pos x="T6" y="T7"/>
                </a:cxn>
              </a:cxnLst>
              <a:rect l="T12" t="T13" r="T14" b="T15"/>
              <a:pathLst>
                <a:path w="64" h="192">
                  <a:moveTo>
                    <a:pt x="64" y="0"/>
                  </a:moveTo>
                  <a:lnTo>
                    <a:pt x="64" y="157"/>
                  </a:lnTo>
                  <a:lnTo>
                    <a:pt x="0" y="192"/>
                  </a:lnTo>
                  <a:lnTo>
                    <a:pt x="0" y="28"/>
                  </a:lnTo>
                </a:path>
              </a:pathLst>
            </a:custGeom>
            <a:noFill/>
            <a:ln w="22225">
              <a:solidFill>
                <a:srgbClr val="000000"/>
              </a:solidFill>
              <a:prstDash val="solid"/>
              <a:round/>
              <a:headEnd/>
              <a:tailEnd/>
            </a:ln>
          </p:spPr>
          <p:txBody>
            <a:bodyPr/>
            <a:lstStyle/>
            <a:p>
              <a:endParaRPr lang="de-DE"/>
            </a:p>
          </p:txBody>
        </p:sp>
        <p:sp>
          <p:nvSpPr>
            <p:cNvPr id="13386" name="Freeform 123"/>
            <p:cNvSpPr>
              <a:spLocks/>
            </p:cNvSpPr>
            <p:nvPr/>
          </p:nvSpPr>
          <p:spPr bwMode="auto">
            <a:xfrm>
              <a:off x="1809" y="2050"/>
              <a:ext cx="36" cy="100"/>
            </a:xfrm>
            <a:custGeom>
              <a:avLst/>
              <a:gdLst>
                <a:gd name="T0" fmla="*/ 36 w 36"/>
                <a:gd name="T1" fmla="*/ 35 h 100"/>
                <a:gd name="T2" fmla="*/ 36 w 36"/>
                <a:gd name="T3" fmla="*/ 57 h 100"/>
                <a:gd name="T4" fmla="*/ 36 w 36"/>
                <a:gd name="T5" fmla="*/ 64 h 100"/>
                <a:gd name="T6" fmla="*/ 36 w 36"/>
                <a:gd name="T7" fmla="*/ 71 h 100"/>
                <a:gd name="T8" fmla="*/ 36 w 36"/>
                <a:gd name="T9" fmla="*/ 78 h 100"/>
                <a:gd name="T10" fmla="*/ 29 w 36"/>
                <a:gd name="T11" fmla="*/ 85 h 100"/>
                <a:gd name="T12" fmla="*/ 29 w 36"/>
                <a:gd name="T13" fmla="*/ 92 h 100"/>
                <a:gd name="T14" fmla="*/ 22 w 36"/>
                <a:gd name="T15" fmla="*/ 100 h 100"/>
                <a:gd name="T16" fmla="*/ 15 w 36"/>
                <a:gd name="T17" fmla="*/ 100 h 100"/>
                <a:gd name="T18" fmla="*/ 15 w 36"/>
                <a:gd name="T19" fmla="*/ 92 h 100"/>
                <a:gd name="T20" fmla="*/ 8 w 36"/>
                <a:gd name="T21" fmla="*/ 92 h 100"/>
                <a:gd name="T22" fmla="*/ 8 w 36"/>
                <a:gd name="T23" fmla="*/ 85 h 100"/>
                <a:gd name="T24" fmla="*/ 0 w 36"/>
                <a:gd name="T25" fmla="*/ 85 h 100"/>
                <a:gd name="T26" fmla="*/ 0 w 36"/>
                <a:gd name="T27" fmla="*/ 78 h 100"/>
                <a:gd name="T28" fmla="*/ 0 w 36"/>
                <a:gd name="T29" fmla="*/ 71 h 100"/>
                <a:gd name="T30" fmla="*/ 0 w 36"/>
                <a:gd name="T31" fmla="*/ 64 h 100"/>
                <a:gd name="T32" fmla="*/ 0 w 36"/>
                <a:gd name="T33" fmla="*/ 57 h 100"/>
                <a:gd name="T34" fmla="*/ 0 w 36"/>
                <a:gd name="T35" fmla="*/ 35 h 100"/>
                <a:gd name="T36" fmla="*/ 0 w 36"/>
                <a:gd name="T37" fmla="*/ 28 h 100"/>
                <a:gd name="T38" fmla="*/ 0 w 36"/>
                <a:gd name="T39" fmla="*/ 21 h 100"/>
                <a:gd name="T40" fmla="*/ 0 w 36"/>
                <a:gd name="T41" fmla="*/ 14 h 100"/>
                <a:gd name="T42" fmla="*/ 8 w 36"/>
                <a:gd name="T43" fmla="*/ 7 h 100"/>
                <a:gd name="T44" fmla="*/ 8 w 36"/>
                <a:gd name="T45" fmla="*/ 0 h 100"/>
                <a:gd name="T46" fmla="*/ 15 w 36"/>
                <a:gd name="T47" fmla="*/ 0 h 100"/>
                <a:gd name="T48" fmla="*/ 22 w 36"/>
                <a:gd name="T49" fmla="*/ 0 h 100"/>
                <a:gd name="T50" fmla="*/ 29 w 36"/>
                <a:gd name="T51" fmla="*/ 0 h 100"/>
                <a:gd name="T52" fmla="*/ 29 w 36"/>
                <a:gd name="T53" fmla="*/ 7 h 100"/>
                <a:gd name="T54" fmla="*/ 36 w 36"/>
                <a:gd name="T55" fmla="*/ 7 h 100"/>
                <a:gd name="T56" fmla="*/ 36 w 36"/>
                <a:gd name="T57" fmla="*/ 14 h 100"/>
                <a:gd name="T58" fmla="*/ 36 w 36"/>
                <a:gd name="T59" fmla="*/ 21 h 100"/>
                <a:gd name="T60" fmla="*/ 36 w 36"/>
                <a:gd name="T61" fmla="*/ 28 h 100"/>
                <a:gd name="T62" fmla="*/ 36 w 36"/>
                <a:gd name="T63" fmla="*/ 35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100"/>
                <a:gd name="T98" fmla="*/ 36 w 36"/>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100">
                  <a:moveTo>
                    <a:pt x="36" y="35"/>
                  </a:moveTo>
                  <a:lnTo>
                    <a:pt x="36" y="57"/>
                  </a:lnTo>
                  <a:lnTo>
                    <a:pt x="36" y="64"/>
                  </a:lnTo>
                  <a:lnTo>
                    <a:pt x="36" y="71"/>
                  </a:lnTo>
                  <a:lnTo>
                    <a:pt x="36" y="78"/>
                  </a:lnTo>
                  <a:lnTo>
                    <a:pt x="29" y="85"/>
                  </a:lnTo>
                  <a:lnTo>
                    <a:pt x="29" y="92"/>
                  </a:lnTo>
                  <a:lnTo>
                    <a:pt x="22" y="100"/>
                  </a:lnTo>
                  <a:lnTo>
                    <a:pt x="15" y="100"/>
                  </a:lnTo>
                  <a:lnTo>
                    <a:pt x="15" y="92"/>
                  </a:lnTo>
                  <a:lnTo>
                    <a:pt x="8" y="92"/>
                  </a:lnTo>
                  <a:lnTo>
                    <a:pt x="8" y="85"/>
                  </a:lnTo>
                  <a:lnTo>
                    <a:pt x="0" y="85"/>
                  </a:lnTo>
                  <a:lnTo>
                    <a:pt x="0" y="78"/>
                  </a:lnTo>
                  <a:lnTo>
                    <a:pt x="0" y="71"/>
                  </a:lnTo>
                  <a:lnTo>
                    <a:pt x="0" y="64"/>
                  </a:lnTo>
                  <a:lnTo>
                    <a:pt x="0" y="57"/>
                  </a:lnTo>
                  <a:lnTo>
                    <a:pt x="0" y="35"/>
                  </a:lnTo>
                  <a:lnTo>
                    <a:pt x="0" y="28"/>
                  </a:lnTo>
                  <a:lnTo>
                    <a:pt x="0" y="21"/>
                  </a:lnTo>
                  <a:lnTo>
                    <a:pt x="0" y="14"/>
                  </a:lnTo>
                  <a:lnTo>
                    <a:pt x="8" y="7"/>
                  </a:lnTo>
                  <a:lnTo>
                    <a:pt x="8" y="0"/>
                  </a:lnTo>
                  <a:lnTo>
                    <a:pt x="15" y="0"/>
                  </a:lnTo>
                  <a:lnTo>
                    <a:pt x="22" y="0"/>
                  </a:lnTo>
                  <a:lnTo>
                    <a:pt x="29" y="0"/>
                  </a:lnTo>
                  <a:lnTo>
                    <a:pt x="29" y="7"/>
                  </a:lnTo>
                  <a:lnTo>
                    <a:pt x="36" y="7"/>
                  </a:lnTo>
                  <a:lnTo>
                    <a:pt x="36" y="14"/>
                  </a:lnTo>
                  <a:lnTo>
                    <a:pt x="36" y="21"/>
                  </a:lnTo>
                  <a:lnTo>
                    <a:pt x="36" y="28"/>
                  </a:lnTo>
                  <a:lnTo>
                    <a:pt x="36" y="35"/>
                  </a:lnTo>
                </a:path>
              </a:pathLst>
            </a:custGeom>
            <a:noFill/>
            <a:ln w="22225">
              <a:solidFill>
                <a:srgbClr val="000000"/>
              </a:solidFill>
              <a:prstDash val="solid"/>
              <a:round/>
              <a:headEnd/>
              <a:tailEnd/>
            </a:ln>
          </p:spPr>
          <p:txBody>
            <a:bodyPr/>
            <a:lstStyle/>
            <a:p>
              <a:endParaRPr lang="de-DE"/>
            </a:p>
          </p:txBody>
        </p:sp>
        <p:sp>
          <p:nvSpPr>
            <p:cNvPr id="13387" name="Freeform 124"/>
            <p:cNvSpPr>
              <a:spLocks/>
            </p:cNvSpPr>
            <p:nvPr/>
          </p:nvSpPr>
          <p:spPr bwMode="auto">
            <a:xfrm>
              <a:off x="1809" y="2050"/>
              <a:ext cx="36" cy="92"/>
            </a:xfrm>
            <a:custGeom>
              <a:avLst/>
              <a:gdLst>
                <a:gd name="T0" fmla="*/ 36 w 36"/>
                <a:gd name="T1" fmla="*/ 42 h 92"/>
                <a:gd name="T2" fmla="*/ 36 w 36"/>
                <a:gd name="T3" fmla="*/ 35 h 92"/>
                <a:gd name="T4" fmla="*/ 36 w 36"/>
                <a:gd name="T5" fmla="*/ 28 h 92"/>
                <a:gd name="T6" fmla="*/ 36 w 36"/>
                <a:gd name="T7" fmla="*/ 21 h 92"/>
                <a:gd name="T8" fmla="*/ 29 w 36"/>
                <a:gd name="T9" fmla="*/ 21 h 92"/>
                <a:gd name="T10" fmla="*/ 29 w 36"/>
                <a:gd name="T11" fmla="*/ 14 h 92"/>
                <a:gd name="T12" fmla="*/ 29 w 36"/>
                <a:gd name="T13" fmla="*/ 7 h 92"/>
                <a:gd name="T14" fmla="*/ 22 w 36"/>
                <a:gd name="T15" fmla="*/ 7 h 92"/>
                <a:gd name="T16" fmla="*/ 22 w 36"/>
                <a:gd name="T17" fmla="*/ 0 h 92"/>
                <a:gd name="T18" fmla="*/ 15 w 36"/>
                <a:gd name="T19" fmla="*/ 7 h 92"/>
                <a:gd name="T20" fmla="*/ 8 w 36"/>
                <a:gd name="T21" fmla="*/ 7 h 92"/>
                <a:gd name="T22" fmla="*/ 8 w 36"/>
                <a:gd name="T23" fmla="*/ 14 h 92"/>
                <a:gd name="T24" fmla="*/ 8 w 36"/>
                <a:gd name="T25" fmla="*/ 21 h 92"/>
                <a:gd name="T26" fmla="*/ 8 w 36"/>
                <a:gd name="T27" fmla="*/ 28 h 92"/>
                <a:gd name="T28" fmla="*/ 0 w 36"/>
                <a:gd name="T29" fmla="*/ 35 h 92"/>
                <a:gd name="T30" fmla="*/ 0 w 36"/>
                <a:gd name="T31" fmla="*/ 42 h 92"/>
                <a:gd name="T32" fmla="*/ 0 w 36"/>
                <a:gd name="T33" fmla="*/ 57 h 92"/>
                <a:gd name="T34" fmla="*/ 0 w 36"/>
                <a:gd name="T35" fmla="*/ 64 h 92"/>
                <a:gd name="T36" fmla="*/ 8 w 36"/>
                <a:gd name="T37" fmla="*/ 64 h 92"/>
                <a:gd name="T38" fmla="*/ 8 w 36"/>
                <a:gd name="T39" fmla="*/ 71 h 92"/>
                <a:gd name="T40" fmla="*/ 8 w 36"/>
                <a:gd name="T41" fmla="*/ 78 h 92"/>
                <a:gd name="T42" fmla="*/ 8 w 36"/>
                <a:gd name="T43" fmla="*/ 85 h 92"/>
                <a:gd name="T44" fmla="*/ 15 w 36"/>
                <a:gd name="T45" fmla="*/ 85 h 92"/>
                <a:gd name="T46" fmla="*/ 15 w 36"/>
                <a:gd name="T47" fmla="*/ 92 h 92"/>
                <a:gd name="T48" fmla="*/ 22 w 36"/>
                <a:gd name="T49" fmla="*/ 92 h 92"/>
                <a:gd name="T50" fmla="*/ 22 w 36"/>
                <a:gd name="T51" fmla="*/ 85 h 92"/>
                <a:gd name="T52" fmla="*/ 29 w 36"/>
                <a:gd name="T53" fmla="*/ 85 h 92"/>
                <a:gd name="T54" fmla="*/ 29 w 36"/>
                <a:gd name="T55" fmla="*/ 78 h 92"/>
                <a:gd name="T56" fmla="*/ 29 w 36"/>
                <a:gd name="T57" fmla="*/ 71 h 92"/>
                <a:gd name="T58" fmla="*/ 36 w 36"/>
                <a:gd name="T59" fmla="*/ 71 h 92"/>
                <a:gd name="T60" fmla="*/ 36 w 36"/>
                <a:gd name="T61" fmla="*/ 64 h 92"/>
                <a:gd name="T62" fmla="*/ 36 w 36"/>
                <a:gd name="T63" fmla="*/ 57 h 92"/>
                <a:gd name="T64" fmla="*/ 36 w 36"/>
                <a:gd name="T65" fmla="*/ 4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92"/>
                <a:gd name="T101" fmla="*/ 36 w 36"/>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92">
                  <a:moveTo>
                    <a:pt x="36" y="42"/>
                  </a:moveTo>
                  <a:lnTo>
                    <a:pt x="36" y="35"/>
                  </a:lnTo>
                  <a:lnTo>
                    <a:pt x="36" y="28"/>
                  </a:lnTo>
                  <a:lnTo>
                    <a:pt x="36" y="21"/>
                  </a:lnTo>
                  <a:lnTo>
                    <a:pt x="29" y="21"/>
                  </a:lnTo>
                  <a:lnTo>
                    <a:pt x="29" y="14"/>
                  </a:lnTo>
                  <a:lnTo>
                    <a:pt x="29" y="7"/>
                  </a:lnTo>
                  <a:lnTo>
                    <a:pt x="22" y="7"/>
                  </a:lnTo>
                  <a:lnTo>
                    <a:pt x="22" y="0"/>
                  </a:lnTo>
                  <a:lnTo>
                    <a:pt x="15" y="7"/>
                  </a:lnTo>
                  <a:lnTo>
                    <a:pt x="8" y="7"/>
                  </a:lnTo>
                  <a:lnTo>
                    <a:pt x="8" y="14"/>
                  </a:lnTo>
                  <a:lnTo>
                    <a:pt x="8" y="21"/>
                  </a:lnTo>
                  <a:lnTo>
                    <a:pt x="8" y="28"/>
                  </a:lnTo>
                  <a:lnTo>
                    <a:pt x="0" y="35"/>
                  </a:lnTo>
                  <a:lnTo>
                    <a:pt x="0" y="42"/>
                  </a:lnTo>
                  <a:lnTo>
                    <a:pt x="0" y="57"/>
                  </a:lnTo>
                  <a:lnTo>
                    <a:pt x="0" y="64"/>
                  </a:lnTo>
                  <a:lnTo>
                    <a:pt x="8" y="64"/>
                  </a:lnTo>
                  <a:lnTo>
                    <a:pt x="8" y="71"/>
                  </a:lnTo>
                  <a:lnTo>
                    <a:pt x="8" y="78"/>
                  </a:lnTo>
                  <a:lnTo>
                    <a:pt x="8" y="85"/>
                  </a:lnTo>
                  <a:lnTo>
                    <a:pt x="15" y="85"/>
                  </a:lnTo>
                  <a:lnTo>
                    <a:pt x="15" y="92"/>
                  </a:lnTo>
                  <a:lnTo>
                    <a:pt x="22" y="92"/>
                  </a:lnTo>
                  <a:lnTo>
                    <a:pt x="22" y="85"/>
                  </a:lnTo>
                  <a:lnTo>
                    <a:pt x="29" y="85"/>
                  </a:lnTo>
                  <a:lnTo>
                    <a:pt x="29" y="78"/>
                  </a:lnTo>
                  <a:lnTo>
                    <a:pt x="29" y="71"/>
                  </a:lnTo>
                  <a:lnTo>
                    <a:pt x="36" y="71"/>
                  </a:lnTo>
                  <a:lnTo>
                    <a:pt x="36" y="64"/>
                  </a:lnTo>
                  <a:lnTo>
                    <a:pt x="36" y="57"/>
                  </a:lnTo>
                  <a:lnTo>
                    <a:pt x="36" y="42"/>
                  </a:lnTo>
                </a:path>
              </a:pathLst>
            </a:custGeom>
            <a:noFill/>
            <a:ln w="22225">
              <a:solidFill>
                <a:srgbClr val="000000"/>
              </a:solidFill>
              <a:prstDash val="solid"/>
              <a:round/>
              <a:headEnd/>
              <a:tailEnd/>
            </a:ln>
          </p:spPr>
          <p:txBody>
            <a:bodyPr/>
            <a:lstStyle/>
            <a:p>
              <a:endParaRPr lang="de-DE"/>
            </a:p>
          </p:txBody>
        </p:sp>
        <p:sp>
          <p:nvSpPr>
            <p:cNvPr id="13388" name="Freeform 125"/>
            <p:cNvSpPr>
              <a:spLocks/>
            </p:cNvSpPr>
            <p:nvPr/>
          </p:nvSpPr>
          <p:spPr bwMode="auto">
            <a:xfrm>
              <a:off x="1824" y="2064"/>
              <a:ext cx="71" cy="64"/>
            </a:xfrm>
            <a:custGeom>
              <a:avLst/>
              <a:gdLst>
                <a:gd name="T0" fmla="*/ 0 w 71"/>
                <a:gd name="T1" fmla="*/ 0 h 64"/>
                <a:gd name="T2" fmla="*/ 50 w 71"/>
                <a:gd name="T3" fmla="*/ 0 h 64"/>
                <a:gd name="T4" fmla="*/ 57 w 71"/>
                <a:gd name="T5" fmla="*/ 0 h 64"/>
                <a:gd name="T6" fmla="*/ 57 w 71"/>
                <a:gd name="T7" fmla="*/ 7 h 64"/>
                <a:gd name="T8" fmla="*/ 64 w 71"/>
                <a:gd name="T9" fmla="*/ 7 h 64"/>
                <a:gd name="T10" fmla="*/ 64 w 71"/>
                <a:gd name="T11" fmla="*/ 14 h 64"/>
                <a:gd name="T12" fmla="*/ 71 w 71"/>
                <a:gd name="T13" fmla="*/ 14 h 64"/>
                <a:gd name="T14" fmla="*/ 71 w 71"/>
                <a:gd name="T15" fmla="*/ 21 h 64"/>
                <a:gd name="T16" fmla="*/ 71 w 71"/>
                <a:gd name="T17" fmla="*/ 28 h 64"/>
                <a:gd name="T18" fmla="*/ 71 w 71"/>
                <a:gd name="T19" fmla="*/ 36 h 64"/>
                <a:gd name="T20" fmla="*/ 71 w 71"/>
                <a:gd name="T21" fmla="*/ 43 h 64"/>
                <a:gd name="T22" fmla="*/ 71 w 71"/>
                <a:gd name="T23" fmla="*/ 50 h 64"/>
                <a:gd name="T24" fmla="*/ 64 w 71"/>
                <a:gd name="T25" fmla="*/ 50 h 64"/>
                <a:gd name="T26" fmla="*/ 64 w 71"/>
                <a:gd name="T27" fmla="*/ 57 h 64"/>
                <a:gd name="T28" fmla="*/ 57 w 71"/>
                <a:gd name="T29" fmla="*/ 57 h 64"/>
                <a:gd name="T30" fmla="*/ 50 w 71"/>
                <a:gd name="T31" fmla="*/ 57 h 64"/>
                <a:gd name="T32" fmla="*/ 0 w 71"/>
                <a:gd name="T33" fmla="*/ 64 h 64"/>
                <a:gd name="T34" fmla="*/ 0 w 71"/>
                <a:gd name="T35" fmla="*/ 57 h 64"/>
                <a:gd name="T36" fmla="*/ 50 w 71"/>
                <a:gd name="T37" fmla="*/ 57 h 64"/>
                <a:gd name="T38" fmla="*/ 57 w 71"/>
                <a:gd name="T39" fmla="*/ 50 h 64"/>
                <a:gd name="T40" fmla="*/ 64 w 71"/>
                <a:gd name="T41" fmla="*/ 50 h 64"/>
                <a:gd name="T42" fmla="*/ 64 w 71"/>
                <a:gd name="T43" fmla="*/ 43 h 64"/>
                <a:gd name="T44" fmla="*/ 64 w 71"/>
                <a:gd name="T45" fmla="*/ 36 h 64"/>
                <a:gd name="T46" fmla="*/ 64 w 71"/>
                <a:gd name="T47" fmla="*/ 28 h 64"/>
                <a:gd name="T48" fmla="*/ 64 w 71"/>
                <a:gd name="T49" fmla="*/ 21 h 64"/>
                <a:gd name="T50" fmla="*/ 64 w 71"/>
                <a:gd name="T51" fmla="*/ 14 h 64"/>
                <a:gd name="T52" fmla="*/ 57 w 71"/>
                <a:gd name="T53" fmla="*/ 14 h 64"/>
                <a:gd name="T54" fmla="*/ 57 w 71"/>
                <a:gd name="T55" fmla="*/ 7 h 64"/>
                <a:gd name="T56" fmla="*/ 50 w 71"/>
                <a:gd name="T57" fmla="*/ 7 h 64"/>
                <a:gd name="T58" fmla="*/ 0 w 71"/>
                <a:gd name="T59" fmla="*/ 7 h 64"/>
                <a:gd name="T60" fmla="*/ 0 w 71"/>
                <a:gd name="T61" fmla="*/ 0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1"/>
                <a:gd name="T94" fmla="*/ 0 h 64"/>
                <a:gd name="T95" fmla="*/ 71 w 71"/>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1" h="64">
                  <a:moveTo>
                    <a:pt x="0" y="0"/>
                  </a:moveTo>
                  <a:lnTo>
                    <a:pt x="50" y="0"/>
                  </a:lnTo>
                  <a:lnTo>
                    <a:pt x="57" y="0"/>
                  </a:lnTo>
                  <a:lnTo>
                    <a:pt x="57" y="7"/>
                  </a:lnTo>
                  <a:lnTo>
                    <a:pt x="64" y="7"/>
                  </a:lnTo>
                  <a:lnTo>
                    <a:pt x="64" y="14"/>
                  </a:lnTo>
                  <a:lnTo>
                    <a:pt x="71" y="14"/>
                  </a:lnTo>
                  <a:lnTo>
                    <a:pt x="71" y="21"/>
                  </a:lnTo>
                  <a:lnTo>
                    <a:pt x="71" y="28"/>
                  </a:lnTo>
                  <a:lnTo>
                    <a:pt x="71" y="36"/>
                  </a:lnTo>
                  <a:lnTo>
                    <a:pt x="71" y="43"/>
                  </a:lnTo>
                  <a:lnTo>
                    <a:pt x="71" y="50"/>
                  </a:lnTo>
                  <a:lnTo>
                    <a:pt x="64" y="50"/>
                  </a:lnTo>
                  <a:lnTo>
                    <a:pt x="64" y="57"/>
                  </a:lnTo>
                  <a:lnTo>
                    <a:pt x="57" y="57"/>
                  </a:lnTo>
                  <a:lnTo>
                    <a:pt x="50" y="57"/>
                  </a:lnTo>
                  <a:lnTo>
                    <a:pt x="0" y="64"/>
                  </a:lnTo>
                  <a:lnTo>
                    <a:pt x="0" y="57"/>
                  </a:lnTo>
                  <a:lnTo>
                    <a:pt x="50" y="57"/>
                  </a:lnTo>
                  <a:lnTo>
                    <a:pt x="57" y="50"/>
                  </a:lnTo>
                  <a:lnTo>
                    <a:pt x="64" y="50"/>
                  </a:lnTo>
                  <a:lnTo>
                    <a:pt x="64" y="43"/>
                  </a:lnTo>
                  <a:lnTo>
                    <a:pt x="64" y="36"/>
                  </a:lnTo>
                  <a:lnTo>
                    <a:pt x="64" y="28"/>
                  </a:lnTo>
                  <a:lnTo>
                    <a:pt x="64" y="21"/>
                  </a:lnTo>
                  <a:lnTo>
                    <a:pt x="64" y="14"/>
                  </a:lnTo>
                  <a:lnTo>
                    <a:pt x="57" y="14"/>
                  </a:lnTo>
                  <a:lnTo>
                    <a:pt x="57" y="7"/>
                  </a:lnTo>
                  <a:lnTo>
                    <a:pt x="50" y="7"/>
                  </a:lnTo>
                  <a:lnTo>
                    <a:pt x="0" y="7"/>
                  </a:lnTo>
                  <a:lnTo>
                    <a:pt x="0" y="0"/>
                  </a:lnTo>
                </a:path>
              </a:pathLst>
            </a:custGeom>
            <a:noFill/>
            <a:ln w="22225">
              <a:solidFill>
                <a:srgbClr val="000000"/>
              </a:solidFill>
              <a:prstDash val="solid"/>
              <a:round/>
              <a:headEnd/>
              <a:tailEnd/>
            </a:ln>
          </p:spPr>
          <p:txBody>
            <a:bodyPr/>
            <a:lstStyle/>
            <a:p>
              <a:endParaRPr lang="de-DE"/>
            </a:p>
          </p:txBody>
        </p:sp>
        <p:sp>
          <p:nvSpPr>
            <p:cNvPr id="13389" name="Freeform 126"/>
            <p:cNvSpPr>
              <a:spLocks/>
            </p:cNvSpPr>
            <p:nvPr/>
          </p:nvSpPr>
          <p:spPr bwMode="auto">
            <a:xfrm>
              <a:off x="1296" y="1920"/>
              <a:ext cx="664" cy="563"/>
            </a:xfrm>
            <a:custGeom>
              <a:avLst/>
              <a:gdLst>
                <a:gd name="T0" fmla="*/ 257 w 664"/>
                <a:gd name="T1" fmla="*/ 0 h 563"/>
                <a:gd name="T2" fmla="*/ 664 w 664"/>
                <a:gd name="T3" fmla="*/ 0 h 563"/>
                <a:gd name="T4" fmla="*/ 400 w 664"/>
                <a:gd name="T5" fmla="*/ 157 h 563"/>
                <a:gd name="T6" fmla="*/ 0 w 664"/>
                <a:gd name="T7" fmla="*/ 157 h 563"/>
                <a:gd name="T8" fmla="*/ 0 w 664"/>
                <a:gd name="T9" fmla="*/ 563 h 563"/>
                <a:gd name="T10" fmla="*/ 400 w 664"/>
                <a:gd name="T11" fmla="*/ 563 h 563"/>
                <a:gd name="T12" fmla="*/ 400 w 664"/>
                <a:gd name="T13" fmla="*/ 157 h 563"/>
                <a:gd name="T14" fmla="*/ 0 60000 65536"/>
                <a:gd name="T15" fmla="*/ 0 60000 65536"/>
                <a:gd name="T16" fmla="*/ 0 60000 65536"/>
                <a:gd name="T17" fmla="*/ 0 60000 65536"/>
                <a:gd name="T18" fmla="*/ 0 60000 65536"/>
                <a:gd name="T19" fmla="*/ 0 60000 65536"/>
                <a:gd name="T20" fmla="*/ 0 60000 65536"/>
                <a:gd name="T21" fmla="*/ 0 w 664"/>
                <a:gd name="T22" fmla="*/ 0 h 563"/>
                <a:gd name="T23" fmla="*/ 664 w 664"/>
                <a:gd name="T24" fmla="*/ 563 h 5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4" h="563">
                  <a:moveTo>
                    <a:pt x="257" y="0"/>
                  </a:moveTo>
                  <a:lnTo>
                    <a:pt x="664" y="0"/>
                  </a:lnTo>
                  <a:lnTo>
                    <a:pt x="400" y="157"/>
                  </a:lnTo>
                  <a:lnTo>
                    <a:pt x="0" y="157"/>
                  </a:lnTo>
                  <a:lnTo>
                    <a:pt x="0" y="563"/>
                  </a:lnTo>
                  <a:lnTo>
                    <a:pt x="400" y="563"/>
                  </a:lnTo>
                  <a:lnTo>
                    <a:pt x="400" y="157"/>
                  </a:lnTo>
                </a:path>
              </a:pathLst>
            </a:custGeom>
            <a:noFill/>
            <a:ln w="22225">
              <a:solidFill>
                <a:srgbClr val="000000"/>
              </a:solidFill>
              <a:prstDash val="solid"/>
              <a:round/>
              <a:headEnd/>
              <a:tailEnd/>
            </a:ln>
          </p:spPr>
          <p:txBody>
            <a:bodyPr/>
            <a:lstStyle/>
            <a:p>
              <a:endParaRPr lang="de-DE"/>
            </a:p>
          </p:txBody>
        </p:sp>
        <p:sp>
          <p:nvSpPr>
            <p:cNvPr id="13390" name="Line 127"/>
            <p:cNvSpPr>
              <a:spLocks noChangeShapeType="1"/>
            </p:cNvSpPr>
            <p:nvPr/>
          </p:nvSpPr>
          <p:spPr bwMode="auto">
            <a:xfrm flipH="1">
              <a:off x="1296" y="1920"/>
              <a:ext cx="257" cy="157"/>
            </a:xfrm>
            <a:prstGeom prst="line">
              <a:avLst/>
            </a:prstGeom>
            <a:noFill/>
            <a:ln w="28575">
              <a:solidFill>
                <a:srgbClr val="000000"/>
              </a:solidFill>
              <a:round/>
              <a:headEnd/>
              <a:tailEnd/>
            </a:ln>
          </p:spPr>
          <p:txBody>
            <a:bodyPr/>
            <a:lstStyle/>
            <a:p>
              <a:endParaRPr lang="de-DE"/>
            </a:p>
          </p:txBody>
        </p:sp>
        <p:sp>
          <p:nvSpPr>
            <p:cNvPr id="13391" name="Freeform 128"/>
            <p:cNvSpPr>
              <a:spLocks/>
            </p:cNvSpPr>
            <p:nvPr/>
          </p:nvSpPr>
          <p:spPr bwMode="auto">
            <a:xfrm>
              <a:off x="1696" y="2255"/>
              <a:ext cx="264" cy="228"/>
            </a:xfrm>
            <a:custGeom>
              <a:avLst/>
              <a:gdLst>
                <a:gd name="T0" fmla="*/ 264 w 264"/>
                <a:gd name="T1" fmla="*/ 0 h 228"/>
                <a:gd name="T2" fmla="*/ 264 w 264"/>
                <a:gd name="T3" fmla="*/ 78 h 228"/>
                <a:gd name="T4" fmla="*/ 0 w 264"/>
                <a:gd name="T5" fmla="*/ 228 h 228"/>
                <a:gd name="T6" fmla="*/ 0 60000 65536"/>
                <a:gd name="T7" fmla="*/ 0 60000 65536"/>
                <a:gd name="T8" fmla="*/ 0 60000 65536"/>
                <a:gd name="T9" fmla="*/ 0 w 264"/>
                <a:gd name="T10" fmla="*/ 0 h 228"/>
                <a:gd name="T11" fmla="*/ 264 w 264"/>
                <a:gd name="T12" fmla="*/ 228 h 228"/>
              </a:gdLst>
              <a:ahLst/>
              <a:cxnLst>
                <a:cxn ang="T6">
                  <a:pos x="T0" y="T1"/>
                </a:cxn>
                <a:cxn ang="T7">
                  <a:pos x="T2" y="T3"/>
                </a:cxn>
                <a:cxn ang="T8">
                  <a:pos x="T4" y="T5"/>
                </a:cxn>
              </a:cxnLst>
              <a:rect l="T9" t="T10" r="T11" b="T12"/>
              <a:pathLst>
                <a:path w="264" h="228">
                  <a:moveTo>
                    <a:pt x="264" y="0"/>
                  </a:moveTo>
                  <a:lnTo>
                    <a:pt x="264" y="78"/>
                  </a:lnTo>
                  <a:lnTo>
                    <a:pt x="0" y="228"/>
                  </a:lnTo>
                </a:path>
              </a:pathLst>
            </a:custGeom>
            <a:noFill/>
            <a:ln w="22225">
              <a:solidFill>
                <a:srgbClr val="000000"/>
              </a:solidFill>
              <a:prstDash val="solid"/>
              <a:round/>
              <a:headEnd/>
              <a:tailEnd/>
            </a:ln>
          </p:spPr>
          <p:txBody>
            <a:bodyPr/>
            <a:lstStyle/>
            <a:p>
              <a:endParaRPr lang="de-DE"/>
            </a:p>
          </p:txBody>
        </p:sp>
        <p:sp>
          <p:nvSpPr>
            <p:cNvPr id="13392" name="Line 129"/>
            <p:cNvSpPr>
              <a:spLocks noChangeShapeType="1"/>
            </p:cNvSpPr>
            <p:nvPr/>
          </p:nvSpPr>
          <p:spPr bwMode="auto">
            <a:xfrm>
              <a:off x="1960" y="1920"/>
              <a:ext cx="1" cy="371"/>
            </a:xfrm>
            <a:prstGeom prst="line">
              <a:avLst/>
            </a:prstGeom>
            <a:noFill/>
            <a:ln w="22225">
              <a:solidFill>
                <a:srgbClr val="000000"/>
              </a:solidFill>
              <a:round/>
              <a:headEnd/>
              <a:tailEnd/>
            </a:ln>
          </p:spPr>
          <p:txBody>
            <a:bodyPr/>
            <a:lstStyle/>
            <a:p>
              <a:endParaRPr lang="de-DE"/>
            </a:p>
          </p:txBody>
        </p:sp>
        <p:sp>
          <p:nvSpPr>
            <p:cNvPr id="13393" name="Line 130"/>
            <p:cNvSpPr>
              <a:spLocks noChangeShapeType="1"/>
            </p:cNvSpPr>
            <p:nvPr/>
          </p:nvSpPr>
          <p:spPr bwMode="auto">
            <a:xfrm flipH="1" flipV="1">
              <a:off x="1120" y="1823"/>
              <a:ext cx="192" cy="240"/>
            </a:xfrm>
            <a:prstGeom prst="line">
              <a:avLst/>
            </a:prstGeom>
            <a:noFill/>
            <a:ln w="28575">
              <a:solidFill>
                <a:srgbClr val="000000"/>
              </a:solidFill>
              <a:round/>
              <a:headEnd/>
              <a:tailEnd/>
            </a:ln>
          </p:spPr>
          <p:txBody>
            <a:bodyPr wrap="none" anchor="ctr"/>
            <a:lstStyle/>
            <a:p>
              <a:endParaRPr lang="de-DE"/>
            </a:p>
          </p:txBody>
        </p:sp>
        <p:sp>
          <p:nvSpPr>
            <p:cNvPr id="13394" name="Line 131"/>
            <p:cNvSpPr>
              <a:spLocks noChangeShapeType="1"/>
            </p:cNvSpPr>
            <p:nvPr/>
          </p:nvSpPr>
          <p:spPr bwMode="auto">
            <a:xfrm flipH="1" flipV="1">
              <a:off x="1408" y="1679"/>
              <a:ext cx="144" cy="240"/>
            </a:xfrm>
            <a:prstGeom prst="line">
              <a:avLst/>
            </a:prstGeom>
            <a:noFill/>
            <a:ln w="28575">
              <a:solidFill>
                <a:srgbClr val="000000"/>
              </a:solidFill>
              <a:round/>
              <a:headEnd/>
              <a:tailEnd/>
            </a:ln>
          </p:spPr>
          <p:txBody>
            <a:bodyPr wrap="none" anchor="ctr"/>
            <a:lstStyle/>
            <a:p>
              <a:endParaRPr lang="de-DE"/>
            </a:p>
          </p:txBody>
        </p:sp>
        <p:sp>
          <p:nvSpPr>
            <p:cNvPr id="13395" name="Line 132"/>
            <p:cNvSpPr>
              <a:spLocks noChangeShapeType="1"/>
            </p:cNvSpPr>
            <p:nvPr/>
          </p:nvSpPr>
          <p:spPr bwMode="auto">
            <a:xfrm flipH="1">
              <a:off x="1120" y="1679"/>
              <a:ext cx="288" cy="144"/>
            </a:xfrm>
            <a:prstGeom prst="line">
              <a:avLst/>
            </a:prstGeom>
            <a:noFill/>
            <a:ln w="28575">
              <a:solidFill>
                <a:srgbClr val="000000"/>
              </a:solidFill>
              <a:round/>
              <a:headEnd/>
              <a:tailEnd/>
            </a:ln>
          </p:spPr>
          <p:txBody>
            <a:bodyPr wrap="none" anchor="ctr"/>
            <a:lstStyle/>
            <a:p>
              <a:endParaRPr lang="de-DE"/>
            </a:p>
          </p:txBody>
        </p:sp>
      </p:grpSp>
      <p:grpSp>
        <p:nvGrpSpPr>
          <p:cNvPr id="11" name="Group 133"/>
          <p:cNvGrpSpPr>
            <a:grpSpLocks/>
          </p:cNvGrpSpPr>
          <p:nvPr/>
        </p:nvGrpSpPr>
        <p:grpSpPr bwMode="auto">
          <a:xfrm>
            <a:off x="762000" y="3676650"/>
            <a:ext cx="1630363" cy="522288"/>
            <a:chOff x="480" y="2832"/>
            <a:chExt cx="1027" cy="329"/>
          </a:xfrm>
        </p:grpSpPr>
        <p:sp>
          <p:nvSpPr>
            <p:cNvPr id="13376" name="Freeform 134"/>
            <p:cNvSpPr>
              <a:spLocks noEditPoints="1"/>
            </p:cNvSpPr>
            <p:nvPr/>
          </p:nvSpPr>
          <p:spPr bwMode="auto">
            <a:xfrm>
              <a:off x="1200" y="2976"/>
              <a:ext cx="307" cy="185"/>
            </a:xfrm>
            <a:custGeom>
              <a:avLst/>
              <a:gdLst>
                <a:gd name="T0" fmla="*/ 0 w 307"/>
                <a:gd name="T1" fmla="*/ 50 h 185"/>
                <a:gd name="T2" fmla="*/ 257 w 307"/>
                <a:gd name="T3" fmla="*/ 0 h 185"/>
                <a:gd name="T4" fmla="*/ 307 w 307"/>
                <a:gd name="T5" fmla="*/ 135 h 185"/>
                <a:gd name="T6" fmla="*/ 43 w 307"/>
                <a:gd name="T7" fmla="*/ 185 h 185"/>
                <a:gd name="T8" fmla="*/ 0 w 307"/>
                <a:gd name="T9" fmla="*/ 50 h 185"/>
                <a:gd name="T10" fmla="*/ 21 w 307"/>
                <a:gd name="T11" fmla="*/ 50 h 185"/>
                <a:gd name="T12" fmla="*/ 157 w 307"/>
                <a:gd name="T13" fmla="*/ 114 h 185"/>
                <a:gd name="T14" fmla="*/ 243 w 307"/>
                <a:gd name="T15" fmla="*/ 7 h 185"/>
                <a:gd name="T16" fmla="*/ 21 w 307"/>
                <a:gd name="T17" fmla="*/ 50 h 185"/>
                <a:gd name="T18" fmla="*/ 14 w 307"/>
                <a:gd name="T19" fmla="*/ 57 h 185"/>
                <a:gd name="T20" fmla="*/ 50 w 307"/>
                <a:gd name="T21" fmla="*/ 171 h 185"/>
                <a:gd name="T22" fmla="*/ 107 w 307"/>
                <a:gd name="T23" fmla="*/ 100 h 185"/>
                <a:gd name="T24" fmla="*/ 14 w 307"/>
                <a:gd name="T25" fmla="*/ 57 h 185"/>
                <a:gd name="T26" fmla="*/ 257 w 307"/>
                <a:gd name="T27" fmla="*/ 14 h 185"/>
                <a:gd name="T28" fmla="*/ 200 w 307"/>
                <a:gd name="T29" fmla="*/ 78 h 185"/>
                <a:gd name="T30" fmla="*/ 293 w 307"/>
                <a:gd name="T31" fmla="*/ 121 h 185"/>
                <a:gd name="T32" fmla="*/ 257 w 307"/>
                <a:gd name="T33" fmla="*/ 14 h 185"/>
                <a:gd name="T34" fmla="*/ 114 w 307"/>
                <a:gd name="T35" fmla="*/ 107 h 185"/>
                <a:gd name="T36" fmla="*/ 64 w 307"/>
                <a:gd name="T37" fmla="*/ 171 h 185"/>
                <a:gd name="T38" fmla="*/ 285 w 307"/>
                <a:gd name="T39" fmla="*/ 128 h 185"/>
                <a:gd name="T40" fmla="*/ 193 w 307"/>
                <a:gd name="T41" fmla="*/ 93 h 185"/>
                <a:gd name="T42" fmla="*/ 164 w 307"/>
                <a:gd name="T43" fmla="*/ 128 h 185"/>
                <a:gd name="T44" fmla="*/ 114 w 307"/>
                <a:gd name="T45" fmla="*/ 107 h 1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7"/>
                <a:gd name="T70" fmla="*/ 0 h 185"/>
                <a:gd name="T71" fmla="*/ 307 w 307"/>
                <a:gd name="T72" fmla="*/ 185 h 1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7" h="185">
                  <a:moveTo>
                    <a:pt x="0" y="50"/>
                  </a:moveTo>
                  <a:lnTo>
                    <a:pt x="257" y="0"/>
                  </a:lnTo>
                  <a:lnTo>
                    <a:pt x="307" y="135"/>
                  </a:lnTo>
                  <a:lnTo>
                    <a:pt x="43" y="185"/>
                  </a:lnTo>
                  <a:lnTo>
                    <a:pt x="0" y="50"/>
                  </a:lnTo>
                  <a:close/>
                  <a:moveTo>
                    <a:pt x="21" y="50"/>
                  </a:moveTo>
                  <a:lnTo>
                    <a:pt x="157" y="114"/>
                  </a:lnTo>
                  <a:lnTo>
                    <a:pt x="243" y="7"/>
                  </a:lnTo>
                  <a:lnTo>
                    <a:pt x="21" y="50"/>
                  </a:lnTo>
                  <a:close/>
                  <a:moveTo>
                    <a:pt x="14" y="57"/>
                  </a:moveTo>
                  <a:lnTo>
                    <a:pt x="50" y="171"/>
                  </a:lnTo>
                  <a:lnTo>
                    <a:pt x="107" y="100"/>
                  </a:lnTo>
                  <a:lnTo>
                    <a:pt x="14" y="57"/>
                  </a:lnTo>
                  <a:close/>
                  <a:moveTo>
                    <a:pt x="257" y="14"/>
                  </a:moveTo>
                  <a:lnTo>
                    <a:pt x="200" y="78"/>
                  </a:lnTo>
                  <a:lnTo>
                    <a:pt x="293" y="121"/>
                  </a:lnTo>
                  <a:lnTo>
                    <a:pt x="257" y="14"/>
                  </a:lnTo>
                  <a:close/>
                  <a:moveTo>
                    <a:pt x="114" y="107"/>
                  </a:moveTo>
                  <a:lnTo>
                    <a:pt x="64" y="171"/>
                  </a:lnTo>
                  <a:lnTo>
                    <a:pt x="285" y="128"/>
                  </a:lnTo>
                  <a:lnTo>
                    <a:pt x="193" y="93"/>
                  </a:lnTo>
                  <a:lnTo>
                    <a:pt x="164" y="128"/>
                  </a:lnTo>
                  <a:lnTo>
                    <a:pt x="114" y="107"/>
                  </a:lnTo>
                  <a:close/>
                </a:path>
              </a:pathLst>
            </a:custGeom>
            <a:solidFill>
              <a:srgbClr val="00FF00"/>
            </a:solidFill>
            <a:ln w="9525">
              <a:solidFill>
                <a:schemeClr val="accent2"/>
              </a:solidFill>
              <a:round/>
              <a:headEnd/>
              <a:tailEnd/>
            </a:ln>
          </p:spPr>
          <p:txBody>
            <a:bodyPr/>
            <a:lstStyle/>
            <a:p>
              <a:endParaRPr lang="de-DE"/>
            </a:p>
          </p:txBody>
        </p:sp>
        <p:sp>
          <p:nvSpPr>
            <p:cNvPr id="13377" name="Freeform 135"/>
            <p:cNvSpPr>
              <a:spLocks/>
            </p:cNvSpPr>
            <p:nvPr/>
          </p:nvSpPr>
          <p:spPr bwMode="auto">
            <a:xfrm>
              <a:off x="1200" y="2976"/>
              <a:ext cx="307" cy="185"/>
            </a:xfrm>
            <a:custGeom>
              <a:avLst/>
              <a:gdLst>
                <a:gd name="T0" fmla="*/ 0 w 307"/>
                <a:gd name="T1" fmla="*/ 50 h 185"/>
                <a:gd name="T2" fmla="*/ 257 w 307"/>
                <a:gd name="T3" fmla="*/ 0 h 185"/>
                <a:gd name="T4" fmla="*/ 307 w 307"/>
                <a:gd name="T5" fmla="*/ 135 h 185"/>
                <a:gd name="T6" fmla="*/ 43 w 307"/>
                <a:gd name="T7" fmla="*/ 185 h 185"/>
                <a:gd name="T8" fmla="*/ 0 w 307"/>
                <a:gd name="T9" fmla="*/ 50 h 185"/>
                <a:gd name="T10" fmla="*/ 0 60000 65536"/>
                <a:gd name="T11" fmla="*/ 0 60000 65536"/>
                <a:gd name="T12" fmla="*/ 0 60000 65536"/>
                <a:gd name="T13" fmla="*/ 0 60000 65536"/>
                <a:gd name="T14" fmla="*/ 0 60000 65536"/>
                <a:gd name="T15" fmla="*/ 0 w 307"/>
                <a:gd name="T16" fmla="*/ 0 h 185"/>
                <a:gd name="T17" fmla="*/ 307 w 307"/>
                <a:gd name="T18" fmla="*/ 185 h 185"/>
              </a:gdLst>
              <a:ahLst/>
              <a:cxnLst>
                <a:cxn ang="T10">
                  <a:pos x="T0" y="T1"/>
                </a:cxn>
                <a:cxn ang="T11">
                  <a:pos x="T2" y="T3"/>
                </a:cxn>
                <a:cxn ang="T12">
                  <a:pos x="T4" y="T5"/>
                </a:cxn>
                <a:cxn ang="T13">
                  <a:pos x="T6" y="T7"/>
                </a:cxn>
                <a:cxn ang="T14">
                  <a:pos x="T8" y="T9"/>
                </a:cxn>
              </a:cxnLst>
              <a:rect l="T15" t="T16" r="T17" b="T18"/>
              <a:pathLst>
                <a:path w="307" h="185">
                  <a:moveTo>
                    <a:pt x="0" y="50"/>
                  </a:moveTo>
                  <a:lnTo>
                    <a:pt x="257" y="0"/>
                  </a:lnTo>
                  <a:lnTo>
                    <a:pt x="307" y="135"/>
                  </a:lnTo>
                  <a:lnTo>
                    <a:pt x="43" y="185"/>
                  </a:lnTo>
                  <a:lnTo>
                    <a:pt x="0" y="50"/>
                  </a:lnTo>
                </a:path>
              </a:pathLst>
            </a:custGeom>
            <a:noFill/>
            <a:ln w="22225">
              <a:solidFill>
                <a:schemeClr val="accent2"/>
              </a:solidFill>
              <a:prstDash val="solid"/>
              <a:round/>
              <a:headEnd/>
              <a:tailEnd/>
            </a:ln>
          </p:spPr>
          <p:txBody>
            <a:bodyPr/>
            <a:lstStyle/>
            <a:p>
              <a:endParaRPr lang="de-DE"/>
            </a:p>
          </p:txBody>
        </p:sp>
        <p:sp>
          <p:nvSpPr>
            <p:cNvPr id="13378" name="Freeform 136"/>
            <p:cNvSpPr>
              <a:spLocks/>
            </p:cNvSpPr>
            <p:nvPr/>
          </p:nvSpPr>
          <p:spPr bwMode="auto">
            <a:xfrm>
              <a:off x="1221" y="2985"/>
              <a:ext cx="222" cy="107"/>
            </a:xfrm>
            <a:custGeom>
              <a:avLst/>
              <a:gdLst>
                <a:gd name="T0" fmla="*/ 0 w 222"/>
                <a:gd name="T1" fmla="*/ 43 h 107"/>
                <a:gd name="T2" fmla="*/ 136 w 222"/>
                <a:gd name="T3" fmla="*/ 107 h 107"/>
                <a:gd name="T4" fmla="*/ 222 w 222"/>
                <a:gd name="T5" fmla="*/ 0 h 107"/>
                <a:gd name="T6" fmla="*/ 0 w 222"/>
                <a:gd name="T7" fmla="*/ 43 h 107"/>
                <a:gd name="T8" fmla="*/ 0 60000 65536"/>
                <a:gd name="T9" fmla="*/ 0 60000 65536"/>
                <a:gd name="T10" fmla="*/ 0 60000 65536"/>
                <a:gd name="T11" fmla="*/ 0 60000 65536"/>
                <a:gd name="T12" fmla="*/ 0 w 222"/>
                <a:gd name="T13" fmla="*/ 0 h 107"/>
                <a:gd name="T14" fmla="*/ 222 w 222"/>
                <a:gd name="T15" fmla="*/ 107 h 107"/>
              </a:gdLst>
              <a:ahLst/>
              <a:cxnLst>
                <a:cxn ang="T8">
                  <a:pos x="T0" y="T1"/>
                </a:cxn>
                <a:cxn ang="T9">
                  <a:pos x="T2" y="T3"/>
                </a:cxn>
                <a:cxn ang="T10">
                  <a:pos x="T4" y="T5"/>
                </a:cxn>
                <a:cxn ang="T11">
                  <a:pos x="T6" y="T7"/>
                </a:cxn>
              </a:cxnLst>
              <a:rect l="T12" t="T13" r="T14" b="T15"/>
              <a:pathLst>
                <a:path w="222" h="107">
                  <a:moveTo>
                    <a:pt x="0" y="43"/>
                  </a:moveTo>
                  <a:lnTo>
                    <a:pt x="136" y="107"/>
                  </a:lnTo>
                  <a:lnTo>
                    <a:pt x="222" y="0"/>
                  </a:lnTo>
                  <a:lnTo>
                    <a:pt x="0" y="43"/>
                  </a:lnTo>
                </a:path>
              </a:pathLst>
            </a:custGeom>
            <a:noFill/>
            <a:ln w="22225">
              <a:solidFill>
                <a:schemeClr val="accent2"/>
              </a:solidFill>
              <a:prstDash val="solid"/>
              <a:round/>
              <a:headEnd/>
              <a:tailEnd/>
            </a:ln>
          </p:spPr>
          <p:txBody>
            <a:bodyPr/>
            <a:lstStyle/>
            <a:p>
              <a:endParaRPr lang="de-DE"/>
            </a:p>
          </p:txBody>
        </p:sp>
        <p:sp>
          <p:nvSpPr>
            <p:cNvPr id="13379" name="Freeform 137"/>
            <p:cNvSpPr>
              <a:spLocks/>
            </p:cNvSpPr>
            <p:nvPr/>
          </p:nvSpPr>
          <p:spPr bwMode="auto">
            <a:xfrm>
              <a:off x="1214" y="3035"/>
              <a:ext cx="93" cy="114"/>
            </a:xfrm>
            <a:custGeom>
              <a:avLst/>
              <a:gdLst>
                <a:gd name="T0" fmla="*/ 0 w 93"/>
                <a:gd name="T1" fmla="*/ 0 h 114"/>
                <a:gd name="T2" fmla="*/ 36 w 93"/>
                <a:gd name="T3" fmla="*/ 114 h 114"/>
                <a:gd name="T4" fmla="*/ 93 w 93"/>
                <a:gd name="T5" fmla="*/ 43 h 114"/>
                <a:gd name="T6" fmla="*/ 0 w 93"/>
                <a:gd name="T7" fmla="*/ 0 h 114"/>
                <a:gd name="T8" fmla="*/ 0 60000 65536"/>
                <a:gd name="T9" fmla="*/ 0 60000 65536"/>
                <a:gd name="T10" fmla="*/ 0 60000 65536"/>
                <a:gd name="T11" fmla="*/ 0 60000 65536"/>
                <a:gd name="T12" fmla="*/ 0 w 93"/>
                <a:gd name="T13" fmla="*/ 0 h 114"/>
                <a:gd name="T14" fmla="*/ 93 w 93"/>
                <a:gd name="T15" fmla="*/ 114 h 114"/>
              </a:gdLst>
              <a:ahLst/>
              <a:cxnLst>
                <a:cxn ang="T8">
                  <a:pos x="T0" y="T1"/>
                </a:cxn>
                <a:cxn ang="T9">
                  <a:pos x="T2" y="T3"/>
                </a:cxn>
                <a:cxn ang="T10">
                  <a:pos x="T4" y="T5"/>
                </a:cxn>
                <a:cxn ang="T11">
                  <a:pos x="T6" y="T7"/>
                </a:cxn>
              </a:cxnLst>
              <a:rect l="T12" t="T13" r="T14" b="T15"/>
              <a:pathLst>
                <a:path w="93" h="114">
                  <a:moveTo>
                    <a:pt x="0" y="0"/>
                  </a:moveTo>
                  <a:lnTo>
                    <a:pt x="36" y="114"/>
                  </a:lnTo>
                  <a:lnTo>
                    <a:pt x="93" y="43"/>
                  </a:lnTo>
                  <a:lnTo>
                    <a:pt x="0" y="0"/>
                  </a:lnTo>
                </a:path>
              </a:pathLst>
            </a:custGeom>
            <a:noFill/>
            <a:ln w="22225">
              <a:solidFill>
                <a:schemeClr val="accent2"/>
              </a:solidFill>
              <a:prstDash val="solid"/>
              <a:round/>
              <a:headEnd/>
              <a:tailEnd/>
            </a:ln>
          </p:spPr>
          <p:txBody>
            <a:bodyPr/>
            <a:lstStyle/>
            <a:p>
              <a:endParaRPr lang="de-DE"/>
            </a:p>
          </p:txBody>
        </p:sp>
        <p:sp>
          <p:nvSpPr>
            <p:cNvPr id="13380" name="Freeform 138"/>
            <p:cNvSpPr>
              <a:spLocks/>
            </p:cNvSpPr>
            <p:nvPr/>
          </p:nvSpPr>
          <p:spPr bwMode="auto">
            <a:xfrm>
              <a:off x="1400" y="2992"/>
              <a:ext cx="93" cy="107"/>
            </a:xfrm>
            <a:custGeom>
              <a:avLst/>
              <a:gdLst>
                <a:gd name="T0" fmla="*/ 57 w 93"/>
                <a:gd name="T1" fmla="*/ 0 h 107"/>
                <a:gd name="T2" fmla="*/ 0 w 93"/>
                <a:gd name="T3" fmla="*/ 64 h 107"/>
                <a:gd name="T4" fmla="*/ 93 w 93"/>
                <a:gd name="T5" fmla="*/ 107 h 107"/>
                <a:gd name="T6" fmla="*/ 57 w 93"/>
                <a:gd name="T7" fmla="*/ 0 h 107"/>
                <a:gd name="T8" fmla="*/ 0 60000 65536"/>
                <a:gd name="T9" fmla="*/ 0 60000 65536"/>
                <a:gd name="T10" fmla="*/ 0 60000 65536"/>
                <a:gd name="T11" fmla="*/ 0 60000 65536"/>
                <a:gd name="T12" fmla="*/ 0 w 93"/>
                <a:gd name="T13" fmla="*/ 0 h 107"/>
                <a:gd name="T14" fmla="*/ 93 w 93"/>
                <a:gd name="T15" fmla="*/ 107 h 107"/>
              </a:gdLst>
              <a:ahLst/>
              <a:cxnLst>
                <a:cxn ang="T8">
                  <a:pos x="T0" y="T1"/>
                </a:cxn>
                <a:cxn ang="T9">
                  <a:pos x="T2" y="T3"/>
                </a:cxn>
                <a:cxn ang="T10">
                  <a:pos x="T4" y="T5"/>
                </a:cxn>
                <a:cxn ang="T11">
                  <a:pos x="T6" y="T7"/>
                </a:cxn>
              </a:cxnLst>
              <a:rect l="T12" t="T13" r="T14" b="T15"/>
              <a:pathLst>
                <a:path w="93" h="107">
                  <a:moveTo>
                    <a:pt x="57" y="0"/>
                  </a:moveTo>
                  <a:lnTo>
                    <a:pt x="0" y="64"/>
                  </a:lnTo>
                  <a:lnTo>
                    <a:pt x="93" y="107"/>
                  </a:lnTo>
                  <a:lnTo>
                    <a:pt x="57" y="0"/>
                  </a:lnTo>
                </a:path>
              </a:pathLst>
            </a:custGeom>
            <a:noFill/>
            <a:ln w="22225">
              <a:solidFill>
                <a:schemeClr val="accent2"/>
              </a:solidFill>
              <a:prstDash val="solid"/>
              <a:round/>
              <a:headEnd/>
              <a:tailEnd/>
            </a:ln>
          </p:spPr>
          <p:txBody>
            <a:bodyPr/>
            <a:lstStyle/>
            <a:p>
              <a:endParaRPr lang="de-DE"/>
            </a:p>
          </p:txBody>
        </p:sp>
        <p:sp>
          <p:nvSpPr>
            <p:cNvPr id="13381" name="Freeform 139"/>
            <p:cNvSpPr>
              <a:spLocks/>
            </p:cNvSpPr>
            <p:nvPr/>
          </p:nvSpPr>
          <p:spPr bwMode="auto">
            <a:xfrm>
              <a:off x="1264" y="3071"/>
              <a:ext cx="221" cy="78"/>
            </a:xfrm>
            <a:custGeom>
              <a:avLst/>
              <a:gdLst>
                <a:gd name="T0" fmla="*/ 50 w 221"/>
                <a:gd name="T1" fmla="*/ 14 h 78"/>
                <a:gd name="T2" fmla="*/ 0 w 221"/>
                <a:gd name="T3" fmla="*/ 78 h 78"/>
                <a:gd name="T4" fmla="*/ 221 w 221"/>
                <a:gd name="T5" fmla="*/ 35 h 78"/>
                <a:gd name="T6" fmla="*/ 129 w 221"/>
                <a:gd name="T7" fmla="*/ 0 h 78"/>
                <a:gd name="T8" fmla="*/ 100 w 221"/>
                <a:gd name="T9" fmla="*/ 35 h 78"/>
                <a:gd name="T10" fmla="*/ 50 w 221"/>
                <a:gd name="T11" fmla="*/ 14 h 78"/>
                <a:gd name="T12" fmla="*/ 0 60000 65536"/>
                <a:gd name="T13" fmla="*/ 0 60000 65536"/>
                <a:gd name="T14" fmla="*/ 0 60000 65536"/>
                <a:gd name="T15" fmla="*/ 0 60000 65536"/>
                <a:gd name="T16" fmla="*/ 0 60000 65536"/>
                <a:gd name="T17" fmla="*/ 0 60000 65536"/>
                <a:gd name="T18" fmla="*/ 0 w 221"/>
                <a:gd name="T19" fmla="*/ 0 h 78"/>
                <a:gd name="T20" fmla="*/ 221 w 22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21" h="78">
                  <a:moveTo>
                    <a:pt x="50" y="14"/>
                  </a:moveTo>
                  <a:lnTo>
                    <a:pt x="0" y="78"/>
                  </a:lnTo>
                  <a:lnTo>
                    <a:pt x="221" y="35"/>
                  </a:lnTo>
                  <a:lnTo>
                    <a:pt x="129" y="0"/>
                  </a:lnTo>
                  <a:lnTo>
                    <a:pt x="100" y="35"/>
                  </a:lnTo>
                  <a:lnTo>
                    <a:pt x="50" y="14"/>
                  </a:lnTo>
                </a:path>
              </a:pathLst>
            </a:custGeom>
            <a:noFill/>
            <a:ln w="22225">
              <a:solidFill>
                <a:schemeClr val="accent2"/>
              </a:solidFill>
              <a:prstDash val="solid"/>
              <a:round/>
              <a:headEnd/>
              <a:tailEnd/>
            </a:ln>
          </p:spPr>
          <p:txBody>
            <a:bodyPr/>
            <a:lstStyle/>
            <a:p>
              <a:endParaRPr lang="de-DE"/>
            </a:p>
          </p:txBody>
        </p:sp>
        <p:sp>
          <p:nvSpPr>
            <p:cNvPr id="13382" name="Freeform 140"/>
            <p:cNvSpPr>
              <a:spLocks/>
            </p:cNvSpPr>
            <p:nvPr/>
          </p:nvSpPr>
          <p:spPr bwMode="auto">
            <a:xfrm>
              <a:off x="1310" y="2994"/>
              <a:ext cx="50" cy="65"/>
            </a:xfrm>
            <a:custGeom>
              <a:avLst/>
              <a:gdLst>
                <a:gd name="T0" fmla="*/ 29 w 50"/>
                <a:gd name="T1" fmla="*/ 43 h 65"/>
                <a:gd name="T2" fmla="*/ 8 w 50"/>
                <a:gd name="T3" fmla="*/ 15 h 65"/>
                <a:gd name="T4" fmla="*/ 15 w 50"/>
                <a:gd name="T5" fmla="*/ 58 h 65"/>
                <a:gd name="T6" fmla="*/ 22 w 50"/>
                <a:gd name="T7" fmla="*/ 58 h 65"/>
                <a:gd name="T8" fmla="*/ 29 w 50"/>
                <a:gd name="T9" fmla="*/ 58 h 65"/>
                <a:gd name="T10" fmla="*/ 22 w 50"/>
                <a:gd name="T11" fmla="*/ 58 h 65"/>
                <a:gd name="T12" fmla="*/ 15 w 50"/>
                <a:gd name="T13" fmla="*/ 65 h 65"/>
                <a:gd name="T14" fmla="*/ 15 w 50"/>
                <a:gd name="T15" fmla="*/ 58 h 65"/>
                <a:gd name="T16" fmla="*/ 8 w 50"/>
                <a:gd name="T17" fmla="*/ 15 h 65"/>
                <a:gd name="T18" fmla="*/ 0 w 50"/>
                <a:gd name="T19" fmla="*/ 15 h 65"/>
                <a:gd name="T20" fmla="*/ 8 w 50"/>
                <a:gd name="T21" fmla="*/ 8 h 65"/>
                <a:gd name="T22" fmla="*/ 29 w 50"/>
                <a:gd name="T23" fmla="*/ 36 h 65"/>
                <a:gd name="T24" fmla="*/ 29 w 50"/>
                <a:gd name="T25" fmla="*/ 0 h 65"/>
                <a:gd name="T26" fmla="*/ 36 w 50"/>
                <a:gd name="T27" fmla="*/ 0 h 65"/>
                <a:gd name="T28" fmla="*/ 43 w 50"/>
                <a:gd name="T29" fmla="*/ 43 h 65"/>
                <a:gd name="T30" fmla="*/ 50 w 50"/>
                <a:gd name="T31" fmla="*/ 43 h 65"/>
                <a:gd name="T32" fmla="*/ 50 w 50"/>
                <a:gd name="T33" fmla="*/ 50 h 65"/>
                <a:gd name="T34" fmla="*/ 36 w 50"/>
                <a:gd name="T35" fmla="*/ 50 h 65"/>
                <a:gd name="T36" fmla="*/ 43 w 50"/>
                <a:gd name="T37" fmla="*/ 50 h 65"/>
                <a:gd name="T38" fmla="*/ 36 w 50"/>
                <a:gd name="T39" fmla="*/ 8 h 65"/>
                <a:gd name="T40" fmla="*/ 29 w 50"/>
                <a:gd name="T41" fmla="*/ 43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5"/>
                <a:gd name="T65" fmla="*/ 50 w 50"/>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5">
                  <a:moveTo>
                    <a:pt x="29" y="43"/>
                  </a:moveTo>
                  <a:lnTo>
                    <a:pt x="8" y="15"/>
                  </a:lnTo>
                  <a:lnTo>
                    <a:pt x="15" y="58"/>
                  </a:lnTo>
                  <a:lnTo>
                    <a:pt x="22" y="58"/>
                  </a:lnTo>
                  <a:lnTo>
                    <a:pt x="29" y="58"/>
                  </a:lnTo>
                  <a:lnTo>
                    <a:pt x="22" y="58"/>
                  </a:lnTo>
                  <a:lnTo>
                    <a:pt x="15" y="65"/>
                  </a:lnTo>
                  <a:lnTo>
                    <a:pt x="15" y="58"/>
                  </a:lnTo>
                  <a:lnTo>
                    <a:pt x="8" y="15"/>
                  </a:lnTo>
                  <a:lnTo>
                    <a:pt x="0" y="15"/>
                  </a:lnTo>
                  <a:lnTo>
                    <a:pt x="8" y="8"/>
                  </a:lnTo>
                  <a:lnTo>
                    <a:pt x="29" y="36"/>
                  </a:lnTo>
                  <a:lnTo>
                    <a:pt x="29" y="0"/>
                  </a:lnTo>
                  <a:lnTo>
                    <a:pt x="36" y="0"/>
                  </a:lnTo>
                  <a:lnTo>
                    <a:pt x="43" y="43"/>
                  </a:lnTo>
                  <a:lnTo>
                    <a:pt x="50" y="43"/>
                  </a:lnTo>
                  <a:lnTo>
                    <a:pt x="50" y="50"/>
                  </a:lnTo>
                  <a:lnTo>
                    <a:pt x="36" y="50"/>
                  </a:lnTo>
                  <a:lnTo>
                    <a:pt x="43" y="50"/>
                  </a:lnTo>
                  <a:lnTo>
                    <a:pt x="36" y="8"/>
                  </a:lnTo>
                  <a:lnTo>
                    <a:pt x="29" y="43"/>
                  </a:lnTo>
                </a:path>
              </a:pathLst>
            </a:custGeom>
            <a:noFill/>
            <a:ln w="22225">
              <a:solidFill>
                <a:schemeClr val="accent2"/>
              </a:solidFill>
              <a:prstDash val="solid"/>
              <a:round/>
              <a:headEnd/>
              <a:tailEnd/>
            </a:ln>
          </p:spPr>
          <p:txBody>
            <a:bodyPr/>
            <a:lstStyle/>
            <a:p>
              <a:endParaRPr lang="de-DE"/>
            </a:p>
          </p:txBody>
        </p:sp>
        <p:sp>
          <p:nvSpPr>
            <p:cNvPr id="13383" name="Rectangle 141"/>
            <p:cNvSpPr>
              <a:spLocks noChangeArrowheads="1"/>
            </p:cNvSpPr>
            <p:nvPr/>
          </p:nvSpPr>
          <p:spPr bwMode="auto">
            <a:xfrm>
              <a:off x="480" y="2832"/>
              <a:ext cx="471" cy="134"/>
            </a:xfrm>
            <a:prstGeom prst="rect">
              <a:avLst/>
            </a:prstGeom>
            <a:noFill/>
            <a:ln w="9525">
              <a:noFill/>
              <a:miter lim="800000"/>
              <a:headEnd/>
              <a:tailEnd/>
            </a:ln>
          </p:spPr>
          <p:txBody>
            <a:bodyPr wrap="none" lIns="0" tIns="0" rIns="0" bIns="0">
              <a:spAutoFit/>
            </a:bodyPr>
            <a:lstStyle/>
            <a:p>
              <a:pPr algn="ctr" defTabSz="762000"/>
              <a:r>
                <a:rPr lang="en-GB" altLang="ar-SA" sz="1400" u="none">
                  <a:solidFill>
                    <a:schemeClr val="accent2"/>
                  </a:solidFill>
                  <a:cs typeface="Times New Roman (Arabic)" charset="-78"/>
                </a:rPr>
                <a:t>Message</a:t>
              </a:r>
            </a:p>
          </p:txBody>
        </p:sp>
        <p:sp>
          <p:nvSpPr>
            <p:cNvPr id="13384" name="Line 142"/>
            <p:cNvSpPr>
              <a:spLocks noChangeShapeType="1"/>
            </p:cNvSpPr>
            <p:nvPr/>
          </p:nvSpPr>
          <p:spPr bwMode="auto">
            <a:xfrm>
              <a:off x="768" y="2976"/>
              <a:ext cx="432" cy="96"/>
            </a:xfrm>
            <a:prstGeom prst="line">
              <a:avLst/>
            </a:prstGeom>
            <a:noFill/>
            <a:ln w="9525">
              <a:solidFill>
                <a:schemeClr val="accent2"/>
              </a:solidFill>
              <a:round/>
              <a:headEnd/>
              <a:tailEnd type="triangle" w="med" len="med"/>
            </a:ln>
          </p:spPr>
          <p:txBody>
            <a:bodyPr wrap="none" anchor="ctr"/>
            <a:lstStyle/>
            <a:p>
              <a:endParaRPr lang="de-DE"/>
            </a:p>
          </p:txBody>
        </p:sp>
      </p:grpSp>
      <p:grpSp>
        <p:nvGrpSpPr>
          <p:cNvPr id="12" name="Group 143"/>
          <p:cNvGrpSpPr>
            <a:grpSpLocks/>
          </p:cNvGrpSpPr>
          <p:nvPr/>
        </p:nvGrpSpPr>
        <p:grpSpPr bwMode="auto">
          <a:xfrm>
            <a:off x="457200" y="1752600"/>
            <a:ext cx="9332913" cy="944563"/>
            <a:chOff x="288" y="1200"/>
            <a:chExt cx="5880" cy="595"/>
          </a:xfrm>
        </p:grpSpPr>
        <p:grpSp>
          <p:nvGrpSpPr>
            <p:cNvPr id="13" name="Group 144"/>
            <p:cNvGrpSpPr>
              <a:grpSpLocks/>
            </p:cNvGrpSpPr>
            <p:nvPr/>
          </p:nvGrpSpPr>
          <p:grpSpPr bwMode="auto">
            <a:xfrm>
              <a:off x="448" y="1497"/>
              <a:ext cx="5504" cy="231"/>
              <a:chOff x="384" y="1440"/>
              <a:chExt cx="5504" cy="231"/>
            </a:xfrm>
          </p:grpSpPr>
          <p:sp>
            <p:nvSpPr>
              <p:cNvPr id="13373" name="Text Box 145"/>
              <p:cNvSpPr txBox="1">
                <a:spLocks noChangeArrowheads="1"/>
              </p:cNvSpPr>
              <p:nvPr/>
            </p:nvSpPr>
            <p:spPr bwMode="auto">
              <a:xfrm>
                <a:off x="384" y="1440"/>
                <a:ext cx="5504" cy="231"/>
              </a:xfrm>
              <a:prstGeom prst="rect">
                <a:avLst/>
              </a:prstGeom>
              <a:solidFill>
                <a:srgbClr val="FFFF66"/>
              </a:solidFill>
              <a:ln w="9525">
                <a:noFill/>
                <a:miter lim="800000"/>
                <a:headEnd/>
                <a:tailEnd/>
              </a:ln>
            </p:spPr>
            <p:txBody>
              <a:bodyPr wrap="none">
                <a:spAutoFit/>
              </a:bodyPr>
              <a:lstStyle/>
              <a:p>
                <a:pPr defTabSz="762000"/>
                <a:r>
                  <a:rPr lang="en-GB" altLang="de-DE" sz="1800" u="none">
                    <a:solidFill>
                      <a:schemeClr val="hlink"/>
                    </a:solidFill>
                    <a:cs typeface="Times New Roman (Arabic)" charset="-78"/>
                  </a:rPr>
                  <a:t>   </a:t>
                </a:r>
                <a:r>
                  <a:rPr lang="en-GB" altLang="ar-SA" sz="1800" u="none">
                    <a:solidFill>
                      <a:schemeClr val="hlink"/>
                    </a:solidFill>
                    <a:cs typeface="Times New Roman (Arabic)" charset="-78"/>
                  </a:rPr>
                  <a:t>Key = Z</a:t>
                </a:r>
                <a:r>
                  <a:rPr lang="de-DE" altLang="ar-SA" sz="1800" u="none">
                    <a:solidFill>
                      <a:schemeClr val="hlink"/>
                    </a:solidFill>
                    <a:latin typeface="Bookman Old Style" pitchFamily="18" charset="0"/>
                    <a:cs typeface="Times New Roman (Arabic)" charset="-78"/>
                  </a:rPr>
                  <a:t>                           Secret key agreement                         </a:t>
                </a:r>
                <a:r>
                  <a:rPr lang="en-GB" altLang="ar-SA" sz="1800" u="none">
                    <a:solidFill>
                      <a:schemeClr val="hlink"/>
                    </a:solidFill>
                    <a:cs typeface="Times New Roman (Arabic)" charset="-78"/>
                  </a:rPr>
                  <a:t>Key = Z</a:t>
                </a:r>
                <a:r>
                  <a:rPr lang="de-DE" altLang="ar-SA" sz="1800" u="none">
                    <a:solidFill>
                      <a:schemeClr val="hlink"/>
                    </a:solidFill>
                    <a:latin typeface="Bookman Old Style" pitchFamily="18" charset="0"/>
                    <a:cs typeface="Times New Roman (Arabic)" charset="-78"/>
                  </a:rPr>
                  <a:t> </a:t>
                </a:r>
              </a:p>
            </p:txBody>
          </p:sp>
          <p:sp>
            <p:nvSpPr>
              <p:cNvPr id="13374" name="Line 146"/>
              <p:cNvSpPr>
                <a:spLocks noChangeShapeType="1"/>
              </p:cNvSpPr>
              <p:nvPr/>
            </p:nvSpPr>
            <p:spPr bwMode="auto">
              <a:xfrm>
                <a:off x="1200" y="1560"/>
                <a:ext cx="1104" cy="0"/>
              </a:xfrm>
              <a:prstGeom prst="line">
                <a:avLst/>
              </a:prstGeom>
              <a:noFill/>
              <a:ln w="9525">
                <a:solidFill>
                  <a:schemeClr val="hlink"/>
                </a:solidFill>
                <a:round/>
                <a:headEnd type="triangle" w="med" len="med"/>
                <a:tailEnd type="triangle" w="med" len="med"/>
              </a:ln>
            </p:spPr>
            <p:txBody>
              <a:bodyPr wrap="none" anchor="ctr"/>
              <a:lstStyle/>
              <a:p>
                <a:endParaRPr lang="de-DE"/>
              </a:p>
            </p:txBody>
          </p:sp>
          <p:sp>
            <p:nvSpPr>
              <p:cNvPr id="13375" name="Line 147"/>
              <p:cNvSpPr>
                <a:spLocks noChangeShapeType="1"/>
              </p:cNvSpPr>
              <p:nvPr/>
            </p:nvSpPr>
            <p:spPr bwMode="auto">
              <a:xfrm>
                <a:off x="4080" y="1568"/>
                <a:ext cx="1056" cy="0"/>
              </a:xfrm>
              <a:prstGeom prst="line">
                <a:avLst/>
              </a:prstGeom>
              <a:noFill/>
              <a:ln w="9525">
                <a:solidFill>
                  <a:schemeClr val="hlink"/>
                </a:solidFill>
                <a:round/>
                <a:headEnd type="triangle" w="med" len="med"/>
                <a:tailEnd type="triangle" w="med" len="med"/>
              </a:ln>
            </p:spPr>
            <p:txBody>
              <a:bodyPr wrap="none" anchor="ctr"/>
              <a:lstStyle/>
              <a:p>
                <a:endParaRPr lang="de-DE"/>
              </a:p>
            </p:txBody>
          </p:sp>
        </p:grpSp>
        <p:grpSp>
          <p:nvGrpSpPr>
            <p:cNvPr id="14" name="Group 148"/>
            <p:cNvGrpSpPr>
              <a:grpSpLocks/>
            </p:cNvGrpSpPr>
            <p:nvPr/>
          </p:nvGrpSpPr>
          <p:grpSpPr bwMode="auto">
            <a:xfrm>
              <a:off x="288" y="1200"/>
              <a:ext cx="264" cy="595"/>
              <a:chOff x="2974" y="960"/>
              <a:chExt cx="264" cy="595"/>
            </a:xfrm>
          </p:grpSpPr>
          <p:sp>
            <p:nvSpPr>
              <p:cNvPr id="13352" name="Freeform 149"/>
              <p:cNvSpPr>
                <a:spLocks/>
              </p:cNvSpPr>
              <p:nvPr/>
            </p:nvSpPr>
            <p:spPr bwMode="auto">
              <a:xfrm>
                <a:off x="3131" y="1096"/>
                <a:ext cx="107" cy="121"/>
              </a:xfrm>
              <a:custGeom>
                <a:avLst/>
                <a:gdLst>
                  <a:gd name="T0" fmla="*/ 50 w 107"/>
                  <a:gd name="T1" fmla="*/ 0 h 121"/>
                  <a:gd name="T2" fmla="*/ 57 w 107"/>
                  <a:gd name="T3" fmla="*/ 0 h 121"/>
                  <a:gd name="T4" fmla="*/ 71 w 107"/>
                  <a:gd name="T5" fmla="*/ 0 h 121"/>
                  <a:gd name="T6" fmla="*/ 78 w 107"/>
                  <a:gd name="T7" fmla="*/ 7 h 121"/>
                  <a:gd name="T8" fmla="*/ 85 w 107"/>
                  <a:gd name="T9" fmla="*/ 7 h 121"/>
                  <a:gd name="T10" fmla="*/ 93 w 107"/>
                  <a:gd name="T11" fmla="*/ 14 h 121"/>
                  <a:gd name="T12" fmla="*/ 100 w 107"/>
                  <a:gd name="T13" fmla="*/ 28 h 121"/>
                  <a:gd name="T14" fmla="*/ 100 w 107"/>
                  <a:gd name="T15" fmla="*/ 35 h 121"/>
                  <a:gd name="T16" fmla="*/ 107 w 107"/>
                  <a:gd name="T17" fmla="*/ 50 h 121"/>
                  <a:gd name="T18" fmla="*/ 107 w 107"/>
                  <a:gd name="T19" fmla="*/ 64 h 121"/>
                  <a:gd name="T20" fmla="*/ 107 w 107"/>
                  <a:gd name="T21" fmla="*/ 71 h 121"/>
                  <a:gd name="T22" fmla="*/ 100 w 107"/>
                  <a:gd name="T23" fmla="*/ 85 h 121"/>
                  <a:gd name="T24" fmla="*/ 100 w 107"/>
                  <a:gd name="T25" fmla="*/ 100 h 121"/>
                  <a:gd name="T26" fmla="*/ 93 w 107"/>
                  <a:gd name="T27" fmla="*/ 107 h 121"/>
                  <a:gd name="T28" fmla="*/ 85 w 107"/>
                  <a:gd name="T29" fmla="*/ 114 h 121"/>
                  <a:gd name="T30" fmla="*/ 78 w 107"/>
                  <a:gd name="T31" fmla="*/ 121 h 121"/>
                  <a:gd name="T32" fmla="*/ 64 w 107"/>
                  <a:gd name="T33" fmla="*/ 121 h 121"/>
                  <a:gd name="T34" fmla="*/ 57 w 107"/>
                  <a:gd name="T35" fmla="*/ 121 h 121"/>
                  <a:gd name="T36" fmla="*/ 50 w 107"/>
                  <a:gd name="T37" fmla="*/ 121 h 121"/>
                  <a:gd name="T38" fmla="*/ 36 w 107"/>
                  <a:gd name="T39" fmla="*/ 121 h 121"/>
                  <a:gd name="T40" fmla="*/ 28 w 107"/>
                  <a:gd name="T41" fmla="*/ 121 h 121"/>
                  <a:gd name="T42" fmla="*/ 21 w 107"/>
                  <a:gd name="T43" fmla="*/ 114 h 121"/>
                  <a:gd name="T44" fmla="*/ 14 w 107"/>
                  <a:gd name="T45" fmla="*/ 107 h 121"/>
                  <a:gd name="T46" fmla="*/ 7 w 107"/>
                  <a:gd name="T47" fmla="*/ 100 h 121"/>
                  <a:gd name="T48" fmla="*/ 7 w 107"/>
                  <a:gd name="T49" fmla="*/ 85 h 121"/>
                  <a:gd name="T50" fmla="*/ 0 w 107"/>
                  <a:gd name="T51" fmla="*/ 71 h 121"/>
                  <a:gd name="T52" fmla="*/ 0 w 107"/>
                  <a:gd name="T53" fmla="*/ 64 h 121"/>
                  <a:gd name="T54" fmla="*/ 0 w 107"/>
                  <a:gd name="T55" fmla="*/ 50 h 121"/>
                  <a:gd name="T56" fmla="*/ 7 w 107"/>
                  <a:gd name="T57" fmla="*/ 35 h 121"/>
                  <a:gd name="T58" fmla="*/ 7 w 107"/>
                  <a:gd name="T59" fmla="*/ 28 h 121"/>
                  <a:gd name="T60" fmla="*/ 14 w 107"/>
                  <a:gd name="T61" fmla="*/ 14 h 121"/>
                  <a:gd name="T62" fmla="*/ 21 w 107"/>
                  <a:gd name="T63" fmla="*/ 7 h 121"/>
                  <a:gd name="T64" fmla="*/ 28 w 107"/>
                  <a:gd name="T65" fmla="*/ 7 h 121"/>
                  <a:gd name="T66" fmla="*/ 36 w 107"/>
                  <a:gd name="T67" fmla="*/ 0 h 121"/>
                  <a:gd name="T68" fmla="*/ 50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close/>
                  </a:path>
                </a:pathLst>
              </a:custGeom>
              <a:solidFill>
                <a:srgbClr val="FF3399"/>
              </a:solidFill>
              <a:ln w="9525">
                <a:noFill/>
                <a:round/>
                <a:headEnd/>
                <a:tailEnd/>
              </a:ln>
            </p:spPr>
            <p:txBody>
              <a:bodyPr/>
              <a:lstStyle/>
              <a:p>
                <a:endParaRPr lang="de-DE"/>
              </a:p>
            </p:txBody>
          </p:sp>
          <p:sp>
            <p:nvSpPr>
              <p:cNvPr id="13353" name="Freeform 150"/>
              <p:cNvSpPr>
                <a:spLocks/>
              </p:cNvSpPr>
              <p:nvPr/>
            </p:nvSpPr>
            <p:spPr bwMode="auto">
              <a:xfrm>
                <a:off x="3131" y="1096"/>
                <a:ext cx="107" cy="121"/>
              </a:xfrm>
              <a:custGeom>
                <a:avLst/>
                <a:gdLst>
                  <a:gd name="T0" fmla="*/ 50 w 107"/>
                  <a:gd name="T1" fmla="*/ 0 h 121"/>
                  <a:gd name="T2" fmla="*/ 57 w 107"/>
                  <a:gd name="T3" fmla="*/ 0 h 121"/>
                  <a:gd name="T4" fmla="*/ 71 w 107"/>
                  <a:gd name="T5" fmla="*/ 0 h 121"/>
                  <a:gd name="T6" fmla="*/ 78 w 107"/>
                  <a:gd name="T7" fmla="*/ 7 h 121"/>
                  <a:gd name="T8" fmla="*/ 85 w 107"/>
                  <a:gd name="T9" fmla="*/ 7 h 121"/>
                  <a:gd name="T10" fmla="*/ 93 w 107"/>
                  <a:gd name="T11" fmla="*/ 14 h 121"/>
                  <a:gd name="T12" fmla="*/ 100 w 107"/>
                  <a:gd name="T13" fmla="*/ 28 h 121"/>
                  <a:gd name="T14" fmla="*/ 100 w 107"/>
                  <a:gd name="T15" fmla="*/ 35 h 121"/>
                  <a:gd name="T16" fmla="*/ 107 w 107"/>
                  <a:gd name="T17" fmla="*/ 50 h 121"/>
                  <a:gd name="T18" fmla="*/ 107 w 107"/>
                  <a:gd name="T19" fmla="*/ 64 h 121"/>
                  <a:gd name="T20" fmla="*/ 107 w 107"/>
                  <a:gd name="T21" fmla="*/ 71 h 121"/>
                  <a:gd name="T22" fmla="*/ 100 w 107"/>
                  <a:gd name="T23" fmla="*/ 85 h 121"/>
                  <a:gd name="T24" fmla="*/ 100 w 107"/>
                  <a:gd name="T25" fmla="*/ 100 h 121"/>
                  <a:gd name="T26" fmla="*/ 93 w 107"/>
                  <a:gd name="T27" fmla="*/ 107 h 121"/>
                  <a:gd name="T28" fmla="*/ 85 w 107"/>
                  <a:gd name="T29" fmla="*/ 114 h 121"/>
                  <a:gd name="T30" fmla="*/ 78 w 107"/>
                  <a:gd name="T31" fmla="*/ 121 h 121"/>
                  <a:gd name="T32" fmla="*/ 64 w 107"/>
                  <a:gd name="T33" fmla="*/ 121 h 121"/>
                  <a:gd name="T34" fmla="*/ 57 w 107"/>
                  <a:gd name="T35" fmla="*/ 121 h 121"/>
                  <a:gd name="T36" fmla="*/ 50 w 107"/>
                  <a:gd name="T37" fmla="*/ 121 h 121"/>
                  <a:gd name="T38" fmla="*/ 36 w 107"/>
                  <a:gd name="T39" fmla="*/ 121 h 121"/>
                  <a:gd name="T40" fmla="*/ 28 w 107"/>
                  <a:gd name="T41" fmla="*/ 121 h 121"/>
                  <a:gd name="T42" fmla="*/ 21 w 107"/>
                  <a:gd name="T43" fmla="*/ 114 h 121"/>
                  <a:gd name="T44" fmla="*/ 14 w 107"/>
                  <a:gd name="T45" fmla="*/ 107 h 121"/>
                  <a:gd name="T46" fmla="*/ 7 w 107"/>
                  <a:gd name="T47" fmla="*/ 100 h 121"/>
                  <a:gd name="T48" fmla="*/ 7 w 107"/>
                  <a:gd name="T49" fmla="*/ 85 h 121"/>
                  <a:gd name="T50" fmla="*/ 0 w 107"/>
                  <a:gd name="T51" fmla="*/ 71 h 121"/>
                  <a:gd name="T52" fmla="*/ 0 w 107"/>
                  <a:gd name="T53" fmla="*/ 64 h 121"/>
                  <a:gd name="T54" fmla="*/ 0 w 107"/>
                  <a:gd name="T55" fmla="*/ 50 h 121"/>
                  <a:gd name="T56" fmla="*/ 7 w 107"/>
                  <a:gd name="T57" fmla="*/ 35 h 121"/>
                  <a:gd name="T58" fmla="*/ 7 w 107"/>
                  <a:gd name="T59" fmla="*/ 28 h 121"/>
                  <a:gd name="T60" fmla="*/ 14 w 107"/>
                  <a:gd name="T61" fmla="*/ 14 h 121"/>
                  <a:gd name="T62" fmla="*/ 21 w 107"/>
                  <a:gd name="T63" fmla="*/ 7 h 121"/>
                  <a:gd name="T64" fmla="*/ 28 w 107"/>
                  <a:gd name="T65" fmla="*/ 7 h 121"/>
                  <a:gd name="T66" fmla="*/ 36 w 107"/>
                  <a:gd name="T67" fmla="*/ 0 h 121"/>
                  <a:gd name="T68" fmla="*/ 50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path>
                </a:pathLst>
              </a:custGeom>
              <a:noFill/>
              <a:ln w="22225">
                <a:solidFill>
                  <a:srgbClr val="000000"/>
                </a:solidFill>
                <a:prstDash val="solid"/>
                <a:round/>
                <a:headEnd/>
                <a:tailEnd/>
              </a:ln>
            </p:spPr>
            <p:txBody>
              <a:bodyPr/>
              <a:lstStyle/>
              <a:p>
                <a:endParaRPr lang="de-DE"/>
              </a:p>
            </p:txBody>
          </p:sp>
          <p:sp>
            <p:nvSpPr>
              <p:cNvPr id="13354" name="Rectangle 151"/>
              <p:cNvSpPr>
                <a:spLocks noChangeArrowheads="1"/>
              </p:cNvSpPr>
              <p:nvPr/>
            </p:nvSpPr>
            <p:spPr bwMode="auto">
              <a:xfrm>
                <a:off x="2981" y="1138"/>
                <a:ext cx="157" cy="22"/>
              </a:xfrm>
              <a:prstGeom prst="rect">
                <a:avLst/>
              </a:prstGeom>
              <a:solidFill>
                <a:srgbClr val="FF3399"/>
              </a:solidFill>
              <a:ln w="9525">
                <a:noFill/>
                <a:miter lim="800000"/>
                <a:headEnd/>
                <a:tailEnd/>
              </a:ln>
            </p:spPr>
            <p:txBody>
              <a:bodyPr/>
              <a:lstStyle/>
              <a:p>
                <a:endParaRPr lang="de-DE"/>
              </a:p>
            </p:txBody>
          </p:sp>
          <p:sp>
            <p:nvSpPr>
              <p:cNvPr id="13355" name="Rectangle 152"/>
              <p:cNvSpPr>
                <a:spLocks noChangeArrowheads="1"/>
              </p:cNvSpPr>
              <p:nvPr/>
            </p:nvSpPr>
            <p:spPr bwMode="auto">
              <a:xfrm>
                <a:off x="2981" y="1138"/>
                <a:ext cx="157" cy="22"/>
              </a:xfrm>
              <a:prstGeom prst="rect">
                <a:avLst/>
              </a:prstGeom>
              <a:noFill/>
              <a:ln w="22225">
                <a:solidFill>
                  <a:srgbClr val="000000"/>
                </a:solidFill>
                <a:miter lim="800000"/>
                <a:headEnd/>
                <a:tailEnd/>
              </a:ln>
            </p:spPr>
            <p:txBody>
              <a:bodyPr/>
              <a:lstStyle/>
              <a:p>
                <a:endParaRPr lang="de-DE"/>
              </a:p>
            </p:txBody>
          </p:sp>
          <p:sp>
            <p:nvSpPr>
              <p:cNvPr id="13356" name="Freeform 153"/>
              <p:cNvSpPr>
                <a:spLocks noEditPoints="1"/>
              </p:cNvSpPr>
              <p:nvPr/>
            </p:nvSpPr>
            <p:spPr bwMode="auto">
              <a:xfrm>
                <a:off x="2974" y="1153"/>
                <a:ext cx="57" cy="50"/>
              </a:xfrm>
              <a:custGeom>
                <a:avLst/>
                <a:gdLst>
                  <a:gd name="T0" fmla="*/ 0 w 57"/>
                  <a:gd name="T1" fmla="*/ 0 h 50"/>
                  <a:gd name="T2" fmla="*/ 21 w 57"/>
                  <a:gd name="T3" fmla="*/ 0 h 50"/>
                  <a:gd name="T4" fmla="*/ 21 w 57"/>
                  <a:gd name="T5" fmla="*/ 43 h 50"/>
                  <a:gd name="T6" fmla="*/ 21 w 57"/>
                  <a:gd name="T7" fmla="*/ 50 h 50"/>
                  <a:gd name="T8" fmla="*/ 14 w 57"/>
                  <a:gd name="T9" fmla="*/ 50 h 50"/>
                  <a:gd name="T10" fmla="*/ 7 w 57"/>
                  <a:gd name="T11" fmla="*/ 50 h 50"/>
                  <a:gd name="T12" fmla="*/ 7 w 57"/>
                  <a:gd name="T13" fmla="*/ 43 h 50"/>
                  <a:gd name="T14" fmla="*/ 0 w 57"/>
                  <a:gd name="T15" fmla="*/ 0 h 50"/>
                  <a:gd name="T16" fmla="*/ 36 w 57"/>
                  <a:gd name="T17" fmla="*/ 0 h 50"/>
                  <a:gd name="T18" fmla="*/ 57 w 57"/>
                  <a:gd name="T19" fmla="*/ 0 h 50"/>
                  <a:gd name="T20" fmla="*/ 57 w 57"/>
                  <a:gd name="T21" fmla="*/ 43 h 50"/>
                  <a:gd name="T22" fmla="*/ 50 w 57"/>
                  <a:gd name="T23" fmla="*/ 50 h 50"/>
                  <a:gd name="T24" fmla="*/ 43 w 57"/>
                  <a:gd name="T25" fmla="*/ 50 h 50"/>
                  <a:gd name="T26" fmla="*/ 43 w 57"/>
                  <a:gd name="T27" fmla="*/ 43 h 50"/>
                  <a:gd name="T28" fmla="*/ 36 w 5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0"/>
                  <a:gd name="T47" fmla="*/ 57 w 5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0">
                    <a:moveTo>
                      <a:pt x="0" y="0"/>
                    </a:moveTo>
                    <a:lnTo>
                      <a:pt x="21" y="0"/>
                    </a:lnTo>
                    <a:lnTo>
                      <a:pt x="21" y="43"/>
                    </a:lnTo>
                    <a:lnTo>
                      <a:pt x="21" y="50"/>
                    </a:lnTo>
                    <a:lnTo>
                      <a:pt x="14" y="50"/>
                    </a:lnTo>
                    <a:lnTo>
                      <a:pt x="7" y="50"/>
                    </a:lnTo>
                    <a:lnTo>
                      <a:pt x="7" y="43"/>
                    </a:lnTo>
                    <a:lnTo>
                      <a:pt x="0" y="0"/>
                    </a:lnTo>
                    <a:close/>
                    <a:moveTo>
                      <a:pt x="36" y="0"/>
                    </a:moveTo>
                    <a:lnTo>
                      <a:pt x="57" y="0"/>
                    </a:lnTo>
                    <a:lnTo>
                      <a:pt x="57" y="43"/>
                    </a:lnTo>
                    <a:lnTo>
                      <a:pt x="50" y="50"/>
                    </a:lnTo>
                    <a:lnTo>
                      <a:pt x="43" y="50"/>
                    </a:lnTo>
                    <a:lnTo>
                      <a:pt x="43" y="43"/>
                    </a:lnTo>
                    <a:lnTo>
                      <a:pt x="36" y="0"/>
                    </a:lnTo>
                    <a:close/>
                  </a:path>
                </a:pathLst>
              </a:custGeom>
              <a:solidFill>
                <a:srgbClr val="FF3399"/>
              </a:solidFill>
              <a:ln w="9525">
                <a:noFill/>
                <a:round/>
                <a:headEnd/>
                <a:tailEnd/>
              </a:ln>
            </p:spPr>
            <p:txBody>
              <a:bodyPr/>
              <a:lstStyle/>
              <a:p>
                <a:endParaRPr lang="de-DE"/>
              </a:p>
            </p:txBody>
          </p:sp>
          <p:sp>
            <p:nvSpPr>
              <p:cNvPr id="13357" name="Freeform 154"/>
              <p:cNvSpPr>
                <a:spLocks/>
              </p:cNvSpPr>
              <p:nvPr/>
            </p:nvSpPr>
            <p:spPr bwMode="auto">
              <a:xfrm>
                <a:off x="2974" y="1153"/>
                <a:ext cx="21" cy="50"/>
              </a:xfrm>
              <a:custGeom>
                <a:avLst/>
                <a:gdLst>
                  <a:gd name="T0" fmla="*/ 0 w 21"/>
                  <a:gd name="T1" fmla="*/ 0 h 50"/>
                  <a:gd name="T2" fmla="*/ 21 w 21"/>
                  <a:gd name="T3" fmla="*/ 0 h 50"/>
                  <a:gd name="T4" fmla="*/ 21 w 21"/>
                  <a:gd name="T5" fmla="*/ 43 h 50"/>
                  <a:gd name="T6" fmla="*/ 21 w 21"/>
                  <a:gd name="T7" fmla="*/ 50 h 50"/>
                  <a:gd name="T8" fmla="*/ 14 w 21"/>
                  <a:gd name="T9" fmla="*/ 50 h 50"/>
                  <a:gd name="T10" fmla="*/ 7 w 21"/>
                  <a:gd name="T11" fmla="*/ 50 h 50"/>
                  <a:gd name="T12" fmla="*/ 7 w 21"/>
                  <a:gd name="T13" fmla="*/ 43 h 50"/>
                  <a:gd name="T14" fmla="*/ 0 w 21"/>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0"/>
                  <a:gd name="T26" fmla="*/ 21 w 2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0">
                    <a:moveTo>
                      <a:pt x="0" y="0"/>
                    </a:moveTo>
                    <a:lnTo>
                      <a:pt x="21" y="0"/>
                    </a:lnTo>
                    <a:lnTo>
                      <a:pt x="21" y="43"/>
                    </a:lnTo>
                    <a:lnTo>
                      <a:pt x="21" y="50"/>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a:p>
            </p:txBody>
          </p:sp>
          <p:sp>
            <p:nvSpPr>
              <p:cNvPr id="13358" name="Freeform 155"/>
              <p:cNvSpPr>
                <a:spLocks/>
              </p:cNvSpPr>
              <p:nvPr/>
            </p:nvSpPr>
            <p:spPr bwMode="auto">
              <a:xfrm>
                <a:off x="3010" y="1153"/>
                <a:ext cx="21" cy="50"/>
              </a:xfrm>
              <a:custGeom>
                <a:avLst/>
                <a:gdLst>
                  <a:gd name="T0" fmla="*/ 0 w 21"/>
                  <a:gd name="T1" fmla="*/ 0 h 50"/>
                  <a:gd name="T2" fmla="*/ 21 w 21"/>
                  <a:gd name="T3" fmla="*/ 0 h 50"/>
                  <a:gd name="T4" fmla="*/ 21 w 21"/>
                  <a:gd name="T5" fmla="*/ 43 h 50"/>
                  <a:gd name="T6" fmla="*/ 14 w 21"/>
                  <a:gd name="T7" fmla="*/ 50 h 50"/>
                  <a:gd name="T8" fmla="*/ 7 w 21"/>
                  <a:gd name="T9" fmla="*/ 50 h 50"/>
                  <a:gd name="T10" fmla="*/ 7 w 21"/>
                  <a:gd name="T11" fmla="*/ 43 h 50"/>
                  <a:gd name="T12" fmla="*/ 0 w 21"/>
                  <a:gd name="T13" fmla="*/ 0 h 50"/>
                  <a:gd name="T14" fmla="*/ 0 60000 65536"/>
                  <a:gd name="T15" fmla="*/ 0 60000 65536"/>
                  <a:gd name="T16" fmla="*/ 0 60000 65536"/>
                  <a:gd name="T17" fmla="*/ 0 60000 65536"/>
                  <a:gd name="T18" fmla="*/ 0 60000 65536"/>
                  <a:gd name="T19" fmla="*/ 0 60000 65536"/>
                  <a:gd name="T20" fmla="*/ 0 60000 65536"/>
                  <a:gd name="T21" fmla="*/ 0 w 21"/>
                  <a:gd name="T22" fmla="*/ 0 h 50"/>
                  <a:gd name="T23" fmla="*/ 21 w 2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0">
                    <a:moveTo>
                      <a:pt x="0" y="0"/>
                    </a:moveTo>
                    <a:lnTo>
                      <a:pt x="21" y="0"/>
                    </a:lnTo>
                    <a:lnTo>
                      <a:pt x="21" y="43"/>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a:p>
            </p:txBody>
          </p:sp>
          <p:sp>
            <p:nvSpPr>
              <p:cNvPr id="13359" name="Freeform 156"/>
              <p:cNvSpPr>
                <a:spLocks noEditPoints="1"/>
              </p:cNvSpPr>
              <p:nvPr/>
            </p:nvSpPr>
            <p:spPr bwMode="auto">
              <a:xfrm>
                <a:off x="3152" y="1117"/>
                <a:ext cx="64" cy="79"/>
              </a:xfrm>
              <a:custGeom>
                <a:avLst/>
                <a:gdLst>
                  <a:gd name="T0" fmla="*/ 64 w 64"/>
                  <a:gd name="T1" fmla="*/ 50 h 79"/>
                  <a:gd name="T2" fmla="*/ 64 w 64"/>
                  <a:gd name="T3" fmla="*/ 64 h 79"/>
                  <a:gd name="T4" fmla="*/ 50 w 64"/>
                  <a:gd name="T5" fmla="*/ 79 h 79"/>
                  <a:gd name="T6" fmla="*/ 36 w 64"/>
                  <a:gd name="T7" fmla="*/ 79 h 79"/>
                  <a:gd name="T8" fmla="*/ 22 w 64"/>
                  <a:gd name="T9" fmla="*/ 79 h 79"/>
                  <a:gd name="T10" fmla="*/ 15 w 64"/>
                  <a:gd name="T11" fmla="*/ 71 h 79"/>
                  <a:gd name="T12" fmla="*/ 7 w 64"/>
                  <a:gd name="T13" fmla="*/ 64 h 79"/>
                  <a:gd name="T14" fmla="*/ 0 w 64"/>
                  <a:gd name="T15" fmla="*/ 50 h 79"/>
                  <a:gd name="T16" fmla="*/ 0 w 64"/>
                  <a:gd name="T17" fmla="*/ 29 h 79"/>
                  <a:gd name="T18" fmla="*/ 7 w 64"/>
                  <a:gd name="T19" fmla="*/ 14 h 79"/>
                  <a:gd name="T20" fmla="*/ 22 w 64"/>
                  <a:gd name="T21" fmla="*/ 7 h 79"/>
                  <a:gd name="T22" fmla="*/ 36 w 64"/>
                  <a:gd name="T23" fmla="*/ 0 h 79"/>
                  <a:gd name="T24" fmla="*/ 43 w 64"/>
                  <a:gd name="T25" fmla="*/ 7 h 79"/>
                  <a:gd name="T26" fmla="*/ 57 w 64"/>
                  <a:gd name="T27" fmla="*/ 7 h 79"/>
                  <a:gd name="T28" fmla="*/ 64 w 64"/>
                  <a:gd name="T29" fmla="*/ 14 h 79"/>
                  <a:gd name="T30" fmla="*/ 64 w 64"/>
                  <a:gd name="T31" fmla="*/ 29 h 79"/>
                  <a:gd name="T32" fmla="*/ 57 w 64"/>
                  <a:gd name="T33" fmla="*/ 36 h 79"/>
                  <a:gd name="T34" fmla="*/ 57 w 64"/>
                  <a:gd name="T35" fmla="*/ 21 h 79"/>
                  <a:gd name="T36" fmla="*/ 50 w 64"/>
                  <a:gd name="T37" fmla="*/ 14 h 79"/>
                  <a:gd name="T38" fmla="*/ 43 w 64"/>
                  <a:gd name="T39" fmla="*/ 7 h 79"/>
                  <a:gd name="T40" fmla="*/ 29 w 64"/>
                  <a:gd name="T41" fmla="*/ 7 h 79"/>
                  <a:gd name="T42" fmla="*/ 22 w 64"/>
                  <a:gd name="T43" fmla="*/ 14 h 79"/>
                  <a:gd name="T44" fmla="*/ 15 w 64"/>
                  <a:gd name="T45" fmla="*/ 21 h 79"/>
                  <a:gd name="T46" fmla="*/ 7 w 64"/>
                  <a:gd name="T47" fmla="*/ 29 h 79"/>
                  <a:gd name="T48" fmla="*/ 7 w 64"/>
                  <a:gd name="T49" fmla="*/ 43 h 79"/>
                  <a:gd name="T50" fmla="*/ 7 w 64"/>
                  <a:gd name="T51" fmla="*/ 57 h 79"/>
                  <a:gd name="T52" fmla="*/ 15 w 64"/>
                  <a:gd name="T53" fmla="*/ 71 h 79"/>
                  <a:gd name="T54" fmla="*/ 29 w 64"/>
                  <a:gd name="T55" fmla="*/ 71 h 79"/>
                  <a:gd name="T56" fmla="*/ 43 w 64"/>
                  <a:gd name="T57" fmla="*/ 71 h 79"/>
                  <a:gd name="T58" fmla="*/ 50 w 64"/>
                  <a:gd name="T59" fmla="*/ 64 h 79"/>
                  <a:gd name="T60" fmla="*/ 57 w 64"/>
                  <a:gd name="T61" fmla="*/ 57 h 79"/>
                  <a:gd name="T62" fmla="*/ 57 w 64"/>
                  <a:gd name="T63" fmla="*/ 43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9"/>
                  <a:gd name="T98" fmla="*/ 64 w 64"/>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close/>
                    <a:moveTo>
                      <a:pt x="57" y="36"/>
                    </a:moveTo>
                    <a:lnTo>
                      <a:pt x="57" y="29"/>
                    </a:lnTo>
                    <a:lnTo>
                      <a:pt x="57" y="21"/>
                    </a:lnTo>
                    <a:lnTo>
                      <a:pt x="57" y="14"/>
                    </a:lnTo>
                    <a:lnTo>
                      <a:pt x="50" y="14"/>
                    </a:lnTo>
                    <a:lnTo>
                      <a:pt x="50" y="7"/>
                    </a:lnTo>
                    <a:lnTo>
                      <a:pt x="43" y="7"/>
                    </a:lnTo>
                    <a:lnTo>
                      <a:pt x="36" y="7"/>
                    </a:lnTo>
                    <a:lnTo>
                      <a:pt x="29" y="7"/>
                    </a:lnTo>
                    <a:lnTo>
                      <a:pt x="22" y="7"/>
                    </a:lnTo>
                    <a:lnTo>
                      <a:pt x="22" y="14"/>
                    </a:lnTo>
                    <a:lnTo>
                      <a:pt x="15" y="14"/>
                    </a:lnTo>
                    <a:lnTo>
                      <a:pt x="15" y="21"/>
                    </a:lnTo>
                    <a:lnTo>
                      <a:pt x="7" y="21"/>
                    </a:lnTo>
                    <a:lnTo>
                      <a:pt x="7" y="29"/>
                    </a:lnTo>
                    <a:lnTo>
                      <a:pt x="7" y="36"/>
                    </a:lnTo>
                    <a:lnTo>
                      <a:pt x="7" y="43"/>
                    </a:lnTo>
                    <a:lnTo>
                      <a:pt x="7" y="50"/>
                    </a:lnTo>
                    <a:lnTo>
                      <a:pt x="7" y="57"/>
                    </a:lnTo>
                    <a:lnTo>
                      <a:pt x="15" y="64"/>
                    </a:lnTo>
                    <a:lnTo>
                      <a:pt x="15" y="71"/>
                    </a:lnTo>
                    <a:lnTo>
                      <a:pt x="22" y="71"/>
                    </a:lnTo>
                    <a:lnTo>
                      <a:pt x="29" y="71"/>
                    </a:lnTo>
                    <a:lnTo>
                      <a:pt x="36" y="71"/>
                    </a:lnTo>
                    <a:lnTo>
                      <a:pt x="43" y="71"/>
                    </a:lnTo>
                    <a:lnTo>
                      <a:pt x="50" y="71"/>
                    </a:lnTo>
                    <a:lnTo>
                      <a:pt x="50" y="64"/>
                    </a:lnTo>
                    <a:lnTo>
                      <a:pt x="57" y="64"/>
                    </a:lnTo>
                    <a:lnTo>
                      <a:pt x="57" y="57"/>
                    </a:lnTo>
                    <a:lnTo>
                      <a:pt x="57" y="50"/>
                    </a:lnTo>
                    <a:lnTo>
                      <a:pt x="57" y="43"/>
                    </a:lnTo>
                    <a:lnTo>
                      <a:pt x="57" y="36"/>
                    </a:lnTo>
                    <a:close/>
                  </a:path>
                </a:pathLst>
              </a:custGeom>
              <a:solidFill>
                <a:srgbClr val="FF3399"/>
              </a:solidFill>
              <a:ln w="9525">
                <a:noFill/>
                <a:round/>
                <a:headEnd/>
                <a:tailEnd/>
              </a:ln>
            </p:spPr>
            <p:txBody>
              <a:bodyPr/>
              <a:lstStyle/>
              <a:p>
                <a:endParaRPr lang="de-DE"/>
              </a:p>
            </p:txBody>
          </p:sp>
          <p:sp>
            <p:nvSpPr>
              <p:cNvPr id="13360" name="Freeform 157"/>
              <p:cNvSpPr>
                <a:spLocks/>
              </p:cNvSpPr>
              <p:nvPr/>
            </p:nvSpPr>
            <p:spPr bwMode="auto">
              <a:xfrm>
                <a:off x="3152" y="1117"/>
                <a:ext cx="64" cy="79"/>
              </a:xfrm>
              <a:custGeom>
                <a:avLst/>
                <a:gdLst>
                  <a:gd name="T0" fmla="*/ 64 w 64"/>
                  <a:gd name="T1" fmla="*/ 36 h 79"/>
                  <a:gd name="T2" fmla="*/ 64 w 64"/>
                  <a:gd name="T3" fmla="*/ 50 h 79"/>
                  <a:gd name="T4" fmla="*/ 64 w 64"/>
                  <a:gd name="T5" fmla="*/ 57 h 79"/>
                  <a:gd name="T6" fmla="*/ 64 w 64"/>
                  <a:gd name="T7" fmla="*/ 64 h 79"/>
                  <a:gd name="T8" fmla="*/ 57 w 64"/>
                  <a:gd name="T9" fmla="*/ 71 h 79"/>
                  <a:gd name="T10" fmla="*/ 50 w 64"/>
                  <a:gd name="T11" fmla="*/ 79 h 79"/>
                  <a:gd name="T12" fmla="*/ 43 w 64"/>
                  <a:gd name="T13" fmla="*/ 79 h 79"/>
                  <a:gd name="T14" fmla="*/ 36 w 64"/>
                  <a:gd name="T15" fmla="*/ 79 h 79"/>
                  <a:gd name="T16" fmla="*/ 29 w 64"/>
                  <a:gd name="T17" fmla="*/ 79 h 79"/>
                  <a:gd name="T18" fmla="*/ 22 w 64"/>
                  <a:gd name="T19" fmla="*/ 79 h 79"/>
                  <a:gd name="T20" fmla="*/ 15 w 64"/>
                  <a:gd name="T21" fmla="*/ 79 h 79"/>
                  <a:gd name="T22" fmla="*/ 15 w 64"/>
                  <a:gd name="T23" fmla="*/ 71 h 79"/>
                  <a:gd name="T24" fmla="*/ 7 w 64"/>
                  <a:gd name="T25" fmla="*/ 71 h 79"/>
                  <a:gd name="T26" fmla="*/ 7 w 64"/>
                  <a:gd name="T27" fmla="*/ 64 h 79"/>
                  <a:gd name="T28" fmla="*/ 0 w 64"/>
                  <a:gd name="T29" fmla="*/ 57 h 79"/>
                  <a:gd name="T30" fmla="*/ 0 w 64"/>
                  <a:gd name="T31" fmla="*/ 50 h 79"/>
                  <a:gd name="T32" fmla="*/ 0 w 64"/>
                  <a:gd name="T33" fmla="*/ 36 h 79"/>
                  <a:gd name="T34" fmla="*/ 0 w 64"/>
                  <a:gd name="T35" fmla="*/ 29 h 79"/>
                  <a:gd name="T36" fmla="*/ 0 w 64"/>
                  <a:gd name="T37" fmla="*/ 21 h 79"/>
                  <a:gd name="T38" fmla="*/ 7 w 64"/>
                  <a:gd name="T39" fmla="*/ 14 h 79"/>
                  <a:gd name="T40" fmla="*/ 15 w 64"/>
                  <a:gd name="T41" fmla="*/ 7 h 79"/>
                  <a:gd name="T42" fmla="*/ 22 w 64"/>
                  <a:gd name="T43" fmla="*/ 7 h 79"/>
                  <a:gd name="T44" fmla="*/ 29 w 64"/>
                  <a:gd name="T45" fmla="*/ 0 h 79"/>
                  <a:gd name="T46" fmla="*/ 36 w 64"/>
                  <a:gd name="T47" fmla="*/ 0 h 79"/>
                  <a:gd name="T48" fmla="*/ 43 w 64"/>
                  <a:gd name="T49" fmla="*/ 0 h 79"/>
                  <a:gd name="T50" fmla="*/ 43 w 64"/>
                  <a:gd name="T51" fmla="*/ 7 h 79"/>
                  <a:gd name="T52" fmla="*/ 50 w 64"/>
                  <a:gd name="T53" fmla="*/ 7 h 79"/>
                  <a:gd name="T54" fmla="*/ 57 w 64"/>
                  <a:gd name="T55" fmla="*/ 7 h 79"/>
                  <a:gd name="T56" fmla="*/ 57 w 64"/>
                  <a:gd name="T57" fmla="*/ 14 h 79"/>
                  <a:gd name="T58" fmla="*/ 64 w 64"/>
                  <a:gd name="T59" fmla="*/ 14 h 79"/>
                  <a:gd name="T60" fmla="*/ 64 w 64"/>
                  <a:gd name="T61" fmla="*/ 21 h 79"/>
                  <a:gd name="T62" fmla="*/ 64 w 64"/>
                  <a:gd name="T63" fmla="*/ 29 h 79"/>
                  <a:gd name="T64" fmla="*/ 64 w 64"/>
                  <a:gd name="T65" fmla="*/ 3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9"/>
                  <a:gd name="T101" fmla="*/ 64 w 6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path>
                </a:pathLst>
              </a:custGeom>
              <a:noFill/>
              <a:ln w="22225">
                <a:solidFill>
                  <a:srgbClr val="000000"/>
                </a:solidFill>
                <a:prstDash val="solid"/>
                <a:round/>
                <a:headEnd/>
                <a:tailEnd/>
              </a:ln>
            </p:spPr>
            <p:txBody>
              <a:bodyPr/>
              <a:lstStyle/>
              <a:p>
                <a:endParaRPr lang="de-DE"/>
              </a:p>
            </p:txBody>
          </p:sp>
          <p:sp>
            <p:nvSpPr>
              <p:cNvPr id="13361" name="Freeform 158"/>
              <p:cNvSpPr>
                <a:spLocks/>
              </p:cNvSpPr>
              <p:nvPr/>
            </p:nvSpPr>
            <p:spPr bwMode="auto">
              <a:xfrm>
                <a:off x="3159" y="1124"/>
                <a:ext cx="50" cy="64"/>
              </a:xfrm>
              <a:custGeom>
                <a:avLst/>
                <a:gdLst>
                  <a:gd name="T0" fmla="*/ 50 w 50"/>
                  <a:gd name="T1" fmla="*/ 29 h 64"/>
                  <a:gd name="T2" fmla="*/ 50 w 50"/>
                  <a:gd name="T3" fmla="*/ 22 h 64"/>
                  <a:gd name="T4" fmla="*/ 50 w 50"/>
                  <a:gd name="T5" fmla="*/ 14 h 64"/>
                  <a:gd name="T6" fmla="*/ 50 w 50"/>
                  <a:gd name="T7" fmla="*/ 7 h 64"/>
                  <a:gd name="T8" fmla="*/ 43 w 50"/>
                  <a:gd name="T9" fmla="*/ 7 h 64"/>
                  <a:gd name="T10" fmla="*/ 43 w 50"/>
                  <a:gd name="T11" fmla="*/ 0 h 64"/>
                  <a:gd name="T12" fmla="*/ 36 w 50"/>
                  <a:gd name="T13" fmla="*/ 0 h 64"/>
                  <a:gd name="T14" fmla="*/ 29 w 50"/>
                  <a:gd name="T15" fmla="*/ 0 h 64"/>
                  <a:gd name="T16" fmla="*/ 22 w 50"/>
                  <a:gd name="T17" fmla="*/ 0 h 64"/>
                  <a:gd name="T18" fmla="*/ 15 w 50"/>
                  <a:gd name="T19" fmla="*/ 0 h 64"/>
                  <a:gd name="T20" fmla="*/ 15 w 50"/>
                  <a:gd name="T21" fmla="*/ 7 h 64"/>
                  <a:gd name="T22" fmla="*/ 8 w 50"/>
                  <a:gd name="T23" fmla="*/ 7 h 64"/>
                  <a:gd name="T24" fmla="*/ 8 w 50"/>
                  <a:gd name="T25" fmla="*/ 14 h 64"/>
                  <a:gd name="T26" fmla="*/ 0 w 50"/>
                  <a:gd name="T27" fmla="*/ 14 h 64"/>
                  <a:gd name="T28" fmla="*/ 0 w 50"/>
                  <a:gd name="T29" fmla="*/ 22 h 64"/>
                  <a:gd name="T30" fmla="*/ 0 w 50"/>
                  <a:gd name="T31" fmla="*/ 29 h 64"/>
                  <a:gd name="T32" fmla="*/ 0 w 50"/>
                  <a:gd name="T33" fmla="*/ 36 h 64"/>
                  <a:gd name="T34" fmla="*/ 0 w 50"/>
                  <a:gd name="T35" fmla="*/ 43 h 64"/>
                  <a:gd name="T36" fmla="*/ 0 w 50"/>
                  <a:gd name="T37" fmla="*/ 50 h 64"/>
                  <a:gd name="T38" fmla="*/ 8 w 50"/>
                  <a:gd name="T39" fmla="*/ 57 h 64"/>
                  <a:gd name="T40" fmla="*/ 8 w 50"/>
                  <a:gd name="T41" fmla="*/ 64 h 64"/>
                  <a:gd name="T42" fmla="*/ 15 w 50"/>
                  <a:gd name="T43" fmla="*/ 64 h 64"/>
                  <a:gd name="T44" fmla="*/ 22 w 50"/>
                  <a:gd name="T45" fmla="*/ 64 h 64"/>
                  <a:gd name="T46" fmla="*/ 29 w 50"/>
                  <a:gd name="T47" fmla="*/ 64 h 64"/>
                  <a:gd name="T48" fmla="*/ 36 w 50"/>
                  <a:gd name="T49" fmla="*/ 64 h 64"/>
                  <a:gd name="T50" fmla="*/ 43 w 50"/>
                  <a:gd name="T51" fmla="*/ 64 h 64"/>
                  <a:gd name="T52" fmla="*/ 43 w 50"/>
                  <a:gd name="T53" fmla="*/ 57 h 64"/>
                  <a:gd name="T54" fmla="*/ 50 w 50"/>
                  <a:gd name="T55" fmla="*/ 57 h 64"/>
                  <a:gd name="T56" fmla="*/ 50 w 50"/>
                  <a:gd name="T57" fmla="*/ 50 h 64"/>
                  <a:gd name="T58" fmla="*/ 50 w 50"/>
                  <a:gd name="T59" fmla="*/ 43 h 64"/>
                  <a:gd name="T60" fmla="*/ 50 w 50"/>
                  <a:gd name="T61" fmla="*/ 36 h 64"/>
                  <a:gd name="T62" fmla="*/ 50 w 50"/>
                  <a:gd name="T63" fmla="*/ 29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64"/>
                  <a:gd name="T98" fmla="*/ 50 w 5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64">
                    <a:moveTo>
                      <a:pt x="50" y="29"/>
                    </a:moveTo>
                    <a:lnTo>
                      <a:pt x="50" y="22"/>
                    </a:lnTo>
                    <a:lnTo>
                      <a:pt x="50" y="14"/>
                    </a:lnTo>
                    <a:lnTo>
                      <a:pt x="50" y="7"/>
                    </a:lnTo>
                    <a:lnTo>
                      <a:pt x="43" y="7"/>
                    </a:lnTo>
                    <a:lnTo>
                      <a:pt x="43" y="0"/>
                    </a:lnTo>
                    <a:lnTo>
                      <a:pt x="36" y="0"/>
                    </a:lnTo>
                    <a:lnTo>
                      <a:pt x="29" y="0"/>
                    </a:lnTo>
                    <a:lnTo>
                      <a:pt x="22" y="0"/>
                    </a:lnTo>
                    <a:lnTo>
                      <a:pt x="15" y="0"/>
                    </a:lnTo>
                    <a:lnTo>
                      <a:pt x="15" y="7"/>
                    </a:lnTo>
                    <a:lnTo>
                      <a:pt x="8" y="7"/>
                    </a:lnTo>
                    <a:lnTo>
                      <a:pt x="8" y="14"/>
                    </a:lnTo>
                    <a:lnTo>
                      <a:pt x="0" y="14"/>
                    </a:lnTo>
                    <a:lnTo>
                      <a:pt x="0" y="22"/>
                    </a:lnTo>
                    <a:lnTo>
                      <a:pt x="0" y="29"/>
                    </a:lnTo>
                    <a:lnTo>
                      <a:pt x="0" y="36"/>
                    </a:lnTo>
                    <a:lnTo>
                      <a:pt x="0" y="43"/>
                    </a:lnTo>
                    <a:lnTo>
                      <a:pt x="0" y="50"/>
                    </a:lnTo>
                    <a:lnTo>
                      <a:pt x="8" y="57"/>
                    </a:lnTo>
                    <a:lnTo>
                      <a:pt x="8" y="64"/>
                    </a:lnTo>
                    <a:lnTo>
                      <a:pt x="15" y="64"/>
                    </a:lnTo>
                    <a:lnTo>
                      <a:pt x="22" y="64"/>
                    </a:lnTo>
                    <a:lnTo>
                      <a:pt x="29" y="64"/>
                    </a:lnTo>
                    <a:lnTo>
                      <a:pt x="36" y="64"/>
                    </a:lnTo>
                    <a:lnTo>
                      <a:pt x="43" y="64"/>
                    </a:lnTo>
                    <a:lnTo>
                      <a:pt x="43" y="57"/>
                    </a:lnTo>
                    <a:lnTo>
                      <a:pt x="50" y="57"/>
                    </a:lnTo>
                    <a:lnTo>
                      <a:pt x="50" y="50"/>
                    </a:lnTo>
                    <a:lnTo>
                      <a:pt x="50" y="43"/>
                    </a:lnTo>
                    <a:lnTo>
                      <a:pt x="50" y="36"/>
                    </a:lnTo>
                    <a:lnTo>
                      <a:pt x="50" y="29"/>
                    </a:lnTo>
                  </a:path>
                </a:pathLst>
              </a:custGeom>
              <a:noFill/>
              <a:ln w="22225">
                <a:solidFill>
                  <a:srgbClr val="000000"/>
                </a:solidFill>
                <a:prstDash val="solid"/>
                <a:round/>
                <a:headEnd/>
                <a:tailEnd/>
              </a:ln>
            </p:spPr>
            <p:txBody>
              <a:bodyPr/>
              <a:lstStyle/>
              <a:p>
                <a:endParaRPr lang="de-DE"/>
              </a:p>
            </p:txBody>
          </p:sp>
          <p:sp>
            <p:nvSpPr>
              <p:cNvPr id="13362" name="Line 159"/>
              <p:cNvSpPr>
                <a:spLocks noChangeShapeType="1"/>
              </p:cNvSpPr>
              <p:nvPr/>
            </p:nvSpPr>
            <p:spPr bwMode="auto">
              <a:xfrm flipH="1">
                <a:off x="3167" y="1440"/>
                <a:ext cx="14" cy="29"/>
              </a:xfrm>
              <a:prstGeom prst="line">
                <a:avLst/>
              </a:prstGeom>
              <a:noFill/>
              <a:ln w="22225">
                <a:solidFill>
                  <a:srgbClr val="FFFF99"/>
                </a:solidFill>
                <a:round/>
                <a:headEnd/>
                <a:tailEnd/>
              </a:ln>
            </p:spPr>
            <p:txBody>
              <a:bodyPr/>
              <a:lstStyle/>
              <a:p>
                <a:endParaRPr lang="de-DE"/>
              </a:p>
            </p:txBody>
          </p:sp>
          <p:sp>
            <p:nvSpPr>
              <p:cNvPr id="13363" name="Freeform 160"/>
              <p:cNvSpPr>
                <a:spLocks/>
              </p:cNvSpPr>
              <p:nvPr/>
            </p:nvSpPr>
            <p:spPr bwMode="auto">
              <a:xfrm>
                <a:off x="3024" y="1248"/>
                <a:ext cx="192" cy="307"/>
              </a:xfrm>
              <a:custGeom>
                <a:avLst/>
                <a:gdLst>
                  <a:gd name="T0" fmla="*/ 114 w 192"/>
                  <a:gd name="T1" fmla="*/ 307 h 307"/>
                  <a:gd name="T2" fmla="*/ 21 w 192"/>
                  <a:gd name="T3" fmla="*/ 178 h 307"/>
                  <a:gd name="T4" fmla="*/ 14 w 192"/>
                  <a:gd name="T5" fmla="*/ 171 h 307"/>
                  <a:gd name="T6" fmla="*/ 14 w 192"/>
                  <a:gd name="T7" fmla="*/ 157 h 307"/>
                  <a:gd name="T8" fmla="*/ 7 w 192"/>
                  <a:gd name="T9" fmla="*/ 150 h 307"/>
                  <a:gd name="T10" fmla="*/ 7 w 192"/>
                  <a:gd name="T11" fmla="*/ 135 h 307"/>
                  <a:gd name="T12" fmla="*/ 0 w 192"/>
                  <a:gd name="T13" fmla="*/ 121 h 307"/>
                  <a:gd name="T14" fmla="*/ 0 w 192"/>
                  <a:gd name="T15" fmla="*/ 107 h 307"/>
                  <a:gd name="T16" fmla="*/ 0 w 192"/>
                  <a:gd name="T17" fmla="*/ 100 h 307"/>
                  <a:gd name="T18" fmla="*/ 0 w 192"/>
                  <a:gd name="T19" fmla="*/ 85 h 307"/>
                  <a:gd name="T20" fmla="*/ 0 w 192"/>
                  <a:gd name="T21" fmla="*/ 71 h 307"/>
                  <a:gd name="T22" fmla="*/ 7 w 192"/>
                  <a:gd name="T23" fmla="*/ 57 h 307"/>
                  <a:gd name="T24" fmla="*/ 7 w 192"/>
                  <a:gd name="T25" fmla="*/ 50 h 307"/>
                  <a:gd name="T26" fmla="*/ 14 w 192"/>
                  <a:gd name="T27" fmla="*/ 35 h 307"/>
                  <a:gd name="T28" fmla="*/ 21 w 192"/>
                  <a:gd name="T29" fmla="*/ 28 h 307"/>
                  <a:gd name="T30" fmla="*/ 28 w 192"/>
                  <a:gd name="T31" fmla="*/ 21 h 307"/>
                  <a:gd name="T32" fmla="*/ 36 w 192"/>
                  <a:gd name="T33" fmla="*/ 14 h 307"/>
                  <a:gd name="T34" fmla="*/ 43 w 192"/>
                  <a:gd name="T35" fmla="*/ 7 h 307"/>
                  <a:gd name="T36" fmla="*/ 50 w 192"/>
                  <a:gd name="T37" fmla="*/ 7 h 307"/>
                  <a:gd name="T38" fmla="*/ 57 w 192"/>
                  <a:gd name="T39" fmla="*/ 0 h 307"/>
                  <a:gd name="T40" fmla="*/ 64 w 192"/>
                  <a:gd name="T41" fmla="*/ 0 h 307"/>
                  <a:gd name="T42" fmla="*/ 71 w 192"/>
                  <a:gd name="T43" fmla="*/ 7 h 307"/>
                  <a:gd name="T44" fmla="*/ 78 w 192"/>
                  <a:gd name="T45" fmla="*/ 7 h 307"/>
                  <a:gd name="T46" fmla="*/ 85 w 192"/>
                  <a:gd name="T47" fmla="*/ 14 h 307"/>
                  <a:gd name="T48" fmla="*/ 93 w 192"/>
                  <a:gd name="T49" fmla="*/ 21 h 307"/>
                  <a:gd name="T50" fmla="*/ 100 w 192"/>
                  <a:gd name="T51" fmla="*/ 28 h 307"/>
                  <a:gd name="T52" fmla="*/ 192 w 192"/>
                  <a:gd name="T53" fmla="*/ 157 h 307"/>
                  <a:gd name="T54" fmla="*/ 185 w 192"/>
                  <a:gd name="T55" fmla="*/ 171 h 307"/>
                  <a:gd name="T56" fmla="*/ 93 w 192"/>
                  <a:gd name="T57" fmla="*/ 43 h 307"/>
                  <a:gd name="T58" fmla="*/ 85 w 192"/>
                  <a:gd name="T59" fmla="*/ 35 h 307"/>
                  <a:gd name="T60" fmla="*/ 78 w 192"/>
                  <a:gd name="T61" fmla="*/ 28 h 307"/>
                  <a:gd name="T62" fmla="*/ 71 w 192"/>
                  <a:gd name="T63" fmla="*/ 28 h 307"/>
                  <a:gd name="T64" fmla="*/ 64 w 192"/>
                  <a:gd name="T65" fmla="*/ 21 h 307"/>
                  <a:gd name="T66" fmla="*/ 57 w 192"/>
                  <a:gd name="T67" fmla="*/ 21 h 307"/>
                  <a:gd name="T68" fmla="*/ 50 w 192"/>
                  <a:gd name="T69" fmla="*/ 21 h 307"/>
                  <a:gd name="T70" fmla="*/ 43 w 192"/>
                  <a:gd name="T71" fmla="*/ 28 h 307"/>
                  <a:gd name="T72" fmla="*/ 36 w 192"/>
                  <a:gd name="T73" fmla="*/ 28 h 307"/>
                  <a:gd name="T74" fmla="*/ 36 w 192"/>
                  <a:gd name="T75" fmla="*/ 35 h 307"/>
                  <a:gd name="T76" fmla="*/ 28 w 192"/>
                  <a:gd name="T77" fmla="*/ 43 h 307"/>
                  <a:gd name="T78" fmla="*/ 21 w 192"/>
                  <a:gd name="T79" fmla="*/ 50 h 307"/>
                  <a:gd name="T80" fmla="*/ 21 w 192"/>
                  <a:gd name="T81" fmla="*/ 57 h 307"/>
                  <a:gd name="T82" fmla="*/ 14 w 192"/>
                  <a:gd name="T83" fmla="*/ 71 h 307"/>
                  <a:gd name="T84" fmla="*/ 14 w 192"/>
                  <a:gd name="T85" fmla="*/ 78 h 307"/>
                  <a:gd name="T86" fmla="*/ 14 w 192"/>
                  <a:gd name="T87" fmla="*/ 85 h 307"/>
                  <a:gd name="T88" fmla="*/ 14 w 192"/>
                  <a:gd name="T89" fmla="*/ 100 h 307"/>
                  <a:gd name="T90" fmla="*/ 14 w 192"/>
                  <a:gd name="T91" fmla="*/ 107 h 307"/>
                  <a:gd name="T92" fmla="*/ 14 w 192"/>
                  <a:gd name="T93" fmla="*/ 121 h 307"/>
                  <a:gd name="T94" fmla="*/ 14 w 192"/>
                  <a:gd name="T95" fmla="*/ 128 h 307"/>
                  <a:gd name="T96" fmla="*/ 21 w 192"/>
                  <a:gd name="T97" fmla="*/ 135 h 307"/>
                  <a:gd name="T98" fmla="*/ 21 w 192"/>
                  <a:gd name="T99" fmla="*/ 150 h 307"/>
                  <a:gd name="T100" fmla="*/ 28 w 192"/>
                  <a:gd name="T101" fmla="*/ 157 h 307"/>
                  <a:gd name="T102" fmla="*/ 28 w 192"/>
                  <a:gd name="T103" fmla="*/ 164 h 307"/>
                  <a:gd name="T104" fmla="*/ 121 w 192"/>
                  <a:gd name="T105" fmla="*/ 292 h 307"/>
                  <a:gd name="T106" fmla="*/ 114 w 192"/>
                  <a:gd name="T107" fmla="*/ 307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close/>
                  </a:path>
                </a:pathLst>
              </a:custGeom>
              <a:solidFill>
                <a:srgbClr val="FF3399"/>
              </a:solidFill>
              <a:ln w="9525">
                <a:noFill/>
                <a:round/>
                <a:headEnd/>
                <a:tailEnd/>
              </a:ln>
            </p:spPr>
            <p:txBody>
              <a:bodyPr/>
              <a:lstStyle/>
              <a:p>
                <a:endParaRPr lang="de-DE"/>
              </a:p>
            </p:txBody>
          </p:sp>
          <p:sp>
            <p:nvSpPr>
              <p:cNvPr id="13364" name="Freeform 161"/>
              <p:cNvSpPr>
                <a:spLocks/>
              </p:cNvSpPr>
              <p:nvPr/>
            </p:nvSpPr>
            <p:spPr bwMode="auto">
              <a:xfrm>
                <a:off x="3024" y="1248"/>
                <a:ext cx="192" cy="307"/>
              </a:xfrm>
              <a:custGeom>
                <a:avLst/>
                <a:gdLst>
                  <a:gd name="T0" fmla="*/ 114 w 192"/>
                  <a:gd name="T1" fmla="*/ 307 h 307"/>
                  <a:gd name="T2" fmla="*/ 21 w 192"/>
                  <a:gd name="T3" fmla="*/ 178 h 307"/>
                  <a:gd name="T4" fmla="*/ 14 w 192"/>
                  <a:gd name="T5" fmla="*/ 171 h 307"/>
                  <a:gd name="T6" fmla="*/ 14 w 192"/>
                  <a:gd name="T7" fmla="*/ 157 h 307"/>
                  <a:gd name="T8" fmla="*/ 7 w 192"/>
                  <a:gd name="T9" fmla="*/ 150 h 307"/>
                  <a:gd name="T10" fmla="*/ 7 w 192"/>
                  <a:gd name="T11" fmla="*/ 135 h 307"/>
                  <a:gd name="T12" fmla="*/ 0 w 192"/>
                  <a:gd name="T13" fmla="*/ 121 h 307"/>
                  <a:gd name="T14" fmla="*/ 0 w 192"/>
                  <a:gd name="T15" fmla="*/ 107 h 307"/>
                  <a:gd name="T16" fmla="*/ 0 w 192"/>
                  <a:gd name="T17" fmla="*/ 100 h 307"/>
                  <a:gd name="T18" fmla="*/ 0 w 192"/>
                  <a:gd name="T19" fmla="*/ 85 h 307"/>
                  <a:gd name="T20" fmla="*/ 0 w 192"/>
                  <a:gd name="T21" fmla="*/ 71 h 307"/>
                  <a:gd name="T22" fmla="*/ 7 w 192"/>
                  <a:gd name="T23" fmla="*/ 57 h 307"/>
                  <a:gd name="T24" fmla="*/ 7 w 192"/>
                  <a:gd name="T25" fmla="*/ 50 h 307"/>
                  <a:gd name="T26" fmla="*/ 14 w 192"/>
                  <a:gd name="T27" fmla="*/ 35 h 307"/>
                  <a:gd name="T28" fmla="*/ 21 w 192"/>
                  <a:gd name="T29" fmla="*/ 28 h 307"/>
                  <a:gd name="T30" fmla="*/ 28 w 192"/>
                  <a:gd name="T31" fmla="*/ 21 h 307"/>
                  <a:gd name="T32" fmla="*/ 36 w 192"/>
                  <a:gd name="T33" fmla="*/ 14 h 307"/>
                  <a:gd name="T34" fmla="*/ 43 w 192"/>
                  <a:gd name="T35" fmla="*/ 7 h 307"/>
                  <a:gd name="T36" fmla="*/ 50 w 192"/>
                  <a:gd name="T37" fmla="*/ 7 h 307"/>
                  <a:gd name="T38" fmla="*/ 57 w 192"/>
                  <a:gd name="T39" fmla="*/ 0 h 307"/>
                  <a:gd name="T40" fmla="*/ 64 w 192"/>
                  <a:gd name="T41" fmla="*/ 0 h 307"/>
                  <a:gd name="T42" fmla="*/ 71 w 192"/>
                  <a:gd name="T43" fmla="*/ 7 h 307"/>
                  <a:gd name="T44" fmla="*/ 78 w 192"/>
                  <a:gd name="T45" fmla="*/ 7 h 307"/>
                  <a:gd name="T46" fmla="*/ 85 w 192"/>
                  <a:gd name="T47" fmla="*/ 14 h 307"/>
                  <a:gd name="T48" fmla="*/ 93 w 192"/>
                  <a:gd name="T49" fmla="*/ 21 h 307"/>
                  <a:gd name="T50" fmla="*/ 100 w 192"/>
                  <a:gd name="T51" fmla="*/ 28 h 307"/>
                  <a:gd name="T52" fmla="*/ 192 w 192"/>
                  <a:gd name="T53" fmla="*/ 157 h 307"/>
                  <a:gd name="T54" fmla="*/ 185 w 192"/>
                  <a:gd name="T55" fmla="*/ 171 h 307"/>
                  <a:gd name="T56" fmla="*/ 93 w 192"/>
                  <a:gd name="T57" fmla="*/ 43 h 307"/>
                  <a:gd name="T58" fmla="*/ 85 w 192"/>
                  <a:gd name="T59" fmla="*/ 35 h 307"/>
                  <a:gd name="T60" fmla="*/ 78 w 192"/>
                  <a:gd name="T61" fmla="*/ 28 h 307"/>
                  <a:gd name="T62" fmla="*/ 71 w 192"/>
                  <a:gd name="T63" fmla="*/ 28 h 307"/>
                  <a:gd name="T64" fmla="*/ 64 w 192"/>
                  <a:gd name="T65" fmla="*/ 21 h 307"/>
                  <a:gd name="T66" fmla="*/ 57 w 192"/>
                  <a:gd name="T67" fmla="*/ 21 h 307"/>
                  <a:gd name="T68" fmla="*/ 50 w 192"/>
                  <a:gd name="T69" fmla="*/ 21 h 307"/>
                  <a:gd name="T70" fmla="*/ 43 w 192"/>
                  <a:gd name="T71" fmla="*/ 28 h 307"/>
                  <a:gd name="T72" fmla="*/ 36 w 192"/>
                  <a:gd name="T73" fmla="*/ 28 h 307"/>
                  <a:gd name="T74" fmla="*/ 36 w 192"/>
                  <a:gd name="T75" fmla="*/ 35 h 307"/>
                  <a:gd name="T76" fmla="*/ 28 w 192"/>
                  <a:gd name="T77" fmla="*/ 43 h 307"/>
                  <a:gd name="T78" fmla="*/ 21 w 192"/>
                  <a:gd name="T79" fmla="*/ 50 h 307"/>
                  <a:gd name="T80" fmla="*/ 21 w 192"/>
                  <a:gd name="T81" fmla="*/ 57 h 307"/>
                  <a:gd name="T82" fmla="*/ 14 w 192"/>
                  <a:gd name="T83" fmla="*/ 71 h 307"/>
                  <a:gd name="T84" fmla="*/ 14 w 192"/>
                  <a:gd name="T85" fmla="*/ 78 h 307"/>
                  <a:gd name="T86" fmla="*/ 14 w 192"/>
                  <a:gd name="T87" fmla="*/ 85 h 307"/>
                  <a:gd name="T88" fmla="*/ 14 w 192"/>
                  <a:gd name="T89" fmla="*/ 100 h 307"/>
                  <a:gd name="T90" fmla="*/ 14 w 192"/>
                  <a:gd name="T91" fmla="*/ 107 h 307"/>
                  <a:gd name="T92" fmla="*/ 14 w 192"/>
                  <a:gd name="T93" fmla="*/ 121 h 307"/>
                  <a:gd name="T94" fmla="*/ 14 w 192"/>
                  <a:gd name="T95" fmla="*/ 128 h 307"/>
                  <a:gd name="T96" fmla="*/ 21 w 192"/>
                  <a:gd name="T97" fmla="*/ 135 h 307"/>
                  <a:gd name="T98" fmla="*/ 21 w 192"/>
                  <a:gd name="T99" fmla="*/ 150 h 307"/>
                  <a:gd name="T100" fmla="*/ 28 w 192"/>
                  <a:gd name="T101" fmla="*/ 157 h 307"/>
                  <a:gd name="T102" fmla="*/ 28 w 192"/>
                  <a:gd name="T103" fmla="*/ 164 h 307"/>
                  <a:gd name="T104" fmla="*/ 121 w 192"/>
                  <a:gd name="T105" fmla="*/ 292 h 307"/>
                  <a:gd name="T106" fmla="*/ 114 w 192"/>
                  <a:gd name="T107" fmla="*/ 307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path>
                </a:pathLst>
              </a:custGeom>
              <a:noFill/>
              <a:ln w="22225">
                <a:solidFill>
                  <a:srgbClr val="000000"/>
                </a:solidFill>
                <a:prstDash val="solid"/>
                <a:round/>
                <a:headEnd/>
                <a:tailEnd/>
              </a:ln>
            </p:spPr>
            <p:txBody>
              <a:bodyPr/>
              <a:lstStyle/>
              <a:p>
                <a:endParaRPr lang="de-DE"/>
              </a:p>
            </p:txBody>
          </p:sp>
          <p:sp>
            <p:nvSpPr>
              <p:cNvPr id="13365" name="Line 162"/>
              <p:cNvSpPr>
                <a:spLocks noChangeShapeType="1"/>
              </p:cNvSpPr>
              <p:nvPr/>
            </p:nvSpPr>
            <p:spPr bwMode="auto">
              <a:xfrm flipV="1">
                <a:off x="3060" y="1305"/>
                <a:ext cx="64" cy="121"/>
              </a:xfrm>
              <a:prstGeom prst="line">
                <a:avLst/>
              </a:prstGeom>
              <a:noFill/>
              <a:ln w="22225">
                <a:solidFill>
                  <a:srgbClr val="000000"/>
                </a:solidFill>
                <a:round/>
                <a:headEnd/>
                <a:tailEnd/>
              </a:ln>
            </p:spPr>
            <p:txBody>
              <a:bodyPr/>
              <a:lstStyle/>
              <a:p>
                <a:endParaRPr lang="de-DE"/>
              </a:p>
            </p:txBody>
          </p:sp>
          <p:sp>
            <p:nvSpPr>
              <p:cNvPr id="13366" name="Line 163"/>
              <p:cNvSpPr>
                <a:spLocks noChangeShapeType="1"/>
              </p:cNvSpPr>
              <p:nvPr/>
            </p:nvSpPr>
            <p:spPr bwMode="auto">
              <a:xfrm flipV="1">
                <a:off x="3138" y="1405"/>
                <a:ext cx="78" cy="135"/>
              </a:xfrm>
              <a:prstGeom prst="line">
                <a:avLst/>
              </a:prstGeom>
              <a:noFill/>
              <a:ln w="22225">
                <a:solidFill>
                  <a:srgbClr val="000000"/>
                </a:solidFill>
                <a:round/>
                <a:headEnd/>
                <a:tailEnd/>
              </a:ln>
            </p:spPr>
            <p:txBody>
              <a:bodyPr/>
              <a:lstStyle/>
              <a:p>
                <a:endParaRPr lang="de-DE"/>
              </a:p>
            </p:txBody>
          </p:sp>
          <p:sp>
            <p:nvSpPr>
              <p:cNvPr id="13367" name="Freeform 164"/>
              <p:cNvSpPr>
                <a:spLocks/>
              </p:cNvSpPr>
              <p:nvPr/>
            </p:nvSpPr>
            <p:spPr bwMode="auto">
              <a:xfrm>
                <a:off x="3109" y="1369"/>
                <a:ext cx="72" cy="107"/>
              </a:xfrm>
              <a:custGeom>
                <a:avLst/>
                <a:gdLst>
                  <a:gd name="T0" fmla="*/ 50 w 72"/>
                  <a:gd name="T1" fmla="*/ 107 h 107"/>
                  <a:gd name="T2" fmla="*/ 15 w 72"/>
                  <a:gd name="T3" fmla="*/ 50 h 107"/>
                  <a:gd name="T4" fmla="*/ 8 w 72"/>
                  <a:gd name="T5" fmla="*/ 50 h 107"/>
                  <a:gd name="T6" fmla="*/ 8 w 72"/>
                  <a:gd name="T7" fmla="*/ 43 h 107"/>
                  <a:gd name="T8" fmla="*/ 8 w 72"/>
                  <a:gd name="T9" fmla="*/ 36 h 107"/>
                  <a:gd name="T10" fmla="*/ 0 w 72"/>
                  <a:gd name="T11" fmla="*/ 36 h 107"/>
                  <a:gd name="T12" fmla="*/ 0 w 72"/>
                  <a:gd name="T13" fmla="*/ 29 h 107"/>
                  <a:gd name="T14" fmla="*/ 0 w 72"/>
                  <a:gd name="T15" fmla="*/ 22 h 107"/>
                  <a:gd name="T16" fmla="*/ 0 w 72"/>
                  <a:gd name="T17" fmla="*/ 14 h 107"/>
                  <a:gd name="T18" fmla="*/ 0 w 72"/>
                  <a:gd name="T19" fmla="*/ 7 h 107"/>
                  <a:gd name="T20" fmla="*/ 8 w 72"/>
                  <a:gd name="T21" fmla="*/ 7 h 107"/>
                  <a:gd name="T22" fmla="*/ 8 w 72"/>
                  <a:gd name="T23" fmla="*/ 0 h 107"/>
                  <a:gd name="T24" fmla="*/ 15 w 72"/>
                  <a:gd name="T25" fmla="*/ 0 h 107"/>
                  <a:gd name="T26" fmla="*/ 15 w 72"/>
                  <a:gd name="T27" fmla="*/ 7 h 107"/>
                  <a:gd name="T28" fmla="*/ 22 w 72"/>
                  <a:gd name="T29" fmla="*/ 7 h 107"/>
                  <a:gd name="T30" fmla="*/ 29 w 72"/>
                  <a:gd name="T31" fmla="*/ 14 h 107"/>
                  <a:gd name="T32" fmla="*/ 72 w 72"/>
                  <a:gd name="T33" fmla="*/ 71 h 107"/>
                  <a:gd name="T34" fmla="*/ 65 w 72"/>
                  <a:gd name="T35" fmla="*/ 71 h 107"/>
                  <a:gd name="T36" fmla="*/ 29 w 72"/>
                  <a:gd name="T37" fmla="*/ 22 h 107"/>
                  <a:gd name="T38" fmla="*/ 29 w 72"/>
                  <a:gd name="T39" fmla="*/ 14 h 107"/>
                  <a:gd name="T40" fmla="*/ 22 w 72"/>
                  <a:gd name="T41" fmla="*/ 14 h 107"/>
                  <a:gd name="T42" fmla="*/ 22 w 72"/>
                  <a:gd name="T43" fmla="*/ 7 h 107"/>
                  <a:gd name="T44" fmla="*/ 15 w 72"/>
                  <a:gd name="T45" fmla="*/ 7 h 107"/>
                  <a:gd name="T46" fmla="*/ 8 w 72"/>
                  <a:gd name="T47" fmla="*/ 7 h 107"/>
                  <a:gd name="T48" fmla="*/ 8 w 72"/>
                  <a:gd name="T49" fmla="*/ 14 h 107"/>
                  <a:gd name="T50" fmla="*/ 8 w 72"/>
                  <a:gd name="T51" fmla="*/ 22 h 107"/>
                  <a:gd name="T52" fmla="*/ 8 w 72"/>
                  <a:gd name="T53" fmla="*/ 29 h 107"/>
                  <a:gd name="T54" fmla="*/ 8 w 72"/>
                  <a:gd name="T55" fmla="*/ 36 h 107"/>
                  <a:gd name="T56" fmla="*/ 8 w 72"/>
                  <a:gd name="T57" fmla="*/ 43 h 107"/>
                  <a:gd name="T58" fmla="*/ 15 w 72"/>
                  <a:gd name="T59" fmla="*/ 43 h 107"/>
                  <a:gd name="T60" fmla="*/ 15 w 72"/>
                  <a:gd name="T61" fmla="*/ 50 h 107"/>
                  <a:gd name="T62" fmla="*/ 50 w 72"/>
                  <a:gd name="T63" fmla="*/ 100 h 107"/>
                  <a:gd name="T64" fmla="*/ 50 w 72"/>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close/>
                  </a:path>
                </a:pathLst>
              </a:custGeom>
              <a:solidFill>
                <a:srgbClr val="FF3399"/>
              </a:solidFill>
              <a:ln w="9525">
                <a:noFill/>
                <a:round/>
                <a:headEnd/>
                <a:tailEnd/>
              </a:ln>
            </p:spPr>
            <p:txBody>
              <a:bodyPr/>
              <a:lstStyle/>
              <a:p>
                <a:endParaRPr lang="de-DE"/>
              </a:p>
            </p:txBody>
          </p:sp>
          <p:sp>
            <p:nvSpPr>
              <p:cNvPr id="13368" name="Freeform 165"/>
              <p:cNvSpPr>
                <a:spLocks/>
              </p:cNvSpPr>
              <p:nvPr/>
            </p:nvSpPr>
            <p:spPr bwMode="auto">
              <a:xfrm>
                <a:off x="3109" y="1369"/>
                <a:ext cx="72" cy="107"/>
              </a:xfrm>
              <a:custGeom>
                <a:avLst/>
                <a:gdLst>
                  <a:gd name="T0" fmla="*/ 50 w 72"/>
                  <a:gd name="T1" fmla="*/ 107 h 107"/>
                  <a:gd name="T2" fmla="*/ 15 w 72"/>
                  <a:gd name="T3" fmla="*/ 50 h 107"/>
                  <a:gd name="T4" fmla="*/ 8 w 72"/>
                  <a:gd name="T5" fmla="*/ 50 h 107"/>
                  <a:gd name="T6" fmla="*/ 8 w 72"/>
                  <a:gd name="T7" fmla="*/ 43 h 107"/>
                  <a:gd name="T8" fmla="*/ 8 w 72"/>
                  <a:gd name="T9" fmla="*/ 36 h 107"/>
                  <a:gd name="T10" fmla="*/ 0 w 72"/>
                  <a:gd name="T11" fmla="*/ 36 h 107"/>
                  <a:gd name="T12" fmla="*/ 0 w 72"/>
                  <a:gd name="T13" fmla="*/ 29 h 107"/>
                  <a:gd name="T14" fmla="*/ 0 w 72"/>
                  <a:gd name="T15" fmla="*/ 22 h 107"/>
                  <a:gd name="T16" fmla="*/ 0 w 72"/>
                  <a:gd name="T17" fmla="*/ 14 h 107"/>
                  <a:gd name="T18" fmla="*/ 0 w 72"/>
                  <a:gd name="T19" fmla="*/ 7 h 107"/>
                  <a:gd name="T20" fmla="*/ 8 w 72"/>
                  <a:gd name="T21" fmla="*/ 7 h 107"/>
                  <a:gd name="T22" fmla="*/ 8 w 72"/>
                  <a:gd name="T23" fmla="*/ 0 h 107"/>
                  <a:gd name="T24" fmla="*/ 15 w 72"/>
                  <a:gd name="T25" fmla="*/ 0 h 107"/>
                  <a:gd name="T26" fmla="*/ 15 w 72"/>
                  <a:gd name="T27" fmla="*/ 7 h 107"/>
                  <a:gd name="T28" fmla="*/ 22 w 72"/>
                  <a:gd name="T29" fmla="*/ 7 h 107"/>
                  <a:gd name="T30" fmla="*/ 29 w 72"/>
                  <a:gd name="T31" fmla="*/ 14 h 107"/>
                  <a:gd name="T32" fmla="*/ 72 w 72"/>
                  <a:gd name="T33" fmla="*/ 71 h 107"/>
                  <a:gd name="T34" fmla="*/ 65 w 72"/>
                  <a:gd name="T35" fmla="*/ 71 h 107"/>
                  <a:gd name="T36" fmla="*/ 29 w 72"/>
                  <a:gd name="T37" fmla="*/ 22 h 107"/>
                  <a:gd name="T38" fmla="*/ 29 w 72"/>
                  <a:gd name="T39" fmla="*/ 14 h 107"/>
                  <a:gd name="T40" fmla="*/ 22 w 72"/>
                  <a:gd name="T41" fmla="*/ 14 h 107"/>
                  <a:gd name="T42" fmla="*/ 22 w 72"/>
                  <a:gd name="T43" fmla="*/ 7 h 107"/>
                  <a:gd name="T44" fmla="*/ 15 w 72"/>
                  <a:gd name="T45" fmla="*/ 7 h 107"/>
                  <a:gd name="T46" fmla="*/ 8 w 72"/>
                  <a:gd name="T47" fmla="*/ 7 h 107"/>
                  <a:gd name="T48" fmla="*/ 8 w 72"/>
                  <a:gd name="T49" fmla="*/ 14 h 107"/>
                  <a:gd name="T50" fmla="*/ 8 w 72"/>
                  <a:gd name="T51" fmla="*/ 22 h 107"/>
                  <a:gd name="T52" fmla="*/ 8 w 72"/>
                  <a:gd name="T53" fmla="*/ 29 h 107"/>
                  <a:gd name="T54" fmla="*/ 8 w 72"/>
                  <a:gd name="T55" fmla="*/ 36 h 107"/>
                  <a:gd name="T56" fmla="*/ 8 w 72"/>
                  <a:gd name="T57" fmla="*/ 43 h 107"/>
                  <a:gd name="T58" fmla="*/ 15 w 72"/>
                  <a:gd name="T59" fmla="*/ 43 h 107"/>
                  <a:gd name="T60" fmla="*/ 15 w 72"/>
                  <a:gd name="T61" fmla="*/ 50 h 107"/>
                  <a:gd name="T62" fmla="*/ 50 w 72"/>
                  <a:gd name="T63" fmla="*/ 100 h 107"/>
                  <a:gd name="T64" fmla="*/ 50 w 72"/>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path>
                </a:pathLst>
              </a:custGeom>
              <a:noFill/>
              <a:ln w="22225">
                <a:solidFill>
                  <a:srgbClr val="000000"/>
                </a:solidFill>
                <a:prstDash val="solid"/>
                <a:round/>
                <a:headEnd/>
                <a:tailEnd/>
              </a:ln>
            </p:spPr>
            <p:txBody>
              <a:bodyPr/>
              <a:lstStyle/>
              <a:p>
                <a:endParaRPr lang="de-DE"/>
              </a:p>
            </p:txBody>
          </p:sp>
          <p:sp>
            <p:nvSpPr>
              <p:cNvPr id="13369" name="Line 166"/>
              <p:cNvSpPr>
                <a:spLocks noChangeShapeType="1"/>
              </p:cNvSpPr>
              <p:nvPr/>
            </p:nvSpPr>
            <p:spPr bwMode="auto">
              <a:xfrm flipH="1">
                <a:off x="3167" y="1440"/>
                <a:ext cx="14" cy="29"/>
              </a:xfrm>
              <a:prstGeom prst="line">
                <a:avLst/>
              </a:prstGeom>
              <a:noFill/>
              <a:ln w="22225">
                <a:solidFill>
                  <a:srgbClr val="000000"/>
                </a:solidFill>
                <a:round/>
                <a:headEnd/>
                <a:tailEnd/>
              </a:ln>
            </p:spPr>
            <p:txBody>
              <a:bodyPr/>
              <a:lstStyle/>
              <a:p>
                <a:endParaRPr lang="de-DE"/>
              </a:p>
            </p:txBody>
          </p:sp>
          <p:sp>
            <p:nvSpPr>
              <p:cNvPr id="13370" name="Line 167"/>
              <p:cNvSpPr>
                <a:spLocks noChangeShapeType="1"/>
              </p:cNvSpPr>
              <p:nvPr/>
            </p:nvSpPr>
            <p:spPr bwMode="auto">
              <a:xfrm flipV="1">
                <a:off x="3060" y="1305"/>
                <a:ext cx="64" cy="121"/>
              </a:xfrm>
              <a:prstGeom prst="line">
                <a:avLst/>
              </a:prstGeom>
              <a:noFill/>
              <a:ln w="22225">
                <a:solidFill>
                  <a:srgbClr val="000000"/>
                </a:solidFill>
                <a:round/>
                <a:headEnd/>
                <a:tailEnd/>
              </a:ln>
            </p:spPr>
            <p:txBody>
              <a:bodyPr/>
              <a:lstStyle/>
              <a:p>
                <a:endParaRPr lang="de-DE"/>
              </a:p>
            </p:txBody>
          </p:sp>
          <p:sp>
            <p:nvSpPr>
              <p:cNvPr id="13371" name="Freeform 168"/>
              <p:cNvSpPr>
                <a:spLocks/>
              </p:cNvSpPr>
              <p:nvPr/>
            </p:nvSpPr>
            <p:spPr bwMode="auto">
              <a:xfrm>
                <a:off x="3067" y="1312"/>
                <a:ext cx="78" cy="143"/>
              </a:xfrm>
              <a:custGeom>
                <a:avLst/>
                <a:gdLst>
                  <a:gd name="T0" fmla="*/ 64 w 78"/>
                  <a:gd name="T1" fmla="*/ 0 h 143"/>
                  <a:gd name="T2" fmla="*/ 78 w 78"/>
                  <a:gd name="T3" fmla="*/ 0 h 143"/>
                  <a:gd name="T4" fmla="*/ 0 w 78"/>
                  <a:gd name="T5" fmla="*/ 143 h 143"/>
                  <a:gd name="T6" fmla="*/ 0 60000 65536"/>
                  <a:gd name="T7" fmla="*/ 0 60000 65536"/>
                  <a:gd name="T8" fmla="*/ 0 60000 65536"/>
                  <a:gd name="T9" fmla="*/ 0 w 78"/>
                  <a:gd name="T10" fmla="*/ 0 h 143"/>
                  <a:gd name="T11" fmla="*/ 78 w 78"/>
                  <a:gd name="T12" fmla="*/ 143 h 143"/>
                </a:gdLst>
                <a:ahLst/>
                <a:cxnLst>
                  <a:cxn ang="T6">
                    <a:pos x="T0" y="T1"/>
                  </a:cxn>
                  <a:cxn ang="T7">
                    <a:pos x="T2" y="T3"/>
                  </a:cxn>
                  <a:cxn ang="T8">
                    <a:pos x="T4" y="T5"/>
                  </a:cxn>
                </a:cxnLst>
                <a:rect l="T9" t="T10" r="T11" b="T12"/>
                <a:pathLst>
                  <a:path w="78" h="143">
                    <a:moveTo>
                      <a:pt x="64" y="0"/>
                    </a:moveTo>
                    <a:lnTo>
                      <a:pt x="78" y="0"/>
                    </a:lnTo>
                    <a:lnTo>
                      <a:pt x="0" y="143"/>
                    </a:lnTo>
                  </a:path>
                </a:pathLst>
              </a:custGeom>
              <a:noFill/>
              <a:ln w="22225">
                <a:solidFill>
                  <a:srgbClr val="000000"/>
                </a:solidFill>
                <a:prstDash val="solid"/>
                <a:round/>
                <a:headEnd/>
                <a:tailEnd/>
              </a:ln>
            </p:spPr>
            <p:txBody>
              <a:bodyPr/>
              <a:lstStyle/>
              <a:p>
                <a:endParaRPr lang="de-DE"/>
              </a:p>
            </p:txBody>
          </p:sp>
          <p:sp>
            <p:nvSpPr>
              <p:cNvPr id="13372" name="Rectangle 169"/>
              <p:cNvSpPr>
                <a:spLocks noChangeArrowheads="1"/>
              </p:cNvSpPr>
              <p:nvPr/>
            </p:nvSpPr>
            <p:spPr bwMode="auto">
              <a:xfrm>
                <a:off x="3072" y="960"/>
                <a:ext cx="54" cy="106"/>
              </a:xfrm>
              <a:prstGeom prst="rect">
                <a:avLst/>
              </a:prstGeom>
              <a:noFill/>
              <a:ln w="9525">
                <a:noFill/>
                <a:miter lim="800000"/>
                <a:headEnd/>
                <a:tailEnd/>
              </a:ln>
            </p:spPr>
            <p:txBody>
              <a:bodyPr wrap="none" lIns="0" tIns="0" rIns="0" bIns="0">
                <a:spAutoFit/>
              </a:bodyPr>
              <a:lstStyle/>
              <a:p>
                <a:pPr algn="ctr" defTabSz="762000"/>
                <a:r>
                  <a:rPr lang="en-GB" altLang="ar-SA" sz="1100" b="0" u="none">
                    <a:solidFill>
                      <a:schemeClr val="hlink"/>
                    </a:solidFill>
                    <a:cs typeface="Times New Roman (Arabic)" charset="-78"/>
                  </a:rPr>
                  <a:t>Z</a:t>
                </a:r>
                <a:endParaRPr lang="en-GB" altLang="ar-SA" sz="1400" b="0" u="none">
                  <a:cs typeface="Times New Roman (Arabic)" charset="-78"/>
                </a:endParaRPr>
              </a:p>
            </p:txBody>
          </p:sp>
        </p:grpSp>
        <p:grpSp>
          <p:nvGrpSpPr>
            <p:cNvPr id="15" name="Group 170"/>
            <p:cNvGrpSpPr>
              <a:grpSpLocks/>
            </p:cNvGrpSpPr>
            <p:nvPr/>
          </p:nvGrpSpPr>
          <p:grpSpPr bwMode="auto">
            <a:xfrm>
              <a:off x="5904" y="1200"/>
              <a:ext cx="264" cy="595"/>
              <a:chOff x="2974" y="960"/>
              <a:chExt cx="264" cy="595"/>
            </a:xfrm>
          </p:grpSpPr>
          <p:sp>
            <p:nvSpPr>
              <p:cNvPr id="13331" name="Freeform 171"/>
              <p:cNvSpPr>
                <a:spLocks/>
              </p:cNvSpPr>
              <p:nvPr/>
            </p:nvSpPr>
            <p:spPr bwMode="auto">
              <a:xfrm>
                <a:off x="3131" y="1096"/>
                <a:ext cx="107" cy="121"/>
              </a:xfrm>
              <a:custGeom>
                <a:avLst/>
                <a:gdLst>
                  <a:gd name="T0" fmla="*/ 50 w 107"/>
                  <a:gd name="T1" fmla="*/ 0 h 121"/>
                  <a:gd name="T2" fmla="*/ 57 w 107"/>
                  <a:gd name="T3" fmla="*/ 0 h 121"/>
                  <a:gd name="T4" fmla="*/ 71 w 107"/>
                  <a:gd name="T5" fmla="*/ 0 h 121"/>
                  <a:gd name="T6" fmla="*/ 78 w 107"/>
                  <a:gd name="T7" fmla="*/ 7 h 121"/>
                  <a:gd name="T8" fmla="*/ 85 w 107"/>
                  <a:gd name="T9" fmla="*/ 7 h 121"/>
                  <a:gd name="T10" fmla="*/ 93 w 107"/>
                  <a:gd name="T11" fmla="*/ 14 h 121"/>
                  <a:gd name="T12" fmla="*/ 100 w 107"/>
                  <a:gd name="T13" fmla="*/ 28 h 121"/>
                  <a:gd name="T14" fmla="*/ 100 w 107"/>
                  <a:gd name="T15" fmla="*/ 35 h 121"/>
                  <a:gd name="T16" fmla="*/ 107 w 107"/>
                  <a:gd name="T17" fmla="*/ 50 h 121"/>
                  <a:gd name="T18" fmla="*/ 107 w 107"/>
                  <a:gd name="T19" fmla="*/ 64 h 121"/>
                  <a:gd name="T20" fmla="*/ 107 w 107"/>
                  <a:gd name="T21" fmla="*/ 71 h 121"/>
                  <a:gd name="T22" fmla="*/ 100 w 107"/>
                  <a:gd name="T23" fmla="*/ 85 h 121"/>
                  <a:gd name="T24" fmla="*/ 100 w 107"/>
                  <a:gd name="T25" fmla="*/ 100 h 121"/>
                  <a:gd name="T26" fmla="*/ 93 w 107"/>
                  <a:gd name="T27" fmla="*/ 107 h 121"/>
                  <a:gd name="T28" fmla="*/ 85 w 107"/>
                  <a:gd name="T29" fmla="*/ 114 h 121"/>
                  <a:gd name="T30" fmla="*/ 78 w 107"/>
                  <a:gd name="T31" fmla="*/ 121 h 121"/>
                  <a:gd name="T32" fmla="*/ 64 w 107"/>
                  <a:gd name="T33" fmla="*/ 121 h 121"/>
                  <a:gd name="T34" fmla="*/ 57 w 107"/>
                  <a:gd name="T35" fmla="*/ 121 h 121"/>
                  <a:gd name="T36" fmla="*/ 50 w 107"/>
                  <a:gd name="T37" fmla="*/ 121 h 121"/>
                  <a:gd name="T38" fmla="*/ 36 w 107"/>
                  <a:gd name="T39" fmla="*/ 121 h 121"/>
                  <a:gd name="T40" fmla="*/ 28 w 107"/>
                  <a:gd name="T41" fmla="*/ 121 h 121"/>
                  <a:gd name="T42" fmla="*/ 21 w 107"/>
                  <a:gd name="T43" fmla="*/ 114 h 121"/>
                  <a:gd name="T44" fmla="*/ 14 w 107"/>
                  <a:gd name="T45" fmla="*/ 107 h 121"/>
                  <a:gd name="T46" fmla="*/ 7 w 107"/>
                  <a:gd name="T47" fmla="*/ 100 h 121"/>
                  <a:gd name="T48" fmla="*/ 7 w 107"/>
                  <a:gd name="T49" fmla="*/ 85 h 121"/>
                  <a:gd name="T50" fmla="*/ 0 w 107"/>
                  <a:gd name="T51" fmla="*/ 71 h 121"/>
                  <a:gd name="T52" fmla="*/ 0 w 107"/>
                  <a:gd name="T53" fmla="*/ 64 h 121"/>
                  <a:gd name="T54" fmla="*/ 0 w 107"/>
                  <a:gd name="T55" fmla="*/ 50 h 121"/>
                  <a:gd name="T56" fmla="*/ 7 w 107"/>
                  <a:gd name="T57" fmla="*/ 35 h 121"/>
                  <a:gd name="T58" fmla="*/ 7 w 107"/>
                  <a:gd name="T59" fmla="*/ 28 h 121"/>
                  <a:gd name="T60" fmla="*/ 14 w 107"/>
                  <a:gd name="T61" fmla="*/ 14 h 121"/>
                  <a:gd name="T62" fmla="*/ 21 w 107"/>
                  <a:gd name="T63" fmla="*/ 7 h 121"/>
                  <a:gd name="T64" fmla="*/ 28 w 107"/>
                  <a:gd name="T65" fmla="*/ 7 h 121"/>
                  <a:gd name="T66" fmla="*/ 36 w 107"/>
                  <a:gd name="T67" fmla="*/ 0 h 121"/>
                  <a:gd name="T68" fmla="*/ 50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close/>
                  </a:path>
                </a:pathLst>
              </a:custGeom>
              <a:solidFill>
                <a:srgbClr val="FF3399"/>
              </a:solidFill>
              <a:ln w="9525">
                <a:noFill/>
                <a:round/>
                <a:headEnd/>
                <a:tailEnd/>
              </a:ln>
            </p:spPr>
            <p:txBody>
              <a:bodyPr/>
              <a:lstStyle/>
              <a:p>
                <a:endParaRPr lang="de-DE"/>
              </a:p>
            </p:txBody>
          </p:sp>
          <p:sp>
            <p:nvSpPr>
              <p:cNvPr id="13332" name="Freeform 172"/>
              <p:cNvSpPr>
                <a:spLocks/>
              </p:cNvSpPr>
              <p:nvPr/>
            </p:nvSpPr>
            <p:spPr bwMode="auto">
              <a:xfrm>
                <a:off x="3131" y="1096"/>
                <a:ext cx="107" cy="121"/>
              </a:xfrm>
              <a:custGeom>
                <a:avLst/>
                <a:gdLst>
                  <a:gd name="T0" fmla="*/ 50 w 107"/>
                  <a:gd name="T1" fmla="*/ 0 h 121"/>
                  <a:gd name="T2" fmla="*/ 57 w 107"/>
                  <a:gd name="T3" fmla="*/ 0 h 121"/>
                  <a:gd name="T4" fmla="*/ 71 w 107"/>
                  <a:gd name="T5" fmla="*/ 0 h 121"/>
                  <a:gd name="T6" fmla="*/ 78 w 107"/>
                  <a:gd name="T7" fmla="*/ 7 h 121"/>
                  <a:gd name="T8" fmla="*/ 85 w 107"/>
                  <a:gd name="T9" fmla="*/ 7 h 121"/>
                  <a:gd name="T10" fmla="*/ 93 w 107"/>
                  <a:gd name="T11" fmla="*/ 14 h 121"/>
                  <a:gd name="T12" fmla="*/ 100 w 107"/>
                  <a:gd name="T13" fmla="*/ 28 h 121"/>
                  <a:gd name="T14" fmla="*/ 100 w 107"/>
                  <a:gd name="T15" fmla="*/ 35 h 121"/>
                  <a:gd name="T16" fmla="*/ 107 w 107"/>
                  <a:gd name="T17" fmla="*/ 50 h 121"/>
                  <a:gd name="T18" fmla="*/ 107 w 107"/>
                  <a:gd name="T19" fmla="*/ 64 h 121"/>
                  <a:gd name="T20" fmla="*/ 107 w 107"/>
                  <a:gd name="T21" fmla="*/ 71 h 121"/>
                  <a:gd name="T22" fmla="*/ 100 w 107"/>
                  <a:gd name="T23" fmla="*/ 85 h 121"/>
                  <a:gd name="T24" fmla="*/ 100 w 107"/>
                  <a:gd name="T25" fmla="*/ 100 h 121"/>
                  <a:gd name="T26" fmla="*/ 93 w 107"/>
                  <a:gd name="T27" fmla="*/ 107 h 121"/>
                  <a:gd name="T28" fmla="*/ 85 w 107"/>
                  <a:gd name="T29" fmla="*/ 114 h 121"/>
                  <a:gd name="T30" fmla="*/ 78 w 107"/>
                  <a:gd name="T31" fmla="*/ 121 h 121"/>
                  <a:gd name="T32" fmla="*/ 64 w 107"/>
                  <a:gd name="T33" fmla="*/ 121 h 121"/>
                  <a:gd name="T34" fmla="*/ 57 w 107"/>
                  <a:gd name="T35" fmla="*/ 121 h 121"/>
                  <a:gd name="T36" fmla="*/ 50 w 107"/>
                  <a:gd name="T37" fmla="*/ 121 h 121"/>
                  <a:gd name="T38" fmla="*/ 36 w 107"/>
                  <a:gd name="T39" fmla="*/ 121 h 121"/>
                  <a:gd name="T40" fmla="*/ 28 w 107"/>
                  <a:gd name="T41" fmla="*/ 121 h 121"/>
                  <a:gd name="T42" fmla="*/ 21 w 107"/>
                  <a:gd name="T43" fmla="*/ 114 h 121"/>
                  <a:gd name="T44" fmla="*/ 14 w 107"/>
                  <a:gd name="T45" fmla="*/ 107 h 121"/>
                  <a:gd name="T46" fmla="*/ 7 w 107"/>
                  <a:gd name="T47" fmla="*/ 100 h 121"/>
                  <a:gd name="T48" fmla="*/ 7 w 107"/>
                  <a:gd name="T49" fmla="*/ 85 h 121"/>
                  <a:gd name="T50" fmla="*/ 0 w 107"/>
                  <a:gd name="T51" fmla="*/ 71 h 121"/>
                  <a:gd name="T52" fmla="*/ 0 w 107"/>
                  <a:gd name="T53" fmla="*/ 64 h 121"/>
                  <a:gd name="T54" fmla="*/ 0 w 107"/>
                  <a:gd name="T55" fmla="*/ 50 h 121"/>
                  <a:gd name="T56" fmla="*/ 7 w 107"/>
                  <a:gd name="T57" fmla="*/ 35 h 121"/>
                  <a:gd name="T58" fmla="*/ 7 w 107"/>
                  <a:gd name="T59" fmla="*/ 28 h 121"/>
                  <a:gd name="T60" fmla="*/ 14 w 107"/>
                  <a:gd name="T61" fmla="*/ 14 h 121"/>
                  <a:gd name="T62" fmla="*/ 21 w 107"/>
                  <a:gd name="T63" fmla="*/ 7 h 121"/>
                  <a:gd name="T64" fmla="*/ 28 w 107"/>
                  <a:gd name="T65" fmla="*/ 7 h 121"/>
                  <a:gd name="T66" fmla="*/ 36 w 107"/>
                  <a:gd name="T67" fmla="*/ 0 h 121"/>
                  <a:gd name="T68" fmla="*/ 50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path>
                </a:pathLst>
              </a:custGeom>
              <a:noFill/>
              <a:ln w="22225">
                <a:solidFill>
                  <a:srgbClr val="000000"/>
                </a:solidFill>
                <a:prstDash val="solid"/>
                <a:round/>
                <a:headEnd/>
                <a:tailEnd/>
              </a:ln>
            </p:spPr>
            <p:txBody>
              <a:bodyPr/>
              <a:lstStyle/>
              <a:p>
                <a:endParaRPr lang="de-DE"/>
              </a:p>
            </p:txBody>
          </p:sp>
          <p:sp>
            <p:nvSpPr>
              <p:cNvPr id="13333" name="Rectangle 173"/>
              <p:cNvSpPr>
                <a:spLocks noChangeArrowheads="1"/>
              </p:cNvSpPr>
              <p:nvPr/>
            </p:nvSpPr>
            <p:spPr bwMode="auto">
              <a:xfrm>
                <a:off x="2981" y="1138"/>
                <a:ext cx="157" cy="22"/>
              </a:xfrm>
              <a:prstGeom prst="rect">
                <a:avLst/>
              </a:prstGeom>
              <a:solidFill>
                <a:srgbClr val="FF3399"/>
              </a:solidFill>
              <a:ln w="9525">
                <a:noFill/>
                <a:miter lim="800000"/>
                <a:headEnd/>
                <a:tailEnd/>
              </a:ln>
            </p:spPr>
            <p:txBody>
              <a:bodyPr/>
              <a:lstStyle/>
              <a:p>
                <a:endParaRPr lang="de-DE"/>
              </a:p>
            </p:txBody>
          </p:sp>
          <p:sp>
            <p:nvSpPr>
              <p:cNvPr id="13334" name="Rectangle 174"/>
              <p:cNvSpPr>
                <a:spLocks noChangeArrowheads="1"/>
              </p:cNvSpPr>
              <p:nvPr/>
            </p:nvSpPr>
            <p:spPr bwMode="auto">
              <a:xfrm>
                <a:off x="2981" y="1138"/>
                <a:ext cx="157" cy="22"/>
              </a:xfrm>
              <a:prstGeom prst="rect">
                <a:avLst/>
              </a:prstGeom>
              <a:noFill/>
              <a:ln w="22225">
                <a:solidFill>
                  <a:srgbClr val="000000"/>
                </a:solidFill>
                <a:miter lim="800000"/>
                <a:headEnd/>
                <a:tailEnd/>
              </a:ln>
            </p:spPr>
            <p:txBody>
              <a:bodyPr/>
              <a:lstStyle/>
              <a:p>
                <a:endParaRPr lang="de-DE"/>
              </a:p>
            </p:txBody>
          </p:sp>
          <p:sp>
            <p:nvSpPr>
              <p:cNvPr id="13335" name="Freeform 175"/>
              <p:cNvSpPr>
                <a:spLocks noEditPoints="1"/>
              </p:cNvSpPr>
              <p:nvPr/>
            </p:nvSpPr>
            <p:spPr bwMode="auto">
              <a:xfrm>
                <a:off x="2974" y="1153"/>
                <a:ext cx="57" cy="50"/>
              </a:xfrm>
              <a:custGeom>
                <a:avLst/>
                <a:gdLst>
                  <a:gd name="T0" fmla="*/ 0 w 57"/>
                  <a:gd name="T1" fmla="*/ 0 h 50"/>
                  <a:gd name="T2" fmla="*/ 21 w 57"/>
                  <a:gd name="T3" fmla="*/ 0 h 50"/>
                  <a:gd name="T4" fmla="*/ 21 w 57"/>
                  <a:gd name="T5" fmla="*/ 43 h 50"/>
                  <a:gd name="T6" fmla="*/ 21 w 57"/>
                  <a:gd name="T7" fmla="*/ 50 h 50"/>
                  <a:gd name="T8" fmla="*/ 14 w 57"/>
                  <a:gd name="T9" fmla="*/ 50 h 50"/>
                  <a:gd name="T10" fmla="*/ 7 w 57"/>
                  <a:gd name="T11" fmla="*/ 50 h 50"/>
                  <a:gd name="T12" fmla="*/ 7 w 57"/>
                  <a:gd name="T13" fmla="*/ 43 h 50"/>
                  <a:gd name="T14" fmla="*/ 0 w 57"/>
                  <a:gd name="T15" fmla="*/ 0 h 50"/>
                  <a:gd name="T16" fmla="*/ 36 w 57"/>
                  <a:gd name="T17" fmla="*/ 0 h 50"/>
                  <a:gd name="T18" fmla="*/ 57 w 57"/>
                  <a:gd name="T19" fmla="*/ 0 h 50"/>
                  <a:gd name="T20" fmla="*/ 57 w 57"/>
                  <a:gd name="T21" fmla="*/ 43 h 50"/>
                  <a:gd name="T22" fmla="*/ 50 w 57"/>
                  <a:gd name="T23" fmla="*/ 50 h 50"/>
                  <a:gd name="T24" fmla="*/ 43 w 57"/>
                  <a:gd name="T25" fmla="*/ 50 h 50"/>
                  <a:gd name="T26" fmla="*/ 43 w 57"/>
                  <a:gd name="T27" fmla="*/ 43 h 50"/>
                  <a:gd name="T28" fmla="*/ 36 w 5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0"/>
                  <a:gd name="T47" fmla="*/ 57 w 5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0">
                    <a:moveTo>
                      <a:pt x="0" y="0"/>
                    </a:moveTo>
                    <a:lnTo>
                      <a:pt x="21" y="0"/>
                    </a:lnTo>
                    <a:lnTo>
                      <a:pt x="21" y="43"/>
                    </a:lnTo>
                    <a:lnTo>
                      <a:pt x="21" y="50"/>
                    </a:lnTo>
                    <a:lnTo>
                      <a:pt x="14" y="50"/>
                    </a:lnTo>
                    <a:lnTo>
                      <a:pt x="7" y="50"/>
                    </a:lnTo>
                    <a:lnTo>
                      <a:pt x="7" y="43"/>
                    </a:lnTo>
                    <a:lnTo>
                      <a:pt x="0" y="0"/>
                    </a:lnTo>
                    <a:close/>
                    <a:moveTo>
                      <a:pt x="36" y="0"/>
                    </a:moveTo>
                    <a:lnTo>
                      <a:pt x="57" y="0"/>
                    </a:lnTo>
                    <a:lnTo>
                      <a:pt x="57" y="43"/>
                    </a:lnTo>
                    <a:lnTo>
                      <a:pt x="50" y="50"/>
                    </a:lnTo>
                    <a:lnTo>
                      <a:pt x="43" y="50"/>
                    </a:lnTo>
                    <a:lnTo>
                      <a:pt x="43" y="43"/>
                    </a:lnTo>
                    <a:lnTo>
                      <a:pt x="36" y="0"/>
                    </a:lnTo>
                    <a:close/>
                  </a:path>
                </a:pathLst>
              </a:custGeom>
              <a:solidFill>
                <a:srgbClr val="FF3399"/>
              </a:solidFill>
              <a:ln w="9525">
                <a:noFill/>
                <a:round/>
                <a:headEnd/>
                <a:tailEnd/>
              </a:ln>
            </p:spPr>
            <p:txBody>
              <a:bodyPr/>
              <a:lstStyle/>
              <a:p>
                <a:endParaRPr lang="de-DE"/>
              </a:p>
            </p:txBody>
          </p:sp>
          <p:sp>
            <p:nvSpPr>
              <p:cNvPr id="13336" name="Freeform 176"/>
              <p:cNvSpPr>
                <a:spLocks/>
              </p:cNvSpPr>
              <p:nvPr/>
            </p:nvSpPr>
            <p:spPr bwMode="auto">
              <a:xfrm>
                <a:off x="2974" y="1153"/>
                <a:ext cx="21" cy="50"/>
              </a:xfrm>
              <a:custGeom>
                <a:avLst/>
                <a:gdLst>
                  <a:gd name="T0" fmla="*/ 0 w 21"/>
                  <a:gd name="T1" fmla="*/ 0 h 50"/>
                  <a:gd name="T2" fmla="*/ 21 w 21"/>
                  <a:gd name="T3" fmla="*/ 0 h 50"/>
                  <a:gd name="T4" fmla="*/ 21 w 21"/>
                  <a:gd name="T5" fmla="*/ 43 h 50"/>
                  <a:gd name="T6" fmla="*/ 21 w 21"/>
                  <a:gd name="T7" fmla="*/ 50 h 50"/>
                  <a:gd name="T8" fmla="*/ 14 w 21"/>
                  <a:gd name="T9" fmla="*/ 50 h 50"/>
                  <a:gd name="T10" fmla="*/ 7 w 21"/>
                  <a:gd name="T11" fmla="*/ 50 h 50"/>
                  <a:gd name="T12" fmla="*/ 7 w 21"/>
                  <a:gd name="T13" fmla="*/ 43 h 50"/>
                  <a:gd name="T14" fmla="*/ 0 w 21"/>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0"/>
                  <a:gd name="T26" fmla="*/ 21 w 2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0">
                    <a:moveTo>
                      <a:pt x="0" y="0"/>
                    </a:moveTo>
                    <a:lnTo>
                      <a:pt x="21" y="0"/>
                    </a:lnTo>
                    <a:lnTo>
                      <a:pt x="21" y="43"/>
                    </a:lnTo>
                    <a:lnTo>
                      <a:pt x="21" y="50"/>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a:p>
            </p:txBody>
          </p:sp>
          <p:sp>
            <p:nvSpPr>
              <p:cNvPr id="13337" name="Freeform 177"/>
              <p:cNvSpPr>
                <a:spLocks/>
              </p:cNvSpPr>
              <p:nvPr/>
            </p:nvSpPr>
            <p:spPr bwMode="auto">
              <a:xfrm>
                <a:off x="3010" y="1153"/>
                <a:ext cx="21" cy="50"/>
              </a:xfrm>
              <a:custGeom>
                <a:avLst/>
                <a:gdLst>
                  <a:gd name="T0" fmla="*/ 0 w 21"/>
                  <a:gd name="T1" fmla="*/ 0 h 50"/>
                  <a:gd name="T2" fmla="*/ 21 w 21"/>
                  <a:gd name="T3" fmla="*/ 0 h 50"/>
                  <a:gd name="T4" fmla="*/ 21 w 21"/>
                  <a:gd name="T5" fmla="*/ 43 h 50"/>
                  <a:gd name="T6" fmla="*/ 14 w 21"/>
                  <a:gd name="T7" fmla="*/ 50 h 50"/>
                  <a:gd name="T8" fmla="*/ 7 w 21"/>
                  <a:gd name="T9" fmla="*/ 50 h 50"/>
                  <a:gd name="T10" fmla="*/ 7 w 21"/>
                  <a:gd name="T11" fmla="*/ 43 h 50"/>
                  <a:gd name="T12" fmla="*/ 0 w 21"/>
                  <a:gd name="T13" fmla="*/ 0 h 50"/>
                  <a:gd name="T14" fmla="*/ 0 60000 65536"/>
                  <a:gd name="T15" fmla="*/ 0 60000 65536"/>
                  <a:gd name="T16" fmla="*/ 0 60000 65536"/>
                  <a:gd name="T17" fmla="*/ 0 60000 65536"/>
                  <a:gd name="T18" fmla="*/ 0 60000 65536"/>
                  <a:gd name="T19" fmla="*/ 0 60000 65536"/>
                  <a:gd name="T20" fmla="*/ 0 60000 65536"/>
                  <a:gd name="T21" fmla="*/ 0 w 21"/>
                  <a:gd name="T22" fmla="*/ 0 h 50"/>
                  <a:gd name="T23" fmla="*/ 21 w 2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0">
                    <a:moveTo>
                      <a:pt x="0" y="0"/>
                    </a:moveTo>
                    <a:lnTo>
                      <a:pt x="21" y="0"/>
                    </a:lnTo>
                    <a:lnTo>
                      <a:pt x="21" y="43"/>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a:p>
            </p:txBody>
          </p:sp>
          <p:sp>
            <p:nvSpPr>
              <p:cNvPr id="13338" name="Freeform 178"/>
              <p:cNvSpPr>
                <a:spLocks noEditPoints="1"/>
              </p:cNvSpPr>
              <p:nvPr/>
            </p:nvSpPr>
            <p:spPr bwMode="auto">
              <a:xfrm>
                <a:off x="3152" y="1117"/>
                <a:ext cx="64" cy="79"/>
              </a:xfrm>
              <a:custGeom>
                <a:avLst/>
                <a:gdLst>
                  <a:gd name="T0" fmla="*/ 64 w 64"/>
                  <a:gd name="T1" fmla="*/ 50 h 79"/>
                  <a:gd name="T2" fmla="*/ 64 w 64"/>
                  <a:gd name="T3" fmla="*/ 64 h 79"/>
                  <a:gd name="T4" fmla="*/ 50 w 64"/>
                  <a:gd name="T5" fmla="*/ 79 h 79"/>
                  <a:gd name="T6" fmla="*/ 36 w 64"/>
                  <a:gd name="T7" fmla="*/ 79 h 79"/>
                  <a:gd name="T8" fmla="*/ 22 w 64"/>
                  <a:gd name="T9" fmla="*/ 79 h 79"/>
                  <a:gd name="T10" fmla="*/ 15 w 64"/>
                  <a:gd name="T11" fmla="*/ 71 h 79"/>
                  <a:gd name="T12" fmla="*/ 7 w 64"/>
                  <a:gd name="T13" fmla="*/ 64 h 79"/>
                  <a:gd name="T14" fmla="*/ 0 w 64"/>
                  <a:gd name="T15" fmla="*/ 50 h 79"/>
                  <a:gd name="T16" fmla="*/ 0 w 64"/>
                  <a:gd name="T17" fmla="*/ 29 h 79"/>
                  <a:gd name="T18" fmla="*/ 7 w 64"/>
                  <a:gd name="T19" fmla="*/ 14 h 79"/>
                  <a:gd name="T20" fmla="*/ 22 w 64"/>
                  <a:gd name="T21" fmla="*/ 7 h 79"/>
                  <a:gd name="T22" fmla="*/ 36 w 64"/>
                  <a:gd name="T23" fmla="*/ 0 h 79"/>
                  <a:gd name="T24" fmla="*/ 43 w 64"/>
                  <a:gd name="T25" fmla="*/ 7 h 79"/>
                  <a:gd name="T26" fmla="*/ 57 w 64"/>
                  <a:gd name="T27" fmla="*/ 7 h 79"/>
                  <a:gd name="T28" fmla="*/ 64 w 64"/>
                  <a:gd name="T29" fmla="*/ 14 h 79"/>
                  <a:gd name="T30" fmla="*/ 64 w 64"/>
                  <a:gd name="T31" fmla="*/ 29 h 79"/>
                  <a:gd name="T32" fmla="*/ 57 w 64"/>
                  <a:gd name="T33" fmla="*/ 36 h 79"/>
                  <a:gd name="T34" fmla="*/ 57 w 64"/>
                  <a:gd name="T35" fmla="*/ 21 h 79"/>
                  <a:gd name="T36" fmla="*/ 50 w 64"/>
                  <a:gd name="T37" fmla="*/ 14 h 79"/>
                  <a:gd name="T38" fmla="*/ 43 w 64"/>
                  <a:gd name="T39" fmla="*/ 7 h 79"/>
                  <a:gd name="T40" fmla="*/ 29 w 64"/>
                  <a:gd name="T41" fmla="*/ 7 h 79"/>
                  <a:gd name="T42" fmla="*/ 22 w 64"/>
                  <a:gd name="T43" fmla="*/ 14 h 79"/>
                  <a:gd name="T44" fmla="*/ 15 w 64"/>
                  <a:gd name="T45" fmla="*/ 21 h 79"/>
                  <a:gd name="T46" fmla="*/ 7 w 64"/>
                  <a:gd name="T47" fmla="*/ 29 h 79"/>
                  <a:gd name="T48" fmla="*/ 7 w 64"/>
                  <a:gd name="T49" fmla="*/ 43 h 79"/>
                  <a:gd name="T50" fmla="*/ 7 w 64"/>
                  <a:gd name="T51" fmla="*/ 57 h 79"/>
                  <a:gd name="T52" fmla="*/ 15 w 64"/>
                  <a:gd name="T53" fmla="*/ 71 h 79"/>
                  <a:gd name="T54" fmla="*/ 29 w 64"/>
                  <a:gd name="T55" fmla="*/ 71 h 79"/>
                  <a:gd name="T56" fmla="*/ 43 w 64"/>
                  <a:gd name="T57" fmla="*/ 71 h 79"/>
                  <a:gd name="T58" fmla="*/ 50 w 64"/>
                  <a:gd name="T59" fmla="*/ 64 h 79"/>
                  <a:gd name="T60" fmla="*/ 57 w 64"/>
                  <a:gd name="T61" fmla="*/ 57 h 79"/>
                  <a:gd name="T62" fmla="*/ 57 w 64"/>
                  <a:gd name="T63" fmla="*/ 43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9"/>
                  <a:gd name="T98" fmla="*/ 64 w 64"/>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close/>
                    <a:moveTo>
                      <a:pt x="57" y="36"/>
                    </a:moveTo>
                    <a:lnTo>
                      <a:pt x="57" y="29"/>
                    </a:lnTo>
                    <a:lnTo>
                      <a:pt x="57" y="21"/>
                    </a:lnTo>
                    <a:lnTo>
                      <a:pt x="57" y="14"/>
                    </a:lnTo>
                    <a:lnTo>
                      <a:pt x="50" y="14"/>
                    </a:lnTo>
                    <a:lnTo>
                      <a:pt x="50" y="7"/>
                    </a:lnTo>
                    <a:lnTo>
                      <a:pt x="43" y="7"/>
                    </a:lnTo>
                    <a:lnTo>
                      <a:pt x="36" y="7"/>
                    </a:lnTo>
                    <a:lnTo>
                      <a:pt x="29" y="7"/>
                    </a:lnTo>
                    <a:lnTo>
                      <a:pt x="22" y="7"/>
                    </a:lnTo>
                    <a:lnTo>
                      <a:pt x="22" y="14"/>
                    </a:lnTo>
                    <a:lnTo>
                      <a:pt x="15" y="14"/>
                    </a:lnTo>
                    <a:lnTo>
                      <a:pt x="15" y="21"/>
                    </a:lnTo>
                    <a:lnTo>
                      <a:pt x="7" y="21"/>
                    </a:lnTo>
                    <a:lnTo>
                      <a:pt x="7" y="29"/>
                    </a:lnTo>
                    <a:lnTo>
                      <a:pt x="7" y="36"/>
                    </a:lnTo>
                    <a:lnTo>
                      <a:pt x="7" y="43"/>
                    </a:lnTo>
                    <a:lnTo>
                      <a:pt x="7" y="50"/>
                    </a:lnTo>
                    <a:lnTo>
                      <a:pt x="7" y="57"/>
                    </a:lnTo>
                    <a:lnTo>
                      <a:pt x="15" y="64"/>
                    </a:lnTo>
                    <a:lnTo>
                      <a:pt x="15" y="71"/>
                    </a:lnTo>
                    <a:lnTo>
                      <a:pt x="22" y="71"/>
                    </a:lnTo>
                    <a:lnTo>
                      <a:pt x="29" y="71"/>
                    </a:lnTo>
                    <a:lnTo>
                      <a:pt x="36" y="71"/>
                    </a:lnTo>
                    <a:lnTo>
                      <a:pt x="43" y="71"/>
                    </a:lnTo>
                    <a:lnTo>
                      <a:pt x="50" y="71"/>
                    </a:lnTo>
                    <a:lnTo>
                      <a:pt x="50" y="64"/>
                    </a:lnTo>
                    <a:lnTo>
                      <a:pt x="57" y="64"/>
                    </a:lnTo>
                    <a:lnTo>
                      <a:pt x="57" y="57"/>
                    </a:lnTo>
                    <a:lnTo>
                      <a:pt x="57" y="50"/>
                    </a:lnTo>
                    <a:lnTo>
                      <a:pt x="57" y="43"/>
                    </a:lnTo>
                    <a:lnTo>
                      <a:pt x="57" y="36"/>
                    </a:lnTo>
                    <a:close/>
                  </a:path>
                </a:pathLst>
              </a:custGeom>
              <a:solidFill>
                <a:srgbClr val="FF3399"/>
              </a:solidFill>
              <a:ln w="9525">
                <a:noFill/>
                <a:round/>
                <a:headEnd/>
                <a:tailEnd/>
              </a:ln>
            </p:spPr>
            <p:txBody>
              <a:bodyPr/>
              <a:lstStyle/>
              <a:p>
                <a:endParaRPr lang="de-DE"/>
              </a:p>
            </p:txBody>
          </p:sp>
          <p:sp>
            <p:nvSpPr>
              <p:cNvPr id="13339" name="Freeform 179"/>
              <p:cNvSpPr>
                <a:spLocks/>
              </p:cNvSpPr>
              <p:nvPr/>
            </p:nvSpPr>
            <p:spPr bwMode="auto">
              <a:xfrm>
                <a:off x="3152" y="1117"/>
                <a:ext cx="64" cy="79"/>
              </a:xfrm>
              <a:custGeom>
                <a:avLst/>
                <a:gdLst>
                  <a:gd name="T0" fmla="*/ 64 w 64"/>
                  <a:gd name="T1" fmla="*/ 36 h 79"/>
                  <a:gd name="T2" fmla="*/ 64 w 64"/>
                  <a:gd name="T3" fmla="*/ 50 h 79"/>
                  <a:gd name="T4" fmla="*/ 64 w 64"/>
                  <a:gd name="T5" fmla="*/ 57 h 79"/>
                  <a:gd name="T6" fmla="*/ 64 w 64"/>
                  <a:gd name="T7" fmla="*/ 64 h 79"/>
                  <a:gd name="T8" fmla="*/ 57 w 64"/>
                  <a:gd name="T9" fmla="*/ 71 h 79"/>
                  <a:gd name="T10" fmla="*/ 50 w 64"/>
                  <a:gd name="T11" fmla="*/ 79 h 79"/>
                  <a:gd name="T12" fmla="*/ 43 w 64"/>
                  <a:gd name="T13" fmla="*/ 79 h 79"/>
                  <a:gd name="T14" fmla="*/ 36 w 64"/>
                  <a:gd name="T15" fmla="*/ 79 h 79"/>
                  <a:gd name="T16" fmla="*/ 29 w 64"/>
                  <a:gd name="T17" fmla="*/ 79 h 79"/>
                  <a:gd name="T18" fmla="*/ 22 w 64"/>
                  <a:gd name="T19" fmla="*/ 79 h 79"/>
                  <a:gd name="T20" fmla="*/ 15 w 64"/>
                  <a:gd name="T21" fmla="*/ 79 h 79"/>
                  <a:gd name="T22" fmla="*/ 15 w 64"/>
                  <a:gd name="T23" fmla="*/ 71 h 79"/>
                  <a:gd name="T24" fmla="*/ 7 w 64"/>
                  <a:gd name="T25" fmla="*/ 71 h 79"/>
                  <a:gd name="T26" fmla="*/ 7 w 64"/>
                  <a:gd name="T27" fmla="*/ 64 h 79"/>
                  <a:gd name="T28" fmla="*/ 0 w 64"/>
                  <a:gd name="T29" fmla="*/ 57 h 79"/>
                  <a:gd name="T30" fmla="*/ 0 w 64"/>
                  <a:gd name="T31" fmla="*/ 50 h 79"/>
                  <a:gd name="T32" fmla="*/ 0 w 64"/>
                  <a:gd name="T33" fmla="*/ 36 h 79"/>
                  <a:gd name="T34" fmla="*/ 0 w 64"/>
                  <a:gd name="T35" fmla="*/ 29 h 79"/>
                  <a:gd name="T36" fmla="*/ 0 w 64"/>
                  <a:gd name="T37" fmla="*/ 21 h 79"/>
                  <a:gd name="T38" fmla="*/ 7 w 64"/>
                  <a:gd name="T39" fmla="*/ 14 h 79"/>
                  <a:gd name="T40" fmla="*/ 15 w 64"/>
                  <a:gd name="T41" fmla="*/ 7 h 79"/>
                  <a:gd name="T42" fmla="*/ 22 w 64"/>
                  <a:gd name="T43" fmla="*/ 7 h 79"/>
                  <a:gd name="T44" fmla="*/ 29 w 64"/>
                  <a:gd name="T45" fmla="*/ 0 h 79"/>
                  <a:gd name="T46" fmla="*/ 36 w 64"/>
                  <a:gd name="T47" fmla="*/ 0 h 79"/>
                  <a:gd name="T48" fmla="*/ 43 w 64"/>
                  <a:gd name="T49" fmla="*/ 0 h 79"/>
                  <a:gd name="T50" fmla="*/ 43 w 64"/>
                  <a:gd name="T51" fmla="*/ 7 h 79"/>
                  <a:gd name="T52" fmla="*/ 50 w 64"/>
                  <a:gd name="T53" fmla="*/ 7 h 79"/>
                  <a:gd name="T54" fmla="*/ 57 w 64"/>
                  <a:gd name="T55" fmla="*/ 7 h 79"/>
                  <a:gd name="T56" fmla="*/ 57 w 64"/>
                  <a:gd name="T57" fmla="*/ 14 h 79"/>
                  <a:gd name="T58" fmla="*/ 64 w 64"/>
                  <a:gd name="T59" fmla="*/ 14 h 79"/>
                  <a:gd name="T60" fmla="*/ 64 w 64"/>
                  <a:gd name="T61" fmla="*/ 21 h 79"/>
                  <a:gd name="T62" fmla="*/ 64 w 64"/>
                  <a:gd name="T63" fmla="*/ 29 h 79"/>
                  <a:gd name="T64" fmla="*/ 64 w 64"/>
                  <a:gd name="T65" fmla="*/ 3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9"/>
                  <a:gd name="T101" fmla="*/ 64 w 6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path>
                </a:pathLst>
              </a:custGeom>
              <a:noFill/>
              <a:ln w="22225">
                <a:solidFill>
                  <a:srgbClr val="000000"/>
                </a:solidFill>
                <a:prstDash val="solid"/>
                <a:round/>
                <a:headEnd/>
                <a:tailEnd/>
              </a:ln>
            </p:spPr>
            <p:txBody>
              <a:bodyPr/>
              <a:lstStyle/>
              <a:p>
                <a:endParaRPr lang="de-DE"/>
              </a:p>
            </p:txBody>
          </p:sp>
          <p:sp>
            <p:nvSpPr>
              <p:cNvPr id="13340" name="Freeform 180"/>
              <p:cNvSpPr>
                <a:spLocks/>
              </p:cNvSpPr>
              <p:nvPr/>
            </p:nvSpPr>
            <p:spPr bwMode="auto">
              <a:xfrm>
                <a:off x="3159" y="1124"/>
                <a:ext cx="50" cy="64"/>
              </a:xfrm>
              <a:custGeom>
                <a:avLst/>
                <a:gdLst>
                  <a:gd name="T0" fmla="*/ 50 w 50"/>
                  <a:gd name="T1" fmla="*/ 29 h 64"/>
                  <a:gd name="T2" fmla="*/ 50 w 50"/>
                  <a:gd name="T3" fmla="*/ 22 h 64"/>
                  <a:gd name="T4" fmla="*/ 50 w 50"/>
                  <a:gd name="T5" fmla="*/ 14 h 64"/>
                  <a:gd name="T6" fmla="*/ 50 w 50"/>
                  <a:gd name="T7" fmla="*/ 7 h 64"/>
                  <a:gd name="T8" fmla="*/ 43 w 50"/>
                  <a:gd name="T9" fmla="*/ 7 h 64"/>
                  <a:gd name="T10" fmla="*/ 43 w 50"/>
                  <a:gd name="T11" fmla="*/ 0 h 64"/>
                  <a:gd name="T12" fmla="*/ 36 w 50"/>
                  <a:gd name="T13" fmla="*/ 0 h 64"/>
                  <a:gd name="T14" fmla="*/ 29 w 50"/>
                  <a:gd name="T15" fmla="*/ 0 h 64"/>
                  <a:gd name="T16" fmla="*/ 22 w 50"/>
                  <a:gd name="T17" fmla="*/ 0 h 64"/>
                  <a:gd name="T18" fmla="*/ 15 w 50"/>
                  <a:gd name="T19" fmla="*/ 0 h 64"/>
                  <a:gd name="T20" fmla="*/ 15 w 50"/>
                  <a:gd name="T21" fmla="*/ 7 h 64"/>
                  <a:gd name="T22" fmla="*/ 8 w 50"/>
                  <a:gd name="T23" fmla="*/ 7 h 64"/>
                  <a:gd name="T24" fmla="*/ 8 w 50"/>
                  <a:gd name="T25" fmla="*/ 14 h 64"/>
                  <a:gd name="T26" fmla="*/ 0 w 50"/>
                  <a:gd name="T27" fmla="*/ 14 h 64"/>
                  <a:gd name="T28" fmla="*/ 0 w 50"/>
                  <a:gd name="T29" fmla="*/ 22 h 64"/>
                  <a:gd name="T30" fmla="*/ 0 w 50"/>
                  <a:gd name="T31" fmla="*/ 29 h 64"/>
                  <a:gd name="T32" fmla="*/ 0 w 50"/>
                  <a:gd name="T33" fmla="*/ 36 h 64"/>
                  <a:gd name="T34" fmla="*/ 0 w 50"/>
                  <a:gd name="T35" fmla="*/ 43 h 64"/>
                  <a:gd name="T36" fmla="*/ 0 w 50"/>
                  <a:gd name="T37" fmla="*/ 50 h 64"/>
                  <a:gd name="T38" fmla="*/ 8 w 50"/>
                  <a:gd name="T39" fmla="*/ 57 h 64"/>
                  <a:gd name="T40" fmla="*/ 8 w 50"/>
                  <a:gd name="T41" fmla="*/ 64 h 64"/>
                  <a:gd name="T42" fmla="*/ 15 w 50"/>
                  <a:gd name="T43" fmla="*/ 64 h 64"/>
                  <a:gd name="T44" fmla="*/ 22 w 50"/>
                  <a:gd name="T45" fmla="*/ 64 h 64"/>
                  <a:gd name="T46" fmla="*/ 29 w 50"/>
                  <a:gd name="T47" fmla="*/ 64 h 64"/>
                  <a:gd name="T48" fmla="*/ 36 w 50"/>
                  <a:gd name="T49" fmla="*/ 64 h 64"/>
                  <a:gd name="T50" fmla="*/ 43 w 50"/>
                  <a:gd name="T51" fmla="*/ 64 h 64"/>
                  <a:gd name="T52" fmla="*/ 43 w 50"/>
                  <a:gd name="T53" fmla="*/ 57 h 64"/>
                  <a:gd name="T54" fmla="*/ 50 w 50"/>
                  <a:gd name="T55" fmla="*/ 57 h 64"/>
                  <a:gd name="T56" fmla="*/ 50 w 50"/>
                  <a:gd name="T57" fmla="*/ 50 h 64"/>
                  <a:gd name="T58" fmla="*/ 50 w 50"/>
                  <a:gd name="T59" fmla="*/ 43 h 64"/>
                  <a:gd name="T60" fmla="*/ 50 w 50"/>
                  <a:gd name="T61" fmla="*/ 36 h 64"/>
                  <a:gd name="T62" fmla="*/ 50 w 50"/>
                  <a:gd name="T63" fmla="*/ 29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64"/>
                  <a:gd name="T98" fmla="*/ 50 w 5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64">
                    <a:moveTo>
                      <a:pt x="50" y="29"/>
                    </a:moveTo>
                    <a:lnTo>
                      <a:pt x="50" y="22"/>
                    </a:lnTo>
                    <a:lnTo>
                      <a:pt x="50" y="14"/>
                    </a:lnTo>
                    <a:lnTo>
                      <a:pt x="50" y="7"/>
                    </a:lnTo>
                    <a:lnTo>
                      <a:pt x="43" y="7"/>
                    </a:lnTo>
                    <a:lnTo>
                      <a:pt x="43" y="0"/>
                    </a:lnTo>
                    <a:lnTo>
                      <a:pt x="36" y="0"/>
                    </a:lnTo>
                    <a:lnTo>
                      <a:pt x="29" y="0"/>
                    </a:lnTo>
                    <a:lnTo>
                      <a:pt x="22" y="0"/>
                    </a:lnTo>
                    <a:lnTo>
                      <a:pt x="15" y="0"/>
                    </a:lnTo>
                    <a:lnTo>
                      <a:pt x="15" y="7"/>
                    </a:lnTo>
                    <a:lnTo>
                      <a:pt x="8" y="7"/>
                    </a:lnTo>
                    <a:lnTo>
                      <a:pt x="8" y="14"/>
                    </a:lnTo>
                    <a:lnTo>
                      <a:pt x="0" y="14"/>
                    </a:lnTo>
                    <a:lnTo>
                      <a:pt x="0" y="22"/>
                    </a:lnTo>
                    <a:lnTo>
                      <a:pt x="0" y="29"/>
                    </a:lnTo>
                    <a:lnTo>
                      <a:pt x="0" y="36"/>
                    </a:lnTo>
                    <a:lnTo>
                      <a:pt x="0" y="43"/>
                    </a:lnTo>
                    <a:lnTo>
                      <a:pt x="0" y="50"/>
                    </a:lnTo>
                    <a:lnTo>
                      <a:pt x="8" y="57"/>
                    </a:lnTo>
                    <a:lnTo>
                      <a:pt x="8" y="64"/>
                    </a:lnTo>
                    <a:lnTo>
                      <a:pt x="15" y="64"/>
                    </a:lnTo>
                    <a:lnTo>
                      <a:pt x="22" y="64"/>
                    </a:lnTo>
                    <a:lnTo>
                      <a:pt x="29" y="64"/>
                    </a:lnTo>
                    <a:lnTo>
                      <a:pt x="36" y="64"/>
                    </a:lnTo>
                    <a:lnTo>
                      <a:pt x="43" y="64"/>
                    </a:lnTo>
                    <a:lnTo>
                      <a:pt x="43" y="57"/>
                    </a:lnTo>
                    <a:lnTo>
                      <a:pt x="50" y="57"/>
                    </a:lnTo>
                    <a:lnTo>
                      <a:pt x="50" y="50"/>
                    </a:lnTo>
                    <a:lnTo>
                      <a:pt x="50" y="43"/>
                    </a:lnTo>
                    <a:lnTo>
                      <a:pt x="50" y="36"/>
                    </a:lnTo>
                    <a:lnTo>
                      <a:pt x="50" y="29"/>
                    </a:lnTo>
                  </a:path>
                </a:pathLst>
              </a:custGeom>
              <a:noFill/>
              <a:ln w="22225">
                <a:solidFill>
                  <a:srgbClr val="000000"/>
                </a:solidFill>
                <a:prstDash val="solid"/>
                <a:round/>
                <a:headEnd/>
                <a:tailEnd/>
              </a:ln>
            </p:spPr>
            <p:txBody>
              <a:bodyPr/>
              <a:lstStyle/>
              <a:p>
                <a:endParaRPr lang="de-DE"/>
              </a:p>
            </p:txBody>
          </p:sp>
          <p:sp>
            <p:nvSpPr>
              <p:cNvPr id="13341" name="Line 181"/>
              <p:cNvSpPr>
                <a:spLocks noChangeShapeType="1"/>
              </p:cNvSpPr>
              <p:nvPr/>
            </p:nvSpPr>
            <p:spPr bwMode="auto">
              <a:xfrm flipH="1">
                <a:off x="3167" y="1440"/>
                <a:ext cx="14" cy="29"/>
              </a:xfrm>
              <a:prstGeom prst="line">
                <a:avLst/>
              </a:prstGeom>
              <a:noFill/>
              <a:ln w="22225">
                <a:solidFill>
                  <a:srgbClr val="FFFF99"/>
                </a:solidFill>
                <a:round/>
                <a:headEnd/>
                <a:tailEnd/>
              </a:ln>
            </p:spPr>
            <p:txBody>
              <a:bodyPr/>
              <a:lstStyle/>
              <a:p>
                <a:endParaRPr lang="de-DE"/>
              </a:p>
            </p:txBody>
          </p:sp>
          <p:sp>
            <p:nvSpPr>
              <p:cNvPr id="13342" name="Freeform 182"/>
              <p:cNvSpPr>
                <a:spLocks/>
              </p:cNvSpPr>
              <p:nvPr/>
            </p:nvSpPr>
            <p:spPr bwMode="auto">
              <a:xfrm>
                <a:off x="3024" y="1248"/>
                <a:ext cx="192" cy="307"/>
              </a:xfrm>
              <a:custGeom>
                <a:avLst/>
                <a:gdLst>
                  <a:gd name="T0" fmla="*/ 114 w 192"/>
                  <a:gd name="T1" fmla="*/ 307 h 307"/>
                  <a:gd name="T2" fmla="*/ 21 w 192"/>
                  <a:gd name="T3" fmla="*/ 178 h 307"/>
                  <a:gd name="T4" fmla="*/ 14 w 192"/>
                  <a:gd name="T5" fmla="*/ 171 h 307"/>
                  <a:gd name="T6" fmla="*/ 14 w 192"/>
                  <a:gd name="T7" fmla="*/ 157 h 307"/>
                  <a:gd name="T8" fmla="*/ 7 w 192"/>
                  <a:gd name="T9" fmla="*/ 150 h 307"/>
                  <a:gd name="T10" fmla="*/ 7 w 192"/>
                  <a:gd name="T11" fmla="*/ 135 h 307"/>
                  <a:gd name="T12" fmla="*/ 0 w 192"/>
                  <a:gd name="T13" fmla="*/ 121 h 307"/>
                  <a:gd name="T14" fmla="*/ 0 w 192"/>
                  <a:gd name="T15" fmla="*/ 107 h 307"/>
                  <a:gd name="T16" fmla="*/ 0 w 192"/>
                  <a:gd name="T17" fmla="*/ 100 h 307"/>
                  <a:gd name="T18" fmla="*/ 0 w 192"/>
                  <a:gd name="T19" fmla="*/ 85 h 307"/>
                  <a:gd name="T20" fmla="*/ 0 w 192"/>
                  <a:gd name="T21" fmla="*/ 71 h 307"/>
                  <a:gd name="T22" fmla="*/ 7 w 192"/>
                  <a:gd name="T23" fmla="*/ 57 h 307"/>
                  <a:gd name="T24" fmla="*/ 7 w 192"/>
                  <a:gd name="T25" fmla="*/ 50 h 307"/>
                  <a:gd name="T26" fmla="*/ 14 w 192"/>
                  <a:gd name="T27" fmla="*/ 35 h 307"/>
                  <a:gd name="T28" fmla="*/ 21 w 192"/>
                  <a:gd name="T29" fmla="*/ 28 h 307"/>
                  <a:gd name="T30" fmla="*/ 28 w 192"/>
                  <a:gd name="T31" fmla="*/ 21 h 307"/>
                  <a:gd name="T32" fmla="*/ 36 w 192"/>
                  <a:gd name="T33" fmla="*/ 14 h 307"/>
                  <a:gd name="T34" fmla="*/ 43 w 192"/>
                  <a:gd name="T35" fmla="*/ 7 h 307"/>
                  <a:gd name="T36" fmla="*/ 50 w 192"/>
                  <a:gd name="T37" fmla="*/ 7 h 307"/>
                  <a:gd name="T38" fmla="*/ 57 w 192"/>
                  <a:gd name="T39" fmla="*/ 0 h 307"/>
                  <a:gd name="T40" fmla="*/ 64 w 192"/>
                  <a:gd name="T41" fmla="*/ 0 h 307"/>
                  <a:gd name="T42" fmla="*/ 71 w 192"/>
                  <a:gd name="T43" fmla="*/ 7 h 307"/>
                  <a:gd name="T44" fmla="*/ 78 w 192"/>
                  <a:gd name="T45" fmla="*/ 7 h 307"/>
                  <a:gd name="T46" fmla="*/ 85 w 192"/>
                  <a:gd name="T47" fmla="*/ 14 h 307"/>
                  <a:gd name="T48" fmla="*/ 93 w 192"/>
                  <a:gd name="T49" fmla="*/ 21 h 307"/>
                  <a:gd name="T50" fmla="*/ 100 w 192"/>
                  <a:gd name="T51" fmla="*/ 28 h 307"/>
                  <a:gd name="T52" fmla="*/ 192 w 192"/>
                  <a:gd name="T53" fmla="*/ 157 h 307"/>
                  <a:gd name="T54" fmla="*/ 185 w 192"/>
                  <a:gd name="T55" fmla="*/ 171 h 307"/>
                  <a:gd name="T56" fmla="*/ 93 w 192"/>
                  <a:gd name="T57" fmla="*/ 43 h 307"/>
                  <a:gd name="T58" fmla="*/ 85 w 192"/>
                  <a:gd name="T59" fmla="*/ 35 h 307"/>
                  <a:gd name="T60" fmla="*/ 78 w 192"/>
                  <a:gd name="T61" fmla="*/ 28 h 307"/>
                  <a:gd name="T62" fmla="*/ 71 w 192"/>
                  <a:gd name="T63" fmla="*/ 28 h 307"/>
                  <a:gd name="T64" fmla="*/ 64 w 192"/>
                  <a:gd name="T65" fmla="*/ 21 h 307"/>
                  <a:gd name="T66" fmla="*/ 57 w 192"/>
                  <a:gd name="T67" fmla="*/ 21 h 307"/>
                  <a:gd name="T68" fmla="*/ 50 w 192"/>
                  <a:gd name="T69" fmla="*/ 21 h 307"/>
                  <a:gd name="T70" fmla="*/ 43 w 192"/>
                  <a:gd name="T71" fmla="*/ 28 h 307"/>
                  <a:gd name="T72" fmla="*/ 36 w 192"/>
                  <a:gd name="T73" fmla="*/ 28 h 307"/>
                  <a:gd name="T74" fmla="*/ 36 w 192"/>
                  <a:gd name="T75" fmla="*/ 35 h 307"/>
                  <a:gd name="T76" fmla="*/ 28 w 192"/>
                  <a:gd name="T77" fmla="*/ 43 h 307"/>
                  <a:gd name="T78" fmla="*/ 21 w 192"/>
                  <a:gd name="T79" fmla="*/ 50 h 307"/>
                  <a:gd name="T80" fmla="*/ 21 w 192"/>
                  <a:gd name="T81" fmla="*/ 57 h 307"/>
                  <a:gd name="T82" fmla="*/ 14 w 192"/>
                  <a:gd name="T83" fmla="*/ 71 h 307"/>
                  <a:gd name="T84" fmla="*/ 14 w 192"/>
                  <a:gd name="T85" fmla="*/ 78 h 307"/>
                  <a:gd name="T86" fmla="*/ 14 w 192"/>
                  <a:gd name="T87" fmla="*/ 85 h 307"/>
                  <a:gd name="T88" fmla="*/ 14 w 192"/>
                  <a:gd name="T89" fmla="*/ 100 h 307"/>
                  <a:gd name="T90" fmla="*/ 14 w 192"/>
                  <a:gd name="T91" fmla="*/ 107 h 307"/>
                  <a:gd name="T92" fmla="*/ 14 w 192"/>
                  <a:gd name="T93" fmla="*/ 121 h 307"/>
                  <a:gd name="T94" fmla="*/ 14 w 192"/>
                  <a:gd name="T95" fmla="*/ 128 h 307"/>
                  <a:gd name="T96" fmla="*/ 21 w 192"/>
                  <a:gd name="T97" fmla="*/ 135 h 307"/>
                  <a:gd name="T98" fmla="*/ 21 w 192"/>
                  <a:gd name="T99" fmla="*/ 150 h 307"/>
                  <a:gd name="T100" fmla="*/ 28 w 192"/>
                  <a:gd name="T101" fmla="*/ 157 h 307"/>
                  <a:gd name="T102" fmla="*/ 28 w 192"/>
                  <a:gd name="T103" fmla="*/ 164 h 307"/>
                  <a:gd name="T104" fmla="*/ 121 w 192"/>
                  <a:gd name="T105" fmla="*/ 292 h 307"/>
                  <a:gd name="T106" fmla="*/ 114 w 192"/>
                  <a:gd name="T107" fmla="*/ 307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close/>
                  </a:path>
                </a:pathLst>
              </a:custGeom>
              <a:solidFill>
                <a:srgbClr val="FF3399"/>
              </a:solidFill>
              <a:ln w="9525">
                <a:noFill/>
                <a:round/>
                <a:headEnd/>
                <a:tailEnd/>
              </a:ln>
            </p:spPr>
            <p:txBody>
              <a:bodyPr/>
              <a:lstStyle/>
              <a:p>
                <a:endParaRPr lang="de-DE"/>
              </a:p>
            </p:txBody>
          </p:sp>
          <p:sp>
            <p:nvSpPr>
              <p:cNvPr id="13343" name="Freeform 183"/>
              <p:cNvSpPr>
                <a:spLocks/>
              </p:cNvSpPr>
              <p:nvPr/>
            </p:nvSpPr>
            <p:spPr bwMode="auto">
              <a:xfrm>
                <a:off x="3024" y="1248"/>
                <a:ext cx="192" cy="307"/>
              </a:xfrm>
              <a:custGeom>
                <a:avLst/>
                <a:gdLst>
                  <a:gd name="T0" fmla="*/ 114 w 192"/>
                  <a:gd name="T1" fmla="*/ 307 h 307"/>
                  <a:gd name="T2" fmla="*/ 21 w 192"/>
                  <a:gd name="T3" fmla="*/ 178 h 307"/>
                  <a:gd name="T4" fmla="*/ 14 w 192"/>
                  <a:gd name="T5" fmla="*/ 171 h 307"/>
                  <a:gd name="T6" fmla="*/ 14 w 192"/>
                  <a:gd name="T7" fmla="*/ 157 h 307"/>
                  <a:gd name="T8" fmla="*/ 7 w 192"/>
                  <a:gd name="T9" fmla="*/ 150 h 307"/>
                  <a:gd name="T10" fmla="*/ 7 w 192"/>
                  <a:gd name="T11" fmla="*/ 135 h 307"/>
                  <a:gd name="T12" fmla="*/ 0 w 192"/>
                  <a:gd name="T13" fmla="*/ 121 h 307"/>
                  <a:gd name="T14" fmla="*/ 0 w 192"/>
                  <a:gd name="T15" fmla="*/ 107 h 307"/>
                  <a:gd name="T16" fmla="*/ 0 w 192"/>
                  <a:gd name="T17" fmla="*/ 100 h 307"/>
                  <a:gd name="T18" fmla="*/ 0 w 192"/>
                  <a:gd name="T19" fmla="*/ 85 h 307"/>
                  <a:gd name="T20" fmla="*/ 0 w 192"/>
                  <a:gd name="T21" fmla="*/ 71 h 307"/>
                  <a:gd name="T22" fmla="*/ 7 w 192"/>
                  <a:gd name="T23" fmla="*/ 57 h 307"/>
                  <a:gd name="T24" fmla="*/ 7 w 192"/>
                  <a:gd name="T25" fmla="*/ 50 h 307"/>
                  <a:gd name="T26" fmla="*/ 14 w 192"/>
                  <a:gd name="T27" fmla="*/ 35 h 307"/>
                  <a:gd name="T28" fmla="*/ 21 w 192"/>
                  <a:gd name="T29" fmla="*/ 28 h 307"/>
                  <a:gd name="T30" fmla="*/ 28 w 192"/>
                  <a:gd name="T31" fmla="*/ 21 h 307"/>
                  <a:gd name="T32" fmla="*/ 36 w 192"/>
                  <a:gd name="T33" fmla="*/ 14 h 307"/>
                  <a:gd name="T34" fmla="*/ 43 w 192"/>
                  <a:gd name="T35" fmla="*/ 7 h 307"/>
                  <a:gd name="T36" fmla="*/ 50 w 192"/>
                  <a:gd name="T37" fmla="*/ 7 h 307"/>
                  <a:gd name="T38" fmla="*/ 57 w 192"/>
                  <a:gd name="T39" fmla="*/ 0 h 307"/>
                  <a:gd name="T40" fmla="*/ 64 w 192"/>
                  <a:gd name="T41" fmla="*/ 0 h 307"/>
                  <a:gd name="T42" fmla="*/ 71 w 192"/>
                  <a:gd name="T43" fmla="*/ 7 h 307"/>
                  <a:gd name="T44" fmla="*/ 78 w 192"/>
                  <a:gd name="T45" fmla="*/ 7 h 307"/>
                  <a:gd name="T46" fmla="*/ 85 w 192"/>
                  <a:gd name="T47" fmla="*/ 14 h 307"/>
                  <a:gd name="T48" fmla="*/ 93 w 192"/>
                  <a:gd name="T49" fmla="*/ 21 h 307"/>
                  <a:gd name="T50" fmla="*/ 100 w 192"/>
                  <a:gd name="T51" fmla="*/ 28 h 307"/>
                  <a:gd name="T52" fmla="*/ 192 w 192"/>
                  <a:gd name="T53" fmla="*/ 157 h 307"/>
                  <a:gd name="T54" fmla="*/ 185 w 192"/>
                  <a:gd name="T55" fmla="*/ 171 h 307"/>
                  <a:gd name="T56" fmla="*/ 93 w 192"/>
                  <a:gd name="T57" fmla="*/ 43 h 307"/>
                  <a:gd name="T58" fmla="*/ 85 w 192"/>
                  <a:gd name="T59" fmla="*/ 35 h 307"/>
                  <a:gd name="T60" fmla="*/ 78 w 192"/>
                  <a:gd name="T61" fmla="*/ 28 h 307"/>
                  <a:gd name="T62" fmla="*/ 71 w 192"/>
                  <a:gd name="T63" fmla="*/ 28 h 307"/>
                  <a:gd name="T64" fmla="*/ 64 w 192"/>
                  <a:gd name="T65" fmla="*/ 21 h 307"/>
                  <a:gd name="T66" fmla="*/ 57 w 192"/>
                  <a:gd name="T67" fmla="*/ 21 h 307"/>
                  <a:gd name="T68" fmla="*/ 50 w 192"/>
                  <a:gd name="T69" fmla="*/ 21 h 307"/>
                  <a:gd name="T70" fmla="*/ 43 w 192"/>
                  <a:gd name="T71" fmla="*/ 28 h 307"/>
                  <a:gd name="T72" fmla="*/ 36 w 192"/>
                  <a:gd name="T73" fmla="*/ 28 h 307"/>
                  <a:gd name="T74" fmla="*/ 36 w 192"/>
                  <a:gd name="T75" fmla="*/ 35 h 307"/>
                  <a:gd name="T76" fmla="*/ 28 w 192"/>
                  <a:gd name="T77" fmla="*/ 43 h 307"/>
                  <a:gd name="T78" fmla="*/ 21 w 192"/>
                  <a:gd name="T79" fmla="*/ 50 h 307"/>
                  <a:gd name="T80" fmla="*/ 21 w 192"/>
                  <a:gd name="T81" fmla="*/ 57 h 307"/>
                  <a:gd name="T82" fmla="*/ 14 w 192"/>
                  <a:gd name="T83" fmla="*/ 71 h 307"/>
                  <a:gd name="T84" fmla="*/ 14 w 192"/>
                  <a:gd name="T85" fmla="*/ 78 h 307"/>
                  <a:gd name="T86" fmla="*/ 14 w 192"/>
                  <a:gd name="T87" fmla="*/ 85 h 307"/>
                  <a:gd name="T88" fmla="*/ 14 w 192"/>
                  <a:gd name="T89" fmla="*/ 100 h 307"/>
                  <a:gd name="T90" fmla="*/ 14 w 192"/>
                  <a:gd name="T91" fmla="*/ 107 h 307"/>
                  <a:gd name="T92" fmla="*/ 14 w 192"/>
                  <a:gd name="T93" fmla="*/ 121 h 307"/>
                  <a:gd name="T94" fmla="*/ 14 w 192"/>
                  <a:gd name="T95" fmla="*/ 128 h 307"/>
                  <a:gd name="T96" fmla="*/ 21 w 192"/>
                  <a:gd name="T97" fmla="*/ 135 h 307"/>
                  <a:gd name="T98" fmla="*/ 21 w 192"/>
                  <a:gd name="T99" fmla="*/ 150 h 307"/>
                  <a:gd name="T100" fmla="*/ 28 w 192"/>
                  <a:gd name="T101" fmla="*/ 157 h 307"/>
                  <a:gd name="T102" fmla="*/ 28 w 192"/>
                  <a:gd name="T103" fmla="*/ 164 h 307"/>
                  <a:gd name="T104" fmla="*/ 121 w 192"/>
                  <a:gd name="T105" fmla="*/ 292 h 307"/>
                  <a:gd name="T106" fmla="*/ 114 w 192"/>
                  <a:gd name="T107" fmla="*/ 307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path>
                </a:pathLst>
              </a:custGeom>
              <a:noFill/>
              <a:ln w="22225">
                <a:solidFill>
                  <a:srgbClr val="000000"/>
                </a:solidFill>
                <a:prstDash val="solid"/>
                <a:round/>
                <a:headEnd/>
                <a:tailEnd/>
              </a:ln>
            </p:spPr>
            <p:txBody>
              <a:bodyPr/>
              <a:lstStyle/>
              <a:p>
                <a:endParaRPr lang="de-DE"/>
              </a:p>
            </p:txBody>
          </p:sp>
          <p:sp>
            <p:nvSpPr>
              <p:cNvPr id="13344" name="Line 184"/>
              <p:cNvSpPr>
                <a:spLocks noChangeShapeType="1"/>
              </p:cNvSpPr>
              <p:nvPr/>
            </p:nvSpPr>
            <p:spPr bwMode="auto">
              <a:xfrm flipV="1">
                <a:off x="3060" y="1305"/>
                <a:ext cx="64" cy="121"/>
              </a:xfrm>
              <a:prstGeom prst="line">
                <a:avLst/>
              </a:prstGeom>
              <a:noFill/>
              <a:ln w="22225">
                <a:solidFill>
                  <a:srgbClr val="000000"/>
                </a:solidFill>
                <a:round/>
                <a:headEnd/>
                <a:tailEnd/>
              </a:ln>
            </p:spPr>
            <p:txBody>
              <a:bodyPr/>
              <a:lstStyle/>
              <a:p>
                <a:endParaRPr lang="de-DE"/>
              </a:p>
            </p:txBody>
          </p:sp>
          <p:sp>
            <p:nvSpPr>
              <p:cNvPr id="13345" name="Line 185"/>
              <p:cNvSpPr>
                <a:spLocks noChangeShapeType="1"/>
              </p:cNvSpPr>
              <p:nvPr/>
            </p:nvSpPr>
            <p:spPr bwMode="auto">
              <a:xfrm flipV="1">
                <a:off x="3138" y="1405"/>
                <a:ext cx="78" cy="135"/>
              </a:xfrm>
              <a:prstGeom prst="line">
                <a:avLst/>
              </a:prstGeom>
              <a:noFill/>
              <a:ln w="22225">
                <a:solidFill>
                  <a:srgbClr val="000000"/>
                </a:solidFill>
                <a:round/>
                <a:headEnd/>
                <a:tailEnd/>
              </a:ln>
            </p:spPr>
            <p:txBody>
              <a:bodyPr/>
              <a:lstStyle/>
              <a:p>
                <a:endParaRPr lang="de-DE"/>
              </a:p>
            </p:txBody>
          </p:sp>
          <p:sp>
            <p:nvSpPr>
              <p:cNvPr id="13346" name="Freeform 186"/>
              <p:cNvSpPr>
                <a:spLocks/>
              </p:cNvSpPr>
              <p:nvPr/>
            </p:nvSpPr>
            <p:spPr bwMode="auto">
              <a:xfrm>
                <a:off x="3109" y="1369"/>
                <a:ext cx="72" cy="107"/>
              </a:xfrm>
              <a:custGeom>
                <a:avLst/>
                <a:gdLst>
                  <a:gd name="T0" fmla="*/ 50 w 72"/>
                  <a:gd name="T1" fmla="*/ 107 h 107"/>
                  <a:gd name="T2" fmla="*/ 15 w 72"/>
                  <a:gd name="T3" fmla="*/ 50 h 107"/>
                  <a:gd name="T4" fmla="*/ 8 w 72"/>
                  <a:gd name="T5" fmla="*/ 50 h 107"/>
                  <a:gd name="T6" fmla="*/ 8 w 72"/>
                  <a:gd name="T7" fmla="*/ 43 h 107"/>
                  <a:gd name="T8" fmla="*/ 8 w 72"/>
                  <a:gd name="T9" fmla="*/ 36 h 107"/>
                  <a:gd name="T10" fmla="*/ 0 w 72"/>
                  <a:gd name="T11" fmla="*/ 36 h 107"/>
                  <a:gd name="T12" fmla="*/ 0 w 72"/>
                  <a:gd name="T13" fmla="*/ 29 h 107"/>
                  <a:gd name="T14" fmla="*/ 0 w 72"/>
                  <a:gd name="T15" fmla="*/ 22 h 107"/>
                  <a:gd name="T16" fmla="*/ 0 w 72"/>
                  <a:gd name="T17" fmla="*/ 14 h 107"/>
                  <a:gd name="T18" fmla="*/ 0 w 72"/>
                  <a:gd name="T19" fmla="*/ 7 h 107"/>
                  <a:gd name="T20" fmla="*/ 8 w 72"/>
                  <a:gd name="T21" fmla="*/ 7 h 107"/>
                  <a:gd name="T22" fmla="*/ 8 w 72"/>
                  <a:gd name="T23" fmla="*/ 0 h 107"/>
                  <a:gd name="T24" fmla="*/ 15 w 72"/>
                  <a:gd name="T25" fmla="*/ 0 h 107"/>
                  <a:gd name="T26" fmla="*/ 15 w 72"/>
                  <a:gd name="T27" fmla="*/ 7 h 107"/>
                  <a:gd name="T28" fmla="*/ 22 w 72"/>
                  <a:gd name="T29" fmla="*/ 7 h 107"/>
                  <a:gd name="T30" fmla="*/ 29 w 72"/>
                  <a:gd name="T31" fmla="*/ 14 h 107"/>
                  <a:gd name="T32" fmla="*/ 72 w 72"/>
                  <a:gd name="T33" fmla="*/ 71 h 107"/>
                  <a:gd name="T34" fmla="*/ 65 w 72"/>
                  <a:gd name="T35" fmla="*/ 71 h 107"/>
                  <a:gd name="T36" fmla="*/ 29 w 72"/>
                  <a:gd name="T37" fmla="*/ 22 h 107"/>
                  <a:gd name="T38" fmla="*/ 29 w 72"/>
                  <a:gd name="T39" fmla="*/ 14 h 107"/>
                  <a:gd name="T40" fmla="*/ 22 w 72"/>
                  <a:gd name="T41" fmla="*/ 14 h 107"/>
                  <a:gd name="T42" fmla="*/ 22 w 72"/>
                  <a:gd name="T43" fmla="*/ 7 h 107"/>
                  <a:gd name="T44" fmla="*/ 15 w 72"/>
                  <a:gd name="T45" fmla="*/ 7 h 107"/>
                  <a:gd name="T46" fmla="*/ 8 w 72"/>
                  <a:gd name="T47" fmla="*/ 7 h 107"/>
                  <a:gd name="T48" fmla="*/ 8 w 72"/>
                  <a:gd name="T49" fmla="*/ 14 h 107"/>
                  <a:gd name="T50" fmla="*/ 8 w 72"/>
                  <a:gd name="T51" fmla="*/ 22 h 107"/>
                  <a:gd name="T52" fmla="*/ 8 w 72"/>
                  <a:gd name="T53" fmla="*/ 29 h 107"/>
                  <a:gd name="T54" fmla="*/ 8 w 72"/>
                  <a:gd name="T55" fmla="*/ 36 h 107"/>
                  <a:gd name="T56" fmla="*/ 8 w 72"/>
                  <a:gd name="T57" fmla="*/ 43 h 107"/>
                  <a:gd name="T58" fmla="*/ 15 w 72"/>
                  <a:gd name="T59" fmla="*/ 43 h 107"/>
                  <a:gd name="T60" fmla="*/ 15 w 72"/>
                  <a:gd name="T61" fmla="*/ 50 h 107"/>
                  <a:gd name="T62" fmla="*/ 50 w 72"/>
                  <a:gd name="T63" fmla="*/ 100 h 107"/>
                  <a:gd name="T64" fmla="*/ 50 w 72"/>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close/>
                  </a:path>
                </a:pathLst>
              </a:custGeom>
              <a:solidFill>
                <a:srgbClr val="FF3399"/>
              </a:solidFill>
              <a:ln w="9525">
                <a:noFill/>
                <a:round/>
                <a:headEnd/>
                <a:tailEnd/>
              </a:ln>
            </p:spPr>
            <p:txBody>
              <a:bodyPr/>
              <a:lstStyle/>
              <a:p>
                <a:endParaRPr lang="de-DE"/>
              </a:p>
            </p:txBody>
          </p:sp>
          <p:sp>
            <p:nvSpPr>
              <p:cNvPr id="13347" name="Freeform 187"/>
              <p:cNvSpPr>
                <a:spLocks/>
              </p:cNvSpPr>
              <p:nvPr/>
            </p:nvSpPr>
            <p:spPr bwMode="auto">
              <a:xfrm>
                <a:off x="3109" y="1369"/>
                <a:ext cx="72" cy="107"/>
              </a:xfrm>
              <a:custGeom>
                <a:avLst/>
                <a:gdLst>
                  <a:gd name="T0" fmla="*/ 50 w 72"/>
                  <a:gd name="T1" fmla="*/ 107 h 107"/>
                  <a:gd name="T2" fmla="*/ 15 w 72"/>
                  <a:gd name="T3" fmla="*/ 50 h 107"/>
                  <a:gd name="T4" fmla="*/ 8 w 72"/>
                  <a:gd name="T5" fmla="*/ 50 h 107"/>
                  <a:gd name="T6" fmla="*/ 8 w 72"/>
                  <a:gd name="T7" fmla="*/ 43 h 107"/>
                  <a:gd name="T8" fmla="*/ 8 w 72"/>
                  <a:gd name="T9" fmla="*/ 36 h 107"/>
                  <a:gd name="T10" fmla="*/ 0 w 72"/>
                  <a:gd name="T11" fmla="*/ 36 h 107"/>
                  <a:gd name="T12" fmla="*/ 0 w 72"/>
                  <a:gd name="T13" fmla="*/ 29 h 107"/>
                  <a:gd name="T14" fmla="*/ 0 w 72"/>
                  <a:gd name="T15" fmla="*/ 22 h 107"/>
                  <a:gd name="T16" fmla="*/ 0 w 72"/>
                  <a:gd name="T17" fmla="*/ 14 h 107"/>
                  <a:gd name="T18" fmla="*/ 0 w 72"/>
                  <a:gd name="T19" fmla="*/ 7 h 107"/>
                  <a:gd name="T20" fmla="*/ 8 w 72"/>
                  <a:gd name="T21" fmla="*/ 7 h 107"/>
                  <a:gd name="T22" fmla="*/ 8 w 72"/>
                  <a:gd name="T23" fmla="*/ 0 h 107"/>
                  <a:gd name="T24" fmla="*/ 15 w 72"/>
                  <a:gd name="T25" fmla="*/ 0 h 107"/>
                  <a:gd name="T26" fmla="*/ 15 w 72"/>
                  <a:gd name="T27" fmla="*/ 7 h 107"/>
                  <a:gd name="T28" fmla="*/ 22 w 72"/>
                  <a:gd name="T29" fmla="*/ 7 h 107"/>
                  <a:gd name="T30" fmla="*/ 29 w 72"/>
                  <a:gd name="T31" fmla="*/ 14 h 107"/>
                  <a:gd name="T32" fmla="*/ 72 w 72"/>
                  <a:gd name="T33" fmla="*/ 71 h 107"/>
                  <a:gd name="T34" fmla="*/ 65 w 72"/>
                  <a:gd name="T35" fmla="*/ 71 h 107"/>
                  <a:gd name="T36" fmla="*/ 29 w 72"/>
                  <a:gd name="T37" fmla="*/ 22 h 107"/>
                  <a:gd name="T38" fmla="*/ 29 w 72"/>
                  <a:gd name="T39" fmla="*/ 14 h 107"/>
                  <a:gd name="T40" fmla="*/ 22 w 72"/>
                  <a:gd name="T41" fmla="*/ 14 h 107"/>
                  <a:gd name="T42" fmla="*/ 22 w 72"/>
                  <a:gd name="T43" fmla="*/ 7 h 107"/>
                  <a:gd name="T44" fmla="*/ 15 w 72"/>
                  <a:gd name="T45" fmla="*/ 7 h 107"/>
                  <a:gd name="T46" fmla="*/ 8 w 72"/>
                  <a:gd name="T47" fmla="*/ 7 h 107"/>
                  <a:gd name="T48" fmla="*/ 8 w 72"/>
                  <a:gd name="T49" fmla="*/ 14 h 107"/>
                  <a:gd name="T50" fmla="*/ 8 w 72"/>
                  <a:gd name="T51" fmla="*/ 22 h 107"/>
                  <a:gd name="T52" fmla="*/ 8 w 72"/>
                  <a:gd name="T53" fmla="*/ 29 h 107"/>
                  <a:gd name="T54" fmla="*/ 8 w 72"/>
                  <a:gd name="T55" fmla="*/ 36 h 107"/>
                  <a:gd name="T56" fmla="*/ 8 w 72"/>
                  <a:gd name="T57" fmla="*/ 43 h 107"/>
                  <a:gd name="T58" fmla="*/ 15 w 72"/>
                  <a:gd name="T59" fmla="*/ 43 h 107"/>
                  <a:gd name="T60" fmla="*/ 15 w 72"/>
                  <a:gd name="T61" fmla="*/ 50 h 107"/>
                  <a:gd name="T62" fmla="*/ 50 w 72"/>
                  <a:gd name="T63" fmla="*/ 100 h 107"/>
                  <a:gd name="T64" fmla="*/ 50 w 72"/>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path>
                </a:pathLst>
              </a:custGeom>
              <a:noFill/>
              <a:ln w="22225">
                <a:solidFill>
                  <a:srgbClr val="000000"/>
                </a:solidFill>
                <a:prstDash val="solid"/>
                <a:round/>
                <a:headEnd/>
                <a:tailEnd/>
              </a:ln>
            </p:spPr>
            <p:txBody>
              <a:bodyPr/>
              <a:lstStyle/>
              <a:p>
                <a:endParaRPr lang="de-DE"/>
              </a:p>
            </p:txBody>
          </p:sp>
          <p:sp>
            <p:nvSpPr>
              <p:cNvPr id="13348" name="Line 188"/>
              <p:cNvSpPr>
                <a:spLocks noChangeShapeType="1"/>
              </p:cNvSpPr>
              <p:nvPr/>
            </p:nvSpPr>
            <p:spPr bwMode="auto">
              <a:xfrm flipH="1">
                <a:off x="3167" y="1440"/>
                <a:ext cx="14" cy="29"/>
              </a:xfrm>
              <a:prstGeom prst="line">
                <a:avLst/>
              </a:prstGeom>
              <a:noFill/>
              <a:ln w="22225">
                <a:solidFill>
                  <a:srgbClr val="000000"/>
                </a:solidFill>
                <a:round/>
                <a:headEnd/>
                <a:tailEnd/>
              </a:ln>
            </p:spPr>
            <p:txBody>
              <a:bodyPr/>
              <a:lstStyle/>
              <a:p>
                <a:endParaRPr lang="de-DE"/>
              </a:p>
            </p:txBody>
          </p:sp>
          <p:sp>
            <p:nvSpPr>
              <p:cNvPr id="13349" name="Line 189"/>
              <p:cNvSpPr>
                <a:spLocks noChangeShapeType="1"/>
              </p:cNvSpPr>
              <p:nvPr/>
            </p:nvSpPr>
            <p:spPr bwMode="auto">
              <a:xfrm flipV="1">
                <a:off x="3060" y="1305"/>
                <a:ext cx="64" cy="121"/>
              </a:xfrm>
              <a:prstGeom prst="line">
                <a:avLst/>
              </a:prstGeom>
              <a:noFill/>
              <a:ln w="22225">
                <a:solidFill>
                  <a:srgbClr val="000000"/>
                </a:solidFill>
                <a:round/>
                <a:headEnd/>
                <a:tailEnd/>
              </a:ln>
            </p:spPr>
            <p:txBody>
              <a:bodyPr/>
              <a:lstStyle/>
              <a:p>
                <a:endParaRPr lang="de-DE"/>
              </a:p>
            </p:txBody>
          </p:sp>
          <p:sp>
            <p:nvSpPr>
              <p:cNvPr id="13350" name="Freeform 190"/>
              <p:cNvSpPr>
                <a:spLocks/>
              </p:cNvSpPr>
              <p:nvPr/>
            </p:nvSpPr>
            <p:spPr bwMode="auto">
              <a:xfrm>
                <a:off x="3067" y="1312"/>
                <a:ext cx="78" cy="143"/>
              </a:xfrm>
              <a:custGeom>
                <a:avLst/>
                <a:gdLst>
                  <a:gd name="T0" fmla="*/ 64 w 78"/>
                  <a:gd name="T1" fmla="*/ 0 h 143"/>
                  <a:gd name="T2" fmla="*/ 78 w 78"/>
                  <a:gd name="T3" fmla="*/ 0 h 143"/>
                  <a:gd name="T4" fmla="*/ 0 w 78"/>
                  <a:gd name="T5" fmla="*/ 143 h 143"/>
                  <a:gd name="T6" fmla="*/ 0 60000 65536"/>
                  <a:gd name="T7" fmla="*/ 0 60000 65536"/>
                  <a:gd name="T8" fmla="*/ 0 60000 65536"/>
                  <a:gd name="T9" fmla="*/ 0 w 78"/>
                  <a:gd name="T10" fmla="*/ 0 h 143"/>
                  <a:gd name="T11" fmla="*/ 78 w 78"/>
                  <a:gd name="T12" fmla="*/ 143 h 143"/>
                </a:gdLst>
                <a:ahLst/>
                <a:cxnLst>
                  <a:cxn ang="T6">
                    <a:pos x="T0" y="T1"/>
                  </a:cxn>
                  <a:cxn ang="T7">
                    <a:pos x="T2" y="T3"/>
                  </a:cxn>
                  <a:cxn ang="T8">
                    <a:pos x="T4" y="T5"/>
                  </a:cxn>
                </a:cxnLst>
                <a:rect l="T9" t="T10" r="T11" b="T12"/>
                <a:pathLst>
                  <a:path w="78" h="143">
                    <a:moveTo>
                      <a:pt x="64" y="0"/>
                    </a:moveTo>
                    <a:lnTo>
                      <a:pt x="78" y="0"/>
                    </a:lnTo>
                    <a:lnTo>
                      <a:pt x="0" y="143"/>
                    </a:lnTo>
                  </a:path>
                </a:pathLst>
              </a:custGeom>
              <a:noFill/>
              <a:ln w="22225">
                <a:solidFill>
                  <a:srgbClr val="000000"/>
                </a:solidFill>
                <a:prstDash val="solid"/>
                <a:round/>
                <a:headEnd/>
                <a:tailEnd/>
              </a:ln>
            </p:spPr>
            <p:txBody>
              <a:bodyPr/>
              <a:lstStyle/>
              <a:p>
                <a:endParaRPr lang="de-DE"/>
              </a:p>
            </p:txBody>
          </p:sp>
          <p:sp>
            <p:nvSpPr>
              <p:cNvPr id="13351" name="Rectangle 191"/>
              <p:cNvSpPr>
                <a:spLocks noChangeArrowheads="1"/>
              </p:cNvSpPr>
              <p:nvPr/>
            </p:nvSpPr>
            <p:spPr bwMode="auto">
              <a:xfrm>
                <a:off x="3072" y="960"/>
                <a:ext cx="54" cy="106"/>
              </a:xfrm>
              <a:prstGeom prst="rect">
                <a:avLst/>
              </a:prstGeom>
              <a:noFill/>
              <a:ln w="9525">
                <a:noFill/>
                <a:miter lim="800000"/>
                <a:headEnd/>
                <a:tailEnd/>
              </a:ln>
            </p:spPr>
            <p:txBody>
              <a:bodyPr wrap="none" lIns="0" tIns="0" rIns="0" bIns="0">
                <a:spAutoFit/>
              </a:bodyPr>
              <a:lstStyle/>
              <a:p>
                <a:pPr algn="ctr" defTabSz="762000"/>
                <a:r>
                  <a:rPr lang="en-GB" altLang="ar-SA" sz="1100" b="0" u="none">
                    <a:solidFill>
                      <a:schemeClr val="hlink"/>
                    </a:solidFill>
                    <a:cs typeface="Times New Roman (Arabic)" charset="-78"/>
                  </a:rPr>
                  <a:t>Z</a:t>
                </a:r>
                <a:endParaRPr lang="en-GB" altLang="ar-SA" sz="1400" b="0" u="none">
                  <a:cs typeface="Times New Roman (Arabic)" charset="-78"/>
                </a:endParaRPr>
              </a:p>
            </p:txBody>
          </p:sp>
        </p:grpSp>
      </p:grpSp>
    </p:spTree>
    <p:extLst>
      <p:ext uri="{BB962C8B-B14F-4D97-AF65-F5344CB8AC3E}">
        <p14:creationId xmlns:p14="http://schemas.microsoft.com/office/powerpoint/2010/main" val="2566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ou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ox(ou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ox(ou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43200" y="1905000"/>
            <a:ext cx="4570413" cy="1982788"/>
            <a:chOff x="1824" y="1392"/>
            <a:chExt cx="2880" cy="1248"/>
          </a:xfrm>
        </p:grpSpPr>
        <p:grpSp>
          <p:nvGrpSpPr>
            <p:cNvPr id="3" name="Group 3"/>
            <p:cNvGrpSpPr>
              <a:grpSpLocks/>
            </p:cNvGrpSpPr>
            <p:nvPr/>
          </p:nvGrpSpPr>
          <p:grpSpPr bwMode="auto">
            <a:xfrm>
              <a:off x="1824" y="1392"/>
              <a:ext cx="2880" cy="1248"/>
              <a:chOff x="1824" y="1392"/>
              <a:chExt cx="2880" cy="1248"/>
            </a:xfrm>
          </p:grpSpPr>
          <p:grpSp>
            <p:nvGrpSpPr>
              <p:cNvPr id="4" name="Group 4"/>
              <p:cNvGrpSpPr>
                <a:grpSpLocks/>
              </p:cNvGrpSpPr>
              <p:nvPr/>
            </p:nvGrpSpPr>
            <p:grpSpPr bwMode="auto">
              <a:xfrm>
                <a:off x="1824" y="2112"/>
                <a:ext cx="2720" cy="528"/>
                <a:chOff x="1824" y="2112"/>
                <a:chExt cx="2720" cy="528"/>
              </a:xfrm>
            </p:grpSpPr>
            <p:sp>
              <p:nvSpPr>
                <p:cNvPr id="14421" name="Rectangle 5"/>
                <p:cNvSpPr>
                  <a:spLocks noChangeArrowheads="1"/>
                </p:cNvSpPr>
                <p:nvPr/>
              </p:nvSpPr>
              <p:spPr bwMode="auto">
                <a:xfrm>
                  <a:off x="3776" y="2112"/>
                  <a:ext cx="768" cy="528"/>
                </a:xfrm>
                <a:prstGeom prst="rect">
                  <a:avLst/>
                </a:prstGeom>
                <a:solidFill>
                  <a:srgbClr val="FFFF66"/>
                </a:solidFill>
                <a:ln w="57150">
                  <a:solidFill>
                    <a:schemeClr val="tx1"/>
                  </a:solidFill>
                  <a:miter lim="800000"/>
                  <a:headEnd/>
                  <a:tailEnd/>
                </a:ln>
              </p:spPr>
              <p:txBody>
                <a:bodyPr wrap="none" lIns="90000" tIns="46800" rIns="90000" bIns="46800" anchor="ctr"/>
                <a:lstStyle/>
                <a:p>
                  <a:endParaRPr lang="de-DE">
                    <a:latin typeface="Arial Narrow" panose="020B0606020202030204" pitchFamily="34" charset="0"/>
                  </a:endParaRPr>
                </a:p>
              </p:txBody>
            </p:sp>
            <p:sp>
              <p:nvSpPr>
                <p:cNvPr id="14422" name="Rectangle 6"/>
                <p:cNvSpPr>
                  <a:spLocks noChangeArrowheads="1"/>
                </p:cNvSpPr>
                <p:nvPr/>
              </p:nvSpPr>
              <p:spPr bwMode="auto">
                <a:xfrm>
                  <a:off x="1824" y="2112"/>
                  <a:ext cx="768" cy="528"/>
                </a:xfrm>
                <a:prstGeom prst="rect">
                  <a:avLst/>
                </a:prstGeom>
                <a:solidFill>
                  <a:srgbClr val="FFFF66"/>
                </a:solidFill>
                <a:ln w="57150">
                  <a:solidFill>
                    <a:schemeClr val="tx1"/>
                  </a:solidFill>
                  <a:miter lim="800000"/>
                  <a:headEnd/>
                  <a:tailEnd/>
                </a:ln>
              </p:spPr>
              <p:txBody>
                <a:bodyPr wrap="none" lIns="90000" tIns="46800" rIns="90000" bIns="46800" anchor="ctr"/>
                <a:lstStyle/>
                <a:p>
                  <a:endParaRPr lang="de-DE">
                    <a:latin typeface="Arial Narrow" panose="020B0606020202030204" pitchFamily="34" charset="0"/>
                  </a:endParaRPr>
                </a:p>
              </p:txBody>
            </p:sp>
          </p:grpSp>
          <p:sp>
            <p:nvSpPr>
              <p:cNvPr id="14417" name="Freeform 7"/>
              <p:cNvSpPr>
                <a:spLocks/>
              </p:cNvSpPr>
              <p:nvPr/>
            </p:nvSpPr>
            <p:spPr bwMode="auto">
              <a:xfrm>
                <a:off x="2784" y="1430"/>
                <a:ext cx="516" cy="476"/>
              </a:xfrm>
              <a:custGeom>
                <a:avLst/>
                <a:gdLst>
                  <a:gd name="T0" fmla="*/ 822 w 192"/>
                  <a:gd name="T1" fmla="*/ 738 h 307"/>
                  <a:gd name="T2" fmla="*/ 150 w 192"/>
                  <a:gd name="T3" fmla="*/ 428 h 307"/>
                  <a:gd name="T4" fmla="*/ 102 w 192"/>
                  <a:gd name="T5" fmla="*/ 411 h 307"/>
                  <a:gd name="T6" fmla="*/ 102 w 192"/>
                  <a:gd name="T7" fmla="*/ 377 h 307"/>
                  <a:gd name="T8" fmla="*/ 51 w 192"/>
                  <a:gd name="T9" fmla="*/ 361 h 307"/>
                  <a:gd name="T10" fmla="*/ 51 w 192"/>
                  <a:gd name="T11" fmla="*/ 324 h 307"/>
                  <a:gd name="T12" fmla="*/ 0 w 192"/>
                  <a:gd name="T13" fmla="*/ 291 h 307"/>
                  <a:gd name="T14" fmla="*/ 0 w 192"/>
                  <a:gd name="T15" fmla="*/ 257 h 307"/>
                  <a:gd name="T16" fmla="*/ 0 w 192"/>
                  <a:gd name="T17" fmla="*/ 240 h 307"/>
                  <a:gd name="T18" fmla="*/ 0 w 192"/>
                  <a:gd name="T19" fmla="*/ 205 h 307"/>
                  <a:gd name="T20" fmla="*/ 0 w 192"/>
                  <a:gd name="T21" fmla="*/ 171 h 307"/>
                  <a:gd name="T22" fmla="*/ 51 w 192"/>
                  <a:gd name="T23" fmla="*/ 136 h 307"/>
                  <a:gd name="T24" fmla="*/ 51 w 192"/>
                  <a:gd name="T25" fmla="*/ 121 h 307"/>
                  <a:gd name="T26" fmla="*/ 102 w 192"/>
                  <a:gd name="T27" fmla="*/ 84 h 307"/>
                  <a:gd name="T28" fmla="*/ 150 w 192"/>
                  <a:gd name="T29" fmla="*/ 67 h 307"/>
                  <a:gd name="T30" fmla="*/ 202 w 192"/>
                  <a:gd name="T31" fmla="*/ 51 h 307"/>
                  <a:gd name="T32" fmla="*/ 261 w 192"/>
                  <a:gd name="T33" fmla="*/ 34 h 307"/>
                  <a:gd name="T34" fmla="*/ 312 w 192"/>
                  <a:gd name="T35" fmla="*/ 17 h 307"/>
                  <a:gd name="T36" fmla="*/ 360 w 192"/>
                  <a:gd name="T37" fmla="*/ 17 h 307"/>
                  <a:gd name="T38" fmla="*/ 411 w 192"/>
                  <a:gd name="T39" fmla="*/ 0 h 307"/>
                  <a:gd name="T40" fmla="*/ 462 w 192"/>
                  <a:gd name="T41" fmla="*/ 0 h 307"/>
                  <a:gd name="T42" fmla="*/ 513 w 192"/>
                  <a:gd name="T43" fmla="*/ 17 h 307"/>
                  <a:gd name="T44" fmla="*/ 564 w 192"/>
                  <a:gd name="T45" fmla="*/ 17 h 307"/>
                  <a:gd name="T46" fmla="*/ 613 w 192"/>
                  <a:gd name="T47" fmla="*/ 34 h 307"/>
                  <a:gd name="T48" fmla="*/ 672 w 192"/>
                  <a:gd name="T49" fmla="*/ 51 h 307"/>
                  <a:gd name="T50" fmla="*/ 723 w 192"/>
                  <a:gd name="T51" fmla="*/ 67 h 307"/>
                  <a:gd name="T52" fmla="*/ 1387 w 192"/>
                  <a:gd name="T53" fmla="*/ 377 h 307"/>
                  <a:gd name="T54" fmla="*/ 1336 w 192"/>
                  <a:gd name="T55" fmla="*/ 411 h 307"/>
                  <a:gd name="T56" fmla="*/ 672 w 192"/>
                  <a:gd name="T57" fmla="*/ 104 h 307"/>
                  <a:gd name="T58" fmla="*/ 613 w 192"/>
                  <a:gd name="T59" fmla="*/ 84 h 307"/>
                  <a:gd name="T60" fmla="*/ 564 w 192"/>
                  <a:gd name="T61" fmla="*/ 67 h 307"/>
                  <a:gd name="T62" fmla="*/ 513 w 192"/>
                  <a:gd name="T63" fmla="*/ 67 h 307"/>
                  <a:gd name="T64" fmla="*/ 462 w 192"/>
                  <a:gd name="T65" fmla="*/ 51 h 307"/>
                  <a:gd name="T66" fmla="*/ 411 w 192"/>
                  <a:gd name="T67" fmla="*/ 51 h 307"/>
                  <a:gd name="T68" fmla="*/ 360 w 192"/>
                  <a:gd name="T69" fmla="*/ 51 h 307"/>
                  <a:gd name="T70" fmla="*/ 312 w 192"/>
                  <a:gd name="T71" fmla="*/ 67 h 307"/>
                  <a:gd name="T72" fmla="*/ 261 w 192"/>
                  <a:gd name="T73" fmla="*/ 67 h 307"/>
                  <a:gd name="T74" fmla="*/ 261 w 192"/>
                  <a:gd name="T75" fmla="*/ 84 h 307"/>
                  <a:gd name="T76" fmla="*/ 202 w 192"/>
                  <a:gd name="T77" fmla="*/ 104 h 307"/>
                  <a:gd name="T78" fmla="*/ 150 w 192"/>
                  <a:gd name="T79" fmla="*/ 121 h 307"/>
                  <a:gd name="T80" fmla="*/ 150 w 192"/>
                  <a:gd name="T81" fmla="*/ 136 h 307"/>
                  <a:gd name="T82" fmla="*/ 102 w 192"/>
                  <a:gd name="T83" fmla="*/ 171 h 307"/>
                  <a:gd name="T84" fmla="*/ 102 w 192"/>
                  <a:gd name="T85" fmla="*/ 188 h 307"/>
                  <a:gd name="T86" fmla="*/ 102 w 192"/>
                  <a:gd name="T87" fmla="*/ 205 h 307"/>
                  <a:gd name="T88" fmla="*/ 102 w 192"/>
                  <a:gd name="T89" fmla="*/ 240 h 307"/>
                  <a:gd name="T90" fmla="*/ 102 w 192"/>
                  <a:gd name="T91" fmla="*/ 257 h 307"/>
                  <a:gd name="T92" fmla="*/ 102 w 192"/>
                  <a:gd name="T93" fmla="*/ 291 h 307"/>
                  <a:gd name="T94" fmla="*/ 102 w 192"/>
                  <a:gd name="T95" fmla="*/ 307 h 307"/>
                  <a:gd name="T96" fmla="*/ 150 w 192"/>
                  <a:gd name="T97" fmla="*/ 324 h 307"/>
                  <a:gd name="T98" fmla="*/ 150 w 192"/>
                  <a:gd name="T99" fmla="*/ 361 h 307"/>
                  <a:gd name="T100" fmla="*/ 202 w 192"/>
                  <a:gd name="T101" fmla="*/ 377 h 307"/>
                  <a:gd name="T102" fmla="*/ 202 w 192"/>
                  <a:gd name="T103" fmla="*/ 394 h 307"/>
                  <a:gd name="T104" fmla="*/ 873 w 192"/>
                  <a:gd name="T105" fmla="*/ 702 h 307"/>
                  <a:gd name="T106" fmla="*/ 822 w 192"/>
                  <a:gd name="T107" fmla="*/ 738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path>
                </a:pathLst>
              </a:custGeom>
              <a:noFill/>
              <a:ln w="22225">
                <a:solidFill>
                  <a:srgbClr val="0238C0"/>
                </a:solidFill>
                <a:prstDash val="solid"/>
                <a:round/>
                <a:headEnd/>
                <a:tailEnd/>
              </a:ln>
            </p:spPr>
            <p:txBody>
              <a:bodyPr/>
              <a:lstStyle/>
              <a:p>
                <a:endParaRPr lang="de-DE">
                  <a:latin typeface="Arial Narrow" panose="020B0606020202030204" pitchFamily="34" charset="0"/>
                </a:endParaRPr>
              </a:p>
            </p:txBody>
          </p:sp>
          <p:sp>
            <p:nvSpPr>
              <p:cNvPr id="14418" name="Line 8"/>
              <p:cNvSpPr>
                <a:spLocks noChangeShapeType="1"/>
              </p:cNvSpPr>
              <p:nvPr/>
            </p:nvSpPr>
            <p:spPr bwMode="auto">
              <a:xfrm flipH="1">
                <a:off x="2690" y="1872"/>
                <a:ext cx="288" cy="144"/>
              </a:xfrm>
              <a:prstGeom prst="line">
                <a:avLst/>
              </a:prstGeom>
              <a:noFill/>
              <a:ln w="38100">
                <a:solidFill>
                  <a:srgbClr val="0238C0"/>
                </a:solidFill>
                <a:round/>
                <a:headEnd/>
                <a:tailEnd type="triangle" w="med" len="med"/>
              </a:ln>
            </p:spPr>
            <p:txBody>
              <a:bodyPr wrap="none" anchor="ctr"/>
              <a:lstStyle/>
              <a:p>
                <a:endParaRPr lang="de-DE">
                  <a:latin typeface="Arial Narrow" panose="020B0606020202030204" pitchFamily="34" charset="0"/>
                </a:endParaRPr>
              </a:p>
            </p:txBody>
          </p:sp>
          <p:sp>
            <p:nvSpPr>
              <p:cNvPr id="14419" name="Rectangle 9"/>
              <p:cNvSpPr>
                <a:spLocks noChangeArrowheads="1"/>
              </p:cNvSpPr>
              <p:nvPr/>
            </p:nvSpPr>
            <p:spPr bwMode="auto">
              <a:xfrm>
                <a:off x="3267" y="1392"/>
                <a:ext cx="1437" cy="308"/>
              </a:xfrm>
              <a:prstGeom prst="rect">
                <a:avLst/>
              </a:prstGeom>
              <a:solidFill>
                <a:srgbClr val="FFFF66"/>
              </a:solidFill>
              <a:ln w="9525">
                <a:noFill/>
                <a:miter lim="800000"/>
                <a:headEnd/>
                <a:tailEnd/>
              </a:ln>
            </p:spPr>
            <p:txBody>
              <a:bodyPr lIns="0" tIns="0" rIns="0" bIns="0">
                <a:spAutoFit/>
              </a:bodyPr>
              <a:lstStyle/>
              <a:p>
                <a:pPr algn="ctr" defTabSz="762000"/>
                <a:r>
                  <a:rPr lang="en-GB" altLang="ar-SA" sz="1600" u="none">
                    <a:solidFill>
                      <a:srgbClr val="0238C0"/>
                    </a:solidFill>
                    <a:latin typeface="Arial Narrow" panose="020B0606020202030204" pitchFamily="34" charset="0"/>
                    <a:cs typeface="Times New Roman (Arabic)" charset="-78"/>
                  </a:rPr>
                  <a:t>Known locks as Standard</a:t>
                </a:r>
                <a:r>
                  <a:rPr lang="de-DE" altLang="ar-SA" sz="1600" u="none">
                    <a:solidFill>
                      <a:srgbClr val="0238C0"/>
                    </a:solidFill>
                    <a:latin typeface="Arial Narrow" panose="020B0606020202030204" pitchFamily="34" charset="0"/>
                    <a:cs typeface="Times New Roman (Arabic)" charset="-78"/>
                  </a:rPr>
                  <a:t> </a:t>
                </a:r>
                <a:r>
                  <a:rPr lang="de-DE" altLang="ar-SA" sz="1600" u="none">
                    <a:solidFill>
                      <a:schemeClr val="hlink"/>
                    </a:solidFill>
                    <a:latin typeface="Arial Narrow" panose="020B0606020202030204" pitchFamily="34" charset="0"/>
                    <a:cs typeface="Times New Roman (Arabic)" charset="-78"/>
                  </a:rPr>
                  <a:t>Ciphers</a:t>
                </a:r>
                <a:endParaRPr lang="en-GB" altLang="ar-SA" sz="1600" u="none">
                  <a:solidFill>
                    <a:schemeClr val="hlink"/>
                  </a:solidFill>
                  <a:latin typeface="Arial Narrow" panose="020B0606020202030204" pitchFamily="34" charset="0"/>
                  <a:cs typeface="Times New Roman (Arabic)" charset="-78"/>
                </a:endParaRPr>
              </a:p>
            </p:txBody>
          </p:sp>
          <p:sp>
            <p:nvSpPr>
              <p:cNvPr id="14420" name="Line 10"/>
              <p:cNvSpPr>
                <a:spLocks noChangeShapeType="1"/>
              </p:cNvSpPr>
              <p:nvPr/>
            </p:nvSpPr>
            <p:spPr bwMode="auto">
              <a:xfrm>
                <a:off x="3362" y="1872"/>
                <a:ext cx="384" cy="192"/>
              </a:xfrm>
              <a:prstGeom prst="line">
                <a:avLst/>
              </a:prstGeom>
              <a:noFill/>
              <a:ln w="38100">
                <a:solidFill>
                  <a:srgbClr val="1515F5"/>
                </a:solidFill>
                <a:round/>
                <a:headEnd/>
                <a:tailEnd type="triangle" w="med" len="med"/>
              </a:ln>
            </p:spPr>
            <p:txBody>
              <a:bodyPr wrap="none" lIns="90000" tIns="46800" rIns="90000" bIns="46800" anchor="ctr"/>
              <a:lstStyle/>
              <a:p>
                <a:endParaRPr lang="de-DE">
                  <a:latin typeface="Arial Narrow" panose="020B0606020202030204" pitchFamily="34" charset="0"/>
                </a:endParaRPr>
              </a:p>
            </p:txBody>
          </p:sp>
        </p:grpSp>
        <p:sp>
          <p:nvSpPr>
            <p:cNvPr id="14409" name="Freeform 11"/>
            <p:cNvSpPr>
              <a:spLocks/>
            </p:cNvSpPr>
            <p:nvPr/>
          </p:nvSpPr>
          <p:spPr bwMode="auto">
            <a:xfrm>
              <a:off x="2784" y="1430"/>
              <a:ext cx="516" cy="476"/>
            </a:xfrm>
            <a:custGeom>
              <a:avLst/>
              <a:gdLst>
                <a:gd name="T0" fmla="*/ 822 w 192"/>
                <a:gd name="T1" fmla="*/ 738 h 307"/>
                <a:gd name="T2" fmla="*/ 150 w 192"/>
                <a:gd name="T3" fmla="*/ 428 h 307"/>
                <a:gd name="T4" fmla="*/ 102 w 192"/>
                <a:gd name="T5" fmla="*/ 411 h 307"/>
                <a:gd name="T6" fmla="*/ 102 w 192"/>
                <a:gd name="T7" fmla="*/ 377 h 307"/>
                <a:gd name="T8" fmla="*/ 51 w 192"/>
                <a:gd name="T9" fmla="*/ 361 h 307"/>
                <a:gd name="T10" fmla="*/ 51 w 192"/>
                <a:gd name="T11" fmla="*/ 324 h 307"/>
                <a:gd name="T12" fmla="*/ 0 w 192"/>
                <a:gd name="T13" fmla="*/ 291 h 307"/>
                <a:gd name="T14" fmla="*/ 0 w 192"/>
                <a:gd name="T15" fmla="*/ 257 h 307"/>
                <a:gd name="T16" fmla="*/ 0 w 192"/>
                <a:gd name="T17" fmla="*/ 240 h 307"/>
                <a:gd name="T18" fmla="*/ 0 w 192"/>
                <a:gd name="T19" fmla="*/ 205 h 307"/>
                <a:gd name="T20" fmla="*/ 0 w 192"/>
                <a:gd name="T21" fmla="*/ 171 h 307"/>
                <a:gd name="T22" fmla="*/ 51 w 192"/>
                <a:gd name="T23" fmla="*/ 136 h 307"/>
                <a:gd name="T24" fmla="*/ 51 w 192"/>
                <a:gd name="T25" fmla="*/ 121 h 307"/>
                <a:gd name="T26" fmla="*/ 102 w 192"/>
                <a:gd name="T27" fmla="*/ 84 h 307"/>
                <a:gd name="T28" fmla="*/ 150 w 192"/>
                <a:gd name="T29" fmla="*/ 67 h 307"/>
                <a:gd name="T30" fmla="*/ 202 w 192"/>
                <a:gd name="T31" fmla="*/ 51 h 307"/>
                <a:gd name="T32" fmla="*/ 261 w 192"/>
                <a:gd name="T33" fmla="*/ 34 h 307"/>
                <a:gd name="T34" fmla="*/ 312 w 192"/>
                <a:gd name="T35" fmla="*/ 17 h 307"/>
                <a:gd name="T36" fmla="*/ 360 w 192"/>
                <a:gd name="T37" fmla="*/ 17 h 307"/>
                <a:gd name="T38" fmla="*/ 411 w 192"/>
                <a:gd name="T39" fmla="*/ 0 h 307"/>
                <a:gd name="T40" fmla="*/ 462 w 192"/>
                <a:gd name="T41" fmla="*/ 0 h 307"/>
                <a:gd name="T42" fmla="*/ 513 w 192"/>
                <a:gd name="T43" fmla="*/ 17 h 307"/>
                <a:gd name="T44" fmla="*/ 564 w 192"/>
                <a:gd name="T45" fmla="*/ 17 h 307"/>
                <a:gd name="T46" fmla="*/ 613 w 192"/>
                <a:gd name="T47" fmla="*/ 34 h 307"/>
                <a:gd name="T48" fmla="*/ 672 w 192"/>
                <a:gd name="T49" fmla="*/ 51 h 307"/>
                <a:gd name="T50" fmla="*/ 723 w 192"/>
                <a:gd name="T51" fmla="*/ 67 h 307"/>
                <a:gd name="T52" fmla="*/ 1387 w 192"/>
                <a:gd name="T53" fmla="*/ 377 h 307"/>
                <a:gd name="T54" fmla="*/ 1336 w 192"/>
                <a:gd name="T55" fmla="*/ 411 h 307"/>
                <a:gd name="T56" fmla="*/ 672 w 192"/>
                <a:gd name="T57" fmla="*/ 104 h 307"/>
                <a:gd name="T58" fmla="*/ 613 w 192"/>
                <a:gd name="T59" fmla="*/ 84 h 307"/>
                <a:gd name="T60" fmla="*/ 564 w 192"/>
                <a:gd name="T61" fmla="*/ 67 h 307"/>
                <a:gd name="T62" fmla="*/ 513 w 192"/>
                <a:gd name="T63" fmla="*/ 67 h 307"/>
                <a:gd name="T64" fmla="*/ 462 w 192"/>
                <a:gd name="T65" fmla="*/ 51 h 307"/>
                <a:gd name="T66" fmla="*/ 411 w 192"/>
                <a:gd name="T67" fmla="*/ 51 h 307"/>
                <a:gd name="T68" fmla="*/ 360 w 192"/>
                <a:gd name="T69" fmla="*/ 51 h 307"/>
                <a:gd name="T70" fmla="*/ 312 w 192"/>
                <a:gd name="T71" fmla="*/ 67 h 307"/>
                <a:gd name="T72" fmla="*/ 261 w 192"/>
                <a:gd name="T73" fmla="*/ 67 h 307"/>
                <a:gd name="T74" fmla="*/ 261 w 192"/>
                <a:gd name="T75" fmla="*/ 84 h 307"/>
                <a:gd name="T76" fmla="*/ 202 w 192"/>
                <a:gd name="T77" fmla="*/ 104 h 307"/>
                <a:gd name="T78" fmla="*/ 150 w 192"/>
                <a:gd name="T79" fmla="*/ 121 h 307"/>
                <a:gd name="T80" fmla="*/ 150 w 192"/>
                <a:gd name="T81" fmla="*/ 136 h 307"/>
                <a:gd name="T82" fmla="*/ 102 w 192"/>
                <a:gd name="T83" fmla="*/ 171 h 307"/>
                <a:gd name="T84" fmla="*/ 102 w 192"/>
                <a:gd name="T85" fmla="*/ 188 h 307"/>
                <a:gd name="T86" fmla="*/ 102 w 192"/>
                <a:gd name="T87" fmla="*/ 205 h 307"/>
                <a:gd name="T88" fmla="*/ 102 w 192"/>
                <a:gd name="T89" fmla="*/ 240 h 307"/>
                <a:gd name="T90" fmla="*/ 102 w 192"/>
                <a:gd name="T91" fmla="*/ 257 h 307"/>
                <a:gd name="T92" fmla="*/ 102 w 192"/>
                <a:gd name="T93" fmla="*/ 291 h 307"/>
                <a:gd name="T94" fmla="*/ 102 w 192"/>
                <a:gd name="T95" fmla="*/ 307 h 307"/>
                <a:gd name="T96" fmla="*/ 150 w 192"/>
                <a:gd name="T97" fmla="*/ 324 h 307"/>
                <a:gd name="T98" fmla="*/ 150 w 192"/>
                <a:gd name="T99" fmla="*/ 361 h 307"/>
                <a:gd name="T100" fmla="*/ 202 w 192"/>
                <a:gd name="T101" fmla="*/ 377 h 307"/>
                <a:gd name="T102" fmla="*/ 202 w 192"/>
                <a:gd name="T103" fmla="*/ 394 h 307"/>
                <a:gd name="T104" fmla="*/ 873 w 192"/>
                <a:gd name="T105" fmla="*/ 702 h 307"/>
                <a:gd name="T106" fmla="*/ 822 w 192"/>
                <a:gd name="T107" fmla="*/ 738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close/>
                </a:path>
              </a:pathLst>
            </a:custGeom>
            <a:solidFill>
              <a:srgbClr val="FF3399"/>
            </a:solidFill>
            <a:ln w="9525">
              <a:solidFill>
                <a:srgbClr val="0238C0"/>
              </a:solidFill>
              <a:round/>
              <a:headEnd/>
              <a:tailEnd/>
            </a:ln>
          </p:spPr>
          <p:txBody>
            <a:bodyPr/>
            <a:lstStyle/>
            <a:p>
              <a:endParaRPr lang="de-DE">
                <a:latin typeface="Arial Narrow" panose="020B0606020202030204" pitchFamily="34" charset="0"/>
              </a:endParaRPr>
            </a:p>
          </p:txBody>
        </p:sp>
        <p:sp>
          <p:nvSpPr>
            <p:cNvPr id="14410" name="Line 12"/>
            <p:cNvSpPr>
              <a:spLocks noChangeShapeType="1"/>
            </p:cNvSpPr>
            <p:nvPr/>
          </p:nvSpPr>
          <p:spPr bwMode="auto">
            <a:xfrm flipV="1">
              <a:off x="2881" y="1518"/>
              <a:ext cx="172" cy="188"/>
            </a:xfrm>
            <a:prstGeom prst="line">
              <a:avLst/>
            </a:prstGeom>
            <a:noFill/>
            <a:ln w="22225">
              <a:solidFill>
                <a:srgbClr val="0238C0"/>
              </a:solidFill>
              <a:round/>
              <a:headEnd/>
              <a:tailEnd/>
            </a:ln>
          </p:spPr>
          <p:txBody>
            <a:bodyPr/>
            <a:lstStyle/>
            <a:p>
              <a:endParaRPr lang="de-DE">
                <a:latin typeface="Arial Narrow" panose="020B0606020202030204" pitchFamily="34" charset="0"/>
              </a:endParaRPr>
            </a:p>
          </p:txBody>
        </p:sp>
        <p:sp>
          <p:nvSpPr>
            <p:cNvPr id="14411" name="Line 13"/>
            <p:cNvSpPr>
              <a:spLocks noChangeShapeType="1"/>
            </p:cNvSpPr>
            <p:nvPr/>
          </p:nvSpPr>
          <p:spPr bwMode="auto">
            <a:xfrm flipV="1">
              <a:off x="3090" y="1673"/>
              <a:ext cx="210" cy="210"/>
            </a:xfrm>
            <a:prstGeom prst="line">
              <a:avLst/>
            </a:prstGeom>
            <a:noFill/>
            <a:ln w="22225">
              <a:solidFill>
                <a:srgbClr val="0238C0"/>
              </a:solidFill>
              <a:round/>
              <a:headEnd/>
              <a:tailEnd/>
            </a:ln>
          </p:spPr>
          <p:txBody>
            <a:bodyPr/>
            <a:lstStyle/>
            <a:p>
              <a:endParaRPr lang="de-DE">
                <a:latin typeface="Arial Narrow" panose="020B0606020202030204" pitchFamily="34" charset="0"/>
              </a:endParaRPr>
            </a:p>
          </p:txBody>
        </p:sp>
        <p:sp>
          <p:nvSpPr>
            <p:cNvPr id="14412" name="Freeform 14"/>
            <p:cNvSpPr>
              <a:spLocks/>
            </p:cNvSpPr>
            <p:nvPr/>
          </p:nvSpPr>
          <p:spPr bwMode="auto">
            <a:xfrm>
              <a:off x="3013" y="1618"/>
              <a:ext cx="193" cy="166"/>
            </a:xfrm>
            <a:custGeom>
              <a:avLst/>
              <a:gdLst>
                <a:gd name="T0" fmla="*/ 359 w 72"/>
                <a:gd name="T1" fmla="*/ 258 h 107"/>
                <a:gd name="T2" fmla="*/ 107 w 72"/>
                <a:gd name="T3" fmla="*/ 121 h 107"/>
                <a:gd name="T4" fmla="*/ 56 w 72"/>
                <a:gd name="T5" fmla="*/ 121 h 107"/>
                <a:gd name="T6" fmla="*/ 56 w 72"/>
                <a:gd name="T7" fmla="*/ 104 h 107"/>
                <a:gd name="T8" fmla="*/ 56 w 72"/>
                <a:gd name="T9" fmla="*/ 87 h 107"/>
                <a:gd name="T10" fmla="*/ 0 w 72"/>
                <a:gd name="T11" fmla="*/ 87 h 107"/>
                <a:gd name="T12" fmla="*/ 0 w 72"/>
                <a:gd name="T13" fmla="*/ 70 h 107"/>
                <a:gd name="T14" fmla="*/ 0 w 72"/>
                <a:gd name="T15" fmla="*/ 53 h 107"/>
                <a:gd name="T16" fmla="*/ 0 w 72"/>
                <a:gd name="T17" fmla="*/ 34 h 107"/>
                <a:gd name="T18" fmla="*/ 0 w 72"/>
                <a:gd name="T19" fmla="*/ 17 h 107"/>
                <a:gd name="T20" fmla="*/ 56 w 72"/>
                <a:gd name="T21" fmla="*/ 17 h 107"/>
                <a:gd name="T22" fmla="*/ 56 w 72"/>
                <a:gd name="T23" fmla="*/ 0 h 107"/>
                <a:gd name="T24" fmla="*/ 107 w 72"/>
                <a:gd name="T25" fmla="*/ 0 h 107"/>
                <a:gd name="T26" fmla="*/ 107 w 72"/>
                <a:gd name="T27" fmla="*/ 17 h 107"/>
                <a:gd name="T28" fmla="*/ 158 w 72"/>
                <a:gd name="T29" fmla="*/ 17 h 107"/>
                <a:gd name="T30" fmla="*/ 209 w 72"/>
                <a:gd name="T31" fmla="*/ 34 h 107"/>
                <a:gd name="T32" fmla="*/ 517 w 72"/>
                <a:gd name="T33" fmla="*/ 171 h 107"/>
                <a:gd name="T34" fmla="*/ 466 w 72"/>
                <a:gd name="T35" fmla="*/ 171 h 107"/>
                <a:gd name="T36" fmla="*/ 209 w 72"/>
                <a:gd name="T37" fmla="*/ 53 h 107"/>
                <a:gd name="T38" fmla="*/ 209 w 72"/>
                <a:gd name="T39" fmla="*/ 34 h 107"/>
                <a:gd name="T40" fmla="*/ 158 w 72"/>
                <a:gd name="T41" fmla="*/ 34 h 107"/>
                <a:gd name="T42" fmla="*/ 158 w 72"/>
                <a:gd name="T43" fmla="*/ 17 h 107"/>
                <a:gd name="T44" fmla="*/ 107 w 72"/>
                <a:gd name="T45" fmla="*/ 17 h 107"/>
                <a:gd name="T46" fmla="*/ 56 w 72"/>
                <a:gd name="T47" fmla="*/ 17 h 107"/>
                <a:gd name="T48" fmla="*/ 56 w 72"/>
                <a:gd name="T49" fmla="*/ 34 h 107"/>
                <a:gd name="T50" fmla="*/ 56 w 72"/>
                <a:gd name="T51" fmla="*/ 53 h 107"/>
                <a:gd name="T52" fmla="*/ 56 w 72"/>
                <a:gd name="T53" fmla="*/ 70 h 107"/>
                <a:gd name="T54" fmla="*/ 56 w 72"/>
                <a:gd name="T55" fmla="*/ 87 h 107"/>
                <a:gd name="T56" fmla="*/ 56 w 72"/>
                <a:gd name="T57" fmla="*/ 104 h 107"/>
                <a:gd name="T58" fmla="*/ 107 w 72"/>
                <a:gd name="T59" fmla="*/ 104 h 107"/>
                <a:gd name="T60" fmla="*/ 107 w 72"/>
                <a:gd name="T61" fmla="*/ 121 h 107"/>
                <a:gd name="T62" fmla="*/ 359 w 72"/>
                <a:gd name="T63" fmla="*/ 240 h 107"/>
                <a:gd name="T64" fmla="*/ 359 w 72"/>
                <a:gd name="T65" fmla="*/ 258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close/>
                </a:path>
              </a:pathLst>
            </a:custGeom>
            <a:solidFill>
              <a:srgbClr val="FF3399"/>
            </a:solidFill>
            <a:ln w="9525">
              <a:solidFill>
                <a:srgbClr val="0238C0"/>
              </a:solidFill>
              <a:round/>
              <a:headEnd/>
              <a:tailEnd/>
            </a:ln>
          </p:spPr>
          <p:txBody>
            <a:bodyPr/>
            <a:lstStyle/>
            <a:p>
              <a:endParaRPr lang="de-DE">
                <a:latin typeface="Arial Narrow" panose="020B0606020202030204" pitchFamily="34" charset="0"/>
              </a:endParaRPr>
            </a:p>
          </p:txBody>
        </p:sp>
        <p:sp>
          <p:nvSpPr>
            <p:cNvPr id="14413" name="Freeform 15"/>
            <p:cNvSpPr>
              <a:spLocks/>
            </p:cNvSpPr>
            <p:nvPr/>
          </p:nvSpPr>
          <p:spPr bwMode="auto">
            <a:xfrm>
              <a:off x="3013" y="1618"/>
              <a:ext cx="193" cy="166"/>
            </a:xfrm>
            <a:custGeom>
              <a:avLst/>
              <a:gdLst>
                <a:gd name="T0" fmla="*/ 359 w 72"/>
                <a:gd name="T1" fmla="*/ 258 h 107"/>
                <a:gd name="T2" fmla="*/ 107 w 72"/>
                <a:gd name="T3" fmla="*/ 121 h 107"/>
                <a:gd name="T4" fmla="*/ 56 w 72"/>
                <a:gd name="T5" fmla="*/ 121 h 107"/>
                <a:gd name="T6" fmla="*/ 56 w 72"/>
                <a:gd name="T7" fmla="*/ 104 h 107"/>
                <a:gd name="T8" fmla="*/ 56 w 72"/>
                <a:gd name="T9" fmla="*/ 87 h 107"/>
                <a:gd name="T10" fmla="*/ 0 w 72"/>
                <a:gd name="T11" fmla="*/ 87 h 107"/>
                <a:gd name="T12" fmla="*/ 0 w 72"/>
                <a:gd name="T13" fmla="*/ 70 h 107"/>
                <a:gd name="T14" fmla="*/ 0 w 72"/>
                <a:gd name="T15" fmla="*/ 53 h 107"/>
                <a:gd name="T16" fmla="*/ 0 w 72"/>
                <a:gd name="T17" fmla="*/ 34 h 107"/>
                <a:gd name="T18" fmla="*/ 0 w 72"/>
                <a:gd name="T19" fmla="*/ 17 h 107"/>
                <a:gd name="T20" fmla="*/ 56 w 72"/>
                <a:gd name="T21" fmla="*/ 17 h 107"/>
                <a:gd name="T22" fmla="*/ 56 w 72"/>
                <a:gd name="T23" fmla="*/ 0 h 107"/>
                <a:gd name="T24" fmla="*/ 107 w 72"/>
                <a:gd name="T25" fmla="*/ 0 h 107"/>
                <a:gd name="T26" fmla="*/ 107 w 72"/>
                <a:gd name="T27" fmla="*/ 17 h 107"/>
                <a:gd name="T28" fmla="*/ 158 w 72"/>
                <a:gd name="T29" fmla="*/ 17 h 107"/>
                <a:gd name="T30" fmla="*/ 209 w 72"/>
                <a:gd name="T31" fmla="*/ 34 h 107"/>
                <a:gd name="T32" fmla="*/ 517 w 72"/>
                <a:gd name="T33" fmla="*/ 171 h 107"/>
                <a:gd name="T34" fmla="*/ 466 w 72"/>
                <a:gd name="T35" fmla="*/ 171 h 107"/>
                <a:gd name="T36" fmla="*/ 209 w 72"/>
                <a:gd name="T37" fmla="*/ 53 h 107"/>
                <a:gd name="T38" fmla="*/ 209 w 72"/>
                <a:gd name="T39" fmla="*/ 34 h 107"/>
                <a:gd name="T40" fmla="*/ 158 w 72"/>
                <a:gd name="T41" fmla="*/ 34 h 107"/>
                <a:gd name="T42" fmla="*/ 158 w 72"/>
                <a:gd name="T43" fmla="*/ 17 h 107"/>
                <a:gd name="T44" fmla="*/ 107 w 72"/>
                <a:gd name="T45" fmla="*/ 17 h 107"/>
                <a:gd name="T46" fmla="*/ 56 w 72"/>
                <a:gd name="T47" fmla="*/ 17 h 107"/>
                <a:gd name="T48" fmla="*/ 56 w 72"/>
                <a:gd name="T49" fmla="*/ 34 h 107"/>
                <a:gd name="T50" fmla="*/ 56 w 72"/>
                <a:gd name="T51" fmla="*/ 53 h 107"/>
                <a:gd name="T52" fmla="*/ 56 w 72"/>
                <a:gd name="T53" fmla="*/ 70 h 107"/>
                <a:gd name="T54" fmla="*/ 56 w 72"/>
                <a:gd name="T55" fmla="*/ 87 h 107"/>
                <a:gd name="T56" fmla="*/ 56 w 72"/>
                <a:gd name="T57" fmla="*/ 104 h 107"/>
                <a:gd name="T58" fmla="*/ 107 w 72"/>
                <a:gd name="T59" fmla="*/ 104 h 107"/>
                <a:gd name="T60" fmla="*/ 107 w 72"/>
                <a:gd name="T61" fmla="*/ 121 h 107"/>
                <a:gd name="T62" fmla="*/ 359 w 72"/>
                <a:gd name="T63" fmla="*/ 240 h 107"/>
                <a:gd name="T64" fmla="*/ 359 w 72"/>
                <a:gd name="T65" fmla="*/ 258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path>
              </a:pathLst>
            </a:custGeom>
            <a:noFill/>
            <a:ln w="22225">
              <a:solidFill>
                <a:srgbClr val="0238C0"/>
              </a:solidFill>
              <a:prstDash val="solid"/>
              <a:round/>
              <a:headEnd/>
              <a:tailEnd/>
            </a:ln>
          </p:spPr>
          <p:txBody>
            <a:bodyPr/>
            <a:lstStyle/>
            <a:p>
              <a:endParaRPr lang="de-DE">
                <a:latin typeface="Arial Narrow" panose="020B0606020202030204" pitchFamily="34" charset="0"/>
              </a:endParaRPr>
            </a:p>
          </p:txBody>
        </p:sp>
        <p:sp>
          <p:nvSpPr>
            <p:cNvPr id="14414" name="Line 16"/>
            <p:cNvSpPr>
              <a:spLocks noChangeShapeType="1"/>
            </p:cNvSpPr>
            <p:nvPr/>
          </p:nvSpPr>
          <p:spPr bwMode="auto">
            <a:xfrm flipV="1">
              <a:off x="2881" y="1518"/>
              <a:ext cx="172" cy="188"/>
            </a:xfrm>
            <a:prstGeom prst="line">
              <a:avLst/>
            </a:prstGeom>
            <a:noFill/>
            <a:ln w="22225">
              <a:solidFill>
                <a:srgbClr val="0238C0"/>
              </a:solidFill>
              <a:round/>
              <a:headEnd/>
              <a:tailEnd/>
            </a:ln>
          </p:spPr>
          <p:txBody>
            <a:bodyPr/>
            <a:lstStyle/>
            <a:p>
              <a:endParaRPr lang="de-DE">
                <a:latin typeface="Arial Narrow" panose="020B0606020202030204" pitchFamily="34" charset="0"/>
              </a:endParaRPr>
            </a:p>
          </p:txBody>
        </p:sp>
        <p:sp>
          <p:nvSpPr>
            <p:cNvPr id="14415" name="Freeform 17"/>
            <p:cNvSpPr>
              <a:spLocks/>
            </p:cNvSpPr>
            <p:nvPr/>
          </p:nvSpPr>
          <p:spPr bwMode="auto">
            <a:xfrm>
              <a:off x="2900" y="1529"/>
              <a:ext cx="209" cy="222"/>
            </a:xfrm>
            <a:custGeom>
              <a:avLst/>
              <a:gdLst>
                <a:gd name="T0" fmla="*/ 458 w 78"/>
                <a:gd name="T1" fmla="*/ 0 h 143"/>
                <a:gd name="T2" fmla="*/ 560 w 78"/>
                <a:gd name="T3" fmla="*/ 0 h 143"/>
                <a:gd name="T4" fmla="*/ 0 w 78"/>
                <a:gd name="T5" fmla="*/ 345 h 143"/>
                <a:gd name="T6" fmla="*/ 0 60000 65536"/>
                <a:gd name="T7" fmla="*/ 0 60000 65536"/>
                <a:gd name="T8" fmla="*/ 0 60000 65536"/>
                <a:gd name="T9" fmla="*/ 0 w 78"/>
                <a:gd name="T10" fmla="*/ 0 h 143"/>
                <a:gd name="T11" fmla="*/ 78 w 78"/>
                <a:gd name="T12" fmla="*/ 143 h 143"/>
              </a:gdLst>
              <a:ahLst/>
              <a:cxnLst>
                <a:cxn ang="T6">
                  <a:pos x="T0" y="T1"/>
                </a:cxn>
                <a:cxn ang="T7">
                  <a:pos x="T2" y="T3"/>
                </a:cxn>
                <a:cxn ang="T8">
                  <a:pos x="T4" y="T5"/>
                </a:cxn>
              </a:cxnLst>
              <a:rect l="T9" t="T10" r="T11" b="T12"/>
              <a:pathLst>
                <a:path w="78" h="143">
                  <a:moveTo>
                    <a:pt x="64" y="0"/>
                  </a:moveTo>
                  <a:lnTo>
                    <a:pt x="78" y="0"/>
                  </a:lnTo>
                  <a:lnTo>
                    <a:pt x="0" y="143"/>
                  </a:lnTo>
                </a:path>
              </a:pathLst>
            </a:custGeom>
            <a:noFill/>
            <a:ln w="22225">
              <a:solidFill>
                <a:srgbClr val="0238C0"/>
              </a:solidFill>
              <a:prstDash val="solid"/>
              <a:round/>
              <a:headEnd/>
              <a:tailEnd/>
            </a:ln>
          </p:spPr>
          <p:txBody>
            <a:bodyPr/>
            <a:lstStyle/>
            <a:p>
              <a:endParaRPr lang="de-DE">
                <a:latin typeface="Arial Narrow" panose="020B0606020202030204" pitchFamily="34" charset="0"/>
              </a:endParaRPr>
            </a:p>
          </p:txBody>
        </p:sp>
      </p:grpSp>
      <p:sp>
        <p:nvSpPr>
          <p:cNvPr id="14339" name="Rectangle 18"/>
          <p:cNvSpPr>
            <a:spLocks noChangeArrowheads="1"/>
          </p:cNvSpPr>
          <p:nvPr/>
        </p:nvSpPr>
        <p:spPr bwMode="auto">
          <a:xfrm>
            <a:off x="5840413" y="3048000"/>
            <a:ext cx="1219200" cy="839788"/>
          </a:xfrm>
          <a:prstGeom prst="rect">
            <a:avLst/>
          </a:prstGeom>
          <a:noFill/>
          <a:ln w="57150">
            <a:solidFill>
              <a:schemeClr val="tx1"/>
            </a:solidFill>
            <a:miter lim="800000"/>
            <a:headEnd/>
            <a:tailEnd/>
          </a:ln>
        </p:spPr>
        <p:txBody>
          <a:bodyPr wrap="none" lIns="90000" tIns="46800" rIns="90000" bIns="46800" anchor="ctr"/>
          <a:lstStyle/>
          <a:p>
            <a:endParaRPr lang="de-DE">
              <a:latin typeface="Arial Narrow" panose="020B0606020202030204" pitchFamily="34" charset="0"/>
            </a:endParaRPr>
          </a:p>
        </p:txBody>
      </p:sp>
      <p:sp>
        <p:nvSpPr>
          <p:cNvPr id="14340" name="Text Box 19"/>
          <p:cNvSpPr txBox="1">
            <a:spLocks noChangeArrowheads="1"/>
          </p:cNvSpPr>
          <p:nvPr/>
        </p:nvSpPr>
        <p:spPr bwMode="auto">
          <a:xfrm>
            <a:off x="3809931" y="620713"/>
            <a:ext cx="309700" cy="307777"/>
          </a:xfrm>
          <a:prstGeom prst="rect">
            <a:avLst/>
          </a:prstGeom>
          <a:noFill/>
          <a:ln w="9525">
            <a:noFill/>
            <a:miter lim="800000"/>
            <a:headEnd/>
            <a:tailEnd/>
          </a:ln>
        </p:spPr>
        <p:txBody>
          <a:bodyPr wrap="none">
            <a:spAutoFit/>
          </a:bodyPr>
          <a:lstStyle/>
          <a:p>
            <a:pPr algn="ctr" defTabSz="762000"/>
            <a:r>
              <a:rPr lang="en-GB" altLang="de-DE" sz="1400" b="0" u="none">
                <a:latin typeface="Arial Narrow" panose="020B0606020202030204" pitchFamily="34" charset="0"/>
                <a:cs typeface="Times New Roman (Arabic)" charset="-78"/>
              </a:rPr>
              <a:t>   </a:t>
            </a:r>
          </a:p>
        </p:txBody>
      </p:sp>
      <p:sp>
        <p:nvSpPr>
          <p:cNvPr id="14341" name="Rectangle 20"/>
          <p:cNvSpPr>
            <a:spLocks noChangeArrowheads="1"/>
          </p:cNvSpPr>
          <p:nvPr/>
        </p:nvSpPr>
        <p:spPr bwMode="auto">
          <a:xfrm>
            <a:off x="4262438" y="3189288"/>
            <a:ext cx="920750" cy="282575"/>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42" name="Rectangle 21"/>
          <p:cNvSpPr>
            <a:spLocks noChangeArrowheads="1"/>
          </p:cNvSpPr>
          <p:nvPr/>
        </p:nvSpPr>
        <p:spPr bwMode="auto">
          <a:xfrm>
            <a:off x="4407172" y="3124200"/>
            <a:ext cx="764632" cy="276999"/>
          </a:xfrm>
          <a:prstGeom prst="rect">
            <a:avLst/>
          </a:prstGeom>
          <a:noFill/>
          <a:ln w="9525">
            <a:noFill/>
            <a:miter lim="800000"/>
            <a:headEnd/>
            <a:tailEnd/>
          </a:ln>
        </p:spPr>
        <p:txBody>
          <a:bodyPr wrap="none" lIns="0" tIns="0" rIns="0" bIns="0">
            <a:spAutoFit/>
          </a:bodyPr>
          <a:lstStyle/>
          <a:p>
            <a:pPr algn="ctr" defTabSz="762000"/>
            <a:r>
              <a:rPr lang="en-GB" altLang="ar-SA" sz="1800" u="none">
                <a:solidFill>
                  <a:srgbClr val="000000"/>
                </a:solidFill>
                <a:latin typeface="Arial Narrow" panose="020B0606020202030204" pitchFamily="34" charset="0"/>
                <a:cs typeface="Times New Roman (Arabic)" charset="-78"/>
              </a:rPr>
              <a:t>Y</a:t>
            </a:r>
            <a:r>
              <a:rPr lang="en-GB" altLang="ar-SA" sz="1400" u="none">
                <a:solidFill>
                  <a:srgbClr val="000000"/>
                </a:solidFill>
                <a:latin typeface="Arial Narrow" panose="020B0606020202030204" pitchFamily="34" charset="0"/>
                <a:cs typeface="Times New Roman (Arabic)" charset="-78"/>
              </a:rPr>
              <a:t> = E (Z,X)</a:t>
            </a:r>
            <a:endParaRPr lang="en-GB" altLang="ar-SA" sz="1400" u="none">
              <a:latin typeface="Arial Narrow" panose="020B0606020202030204" pitchFamily="34" charset="0"/>
              <a:cs typeface="Times New Roman (Arabic)" charset="-78"/>
            </a:endParaRPr>
          </a:p>
        </p:txBody>
      </p:sp>
      <p:sp>
        <p:nvSpPr>
          <p:cNvPr id="14343" name="Rectangle 22"/>
          <p:cNvSpPr>
            <a:spLocks noChangeArrowheads="1"/>
          </p:cNvSpPr>
          <p:nvPr/>
        </p:nvSpPr>
        <p:spPr bwMode="auto">
          <a:xfrm>
            <a:off x="4483100" y="3576638"/>
            <a:ext cx="522288" cy="258762"/>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44" name="Rectangle 23"/>
          <p:cNvSpPr>
            <a:spLocks noChangeArrowheads="1"/>
          </p:cNvSpPr>
          <p:nvPr/>
        </p:nvSpPr>
        <p:spPr bwMode="auto">
          <a:xfrm>
            <a:off x="4481881" y="3594100"/>
            <a:ext cx="580287" cy="215444"/>
          </a:xfrm>
          <a:prstGeom prst="rect">
            <a:avLst/>
          </a:prstGeom>
          <a:noFill/>
          <a:ln w="9525">
            <a:noFill/>
            <a:miter lim="800000"/>
            <a:headEnd/>
            <a:tailEnd/>
          </a:ln>
        </p:spPr>
        <p:txBody>
          <a:bodyPr wrap="none" lIns="0" tIns="0" rIns="0" bIns="0">
            <a:spAutoFit/>
          </a:bodyPr>
          <a:lstStyle/>
          <a:p>
            <a:pPr algn="ctr" defTabSz="762000"/>
            <a:r>
              <a:rPr lang="en-GB" altLang="ar-SA" sz="1400" u="none">
                <a:solidFill>
                  <a:srgbClr val="000000"/>
                </a:solidFill>
                <a:latin typeface="Arial Narrow" panose="020B0606020202030204" pitchFamily="34" charset="0"/>
                <a:cs typeface="Times New Roman (Arabic)" charset="-78"/>
              </a:rPr>
              <a:t>Channel</a:t>
            </a:r>
            <a:endParaRPr lang="en-GB" altLang="ar-SA" sz="1400" u="none">
              <a:latin typeface="Arial Narrow" panose="020B0606020202030204" pitchFamily="34" charset="0"/>
              <a:cs typeface="Times New Roman (Arabic)" charset="-78"/>
            </a:endParaRPr>
          </a:p>
        </p:txBody>
      </p:sp>
      <p:sp>
        <p:nvSpPr>
          <p:cNvPr id="14345" name="Rectangle 24"/>
          <p:cNvSpPr>
            <a:spLocks noChangeArrowheads="1"/>
          </p:cNvSpPr>
          <p:nvPr/>
        </p:nvSpPr>
        <p:spPr bwMode="auto">
          <a:xfrm>
            <a:off x="7337425" y="3505200"/>
            <a:ext cx="800100" cy="233363"/>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46" name="Rectangle 25"/>
          <p:cNvSpPr>
            <a:spLocks noChangeArrowheads="1"/>
          </p:cNvSpPr>
          <p:nvPr/>
        </p:nvSpPr>
        <p:spPr bwMode="auto">
          <a:xfrm>
            <a:off x="7923213" y="3581400"/>
            <a:ext cx="644525" cy="214313"/>
          </a:xfrm>
          <a:prstGeom prst="rect">
            <a:avLst/>
          </a:prstGeom>
          <a:noFill/>
          <a:ln w="9525">
            <a:noFill/>
            <a:miter lim="800000"/>
            <a:headEnd/>
            <a:tailEnd/>
          </a:ln>
        </p:spPr>
        <p:txBody>
          <a:bodyPr wrap="none" lIns="0" tIns="0" rIns="0" bIns="0">
            <a:spAutoFit/>
          </a:bodyPr>
          <a:lstStyle/>
          <a:p>
            <a:pPr algn="ctr" defTabSz="762000"/>
            <a:r>
              <a:rPr lang="en-GB" altLang="ar-SA" sz="1400" u="none">
                <a:solidFill>
                  <a:srgbClr val="000000"/>
                </a:solidFill>
                <a:latin typeface="Arial Narrow" panose="020B0606020202030204" pitchFamily="34" charset="0"/>
                <a:cs typeface="Times New Roman (Arabic)" charset="-78"/>
              </a:rPr>
              <a:t>Message</a:t>
            </a:r>
            <a:endParaRPr lang="en-GB" altLang="ar-SA" sz="1400" u="none">
              <a:latin typeface="Arial Narrow" panose="020B0606020202030204" pitchFamily="34" charset="0"/>
              <a:cs typeface="Times New Roman (Arabic)" charset="-78"/>
            </a:endParaRPr>
          </a:p>
        </p:txBody>
      </p:sp>
      <p:sp>
        <p:nvSpPr>
          <p:cNvPr id="14347" name="Freeform 26"/>
          <p:cNvSpPr>
            <a:spLocks/>
          </p:cNvSpPr>
          <p:nvPr/>
        </p:nvSpPr>
        <p:spPr bwMode="auto">
          <a:xfrm>
            <a:off x="2627313" y="3482975"/>
            <a:ext cx="115887" cy="41275"/>
          </a:xfrm>
          <a:custGeom>
            <a:avLst/>
            <a:gdLst>
              <a:gd name="T0" fmla="*/ 183969791 w 73"/>
              <a:gd name="T1" fmla="*/ 0 h 26"/>
              <a:gd name="T2" fmla="*/ 0 w 73"/>
              <a:gd name="T3" fmla="*/ 0 h 26"/>
              <a:gd name="T4" fmla="*/ 0 w 73"/>
              <a:gd name="T5" fmla="*/ 10080625 h 26"/>
              <a:gd name="T6" fmla="*/ 161289286 w 73"/>
              <a:gd name="T7" fmla="*/ 10080625 h 26"/>
              <a:gd name="T8" fmla="*/ 138607194 w 73"/>
              <a:gd name="T9" fmla="*/ 20161250 h 26"/>
              <a:gd name="T10" fmla="*/ 0 w 73"/>
              <a:gd name="T11" fmla="*/ 20161250 h 26"/>
              <a:gd name="T12" fmla="*/ 0 w 73"/>
              <a:gd name="T13" fmla="*/ 30241879 h 26"/>
              <a:gd name="T14" fmla="*/ 115926688 w 73"/>
              <a:gd name="T15" fmla="*/ 30241879 h 26"/>
              <a:gd name="T16" fmla="*/ 93244571 w 73"/>
              <a:gd name="T17" fmla="*/ 35282190 h 26"/>
              <a:gd name="T18" fmla="*/ 0 w 73"/>
              <a:gd name="T19" fmla="*/ 35282190 h 26"/>
              <a:gd name="T20" fmla="*/ 0 w 73"/>
              <a:gd name="T21" fmla="*/ 45362812 h 26"/>
              <a:gd name="T22" fmla="*/ 70564066 w 73"/>
              <a:gd name="T23" fmla="*/ 45362812 h 26"/>
              <a:gd name="T24" fmla="*/ 47881961 w 73"/>
              <a:gd name="T25" fmla="*/ 55443446 h 26"/>
              <a:gd name="T26" fmla="*/ 0 w 73"/>
              <a:gd name="T27" fmla="*/ 55443446 h 26"/>
              <a:gd name="T28" fmla="*/ 0 w 73"/>
              <a:gd name="T29" fmla="*/ 65524068 h 26"/>
              <a:gd name="T30" fmla="*/ 25201449 w 73"/>
              <a:gd name="T31" fmla="*/ 65524068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26"/>
              <a:gd name="T50" fmla="*/ 73 w 73"/>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26">
                <a:moveTo>
                  <a:pt x="73" y="0"/>
                </a:moveTo>
                <a:lnTo>
                  <a:pt x="0" y="0"/>
                </a:lnTo>
                <a:lnTo>
                  <a:pt x="0" y="4"/>
                </a:lnTo>
                <a:lnTo>
                  <a:pt x="64" y="4"/>
                </a:lnTo>
                <a:lnTo>
                  <a:pt x="55" y="8"/>
                </a:lnTo>
                <a:lnTo>
                  <a:pt x="0" y="8"/>
                </a:lnTo>
                <a:lnTo>
                  <a:pt x="0" y="12"/>
                </a:lnTo>
                <a:lnTo>
                  <a:pt x="46" y="12"/>
                </a:lnTo>
                <a:lnTo>
                  <a:pt x="37" y="14"/>
                </a:lnTo>
                <a:lnTo>
                  <a:pt x="0" y="14"/>
                </a:lnTo>
                <a:lnTo>
                  <a:pt x="0" y="18"/>
                </a:lnTo>
                <a:lnTo>
                  <a:pt x="28" y="18"/>
                </a:lnTo>
                <a:lnTo>
                  <a:pt x="19" y="22"/>
                </a:lnTo>
                <a:lnTo>
                  <a:pt x="0" y="22"/>
                </a:lnTo>
                <a:lnTo>
                  <a:pt x="0" y="26"/>
                </a:lnTo>
                <a:lnTo>
                  <a:pt x="10" y="26"/>
                </a:lnTo>
              </a:path>
            </a:pathLst>
          </a:custGeom>
          <a:noFill/>
          <a:ln w="9525">
            <a:solidFill>
              <a:srgbClr val="000000"/>
            </a:solidFill>
            <a:prstDash val="solid"/>
            <a:round/>
            <a:headEnd/>
            <a:tailEnd/>
          </a:ln>
        </p:spPr>
        <p:txBody>
          <a:bodyPr/>
          <a:lstStyle/>
          <a:p>
            <a:endParaRPr lang="de-DE">
              <a:latin typeface="Arial Narrow" panose="020B0606020202030204" pitchFamily="34" charset="0"/>
            </a:endParaRPr>
          </a:p>
        </p:txBody>
      </p:sp>
      <p:sp>
        <p:nvSpPr>
          <p:cNvPr id="14348" name="Freeform 27"/>
          <p:cNvSpPr>
            <a:spLocks/>
          </p:cNvSpPr>
          <p:nvPr/>
        </p:nvSpPr>
        <p:spPr bwMode="auto">
          <a:xfrm>
            <a:off x="2627313" y="3436938"/>
            <a:ext cx="115887" cy="93662"/>
          </a:xfrm>
          <a:custGeom>
            <a:avLst/>
            <a:gdLst>
              <a:gd name="T0" fmla="*/ 0 w 73"/>
              <a:gd name="T1" fmla="*/ 148687642 h 59"/>
              <a:gd name="T2" fmla="*/ 0 w 73"/>
              <a:gd name="T3" fmla="*/ 0 h 59"/>
              <a:gd name="T4" fmla="*/ 183969791 w 73"/>
              <a:gd name="T5" fmla="*/ 73083353 h 59"/>
              <a:gd name="T6" fmla="*/ 0 w 73"/>
              <a:gd name="T7" fmla="*/ 148687642 h 59"/>
              <a:gd name="T8" fmla="*/ 0 60000 65536"/>
              <a:gd name="T9" fmla="*/ 0 60000 65536"/>
              <a:gd name="T10" fmla="*/ 0 60000 65536"/>
              <a:gd name="T11" fmla="*/ 0 60000 65536"/>
              <a:gd name="T12" fmla="*/ 0 w 73"/>
              <a:gd name="T13" fmla="*/ 0 h 59"/>
              <a:gd name="T14" fmla="*/ 73 w 73"/>
              <a:gd name="T15" fmla="*/ 59 h 59"/>
            </a:gdLst>
            <a:ahLst/>
            <a:cxnLst>
              <a:cxn ang="T8">
                <a:pos x="T0" y="T1"/>
              </a:cxn>
              <a:cxn ang="T9">
                <a:pos x="T2" y="T3"/>
              </a:cxn>
              <a:cxn ang="T10">
                <a:pos x="T4" y="T5"/>
              </a:cxn>
              <a:cxn ang="T11">
                <a:pos x="T6" y="T7"/>
              </a:cxn>
            </a:cxnLst>
            <a:rect l="T12" t="T13" r="T14" b="T15"/>
            <a:pathLst>
              <a:path w="73" h="59">
                <a:moveTo>
                  <a:pt x="0" y="59"/>
                </a:moveTo>
                <a:lnTo>
                  <a:pt x="0" y="0"/>
                </a:lnTo>
                <a:lnTo>
                  <a:pt x="73" y="29"/>
                </a:lnTo>
                <a:lnTo>
                  <a:pt x="0" y="59"/>
                </a:lnTo>
                <a:close/>
              </a:path>
            </a:pathLst>
          </a:custGeom>
          <a:noFill/>
          <a:ln w="9525">
            <a:solidFill>
              <a:srgbClr val="000000"/>
            </a:solidFill>
            <a:prstDash val="solid"/>
            <a:round/>
            <a:headEnd/>
            <a:tailEnd/>
          </a:ln>
        </p:spPr>
        <p:txBody>
          <a:bodyPr/>
          <a:lstStyle/>
          <a:p>
            <a:endParaRPr lang="de-DE">
              <a:latin typeface="Arial Narrow" panose="020B0606020202030204" pitchFamily="34" charset="0"/>
            </a:endParaRPr>
          </a:p>
        </p:txBody>
      </p:sp>
      <p:sp>
        <p:nvSpPr>
          <p:cNvPr id="14349" name="Line 28"/>
          <p:cNvSpPr>
            <a:spLocks noChangeShapeType="1"/>
          </p:cNvSpPr>
          <p:nvPr/>
        </p:nvSpPr>
        <p:spPr bwMode="auto">
          <a:xfrm flipH="1">
            <a:off x="1519238" y="3482975"/>
            <a:ext cx="1108075" cy="1588"/>
          </a:xfrm>
          <a:prstGeom prst="line">
            <a:avLst/>
          </a:prstGeom>
          <a:noFill/>
          <a:ln w="38100">
            <a:solidFill>
              <a:srgbClr val="000000"/>
            </a:solidFill>
            <a:round/>
            <a:headEnd/>
            <a:tailEnd/>
          </a:ln>
        </p:spPr>
        <p:txBody>
          <a:bodyPr/>
          <a:lstStyle/>
          <a:p>
            <a:endParaRPr lang="de-DE">
              <a:latin typeface="Arial Narrow" panose="020B0606020202030204" pitchFamily="34" charset="0"/>
            </a:endParaRPr>
          </a:p>
        </p:txBody>
      </p:sp>
      <p:sp>
        <p:nvSpPr>
          <p:cNvPr id="14350" name="Line 29"/>
          <p:cNvSpPr>
            <a:spLocks noChangeShapeType="1"/>
          </p:cNvSpPr>
          <p:nvPr/>
        </p:nvSpPr>
        <p:spPr bwMode="auto">
          <a:xfrm>
            <a:off x="2627313" y="3476625"/>
            <a:ext cx="101600" cy="1588"/>
          </a:xfrm>
          <a:prstGeom prst="line">
            <a:avLst/>
          </a:prstGeom>
          <a:noFill/>
          <a:ln w="9525">
            <a:solidFill>
              <a:srgbClr val="000000"/>
            </a:solidFill>
            <a:round/>
            <a:headEnd/>
            <a:tailEnd/>
          </a:ln>
        </p:spPr>
        <p:txBody>
          <a:bodyPr/>
          <a:lstStyle/>
          <a:p>
            <a:endParaRPr lang="de-DE">
              <a:latin typeface="Arial Narrow" panose="020B0606020202030204" pitchFamily="34" charset="0"/>
            </a:endParaRPr>
          </a:p>
        </p:txBody>
      </p:sp>
      <p:sp>
        <p:nvSpPr>
          <p:cNvPr id="14351" name="Freeform 30"/>
          <p:cNvSpPr>
            <a:spLocks/>
          </p:cNvSpPr>
          <p:nvPr/>
        </p:nvSpPr>
        <p:spPr bwMode="auto">
          <a:xfrm>
            <a:off x="2627313" y="3473450"/>
            <a:ext cx="87312" cy="3175"/>
          </a:xfrm>
          <a:custGeom>
            <a:avLst/>
            <a:gdLst>
              <a:gd name="T0" fmla="*/ 138607017 w 55"/>
              <a:gd name="T1" fmla="*/ 0 h 2"/>
              <a:gd name="T2" fmla="*/ 0 w 55"/>
              <a:gd name="T3" fmla="*/ 0 h 2"/>
              <a:gd name="T4" fmla="*/ 0 w 55"/>
              <a:gd name="T5" fmla="*/ 5040312 h 2"/>
              <a:gd name="T6" fmla="*/ 0 60000 65536"/>
              <a:gd name="T7" fmla="*/ 0 60000 65536"/>
              <a:gd name="T8" fmla="*/ 0 60000 65536"/>
              <a:gd name="T9" fmla="*/ 0 w 55"/>
              <a:gd name="T10" fmla="*/ 0 h 2"/>
              <a:gd name="T11" fmla="*/ 55 w 55"/>
              <a:gd name="T12" fmla="*/ 2 h 2"/>
            </a:gdLst>
            <a:ahLst/>
            <a:cxnLst>
              <a:cxn ang="T6">
                <a:pos x="T0" y="T1"/>
              </a:cxn>
              <a:cxn ang="T7">
                <a:pos x="T2" y="T3"/>
              </a:cxn>
              <a:cxn ang="T8">
                <a:pos x="T4" y="T5"/>
              </a:cxn>
            </a:cxnLst>
            <a:rect l="T9" t="T10" r="T11" b="T12"/>
            <a:pathLst>
              <a:path w="55" h="2">
                <a:moveTo>
                  <a:pt x="55" y="0"/>
                </a:moveTo>
                <a:lnTo>
                  <a:pt x="0" y="0"/>
                </a:lnTo>
                <a:lnTo>
                  <a:pt x="0" y="2"/>
                </a:lnTo>
              </a:path>
            </a:pathLst>
          </a:custGeom>
          <a:noFill/>
          <a:ln w="9525">
            <a:solidFill>
              <a:srgbClr val="000000"/>
            </a:solidFill>
            <a:prstDash val="solid"/>
            <a:round/>
            <a:headEnd/>
            <a:tailEnd/>
          </a:ln>
        </p:spPr>
        <p:txBody>
          <a:bodyPr/>
          <a:lstStyle/>
          <a:p>
            <a:endParaRPr lang="de-DE">
              <a:latin typeface="Arial Narrow" panose="020B0606020202030204" pitchFamily="34" charset="0"/>
            </a:endParaRPr>
          </a:p>
        </p:txBody>
      </p:sp>
      <p:sp>
        <p:nvSpPr>
          <p:cNvPr id="14352" name="Freeform 31"/>
          <p:cNvSpPr>
            <a:spLocks/>
          </p:cNvSpPr>
          <p:nvPr/>
        </p:nvSpPr>
        <p:spPr bwMode="auto">
          <a:xfrm>
            <a:off x="2627313" y="3467100"/>
            <a:ext cx="87312" cy="6350"/>
          </a:xfrm>
          <a:custGeom>
            <a:avLst/>
            <a:gdLst>
              <a:gd name="T0" fmla="*/ 0 w 55"/>
              <a:gd name="T1" fmla="*/ 0 h 4"/>
              <a:gd name="T2" fmla="*/ 115926541 w 55"/>
              <a:gd name="T3" fmla="*/ 0 h 4"/>
              <a:gd name="T4" fmla="*/ 138607017 w 55"/>
              <a:gd name="T5" fmla="*/ 10080623 h 4"/>
              <a:gd name="T6" fmla="*/ 0 60000 65536"/>
              <a:gd name="T7" fmla="*/ 0 60000 65536"/>
              <a:gd name="T8" fmla="*/ 0 60000 65536"/>
              <a:gd name="T9" fmla="*/ 0 w 55"/>
              <a:gd name="T10" fmla="*/ 0 h 4"/>
              <a:gd name="T11" fmla="*/ 55 w 55"/>
              <a:gd name="T12" fmla="*/ 4 h 4"/>
            </a:gdLst>
            <a:ahLst/>
            <a:cxnLst>
              <a:cxn ang="T6">
                <a:pos x="T0" y="T1"/>
              </a:cxn>
              <a:cxn ang="T7">
                <a:pos x="T2" y="T3"/>
              </a:cxn>
              <a:cxn ang="T8">
                <a:pos x="T4" y="T5"/>
              </a:cxn>
            </a:cxnLst>
            <a:rect l="T9" t="T10" r="T11" b="T12"/>
            <a:pathLst>
              <a:path w="55" h="4">
                <a:moveTo>
                  <a:pt x="0" y="0"/>
                </a:moveTo>
                <a:lnTo>
                  <a:pt x="46" y="0"/>
                </a:lnTo>
                <a:lnTo>
                  <a:pt x="55" y="4"/>
                </a:lnTo>
              </a:path>
            </a:pathLst>
          </a:custGeom>
          <a:noFill/>
          <a:ln w="9525">
            <a:solidFill>
              <a:srgbClr val="000000"/>
            </a:solidFill>
            <a:prstDash val="solid"/>
            <a:round/>
            <a:headEnd/>
            <a:tailEnd/>
          </a:ln>
        </p:spPr>
        <p:txBody>
          <a:bodyPr/>
          <a:lstStyle/>
          <a:p>
            <a:endParaRPr lang="de-DE">
              <a:latin typeface="Arial Narrow" panose="020B0606020202030204" pitchFamily="34" charset="0"/>
            </a:endParaRPr>
          </a:p>
        </p:txBody>
      </p:sp>
      <p:sp>
        <p:nvSpPr>
          <p:cNvPr id="14353" name="Freeform 32"/>
          <p:cNvSpPr>
            <a:spLocks/>
          </p:cNvSpPr>
          <p:nvPr/>
        </p:nvSpPr>
        <p:spPr bwMode="auto">
          <a:xfrm>
            <a:off x="2627313" y="3460750"/>
            <a:ext cx="58737" cy="6350"/>
          </a:xfrm>
          <a:custGeom>
            <a:avLst/>
            <a:gdLst>
              <a:gd name="T0" fmla="*/ 93244180 w 37"/>
              <a:gd name="T1" fmla="*/ 0 h 4"/>
              <a:gd name="T2" fmla="*/ 0 w 37"/>
              <a:gd name="T3" fmla="*/ 0 h 4"/>
              <a:gd name="T4" fmla="*/ 0 w 37"/>
              <a:gd name="T5" fmla="*/ 10080623 h 4"/>
              <a:gd name="T6" fmla="*/ 0 60000 65536"/>
              <a:gd name="T7" fmla="*/ 0 60000 65536"/>
              <a:gd name="T8" fmla="*/ 0 60000 65536"/>
              <a:gd name="T9" fmla="*/ 0 w 37"/>
              <a:gd name="T10" fmla="*/ 0 h 4"/>
              <a:gd name="T11" fmla="*/ 37 w 37"/>
              <a:gd name="T12" fmla="*/ 4 h 4"/>
            </a:gdLst>
            <a:ahLst/>
            <a:cxnLst>
              <a:cxn ang="T6">
                <a:pos x="T0" y="T1"/>
              </a:cxn>
              <a:cxn ang="T7">
                <a:pos x="T2" y="T3"/>
              </a:cxn>
              <a:cxn ang="T8">
                <a:pos x="T4" y="T5"/>
              </a:cxn>
            </a:cxnLst>
            <a:rect l="T9" t="T10" r="T11" b="T12"/>
            <a:pathLst>
              <a:path w="37" h="4">
                <a:moveTo>
                  <a:pt x="37" y="0"/>
                </a:moveTo>
                <a:lnTo>
                  <a:pt x="0" y="0"/>
                </a:lnTo>
                <a:lnTo>
                  <a:pt x="0" y="4"/>
                </a:lnTo>
              </a:path>
            </a:pathLst>
          </a:custGeom>
          <a:noFill/>
          <a:ln w="9525">
            <a:solidFill>
              <a:srgbClr val="000000"/>
            </a:solidFill>
            <a:prstDash val="solid"/>
            <a:round/>
            <a:headEnd/>
            <a:tailEnd/>
          </a:ln>
        </p:spPr>
        <p:txBody>
          <a:bodyPr/>
          <a:lstStyle/>
          <a:p>
            <a:endParaRPr lang="de-DE">
              <a:latin typeface="Arial Narrow" panose="020B0606020202030204" pitchFamily="34" charset="0"/>
            </a:endParaRPr>
          </a:p>
        </p:txBody>
      </p:sp>
      <p:sp>
        <p:nvSpPr>
          <p:cNvPr id="14354" name="Freeform 33"/>
          <p:cNvSpPr>
            <a:spLocks/>
          </p:cNvSpPr>
          <p:nvPr/>
        </p:nvSpPr>
        <p:spPr bwMode="auto">
          <a:xfrm>
            <a:off x="2627313" y="3454400"/>
            <a:ext cx="58737" cy="6350"/>
          </a:xfrm>
          <a:custGeom>
            <a:avLst/>
            <a:gdLst>
              <a:gd name="T0" fmla="*/ 0 w 37"/>
              <a:gd name="T1" fmla="*/ 0 h 4"/>
              <a:gd name="T2" fmla="*/ 70563770 w 37"/>
              <a:gd name="T3" fmla="*/ 0 h 4"/>
              <a:gd name="T4" fmla="*/ 93244180 w 37"/>
              <a:gd name="T5" fmla="*/ 10080623 h 4"/>
              <a:gd name="T6" fmla="*/ 0 60000 65536"/>
              <a:gd name="T7" fmla="*/ 0 60000 65536"/>
              <a:gd name="T8" fmla="*/ 0 60000 65536"/>
              <a:gd name="T9" fmla="*/ 0 w 37"/>
              <a:gd name="T10" fmla="*/ 0 h 4"/>
              <a:gd name="T11" fmla="*/ 37 w 37"/>
              <a:gd name="T12" fmla="*/ 4 h 4"/>
            </a:gdLst>
            <a:ahLst/>
            <a:cxnLst>
              <a:cxn ang="T6">
                <a:pos x="T0" y="T1"/>
              </a:cxn>
              <a:cxn ang="T7">
                <a:pos x="T2" y="T3"/>
              </a:cxn>
              <a:cxn ang="T8">
                <a:pos x="T4" y="T5"/>
              </a:cxn>
            </a:cxnLst>
            <a:rect l="T9" t="T10" r="T11" b="T12"/>
            <a:pathLst>
              <a:path w="37" h="4">
                <a:moveTo>
                  <a:pt x="0" y="0"/>
                </a:moveTo>
                <a:lnTo>
                  <a:pt x="28" y="0"/>
                </a:lnTo>
                <a:lnTo>
                  <a:pt x="37" y="4"/>
                </a:lnTo>
              </a:path>
            </a:pathLst>
          </a:custGeom>
          <a:noFill/>
          <a:ln w="9525">
            <a:solidFill>
              <a:srgbClr val="000000"/>
            </a:solidFill>
            <a:prstDash val="solid"/>
            <a:round/>
            <a:headEnd/>
            <a:tailEnd/>
          </a:ln>
        </p:spPr>
        <p:txBody>
          <a:bodyPr/>
          <a:lstStyle/>
          <a:p>
            <a:endParaRPr lang="de-DE">
              <a:latin typeface="Arial Narrow" panose="020B0606020202030204" pitchFamily="34" charset="0"/>
            </a:endParaRPr>
          </a:p>
        </p:txBody>
      </p:sp>
      <p:sp>
        <p:nvSpPr>
          <p:cNvPr id="14355" name="Freeform 34"/>
          <p:cNvSpPr>
            <a:spLocks/>
          </p:cNvSpPr>
          <p:nvPr/>
        </p:nvSpPr>
        <p:spPr bwMode="auto">
          <a:xfrm>
            <a:off x="2627313" y="3449638"/>
            <a:ext cx="30162" cy="4762"/>
          </a:xfrm>
          <a:custGeom>
            <a:avLst/>
            <a:gdLst>
              <a:gd name="T0" fmla="*/ 47881374 w 19"/>
              <a:gd name="T1" fmla="*/ 0 h 3"/>
              <a:gd name="T2" fmla="*/ 0 w 19"/>
              <a:gd name="T3" fmla="*/ 0 h 3"/>
              <a:gd name="T4" fmla="*/ 0 w 19"/>
              <a:gd name="T5" fmla="*/ 7558882 h 3"/>
              <a:gd name="T6" fmla="*/ 0 60000 65536"/>
              <a:gd name="T7" fmla="*/ 0 60000 65536"/>
              <a:gd name="T8" fmla="*/ 0 60000 65536"/>
              <a:gd name="T9" fmla="*/ 0 w 19"/>
              <a:gd name="T10" fmla="*/ 0 h 3"/>
              <a:gd name="T11" fmla="*/ 19 w 19"/>
              <a:gd name="T12" fmla="*/ 3 h 3"/>
            </a:gdLst>
            <a:ahLst/>
            <a:cxnLst>
              <a:cxn ang="T6">
                <a:pos x="T0" y="T1"/>
              </a:cxn>
              <a:cxn ang="T7">
                <a:pos x="T2" y="T3"/>
              </a:cxn>
              <a:cxn ang="T8">
                <a:pos x="T4" y="T5"/>
              </a:cxn>
            </a:cxnLst>
            <a:rect l="T9" t="T10" r="T11" b="T12"/>
            <a:pathLst>
              <a:path w="19" h="3">
                <a:moveTo>
                  <a:pt x="19" y="0"/>
                </a:moveTo>
                <a:lnTo>
                  <a:pt x="0" y="0"/>
                </a:lnTo>
                <a:lnTo>
                  <a:pt x="0" y="3"/>
                </a:lnTo>
              </a:path>
            </a:pathLst>
          </a:custGeom>
          <a:noFill/>
          <a:ln w="9525">
            <a:solidFill>
              <a:srgbClr val="000000"/>
            </a:solidFill>
            <a:prstDash val="solid"/>
            <a:round/>
            <a:headEnd/>
            <a:tailEnd/>
          </a:ln>
        </p:spPr>
        <p:txBody>
          <a:bodyPr/>
          <a:lstStyle/>
          <a:p>
            <a:endParaRPr lang="de-DE">
              <a:latin typeface="Arial Narrow" panose="020B0606020202030204" pitchFamily="34" charset="0"/>
            </a:endParaRPr>
          </a:p>
        </p:txBody>
      </p:sp>
      <p:sp>
        <p:nvSpPr>
          <p:cNvPr id="14356" name="Freeform 35"/>
          <p:cNvSpPr>
            <a:spLocks/>
          </p:cNvSpPr>
          <p:nvPr/>
        </p:nvSpPr>
        <p:spPr bwMode="auto">
          <a:xfrm>
            <a:off x="2627313" y="3443288"/>
            <a:ext cx="30162" cy="6350"/>
          </a:xfrm>
          <a:custGeom>
            <a:avLst/>
            <a:gdLst>
              <a:gd name="T0" fmla="*/ 0 w 19"/>
              <a:gd name="T1" fmla="*/ 0 h 4"/>
              <a:gd name="T2" fmla="*/ 25201141 w 19"/>
              <a:gd name="T3" fmla="*/ 0 h 4"/>
              <a:gd name="T4" fmla="*/ 47881374 w 19"/>
              <a:gd name="T5" fmla="*/ 10080623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0" y="0"/>
                </a:moveTo>
                <a:lnTo>
                  <a:pt x="10" y="0"/>
                </a:lnTo>
                <a:lnTo>
                  <a:pt x="19" y="4"/>
                </a:lnTo>
              </a:path>
            </a:pathLst>
          </a:custGeom>
          <a:noFill/>
          <a:ln w="9525">
            <a:solidFill>
              <a:srgbClr val="000000"/>
            </a:solidFill>
            <a:prstDash val="solid"/>
            <a:round/>
            <a:headEnd/>
            <a:tailEnd/>
          </a:ln>
        </p:spPr>
        <p:txBody>
          <a:bodyPr/>
          <a:lstStyle/>
          <a:p>
            <a:endParaRPr lang="de-DE">
              <a:latin typeface="Arial Narrow" panose="020B0606020202030204" pitchFamily="34" charset="0"/>
            </a:endParaRPr>
          </a:p>
        </p:txBody>
      </p:sp>
      <p:sp>
        <p:nvSpPr>
          <p:cNvPr id="14357" name="Rectangle 36"/>
          <p:cNvSpPr>
            <a:spLocks noChangeArrowheads="1"/>
          </p:cNvSpPr>
          <p:nvPr/>
        </p:nvSpPr>
        <p:spPr bwMode="auto">
          <a:xfrm>
            <a:off x="1682750" y="2741613"/>
            <a:ext cx="636588" cy="231775"/>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58" name="Rectangle 37"/>
          <p:cNvSpPr>
            <a:spLocks noChangeArrowheads="1"/>
          </p:cNvSpPr>
          <p:nvPr/>
        </p:nvSpPr>
        <p:spPr bwMode="auto">
          <a:xfrm>
            <a:off x="1012098" y="2819400"/>
            <a:ext cx="642804" cy="276999"/>
          </a:xfrm>
          <a:prstGeom prst="rect">
            <a:avLst/>
          </a:prstGeom>
          <a:noFill/>
          <a:ln w="9525">
            <a:noFill/>
            <a:miter lim="800000"/>
            <a:headEnd/>
            <a:tailEnd/>
          </a:ln>
        </p:spPr>
        <p:txBody>
          <a:bodyPr wrap="none" lIns="0" tIns="0" rIns="0" bIns="0">
            <a:spAutoFit/>
          </a:bodyPr>
          <a:lstStyle/>
          <a:p>
            <a:pPr algn="ctr" defTabSz="762000"/>
            <a:r>
              <a:rPr lang="en-GB" altLang="ar-SA" sz="1800" u="none">
                <a:solidFill>
                  <a:srgbClr val="000000"/>
                </a:solidFill>
                <a:latin typeface="Arial Narrow" panose="020B0606020202030204" pitchFamily="34" charset="0"/>
                <a:cs typeface="Times New Roman (Arabic)" charset="-78"/>
              </a:rPr>
              <a:t>Sender</a:t>
            </a:r>
            <a:endParaRPr lang="en-GB" altLang="ar-SA" sz="1800" u="none">
              <a:latin typeface="Arial Narrow" panose="020B0606020202030204" pitchFamily="34" charset="0"/>
              <a:cs typeface="Times New Roman (Arabic)" charset="-78"/>
            </a:endParaRPr>
          </a:p>
        </p:txBody>
      </p:sp>
      <p:sp>
        <p:nvSpPr>
          <p:cNvPr id="14359" name="Rectangle 38"/>
          <p:cNvSpPr>
            <a:spLocks noChangeArrowheads="1"/>
          </p:cNvSpPr>
          <p:nvPr/>
        </p:nvSpPr>
        <p:spPr bwMode="auto">
          <a:xfrm>
            <a:off x="7475538" y="2724150"/>
            <a:ext cx="908050" cy="249238"/>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60" name="Rectangle 39"/>
          <p:cNvSpPr>
            <a:spLocks noChangeArrowheads="1"/>
          </p:cNvSpPr>
          <p:nvPr/>
        </p:nvSpPr>
        <p:spPr bwMode="auto">
          <a:xfrm>
            <a:off x="7952721" y="2849563"/>
            <a:ext cx="791883" cy="276999"/>
          </a:xfrm>
          <a:prstGeom prst="rect">
            <a:avLst/>
          </a:prstGeom>
          <a:noFill/>
          <a:ln w="9525">
            <a:noFill/>
            <a:miter lim="800000"/>
            <a:headEnd/>
            <a:tailEnd/>
          </a:ln>
        </p:spPr>
        <p:txBody>
          <a:bodyPr wrap="none" lIns="0" tIns="0" rIns="0" bIns="0">
            <a:spAutoFit/>
          </a:bodyPr>
          <a:lstStyle/>
          <a:p>
            <a:pPr algn="ctr" defTabSz="762000"/>
            <a:r>
              <a:rPr lang="en-GB" altLang="ar-SA" sz="1800" u="none">
                <a:solidFill>
                  <a:srgbClr val="000000"/>
                </a:solidFill>
                <a:latin typeface="Arial Narrow" panose="020B0606020202030204" pitchFamily="34" charset="0"/>
                <a:cs typeface="Times New Roman (Arabic)" charset="-78"/>
              </a:rPr>
              <a:t>Receiver</a:t>
            </a:r>
            <a:endParaRPr lang="en-GB" altLang="ar-SA" sz="1800" u="none">
              <a:latin typeface="Arial Narrow" panose="020B0606020202030204" pitchFamily="34" charset="0"/>
              <a:cs typeface="Times New Roman (Arabic)" charset="-78"/>
            </a:endParaRPr>
          </a:p>
        </p:txBody>
      </p:sp>
      <p:sp>
        <p:nvSpPr>
          <p:cNvPr id="14361" name="Rectangle 40"/>
          <p:cNvSpPr>
            <a:spLocks noChangeArrowheads="1"/>
          </p:cNvSpPr>
          <p:nvPr/>
        </p:nvSpPr>
        <p:spPr bwMode="auto">
          <a:xfrm>
            <a:off x="1565275" y="3228975"/>
            <a:ext cx="749300" cy="230188"/>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62" name="Rectangle 41"/>
          <p:cNvSpPr>
            <a:spLocks noChangeArrowheads="1"/>
          </p:cNvSpPr>
          <p:nvPr/>
        </p:nvSpPr>
        <p:spPr bwMode="auto">
          <a:xfrm>
            <a:off x="1565275" y="3508375"/>
            <a:ext cx="800100" cy="231775"/>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63" name="Rectangle 42"/>
          <p:cNvSpPr>
            <a:spLocks noChangeArrowheads="1"/>
          </p:cNvSpPr>
          <p:nvPr/>
        </p:nvSpPr>
        <p:spPr bwMode="auto">
          <a:xfrm>
            <a:off x="1066800" y="3581400"/>
            <a:ext cx="644525" cy="214313"/>
          </a:xfrm>
          <a:prstGeom prst="rect">
            <a:avLst/>
          </a:prstGeom>
          <a:noFill/>
          <a:ln w="9525">
            <a:noFill/>
            <a:miter lim="800000"/>
            <a:headEnd/>
            <a:tailEnd/>
          </a:ln>
        </p:spPr>
        <p:txBody>
          <a:bodyPr wrap="none" lIns="0" tIns="0" rIns="0" bIns="0">
            <a:spAutoFit/>
          </a:bodyPr>
          <a:lstStyle/>
          <a:p>
            <a:pPr algn="ctr" defTabSz="762000"/>
            <a:r>
              <a:rPr lang="en-GB" altLang="ar-SA" sz="1400" u="none">
                <a:solidFill>
                  <a:srgbClr val="000000"/>
                </a:solidFill>
                <a:latin typeface="Arial Narrow" panose="020B0606020202030204" pitchFamily="34" charset="0"/>
                <a:cs typeface="Times New Roman (Arabic)" charset="-78"/>
              </a:rPr>
              <a:t>Message</a:t>
            </a:r>
            <a:endParaRPr lang="en-GB" altLang="ar-SA" sz="1400" u="none">
              <a:latin typeface="Arial Narrow" panose="020B0606020202030204" pitchFamily="34" charset="0"/>
              <a:cs typeface="Times New Roman (Arabic)" charset="-78"/>
            </a:endParaRPr>
          </a:p>
        </p:txBody>
      </p:sp>
      <p:sp>
        <p:nvSpPr>
          <p:cNvPr id="14364" name="Rectangle 43"/>
          <p:cNvSpPr>
            <a:spLocks noChangeArrowheads="1"/>
          </p:cNvSpPr>
          <p:nvPr/>
        </p:nvSpPr>
        <p:spPr bwMode="auto">
          <a:xfrm>
            <a:off x="2401888" y="3222625"/>
            <a:ext cx="180975" cy="263525"/>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65" name="Rectangle 44"/>
          <p:cNvSpPr>
            <a:spLocks noChangeArrowheads="1"/>
          </p:cNvSpPr>
          <p:nvPr/>
        </p:nvSpPr>
        <p:spPr bwMode="auto">
          <a:xfrm>
            <a:off x="1238431" y="3302000"/>
            <a:ext cx="126638" cy="276999"/>
          </a:xfrm>
          <a:prstGeom prst="rect">
            <a:avLst/>
          </a:prstGeom>
          <a:noFill/>
          <a:ln w="9525">
            <a:noFill/>
            <a:miter lim="800000"/>
            <a:headEnd/>
            <a:tailEnd/>
          </a:ln>
        </p:spPr>
        <p:txBody>
          <a:bodyPr wrap="none" lIns="0" tIns="0" rIns="0" bIns="0">
            <a:spAutoFit/>
          </a:bodyPr>
          <a:lstStyle/>
          <a:p>
            <a:pPr algn="ctr" defTabSz="762000"/>
            <a:r>
              <a:rPr lang="en-GB" altLang="ar-SA" sz="1800" u="none">
                <a:solidFill>
                  <a:srgbClr val="000000"/>
                </a:solidFill>
                <a:latin typeface="Arial Narrow" panose="020B0606020202030204" pitchFamily="34" charset="0"/>
                <a:cs typeface="Times New Roman (Arabic)" charset="-78"/>
              </a:rPr>
              <a:t>X</a:t>
            </a:r>
            <a:endParaRPr lang="en-GB" altLang="ar-SA" sz="1800" u="none">
              <a:latin typeface="Arial Narrow" panose="020B0606020202030204" pitchFamily="34" charset="0"/>
              <a:cs typeface="Times New Roman (Arabic)" charset="-78"/>
            </a:endParaRPr>
          </a:p>
        </p:txBody>
      </p:sp>
      <p:sp>
        <p:nvSpPr>
          <p:cNvPr id="14366" name="Rectangle 45"/>
          <p:cNvSpPr>
            <a:spLocks noChangeArrowheads="1"/>
          </p:cNvSpPr>
          <p:nvPr/>
        </p:nvSpPr>
        <p:spPr bwMode="auto">
          <a:xfrm>
            <a:off x="2971800" y="3317875"/>
            <a:ext cx="755650" cy="295275"/>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67" name="Rectangle 46"/>
          <p:cNvSpPr>
            <a:spLocks noChangeArrowheads="1"/>
          </p:cNvSpPr>
          <p:nvPr/>
        </p:nvSpPr>
        <p:spPr bwMode="auto">
          <a:xfrm>
            <a:off x="3076088" y="3335338"/>
            <a:ext cx="593111" cy="215444"/>
          </a:xfrm>
          <a:prstGeom prst="rect">
            <a:avLst/>
          </a:prstGeom>
          <a:noFill/>
          <a:ln w="9525">
            <a:noFill/>
            <a:miter lim="800000"/>
            <a:headEnd/>
            <a:tailEnd/>
          </a:ln>
        </p:spPr>
        <p:txBody>
          <a:bodyPr wrap="none" lIns="0" tIns="0" rIns="0" bIns="0">
            <a:spAutoFit/>
          </a:bodyPr>
          <a:lstStyle/>
          <a:p>
            <a:pPr algn="ctr" defTabSz="762000"/>
            <a:r>
              <a:rPr lang="en-GB" altLang="ar-SA" sz="1400" u="none">
                <a:solidFill>
                  <a:srgbClr val="000000"/>
                </a:solidFill>
                <a:latin typeface="Arial Narrow" panose="020B0606020202030204" pitchFamily="34" charset="0"/>
                <a:cs typeface="Times New Roman (Arabic)" charset="-78"/>
              </a:rPr>
              <a:t>E  ( Z,X )</a:t>
            </a:r>
            <a:endParaRPr lang="en-GB" altLang="ar-SA" sz="1400" u="none">
              <a:latin typeface="Arial Narrow" panose="020B0606020202030204" pitchFamily="34" charset="0"/>
              <a:cs typeface="Times New Roman (Arabic)" charset="-78"/>
            </a:endParaRPr>
          </a:p>
        </p:txBody>
      </p:sp>
      <p:sp>
        <p:nvSpPr>
          <p:cNvPr id="14368" name="Rectangle 47"/>
          <p:cNvSpPr>
            <a:spLocks noChangeArrowheads="1"/>
          </p:cNvSpPr>
          <p:nvPr/>
        </p:nvSpPr>
        <p:spPr bwMode="auto">
          <a:xfrm>
            <a:off x="6018213" y="3352800"/>
            <a:ext cx="768350" cy="288925"/>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69" name="Rectangle 48"/>
          <p:cNvSpPr>
            <a:spLocks noChangeArrowheads="1"/>
          </p:cNvSpPr>
          <p:nvPr/>
        </p:nvSpPr>
        <p:spPr bwMode="auto">
          <a:xfrm>
            <a:off x="6173750" y="3378200"/>
            <a:ext cx="598562" cy="215444"/>
          </a:xfrm>
          <a:prstGeom prst="rect">
            <a:avLst/>
          </a:prstGeom>
          <a:noFill/>
          <a:ln w="9525">
            <a:noFill/>
            <a:miter lim="800000"/>
            <a:headEnd/>
            <a:tailEnd/>
          </a:ln>
        </p:spPr>
        <p:txBody>
          <a:bodyPr wrap="none" lIns="0" tIns="0" rIns="0" bIns="0">
            <a:spAutoFit/>
          </a:bodyPr>
          <a:lstStyle/>
          <a:p>
            <a:pPr algn="ctr" defTabSz="762000"/>
            <a:r>
              <a:rPr lang="en-GB" altLang="ar-SA" sz="1400" u="none">
                <a:solidFill>
                  <a:srgbClr val="000000"/>
                </a:solidFill>
                <a:latin typeface="Arial Narrow" panose="020B0606020202030204" pitchFamily="34" charset="0"/>
                <a:cs typeface="Times New Roman (Arabic)" charset="-78"/>
              </a:rPr>
              <a:t>D  ( Z,Y )</a:t>
            </a:r>
            <a:endParaRPr lang="en-GB" altLang="ar-SA" sz="1400" u="none">
              <a:latin typeface="Arial Narrow" panose="020B0606020202030204" pitchFamily="34" charset="0"/>
              <a:cs typeface="Times New Roman (Arabic)" charset="-78"/>
            </a:endParaRPr>
          </a:p>
        </p:txBody>
      </p:sp>
      <p:sp>
        <p:nvSpPr>
          <p:cNvPr id="14370" name="Rectangle 49"/>
          <p:cNvSpPr>
            <a:spLocks noChangeArrowheads="1"/>
          </p:cNvSpPr>
          <p:nvPr/>
        </p:nvSpPr>
        <p:spPr bwMode="auto">
          <a:xfrm>
            <a:off x="7108825" y="3228975"/>
            <a:ext cx="168275" cy="242888"/>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71" name="Rectangle 50"/>
          <p:cNvSpPr>
            <a:spLocks noChangeArrowheads="1"/>
          </p:cNvSpPr>
          <p:nvPr/>
        </p:nvSpPr>
        <p:spPr bwMode="auto">
          <a:xfrm>
            <a:off x="8234544" y="3306763"/>
            <a:ext cx="126638" cy="276999"/>
          </a:xfrm>
          <a:prstGeom prst="rect">
            <a:avLst/>
          </a:prstGeom>
          <a:noFill/>
          <a:ln w="9525">
            <a:noFill/>
            <a:miter lim="800000"/>
            <a:headEnd/>
            <a:tailEnd/>
          </a:ln>
        </p:spPr>
        <p:txBody>
          <a:bodyPr wrap="none" lIns="0" tIns="0" rIns="0" bIns="0">
            <a:spAutoFit/>
          </a:bodyPr>
          <a:lstStyle/>
          <a:p>
            <a:pPr algn="ctr" defTabSz="762000"/>
            <a:r>
              <a:rPr lang="en-GB" altLang="ar-SA" sz="1800" u="none">
                <a:solidFill>
                  <a:srgbClr val="000000"/>
                </a:solidFill>
                <a:latin typeface="Arial Narrow" panose="020B0606020202030204" pitchFamily="34" charset="0"/>
                <a:cs typeface="Times New Roman (Arabic)" charset="-78"/>
              </a:rPr>
              <a:t>X</a:t>
            </a:r>
            <a:endParaRPr lang="en-GB" altLang="ar-SA" sz="1800" u="none">
              <a:latin typeface="Arial Narrow" panose="020B0606020202030204" pitchFamily="34" charset="0"/>
              <a:cs typeface="Times New Roman (Arabic)" charset="-78"/>
            </a:endParaRPr>
          </a:p>
        </p:txBody>
      </p:sp>
      <p:sp>
        <p:nvSpPr>
          <p:cNvPr id="1396787" name="Text Box 51"/>
          <p:cNvSpPr txBox="1">
            <a:spLocks noChangeArrowheads="1"/>
          </p:cNvSpPr>
          <p:nvPr/>
        </p:nvSpPr>
        <p:spPr bwMode="auto">
          <a:xfrm>
            <a:off x="654050" y="965200"/>
            <a:ext cx="8966200" cy="641350"/>
          </a:xfrm>
          <a:prstGeom prst="rect">
            <a:avLst/>
          </a:prstGeom>
          <a:noFill/>
          <a:ln w="9525">
            <a:noFill/>
            <a:miter lim="800000"/>
            <a:headEnd/>
            <a:tailEnd/>
          </a:ln>
          <a:effectLst/>
        </p:spPr>
        <p:txBody>
          <a:bodyPr wrap="none">
            <a:spAutoFit/>
          </a:bodyPr>
          <a:lstStyle/>
          <a:p>
            <a:pPr algn="ctr" defTabSz="762000">
              <a:defRPr/>
            </a:pPr>
            <a:r>
              <a:rPr lang="en-GB" altLang="ar-SA" sz="2800" u="none">
                <a:solidFill>
                  <a:srgbClr val="1515F5"/>
                </a:solidFill>
                <a:effectLst>
                  <a:outerShdw blurRad="38100" dist="38100" dir="2700000" algn="tl">
                    <a:srgbClr val="C0C0C0"/>
                  </a:outerShdw>
                </a:effectLst>
                <a:latin typeface="Arial Narrow" panose="020B0606020202030204" pitchFamily="34" charset="0"/>
                <a:cs typeface="Times New Roman (Arabic)" charset="-78"/>
              </a:rPr>
              <a:t>Conventional Cryptography till 1976</a:t>
            </a:r>
            <a:r>
              <a:rPr lang="en-GB" altLang="ar-SA" sz="2800" u="none">
                <a:solidFill>
                  <a:srgbClr val="023DD0"/>
                </a:solidFill>
                <a:effectLst>
                  <a:outerShdw blurRad="38100" dist="38100" dir="2700000" algn="tl">
                    <a:srgbClr val="C0C0C0"/>
                  </a:outerShdw>
                </a:effectLst>
                <a:latin typeface="Arial Narrow" panose="020B0606020202030204" pitchFamily="34" charset="0"/>
                <a:cs typeface="Times New Roman (Arabic)" charset="-78"/>
              </a:rPr>
              <a:t> : </a:t>
            </a:r>
            <a:r>
              <a:rPr lang="en-GB" altLang="ar-SA" sz="3600" u="none">
                <a:solidFill>
                  <a:schemeClr val="hlink"/>
                </a:solidFill>
                <a:effectLst>
                  <a:outerShdw blurRad="38100" dist="38100" dir="2700000" algn="tl">
                    <a:srgbClr val="C0C0C0"/>
                  </a:outerShdw>
                </a:effectLst>
                <a:latin typeface="Arial Narrow" panose="020B0606020202030204" pitchFamily="34" charset="0"/>
                <a:cs typeface="Times New Roman (Arabic)" charset="-78"/>
              </a:rPr>
              <a:t>Secret Key systems</a:t>
            </a:r>
          </a:p>
        </p:txBody>
      </p:sp>
      <p:sp>
        <p:nvSpPr>
          <p:cNvPr id="14373" name="Line 52"/>
          <p:cNvSpPr>
            <a:spLocks noChangeShapeType="1"/>
          </p:cNvSpPr>
          <p:nvPr/>
        </p:nvSpPr>
        <p:spPr bwMode="auto">
          <a:xfrm>
            <a:off x="7085013" y="3467100"/>
            <a:ext cx="1066800" cy="0"/>
          </a:xfrm>
          <a:prstGeom prst="line">
            <a:avLst/>
          </a:prstGeom>
          <a:noFill/>
          <a:ln w="38100">
            <a:solidFill>
              <a:srgbClr val="000000"/>
            </a:solidFill>
            <a:round/>
            <a:headEnd/>
            <a:tailEnd type="triangle" w="med" len="med"/>
          </a:ln>
        </p:spPr>
        <p:txBody>
          <a:bodyPr wrap="none" anchor="ctr"/>
          <a:lstStyle/>
          <a:p>
            <a:endParaRPr lang="de-DE">
              <a:latin typeface="Arial Narrow" panose="020B0606020202030204" pitchFamily="34" charset="0"/>
            </a:endParaRPr>
          </a:p>
        </p:txBody>
      </p:sp>
      <p:sp>
        <p:nvSpPr>
          <p:cNvPr id="14374" name="Rectangle 53"/>
          <p:cNvSpPr>
            <a:spLocks noChangeArrowheads="1"/>
          </p:cNvSpPr>
          <p:nvPr/>
        </p:nvSpPr>
        <p:spPr bwMode="auto">
          <a:xfrm>
            <a:off x="2919110" y="2667000"/>
            <a:ext cx="883255" cy="276999"/>
          </a:xfrm>
          <a:prstGeom prst="rect">
            <a:avLst/>
          </a:prstGeom>
          <a:noFill/>
          <a:ln w="9525">
            <a:noFill/>
            <a:miter lim="800000"/>
            <a:headEnd/>
            <a:tailEnd/>
          </a:ln>
        </p:spPr>
        <p:txBody>
          <a:bodyPr wrap="none" lIns="0" tIns="0" rIns="0" bIns="0">
            <a:spAutoFit/>
          </a:bodyPr>
          <a:lstStyle/>
          <a:p>
            <a:pPr algn="ctr" defTabSz="762000"/>
            <a:r>
              <a:rPr lang="en-GB" altLang="ar-SA" sz="1800" u="none">
                <a:solidFill>
                  <a:srgbClr val="000000"/>
                </a:solidFill>
                <a:latin typeface="Arial Narrow" panose="020B0606020202030204" pitchFamily="34" charset="0"/>
                <a:cs typeface="Times New Roman (Arabic)" charset="-78"/>
              </a:rPr>
              <a:t>Ciphering</a:t>
            </a:r>
            <a:endParaRPr lang="en-GB" altLang="ar-SA" sz="1800" u="none">
              <a:latin typeface="Arial Narrow" panose="020B0606020202030204" pitchFamily="34" charset="0"/>
              <a:cs typeface="Times New Roman (Arabic)" charset="-78"/>
            </a:endParaRPr>
          </a:p>
        </p:txBody>
      </p:sp>
      <p:sp>
        <p:nvSpPr>
          <p:cNvPr id="14375" name="Rectangle 54"/>
          <p:cNvSpPr>
            <a:spLocks noChangeArrowheads="1"/>
          </p:cNvSpPr>
          <p:nvPr/>
        </p:nvSpPr>
        <p:spPr bwMode="auto">
          <a:xfrm>
            <a:off x="5900550" y="2679700"/>
            <a:ext cx="1187825" cy="276999"/>
          </a:xfrm>
          <a:prstGeom prst="rect">
            <a:avLst/>
          </a:prstGeom>
          <a:noFill/>
          <a:ln w="9525">
            <a:noFill/>
            <a:miter lim="800000"/>
            <a:headEnd/>
            <a:tailEnd/>
          </a:ln>
        </p:spPr>
        <p:txBody>
          <a:bodyPr wrap="none" lIns="0" tIns="0" rIns="0" bIns="0">
            <a:spAutoFit/>
          </a:bodyPr>
          <a:lstStyle/>
          <a:p>
            <a:pPr algn="ctr" defTabSz="762000"/>
            <a:r>
              <a:rPr lang="en-GB" altLang="ar-SA" sz="1800" u="none">
                <a:solidFill>
                  <a:srgbClr val="000000"/>
                </a:solidFill>
                <a:latin typeface="Arial Narrow" panose="020B0606020202030204" pitchFamily="34" charset="0"/>
                <a:cs typeface="Times New Roman (Arabic)" charset="-78"/>
              </a:rPr>
              <a:t>De-Ciphering</a:t>
            </a:r>
            <a:endParaRPr lang="en-GB" altLang="ar-SA" sz="1800" u="none">
              <a:latin typeface="Arial Narrow" panose="020B0606020202030204" pitchFamily="34" charset="0"/>
              <a:cs typeface="Times New Roman (Arabic)" charset="-78"/>
            </a:endParaRPr>
          </a:p>
        </p:txBody>
      </p:sp>
      <p:grpSp>
        <p:nvGrpSpPr>
          <p:cNvPr id="5" name="Group 55"/>
          <p:cNvGrpSpPr>
            <a:grpSpLocks/>
          </p:cNvGrpSpPr>
          <p:nvPr/>
        </p:nvGrpSpPr>
        <p:grpSpPr bwMode="auto">
          <a:xfrm>
            <a:off x="1665929" y="3887788"/>
            <a:ext cx="1561341" cy="2060575"/>
            <a:chOff x="963" y="2160"/>
            <a:chExt cx="1354" cy="1298"/>
          </a:xfrm>
        </p:grpSpPr>
        <p:sp>
          <p:nvSpPr>
            <p:cNvPr id="14394" name="Rectangle 56"/>
            <p:cNvSpPr>
              <a:spLocks noChangeArrowheads="1"/>
            </p:cNvSpPr>
            <p:nvPr/>
          </p:nvSpPr>
          <p:spPr bwMode="auto">
            <a:xfrm>
              <a:off x="1222" y="2535"/>
              <a:ext cx="788" cy="173"/>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95" name="Rectangle 57"/>
            <p:cNvSpPr>
              <a:spLocks noChangeArrowheads="1"/>
            </p:cNvSpPr>
            <p:nvPr/>
          </p:nvSpPr>
          <p:spPr bwMode="auto">
            <a:xfrm>
              <a:off x="963" y="3264"/>
              <a:ext cx="991" cy="194"/>
            </a:xfrm>
            <a:prstGeom prst="rect">
              <a:avLst/>
            </a:prstGeom>
            <a:noFill/>
            <a:ln w="9525">
              <a:noFill/>
              <a:miter lim="800000"/>
              <a:headEnd/>
              <a:tailEnd/>
            </a:ln>
          </p:spPr>
          <p:txBody>
            <a:bodyPr wrap="none" lIns="0" tIns="0" rIns="0" bIns="0">
              <a:spAutoFit/>
            </a:bodyPr>
            <a:lstStyle/>
            <a:p>
              <a:pPr algn="ctr" defTabSz="762000"/>
              <a:r>
                <a:rPr lang="en-GB" altLang="ar-SA" sz="1400" u="none">
                  <a:solidFill>
                    <a:schemeClr val="hlink"/>
                  </a:solidFill>
                  <a:latin typeface="Arial Narrow" panose="020B0606020202030204" pitchFamily="34" charset="0"/>
                  <a:cs typeface="Times New Roman (Arabic)" charset="-78"/>
                </a:rPr>
                <a:t>Secret Key =   </a:t>
              </a:r>
              <a:r>
                <a:rPr lang="en-GB" altLang="ar-SA" u="none">
                  <a:solidFill>
                    <a:schemeClr val="hlink"/>
                  </a:solidFill>
                  <a:latin typeface="Arial Narrow" panose="020B0606020202030204" pitchFamily="34" charset="0"/>
                  <a:cs typeface="Times New Roman (Arabic)" charset="-78"/>
                </a:rPr>
                <a:t>Z</a:t>
              </a:r>
              <a:endParaRPr lang="en-GB" altLang="ar-SA" sz="1400" u="none">
                <a:solidFill>
                  <a:schemeClr val="hlink"/>
                </a:solidFill>
                <a:latin typeface="Arial Narrow" panose="020B0606020202030204" pitchFamily="34" charset="0"/>
                <a:cs typeface="Times New Roman (Arabic)" charset="-78"/>
              </a:endParaRPr>
            </a:p>
          </p:txBody>
        </p:sp>
        <p:sp>
          <p:nvSpPr>
            <p:cNvPr id="14396" name="Rectangle 58"/>
            <p:cNvSpPr>
              <a:spLocks noChangeArrowheads="1"/>
            </p:cNvSpPr>
            <p:nvPr/>
          </p:nvSpPr>
          <p:spPr bwMode="auto">
            <a:xfrm>
              <a:off x="2206" y="2160"/>
              <a:ext cx="111" cy="194"/>
            </a:xfrm>
            <a:prstGeom prst="rect">
              <a:avLst/>
            </a:prstGeom>
            <a:noFill/>
            <a:ln w="9525">
              <a:noFill/>
              <a:miter lim="800000"/>
              <a:headEnd/>
              <a:tailEnd/>
            </a:ln>
          </p:spPr>
          <p:txBody>
            <a:bodyPr wrap="none" lIns="0" tIns="0" rIns="0" bIns="0">
              <a:spAutoFit/>
            </a:bodyPr>
            <a:lstStyle/>
            <a:p>
              <a:pPr algn="ctr" defTabSz="762000"/>
              <a:r>
                <a:rPr lang="en-GB" altLang="ar-SA" u="none">
                  <a:solidFill>
                    <a:schemeClr val="hlink"/>
                  </a:solidFill>
                  <a:latin typeface="Arial Narrow" panose="020B0606020202030204" pitchFamily="34" charset="0"/>
                  <a:cs typeface="Times New Roman (Arabic)" charset="-78"/>
                </a:rPr>
                <a:t>Z</a:t>
              </a:r>
            </a:p>
          </p:txBody>
        </p:sp>
        <p:sp>
          <p:nvSpPr>
            <p:cNvPr id="14397" name="Freeform 59"/>
            <p:cNvSpPr>
              <a:spLocks/>
            </p:cNvSpPr>
            <p:nvPr/>
          </p:nvSpPr>
          <p:spPr bwMode="auto">
            <a:xfrm>
              <a:off x="1509" y="3076"/>
              <a:ext cx="287" cy="188"/>
            </a:xfrm>
            <a:custGeom>
              <a:avLst/>
              <a:gdLst>
                <a:gd name="T0" fmla="*/ 359 w 107"/>
                <a:gd name="T1" fmla="*/ 0 h 121"/>
                <a:gd name="T2" fmla="*/ 410 w 107"/>
                <a:gd name="T3" fmla="*/ 0 h 121"/>
                <a:gd name="T4" fmla="*/ 510 w 107"/>
                <a:gd name="T5" fmla="*/ 0 h 121"/>
                <a:gd name="T6" fmla="*/ 561 w 107"/>
                <a:gd name="T7" fmla="*/ 17 h 121"/>
                <a:gd name="T8" fmla="*/ 612 w 107"/>
                <a:gd name="T9" fmla="*/ 17 h 121"/>
                <a:gd name="T10" fmla="*/ 668 w 107"/>
                <a:gd name="T11" fmla="*/ 34 h 121"/>
                <a:gd name="T12" fmla="*/ 719 w 107"/>
                <a:gd name="T13" fmla="*/ 68 h 121"/>
                <a:gd name="T14" fmla="*/ 719 w 107"/>
                <a:gd name="T15" fmla="*/ 84 h 121"/>
                <a:gd name="T16" fmla="*/ 770 w 107"/>
                <a:gd name="T17" fmla="*/ 121 h 121"/>
                <a:gd name="T18" fmla="*/ 770 w 107"/>
                <a:gd name="T19" fmla="*/ 154 h 121"/>
                <a:gd name="T20" fmla="*/ 770 w 107"/>
                <a:gd name="T21" fmla="*/ 171 h 121"/>
                <a:gd name="T22" fmla="*/ 719 w 107"/>
                <a:gd name="T23" fmla="*/ 205 h 121"/>
                <a:gd name="T24" fmla="*/ 719 w 107"/>
                <a:gd name="T25" fmla="*/ 241 h 121"/>
                <a:gd name="T26" fmla="*/ 668 w 107"/>
                <a:gd name="T27" fmla="*/ 258 h 121"/>
                <a:gd name="T28" fmla="*/ 612 w 107"/>
                <a:gd name="T29" fmla="*/ 275 h 121"/>
                <a:gd name="T30" fmla="*/ 561 w 107"/>
                <a:gd name="T31" fmla="*/ 292 h 121"/>
                <a:gd name="T32" fmla="*/ 461 w 107"/>
                <a:gd name="T33" fmla="*/ 292 h 121"/>
                <a:gd name="T34" fmla="*/ 410 w 107"/>
                <a:gd name="T35" fmla="*/ 292 h 121"/>
                <a:gd name="T36" fmla="*/ 359 w 107"/>
                <a:gd name="T37" fmla="*/ 292 h 121"/>
                <a:gd name="T38" fmla="*/ 260 w 107"/>
                <a:gd name="T39" fmla="*/ 292 h 121"/>
                <a:gd name="T40" fmla="*/ 201 w 107"/>
                <a:gd name="T41" fmla="*/ 292 h 121"/>
                <a:gd name="T42" fmla="*/ 150 w 107"/>
                <a:gd name="T43" fmla="*/ 275 h 121"/>
                <a:gd name="T44" fmla="*/ 102 w 107"/>
                <a:gd name="T45" fmla="*/ 258 h 121"/>
                <a:gd name="T46" fmla="*/ 51 w 107"/>
                <a:gd name="T47" fmla="*/ 241 h 121"/>
                <a:gd name="T48" fmla="*/ 51 w 107"/>
                <a:gd name="T49" fmla="*/ 205 h 121"/>
                <a:gd name="T50" fmla="*/ 0 w 107"/>
                <a:gd name="T51" fmla="*/ 171 h 121"/>
                <a:gd name="T52" fmla="*/ 0 w 107"/>
                <a:gd name="T53" fmla="*/ 154 h 121"/>
                <a:gd name="T54" fmla="*/ 0 w 107"/>
                <a:gd name="T55" fmla="*/ 121 h 121"/>
                <a:gd name="T56" fmla="*/ 51 w 107"/>
                <a:gd name="T57" fmla="*/ 84 h 121"/>
                <a:gd name="T58" fmla="*/ 51 w 107"/>
                <a:gd name="T59" fmla="*/ 68 h 121"/>
                <a:gd name="T60" fmla="*/ 102 w 107"/>
                <a:gd name="T61" fmla="*/ 34 h 121"/>
                <a:gd name="T62" fmla="*/ 150 w 107"/>
                <a:gd name="T63" fmla="*/ 17 h 121"/>
                <a:gd name="T64" fmla="*/ 201 w 107"/>
                <a:gd name="T65" fmla="*/ 17 h 121"/>
                <a:gd name="T66" fmla="*/ 260 w 107"/>
                <a:gd name="T67" fmla="*/ 0 h 121"/>
                <a:gd name="T68" fmla="*/ 359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close/>
                </a:path>
              </a:pathLst>
            </a:custGeom>
            <a:solidFill>
              <a:schemeClr val="hlink"/>
            </a:solidFill>
            <a:ln w="9525">
              <a:noFill/>
              <a:round/>
              <a:headEnd/>
              <a:tailEnd/>
            </a:ln>
          </p:spPr>
          <p:txBody>
            <a:bodyPr/>
            <a:lstStyle/>
            <a:p>
              <a:endParaRPr lang="de-DE">
                <a:latin typeface="Arial Narrow" panose="020B0606020202030204" pitchFamily="34" charset="0"/>
              </a:endParaRPr>
            </a:p>
          </p:txBody>
        </p:sp>
        <p:sp>
          <p:nvSpPr>
            <p:cNvPr id="14398" name="Freeform 60"/>
            <p:cNvSpPr>
              <a:spLocks/>
            </p:cNvSpPr>
            <p:nvPr/>
          </p:nvSpPr>
          <p:spPr bwMode="auto">
            <a:xfrm>
              <a:off x="1509" y="3076"/>
              <a:ext cx="287" cy="188"/>
            </a:xfrm>
            <a:custGeom>
              <a:avLst/>
              <a:gdLst>
                <a:gd name="T0" fmla="*/ 359 w 107"/>
                <a:gd name="T1" fmla="*/ 0 h 121"/>
                <a:gd name="T2" fmla="*/ 410 w 107"/>
                <a:gd name="T3" fmla="*/ 0 h 121"/>
                <a:gd name="T4" fmla="*/ 510 w 107"/>
                <a:gd name="T5" fmla="*/ 0 h 121"/>
                <a:gd name="T6" fmla="*/ 561 w 107"/>
                <a:gd name="T7" fmla="*/ 17 h 121"/>
                <a:gd name="T8" fmla="*/ 612 w 107"/>
                <a:gd name="T9" fmla="*/ 17 h 121"/>
                <a:gd name="T10" fmla="*/ 668 w 107"/>
                <a:gd name="T11" fmla="*/ 34 h 121"/>
                <a:gd name="T12" fmla="*/ 719 w 107"/>
                <a:gd name="T13" fmla="*/ 68 h 121"/>
                <a:gd name="T14" fmla="*/ 719 w 107"/>
                <a:gd name="T15" fmla="*/ 84 h 121"/>
                <a:gd name="T16" fmla="*/ 770 w 107"/>
                <a:gd name="T17" fmla="*/ 121 h 121"/>
                <a:gd name="T18" fmla="*/ 770 w 107"/>
                <a:gd name="T19" fmla="*/ 154 h 121"/>
                <a:gd name="T20" fmla="*/ 770 w 107"/>
                <a:gd name="T21" fmla="*/ 171 h 121"/>
                <a:gd name="T22" fmla="*/ 719 w 107"/>
                <a:gd name="T23" fmla="*/ 205 h 121"/>
                <a:gd name="T24" fmla="*/ 719 w 107"/>
                <a:gd name="T25" fmla="*/ 241 h 121"/>
                <a:gd name="T26" fmla="*/ 668 w 107"/>
                <a:gd name="T27" fmla="*/ 258 h 121"/>
                <a:gd name="T28" fmla="*/ 612 w 107"/>
                <a:gd name="T29" fmla="*/ 275 h 121"/>
                <a:gd name="T30" fmla="*/ 561 w 107"/>
                <a:gd name="T31" fmla="*/ 292 h 121"/>
                <a:gd name="T32" fmla="*/ 461 w 107"/>
                <a:gd name="T33" fmla="*/ 292 h 121"/>
                <a:gd name="T34" fmla="*/ 410 w 107"/>
                <a:gd name="T35" fmla="*/ 292 h 121"/>
                <a:gd name="T36" fmla="*/ 359 w 107"/>
                <a:gd name="T37" fmla="*/ 292 h 121"/>
                <a:gd name="T38" fmla="*/ 260 w 107"/>
                <a:gd name="T39" fmla="*/ 292 h 121"/>
                <a:gd name="T40" fmla="*/ 201 w 107"/>
                <a:gd name="T41" fmla="*/ 292 h 121"/>
                <a:gd name="T42" fmla="*/ 150 w 107"/>
                <a:gd name="T43" fmla="*/ 275 h 121"/>
                <a:gd name="T44" fmla="*/ 102 w 107"/>
                <a:gd name="T45" fmla="*/ 258 h 121"/>
                <a:gd name="T46" fmla="*/ 51 w 107"/>
                <a:gd name="T47" fmla="*/ 241 h 121"/>
                <a:gd name="T48" fmla="*/ 51 w 107"/>
                <a:gd name="T49" fmla="*/ 205 h 121"/>
                <a:gd name="T50" fmla="*/ 0 w 107"/>
                <a:gd name="T51" fmla="*/ 171 h 121"/>
                <a:gd name="T52" fmla="*/ 0 w 107"/>
                <a:gd name="T53" fmla="*/ 154 h 121"/>
                <a:gd name="T54" fmla="*/ 0 w 107"/>
                <a:gd name="T55" fmla="*/ 121 h 121"/>
                <a:gd name="T56" fmla="*/ 51 w 107"/>
                <a:gd name="T57" fmla="*/ 84 h 121"/>
                <a:gd name="T58" fmla="*/ 51 w 107"/>
                <a:gd name="T59" fmla="*/ 68 h 121"/>
                <a:gd name="T60" fmla="*/ 102 w 107"/>
                <a:gd name="T61" fmla="*/ 34 h 121"/>
                <a:gd name="T62" fmla="*/ 150 w 107"/>
                <a:gd name="T63" fmla="*/ 17 h 121"/>
                <a:gd name="T64" fmla="*/ 201 w 107"/>
                <a:gd name="T65" fmla="*/ 17 h 121"/>
                <a:gd name="T66" fmla="*/ 260 w 107"/>
                <a:gd name="T67" fmla="*/ 0 h 121"/>
                <a:gd name="T68" fmla="*/ 359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path>
              </a:pathLst>
            </a:custGeom>
            <a:solidFill>
              <a:schemeClr val="hlink"/>
            </a:solidFill>
            <a:ln w="22225">
              <a:solidFill>
                <a:srgbClr val="000000"/>
              </a:solidFill>
              <a:prstDash val="solid"/>
              <a:round/>
              <a:headEnd/>
              <a:tailEnd/>
            </a:ln>
          </p:spPr>
          <p:txBody>
            <a:bodyPr/>
            <a:lstStyle/>
            <a:p>
              <a:endParaRPr lang="de-DE">
                <a:latin typeface="Arial Narrow" panose="020B0606020202030204" pitchFamily="34" charset="0"/>
              </a:endParaRPr>
            </a:p>
          </p:txBody>
        </p:sp>
        <p:sp>
          <p:nvSpPr>
            <p:cNvPr id="14399" name="Rectangle 61"/>
            <p:cNvSpPr>
              <a:spLocks noChangeArrowheads="1"/>
            </p:cNvSpPr>
            <p:nvPr/>
          </p:nvSpPr>
          <p:spPr bwMode="auto">
            <a:xfrm>
              <a:off x="1106" y="3141"/>
              <a:ext cx="421" cy="35"/>
            </a:xfrm>
            <a:prstGeom prst="rect">
              <a:avLst/>
            </a:prstGeom>
            <a:solidFill>
              <a:schemeClr val="hlink"/>
            </a:solidFill>
            <a:ln w="9525">
              <a:noFill/>
              <a:miter lim="800000"/>
              <a:headEnd/>
              <a:tailEnd/>
            </a:ln>
          </p:spPr>
          <p:txBody>
            <a:bodyPr/>
            <a:lstStyle/>
            <a:p>
              <a:endParaRPr lang="de-DE">
                <a:latin typeface="Arial Narrow" panose="020B0606020202030204" pitchFamily="34" charset="0"/>
              </a:endParaRPr>
            </a:p>
          </p:txBody>
        </p:sp>
        <p:sp>
          <p:nvSpPr>
            <p:cNvPr id="14400" name="Rectangle 62"/>
            <p:cNvSpPr>
              <a:spLocks noChangeArrowheads="1"/>
            </p:cNvSpPr>
            <p:nvPr/>
          </p:nvSpPr>
          <p:spPr bwMode="auto">
            <a:xfrm>
              <a:off x="1106" y="3141"/>
              <a:ext cx="421" cy="35"/>
            </a:xfrm>
            <a:prstGeom prst="rect">
              <a:avLst/>
            </a:prstGeom>
            <a:solidFill>
              <a:schemeClr val="hlink"/>
            </a:solidFill>
            <a:ln w="22225">
              <a:solidFill>
                <a:srgbClr val="000000"/>
              </a:solidFill>
              <a:miter lim="800000"/>
              <a:headEnd/>
              <a:tailEnd/>
            </a:ln>
          </p:spPr>
          <p:txBody>
            <a:bodyPr/>
            <a:lstStyle/>
            <a:p>
              <a:endParaRPr lang="de-DE">
                <a:latin typeface="Arial Narrow" panose="020B0606020202030204" pitchFamily="34" charset="0"/>
              </a:endParaRPr>
            </a:p>
          </p:txBody>
        </p:sp>
        <p:sp>
          <p:nvSpPr>
            <p:cNvPr id="14401" name="Freeform 63"/>
            <p:cNvSpPr>
              <a:spLocks noEditPoints="1"/>
            </p:cNvSpPr>
            <p:nvPr/>
          </p:nvSpPr>
          <p:spPr bwMode="auto">
            <a:xfrm>
              <a:off x="1087" y="3165"/>
              <a:ext cx="153" cy="77"/>
            </a:xfrm>
            <a:custGeom>
              <a:avLst/>
              <a:gdLst>
                <a:gd name="T0" fmla="*/ 0 w 57"/>
                <a:gd name="T1" fmla="*/ 0 h 50"/>
                <a:gd name="T2" fmla="*/ 150 w 57"/>
                <a:gd name="T3" fmla="*/ 0 h 50"/>
                <a:gd name="T4" fmla="*/ 150 w 57"/>
                <a:gd name="T5" fmla="*/ 102 h 50"/>
                <a:gd name="T6" fmla="*/ 150 w 57"/>
                <a:gd name="T7" fmla="*/ 119 h 50"/>
                <a:gd name="T8" fmla="*/ 102 w 57"/>
                <a:gd name="T9" fmla="*/ 119 h 50"/>
                <a:gd name="T10" fmla="*/ 51 w 57"/>
                <a:gd name="T11" fmla="*/ 119 h 50"/>
                <a:gd name="T12" fmla="*/ 51 w 57"/>
                <a:gd name="T13" fmla="*/ 102 h 50"/>
                <a:gd name="T14" fmla="*/ 0 w 57"/>
                <a:gd name="T15" fmla="*/ 0 h 50"/>
                <a:gd name="T16" fmla="*/ 260 w 57"/>
                <a:gd name="T17" fmla="*/ 0 h 50"/>
                <a:gd name="T18" fmla="*/ 411 w 57"/>
                <a:gd name="T19" fmla="*/ 0 h 50"/>
                <a:gd name="T20" fmla="*/ 411 w 57"/>
                <a:gd name="T21" fmla="*/ 102 h 50"/>
                <a:gd name="T22" fmla="*/ 360 w 57"/>
                <a:gd name="T23" fmla="*/ 119 h 50"/>
                <a:gd name="T24" fmla="*/ 309 w 57"/>
                <a:gd name="T25" fmla="*/ 119 h 50"/>
                <a:gd name="T26" fmla="*/ 309 w 57"/>
                <a:gd name="T27" fmla="*/ 102 h 50"/>
                <a:gd name="T28" fmla="*/ 260 w 5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0"/>
                <a:gd name="T47" fmla="*/ 57 w 5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0">
                  <a:moveTo>
                    <a:pt x="0" y="0"/>
                  </a:moveTo>
                  <a:lnTo>
                    <a:pt x="21" y="0"/>
                  </a:lnTo>
                  <a:lnTo>
                    <a:pt x="21" y="43"/>
                  </a:lnTo>
                  <a:lnTo>
                    <a:pt x="21" y="50"/>
                  </a:lnTo>
                  <a:lnTo>
                    <a:pt x="14" y="50"/>
                  </a:lnTo>
                  <a:lnTo>
                    <a:pt x="7" y="50"/>
                  </a:lnTo>
                  <a:lnTo>
                    <a:pt x="7" y="43"/>
                  </a:lnTo>
                  <a:lnTo>
                    <a:pt x="0" y="0"/>
                  </a:lnTo>
                  <a:close/>
                  <a:moveTo>
                    <a:pt x="36" y="0"/>
                  </a:moveTo>
                  <a:lnTo>
                    <a:pt x="57" y="0"/>
                  </a:lnTo>
                  <a:lnTo>
                    <a:pt x="57" y="43"/>
                  </a:lnTo>
                  <a:lnTo>
                    <a:pt x="50" y="50"/>
                  </a:lnTo>
                  <a:lnTo>
                    <a:pt x="43" y="50"/>
                  </a:lnTo>
                  <a:lnTo>
                    <a:pt x="43" y="43"/>
                  </a:lnTo>
                  <a:lnTo>
                    <a:pt x="36" y="0"/>
                  </a:lnTo>
                  <a:close/>
                </a:path>
              </a:pathLst>
            </a:custGeom>
            <a:solidFill>
              <a:schemeClr val="hlink"/>
            </a:solidFill>
            <a:ln w="9525">
              <a:noFill/>
              <a:round/>
              <a:headEnd/>
              <a:tailEnd/>
            </a:ln>
          </p:spPr>
          <p:txBody>
            <a:bodyPr/>
            <a:lstStyle/>
            <a:p>
              <a:endParaRPr lang="de-DE">
                <a:latin typeface="Arial Narrow" panose="020B0606020202030204" pitchFamily="34" charset="0"/>
              </a:endParaRPr>
            </a:p>
          </p:txBody>
        </p:sp>
        <p:sp>
          <p:nvSpPr>
            <p:cNvPr id="14402" name="Freeform 64"/>
            <p:cNvSpPr>
              <a:spLocks/>
            </p:cNvSpPr>
            <p:nvPr/>
          </p:nvSpPr>
          <p:spPr bwMode="auto">
            <a:xfrm>
              <a:off x="1087" y="3165"/>
              <a:ext cx="56" cy="77"/>
            </a:xfrm>
            <a:custGeom>
              <a:avLst/>
              <a:gdLst>
                <a:gd name="T0" fmla="*/ 0 w 21"/>
                <a:gd name="T1" fmla="*/ 0 h 50"/>
                <a:gd name="T2" fmla="*/ 149 w 21"/>
                <a:gd name="T3" fmla="*/ 0 h 50"/>
                <a:gd name="T4" fmla="*/ 149 w 21"/>
                <a:gd name="T5" fmla="*/ 102 h 50"/>
                <a:gd name="T6" fmla="*/ 149 w 21"/>
                <a:gd name="T7" fmla="*/ 119 h 50"/>
                <a:gd name="T8" fmla="*/ 99 w 21"/>
                <a:gd name="T9" fmla="*/ 119 h 50"/>
                <a:gd name="T10" fmla="*/ 51 w 21"/>
                <a:gd name="T11" fmla="*/ 119 h 50"/>
                <a:gd name="T12" fmla="*/ 51 w 21"/>
                <a:gd name="T13" fmla="*/ 102 h 50"/>
                <a:gd name="T14" fmla="*/ 0 w 21"/>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0"/>
                <a:gd name="T26" fmla="*/ 21 w 2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0">
                  <a:moveTo>
                    <a:pt x="0" y="0"/>
                  </a:moveTo>
                  <a:lnTo>
                    <a:pt x="21" y="0"/>
                  </a:lnTo>
                  <a:lnTo>
                    <a:pt x="21" y="43"/>
                  </a:lnTo>
                  <a:lnTo>
                    <a:pt x="21" y="50"/>
                  </a:lnTo>
                  <a:lnTo>
                    <a:pt x="14" y="50"/>
                  </a:lnTo>
                  <a:lnTo>
                    <a:pt x="7" y="50"/>
                  </a:lnTo>
                  <a:lnTo>
                    <a:pt x="7" y="43"/>
                  </a:lnTo>
                  <a:lnTo>
                    <a:pt x="0" y="0"/>
                  </a:lnTo>
                </a:path>
              </a:pathLst>
            </a:custGeom>
            <a:solidFill>
              <a:schemeClr val="hlink"/>
            </a:solidFill>
            <a:ln w="22225">
              <a:solidFill>
                <a:srgbClr val="000000"/>
              </a:solidFill>
              <a:prstDash val="solid"/>
              <a:round/>
              <a:headEnd/>
              <a:tailEnd/>
            </a:ln>
          </p:spPr>
          <p:txBody>
            <a:bodyPr/>
            <a:lstStyle/>
            <a:p>
              <a:endParaRPr lang="de-DE">
                <a:latin typeface="Arial Narrow" panose="020B0606020202030204" pitchFamily="34" charset="0"/>
              </a:endParaRPr>
            </a:p>
          </p:txBody>
        </p:sp>
        <p:sp>
          <p:nvSpPr>
            <p:cNvPr id="14403" name="Freeform 65"/>
            <p:cNvSpPr>
              <a:spLocks/>
            </p:cNvSpPr>
            <p:nvPr/>
          </p:nvSpPr>
          <p:spPr bwMode="auto">
            <a:xfrm>
              <a:off x="1184" y="3165"/>
              <a:ext cx="56" cy="77"/>
            </a:xfrm>
            <a:custGeom>
              <a:avLst/>
              <a:gdLst>
                <a:gd name="T0" fmla="*/ 0 w 21"/>
                <a:gd name="T1" fmla="*/ 0 h 50"/>
                <a:gd name="T2" fmla="*/ 149 w 21"/>
                <a:gd name="T3" fmla="*/ 0 h 50"/>
                <a:gd name="T4" fmla="*/ 149 w 21"/>
                <a:gd name="T5" fmla="*/ 102 h 50"/>
                <a:gd name="T6" fmla="*/ 99 w 21"/>
                <a:gd name="T7" fmla="*/ 119 h 50"/>
                <a:gd name="T8" fmla="*/ 51 w 21"/>
                <a:gd name="T9" fmla="*/ 119 h 50"/>
                <a:gd name="T10" fmla="*/ 51 w 21"/>
                <a:gd name="T11" fmla="*/ 102 h 50"/>
                <a:gd name="T12" fmla="*/ 0 w 21"/>
                <a:gd name="T13" fmla="*/ 0 h 50"/>
                <a:gd name="T14" fmla="*/ 0 60000 65536"/>
                <a:gd name="T15" fmla="*/ 0 60000 65536"/>
                <a:gd name="T16" fmla="*/ 0 60000 65536"/>
                <a:gd name="T17" fmla="*/ 0 60000 65536"/>
                <a:gd name="T18" fmla="*/ 0 60000 65536"/>
                <a:gd name="T19" fmla="*/ 0 60000 65536"/>
                <a:gd name="T20" fmla="*/ 0 60000 65536"/>
                <a:gd name="T21" fmla="*/ 0 w 21"/>
                <a:gd name="T22" fmla="*/ 0 h 50"/>
                <a:gd name="T23" fmla="*/ 21 w 2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0">
                  <a:moveTo>
                    <a:pt x="0" y="0"/>
                  </a:moveTo>
                  <a:lnTo>
                    <a:pt x="21" y="0"/>
                  </a:lnTo>
                  <a:lnTo>
                    <a:pt x="21" y="43"/>
                  </a:lnTo>
                  <a:lnTo>
                    <a:pt x="14" y="50"/>
                  </a:lnTo>
                  <a:lnTo>
                    <a:pt x="7" y="50"/>
                  </a:lnTo>
                  <a:lnTo>
                    <a:pt x="7" y="43"/>
                  </a:lnTo>
                  <a:lnTo>
                    <a:pt x="0" y="0"/>
                  </a:lnTo>
                </a:path>
              </a:pathLst>
            </a:custGeom>
            <a:solidFill>
              <a:schemeClr val="hlink"/>
            </a:solidFill>
            <a:ln w="22225">
              <a:solidFill>
                <a:srgbClr val="000000"/>
              </a:solidFill>
              <a:prstDash val="solid"/>
              <a:round/>
              <a:headEnd/>
              <a:tailEnd/>
            </a:ln>
          </p:spPr>
          <p:txBody>
            <a:bodyPr/>
            <a:lstStyle/>
            <a:p>
              <a:endParaRPr lang="de-DE">
                <a:latin typeface="Arial Narrow" panose="020B0606020202030204" pitchFamily="34" charset="0"/>
              </a:endParaRPr>
            </a:p>
          </p:txBody>
        </p:sp>
        <p:sp>
          <p:nvSpPr>
            <p:cNvPr id="14404" name="Freeform 66"/>
            <p:cNvSpPr>
              <a:spLocks noEditPoints="1"/>
            </p:cNvSpPr>
            <p:nvPr/>
          </p:nvSpPr>
          <p:spPr bwMode="auto">
            <a:xfrm>
              <a:off x="1565" y="3109"/>
              <a:ext cx="172" cy="122"/>
            </a:xfrm>
            <a:custGeom>
              <a:avLst/>
              <a:gdLst>
                <a:gd name="T0" fmla="*/ 462 w 64"/>
                <a:gd name="T1" fmla="*/ 119 h 79"/>
                <a:gd name="T2" fmla="*/ 462 w 64"/>
                <a:gd name="T3" fmla="*/ 153 h 79"/>
                <a:gd name="T4" fmla="*/ 360 w 64"/>
                <a:gd name="T5" fmla="*/ 188 h 79"/>
                <a:gd name="T6" fmla="*/ 261 w 64"/>
                <a:gd name="T7" fmla="*/ 188 h 79"/>
                <a:gd name="T8" fmla="*/ 159 w 64"/>
                <a:gd name="T9" fmla="*/ 188 h 79"/>
                <a:gd name="T10" fmla="*/ 107 w 64"/>
                <a:gd name="T11" fmla="*/ 170 h 79"/>
                <a:gd name="T12" fmla="*/ 51 w 64"/>
                <a:gd name="T13" fmla="*/ 153 h 79"/>
                <a:gd name="T14" fmla="*/ 0 w 64"/>
                <a:gd name="T15" fmla="*/ 119 h 79"/>
                <a:gd name="T16" fmla="*/ 0 w 64"/>
                <a:gd name="T17" fmla="*/ 69 h 79"/>
                <a:gd name="T18" fmla="*/ 51 w 64"/>
                <a:gd name="T19" fmla="*/ 34 h 79"/>
                <a:gd name="T20" fmla="*/ 159 w 64"/>
                <a:gd name="T21" fmla="*/ 17 h 79"/>
                <a:gd name="T22" fmla="*/ 261 w 64"/>
                <a:gd name="T23" fmla="*/ 0 h 79"/>
                <a:gd name="T24" fmla="*/ 312 w 64"/>
                <a:gd name="T25" fmla="*/ 17 h 79"/>
                <a:gd name="T26" fmla="*/ 411 w 64"/>
                <a:gd name="T27" fmla="*/ 17 h 79"/>
                <a:gd name="T28" fmla="*/ 462 w 64"/>
                <a:gd name="T29" fmla="*/ 34 h 79"/>
                <a:gd name="T30" fmla="*/ 462 w 64"/>
                <a:gd name="T31" fmla="*/ 69 h 79"/>
                <a:gd name="T32" fmla="*/ 411 w 64"/>
                <a:gd name="T33" fmla="*/ 86 h 79"/>
                <a:gd name="T34" fmla="*/ 411 w 64"/>
                <a:gd name="T35" fmla="*/ 49 h 79"/>
                <a:gd name="T36" fmla="*/ 360 w 64"/>
                <a:gd name="T37" fmla="*/ 34 h 79"/>
                <a:gd name="T38" fmla="*/ 312 w 64"/>
                <a:gd name="T39" fmla="*/ 17 h 79"/>
                <a:gd name="T40" fmla="*/ 210 w 64"/>
                <a:gd name="T41" fmla="*/ 17 h 79"/>
                <a:gd name="T42" fmla="*/ 159 w 64"/>
                <a:gd name="T43" fmla="*/ 34 h 79"/>
                <a:gd name="T44" fmla="*/ 107 w 64"/>
                <a:gd name="T45" fmla="*/ 49 h 79"/>
                <a:gd name="T46" fmla="*/ 51 w 64"/>
                <a:gd name="T47" fmla="*/ 69 h 79"/>
                <a:gd name="T48" fmla="*/ 51 w 64"/>
                <a:gd name="T49" fmla="*/ 102 h 79"/>
                <a:gd name="T50" fmla="*/ 51 w 64"/>
                <a:gd name="T51" fmla="*/ 136 h 79"/>
                <a:gd name="T52" fmla="*/ 107 w 64"/>
                <a:gd name="T53" fmla="*/ 170 h 79"/>
                <a:gd name="T54" fmla="*/ 210 w 64"/>
                <a:gd name="T55" fmla="*/ 170 h 79"/>
                <a:gd name="T56" fmla="*/ 312 w 64"/>
                <a:gd name="T57" fmla="*/ 170 h 79"/>
                <a:gd name="T58" fmla="*/ 360 w 64"/>
                <a:gd name="T59" fmla="*/ 153 h 79"/>
                <a:gd name="T60" fmla="*/ 411 w 64"/>
                <a:gd name="T61" fmla="*/ 136 h 79"/>
                <a:gd name="T62" fmla="*/ 411 w 64"/>
                <a:gd name="T63" fmla="*/ 102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9"/>
                <a:gd name="T98" fmla="*/ 64 w 64"/>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close/>
                  <a:moveTo>
                    <a:pt x="57" y="36"/>
                  </a:moveTo>
                  <a:lnTo>
                    <a:pt x="57" y="29"/>
                  </a:lnTo>
                  <a:lnTo>
                    <a:pt x="57" y="21"/>
                  </a:lnTo>
                  <a:lnTo>
                    <a:pt x="57" y="14"/>
                  </a:lnTo>
                  <a:lnTo>
                    <a:pt x="50" y="14"/>
                  </a:lnTo>
                  <a:lnTo>
                    <a:pt x="50" y="7"/>
                  </a:lnTo>
                  <a:lnTo>
                    <a:pt x="43" y="7"/>
                  </a:lnTo>
                  <a:lnTo>
                    <a:pt x="36" y="7"/>
                  </a:lnTo>
                  <a:lnTo>
                    <a:pt x="29" y="7"/>
                  </a:lnTo>
                  <a:lnTo>
                    <a:pt x="22" y="7"/>
                  </a:lnTo>
                  <a:lnTo>
                    <a:pt x="22" y="14"/>
                  </a:lnTo>
                  <a:lnTo>
                    <a:pt x="15" y="14"/>
                  </a:lnTo>
                  <a:lnTo>
                    <a:pt x="15" y="21"/>
                  </a:lnTo>
                  <a:lnTo>
                    <a:pt x="7" y="21"/>
                  </a:lnTo>
                  <a:lnTo>
                    <a:pt x="7" y="29"/>
                  </a:lnTo>
                  <a:lnTo>
                    <a:pt x="7" y="36"/>
                  </a:lnTo>
                  <a:lnTo>
                    <a:pt x="7" y="43"/>
                  </a:lnTo>
                  <a:lnTo>
                    <a:pt x="7" y="50"/>
                  </a:lnTo>
                  <a:lnTo>
                    <a:pt x="7" y="57"/>
                  </a:lnTo>
                  <a:lnTo>
                    <a:pt x="15" y="64"/>
                  </a:lnTo>
                  <a:lnTo>
                    <a:pt x="15" y="71"/>
                  </a:lnTo>
                  <a:lnTo>
                    <a:pt x="22" y="71"/>
                  </a:lnTo>
                  <a:lnTo>
                    <a:pt x="29" y="71"/>
                  </a:lnTo>
                  <a:lnTo>
                    <a:pt x="36" y="71"/>
                  </a:lnTo>
                  <a:lnTo>
                    <a:pt x="43" y="71"/>
                  </a:lnTo>
                  <a:lnTo>
                    <a:pt x="50" y="71"/>
                  </a:lnTo>
                  <a:lnTo>
                    <a:pt x="50" y="64"/>
                  </a:lnTo>
                  <a:lnTo>
                    <a:pt x="57" y="64"/>
                  </a:lnTo>
                  <a:lnTo>
                    <a:pt x="57" y="57"/>
                  </a:lnTo>
                  <a:lnTo>
                    <a:pt x="57" y="50"/>
                  </a:lnTo>
                  <a:lnTo>
                    <a:pt x="57" y="43"/>
                  </a:lnTo>
                  <a:lnTo>
                    <a:pt x="57" y="36"/>
                  </a:lnTo>
                  <a:close/>
                </a:path>
              </a:pathLst>
            </a:custGeom>
            <a:solidFill>
              <a:schemeClr val="hlink"/>
            </a:solidFill>
            <a:ln w="9525">
              <a:noFill/>
              <a:round/>
              <a:headEnd/>
              <a:tailEnd/>
            </a:ln>
          </p:spPr>
          <p:txBody>
            <a:bodyPr/>
            <a:lstStyle/>
            <a:p>
              <a:endParaRPr lang="de-DE">
                <a:latin typeface="Arial Narrow" panose="020B0606020202030204" pitchFamily="34" charset="0"/>
              </a:endParaRPr>
            </a:p>
          </p:txBody>
        </p:sp>
        <p:sp>
          <p:nvSpPr>
            <p:cNvPr id="14405" name="Freeform 67"/>
            <p:cNvSpPr>
              <a:spLocks/>
            </p:cNvSpPr>
            <p:nvPr/>
          </p:nvSpPr>
          <p:spPr bwMode="auto">
            <a:xfrm>
              <a:off x="1565" y="3109"/>
              <a:ext cx="172" cy="122"/>
            </a:xfrm>
            <a:custGeom>
              <a:avLst/>
              <a:gdLst>
                <a:gd name="T0" fmla="*/ 462 w 64"/>
                <a:gd name="T1" fmla="*/ 86 h 79"/>
                <a:gd name="T2" fmla="*/ 462 w 64"/>
                <a:gd name="T3" fmla="*/ 119 h 79"/>
                <a:gd name="T4" fmla="*/ 462 w 64"/>
                <a:gd name="T5" fmla="*/ 136 h 79"/>
                <a:gd name="T6" fmla="*/ 462 w 64"/>
                <a:gd name="T7" fmla="*/ 153 h 79"/>
                <a:gd name="T8" fmla="*/ 411 w 64"/>
                <a:gd name="T9" fmla="*/ 170 h 79"/>
                <a:gd name="T10" fmla="*/ 360 w 64"/>
                <a:gd name="T11" fmla="*/ 188 h 79"/>
                <a:gd name="T12" fmla="*/ 312 w 64"/>
                <a:gd name="T13" fmla="*/ 188 h 79"/>
                <a:gd name="T14" fmla="*/ 261 w 64"/>
                <a:gd name="T15" fmla="*/ 188 h 79"/>
                <a:gd name="T16" fmla="*/ 210 w 64"/>
                <a:gd name="T17" fmla="*/ 188 h 79"/>
                <a:gd name="T18" fmla="*/ 159 w 64"/>
                <a:gd name="T19" fmla="*/ 188 h 79"/>
                <a:gd name="T20" fmla="*/ 107 w 64"/>
                <a:gd name="T21" fmla="*/ 188 h 79"/>
                <a:gd name="T22" fmla="*/ 107 w 64"/>
                <a:gd name="T23" fmla="*/ 170 h 79"/>
                <a:gd name="T24" fmla="*/ 51 w 64"/>
                <a:gd name="T25" fmla="*/ 170 h 79"/>
                <a:gd name="T26" fmla="*/ 51 w 64"/>
                <a:gd name="T27" fmla="*/ 153 h 79"/>
                <a:gd name="T28" fmla="*/ 0 w 64"/>
                <a:gd name="T29" fmla="*/ 136 h 79"/>
                <a:gd name="T30" fmla="*/ 0 w 64"/>
                <a:gd name="T31" fmla="*/ 119 h 79"/>
                <a:gd name="T32" fmla="*/ 0 w 64"/>
                <a:gd name="T33" fmla="*/ 86 h 79"/>
                <a:gd name="T34" fmla="*/ 0 w 64"/>
                <a:gd name="T35" fmla="*/ 69 h 79"/>
                <a:gd name="T36" fmla="*/ 0 w 64"/>
                <a:gd name="T37" fmla="*/ 49 h 79"/>
                <a:gd name="T38" fmla="*/ 51 w 64"/>
                <a:gd name="T39" fmla="*/ 34 h 79"/>
                <a:gd name="T40" fmla="*/ 107 w 64"/>
                <a:gd name="T41" fmla="*/ 17 h 79"/>
                <a:gd name="T42" fmla="*/ 159 w 64"/>
                <a:gd name="T43" fmla="*/ 17 h 79"/>
                <a:gd name="T44" fmla="*/ 210 w 64"/>
                <a:gd name="T45" fmla="*/ 0 h 79"/>
                <a:gd name="T46" fmla="*/ 261 w 64"/>
                <a:gd name="T47" fmla="*/ 0 h 79"/>
                <a:gd name="T48" fmla="*/ 312 w 64"/>
                <a:gd name="T49" fmla="*/ 0 h 79"/>
                <a:gd name="T50" fmla="*/ 312 w 64"/>
                <a:gd name="T51" fmla="*/ 17 h 79"/>
                <a:gd name="T52" fmla="*/ 360 w 64"/>
                <a:gd name="T53" fmla="*/ 17 h 79"/>
                <a:gd name="T54" fmla="*/ 411 w 64"/>
                <a:gd name="T55" fmla="*/ 17 h 79"/>
                <a:gd name="T56" fmla="*/ 411 w 64"/>
                <a:gd name="T57" fmla="*/ 34 h 79"/>
                <a:gd name="T58" fmla="*/ 462 w 64"/>
                <a:gd name="T59" fmla="*/ 34 h 79"/>
                <a:gd name="T60" fmla="*/ 462 w 64"/>
                <a:gd name="T61" fmla="*/ 49 h 79"/>
                <a:gd name="T62" fmla="*/ 462 w 64"/>
                <a:gd name="T63" fmla="*/ 69 h 79"/>
                <a:gd name="T64" fmla="*/ 462 w 64"/>
                <a:gd name="T65" fmla="*/ 8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9"/>
                <a:gd name="T101" fmla="*/ 64 w 6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path>
              </a:pathLst>
            </a:custGeom>
            <a:solidFill>
              <a:schemeClr val="hlink"/>
            </a:solidFill>
            <a:ln w="22225">
              <a:solidFill>
                <a:srgbClr val="000000"/>
              </a:solidFill>
              <a:prstDash val="solid"/>
              <a:round/>
              <a:headEnd/>
              <a:tailEnd/>
            </a:ln>
          </p:spPr>
          <p:txBody>
            <a:bodyPr/>
            <a:lstStyle/>
            <a:p>
              <a:endParaRPr lang="de-DE">
                <a:latin typeface="Arial Narrow" panose="020B0606020202030204" pitchFamily="34" charset="0"/>
              </a:endParaRPr>
            </a:p>
          </p:txBody>
        </p:sp>
        <p:sp>
          <p:nvSpPr>
            <p:cNvPr id="14406" name="Freeform 68"/>
            <p:cNvSpPr>
              <a:spLocks/>
            </p:cNvSpPr>
            <p:nvPr/>
          </p:nvSpPr>
          <p:spPr bwMode="auto">
            <a:xfrm>
              <a:off x="1584" y="3120"/>
              <a:ext cx="134" cy="99"/>
            </a:xfrm>
            <a:custGeom>
              <a:avLst/>
              <a:gdLst>
                <a:gd name="T0" fmla="*/ 359 w 50"/>
                <a:gd name="T1" fmla="*/ 70 h 64"/>
                <a:gd name="T2" fmla="*/ 359 w 50"/>
                <a:gd name="T3" fmla="*/ 53 h 64"/>
                <a:gd name="T4" fmla="*/ 359 w 50"/>
                <a:gd name="T5" fmla="*/ 34 h 64"/>
                <a:gd name="T6" fmla="*/ 359 w 50"/>
                <a:gd name="T7" fmla="*/ 17 h 64"/>
                <a:gd name="T8" fmla="*/ 308 w 50"/>
                <a:gd name="T9" fmla="*/ 17 h 64"/>
                <a:gd name="T10" fmla="*/ 308 w 50"/>
                <a:gd name="T11" fmla="*/ 0 h 64"/>
                <a:gd name="T12" fmla="*/ 257 w 50"/>
                <a:gd name="T13" fmla="*/ 0 h 64"/>
                <a:gd name="T14" fmla="*/ 209 w 50"/>
                <a:gd name="T15" fmla="*/ 0 h 64"/>
                <a:gd name="T16" fmla="*/ 158 w 50"/>
                <a:gd name="T17" fmla="*/ 0 h 64"/>
                <a:gd name="T18" fmla="*/ 107 w 50"/>
                <a:gd name="T19" fmla="*/ 0 h 64"/>
                <a:gd name="T20" fmla="*/ 107 w 50"/>
                <a:gd name="T21" fmla="*/ 17 h 64"/>
                <a:gd name="T22" fmla="*/ 56 w 50"/>
                <a:gd name="T23" fmla="*/ 17 h 64"/>
                <a:gd name="T24" fmla="*/ 56 w 50"/>
                <a:gd name="T25" fmla="*/ 34 h 64"/>
                <a:gd name="T26" fmla="*/ 0 w 50"/>
                <a:gd name="T27" fmla="*/ 34 h 64"/>
                <a:gd name="T28" fmla="*/ 0 w 50"/>
                <a:gd name="T29" fmla="*/ 53 h 64"/>
                <a:gd name="T30" fmla="*/ 0 w 50"/>
                <a:gd name="T31" fmla="*/ 70 h 64"/>
                <a:gd name="T32" fmla="*/ 0 w 50"/>
                <a:gd name="T33" fmla="*/ 87 h 64"/>
                <a:gd name="T34" fmla="*/ 0 w 50"/>
                <a:gd name="T35" fmla="*/ 104 h 64"/>
                <a:gd name="T36" fmla="*/ 0 w 50"/>
                <a:gd name="T37" fmla="*/ 119 h 64"/>
                <a:gd name="T38" fmla="*/ 56 w 50"/>
                <a:gd name="T39" fmla="*/ 136 h 64"/>
                <a:gd name="T40" fmla="*/ 56 w 50"/>
                <a:gd name="T41" fmla="*/ 153 h 64"/>
                <a:gd name="T42" fmla="*/ 107 w 50"/>
                <a:gd name="T43" fmla="*/ 153 h 64"/>
                <a:gd name="T44" fmla="*/ 158 w 50"/>
                <a:gd name="T45" fmla="*/ 153 h 64"/>
                <a:gd name="T46" fmla="*/ 209 w 50"/>
                <a:gd name="T47" fmla="*/ 153 h 64"/>
                <a:gd name="T48" fmla="*/ 257 w 50"/>
                <a:gd name="T49" fmla="*/ 153 h 64"/>
                <a:gd name="T50" fmla="*/ 308 w 50"/>
                <a:gd name="T51" fmla="*/ 153 h 64"/>
                <a:gd name="T52" fmla="*/ 308 w 50"/>
                <a:gd name="T53" fmla="*/ 136 h 64"/>
                <a:gd name="T54" fmla="*/ 359 w 50"/>
                <a:gd name="T55" fmla="*/ 136 h 64"/>
                <a:gd name="T56" fmla="*/ 359 w 50"/>
                <a:gd name="T57" fmla="*/ 119 h 64"/>
                <a:gd name="T58" fmla="*/ 359 w 50"/>
                <a:gd name="T59" fmla="*/ 104 h 64"/>
                <a:gd name="T60" fmla="*/ 359 w 50"/>
                <a:gd name="T61" fmla="*/ 87 h 64"/>
                <a:gd name="T62" fmla="*/ 359 w 50"/>
                <a:gd name="T63" fmla="*/ 7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64"/>
                <a:gd name="T98" fmla="*/ 50 w 5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64">
                  <a:moveTo>
                    <a:pt x="50" y="29"/>
                  </a:moveTo>
                  <a:lnTo>
                    <a:pt x="50" y="22"/>
                  </a:lnTo>
                  <a:lnTo>
                    <a:pt x="50" y="14"/>
                  </a:lnTo>
                  <a:lnTo>
                    <a:pt x="50" y="7"/>
                  </a:lnTo>
                  <a:lnTo>
                    <a:pt x="43" y="7"/>
                  </a:lnTo>
                  <a:lnTo>
                    <a:pt x="43" y="0"/>
                  </a:lnTo>
                  <a:lnTo>
                    <a:pt x="36" y="0"/>
                  </a:lnTo>
                  <a:lnTo>
                    <a:pt x="29" y="0"/>
                  </a:lnTo>
                  <a:lnTo>
                    <a:pt x="22" y="0"/>
                  </a:lnTo>
                  <a:lnTo>
                    <a:pt x="15" y="0"/>
                  </a:lnTo>
                  <a:lnTo>
                    <a:pt x="15" y="7"/>
                  </a:lnTo>
                  <a:lnTo>
                    <a:pt x="8" y="7"/>
                  </a:lnTo>
                  <a:lnTo>
                    <a:pt x="8" y="14"/>
                  </a:lnTo>
                  <a:lnTo>
                    <a:pt x="0" y="14"/>
                  </a:lnTo>
                  <a:lnTo>
                    <a:pt x="0" y="22"/>
                  </a:lnTo>
                  <a:lnTo>
                    <a:pt x="0" y="29"/>
                  </a:lnTo>
                  <a:lnTo>
                    <a:pt x="0" y="36"/>
                  </a:lnTo>
                  <a:lnTo>
                    <a:pt x="0" y="43"/>
                  </a:lnTo>
                  <a:lnTo>
                    <a:pt x="0" y="50"/>
                  </a:lnTo>
                  <a:lnTo>
                    <a:pt x="8" y="57"/>
                  </a:lnTo>
                  <a:lnTo>
                    <a:pt x="8" y="64"/>
                  </a:lnTo>
                  <a:lnTo>
                    <a:pt x="15" y="64"/>
                  </a:lnTo>
                  <a:lnTo>
                    <a:pt x="22" y="64"/>
                  </a:lnTo>
                  <a:lnTo>
                    <a:pt x="29" y="64"/>
                  </a:lnTo>
                  <a:lnTo>
                    <a:pt x="36" y="64"/>
                  </a:lnTo>
                  <a:lnTo>
                    <a:pt x="43" y="64"/>
                  </a:lnTo>
                  <a:lnTo>
                    <a:pt x="43" y="57"/>
                  </a:lnTo>
                  <a:lnTo>
                    <a:pt x="50" y="57"/>
                  </a:lnTo>
                  <a:lnTo>
                    <a:pt x="50" y="50"/>
                  </a:lnTo>
                  <a:lnTo>
                    <a:pt x="50" y="43"/>
                  </a:lnTo>
                  <a:lnTo>
                    <a:pt x="50" y="36"/>
                  </a:lnTo>
                  <a:lnTo>
                    <a:pt x="50" y="29"/>
                  </a:lnTo>
                </a:path>
              </a:pathLst>
            </a:custGeom>
            <a:solidFill>
              <a:schemeClr val="hlink"/>
            </a:solidFill>
            <a:ln w="22225">
              <a:solidFill>
                <a:srgbClr val="000000"/>
              </a:solidFill>
              <a:prstDash val="solid"/>
              <a:round/>
              <a:headEnd/>
              <a:tailEnd/>
            </a:ln>
          </p:spPr>
          <p:txBody>
            <a:bodyPr/>
            <a:lstStyle/>
            <a:p>
              <a:endParaRPr lang="de-DE">
                <a:latin typeface="Arial Narrow" panose="020B0606020202030204" pitchFamily="34" charset="0"/>
              </a:endParaRPr>
            </a:p>
          </p:txBody>
        </p:sp>
        <p:sp>
          <p:nvSpPr>
            <p:cNvPr id="14407" name="Line 69"/>
            <p:cNvSpPr>
              <a:spLocks noChangeShapeType="1"/>
            </p:cNvSpPr>
            <p:nvPr/>
          </p:nvSpPr>
          <p:spPr bwMode="auto">
            <a:xfrm flipV="1">
              <a:off x="1488" y="2352"/>
              <a:ext cx="720" cy="720"/>
            </a:xfrm>
            <a:prstGeom prst="line">
              <a:avLst/>
            </a:prstGeom>
            <a:noFill/>
            <a:ln w="57150">
              <a:solidFill>
                <a:schemeClr val="hlink"/>
              </a:solidFill>
              <a:round/>
              <a:headEnd/>
              <a:tailEnd type="triangle" w="med" len="med"/>
            </a:ln>
          </p:spPr>
          <p:txBody>
            <a:bodyPr wrap="none" anchor="ctr"/>
            <a:lstStyle/>
            <a:p>
              <a:endParaRPr lang="de-DE">
                <a:latin typeface="Arial Narrow" panose="020B0606020202030204" pitchFamily="34" charset="0"/>
              </a:endParaRPr>
            </a:p>
          </p:txBody>
        </p:sp>
      </p:grpSp>
      <p:grpSp>
        <p:nvGrpSpPr>
          <p:cNvPr id="6" name="Group 70"/>
          <p:cNvGrpSpPr>
            <a:grpSpLocks/>
          </p:cNvGrpSpPr>
          <p:nvPr/>
        </p:nvGrpSpPr>
        <p:grpSpPr bwMode="auto">
          <a:xfrm>
            <a:off x="1828800" y="3887788"/>
            <a:ext cx="4570413" cy="1338262"/>
            <a:chOff x="1248" y="2640"/>
            <a:chExt cx="2880" cy="843"/>
          </a:xfrm>
        </p:grpSpPr>
        <p:sp>
          <p:nvSpPr>
            <p:cNvPr id="14383" name="Freeform 71"/>
            <p:cNvSpPr>
              <a:spLocks/>
            </p:cNvSpPr>
            <p:nvPr/>
          </p:nvSpPr>
          <p:spPr bwMode="auto">
            <a:xfrm>
              <a:off x="3659" y="3131"/>
              <a:ext cx="16" cy="10"/>
            </a:xfrm>
            <a:custGeom>
              <a:avLst/>
              <a:gdLst>
                <a:gd name="T0" fmla="*/ 16 w 16"/>
                <a:gd name="T1" fmla="*/ 10 h 10"/>
                <a:gd name="T2" fmla="*/ 9 w 16"/>
                <a:gd name="T3" fmla="*/ 4 h 10"/>
                <a:gd name="T4" fmla="*/ 0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16" y="10"/>
                  </a:moveTo>
                  <a:lnTo>
                    <a:pt x="9" y="4"/>
                  </a:lnTo>
                  <a:lnTo>
                    <a:pt x="0" y="0"/>
                  </a:lnTo>
                </a:path>
              </a:pathLst>
            </a:custGeom>
            <a:noFill/>
            <a:ln w="9525">
              <a:solidFill>
                <a:srgbClr val="000000"/>
              </a:solidFill>
              <a:prstDash val="solid"/>
              <a:round/>
              <a:headEnd/>
              <a:tailEnd/>
            </a:ln>
          </p:spPr>
          <p:txBody>
            <a:bodyPr/>
            <a:lstStyle/>
            <a:p>
              <a:endParaRPr lang="de-DE">
                <a:latin typeface="Arial Narrow" panose="020B0606020202030204" pitchFamily="34" charset="0"/>
              </a:endParaRPr>
            </a:p>
          </p:txBody>
        </p:sp>
        <p:sp>
          <p:nvSpPr>
            <p:cNvPr id="14384" name="Freeform 72"/>
            <p:cNvSpPr>
              <a:spLocks/>
            </p:cNvSpPr>
            <p:nvPr/>
          </p:nvSpPr>
          <p:spPr bwMode="auto">
            <a:xfrm>
              <a:off x="3659" y="3141"/>
              <a:ext cx="47" cy="134"/>
            </a:xfrm>
            <a:custGeom>
              <a:avLst/>
              <a:gdLst>
                <a:gd name="T0" fmla="*/ 16 w 47"/>
                <a:gd name="T1" fmla="*/ 0 h 134"/>
                <a:gd name="T2" fmla="*/ 24 w 47"/>
                <a:gd name="T3" fmla="*/ 7 h 134"/>
                <a:gd name="T4" fmla="*/ 32 w 47"/>
                <a:gd name="T5" fmla="*/ 14 h 134"/>
                <a:gd name="T6" fmla="*/ 37 w 47"/>
                <a:gd name="T7" fmla="*/ 23 h 134"/>
                <a:gd name="T8" fmla="*/ 42 w 47"/>
                <a:gd name="T9" fmla="*/ 32 h 134"/>
                <a:gd name="T10" fmla="*/ 44 w 47"/>
                <a:gd name="T11" fmla="*/ 42 h 134"/>
                <a:gd name="T12" fmla="*/ 47 w 47"/>
                <a:gd name="T13" fmla="*/ 51 h 134"/>
                <a:gd name="T14" fmla="*/ 47 w 47"/>
                <a:gd name="T15" fmla="*/ 61 h 134"/>
                <a:gd name="T16" fmla="*/ 47 w 47"/>
                <a:gd name="T17" fmla="*/ 72 h 134"/>
                <a:gd name="T18" fmla="*/ 44 w 47"/>
                <a:gd name="T19" fmla="*/ 82 h 134"/>
                <a:gd name="T20" fmla="*/ 42 w 47"/>
                <a:gd name="T21" fmla="*/ 92 h 134"/>
                <a:gd name="T22" fmla="*/ 37 w 47"/>
                <a:gd name="T23" fmla="*/ 101 h 134"/>
                <a:gd name="T24" fmla="*/ 32 w 47"/>
                <a:gd name="T25" fmla="*/ 110 h 134"/>
                <a:gd name="T26" fmla="*/ 24 w 47"/>
                <a:gd name="T27" fmla="*/ 118 h 134"/>
                <a:gd name="T28" fmla="*/ 16 w 47"/>
                <a:gd name="T29" fmla="*/ 124 h 134"/>
                <a:gd name="T30" fmla="*/ 9 w 47"/>
                <a:gd name="T31" fmla="*/ 129 h 134"/>
                <a:gd name="T32" fmla="*/ 0 w 47"/>
                <a:gd name="T33" fmla="*/ 134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34"/>
                <a:gd name="T53" fmla="*/ 47 w 47"/>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34">
                  <a:moveTo>
                    <a:pt x="16" y="0"/>
                  </a:moveTo>
                  <a:lnTo>
                    <a:pt x="24" y="7"/>
                  </a:lnTo>
                  <a:lnTo>
                    <a:pt x="32" y="14"/>
                  </a:lnTo>
                  <a:lnTo>
                    <a:pt x="37" y="23"/>
                  </a:lnTo>
                  <a:lnTo>
                    <a:pt x="42" y="32"/>
                  </a:lnTo>
                  <a:lnTo>
                    <a:pt x="44" y="42"/>
                  </a:lnTo>
                  <a:lnTo>
                    <a:pt x="47" y="51"/>
                  </a:lnTo>
                  <a:lnTo>
                    <a:pt x="47" y="61"/>
                  </a:lnTo>
                  <a:lnTo>
                    <a:pt x="47" y="72"/>
                  </a:lnTo>
                  <a:lnTo>
                    <a:pt x="44" y="82"/>
                  </a:lnTo>
                  <a:lnTo>
                    <a:pt x="42" y="92"/>
                  </a:lnTo>
                  <a:lnTo>
                    <a:pt x="37" y="101"/>
                  </a:lnTo>
                  <a:lnTo>
                    <a:pt x="32" y="110"/>
                  </a:lnTo>
                  <a:lnTo>
                    <a:pt x="24" y="118"/>
                  </a:lnTo>
                  <a:lnTo>
                    <a:pt x="16" y="124"/>
                  </a:lnTo>
                  <a:lnTo>
                    <a:pt x="9" y="129"/>
                  </a:lnTo>
                  <a:lnTo>
                    <a:pt x="0" y="134"/>
                  </a:lnTo>
                </a:path>
              </a:pathLst>
            </a:custGeom>
            <a:noFill/>
            <a:ln w="38100" cmpd="sng">
              <a:solidFill>
                <a:schemeClr val="hlink"/>
              </a:solidFill>
              <a:prstDash val="solid"/>
              <a:round/>
              <a:headEnd/>
              <a:tailEnd/>
            </a:ln>
          </p:spPr>
          <p:txBody>
            <a:bodyPr/>
            <a:lstStyle/>
            <a:p>
              <a:endParaRPr lang="de-DE">
                <a:latin typeface="Arial Narrow" panose="020B0606020202030204" pitchFamily="34" charset="0"/>
              </a:endParaRPr>
            </a:p>
          </p:txBody>
        </p:sp>
        <p:sp>
          <p:nvSpPr>
            <p:cNvPr id="14385" name="Freeform 73"/>
            <p:cNvSpPr>
              <a:spLocks/>
            </p:cNvSpPr>
            <p:nvPr/>
          </p:nvSpPr>
          <p:spPr bwMode="auto">
            <a:xfrm>
              <a:off x="2644" y="3131"/>
              <a:ext cx="1015" cy="144"/>
            </a:xfrm>
            <a:custGeom>
              <a:avLst/>
              <a:gdLst>
                <a:gd name="T0" fmla="*/ 1015 w 1015"/>
                <a:gd name="T1" fmla="*/ 0 h 144"/>
                <a:gd name="T2" fmla="*/ 49 w 1015"/>
                <a:gd name="T3" fmla="*/ 0 h 144"/>
                <a:gd name="T4" fmla="*/ 42 w 1015"/>
                <a:gd name="T5" fmla="*/ 1 h 144"/>
                <a:gd name="T6" fmla="*/ 37 w 1015"/>
                <a:gd name="T7" fmla="*/ 1 h 144"/>
                <a:gd name="T8" fmla="*/ 32 w 1015"/>
                <a:gd name="T9" fmla="*/ 5 h 144"/>
                <a:gd name="T10" fmla="*/ 24 w 1015"/>
                <a:gd name="T11" fmla="*/ 9 h 144"/>
                <a:gd name="T12" fmla="*/ 19 w 1015"/>
                <a:gd name="T13" fmla="*/ 14 h 144"/>
                <a:gd name="T14" fmla="*/ 14 w 1015"/>
                <a:gd name="T15" fmla="*/ 20 h 144"/>
                <a:gd name="T16" fmla="*/ 9 w 1015"/>
                <a:gd name="T17" fmla="*/ 32 h 144"/>
                <a:gd name="T18" fmla="*/ 4 w 1015"/>
                <a:gd name="T19" fmla="*/ 43 h 144"/>
                <a:gd name="T20" fmla="*/ 2 w 1015"/>
                <a:gd name="T21" fmla="*/ 57 h 144"/>
                <a:gd name="T22" fmla="*/ 0 w 1015"/>
                <a:gd name="T23" fmla="*/ 71 h 144"/>
                <a:gd name="T24" fmla="*/ 2 w 1015"/>
                <a:gd name="T25" fmla="*/ 87 h 144"/>
                <a:gd name="T26" fmla="*/ 4 w 1015"/>
                <a:gd name="T27" fmla="*/ 101 h 144"/>
                <a:gd name="T28" fmla="*/ 9 w 1015"/>
                <a:gd name="T29" fmla="*/ 112 h 144"/>
                <a:gd name="T30" fmla="*/ 14 w 1015"/>
                <a:gd name="T31" fmla="*/ 122 h 144"/>
                <a:gd name="T32" fmla="*/ 19 w 1015"/>
                <a:gd name="T33" fmla="*/ 129 h 144"/>
                <a:gd name="T34" fmla="*/ 24 w 1015"/>
                <a:gd name="T35" fmla="*/ 134 h 144"/>
                <a:gd name="T36" fmla="*/ 32 w 1015"/>
                <a:gd name="T37" fmla="*/ 139 h 144"/>
                <a:gd name="T38" fmla="*/ 37 w 1015"/>
                <a:gd name="T39" fmla="*/ 142 h 144"/>
                <a:gd name="T40" fmla="*/ 42 w 1015"/>
                <a:gd name="T41" fmla="*/ 143 h 144"/>
                <a:gd name="T42" fmla="*/ 49 w 1015"/>
                <a:gd name="T43" fmla="*/ 144 h 144"/>
                <a:gd name="T44" fmla="*/ 55 w 1015"/>
                <a:gd name="T45" fmla="*/ 143 h 144"/>
                <a:gd name="T46" fmla="*/ 60 w 1015"/>
                <a:gd name="T47" fmla="*/ 142 h 144"/>
                <a:gd name="T48" fmla="*/ 67 w 1015"/>
                <a:gd name="T49" fmla="*/ 139 h 144"/>
                <a:gd name="T50" fmla="*/ 73 w 1015"/>
                <a:gd name="T51" fmla="*/ 134 h 144"/>
                <a:gd name="T52" fmla="*/ 78 w 1015"/>
                <a:gd name="T53" fmla="*/ 129 h 144"/>
                <a:gd name="T54" fmla="*/ 83 w 1015"/>
                <a:gd name="T55" fmla="*/ 122 h 144"/>
                <a:gd name="T56" fmla="*/ 90 w 1015"/>
                <a:gd name="T57" fmla="*/ 111 h 144"/>
                <a:gd name="T58" fmla="*/ 95 w 1015"/>
                <a:gd name="T59" fmla="*/ 98 h 144"/>
                <a:gd name="T60" fmla="*/ 96 w 1015"/>
                <a:gd name="T61" fmla="*/ 89 h 144"/>
                <a:gd name="T62" fmla="*/ 97 w 1015"/>
                <a:gd name="T63" fmla="*/ 80 h 144"/>
                <a:gd name="T64" fmla="*/ 97 w 1015"/>
                <a:gd name="T65" fmla="*/ 71 h 144"/>
                <a:gd name="T66" fmla="*/ 96 w 1015"/>
                <a:gd name="T67" fmla="*/ 57 h 144"/>
                <a:gd name="T68" fmla="*/ 93 w 1015"/>
                <a:gd name="T69" fmla="*/ 43 h 144"/>
                <a:gd name="T70" fmla="*/ 90 w 1015"/>
                <a:gd name="T71" fmla="*/ 32 h 144"/>
                <a:gd name="T72" fmla="*/ 83 w 1015"/>
                <a:gd name="T73" fmla="*/ 20 h 144"/>
                <a:gd name="T74" fmla="*/ 78 w 1015"/>
                <a:gd name="T75" fmla="*/ 14 h 144"/>
                <a:gd name="T76" fmla="*/ 73 w 1015"/>
                <a:gd name="T77" fmla="*/ 9 h 144"/>
                <a:gd name="T78" fmla="*/ 67 w 1015"/>
                <a:gd name="T79" fmla="*/ 5 h 144"/>
                <a:gd name="T80" fmla="*/ 60 w 1015"/>
                <a:gd name="T81" fmla="*/ 1 h 144"/>
                <a:gd name="T82" fmla="*/ 55 w 1015"/>
                <a:gd name="T83" fmla="*/ 1 h 144"/>
                <a:gd name="T84" fmla="*/ 49 w 1015"/>
                <a:gd name="T85" fmla="*/ 0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5"/>
                <a:gd name="T130" fmla="*/ 0 h 144"/>
                <a:gd name="T131" fmla="*/ 1015 w 1015"/>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5" h="144">
                  <a:moveTo>
                    <a:pt x="1015" y="0"/>
                  </a:moveTo>
                  <a:lnTo>
                    <a:pt x="49" y="0"/>
                  </a:lnTo>
                  <a:lnTo>
                    <a:pt x="42" y="1"/>
                  </a:lnTo>
                  <a:lnTo>
                    <a:pt x="37" y="1"/>
                  </a:lnTo>
                  <a:lnTo>
                    <a:pt x="32" y="5"/>
                  </a:lnTo>
                  <a:lnTo>
                    <a:pt x="24" y="9"/>
                  </a:lnTo>
                  <a:lnTo>
                    <a:pt x="19" y="14"/>
                  </a:lnTo>
                  <a:lnTo>
                    <a:pt x="14" y="20"/>
                  </a:lnTo>
                  <a:lnTo>
                    <a:pt x="9" y="32"/>
                  </a:lnTo>
                  <a:lnTo>
                    <a:pt x="4" y="43"/>
                  </a:lnTo>
                  <a:lnTo>
                    <a:pt x="2" y="57"/>
                  </a:lnTo>
                  <a:lnTo>
                    <a:pt x="0" y="71"/>
                  </a:lnTo>
                  <a:lnTo>
                    <a:pt x="2" y="87"/>
                  </a:lnTo>
                  <a:lnTo>
                    <a:pt x="4" y="101"/>
                  </a:lnTo>
                  <a:lnTo>
                    <a:pt x="9" y="112"/>
                  </a:lnTo>
                  <a:lnTo>
                    <a:pt x="14" y="122"/>
                  </a:lnTo>
                  <a:lnTo>
                    <a:pt x="19" y="129"/>
                  </a:lnTo>
                  <a:lnTo>
                    <a:pt x="24" y="134"/>
                  </a:lnTo>
                  <a:lnTo>
                    <a:pt x="32" y="139"/>
                  </a:lnTo>
                  <a:lnTo>
                    <a:pt x="37" y="142"/>
                  </a:lnTo>
                  <a:lnTo>
                    <a:pt x="42" y="143"/>
                  </a:lnTo>
                  <a:lnTo>
                    <a:pt x="49" y="144"/>
                  </a:lnTo>
                  <a:lnTo>
                    <a:pt x="55" y="143"/>
                  </a:lnTo>
                  <a:lnTo>
                    <a:pt x="60" y="142"/>
                  </a:lnTo>
                  <a:lnTo>
                    <a:pt x="67" y="139"/>
                  </a:lnTo>
                  <a:lnTo>
                    <a:pt x="73" y="134"/>
                  </a:lnTo>
                  <a:lnTo>
                    <a:pt x="78" y="129"/>
                  </a:lnTo>
                  <a:lnTo>
                    <a:pt x="83" y="122"/>
                  </a:lnTo>
                  <a:lnTo>
                    <a:pt x="90" y="111"/>
                  </a:lnTo>
                  <a:lnTo>
                    <a:pt x="95" y="98"/>
                  </a:lnTo>
                  <a:lnTo>
                    <a:pt x="96" y="89"/>
                  </a:lnTo>
                  <a:lnTo>
                    <a:pt x="97" y="80"/>
                  </a:lnTo>
                  <a:lnTo>
                    <a:pt x="97" y="71"/>
                  </a:lnTo>
                  <a:lnTo>
                    <a:pt x="96" y="57"/>
                  </a:lnTo>
                  <a:lnTo>
                    <a:pt x="93" y="43"/>
                  </a:lnTo>
                  <a:lnTo>
                    <a:pt x="90" y="32"/>
                  </a:lnTo>
                  <a:lnTo>
                    <a:pt x="83" y="20"/>
                  </a:lnTo>
                  <a:lnTo>
                    <a:pt x="78" y="14"/>
                  </a:lnTo>
                  <a:lnTo>
                    <a:pt x="73" y="9"/>
                  </a:lnTo>
                  <a:lnTo>
                    <a:pt x="67" y="5"/>
                  </a:lnTo>
                  <a:lnTo>
                    <a:pt x="60" y="1"/>
                  </a:lnTo>
                  <a:lnTo>
                    <a:pt x="55" y="1"/>
                  </a:lnTo>
                  <a:lnTo>
                    <a:pt x="49" y="0"/>
                  </a:lnTo>
                </a:path>
              </a:pathLst>
            </a:custGeom>
            <a:noFill/>
            <a:ln w="28575" cmpd="sng">
              <a:solidFill>
                <a:schemeClr val="hlink"/>
              </a:solidFill>
              <a:prstDash val="solid"/>
              <a:round/>
              <a:headEnd/>
              <a:tailEnd/>
            </a:ln>
          </p:spPr>
          <p:txBody>
            <a:bodyPr/>
            <a:lstStyle/>
            <a:p>
              <a:endParaRPr lang="de-DE">
                <a:latin typeface="Arial Narrow" panose="020B0606020202030204" pitchFamily="34" charset="0"/>
              </a:endParaRPr>
            </a:p>
          </p:txBody>
        </p:sp>
        <p:sp>
          <p:nvSpPr>
            <p:cNvPr id="14386" name="Line 74"/>
            <p:cNvSpPr>
              <a:spLocks noChangeShapeType="1"/>
            </p:cNvSpPr>
            <p:nvPr/>
          </p:nvSpPr>
          <p:spPr bwMode="auto">
            <a:xfrm>
              <a:off x="2693" y="3275"/>
              <a:ext cx="966" cy="1"/>
            </a:xfrm>
            <a:prstGeom prst="line">
              <a:avLst/>
            </a:prstGeom>
            <a:noFill/>
            <a:ln w="28575">
              <a:solidFill>
                <a:schemeClr val="hlink"/>
              </a:solidFill>
              <a:round/>
              <a:headEnd/>
              <a:tailEnd/>
            </a:ln>
          </p:spPr>
          <p:txBody>
            <a:bodyPr/>
            <a:lstStyle/>
            <a:p>
              <a:endParaRPr lang="de-DE">
                <a:latin typeface="Arial Narrow" panose="020B0606020202030204" pitchFamily="34" charset="0"/>
              </a:endParaRPr>
            </a:p>
          </p:txBody>
        </p:sp>
        <p:sp>
          <p:nvSpPr>
            <p:cNvPr id="14387" name="Rectangle 75"/>
            <p:cNvSpPr>
              <a:spLocks noChangeArrowheads="1"/>
            </p:cNvSpPr>
            <p:nvPr/>
          </p:nvSpPr>
          <p:spPr bwMode="auto">
            <a:xfrm>
              <a:off x="2538" y="3302"/>
              <a:ext cx="1222" cy="181"/>
            </a:xfrm>
            <a:prstGeom prst="rect">
              <a:avLst/>
            </a:prstGeom>
            <a:noFill/>
            <a:ln w="9525">
              <a:noFill/>
              <a:miter lim="800000"/>
              <a:headEnd/>
              <a:tailEnd/>
            </a:ln>
          </p:spPr>
          <p:txBody>
            <a:bodyPr/>
            <a:lstStyle/>
            <a:p>
              <a:endParaRPr lang="de-DE">
                <a:latin typeface="Arial Narrow" panose="020B0606020202030204" pitchFamily="34" charset="0"/>
              </a:endParaRPr>
            </a:p>
          </p:txBody>
        </p:sp>
        <p:sp>
          <p:nvSpPr>
            <p:cNvPr id="14388" name="Rectangle 76"/>
            <p:cNvSpPr>
              <a:spLocks noChangeArrowheads="1"/>
            </p:cNvSpPr>
            <p:nvPr/>
          </p:nvSpPr>
          <p:spPr bwMode="auto">
            <a:xfrm>
              <a:off x="2751" y="3312"/>
              <a:ext cx="872" cy="136"/>
            </a:xfrm>
            <a:prstGeom prst="rect">
              <a:avLst/>
            </a:prstGeom>
            <a:noFill/>
            <a:ln w="9525">
              <a:noFill/>
              <a:miter lim="800000"/>
              <a:headEnd/>
              <a:tailEnd/>
            </a:ln>
          </p:spPr>
          <p:txBody>
            <a:bodyPr wrap="none" lIns="0" tIns="0" rIns="0" bIns="0">
              <a:spAutoFit/>
            </a:bodyPr>
            <a:lstStyle/>
            <a:p>
              <a:pPr algn="ctr" defTabSz="762000"/>
              <a:r>
                <a:rPr lang="en-GB" altLang="ar-SA" sz="1400" u="none">
                  <a:solidFill>
                    <a:schemeClr val="hlink"/>
                  </a:solidFill>
                  <a:latin typeface="Arial Narrow" panose="020B0606020202030204" pitchFamily="34" charset="0"/>
                  <a:cs typeface="Times New Roman (Arabic)" charset="-78"/>
                </a:rPr>
                <a:t>Secret Key Channel</a:t>
              </a:r>
            </a:p>
          </p:txBody>
        </p:sp>
        <p:sp>
          <p:nvSpPr>
            <p:cNvPr id="14389" name="Line 77"/>
            <p:cNvSpPr>
              <a:spLocks noChangeShapeType="1"/>
            </p:cNvSpPr>
            <p:nvPr/>
          </p:nvSpPr>
          <p:spPr bwMode="auto">
            <a:xfrm>
              <a:off x="1248" y="3216"/>
              <a:ext cx="1440" cy="0"/>
            </a:xfrm>
            <a:prstGeom prst="line">
              <a:avLst/>
            </a:prstGeom>
            <a:noFill/>
            <a:ln w="38100">
              <a:solidFill>
                <a:schemeClr val="hlink"/>
              </a:solidFill>
              <a:round/>
              <a:headEnd/>
              <a:tailEnd/>
            </a:ln>
          </p:spPr>
          <p:txBody>
            <a:bodyPr wrap="none" anchor="ctr"/>
            <a:lstStyle/>
            <a:p>
              <a:endParaRPr lang="de-DE">
                <a:latin typeface="Arial Narrow" panose="020B0606020202030204" pitchFamily="34" charset="0"/>
              </a:endParaRPr>
            </a:p>
          </p:txBody>
        </p:sp>
        <p:sp>
          <p:nvSpPr>
            <p:cNvPr id="14390" name="Line 78"/>
            <p:cNvSpPr>
              <a:spLocks noChangeShapeType="1"/>
            </p:cNvSpPr>
            <p:nvPr/>
          </p:nvSpPr>
          <p:spPr bwMode="auto">
            <a:xfrm flipV="1">
              <a:off x="2208" y="2640"/>
              <a:ext cx="0" cy="576"/>
            </a:xfrm>
            <a:prstGeom prst="line">
              <a:avLst/>
            </a:prstGeom>
            <a:noFill/>
            <a:ln w="38100">
              <a:solidFill>
                <a:schemeClr val="hlink"/>
              </a:solidFill>
              <a:round/>
              <a:headEnd/>
              <a:tailEnd type="triangle" w="med" len="med"/>
            </a:ln>
          </p:spPr>
          <p:txBody>
            <a:bodyPr wrap="none" anchor="ctr"/>
            <a:lstStyle/>
            <a:p>
              <a:endParaRPr lang="de-DE">
                <a:latin typeface="Arial Narrow" panose="020B0606020202030204" pitchFamily="34" charset="0"/>
              </a:endParaRPr>
            </a:p>
          </p:txBody>
        </p:sp>
        <p:sp>
          <p:nvSpPr>
            <p:cNvPr id="14391" name="Rectangle 79"/>
            <p:cNvSpPr>
              <a:spLocks noChangeArrowheads="1"/>
            </p:cNvSpPr>
            <p:nvPr/>
          </p:nvSpPr>
          <p:spPr bwMode="auto">
            <a:xfrm>
              <a:off x="3997" y="2688"/>
              <a:ext cx="81" cy="194"/>
            </a:xfrm>
            <a:prstGeom prst="rect">
              <a:avLst/>
            </a:prstGeom>
            <a:noFill/>
            <a:ln w="9525">
              <a:noFill/>
              <a:miter lim="800000"/>
              <a:headEnd/>
              <a:tailEnd/>
            </a:ln>
          </p:spPr>
          <p:txBody>
            <a:bodyPr wrap="none" lIns="0" tIns="0" rIns="0" bIns="0">
              <a:spAutoFit/>
            </a:bodyPr>
            <a:lstStyle/>
            <a:p>
              <a:pPr algn="ctr" defTabSz="762000"/>
              <a:r>
                <a:rPr lang="en-GB" altLang="ar-SA" u="none">
                  <a:solidFill>
                    <a:schemeClr val="hlink"/>
                  </a:solidFill>
                  <a:latin typeface="Arial Narrow" panose="020B0606020202030204" pitchFamily="34" charset="0"/>
                  <a:cs typeface="Times New Roman (Arabic)" charset="-78"/>
                </a:rPr>
                <a:t>Z</a:t>
              </a:r>
            </a:p>
          </p:txBody>
        </p:sp>
        <p:sp>
          <p:nvSpPr>
            <p:cNvPr id="14392" name="Line 80"/>
            <p:cNvSpPr>
              <a:spLocks noChangeShapeType="1"/>
            </p:cNvSpPr>
            <p:nvPr/>
          </p:nvSpPr>
          <p:spPr bwMode="auto">
            <a:xfrm>
              <a:off x="3696" y="3216"/>
              <a:ext cx="432" cy="0"/>
            </a:xfrm>
            <a:prstGeom prst="line">
              <a:avLst/>
            </a:prstGeom>
            <a:noFill/>
            <a:ln w="38100">
              <a:solidFill>
                <a:schemeClr val="hlink"/>
              </a:solidFill>
              <a:round/>
              <a:headEnd/>
              <a:tailEnd/>
            </a:ln>
          </p:spPr>
          <p:txBody>
            <a:bodyPr wrap="none" lIns="90000" tIns="46800" rIns="90000" bIns="46800" anchor="ctr"/>
            <a:lstStyle/>
            <a:p>
              <a:endParaRPr lang="de-DE">
                <a:latin typeface="Arial Narrow" panose="020B0606020202030204" pitchFamily="34" charset="0"/>
              </a:endParaRPr>
            </a:p>
          </p:txBody>
        </p:sp>
        <p:sp>
          <p:nvSpPr>
            <p:cNvPr id="14393" name="Line 81"/>
            <p:cNvSpPr>
              <a:spLocks noChangeShapeType="1"/>
            </p:cNvSpPr>
            <p:nvPr/>
          </p:nvSpPr>
          <p:spPr bwMode="auto">
            <a:xfrm flipV="1">
              <a:off x="4128" y="2640"/>
              <a:ext cx="0" cy="576"/>
            </a:xfrm>
            <a:prstGeom prst="line">
              <a:avLst/>
            </a:prstGeom>
            <a:noFill/>
            <a:ln w="38100">
              <a:solidFill>
                <a:schemeClr val="hlink"/>
              </a:solidFill>
              <a:round/>
              <a:headEnd/>
              <a:tailEnd type="triangle" w="med" len="med"/>
            </a:ln>
          </p:spPr>
          <p:txBody>
            <a:bodyPr wrap="none" lIns="90000" tIns="46800" rIns="90000" bIns="46800" anchor="ctr"/>
            <a:lstStyle/>
            <a:p>
              <a:endParaRPr lang="de-DE">
                <a:latin typeface="Arial Narrow" panose="020B0606020202030204" pitchFamily="34" charset="0"/>
              </a:endParaRPr>
            </a:p>
          </p:txBody>
        </p:sp>
      </p:grpSp>
      <p:sp>
        <p:nvSpPr>
          <p:cNvPr id="14378" name="Rectangle 82"/>
          <p:cNvSpPr>
            <a:spLocks noChangeArrowheads="1"/>
          </p:cNvSpPr>
          <p:nvPr/>
        </p:nvSpPr>
        <p:spPr bwMode="auto">
          <a:xfrm>
            <a:off x="2743200" y="3048000"/>
            <a:ext cx="1219200" cy="839788"/>
          </a:xfrm>
          <a:prstGeom prst="rect">
            <a:avLst/>
          </a:prstGeom>
          <a:noFill/>
          <a:ln w="57150">
            <a:solidFill>
              <a:schemeClr val="tx1"/>
            </a:solidFill>
            <a:miter lim="800000"/>
            <a:headEnd/>
            <a:tailEnd/>
          </a:ln>
        </p:spPr>
        <p:txBody>
          <a:bodyPr wrap="none" lIns="90000" tIns="46800" rIns="90000" bIns="46800" anchor="ctr"/>
          <a:lstStyle/>
          <a:p>
            <a:endParaRPr lang="de-DE">
              <a:latin typeface="Arial Narrow" panose="020B0606020202030204" pitchFamily="34" charset="0"/>
            </a:endParaRPr>
          </a:p>
        </p:txBody>
      </p:sp>
      <p:sp>
        <p:nvSpPr>
          <p:cNvPr id="14379" name="Line 83"/>
          <p:cNvSpPr>
            <a:spLocks noChangeShapeType="1"/>
          </p:cNvSpPr>
          <p:nvPr/>
        </p:nvSpPr>
        <p:spPr bwMode="auto">
          <a:xfrm>
            <a:off x="3962400" y="3479800"/>
            <a:ext cx="1903413" cy="0"/>
          </a:xfrm>
          <a:prstGeom prst="line">
            <a:avLst/>
          </a:prstGeom>
          <a:noFill/>
          <a:ln w="38100">
            <a:solidFill>
              <a:schemeClr val="tx1"/>
            </a:solidFill>
            <a:round/>
            <a:headEnd/>
            <a:tailEnd type="triangle" w="med" len="med"/>
          </a:ln>
        </p:spPr>
        <p:txBody>
          <a:bodyPr wrap="none" lIns="90000" tIns="46800" rIns="90000" bIns="46800" anchor="ctr"/>
          <a:lstStyle/>
          <a:p>
            <a:endParaRPr lang="de-DE">
              <a:latin typeface="Arial Narrow" panose="020B0606020202030204" pitchFamily="34" charset="0"/>
            </a:endParaRPr>
          </a:p>
        </p:txBody>
      </p:sp>
      <p:grpSp>
        <p:nvGrpSpPr>
          <p:cNvPr id="7" name="Group 84"/>
          <p:cNvGrpSpPr>
            <a:grpSpLocks/>
          </p:cNvGrpSpPr>
          <p:nvPr/>
        </p:nvGrpSpPr>
        <p:grpSpPr bwMode="auto">
          <a:xfrm>
            <a:off x="4853381" y="2209800"/>
            <a:ext cx="4672839" cy="3725203"/>
            <a:chOff x="2997" y="1392"/>
            <a:chExt cx="2993" cy="2619"/>
          </a:xfrm>
        </p:grpSpPr>
        <p:sp>
          <p:nvSpPr>
            <p:cNvPr id="14381" name="Text Box 85"/>
            <p:cNvSpPr txBox="1">
              <a:spLocks noChangeArrowheads="1"/>
            </p:cNvSpPr>
            <p:nvPr/>
          </p:nvSpPr>
          <p:spPr bwMode="auto">
            <a:xfrm>
              <a:off x="2997" y="3600"/>
              <a:ext cx="2993" cy="411"/>
            </a:xfrm>
            <a:prstGeom prst="rect">
              <a:avLst/>
            </a:prstGeom>
            <a:solidFill>
              <a:schemeClr val="folHlink"/>
            </a:solidFill>
            <a:ln w="9525">
              <a:noFill/>
              <a:miter lim="800000"/>
              <a:headEnd/>
              <a:tailEnd/>
            </a:ln>
          </p:spPr>
          <p:txBody>
            <a:bodyPr wrap="none">
              <a:spAutoFit/>
            </a:bodyPr>
            <a:lstStyle/>
            <a:p>
              <a:pPr algn="ctr" defTabSz="762000">
                <a:spcBef>
                  <a:spcPct val="50000"/>
                </a:spcBef>
              </a:pPr>
              <a:r>
                <a:rPr lang="en-US" altLang="ar-SA" sz="3200" u="none">
                  <a:solidFill>
                    <a:srgbClr val="1515F5"/>
                  </a:solidFill>
                  <a:latin typeface="Arial Narrow" panose="020B0606020202030204" pitchFamily="34" charset="0"/>
                  <a:cs typeface="Times New Roman (Arabic)" charset="-78"/>
                </a:rPr>
                <a:t>Security rests on the </a:t>
              </a:r>
              <a:r>
                <a:rPr lang="en-US" altLang="ar-SA" sz="3200" u="none">
                  <a:solidFill>
                    <a:schemeClr val="hlink"/>
                  </a:solidFill>
                  <a:latin typeface="Arial Narrow" panose="020B0606020202030204" pitchFamily="34" charset="0"/>
                  <a:cs typeface="Times New Roman (Arabic)" charset="-78"/>
                </a:rPr>
                <a:t>Cipher</a:t>
              </a:r>
            </a:p>
          </p:txBody>
        </p:sp>
        <p:sp>
          <p:nvSpPr>
            <p:cNvPr id="14382" name="Line 86"/>
            <p:cNvSpPr>
              <a:spLocks noChangeShapeType="1"/>
            </p:cNvSpPr>
            <p:nvPr/>
          </p:nvSpPr>
          <p:spPr bwMode="auto">
            <a:xfrm flipH="1" flipV="1">
              <a:off x="4464" y="1392"/>
              <a:ext cx="816" cy="2256"/>
            </a:xfrm>
            <a:prstGeom prst="line">
              <a:avLst/>
            </a:prstGeom>
            <a:noFill/>
            <a:ln w="76200">
              <a:solidFill>
                <a:srgbClr val="1515F5"/>
              </a:solidFill>
              <a:round/>
              <a:headEnd/>
              <a:tailEnd type="triangle" w="med" len="med"/>
            </a:ln>
          </p:spPr>
          <p:txBody>
            <a:bodyPr wrap="none" lIns="90000" tIns="46800" rIns="90000" bIns="46800" anchor="ctr"/>
            <a:lstStyle/>
            <a:p>
              <a:endParaRPr lang="de-DE">
                <a:latin typeface="Arial Narrow" panose="020B0606020202030204" pitchFamily="34" charset="0"/>
              </a:endParaRPr>
            </a:p>
          </p:txBody>
        </p:sp>
      </p:grpSp>
    </p:spTree>
    <p:extLst>
      <p:ext uri="{BB962C8B-B14F-4D97-AF65-F5344CB8AC3E}">
        <p14:creationId xmlns:p14="http://schemas.microsoft.com/office/powerpoint/2010/main" val="6261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Text Box 2"/>
          <p:cNvSpPr txBox="1">
            <a:spLocks noChangeArrowheads="1"/>
          </p:cNvSpPr>
          <p:nvPr/>
        </p:nvSpPr>
        <p:spPr bwMode="auto">
          <a:xfrm>
            <a:off x="250920" y="566677"/>
            <a:ext cx="9523413" cy="701675"/>
          </a:xfrm>
          <a:prstGeom prst="rect">
            <a:avLst/>
          </a:prstGeom>
          <a:noFill/>
          <a:ln w="9525">
            <a:noFill/>
            <a:miter lim="800000"/>
            <a:headEnd/>
            <a:tailEnd/>
          </a:ln>
          <a:effectLst/>
        </p:spPr>
        <p:txBody>
          <a:bodyPr>
            <a:spAutoFit/>
          </a:bodyPr>
          <a:lstStyle/>
          <a:p>
            <a:pPr algn="ctr" defTabSz="762000">
              <a:defRPr/>
            </a:pPr>
            <a:r>
              <a:rPr lang="en-029" altLang="ar-SA" sz="4000" u="none" dirty="0">
                <a:solidFill>
                  <a:srgbClr val="1515F5"/>
                </a:solidFill>
                <a:effectLst>
                  <a:outerShdw blurRad="38100" dist="38100" dir="2700000" algn="tl">
                    <a:srgbClr val="C0C0C0"/>
                  </a:outerShdw>
                </a:effectLst>
                <a:latin typeface="Arial Narrow" pitchFamily="34" charset="0"/>
                <a:cs typeface="Times New Roman (Arabic)" charset="-78"/>
              </a:rPr>
              <a:t>Is Cryptographic Security </a:t>
            </a:r>
            <a:r>
              <a:rPr lang="en-US" altLang="ar-SA" sz="4000" u="none" dirty="0">
                <a:solidFill>
                  <a:srgbClr val="1515F5"/>
                </a:solidFill>
                <a:effectLst>
                  <a:outerShdw blurRad="38100" dist="38100" dir="2700000" algn="tl">
                    <a:srgbClr val="C0C0C0"/>
                  </a:outerShdw>
                </a:effectLst>
                <a:latin typeface="Arial Narrow" pitchFamily="34" charset="0"/>
                <a:cs typeface="Times New Roman (Arabic)" charset="-78"/>
              </a:rPr>
              <a:t>M</a:t>
            </a:r>
            <a:r>
              <a:rPr lang="de-DE" altLang="ar-SA" sz="4000" u="none" dirty="0" err="1">
                <a:solidFill>
                  <a:srgbClr val="1515F5"/>
                </a:solidFill>
                <a:effectLst>
                  <a:outerShdw blurRad="38100" dist="38100" dir="2700000" algn="tl">
                    <a:srgbClr val="C0C0C0"/>
                  </a:outerShdw>
                </a:effectLst>
                <a:latin typeface="Arial Narrow" pitchFamily="34" charset="0"/>
                <a:cs typeface="Times New Roman (Arabic)" charset="-78"/>
              </a:rPr>
              <a:t>easurable</a:t>
            </a:r>
            <a:r>
              <a:rPr lang="de-DE" altLang="ar-SA" sz="4000" u="none" dirty="0">
                <a:solidFill>
                  <a:srgbClr val="1515F5"/>
                </a:solidFill>
                <a:effectLst>
                  <a:outerShdw blurRad="38100" dist="38100" dir="2700000" algn="tl">
                    <a:srgbClr val="C0C0C0"/>
                  </a:outerShdw>
                </a:effectLst>
                <a:latin typeface="Arial Narrow" pitchFamily="34" charset="0"/>
                <a:cs typeface="Times New Roman (Arabic)" charset="-78"/>
              </a:rPr>
              <a:t> ?</a:t>
            </a:r>
            <a:endParaRPr lang="en-JM" altLang="ar-SA" sz="4000" u="none" dirty="0">
              <a:solidFill>
                <a:srgbClr val="1515F5"/>
              </a:solidFill>
              <a:effectLst>
                <a:outerShdw blurRad="38100" dist="38100" dir="2700000" algn="tl">
                  <a:srgbClr val="C0C0C0"/>
                </a:outerShdw>
              </a:effectLst>
              <a:latin typeface="Arial Narrow" pitchFamily="34" charset="0"/>
              <a:cs typeface="Times New Roman (Arabic)" charset="-78"/>
            </a:endParaRPr>
          </a:p>
        </p:txBody>
      </p:sp>
      <p:sp>
        <p:nvSpPr>
          <p:cNvPr id="1398787" name="Text Box 3"/>
          <p:cNvSpPr txBox="1">
            <a:spLocks noChangeArrowheads="1"/>
          </p:cNvSpPr>
          <p:nvPr/>
        </p:nvSpPr>
        <p:spPr bwMode="auto">
          <a:xfrm>
            <a:off x="824860" y="2823945"/>
            <a:ext cx="8913813" cy="1384300"/>
          </a:xfrm>
          <a:prstGeom prst="rect">
            <a:avLst/>
          </a:prstGeom>
          <a:noFill/>
          <a:ln w="9525">
            <a:solidFill>
              <a:schemeClr val="hlink"/>
            </a:solidFill>
            <a:miter lim="800000"/>
            <a:headEnd/>
            <a:tailEnd/>
          </a:ln>
        </p:spPr>
        <p:txBody>
          <a:bodyPr lIns="90000" tIns="46800" rIns="90000" bIns="46800" anchor="ctr">
            <a:spAutoFit/>
          </a:bodyPr>
          <a:lstStyle/>
          <a:p>
            <a:pPr defTabSz="762000"/>
            <a:r>
              <a:rPr lang="en-US" altLang="ar-SA" sz="2800" dirty="0">
                <a:latin typeface="Arial Narrow" pitchFamily="34" charset="0"/>
                <a:cs typeface="Times New Roman (Arabic)" charset="-78"/>
              </a:rPr>
              <a:t>System is unconditionally secure (perfect)</a:t>
            </a:r>
            <a:r>
              <a:rPr lang="en-US" altLang="ar-SA" sz="2800" b="0" dirty="0">
                <a:latin typeface="Arial Narrow" pitchFamily="34" charset="0"/>
                <a:cs typeface="Times New Roman (Arabic)" charset="-78"/>
              </a:rPr>
              <a:t> :</a:t>
            </a:r>
            <a:r>
              <a:rPr lang="en-US" altLang="ar-SA" sz="2800" b="0" u="none" dirty="0">
                <a:latin typeface="Arial Narrow" pitchFamily="34" charset="0"/>
                <a:cs typeface="Times New Roman (Arabic)" charset="-78"/>
              </a:rPr>
              <a:t> </a:t>
            </a:r>
          </a:p>
          <a:p>
            <a:pPr defTabSz="762000"/>
            <a:r>
              <a:rPr lang="en-US" altLang="ar-SA" sz="2800" b="0" u="none" dirty="0">
                <a:latin typeface="Arial Narrow" pitchFamily="34" charset="0"/>
                <a:cs typeface="Times New Roman (Arabic)" charset="-78"/>
              </a:rPr>
              <a:t>System</a:t>
            </a:r>
            <a:r>
              <a:rPr lang="en-US" altLang="ar-SA" sz="2800" b="0" i="1" u="none" dirty="0">
                <a:latin typeface="Arial Narrow" pitchFamily="34" charset="0"/>
                <a:cs typeface="Times New Roman (Arabic)" charset="-78"/>
              </a:rPr>
              <a:t> </a:t>
            </a:r>
            <a:r>
              <a:rPr lang="en-US" altLang="ar-SA" sz="2800" i="1" u="none" dirty="0">
                <a:solidFill>
                  <a:schemeClr val="hlink"/>
                </a:solidFill>
                <a:latin typeface="Arial Narrow" pitchFamily="34" charset="0"/>
                <a:cs typeface="Times New Roman (Arabic)" charset="-78"/>
              </a:rPr>
              <a:t>impossible</a:t>
            </a:r>
            <a:r>
              <a:rPr lang="en-US" altLang="ar-SA" sz="2800" b="0" i="1" u="none" dirty="0">
                <a:latin typeface="Arial Narrow" pitchFamily="34" charset="0"/>
                <a:cs typeface="Times New Roman (Arabic)" charset="-78"/>
              </a:rPr>
              <a:t> </a:t>
            </a:r>
            <a:r>
              <a:rPr lang="en-US" altLang="ar-SA" sz="2800" b="0" u="none" dirty="0">
                <a:latin typeface="Arial Narrow" pitchFamily="34" charset="0"/>
                <a:cs typeface="Times New Roman (Arabic)" charset="-78"/>
              </a:rPr>
              <a:t>to break with </a:t>
            </a:r>
            <a:r>
              <a:rPr lang="en-US" altLang="ar-SA" sz="2800" i="1" u="none" dirty="0">
                <a:solidFill>
                  <a:schemeClr val="hlink"/>
                </a:solidFill>
                <a:latin typeface="Arial Narrow" pitchFamily="34" charset="0"/>
                <a:cs typeface="Times New Roman (Arabic)" charset="-78"/>
              </a:rPr>
              <a:t>any</a:t>
            </a:r>
            <a:r>
              <a:rPr lang="en-US" altLang="ar-SA" sz="2800" b="0" u="none" dirty="0">
                <a:latin typeface="Arial Narrow" pitchFamily="34" charset="0"/>
                <a:cs typeface="Times New Roman (Arabic)" charset="-78"/>
              </a:rPr>
              <a:t> means (whatever)</a:t>
            </a:r>
          </a:p>
          <a:p>
            <a:pPr defTabSz="762000"/>
            <a:r>
              <a:rPr lang="en-US" altLang="ar-SA" sz="2800" b="0" dirty="0">
                <a:solidFill>
                  <a:srgbClr val="1515F5"/>
                </a:solidFill>
                <a:latin typeface="Arial Narrow" pitchFamily="34" charset="0"/>
                <a:cs typeface="Times New Roman (Arabic)" charset="-78"/>
              </a:rPr>
              <a:t>One</a:t>
            </a:r>
            <a:r>
              <a:rPr lang="en-US" altLang="ar-SA" sz="2800" b="0" u="none" dirty="0">
                <a:solidFill>
                  <a:srgbClr val="1515F5"/>
                </a:solidFill>
                <a:latin typeface="Arial Narrow" pitchFamily="34" charset="0"/>
                <a:cs typeface="Times New Roman (Arabic)" charset="-78"/>
              </a:rPr>
              <a:t> not very practical system  is known !</a:t>
            </a:r>
            <a:r>
              <a:rPr lang="en-US" altLang="ar-SA" sz="2800" b="0" u="none" dirty="0">
                <a:solidFill>
                  <a:schemeClr val="accent1"/>
                </a:solidFill>
                <a:latin typeface="Arial Narrow" pitchFamily="34" charset="0"/>
                <a:cs typeface="Times New Roman (Arabic)" charset="-78"/>
              </a:rPr>
              <a:t>  </a:t>
            </a:r>
          </a:p>
        </p:txBody>
      </p:sp>
      <p:sp>
        <p:nvSpPr>
          <p:cNvPr id="1398788" name="Text Box 4"/>
          <p:cNvSpPr txBox="1">
            <a:spLocks noChangeArrowheads="1"/>
          </p:cNvSpPr>
          <p:nvPr/>
        </p:nvSpPr>
        <p:spPr bwMode="auto">
          <a:xfrm>
            <a:off x="838200" y="4865688"/>
            <a:ext cx="9294813" cy="1382712"/>
          </a:xfrm>
          <a:prstGeom prst="rect">
            <a:avLst/>
          </a:prstGeom>
          <a:noFill/>
          <a:ln w="9525">
            <a:solidFill>
              <a:schemeClr val="hlink"/>
            </a:solidFill>
            <a:miter lim="800000"/>
            <a:headEnd/>
            <a:tailEnd/>
          </a:ln>
        </p:spPr>
        <p:txBody>
          <a:bodyPr lIns="90000" tIns="46800" rIns="90000" bIns="46800" anchor="ctr">
            <a:spAutoFit/>
          </a:bodyPr>
          <a:lstStyle/>
          <a:p>
            <a:pPr defTabSz="762000"/>
            <a:r>
              <a:rPr lang="en-US" altLang="ar-SA" sz="2800" dirty="0">
                <a:latin typeface="Arial Narrow" pitchFamily="34" charset="0"/>
                <a:cs typeface="Times New Roman (Arabic)" charset="-78"/>
              </a:rPr>
              <a:t>System is practically secure</a:t>
            </a:r>
            <a:r>
              <a:rPr lang="en-US" altLang="ar-SA" sz="2800" b="0" dirty="0">
                <a:latin typeface="Arial Narrow" pitchFamily="34" charset="0"/>
                <a:cs typeface="Times New Roman (Arabic)" charset="-78"/>
              </a:rPr>
              <a:t>:</a:t>
            </a:r>
          </a:p>
          <a:p>
            <a:pPr defTabSz="762000"/>
            <a:r>
              <a:rPr lang="en-US" altLang="ar-SA" sz="2800" b="0" u="none" dirty="0">
                <a:latin typeface="Arial Narrow" pitchFamily="34" charset="0"/>
                <a:cs typeface="Times New Roman (Arabic)" charset="-78"/>
              </a:rPr>
              <a:t>System  </a:t>
            </a:r>
            <a:r>
              <a:rPr lang="en-US" altLang="ar-SA" sz="2800" i="1" u="none" dirty="0">
                <a:solidFill>
                  <a:schemeClr val="hlink"/>
                </a:solidFill>
                <a:latin typeface="Arial Narrow" pitchFamily="34" charset="0"/>
                <a:cs typeface="Times New Roman (Arabic)" charset="-78"/>
              </a:rPr>
              <a:t>possible</a:t>
            </a:r>
            <a:r>
              <a:rPr lang="en-US" altLang="ar-SA" sz="2800" b="0" u="none" dirty="0">
                <a:latin typeface="Arial Narrow" pitchFamily="34" charset="0"/>
                <a:cs typeface="Times New Roman (Arabic)" charset="-78"/>
              </a:rPr>
              <a:t> to break but with very </a:t>
            </a:r>
            <a:r>
              <a:rPr lang="en-US" altLang="ar-SA" sz="2800" i="1" u="none" dirty="0">
                <a:solidFill>
                  <a:schemeClr val="hlink"/>
                </a:solidFill>
                <a:latin typeface="Arial Narrow" pitchFamily="34" charset="0"/>
                <a:cs typeface="Times New Roman (Arabic)" charset="-78"/>
              </a:rPr>
              <a:t>h</a:t>
            </a:r>
            <a:r>
              <a:rPr lang="de-DE" altLang="ar-SA" sz="2800" i="1" u="none" dirty="0" err="1">
                <a:solidFill>
                  <a:schemeClr val="hlink"/>
                </a:solidFill>
                <a:latin typeface="Arial Narrow" pitchFamily="34" charset="0"/>
                <a:cs typeface="Times New Roman (Arabic)" charset="-78"/>
              </a:rPr>
              <a:t>uge</a:t>
            </a:r>
            <a:r>
              <a:rPr lang="en-US" altLang="ar-SA" sz="2800" i="1" u="none" dirty="0">
                <a:solidFill>
                  <a:schemeClr val="hlink"/>
                </a:solidFill>
                <a:latin typeface="Arial Narrow" pitchFamily="34" charset="0"/>
                <a:cs typeface="Times New Roman (Arabic)" charset="-78"/>
              </a:rPr>
              <a:t> </a:t>
            </a:r>
            <a:r>
              <a:rPr lang="en-US" altLang="ar-SA" sz="2800" b="0" u="none" dirty="0">
                <a:latin typeface="Arial Narrow" pitchFamily="34" charset="0"/>
                <a:cs typeface="Times New Roman (Arabic)" charset="-78"/>
              </a:rPr>
              <a:t>means </a:t>
            </a:r>
          </a:p>
          <a:p>
            <a:pPr defTabSz="762000"/>
            <a:r>
              <a:rPr lang="en-US" altLang="ar-SA" sz="2800" b="0" u="none" dirty="0">
                <a:solidFill>
                  <a:srgbClr val="1515F5"/>
                </a:solidFill>
                <a:latin typeface="Arial Narrow" pitchFamily="34" charset="0"/>
                <a:cs typeface="Times New Roman (Arabic)" charset="-78"/>
              </a:rPr>
              <a:t>All modern practical systems fall under this category!</a:t>
            </a:r>
            <a:endParaRPr lang="en-US" altLang="ar-SA" sz="2800" b="0" u="none" dirty="0">
              <a:latin typeface="Arial Narrow" pitchFamily="34" charset="0"/>
              <a:cs typeface="Times New Roman (Arabic)" charset="-78"/>
            </a:endParaRPr>
          </a:p>
        </p:txBody>
      </p:sp>
      <p:sp>
        <p:nvSpPr>
          <p:cNvPr id="15365" name="Text Box 5"/>
          <p:cNvSpPr txBox="1">
            <a:spLocks noChangeArrowheads="1"/>
          </p:cNvSpPr>
          <p:nvPr/>
        </p:nvSpPr>
        <p:spPr bwMode="auto">
          <a:xfrm>
            <a:off x="954673" y="1475400"/>
            <a:ext cx="2638425" cy="579438"/>
          </a:xfrm>
          <a:prstGeom prst="rect">
            <a:avLst/>
          </a:prstGeom>
          <a:noFill/>
          <a:ln w="9525">
            <a:noFill/>
            <a:miter lim="800000"/>
            <a:headEnd/>
            <a:tailEnd/>
          </a:ln>
        </p:spPr>
        <p:txBody>
          <a:bodyPr wrap="none" lIns="90000" tIns="46800" rIns="90000" bIns="46800">
            <a:spAutoFit/>
          </a:bodyPr>
          <a:lstStyle/>
          <a:p>
            <a:pPr algn="ctr" defTabSz="762000"/>
            <a:r>
              <a:rPr lang="de-DE" sz="3200" u="none" dirty="0">
                <a:solidFill>
                  <a:schemeClr val="hlink"/>
                </a:solidFill>
                <a:cs typeface="Times New Roman (Arabic)" charset="-78"/>
              </a:rPr>
              <a:t>Yes and </a:t>
            </a:r>
            <a:r>
              <a:rPr lang="de-DE" sz="3200" u="none" dirty="0" err="1">
                <a:solidFill>
                  <a:schemeClr val="hlink"/>
                </a:solidFill>
                <a:cs typeface="Times New Roman (Arabic)" charset="-78"/>
              </a:rPr>
              <a:t>No</a:t>
            </a:r>
            <a:r>
              <a:rPr lang="de-DE" sz="3200" u="none" dirty="0">
                <a:solidFill>
                  <a:schemeClr val="hlink"/>
                </a:solidFill>
                <a:cs typeface="Times New Roman (Arabic)" charset="-78"/>
              </a:rPr>
              <a:t> !</a:t>
            </a:r>
            <a:endParaRPr lang="en-GB" sz="3200" u="none" dirty="0">
              <a:solidFill>
                <a:schemeClr val="hlink"/>
              </a:solidFill>
              <a:cs typeface="Times New Roman (Arabic)" charset="-78"/>
            </a:endParaRPr>
          </a:p>
        </p:txBody>
      </p:sp>
      <p:grpSp>
        <p:nvGrpSpPr>
          <p:cNvPr id="2" name="Group 6"/>
          <p:cNvGrpSpPr>
            <a:grpSpLocks/>
          </p:cNvGrpSpPr>
          <p:nvPr/>
        </p:nvGrpSpPr>
        <p:grpSpPr bwMode="auto">
          <a:xfrm>
            <a:off x="6705600" y="4792663"/>
            <a:ext cx="2962275" cy="609600"/>
            <a:chOff x="3950" y="2784"/>
            <a:chExt cx="2126" cy="480"/>
          </a:xfrm>
        </p:grpSpPr>
        <p:sp>
          <p:nvSpPr>
            <p:cNvPr id="15368" name="Text Box 7"/>
            <p:cNvSpPr txBox="1">
              <a:spLocks noChangeArrowheads="1"/>
            </p:cNvSpPr>
            <p:nvPr/>
          </p:nvSpPr>
          <p:spPr bwMode="auto">
            <a:xfrm>
              <a:off x="3950" y="2784"/>
              <a:ext cx="2126" cy="289"/>
            </a:xfrm>
            <a:prstGeom prst="rect">
              <a:avLst/>
            </a:prstGeom>
            <a:noFill/>
            <a:ln w="9525">
              <a:noFill/>
              <a:miter lim="800000"/>
              <a:headEnd/>
              <a:tailEnd/>
            </a:ln>
          </p:spPr>
          <p:txBody>
            <a:bodyPr wrap="none" lIns="90000" tIns="46800" rIns="90000" bIns="46800">
              <a:spAutoFit/>
            </a:bodyPr>
            <a:lstStyle/>
            <a:p>
              <a:pPr algn="ctr" defTabSz="762000"/>
              <a:r>
                <a:rPr lang="de-DE" sz="1800" u="none">
                  <a:solidFill>
                    <a:schemeClr val="hlink"/>
                  </a:solidFill>
                  <a:cs typeface="Times New Roman (Arabic)" charset="-78"/>
                </a:rPr>
                <a:t>Non-sceientific statement</a:t>
              </a:r>
              <a:endParaRPr lang="en-GB" sz="1800" u="none">
                <a:solidFill>
                  <a:schemeClr val="hlink"/>
                </a:solidFill>
                <a:cs typeface="Times New Roman (Arabic)" charset="-78"/>
              </a:endParaRPr>
            </a:p>
          </p:txBody>
        </p:sp>
        <p:sp>
          <p:nvSpPr>
            <p:cNvPr id="15369" name="Line 8"/>
            <p:cNvSpPr>
              <a:spLocks noChangeShapeType="1"/>
            </p:cNvSpPr>
            <p:nvPr/>
          </p:nvSpPr>
          <p:spPr bwMode="auto">
            <a:xfrm flipH="1">
              <a:off x="4272" y="2976"/>
              <a:ext cx="576" cy="288"/>
            </a:xfrm>
            <a:prstGeom prst="line">
              <a:avLst/>
            </a:prstGeom>
            <a:noFill/>
            <a:ln w="38100">
              <a:solidFill>
                <a:schemeClr val="hlink"/>
              </a:solidFill>
              <a:round/>
              <a:headEnd/>
              <a:tailEnd type="triangle" w="med" len="med"/>
            </a:ln>
          </p:spPr>
          <p:txBody>
            <a:bodyPr wrap="none" lIns="90000" tIns="46800" rIns="90000" bIns="46800" anchor="ctr"/>
            <a:lstStyle/>
            <a:p>
              <a:endParaRPr lang="de-DE"/>
            </a:p>
          </p:txBody>
        </p:sp>
      </p:grpSp>
      <p:sp>
        <p:nvSpPr>
          <p:cNvPr id="1398793" name="Text Box 9"/>
          <p:cNvSpPr txBox="1">
            <a:spLocks noChangeArrowheads="1"/>
          </p:cNvSpPr>
          <p:nvPr/>
        </p:nvSpPr>
        <p:spPr bwMode="auto">
          <a:xfrm>
            <a:off x="770596" y="2213305"/>
            <a:ext cx="5681661" cy="586957"/>
          </a:xfrm>
          <a:prstGeom prst="rect">
            <a:avLst/>
          </a:prstGeom>
          <a:noFill/>
          <a:ln w="9525">
            <a:noFill/>
            <a:miter lim="800000"/>
            <a:headEnd/>
            <a:tailEnd/>
          </a:ln>
        </p:spPr>
        <p:txBody>
          <a:bodyPr wrap="none" lIns="90000" tIns="46800" rIns="90000" bIns="46800">
            <a:spAutoFit/>
          </a:bodyPr>
          <a:lstStyle/>
          <a:p>
            <a:pPr algn="ctr" defTabSz="762000"/>
            <a:r>
              <a:rPr lang="de-DE" sz="3200" dirty="0">
                <a:solidFill>
                  <a:srgbClr val="000099"/>
                </a:solidFill>
                <a:latin typeface="Arial Narrow" pitchFamily="34" charset="0"/>
                <a:cs typeface="Times New Roman (Arabic)" charset="-78"/>
              </a:rPr>
              <a:t>Security </a:t>
            </a:r>
            <a:r>
              <a:rPr lang="de-DE" sz="3200" dirty="0" err="1">
                <a:solidFill>
                  <a:srgbClr val="000099"/>
                </a:solidFill>
                <a:latin typeface="Arial Narrow" pitchFamily="34" charset="0"/>
                <a:cs typeface="Times New Roman (Arabic)" charset="-78"/>
              </a:rPr>
              <a:t>measures</a:t>
            </a:r>
            <a:r>
              <a:rPr lang="de-DE" sz="3200" dirty="0">
                <a:solidFill>
                  <a:srgbClr val="000099"/>
                </a:solidFill>
                <a:latin typeface="Arial Narrow" pitchFamily="34" charset="0"/>
                <a:cs typeface="Times New Roman (Arabic)" charset="-78"/>
              </a:rPr>
              <a:t> </a:t>
            </a:r>
            <a:r>
              <a:rPr lang="de-DE" sz="3200" dirty="0" err="1">
                <a:solidFill>
                  <a:srgbClr val="000099"/>
                </a:solidFill>
                <a:latin typeface="Arial Narrow" pitchFamily="34" charset="0"/>
                <a:cs typeface="Times New Roman (Arabic)" charset="-78"/>
              </a:rPr>
              <a:t>adopted</a:t>
            </a:r>
            <a:r>
              <a:rPr lang="de-DE" sz="3200" dirty="0">
                <a:solidFill>
                  <a:srgbClr val="000099"/>
                </a:solidFill>
                <a:latin typeface="Arial Narrow" pitchFamily="34" charset="0"/>
                <a:cs typeface="Times New Roman (Arabic)" charset="-78"/>
              </a:rPr>
              <a:t> </a:t>
            </a:r>
            <a:r>
              <a:rPr lang="de-DE" sz="3200" dirty="0" err="1">
                <a:solidFill>
                  <a:srgbClr val="000099"/>
                </a:solidFill>
                <a:latin typeface="Arial Narrow" pitchFamily="34" charset="0"/>
                <a:cs typeface="Times New Roman (Arabic)" charset="-78"/>
              </a:rPr>
              <a:t>today</a:t>
            </a:r>
            <a:r>
              <a:rPr lang="de-DE" sz="3200" dirty="0">
                <a:solidFill>
                  <a:srgbClr val="000099"/>
                </a:solidFill>
                <a:latin typeface="Arial Narrow" pitchFamily="34" charset="0"/>
                <a:cs typeface="Times New Roman (Arabic)" charset="-78"/>
              </a:rPr>
              <a:t>:</a:t>
            </a:r>
            <a:endParaRPr lang="en-GB" sz="3200" dirty="0">
              <a:solidFill>
                <a:srgbClr val="000099"/>
              </a:solidFill>
              <a:latin typeface="Arial Narrow" pitchFamily="34" charset="0"/>
              <a:cs typeface="Times New Roman (Arabic)" charset="-78"/>
            </a:endParaRPr>
          </a:p>
        </p:txBody>
      </p:sp>
    </p:spTree>
    <p:extLst>
      <p:ext uri="{BB962C8B-B14F-4D97-AF65-F5344CB8AC3E}">
        <p14:creationId xmlns:p14="http://schemas.microsoft.com/office/powerpoint/2010/main" val="9821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98793"/>
                                        </p:tgtEl>
                                        <p:attrNameLst>
                                          <p:attrName>style.visibility</p:attrName>
                                        </p:attrNameLst>
                                      </p:cBhvr>
                                      <p:to>
                                        <p:strVal val="visible"/>
                                      </p:to>
                                    </p:set>
                                    <p:animEffect transition="in" filter="box(out)">
                                      <p:cBhvr>
                                        <p:cTn id="7" dur="500"/>
                                        <p:tgtEl>
                                          <p:spTgt spid="13987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98787"/>
                                        </p:tgtEl>
                                        <p:attrNameLst>
                                          <p:attrName>style.visibility</p:attrName>
                                        </p:attrNameLst>
                                      </p:cBhvr>
                                      <p:to>
                                        <p:strVal val="visible"/>
                                      </p:to>
                                    </p:set>
                                    <p:animEffect transition="in" filter="box(out)">
                                      <p:cBhvr>
                                        <p:cTn id="12" dur="500"/>
                                        <p:tgtEl>
                                          <p:spTgt spid="139878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98788"/>
                                        </p:tgtEl>
                                        <p:attrNameLst>
                                          <p:attrName>style.visibility</p:attrName>
                                        </p:attrNameLst>
                                      </p:cBhvr>
                                      <p:to>
                                        <p:strVal val="visible"/>
                                      </p:to>
                                    </p:set>
                                    <p:animEffect transition="in" filter="box(out)">
                                      <p:cBhvr>
                                        <p:cTn id="17" dur="500"/>
                                        <p:tgtEl>
                                          <p:spTgt spid="139878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ou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787" grpId="0" animBg="1" autoUpdateAnimBg="0"/>
      <p:bldP spid="1398788" grpId="0" animBg="1" autoUpdateAnimBg="0"/>
      <p:bldP spid="139879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Text Box 2"/>
          <p:cNvSpPr txBox="1">
            <a:spLocks noChangeArrowheads="1"/>
          </p:cNvSpPr>
          <p:nvPr/>
        </p:nvSpPr>
        <p:spPr bwMode="auto">
          <a:xfrm>
            <a:off x="231335" y="208490"/>
            <a:ext cx="9906879" cy="584775"/>
          </a:xfrm>
          <a:prstGeom prst="rect">
            <a:avLst/>
          </a:prstGeom>
          <a:noFill/>
          <a:ln w="9525">
            <a:noFill/>
            <a:miter lim="800000"/>
            <a:headEnd/>
            <a:tailEnd/>
          </a:ln>
          <a:effectLst/>
        </p:spPr>
        <p:txBody>
          <a:bodyPr wrap="none">
            <a:spAutoFit/>
          </a:bodyPr>
          <a:lstStyle/>
          <a:p>
            <a:pPr algn="ctr" defTabSz="762000">
              <a:spcBef>
                <a:spcPts val="600"/>
              </a:spcBef>
              <a:spcAft>
                <a:spcPts val="600"/>
              </a:spcAft>
              <a:defRPr/>
            </a:pPr>
            <a:r>
              <a:rPr lang="en-AU" sz="3200" u="none" dirty="0">
                <a:solidFill>
                  <a:srgbClr val="1515F5"/>
                </a:solidFill>
                <a:effectLst>
                  <a:outerShdw blurRad="38100" dist="38100" dir="2700000" algn="tl">
                    <a:srgbClr val="C0C0C0"/>
                  </a:outerShdw>
                </a:effectLst>
                <a:latin typeface="Arial Narrow" pitchFamily="34" charset="0"/>
              </a:rPr>
              <a:t>The Theory of “System Secrecy” is based on the Concept of </a:t>
            </a:r>
          </a:p>
        </p:txBody>
      </p:sp>
      <p:sp>
        <p:nvSpPr>
          <p:cNvPr id="9" name="Rechteck 8"/>
          <p:cNvSpPr/>
          <p:nvPr/>
        </p:nvSpPr>
        <p:spPr bwMode="auto">
          <a:xfrm>
            <a:off x="965139" y="2386809"/>
            <a:ext cx="2016224" cy="710067"/>
          </a:xfrm>
          <a:prstGeom prst="rect">
            <a:avLst/>
          </a:prstGeom>
          <a:solidFill>
            <a:srgbClr val="FFD9FF"/>
          </a:solidFill>
          <a:ln w="25400" cap="flat" cmpd="sng" algn="ctr">
            <a:solidFill>
              <a:schemeClr val="tx1"/>
            </a:solidFill>
            <a:prstDash val="solid"/>
            <a:round/>
            <a:headEnd type="none" w="med" len="med"/>
            <a:tailEnd type="triangl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u="none" dirty="0"/>
              <a:t>Information</a:t>
            </a:r>
            <a:br>
              <a:rPr lang="en-US" u="none" dirty="0"/>
            </a:br>
            <a:r>
              <a:rPr lang="en-US" u="none" dirty="0"/>
              <a:t>Source</a:t>
            </a:r>
          </a:p>
        </p:txBody>
      </p:sp>
      <p:cxnSp>
        <p:nvCxnSpPr>
          <p:cNvPr id="11" name="Gerade Verbindung mit Pfeil 10"/>
          <p:cNvCxnSpPr>
            <a:cxnSpLocks/>
            <a:stCxn id="9" idx="3"/>
          </p:cNvCxnSpPr>
          <p:nvPr/>
        </p:nvCxnSpPr>
        <p:spPr bwMode="auto">
          <a:xfrm>
            <a:off x="2981363" y="2741843"/>
            <a:ext cx="1122966" cy="0"/>
          </a:xfrm>
          <a:prstGeom prst="straightConnector1">
            <a:avLst/>
          </a:prstGeom>
          <a:noFill/>
          <a:ln w="38100" cap="flat" cmpd="sng" algn="ctr">
            <a:solidFill>
              <a:schemeClr val="tx1"/>
            </a:solidFill>
            <a:prstDash val="solid"/>
            <a:round/>
            <a:headEnd type="none" w="med" len="med"/>
            <a:tailEnd type="arrow"/>
          </a:ln>
          <a:effectLst/>
        </p:spPr>
      </p:cxnSp>
      <p:sp>
        <p:nvSpPr>
          <p:cNvPr id="13" name="Textfeld 12"/>
          <p:cNvSpPr txBox="1"/>
          <p:nvPr/>
        </p:nvSpPr>
        <p:spPr>
          <a:xfrm>
            <a:off x="3087704" y="2285908"/>
            <a:ext cx="1016625" cy="461665"/>
          </a:xfrm>
          <a:prstGeom prst="rect">
            <a:avLst/>
          </a:prstGeom>
          <a:noFill/>
        </p:spPr>
        <p:txBody>
          <a:bodyPr wrap="none" rtlCol="0">
            <a:spAutoFit/>
          </a:bodyPr>
          <a:lstStyle/>
          <a:p>
            <a:r>
              <a:rPr lang="en-US" sz="2400" b="0" u="none" dirty="0">
                <a:latin typeface="Arial Narrow" pitchFamily="34" charset="0"/>
              </a:rPr>
              <a:t>Output</a:t>
            </a:r>
            <a:r>
              <a:rPr lang="en-US" sz="2400" u="none" dirty="0">
                <a:latin typeface="Arial Narrow" pitchFamily="34" charset="0"/>
              </a:rPr>
              <a:t> </a:t>
            </a:r>
          </a:p>
        </p:txBody>
      </p:sp>
      <p:graphicFrame>
        <p:nvGraphicFramePr>
          <p:cNvPr id="14" name="Objekt 13"/>
          <p:cNvGraphicFramePr>
            <a:graphicFrameLocks noChangeAspect="1"/>
          </p:cNvGraphicFramePr>
          <p:nvPr>
            <p:extLst>
              <p:ext uri="{D42A27DB-BD31-4B8C-83A1-F6EECF244321}">
                <p14:modId xmlns:p14="http://schemas.microsoft.com/office/powerpoint/2010/main" val="2507594417"/>
              </p:ext>
            </p:extLst>
          </p:nvPr>
        </p:nvGraphicFramePr>
        <p:xfrm>
          <a:off x="4210670" y="2461604"/>
          <a:ext cx="5315135" cy="415408"/>
        </p:xfrm>
        <a:graphic>
          <a:graphicData uri="http://schemas.openxmlformats.org/presentationml/2006/ole">
            <mc:AlternateContent xmlns:mc="http://schemas.openxmlformats.org/markup-compatibility/2006">
              <mc:Choice xmlns:v="urn:schemas-microsoft-com:vml" Requires="v">
                <p:oleObj spid="_x0000_s25612" name="Formel" r:id="rId4" imgW="2603160" imgH="203040" progId="Equation.3">
                  <p:embed/>
                </p:oleObj>
              </mc:Choice>
              <mc:Fallback>
                <p:oleObj name="Formel" r:id="rId4" imgW="2603160" imgH="203040" progId="Equation.3">
                  <p:embed/>
                  <p:pic>
                    <p:nvPicPr>
                      <p:cNvPr id="0" name=""/>
                      <p:cNvPicPr>
                        <a:picLocks noChangeAspect="1" noChangeArrowheads="1"/>
                      </p:cNvPicPr>
                      <p:nvPr/>
                    </p:nvPicPr>
                    <p:blipFill>
                      <a:blip r:embed="rId5"/>
                      <a:srcRect/>
                      <a:stretch>
                        <a:fillRect/>
                      </a:stretch>
                    </p:blipFill>
                    <p:spPr bwMode="auto">
                      <a:xfrm>
                        <a:off x="4210670" y="2461604"/>
                        <a:ext cx="5315135" cy="415408"/>
                      </a:xfrm>
                      <a:prstGeom prst="rect">
                        <a:avLst/>
                      </a:prstGeom>
                      <a:noFill/>
                    </p:spPr>
                  </p:pic>
                </p:oleObj>
              </mc:Fallback>
            </mc:AlternateContent>
          </a:graphicData>
        </a:graphic>
      </p:graphicFrame>
      <p:graphicFrame>
        <p:nvGraphicFramePr>
          <p:cNvPr id="1664071" name="Object 71"/>
          <p:cNvGraphicFramePr>
            <a:graphicFrameLocks noChangeAspect="1"/>
          </p:cNvGraphicFramePr>
          <p:nvPr>
            <p:extLst>
              <p:ext uri="{D42A27DB-BD31-4B8C-83A1-F6EECF244321}">
                <p14:modId xmlns:p14="http://schemas.microsoft.com/office/powerpoint/2010/main" val="1427425333"/>
              </p:ext>
            </p:extLst>
          </p:nvPr>
        </p:nvGraphicFramePr>
        <p:xfrm>
          <a:off x="942222" y="5902209"/>
          <a:ext cx="2838450" cy="503238"/>
        </p:xfrm>
        <a:graphic>
          <a:graphicData uri="http://schemas.openxmlformats.org/presentationml/2006/ole">
            <mc:AlternateContent xmlns:mc="http://schemas.openxmlformats.org/markup-compatibility/2006">
              <mc:Choice xmlns:v="urn:schemas-microsoft-com:vml" Requires="v">
                <p:oleObj spid="_x0000_s25613" name="Equation" r:id="rId6" imgW="1143000" imgH="203040" progId="Equation.DSMT4">
                  <p:embed/>
                </p:oleObj>
              </mc:Choice>
              <mc:Fallback>
                <p:oleObj name="Equation" r:id="rId6" imgW="1143000" imgH="203040" progId="Equation.DSMT4">
                  <p:embed/>
                  <p:pic>
                    <p:nvPicPr>
                      <p:cNvPr id="0" name=""/>
                      <p:cNvPicPr>
                        <a:picLocks noChangeAspect="1" noChangeArrowheads="1"/>
                      </p:cNvPicPr>
                      <p:nvPr/>
                    </p:nvPicPr>
                    <p:blipFill>
                      <a:blip r:embed="rId7"/>
                      <a:srcRect/>
                      <a:stretch>
                        <a:fillRect/>
                      </a:stretch>
                    </p:blipFill>
                    <p:spPr bwMode="auto">
                      <a:xfrm>
                        <a:off x="942222" y="5902209"/>
                        <a:ext cx="283845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4073" name="Object 73"/>
          <p:cNvGraphicFramePr>
            <a:graphicFrameLocks noChangeAspect="1"/>
          </p:cNvGraphicFramePr>
          <p:nvPr>
            <p:extLst>
              <p:ext uri="{D42A27DB-BD31-4B8C-83A1-F6EECF244321}">
                <p14:modId xmlns:p14="http://schemas.microsoft.com/office/powerpoint/2010/main" val="381755104"/>
              </p:ext>
            </p:extLst>
          </p:nvPr>
        </p:nvGraphicFramePr>
        <p:xfrm>
          <a:off x="4130665" y="5902209"/>
          <a:ext cx="1948247" cy="524834"/>
        </p:xfrm>
        <a:graphic>
          <a:graphicData uri="http://schemas.openxmlformats.org/presentationml/2006/ole">
            <mc:AlternateContent xmlns:mc="http://schemas.openxmlformats.org/markup-compatibility/2006">
              <mc:Choice xmlns:v="urn:schemas-microsoft-com:vml" Requires="v">
                <p:oleObj spid="_x0000_s25614" name="Formel" r:id="rId8" imgW="939600" imgH="253800" progId="Equation.3">
                  <p:embed/>
                </p:oleObj>
              </mc:Choice>
              <mc:Fallback>
                <p:oleObj name="Formel" r:id="rId8" imgW="93960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0665" y="5902209"/>
                        <a:ext cx="1948247" cy="524834"/>
                      </a:xfrm>
                      <a:prstGeom prst="rect">
                        <a:avLst/>
                      </a:prstGeom>
                      <a:noFill/>
                    </p:spPr>
                  </p:pic>
                </p:oleObj>
              </mc:Fallback>
            </mc:AlternateContent>
          </a:graphicData>
        </a:graphic>
      </p:graphicFrame>
      <p:graphicFrame>
        <p:nvGraphicFramePr>
          <p:cNvPr id="1664070" name="Object 70"/>
          <p:cNvGraphicFramePr>
            <a:graphicFrameLocks noChangeAspect="1"/>
          </p:cNvGraphicFramePr>
          <p:nvPr>
            <p:extLst>
              <p:ext uri="{D42A27DB-BD31-4B8C-83A1-F6EECF244321}">
                <p14:modId xmlns:p14="http://schemas.microsoft.com/office/powerpoint/2010/main" val="4187090037"/>
              </p:ext>
            </p:extLst>
          </p:nvPr>
        </p:nvGraphicFramePr>
        <p:xfrm>
          <a:off x="1724945" y="4149665"/>
          <a:ext cx="1378408" cy="529863"/>
        </p:xfrm>
        <a:graphic>
          <a:graphicData uri="http://schemas.openxmlformats.org/presentationml/2006/ole">
            <mc:AlternateContent xmlns:mc="http://schemas.openxmlformats.org/markup-compatibility/2006">
              <mc:Choice xmlns:v="urn:schemas-microsoft-com:vml" Requires="v">
                <p:oleObj spid="_x0000_s25615" name="Formel" r:id="rId10" imgW="545760" imgH="203040" progId="Equation.3">
                  <p:embed/>
                </p:oleObj>
              </mc:Choice>
              <mc:Fallback>
                <p:oleObj name="Formel" r:id="rId10" imgW="54576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4945" y="4149665"/>
                        <a:ext cx="1378408" cy="52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feld 17"/>
          <p:cNvSpPr txBox="1"/>
          <p:nvPr/>
        </p:nvSpPr>
        <p:spPr>
          <a:xfrm>
            <a:off x="834106" y="3334226"/>
            <a:ext cx="5362365" cy="461665"/>
          </a:xfrm>
          <a:prstGeom prst="rect">
            <a:avLst/>
          </a:prstGeom>
          <a:noFill/>
        </p:spPr>
        <p:txBody>
          <a:bodyPr wrap="none" rtlCol="0">
            <a:spAutoFit/>
          </a:bodyPr>
          <a:lstStyle/>
          <a:p>
            <a:r>
              <a:rPr lang="en-US" sz="2400" b="0" dirty="0">
                <a:latin typeface="Arial Narrow" pitchFamily="34" charset="0"/>
              </a:rPr>
              <a:t>Example: two </a:t>
            </a:r>
            <a:r>
              <a:rPr lang="en-US" sz="2400" b="0" dirty="0" err="1">
                <a:latin typeface="Arial Narrow" pitchFamily="34" charset="0"/>
              </a:rPr>
              <a:t>symbole</a:t>
            </a:r>
            <a:r>
              <a:rPr lang="en-US" sz="2400" b="0" dirty="0">
                <a:latin typeface="Arial Narrow" pitchFamily="34" charset="0"/>
              </a:rPr>
              <a:t> source (binary source)</a:t>
            </a:r>
            <a:r>
              <a:rPr lang="en-US" b="0" dirty="0">
                <a:latin typeface="Arial Narrow" pitchFamily="34" charset="0"/>
              </a:rPr>
              <a:t>:</a:t>
            </a:r>
            <a:endParaRPr lang="en-US" dirty="0">
              <a:latin typeface="Arial Narrow" pitchFamily="34" charset="0"/>
            </a:endParaRPr>
          </a:p>
        </p:txBody>
      </p:sp>
      <p:graphicFrame>
        <p:nvGraphicFramePr>
          <p:cNvPr id="1664072" name="Object 72"/>
          <p:cNvGraphicFramePr>
            <a:graphicFrameLocks noChangeAspect="1"/>
          </p:cNvGraphicFramePr>
          <p:nvPr>
            <p:extLst>
              <p:ext uri="{D42A27DB-BD31-4B8C-83A1-F6EECF244321}">
                <p14:modId xmlns:p14="http://schemas.microsoft.com/office/powerpoint/2010/main" val="1822896000"/>
              </p:ext>
            </p:extLst>
          </p:nvPr>
        </p:nvGraphicFramePr>
        <p:xfrm>
          <a:off x="3557344" y="4552465"/>
          <a:ext cx="4901127" cy="465553"/>
        </p:xfrm>
        <a:graphic>
          <a:graphicData uri="http://schemas.openxmlformats.org/presentationml/2006/ole">
            <mc:AlternateContent xmlns:mc="http://schemas.openxmlformats.org/markup-compatibility/2006">
              <mc:Choice xmlns:v="urn:schemas-microsoft-com:vml" Requires="v">
                <p:oleObj spid="_x0000_s25616" name="Equation" r:id="rId12" imgW="2349360" imgH="215640" progId="Equation.DSMT4">
                  <p:embed/>
                </p:oleObj>
              </mc:Choice>
              <mc:Fallback>
                <p:oleObj name="Equation" r:id="rId12" imgW="2349360" imgH="215640" progId="Equation.DSMT4">
                  <p:embed/>
                  <p:pic>
                    <p:nvPicPr>
                      <p:cNvPr id="0" name=""/>
                      <p:cNvPicPr>
                        <a:picLocks noChangeAspect="1" noChangeArrowheads="1"/>
                      </p:cNvPicPr>
                      <p:nvPr/>
                    </p:nvPicPr>
                    <p:blipFill>
                      <a:blip r:embed="rId13"/>
                      <a:srcRect/>
                      <a:stretch>
                        <a:fillRect/>
                      </a:stretch>
                    </p:blipFill>
                    <p:spPr bwMode="auto">
                      <a:xfrm>
                        <a:off x="3557344" y="4552465"/>
                        <a:ext cx="4901127" cy="465553"/>
                      </a:xfrm>
                      <a:prstGeom prst="rect">
                        <a:avLst/>
                      </a:prstGeom>
                      <a:noFill/>
                      <a:ln>
                        <a:solidFill>
                          <a:schemeClr val="tx1"/>
                        </a:solidFill>
                        <a:prstDash val="dash"/>
                      </a:ln>
                    </p:spPr>
                  </p:pic>
                </p:oleObj>
              </mc:Fallback>
            </mc:AlternateContent>
          </a:graphicData>
        </a:graphic>
      </p:graphicFrame>
      <p:sp>
        <p:nvSpPr>
          <p:cNvPr id="21" name="Ellipse 20"/>
          <p:cNvSpPr/>
          <p:nvPr/>
        </p:nvSpPr>
        <p:spPr bwMode="auto">
          <a:xfrm>
            <a:off x="7388189" y="2874597"/>
            <a:ext cx="2489235" cy="1440537"/>
          </a:xfrm>
          <a:prstGeom prst="ellipse">
            <a:avLst/>
          </a:prstGeom>
          <a:solidFill>
            <a:srgbClr val="FFFF66"/>
          </a:solidFill>
          <a:ln w="12700" cap="flat" cmpd="sng" algn="ctr">
            <a:solidFill>
              <a:schemeClr val="tx1"/>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Arial" charset="0"/>
            </a:endParaRPr>
          </a:p>
        </p:txBody>
      </p:sp>
      <p:sp>
        <p:nvSpPr>
          <p:cNvPr id="22" name="Textfeld 21"/>
          <p:cNvSpPr txBox="1"/>
          <p:nvPr/>
        </p:nvSpPr>
        <p:spPr>
          <a:xfrm>
            <a:off x="7674778" y="3096876"/>
            <a:ext cx="2016899" cy="1015663"/>
          </a:xfrm>
          <a:prstGeom prst="rect">
            <a:avLst/>
          </a:prstGeom>
          <a:noFill/>
        </p:spPr>
        <p:txBody>
          <a:bodyPr wrap="none" rtlCol="0">
            <a:spAutoFit/>
          </a:bodyPr>
          <a:lstStyle/>
          <a:p>
            <a:pPr algn="ctr"/>
            <a:r>
              <a:rPr lang="en-US" u="none" dirty="0">
                <a:solidFill>
                  <a:schemeClr val="tx2"/>
                </a:solidFill>
              </a:rPr>
              <a:t>P : Probability </a:t>
            </a:r>
            <a:br>
              <a:rPr lang="en-US" u="none" dirty="0">
                <a:solidFill>
                  <a:schemeClr val="tx2"/>
                </a:solidFill>
              </a:rPr>
            </a:br>
            <a:r>
              <a:rPr lang="en-US" u="none" dirty="0">
                <a:solidFill>
                  <a:schemeClr val="tx2"/>
                </a:solidFill>
              </a:rPr>
              <a:t>     distribution </a:t>
            </a:r>
            <a:br>
              <a:rPr lang="en-US" u="none" dirty="0">
                <a:solidFill>
                  <a:schemeClr val="tx2"/>
                </a:solidFill>
              </a:rPr>
            </a:br>
            <a:r>
              <a:rPr lang="en-US" u="none" dirty="0">
                <a:solidFill>
                  <a:schemeClr val="tx2"/>
                </a:solidFill>
              </a:rPr>
              <a:t>function </a:t>
            </a:r>
          </a:p>
        </p:txBody>
      </p:sp>
      <p:sp>
        <p:nvSpPr>
          <p:cNvPr id="23" name="Textfeld 22">
            <a:extLst>
              <a:ext uri="{FF2B5EF4-FFF2-40B4-BE49-F238E27FC236}">
                <a16:creationId xmlns="" xmlns:a16="http://schemas.microsoft.com/office/drawing/2014/main" id="{7A97AAEA-AC5F-4011-8A60-8093E62EF9EC}"/>
              </a:ext>
            </a:extLst>
          </p:cNvPr>
          <p:cNvSpPr txBox="1"/>
          <p:nvPr/>
        </p:nvSpPr>
        <p:spPr>
          <a:xfrm>
            <a:off x="930794" y="5416119"/>
            <a:ext cx="3732622" cy="486090"/>
          </a:xfrm>
          <a:prstGeom prst="rect">
            <a:avLst/>
          </a:prstGeom>
          <a:noFill/>
        </p:spPr>
        <p:txBody>
          <a:bodyPr wrap="none" rtlCol="0">
            <a:spAutoFit/>
          </a:bodyPr>
          <a:lstStyle/>
          <a:p>
            <a:r>
              <a:rPr lang="en-US" sz="2400" b="0" dirty="0">
                <a:latin typeface="Arial Narrow" pitchFamily="34" charset="0"/>
              </a:rPr>
              <a:t>Example for M-symbol source</a:t>
            </a:r>
            <a:r>
              <a:rPr lang="en-US" b="0" dirty="0">
                <a:latin typeface="Arial Narrow" pitchFamily="34" charset="0"/>
              </a:rPr>
              <a:t>:</a:t>
            </a:r>
            <a:endParaRPr lang="en-US" dirty="0">
              <a:latin typeface="Arial Narrow" pitchFamily="34" charset="0"/>
            </a:endParaRPr>
          </a:p>
        </p:txBody>
      </p:sp>
      <p:sp>
        <p:nvSpPr>
          <p:cNvPr id="25" name="Textfeld 24">
            <a:extLst>
              <a:ext uri="{FF2B5EF4-FFF2-40B4-BE49-F238E27FC236}">
                <a16:creationId xmlns="" xmlns:a16="http://schemas.microsoft.com/office/drawing/2014/main" id="{4B1EEFB7-7971-4067-9E95-031CF82A5C6C}"/>
              </a:ext>
            </a:extLst>
          </p:cNvPr>
          <p:cNvSpPr txBox="1"/>
          <p:nvPr/>
        </p:nvSpPr>
        <p:spPr>
          <a:xfrm>
            <a:off x="834106" y="3770485"/>
            <a:ext cx="4665060" cy="830997"/>
          </a:xfrm>
          <a:prstGeom prst="rect">
            <a:avLst/>
          </a:prstGeom>
          <a:noFill/>
        </p:spPr>
        <p:txBody>
          <a:bodyPr wrap="none" rtlCol="0">
            <a:spAutoFit/>
          </a:bodyPr>
          <a:lstStyle/>
          <a:p>
            <a:r>
              <a:rPr lang="en-US" sz="2400" b="0" u="none" dirty="0">
                <a:latin typeface="Arial Narrow" pitchFamily="34" charset="0"/>
              </a:rPr>
              <a:t>Includes only two possible outputs for x,</a:t>
            </a:r>
            <a:br>
              <a:rPr lang="en-US" sz="2400" b="0" u="none" dirty="0">
                <a:latin typeface="Arial Narrow" pitchFamily="34" charset="0"/>
              </a:rPr>
            </a:br>
            <a:r>
              <a:rPr lang="en-US" sz="2400" b="0" u="none" dirty="0">
                <a:latin typeface="Arial Narrow" pitchFamily="34" charset="0"/>
              </a:rPr>
              <a:t>that is:</a:t>
            </a:r>
            <a:endParaRPr lang="en-US" u="none" dirty="0">
              <a:latin typeface="Arial Narrow" pitchFamily="34" charset="0"/>
            </a:endParaRPr>
          </a:p>
        </p:txBody>
      </p:sp>
      <p:cxnSp>
        <p:nvCxnSpPr>
          <p:cNvPr id="24" name="Gerade Verbindung mit Pfeil 23"/>
          <p:cNvCxnSpPr>
            <a:cxnSpLocks/>
          </p:cNvCxnSpPr>
          <p:nvPr/>
        </p:nvCxnSpPr>
        <p:spPr bwMode="auto">
          <a:xfrm flipH="1">
            <a:off x="6280872" y="3829044"/>
            <a:ext cx="1208159" cy="602621"/>
          </a:xfrm>
          <a:prstGeom prst="straightConnector1">
            <a:avLst/>
          </a:prstGeom>
          <a:noFill/>
          <a:ln w="12700" cap="flat" cmpd="sng" algn="ctr">
            <a:solidFill>
              <a:schemeClr val="tx1"/>
            </a:solidFill>
            <a:prstDash val="solid"/>
            <a:round/>
            <a:headEnd type="none" w="med" len="med"/>
            <a:tailEnd type="arrow"/>
          </a:ln>
          <a:effectLst/>
        </p:spPr>
      </p:cxnSp>
      <p:sp>
        <p:nvSpPr>
          <p:cNvPr id="3" name="Rechteck 2"/>
          <p:cNvSpPr/>
          <p:nvPr/>
        </p:nvSpPr>
        <p:spPr>
          <a:xfrm>
            <a:off x="263218" y="772001"/>
            <a:ext cx="9843112" cy="892552"/>
          </a:xfrm>
          <a:prstGeom prst="rect">
            <a:avLst/>
          </a:prstGeom>
        </p:spPr>
        <p:txBody>
          <a:bodyPr wrap="square">
            <a:spAutoFit/>
          </a:bodyPr>
          <a:lstStyle/>
          <a:p>
            <a:pPr algn="ctr" defTabSz="762000">
              <a:spcBef>
                <a:spcPts val="0"/>
              </a:spcBef>
              <a:spcAft>
                <a:spcPts val="0"/>
              </a:spcAft>
              <a:defRPr/>
            </a:pPr>
            <a:r>
              <a:rPr lang="en-AU" sz="2400" u="none" dirty="0">
                <a:solidFill>
                  <a:srgbClr val="FF0000"/>
                </a:solidFill>
                <a:latin typeface="Arial" pitchFamily="34" charset="0"/>
              </a:rPr>
              <a:t>Information </a:t>
            </a:r>
            <a:r>
              <a:rPr lang="en-AU" sz="2400" dirty="0">
                <a:solidFill>
                  <a:srgbClr val="FF0000"/>
                </a:solidFill>
                <a:latin typeface="Arial" pitchFamily="34" charset="0"/>
              </a:rPr>
              <a:t>Entropy </a:t>
            </a:r>
            <a:r>
              <a:rPr lang="en-AU" sz="2400" u="none" dirty="0">
                <a:latin typeface="Arial" pitchFamily="34" charset="0"/>
              </a:rPr>
              <a:t>: a measure for information contents</a:t>
            </a:r>
          </a:p>
          <a:p>
            <a:pPr algn="ctr" defTabSz="762000">
              <a:spcBef>
                <a:spcPts val="0"/>
              </a:spcBef>
              <a:spcAft>
                <a:spcPts val="0"/>
              </a:spcAft>
              <a:defRPr/>
            </a:pPr>
            <a:r>
              <a:rPr lang="en-AU" sz="2800" u="none" dirty="0">
                <a:latin typeface="Arial" pitchFamily="34" charset="0"/>
              </a:rPr>
              <a:t>  </a:t>
            </a:r>
            <a:r>
              <a:rPr lang="en-AU" u="none" dirty="0">
                <a:latin typeface="Arial" pitchFamily="34" charset="0"/>
              </a:rPr>
              <a:t>Shannon 1949</a:t>
            </a:r>
            <a:endParaRPr lang="en-AU" sz="2800" dirty="0">
              <a:latin typeface="Arial" pitchFamily="34" charset="0"/>
            </a:endParaRPr>
          </a:p>
        </p:txBody>
      </p:sp>
      <p:sp>
        <p:nvSpPr>
          <p:cNvPr id="26" name="Rechteck 25">
            <a:extLst>
              <a:ext uri="{FF2B5EF4-FFF2-40B4-BE49-F238E27FC236}">
                <a16:creationId xmlns="" xmlns:a16="http://schemas.microsoft.com/office/drawing/2014/main" id="{230521B6-7996-4C07-A618-B8D66535C949}"/>
              </a:ext>
            </a:extLst>
          </p:cNvPr>
          <p:cNvSpPr/>
          <p:nvPr/>
        </p:nvSpPr>
        <p:spPr>
          <a:xfrm>
            <a:off x="834106" y="1798416"/>
            <a:ext cx="6654925" cy="400110"/>
          </a:xfrm>
          <a:prstGeom prst="rect">
            <a:avLst/>
          </a:prstGeom>
        </p:spPr>
        <p:txBody>
          <a:bodyPr wrap="square">
            <a:spAutoFit/>
          </a:bodyPr>
          <a:lstStyle/>
          <a:p>
            <a:pPr defTabSz="762000">
              <a:spcBef>
                <a:spcPts val="0"/>
              </a:spcBef>
              <a:spcAft>
                <a:spcPts val="0"/>
              </a:spcAft>
              <a:defRPr/>
            </a:pPr>
            <a:r>
              <a:rPr lang="en-AU" dirty="0">
                <a:latin typeface="Arial" pitchFamily="34" charset="0"/>
              </a:rPr>
              <a:t>“Probabilistic Model” of an information source:</a:t>
            </a:r>
            <a:endParaRPr lang="en-AU" sz="2400" dirty="0">
              <a:latin typeface="Arial" pitchFamily="34" charset="0"/>
            </a:endParaRPr>
          </a:p>
        </p:txBody>
      </p:sp>
    </p:spTree>
    <p:extLst>
      <p:ext uri="{BB962C8B-B14F-4D97-AF65-F5344CB8AC3E}">
        <p14:creationId xmlns:p14="http://schemas.microsoft.com/office/powerpoint/2010/main" val="327403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40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640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640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640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8" grpId="0"/>
      <p:bldP spid="21" grpId="0" animBg="1"/>
      <p:bldP spid="22"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Text Box 2"/>
          <p:cNvSpPr txBox="1">
            <a:spLocks noChangeArrowheads="1"/>
          </p:cNvSpPr>
          <p:nvPr/>
        </p:nvSpPr>
        <p:spPr bwMode="auto">
          <a:xfrm>
            <a:off x="1295344" y="311886"/>
            <a:ext cx="7778861" cy="1477328"/>
          </a:xfrm>
          <a:prstGeom prst="rect">
            <a:avLst/>
          </a:prstGeom>
          <a:noFill/>
          <a:ln w="9525">
            <a:noFill/>
            <a:miter lim="800000"/>
            <a:headEnd/>
            <a:tailEnd/>
          </a:ln>
          <a:effectLst/>
        </p:spPr>
        <p:txBody>
          <a:bodyPr wrap="none">
            <a:spAutoFit/>
          </a:bodyPr>
          <a:lstStyle/>
          <a:p>
            <a:pPr algn="ctr" defTabSz="762000">
              <a:spcBef>
                <a:spcPts val="600"/>
              </a:spcBef>
              <a:spcAft>
                <a:spcPts val="600"/>
              </a:spcAft>
              <a:defRPr/>
            </a:pPr>
            <a:r>
              <a:rPr lang="en-AU" sz="4000" u="none" dirty="0">
                <a:solidFill>
                  <a:srgbClr val="1515F5"/>
                </a:solidFill>
                <a:effectLst>
                  <a:outerShdw blurRad="38100" dist="38100" dir="2700000" algn="tl">
                    <a:srgbClr val="C0C0C0"/>
                  </a:outerShdw>
                </a:effectLst>
                <a:latin typeface="Arial Narrow" pitchFamily="34" charset="0"/>
              </a:rPr>
              <a:t>Measure of the Amount of Information</a:t>
            </a:r>
          </a:p>
          <a:p>
            <a:pPr algn="ctr" defTabSz="762000">
              <a:spcBef>
                <a:spcPts val="600"/>
              </a:spcBef>
              <a:spcAft>
                <a:spcPts val="600"/>
              </a:spcAft>
              <a:defRPr/>
            </a:pPr>
            <a:r>
              <a:rPr kumimoji="0" lang="en-AU"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Narrow" pitchFamily="34" charset="0"/>
                <a:ea typeface="+mn-ea"/>
                <a:cs typeface="+mn-cs"/>
              </a:rPr>
              <a:t>(Entropy Unit)</a:t>
            </a:r>
            <a:endParaRPr lang="en-AU" sz="4000" u="none" dirty="0">
              <a:solidFill>
                <a:srgbClr val="1515F5"/>
              </a:solidFill>
              <a:effectLst>
                <a:outerShdw blurRad="38100" dist="38100" dir="2700000" algn="tl">
                  <a:srgbClr val="C0C0C0"/>
                </a:outerShdw>
              </a:effectLst>
              <a:latin typeface="Arial Narrow" pitchFamily="34" charset="0"/>
            </a:endParaRPr>
          </a:p>
        </p:txBody>
      </p:sp>
      <p:sp>
        <p:nvSpPr>
          <p:cNvPr id="17" name="Textfeld 16"/>
          <p:cNvSpPr txBox="1"/>
          <p:nvPr/>
        </p:nvSpPr>
        <p:spPr>
          <a:xfrm>
            <a:off x="680734" y="2159272"/>
            <a:ext cx="4809330" cy="400110"/>
          </a:xfrm>
          <a:prstGeom prst="rect">
            <a:avLst/>
          </a:prstGeom>
          <a:noFill/>
        </p:spPr>
        <p:txBody>
          <a:bodyPr wrap="none" rtlCol="0">
            <a:spAutoFit/>
          </a:bodyPr>
          <a:lstStyle/>
          <a:p>
            <a:r>
              <a:rPr lang="en-US" dirty="0"/>
              <a:t>Example for  1-bit information entropy</a:t>
            </a:r>
          </a:p>
        </p:txBody>
      </p:sp>
      <p:pic>
        <p:nvPicPr>
          <p:cNvPr id="20" name="Grafik 19" descr="coin-toss-vector-419186.jpg"/>
          <p:cNvPicPr>
            <a:picLocks noChangeAspect="1"/>
          </p:cNvPicPr>
          <p:nvPr/>
        </p:nvPicPr>
        <p:blipFill>
          <a:blip r:embed="rId3" cstate="print"/>
          <a:stretch>
            <a:fillRect/>
          </a:stretch>
        </p:blipFill>
        <p:spPr>
          <a:xfrm>
            <a:off x="7529551" y="1686011"/>
            <a:ext cx="1779294" cy="1992075"/>
          </a:xfrm>
          <a:prstGeom prst="rect">
            <a:avLst/>
          </a:prstGeom>
        </p:spPr>
      </p:pic>
      <p:sp>
        <p:nvSpPr>
          <p:cNvPr id="21" name="Textfeld 20"/>
          <p:cNvSpPr txBox="1"/>
          <p:nvPr/>
        </p:nvSpPr>
        <p:spPr>
          <a:xfrm>
            <a:off x="646619" y="3057771"/>
            <a:ext cx="6374181" cy="400110"/>
          </a:xfrm>
          <a:prstGeom prst="rect">
            <a:avLst/>
          </a:prstGeom>
          <a:noFill/>
        </p:spPr>
        <p:txBody>
          <a:bodyPr wrap="none" rtlCol="0">
            <a:spAutoFit/>
          </a:bodyPr>
          <a:lstStyle/>
          <a:p>
            <a:pPr marL="457200" indent="-457200"/>
            <a:r>
              <a:rPr lang="en-US" b="0" u="none" dirty="0">
                <a:latin typeface="Arial Narrow" pitchFamily="34" charset="0"/>
              </a:rPr>
              <a:t>The probability of Head  is </a:t>
            </a:r>
            <a:r>
              <a:rPr lang="en-US" u="none" dirty="0">
                <a:latin typeface="Arial Narrow" pitchFamily="34" charset="0"/>
              </a:rPr>
              <a:t>0.5</a:t>
            </a:r>
            <a:r>
              <a:rPr lang="en-US" b="0" u="none" dirty="0">
                <a:latin typeface="Arial Narrow" pitchFamily="34" charset="0"/>
              </a:rPr>
              <a:t> and the probability of Tail is </a:t>
            </a:r>
            <a:r>
              <a:rPr lang="en-US" u="none" dirty="0">
                <a:latin typeface="Arial Narrow" pitchFamily="34" charset="0"/>
              </a:rPr>
              <a:t>0.5</a:t>
            </a:r>
            <a:r>
              <a:rPr lang="en-US" b="0" u="none" dirty="0">
                <a:latin typeface="Arial Narrow" pitchFamily="34" charset="0"/>
              </a:rPr>
              <a:t> too.  </a:t>
            </a:r>
          </a:p>
        </p:txBody>
      </p:sp>
      <p:sp>
        <p:nvSpPr>
          <p:cNvPr id="23" name="Rechteck 22"/>
          <p:cNvSpPr/>
          <p:nvPr/>
        </p:nvSpPr>
        <p:spPr>
          <a:xfrm>
            <a:off x="675481" y="2663346"/>
            <a:ext cx="6646691" cy="400110"/>
          </a:xfrm>
          <a:prstGeom prst="rect">
            <a:avLst/>
          </a:prstGeom>
        </p:spPr>
        <p:txBody>
          <a:bodyPr wrap="none">
            <a:spAutoFit/>
          </a:bodyPr>
          <a:lstStyle/>
          <a:p>
            <a:r>
              <a:rPr lang="en-US" b="0" u="none" dirty="0">
                <a:latin typeface="Arial Narrow" pitchFamily="34" charset="0"/>
              </a:rPr>
              <a:t>For instance,  0 denotes </a:t>
            </a:r>
            <a:r>
              <a:rPr lang="de-DE" b="0" u="none" dirty="0">
                <a:latin typeface="Arial Narrow" pitchFamily="34" charset="0"/>
              </a:rPr>
              <a:t>Head and 1 </a:t>
            </a:r>
            <a:r>
              <a:rPr lang="de-DE" b="0" u="none" dirty="0" err="1">
                <a:latin typeface="Arial Narrow" pitchFamily="34" charset="0"/>
              </a:rPr>
              <a:t>denotes</a:t>
            </a:r>
            <a:r>
              <a:rPr lang="de-DE" b="0" u="none" dirty="0">
                <a:latin typeface="Arial Narrow" pitchFamily="34" charset="0"/>
              </a:rPr>
              <a:t> </a:t>
            </a:r>
            <a:r>
              <a:rPr lang="de-DE" b="0" u="none" dirty="0" err="1">
                <a:latin typeface="Arial Narrow" pitchFamily="34" charset="0"/>
              </a:rPr>
              <a:t>Tail</a:t>
            </a:r>
            <a:r>
              <a:rPr lang="de-DE" b="0" u="none" dirty="0">
                <a:latin typeface="Arial Narrow" pitchFamily="34" charset="0"/>
              </a:rPr>
              <a:t>  :   </a:t>
            </a:r>
            <a:r>
              <a:rPr lang="de-DE" b="0" u="none" dirty="0" err="1">
                <a:latin typeface="Arial Narrow" pitchFamily="34" charset="0"/>
              </a:rPr>
              <a:t>or</a:t>
            </a:r>
            <a:r>
              <a:rPr lang="de-DE" b="0" u="none" dirty="0">
                <a:latin typeface="Arial Narrow" pitchFamily="34" charset="0"/>
              </a:rPr>
              <a:t>  </a:t>
            </a:r>
            <a:r>
              <a:rPr lang="de-DE" dirty="0"/>
              <a:t>vice </a:t>
            </a:r>
            <a:r>
              <a:rPr lang="de-DE" dirty="0" err="1"/>
              <a:t>versa</a:t>
            </a:r>
            <a:endParaRPr lang="en-US" b="0" u="none" dirty="0">
              <a:latin typeface="Arial Narrow" pitchFamily="34" charset="0"/>
            </a:endParaRPr>
          </a:p>
        </p:txBody>
      </p:sp>
      <p:sp>
        <p:nvSpPr>
          <p:cNvPr id="24" name="Rechteck 23"/>
          <p:cNvSpPr/>
          <p:nvPr/>
        </p:nvSpPr>
        <p:spPr>
          <a:xfrm>
            <a:off x="7529551" y="3607356"/>
            <a:ext cx="2406340" cy="400110"/>
          </a:xfrm>
          <a:prstGeom prst="rect">
            <a:avLst/>
          </a:prstGeom>
        </p:spPr>
        <p:txBody>
          <a:bodyPr wrap="square">
            <a:spAutoFit/>
          </a:bodyPr>
          <a:lstStyle/>
          <a:p>
            <a:r>
              <a:rPr lang="en-US" u="none" dirty="0">
                <a:solidFill>
                  <a:schemeClr val="accent1">
                    <a:lumMod val="75000"/>
                  </a:schemeClr>
                </a:solidFill>
              </a:rPr>
              <a:t>Fair coin flipping</a:t>
            </a:r>
          </a:p>
        </p:txBody>
      </p:sp>
      <p:sp>
        <p:nvSpPr>
          <p:cNvPr id="10" name="Rechteck 22">
            <a:extLst>
              <a:ext uri="{FF2B5EF4-FFF2-40B4-BE49-F238E27FC236}">
                <a16:creationId xmlns="" xmlns:a16="http://schemas.microsoft.com/office/drawing/2014/main" id="{B9EA8D2B-E75E-494C-89F8-962C315EC75C}"/>
              </a:ext>
            </a:extLst>
          </p:cNvPr>
          <p:cNvSpPr/>
          <p:nvPr/>
        </p:nvSpPr>
        <p:spPr>
          <a:xfrm>
            <a:off x="772135" y="3556117"/>
            <a:ext cx="5460799" cy="830997"/>
          </a:xfrm>
          <a:prstGeom prst="rect">
            <a:avLst/>
          </a:prstGeom>
          <a:ln>
            <a:solidFill>
              <a:schemeClr val="tx1"/>
            </a:solidFill>
            <a:prstDash val="dash"/>
          </a:ln>
        </p:spPr>
        <p:txBody>
          <a:bodyPr wrap="square">
            <a:spAutoFit/>
          </a:bodyPr>
          <a:lstStyle/>
          <a:p>
            <a:r>
              <a:rPr lang="de-DE" sz="2400" b="0" u="none" dirty="0">
                <a:latin typeface="Arial Narrow" pitchFamily="34" charset="0"/>
              </a:rPr>
              <a:t>The </a:t>
            </a:r>
            <a:r>
              <a:rPr lang="de-DE" sz="2400" b="0" u="none" dirty="0" err="1">
                <a:latin typeface="Arial Narrow" pitchFamily="34" charset="0"/>
              </a:rPr>
              <a:t>information</a:t>
            </a:r>
            <a:r>
              <a:rPr lang="de-DE" sz="2400" b="0" u="none" dirty="0">
                <a:latin typeface="Arial Narrow" pitchFamily="34" charset="0"/>
              </a:rPr>
              <a:t> </a:t>
            </a:r>
            <a:r>
              <a:rPr lang="de-DE" sz="2400" b="0" u="none" dirty="0" err="1">
                <a:latin typeface="Arial Narrow" pitchFamily="34" charset="0"/>
              </a:rPr>
              <a:t>entropy</a:t>
            </a:r>
            <a:r>
              <a:rPr lang="de-DE" sz="2400" b="0" u="none" dirty="0">
                <a:latin typeface="Arial Narrow" pitchFamily="34" charset="0"/>
              </a:rPr>
              <a:t> </a:t>
            </a:r>
            <a:r>
              <a:rPr lang="de-DE" sz="2400" b="0" u="none" dirty="0" err="1">
                <a:latin typeface="Arial Narrow" pitchFamily="34" charset="0"/>
              </a:rPr>
              <a:t>for</a:t>
            </a:r>
            <a:r>
              <a:rPr lang="de-DE" sz="2400" b="0" u="none" dirty="0">
                <a:latin typeface="Arial Narrow" pitchFamily="34" charset="0"/>
              </a:rPr>
              <a:t> </a:t>
            </a:r>
            <a:r>
              <a:rPr lang="de-DE" sz="2400" b="0" u="none" dirty="0" err="1">
                <a:latin typeface="Arial Narrow" pitchFamily="34" charset="0"/>
              </a:rPr>
              <a:t>that</a:t>
            </a:r>
            <a:r>
              <a:rPr lang="de-DE" sz="2400" b="0" u="none" dirty="0">
                <a:latin typeface="Arial Narrow" pitchFamily="34" charset="0"/>
              </a:rPr>
              <a:t> </a:t>
            </a:r>
            <a:r>
              <a:rPr lang="de-DE" sz="2400" b="0" u="none" dirty="0" err="1">
                <a:latin typeface="Arial Narrow" pitchFamily="34" charset="0"/>
              </a:rPr>
              <a:t>case</a:t>
            </a:r>
            <a:r>
              <a:rPr lang="de-DE" sz="2400" b="0" u="none" dirty="0">
                <a:latin typeface="Arial Narrow" pitchFamily="34" charset="0"/>
              </a:rPr>
              <a:t> </a:t>
            </a:r>
            <a:r>
              <a:rPr lang="de-DE" sz="2400" b="0" u="none" dirty="0" err="1">
                <a:latin typeface="Arial Narrow" pitchFamily="34" charset="0"/>
              </a:rPr>
              <a:t>is</a:t>
            </a:r>
            <a:r>
              <a:rPr lang="de-DE" sz="2400" b="0" u="none" dirty="0">
                <a:latin typeface="Arial Narrow" pitchFamily="34" charset="0"/>
              </a:rPr>
              <a:t> = </a:t>
            </a:r>
            <a:r>
              <a:rPr lang="de-DE" sz="2400" u="none" dirty="0">
                <a:latin typeface="Arial Narrow" pitchFamily="34" charset="0"/>
              </a:rPr>
              <a:t>1 </a:t>
            </a:r>
            <a:r>
              <a:rPr lang="de-DE" sz="2400" u="none" dirty="0" err="1">
                <a:latin typeface="Arial Narrow" pitchFamily="34" charset="0"/>
              </a:rPr>
              <a:t>bit</a:t>
            </a:r>
            <a:endParaRPr lang="de-DE" sz="2400" u="none" dirty="0">
              <a:latin typeface="Arial Narrow" pitchFamily="34" charset="0"/>
            </a:endParaRPr>
          </a:p>
          <a:p>
            <a:r>
              <a:rPr lang="de-DE" sz="2400" b="0" u="none" dirty="0">
                <a:latin typeface="Arial Narrow" pitchFamily="34" charset="0"/>
              </a:rPr>
              <a:t>2 </a:t>
            </a:r>
            <a:r>
              <a:rPr lang="de-DE" sz="2400" b="0" u="none" dirty="0" err="1">
                <a:latin typeface="Arial Narrow" pitchFamily="34" charset="0"/>
              </a:rPr>
              <a:t>Possibilities</a:t>
            </a:r>
            <a:r>
              <a:rPr lang="de-DE" sz="2400" b="0" u="none" dirty="0">
                <a:latin typeface="Arial Narrow" pitchFamily="34" charset="0"/>
              </a:rPr>
              <a:t> </a:t>
            </a:r>
            <a:r>
              <a:rPr lang="de-DE" sz="2400" b="0" u="none" dirty="0" err="1">
                <a:latin typeface="Arial Narrow" pitchFamily="34" charset="0"/>
              </a:rPr>
              <a:t>which</a:t>
            </a:r>
            <a:r>
              <a:rPr lang="de-DE" sz="2400" b="0" u="none" dirty="0">
                <a:latin typeface="Arial Narrow" pitchFamily="34" charset="0"/>
              </a:rPr>
              <a:t> </a:t>
            </a:r>
            <a:r>
              <a:rPr lang="de-DE" sz="2400" b="0" u="none" dirty="0" err="1">
                <a:latin typeface="Arial Narrow" pitchFamily="34" charset="0"/>
              </a:rPr>
              <a:t>are</a:t>
            </a:r>
            <a:r>
              <a:rPr lang="de-DE" sz="2400" b="0" u="none" dirty="0">
                <a:latin typeface="Arial Narrow" pitchFamily="34" charset="0"/>
              </a:rPr>
              <a:t> </a:t>
            </a:r>
            <a:r>
              <a:rPr lang="de-DE" sz="2400" b="0" u="none" dirty="0" err="1">
                <a:latin typeface="Arial Narrow" pitchFamily="34" charset="0"/>
              </a:rPr>
              <a:t>equally</a:t>
            </a:r>
            <a:r>
              <a:rPr lang="de-DE" sz="2400" b="0" u="none" dirty="0">
                <a:latin typeface="Arial Narrow" pitchFamily="34" charset="0"/>
              </a:rPr>
              <a:t> probable!</a:t>
            </a:r>
            <a:endParaRPr lang="en-US" sz="2400" b="0" u="none" dirty="0">
              <a:latin typeface="Arial Narrow" pitchFamily="34" charset="0"/>
            </a:endParaRPr>
          </a:p>
        </p:txBody>
      </p:sp>
      <p:sp>
        <p:nvSpPr>
          <p:cNvPr id="9" name="Rechteck 22">
            <a:extLst>
              <a:ext uri="{FF2B5EF4-FFF2-40B4-BE49-F238E27FC236}">
                <a16:creationId xmlns="" xmlns:a16="http://schemas.microsoft.com/office/drawing/2014/main" id="{70AB48AF-642F-4B11-876C-9121E6FAD5DF}"/>
              </a:ext>
            </a:extLst>
          </p:cNvPr>
          <p:cNvSpPr/>
          <p:nvPr/>
        </p:nvSpPr>
        <p:spPr>
          <a:xfrm>
            <a:off x="1449660" y="5734565"/>
            <a:ext cx="6982180" cy="523220"/>
          </a:xfrm>
          <a:prstGeom prst="rect">
            <a:avLst/>
          </a:prstGeom>
          <a:ln>
            <a:solidFill>
              <a:schemeClr val="tx1"/>
            </a:solidFill>
            <a:prstDash val="dash"/>
          </a:ln>
        </p:spPr>
        <p:txBody>
          <a:bodyPr wrap="square">
            <a:spAutoFit/>
          </a:bodyPr>
          <a:lstStyle/>
          <a:p>
            <a:r>
              <a:rPr lang="de-DE" sz="2800" b="0" u="none" dirty="0">
                <a:latin typeface="Arial Narrow" pitchFamily="34" charset="0"/>
              </a:rPr>
              <a:t>Maximum </a:t>
            </a:r>
            <a:r>
              <a:rPr lang="de-DE" sz="2800" b="0" u="none" dirty="0" err="1">
                <a:latin typeface="Arial Narrow" pitchFamily="34" charset="0"/>
              </a:rPr>
              <a:t>entropy</a:t>
            </a:r>
            <a:r>
              <a:rPr lang="de-DE" sz="2800" b="0" u="none" dirty="0">
                <a:latin typeface="Arial Narrow" pitchFamily="34" charset="0"/>
              </a:rPr>
              <a:t> is </a:t>
            </a:r>
            <a:r>
              <a:rPr lang="de-DE" sz="2800" b="0" u="none" dirty="0" err="1">
                <a:latin typeface="Arial Narrow" pitchFamily="34" charset="0"/>
              </a:rPr>
              <a:t>attained</a:t>
            </a:r>
            <a:r>
              <a:rPr lang="de-DE" sz="2800" b="0" u="none" dirty="0">
                <a:latin typeface="Arial Narrow" pitchFamily="34" charset="0"/>
              </a:rPr>
              <a:t> </a:t>
            </a:r>
            <a:r>
              <a:rPr lang="de-DE" sz="2800" b="0" u="none" dirty="0" err="1">
                <a:latin typeface="Arial Narrow" pitchFamily="34" charset="0"/>
              </a:rPr>
              <a:t>by</a:t>
            </a:r>
            <a:r>
              <a:rPr lang="de-DE" sz="2800" b="0" u="none" dirty="0">
                <a:latin typeface="Arial Narrow" pitchFamily="34" charset="0"/>
              </a:rPr>
              <a:t> </a:t>
            </a:r>
            <a:r>
              <a:rPr lang="de-DE" sz="2800" b="0" u="none" dirty="0" err="1">
                <a:latin typeface="Arial Narrow" pitchFamily="34" charset="0"/>
              </a:rPr>
              <a:t>equal</a:t>
            </a:r>
            <a:r>
              <a:rPr lang="de-DE" sz="2800" b="0" u="none" dirty="0">
                <a:latin typeface="Arial Narrow" pitchFamily="34" charset="0"/>
              </a:rPr>
              <a:t> </a:t>
            </a:r>
            <a:r>
              <a:rPr lang="de-DE" sz="2800" b="0" u="none" dirty="0" err="1">
                <a:latin typeface="Arial Narrow" pitchFamily="34" charset="0"/>
              </a:rPr>
              <a:t>probabilities</a:t>
            </a:r>
            <a:r>
              <a:rPr lang="de-DE" sz="2800" b="0" u="none" dirty="0">
                <a:latin typeface="Arial Narrow" pitchFamily="34" charset="0"/>
              </a:rPr>
              <a:t>!</a:t>
            </a:r>
            <a:endParaRPr lang="en-US" sz="2800" b="0" u="none" dirty="0">
              <a:latin typeface="Arial Narrow" pitchFamily="34" charset="0"/>
            </a:endParaRPr>
          </a:p>
        </p:txBody>
      </p:sp>
      <p:sp>
        <p:nvSpPr>
          <p:cNvPr id="11" name="Rechteck 22">
            <a:extLst>
              <a:ext uri="{FF2B5EF4-FFF2-40B4-BE49-F238E27FC236}">
                <a16:creationId xmlns="" xmlns:a16="http://schemas.microsoft.com/office/drawing/2014/main" id="{51C7A51C-AEE1-44D3-A622-9A5CEF171585}"/>
              </a:ext>
            </a:extLst>
          </p:cNvPr>
          <p:cNvSpPr/>
          <p:nvPr/>
        </p:nvSpPr>
        <p:spPr>
          <a:xfrm>
            <a:off x="2959513" y="4947365"/>
            <a:ext cx="3876455" cy="461665"/>
          </a:xfrm>
          <a:prstGeom prst="rect">
            <a:avLst/>
          </a:prstGeom>
          <a:ln>
            <a:solidFill>
              <a:schemeClr val="tx1"/>
            </a:solidFill>
            <a:prstDash val="dash"/>
          </a:ln>
        </p:spPr>
        <p:txBody>
          <a:bodyPr wrap="square">
            <a:spAutoFit/>
          </a:bodyPr>
          <a:lstStyle/>
          <a:p>
            <a:pPr algn="ctr"/>
            <a:r>
              <a:rPr lang="de-DE" sz="2400" b="0" u="none" dirty="0" err="1">
                <a:latin typeface="Arial Narrow" pitchFamily="34" charset="0"/>
              </a:rPr>
              <a:t>Entropy</a:t>
            </a:r>
            <a:r>
              <a:rPr lang="de-DE" sz="2400" b="0" u="none" dirty="0">
                <a:latin typeface="Arial Narrow" pitchFamily="34" charset="0"/>
              </a:rPr>
              <a:t> is </a:t>
            </a:r>
            <a:r>
              <a:rPr lang="de-DE" sz="2400" b="0" u="none" dirty="0" err="1">
                <a:latin typeface="Arial Narrow" pitchFamily="34" charset="0"/>
              </a:rPr>
              <a:t>measured</a:t>
            </a:r>
            <a:r>
              <a:rPr lang="de-DE" sz="2400" b="0" u="none" dirty="0">
                <a:latin typeface="Arial Narrow" pitchFamily="34" charset="0"/>
              </a:rPr>
              <a:t> in </a:t>
            </a:r>
            <a:r>
              <a:rPr lang="de-DE" sz="2400" u="none" dirty="0">
                <a:latin typeface="Arial Narrow" pitchFamily="34" charset="0"/>
              </a:rPr>
              <a:t>BITS</a:t>
            </a:r>
            <a:endParaRPr lang="en-US" sz="2400" u="none" dirty="0">
              <a:latin typeface="Arial Narrow" pitchFamily="34" charset="0"/>
            </a:endParaRPr>
          </a:p>
        </p:txBody>
      </p:sp>
    </p:spTree>
    <p:extLst>
      <p:ext uri="{BB962C8B-B14F-4D97-AF65-F5344CB8AC3E}">
        <p14:creationId xmlns:p14="http://schemas.microsoft.com/office/powerpoint/2010/main" val="37867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3" grpId="0"/>
      <p:bldP spid="24" grpId="0"/>
      <p:bldP spid="10"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936303" y="2594719"/>
            <a:ext cx="7200800" cy="2469284"/>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j-lt"/>
              </a:rPr>
              <a:t>Maximum entropy of an information source having n possible symbols is attained </a:t>
            </a:r>
            <a:r>
              <a:rPr kumimoji="0" lang="en-US" sz="16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j-lt"/>
              </a:rPr>
              <a:t>if all </a:t>
            </a:r>
            <a:r>
              <a:rPr kumimoji="0" lang="en-US" sz="1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j-lt"/>
                <a:sym typeface="Symbol" pitchFamily="18" charset="2"/>
              </a:rPr>
              <a:t>n</a:t>
            </a:r>
            <a:r>
              <a:rPr kumimoji="0" lang="en-US" sz="1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j-lt"/>
              </a:rPr>
              <a:t> combinations are equally probable</a:t>
            </a:r>
            <a:r>
              <a:rPr kumimoji="0" lang="en-US" sz="1600" b="0" i="0" u="none" strike="noStrike" kern="0" cap="none" spc="0" normalizeH="0" baseline="0" noProof="0" dirty="0">
                <a:ln>
                  <a:noFill/>
                </a:ln>
                <a:solidFill>
                  <a:srgbClr val="000000"/>
                </a:solidFill>
                <a:effectLst/>
                <a:uLnTx/>
                <a:uFillTx/>
                <a:latin typeface="+mj-lt"/>
              </a:rPr>
              <a:t>, </a:t>
            </a:r>
            <a:br>
              <a:rPr kumimoji="0" lang="en-US" sz="1600" b="0" i="0" u="none" strike="noStrike" kern="0" cap="none" spc="0" normalizeH="0" baseline="0" noProof="0" dirty="0">
                <a:ln>
                  <a:noFill/>
                </a:ln>
                <a:solidFill>
                  <a:srgbClr val="000000"/>
                </a:solidFill>
                <a:effectLst/>
                <a:uLnTx/>
                <a:uFillTx/>
                <a:latin typeface="+mj-lt"/>
              </a:rPr>
            </a:br>
            <a:r>
              <a:rPr kumimoji="0" lang="en-US" sz="1600" b="0" i="0" u="none" strike="noStrike" kern="0" cap="none" spc="0" normalizeH="0" baseline="0" noProof="0" dirty="0">
                <a:ln>
                  <a:noFill/>
                </a:ln>
                <a:solidFill>
                  <a:srgbClr val="000000"/>
                </a:solidFill>
                <a:effectLst/>
                <a:uLnTx/>
                <a:uFillTx/>
                <a:latin typeface="+mj-lt"/>
              </a:rPr>
              <a:t>that is  Prob(M</a:t>
            </a:r>
            <a:r>
              <a:rPr kumimoji="0" lang="en-US" sz="1600" b="0" i="0" u="none" strike="noStrike" kern="0" cap="none" spc="0" normalizeH="0" baseline="-25000" noProof="0" dirty="0">
                <a:ln>
                  <a:noFill/>
                </a:ln>
                <a:solidFill>
                  <a:srgbClr val="000000"/>
                </a:solidFill>
                <a:effectLst/>
                <a:uLnTx/>
                <a:uFillTx/>
                <a:latin typeface="+mj-lt"/>
              </a:rPr>
              <a:t>i</a:t>
            </a:r>
            <a:r>
              <a:rPr kumimoji="0" lang="en-US" sz="1600" b="0" i="0" u="none" strike="noStrike" kern="0" cap="none" spc="0" normalizeH="0" baseline="0" noProof="0" dirty="0">
                <a:ln>
                  <a:noFill/>
                </a:ln>
                <a:solidFill>
                  <a:srgbClr val="000000"/>
                </a:solidFill>
                <a:effectLst/>
                <a:uLnTx/>
                <a:uFillTx/>
                <a:latin typeface="+mj-lt"/>
              </a:rPr>
              <a:t>) = 1/n for any i, Hence:</a:t>
            </a:r>
            <a:endParaRPr kumimoji="0" lang="en-US" sz="2000" b="0" i="0" u="none" strike="noStrike" kern="0" cap="none" spc="0" normalizeH="0" baseline="0" noProof="0" dirty="0">
              <a:ln>
                <a:noFill/>
              </a:ln>
              <a:solidFill>
                <a:srgbClr val="000000"/>
              </a:solidFill>
              <a:effectLst/>
              <a:uLnTx/>
              <a:uFillTx/>
              <a:latin typeface="+mj-lt"/>
            </a:endParaRPr>
          </a:p>
          <a:p>
            <a:pPr marL="742950" marR="0" lvl="1" indent="-285750" algn="l" defTabSz="914400" rtl="0" eaLnBrk="1" fontAlgn="base" latinLnBrk="0" hangingPunct="1">
              <a:lnSpc>
                <a:spcPct val="9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mj-lt"/>
              </a:rPr>
              <a:t>	 		 </a:t>
            </a:r>
          </a:p>
          <a:p>
            <a:pPr marL="742950" marR="0" lvl="1" indent="-285750" algn="l" defTabSz="914400" rtl="0" eaLnBrk="1" fontAlgn="base" latinLnBrk="0" hangingPunct="1">
              <a:lnSpc>
                <a:spcPct val="9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mj-lt"/>
              </a:rPr>
              <a:t>		       	</a:t>
            </a:r>
          </a:p>
          <a:p>
            <a:pPr marL="742950" marR="0" lvl="1" indent="-285750" algn="l" defTabSz="914400" rtl="0" eaLnBrk="1" fontAlgn="base" latinLnBrk="0" hangingPunct="1">
              <a:lnSpc>
                <a:spcPct val="9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mj-lt"/>
              </a:rPr>
              <a:t>			= </a:t>
            </a:r>
            <a:r>
              <a:rPr kumimoji="0" lang="en-US" sz="2000" b="0" i="1" u="none" strike="noStrike" kern="0" cap="none" spc="0" normalizeH="0" baseline="0" noProof="0" dirty="0">
                <a:ln>
                  <a:noFill/>
                </a:ln>
                <a:solidFill>
                  <a:srgbClr val="000000"/>
                </a:solidFill>
                <a:effectLst/>
                <a:uLnTx/>
                <a:uFillTx/>
                <a:latin typeface="+mj-lt"/>
                <a:sym typeface="Symbol" pitchFamily="18" charset="2"/>
              </a:rPr>
              <a:t>n</a:t>
            </a:r>
            <a:r>
              <a:rPr kumimoji="0" lang="en-US" sz="1800" b="0" i="0" u="none" strike="noStrike" kern="0" cap="none" spc="0" normalizeH="0" baseline="0" noProof="0" dirty="0">
                <a:ln>
                  <a:noFill/>
                </a:ln>
                <a:solidFill>
                  <a:srgbClr val="000000"/>
                </a:solidFill>
                <a:effectLst/>
                <a:uLnTx/>
                <a:uFillTx/>
                <a:latin typeface="+mj-lt"/>
              </a:rPr>
              <a:t> </a:t>
            </a:r>
            <a:r>
              <a:rPr kumimoji="0" lang="en-US" sz="1800" b="0" i="0" u="none" strike="noStrike" kern="0" cap="none" spc="0" normalizeH="0" baseline="0" noProof="0" dirty="0">
                <a:ln>
                  <a:noFill/>
                </a:ln>
                <a:solidFill>
                  <a:srgbClr val="000000"/>
                </a:solidFill>
                <a:effectLst/>
                <a:uLnTx/>
                <a:uFillTx/>
                <a:latin typeface="+mj-lt"/>
                <a:sym typeface="Symbol"/>
              </a:rPr>
              <a:t></a:t>
            </a:r>
            <a:r>
              <a:rPr kumimoji="0" lang="en-US" sz="1800" b="0" i="0" u="none" strike="noStrike" kern="0" cap="none" spc="0" normalizeH="0" baseline="0" noProof="0" dirty="0">
                <a:ln>
                  <a:noFill/>
                </a:ln>
                <a:solidFill>
                  <a:srgbClr val="000000"/>
                </a:solidFill>
                <a:effectLst/>
                <a:uLnTx/>
                <a:uFillTx/>
                <a:latin typeface="+mj-lt"/>
              </a:rPr>
              <a:t> ( </a:t>
            </a:r>
            <a:r>
              <a:rPr kumimoji="0" lang="en-US" sz="2000" b="0" i="0" u="none" strike="noStrike" kern="0" cap="none" spc="0" normalizeH="0" baseline="0" noProof="0" dirty="0">
                <a:ln>
                  <a:noFill/>
                </a:ln>
                <a:solidFill>
                  <a:srgbClr val="000000"/>
                </a:solidFill>
                <a:effectLst/>
                <a:uLnTx/>
                <a:uFillTx/>
                <a:latin typeface="+mj-lt"/>
                <a:sym typeface="Symbol" pitchFamily="18" charset="2"/>
              </a:rPr>
              <a:t>1/</a:t>
            </a:r>
            <a:r>
              <a:rPr kumimoji="0" lang="en-US" sz="2000" b="0" i="1" u="none" strike="noStrike" kern="0" cap="none" spc="0" normalizeH="0" baseline="0" noProof="0" dirty="0">
                <a:ln>
                  <a:noFill/>
                </a:ln>
                <a:solidFill>
                  <a:srgbClr val="000000"/>
                </a:solidFill>
                <a:effectLst/>
                <a:uLnTx/>
                <a:uFillTx/>
                <a:latin typeface="+mj-lt"/>
                <a:sym typeface="Symbol" pitchFamily="18" charset="2"/>
              </a:rPr>
              <a:t>n</a:t>
            </a:r>
            <a:r>
              <a:rPr kumimoji="0" lang="en-US" sz="2000" b="0" i="0" u="none" strike="noStrike" kern="0" cap="none" spc="0" normalizeH="0" baseline="0" noProof="0" dirty="0">
                <a:ln>
                  <a:noFill/>
                </a:ln>
                <a:solidFill>
                  <a:srgbClr val="000000"/>
                </a:solidFill>
                <a:effectLst/>
                <a:uLnTx/>
                <a:uFillTx/>
                <a:latin typeface="+mj-lt"/>
                <a:sym typeface="Symbol" pitchFamily="18" charset="2"/>
              </a:rPr>
              <a:t>   log</a:t>
            </a:r>
            <a:r>
              <a:rPr kumimoji="0" lang="en-US" sz="2000" b="0" i="0" u="none" strike="noStrike" kern="0" cap="none" spc="0" normalizeH="0" baseline="-25000" noProof="0" dirty="0">
                <a:ln>
                  <a:noFill/>
                </a:ln>
                <a:solidFill>
                  <a:srgbClr val="000000"/>
                </a:solidFill>
                <a:effectLst/>
                <a:uLnTx/>
                <a:uFillTx/>
                <a:latin typeface="+mj-lt"/>
                <a:sym typeface="Symbol" pitchFamily="18" charset="2"/>
              </a:rPr>
              <a:t>2</a:t>
            </a:r>
            <a:r>
              <a:rPr kumimoji="0" lang="en-US" sz="2000" b="0" i="0" u="none" strike="noStrike" kern="0" cap="none" spc="0" normalizeH="0" baseline="0" noProof="0" dirty="0">
                <a:ln>
                  <a:noFill/>
                </a:ln>
                <a:solidFill>
                  <a:srgbClr val="000000"/>
                </a:solidFill>
                <a:effectLst/>
                <a:uLnTx/>
                <a:uFillTx/>
                <a:latin typeface="+mj-lt"/>
                <a:sym typeface="Symbol" pitchFamily="18" charset="2"/>
              </a:rPr>
              <a:t> </a:t>
            </a:r>
            <a:r>
              <a:rPr kumimoji="0" lang="en-US" sz="2000" b="0" i="1" u="none" strike="noStrike" kern="0" cap="none" spc="0" normalizeH="0" baseline="0" noProof="0" dirty="0">
                <a:ln>
                  <a:noFill/>
                </a:ln>
                <a:solidFill>
                  <a:srgbClr val="000000"/>
                </a:solidFill>
                <a:effectLst/>
                <a:uLnTx/>
                <a:uFillTx/>
                <a:latin typeface="+mj-lt"/>
                <a:sym typeface="Symbol" pitchFamily="18" charset="2"/>
              </a:rPr>
              <a:t>n </a:t>
            </a:r>
            <a:r>
              <a:rPr kumimoji="0" lang="en-US" sz="2000" b="0" i="0" u="none" strike="noStrike" kern="0" cap="none" spc="0" normalizeH="0" baseline="0" noProof="0" dirty="0">
                <a:ln>
                  <a:noFill/>
                </a:ln>
                <a:solidFill>
                  <a:srgbClr val="000000"/>
                </a:solidFill>
                <a:effectLst/>
                <a:uLnTx/>
                <a:uFillTx/>
                <a:latin typeface="+mj-lt"/>
                <a:sym typeface="Symbol" pitchFamily="18" charset="2"/>
              </a:rPr>
              <a:t>)</a:t>
            </a:r>
          </a:p>
          <a:p>
            <a:pPr marL="742950" marR="0" lvl="1" indent="-28575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j-lt"/>
                <a:sym typeface="Symbol" pitchFamily="18" charset="2"/>
              </a:rPr>
              <a:t> 		       	</a:t>
            </a:r>
            <a:r>
              <a:rPr kumimoji="0" lang="en-US" sz="1800" b="0" i="0" u="none" strike="noStrike" kern="0" cap="none" spc="0" normalizeH="0" baseline="0" noProof="0" dirty="0">
                <a:ln>
                  <a:noFill/>
                </a:ln>
                <a:solidFill>
                  <a:srgbClr val="000000"/>
                </a:solidFill>
                <a:effectLst/>
                <a:uLnTx/>
                <a:uFillTx/>
                <a:latin typeface="+mj-lt"/>
              </a:rPr>
              <a:t>=  </a:t>
            </a:r>
            <a:r>
              <a:rPr kumimoji="0" lang="en-US" sz="2000" b="0" i="0" u="none" strike="noStrike" kern="0" cap="none" spc="0" normalizeH="0" baseline="0" noProof="0" dirty="0">
                <a:ln>
                  <a:noFill/>
                </a:ln>
                <a:solidFill>
                  <a:srgbClr val="000000"/>
                </a:solidFill>
                <a:effectLst/>
                <a:uLnTx/>
                <a:uFillTx/>
                <a:latin typeface="+mj-lt"/>
                <a:sym typeface="Symbol" pitchFamily="18" charset="2"/>
              </a:rPr>
              <a:t>log</a:t>
            </a:r>
            <a:r>
              <a:rPr kumimoji="0" lang="en-US" sz="2000" b="0" i="0" u="none" strike="noStrike" kern="0" cap="none" spc="0" normalizeH="0" baseline="-25000" noProof="0" dirty="0">
                <a:ln>
                  <a:noFill/>
                </a:ln>
                <a:solidFill>
                  <a:srgbClr val="000000"/>
                </a:solidFill>
                <a:effectLst/>
                <a:uLnTx/>
                <a:uFillTx/>
                <a:latin typeface="+mj-lt"/>
                <a:sym typeface="Symbol" pitchFamily="18" charset="2"/>
              </a:rPr>
              <a:t>2</a:t>
            </a:r>
            <a:r>
              <a:rPr kumimoji="0" lang="en-US" sz="2000" b="0" i="0" u="none" strike="noStrike" kern="0" cap="none" spc="0" normalizeH="0" baseline="0" noProof="0" dirty="0">
                <a:ln>
                  <a:noFill/>
                </a:ln>
                <a:solidFill>
                  <a:srgbClr val="000000"/>
                </a:solidFill>
                <a:effectLst/>
                <a:uLnTx/>
                <a:uFillTx/>
                <a:latin typeface="+mj-lt"/>
                <a:sym typeface="Symbol" pitchFamily="18" charset="2"/>
              </a:rPr>
              <a:t> </a:t>
            </a:r>
            <a:r>
              <a:rPr kumimoji="0" lang="en-US" sz="2000" b="0" i="1" u="none" strike="noStrike" kern="0" cap="none" spc="0" normalizeH="0" baseline="0" noProof="0" dirty="0">
                <a:ln>
                  <a:noFill/>
                </a:ln>
                <a:solidFill>
                  <a:srgbClr val="000000"/>
                </a:solidFill>
                <a:effectLst/>
                <a:uLnTx/>
                <a:uFillTx/>
                <a:latin typeface="+mj-lt"/>
                <a:sym typeface="Symbol" pitchFamily="18" charset="2"/>
              </a:rPr>
              <a:t>n</a:t>
            </a:r>
            <a:endParaRPr kumimoji="0" lang="en-US" sz="1800" b="0" i="1" u="none" strike="noStrike" kern="0" cap="none" spc="0" normalizeH="0" baseline="0" noProof="0" dirty="0">
              <a:ln>
                <a:noFill/>
              </a:ln>
              <a:solidFill>
                <a:srgbClr val="000000"/>
              </a:solidFill>
              <a:effectLst/>
              <a:uLnTx/>
              <a:uFillTx/>
              <a:latin typeface="+mj-lt"/>
            </a:endParaRPr>
          </a:p>
          <a:p>
            <a:pPr marL="0" marR="0" lvl="1" indent="0" algn="l" defTabSz="914400" rtl="0" eaLnBrk="1" fontAlgn="base" latinLnBrk="0" hangingPunct="1">
              <a:lnSpc>
                <a:spcPct val="9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mj-lt"/>
              </a:rPr>
              <a:t>Again, </a:t>
            </a:r>
            <a:r>
              <a:rPr kumimoji="0" lang="en-US" sz="2000" b="0" i="1" u="none" strike="noStrike" kern="0" cap="none" spc="0" normalizeH="0" baseline="0" noProof="0" dirty="0">
                <a:ln>
                  <a:noFill/>
                </a:ln>
                <a:solidFill>
                  <a:srgbClr val="000000"/>
                </a:solidFill>
                <a:effectLst/>
                <a:uLnTx/>
                <a:uFillTx/>
                <a:latin typeface="+mj-lt"/>
              </a:rPr>
              <a:t>n</a:t>
            </a:r>
            <a:r>
              <a:rPr kumimoji="0" lang="en-US" sz="1800" b="0" i="0" u="none" strike="noStrike" kern="0" cap="none" spc="0" normalizeH="0" baseline="0" noProof="0" dirty="0">
                <a:ln>
                  <a:noFill/>
                </a:ln>
                <a:solidFill>
                  <a:srgbClr val="000000"/>
                </a:solidFill>
                <a:effectLst/>
                <a:uLnTx/>
                <a:uFillTx/>
                <a:latin typeface="+mj-lt"/>
              </a:rPr>
              <a:t> is the number of all possible combinations</a:t>
            </a:r>
          </a:p>
        </p:txBody>
      </p:sp>
      <p:sp>
        <p:nvSpPr>
          <p:cNvPr id="12" name="Rectangle 3"/>
          <p:cNvSpPr txBox="1">
            <a:spLocks noChangeArrowheads="1"/>
          </p:cNvSpPr>
          <p:nvPr/>
        </p:nvSpPr>
        <p:spPr bwMode="auto">
          <a:xfrm>
            <a:off x="792287" y="1010543"/>
            <a:ext cx="8958438" cy="168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2550" marR="0" lvl="0" indent="-8255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j-lt"/>
              </a:rPr>
              <a:t>	</a:t>
            </a:r>
            <a:r>
              <a:rPr kumimoji="0" lang="en-US" sz="1800" b="0" i="0" u="none" strike="noStrike" kern="0" cap="none" spc="0" normalizeH="0" baseline="0" noProof="0" dirty="0">
                <a:ln>
                  <a:noFill/>
                </a:ln>
                <a:solidFill>
                  <a:srgbClr val="000000"/>
                </a:solidFill>
                <a:effectLst/>
                <a:uLnTx/>
                <a:uFillTx/>
                <a:latin typeface="+mj-lt"/>
              </a:rPr>
              <a:t>Amount of information in a message M having n possible combinations is defined by Shannon</a:t>
            </a:r>
            <a:r>
              <a:rPr kumimoji="0" lang="en-US" sz="1800" b="0" i="0" u="none" strike="noStrike" kern="0" cap="none" spc="0" normalizeH="0" noProof="0" dirty="0">
                <a:ln>
                  <a:noFill/>
                </a:ln>
                <a:solidFill>
                  <a:srgbClr val="000000"/>
                </a:solidFill>
                <a:effectLst/>
                <a:uLnTx/>
                <a:uFillTx/>
                <a:latin typeface="+mj-lt"/>
              </a:rPr>
              <a:t> as</a:t>
            </a:r>
            <a:r>
              <a:rPr kumimoji="0" lang="en-US" sz="1800" b="0" i="0" u="none" strike="noStrike" kern="0" cap="none" spc="0" normalizeH="0" baseline="0" noProof="0" dirty="0">
                <a:ln>
                  <a:noFill/>
                </a:ln>
                <a:solidFill>
                  <a:srgbClr val="000000"/>
                </a:solidFill>
                <a:effectLst/>
                <a:uLnTx/>
                <a:uFillTx/>
                <a:latin typeface="+mj-lt"/>
              </a:rPr>
              <a:t> </a:t>
            </a:r>
            <a:r>
              <a:rPr kumimoji="0" lang="en-US" sz="1800" i="0" u="none" strike="noStrike" kern="0" cap="none" spc="0" normalizeH="0" baseline="0" noProof="0" dirty="0">
                <a:ln>
                  <a:noFill/>
                </a:ln>
                <a:solidFill>
                  <a:srgbClr val="000000"/>
                </a:solidFill>
                <a:effectLst/>
                <a:uLnTx/>
                <a:uFillTx/>
                <a:latin typeface="+mj-lt"/>
              </a:rPr>
              <a:t>“Entropy” H(M)</a:t>
            </a:r>
            <a:r>
              <a:rPr kumimoji="0" lang="en-US" sz="1800" i="0" u="none" strike="noStrike" kern="0" cap="none" spc="0" normalizeH="0" noProof="0" dirty="0">
                <a:ln>
                  <a:noFill/>
                </a:ln>
                <a:solidFill>
                  <a:srgbClr val="000000"/>
                </a:solidFill>
                <a:effectLst/>
                <a:uLnTx/>
                <a:uFillTx/>
                <a:latin typeface="+mj-lt"/>
              </a:rPr>
              <a:t> </a:t>
            </a:r>
            <a:r>
              <a:rPr kumimoji="0" lang="en-US" sz="1800" b="0" i="0" u="none" strike="noStrike" kern="0" cap="none" spc="0" normalizeH="0" noProof="0" dirty="0">
                <a:ln>
                  <a:noFill/>
                </a:ln>
                <a:solidFill>
                  <a:srgbClr val="000000"/>
                </a:solidFill>
                <a:effectLst/>
                <a:uLnTx/>
                <a:uFillTx/>
                <a:latin typeface="+mj-lt"/>
              </a:rPr>
              <a:t>where: </a:t>
            </a:r>
            <a:endParaRPr kumimoji="0" lang="en-US" sz="1600" b="0" i="1" u="none" strike="noStrike" kern="0" cap="none" spc="0" normalizeH="0" baseline="0" noProof="0" dirty="0">
              <a:ln>
                <a:noFill/>
              </a:ln>
              <a:solidFill>
                <a:srgbClr val="000000"/>
              </a:solidFill>
              <a:effectLst/>
              <a:uLnTx/>
              <a:uFillTx/>
              <a:latin typeface="+mj-lt"/>
            </a:endParaRPr>
          </a:p>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a:p>
            <a:pPr marL="742950" marR="0" lvl="1" indent="-285750" algn="l" defTabSz="914400" rtl="0" eaLnBrk="1" fontAlgn="base" latinLnBrk="0" hangingPunct="1">
              <a:lnSpc>
                <a:spcPct val="90000"/>
              </a:lnSpc>
              <a:spcBef>
                <a:spcPct val="20000"/>
              </a:spcBef>
              <a:spcAft>
                <a:spcPct val="0"/>
              </a:spcAft>
              <a:buClrTx/>
              <a:buSzTx/>
              <a:buFontTx/>
              <a:buNone/>
              <a:tabLst/>
              <a:defRPr/>
            </a:pPr>
            <a:r>
              <a:rPr lang="en-US" sz="1800" b="0" u="none" kern="0" noProof="0" dirty="0">
                <a:solidFill>
                  <a:srgbClr val="000000"/>
                </a:solidFill>
                <a:latin typeface="+mj-lt"/>
                <a:cs typeface="Arial" charset="0"/>
              </a:rPr>
              <a:t>                                                                         </a:t>
            </a:r>
            <a:r>
              <a:rPr kumimoji="0" lang="en-US" sz="1800" b="0" i="0" u="none" strike="noStrike" kern="0" cap="none" spc="0" normalizeH="0" baseline="0" noProof="0" dirty="0">
                <a:ln>
                  <a:noFill/>
                </a:ln>
                <a:solidFill>
                  <a:srgbClr val="000000"/>
                </a:solidFill>
                <a:effectLst/>
                <a:uLnTx/>
                <a:uFillTx/>
                <a:latin typeface="+mj-lt"/>
                <a:cs typeface="Arial" charset="0"/>
              </a:rPr>
              <a:t>overall n-possible messages</a:t>
            </a:r>
            <a:r>
              <a:rPr kumimoji="0" lang="en-US" sz="1800" b="0" i="0" u="none" strike="noStrike" kern="0" cap="none" spc="0" normalizeH="0" baseline="0" noProof="0" dirty="0">
                <a:ln>
                  <a:noFill/>
                </a:ln>
                <a:solidFill>
                  <a:srgbClr val="000000"/>
                </a:solidFill>
                <a:effectLst/>
                <a:uLnTx/>
                <a:uFillTx/>
                <a:latin typeface="+mj-lt"/>
              </a:rPr>
              <a:t> </a:t>
            </a:r>
            <a:r>
              <a:rPr kumimoji="0" lang="en-US" sz="2000" b="0" i="1" u="none" strike="noStrike" kern="0" cap="none" spc="0" normalizeH="0" baseline="0" noProof="0" dirty="0">
                <a:ln>
                  <a:noFill/>
                </a:ln>
                <a:solidFill>
                  <a:srgbClr val="000000"/>
                </a:solidFill>
                <a:effectLst/>
                <a:uLnTx/>
                <a:uFillTx/>
                <a:latin typeface="+mj-lt"/>
                <a:sym typeface="Symbol" pitchFamily="18" charset="2"/>
              </a:rPr>
              <a:t>M</a:t>
            </a:r>
            <a:r>
              <a:rPr kumimoji="0" lang="en-US" sz="2000" b="0" i="1" u="none" strike="noStrike" kern="0" cap="none" spc="0" normalizeH="0" baseline="-25000" noProof="0" dirty="0">
                <a:ln>
                  <a:noFill/>
                </a:ln>
                <a:solidFill>
                  <a:srgbClr val="000000"/>
                </a:solidFill>
                <a:effectLst/>
                <a:uLnTx/>
                <a:uFillTx/>
                <a:latin typeface="+mj-lt"/>
                <a:sym typeface="Symbol" pitchFamily="18" charset="2"/>
              </a:rPr>
              <a:t>i</a:t>
            </a:r>
            <a:endParaRPr kumimoji="0" lang="en-US" sz="1800" b="0" i="1" u="none" strike="noStrike" kern="0" cap="none" spc="0" normalizeH="0" baseline="0" noProof="0" dirty="0">
              <a:ln>
                <a:noFill/>
              </a:ln>
              <a:solidFill>
                <a:srgbClr val="000000"/>
              </a:solidFill>
              <a:effectLst/>
              <a:uLnTx/>
              <a:uFillTx/>
              <a:latin typeface="+mj-lt"/>
            </a:endParaRPr>
          </a:p>
        </p:txBody>
      </p:sp>
      <p:sp>
        <p:nvSpPr>
          <p:cNvPr id="1400834" name="Text Box 2"/>
          <p:cNvSpPr txBox="1">
            <a:spLocks noChangeArrowheads="1"/>
          </p:cNvSpPr>
          <p:nvPr/>
        </p:nvSpPr>
        <p:spPr bwMode="auto">
          <a:xfrm>
            <a:off x="729157" y="199293"/>
            <a:ext cx="8831264" cy="523220"/>
          </a:xfrm>
          <a:prstGeom prst="rect">
            <a:avLst/>
          </a:prstGeom>
          <a:noFill/>
          <a:ln w="9525">
            <a:noFill/>
            <a:miter lim="800000"/>
            <a:headEnd/>
            <a:tailEnd/>
          </a:ln>
          <a:effectLst/>
        </p:spPr>
        <p:txBody>
          <a:bodyPr wrap="none">
            <a:spAutoFit/>
          </a:bodyPr>
          <a:lstStyle/>
          <a:p>
            <a:pPr algn="ctr" defTabSz="762000">
              <a:spcBef>
                <a:spcPts val="600"/>
              </a:spcBef>
              <a:spcAft>
                <a:spcPts val="600"/>
              </a:spcAft>
              <a:defRPr/>
            </a:pPr>
            <a:r>
              <a:rPr lang="en-AU" sz="2800" u="none" dirty="0">
                <a:latin typeface="+mj-lt"/>
              </a:rPr>
              <a:t>The</a:t>
            </a:r>
            <a:r>
              <a:rPr lang="en-AU" sz="2800" u="none" dirty="0">
                <a:solidFill>
                  <a:srgbClr val="FF0000"/>
                </a:solidFill>
                <a:latin typeface="+mj-lt"/>
              </a:rPr>
              <a:t> Information </a:t>
            </a:r>
            <a:r>
              <a:rPr lang="en-AU" sz="2800" dirty="0">
                <a:solidFill>
                  <a:srgbClr val="FF0000"/>
                </a:solidFill>
                <a:latin typeface="+mj-lt"/>
              </a:rPr>
              <a:t>Entropy Function </a:t>
            </a:r>
            <a:r>
              <a:rPr lang="en-AU" sz="2800" u="none" dirty="0">
                <a:latin typeface="+mj-lt"/>
              </a:rPr>
              <a:t>:  Shannon 1949</a:t>
            </a:r>
            <a:endParaRPr lang="en-AU" sz="2800" dirty="0">
              <a:latin typeface="+mj-lt"/>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2247890745"/>
              </p:ext>
            </p:extLst>
          </p:nvPr>
        </p:nvGraphicFramePr>
        <p:xfrm>
          <a:off x="936303" y="1656299"/>
          <a:ext cx="4680520" cy="848753"/>
        </p:xfrm>
        <a:graphic>
          <a:graphicData uri="http://schemas.openxmlformats.org/presentationml/2006/ole">
            <mc:AlternateContent xmlns:mc="http://schemas.openxmlformats.org/markup-compatibility/2006">
              <mc:Choice xmlns:v="urn:schemas-microsoft-com:vml" Requires="v">
                <p:oleObj spid="_x0000_s26630" name="Formel" r:id="rId4" imgW="2450880" imgH="444240" progId="Equation.3">
                  <p:embed/>
                </p:oleObj>
              </mc:Choice>
              <mc:Fallback>
                <p:oleObj name="Formel" r:id="rId4" imgW="245088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303" y="1656299"/>
                        <a:ext cx="4680520" cy="84875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1969690340"/>
              </p:ext>
            </p:extLst>
          </p:nvPr>
        </p:nvGraphicFramePr>
        <p:xfrm>
          <a:off x="2232447" y="3360044"/>
          <a:ext cx="2461489" cy="643260"/>
        </p:xfrm>
        <a:graphic>
          <a:graphicData uri="http://schemas.openxmlformats.org/presentationml/2006/ole">
            <mc:AlternateContent xmlns:mc="http://schemas.openxmlformats.org/markup-compatibility/2006">
              <mc:Choice xmlns:v="urn:schemas-microsoft-com:vml" Requires="v">
                <p:oleObj spid="_x0000_s26631" name="Formel" r:id="rId6" imgW="1650960" imgH="431640" progId="Equation.3">
                  <p:embed/>
                </p:oleObj>
              </mc:Choice>
              <mc:Fallback>
                <p:oleObj name="Formel" r:id="rId6" imgW="16509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2447" y="3360044"/>
                        <a:ext cx="2461489" cy="643260"/>
                      </a:xfrm>
                      <a:prstGeom prst="rect">
                        <a:avLst/>
                      </a:prstGeom>
                      <a:noFill/>
                      <a:ln>
                        <a:noFill/>
                      </a:ln>
                    </p:spPr>
                  </p:pic>
                </p:oleObj>
              </mc:Fallback>
            </mc:AlternateContent>
          </a:graphicData>
        </a:graphic>
      </p:graphicFrame>
      <p:sp>
        <p:nvSpPr>
          <p:cNvPr id="17" name="Rectangle 3"/>
          <p:cNvSpPr txBox="1">
            <a:spLocks noChangeArrowheads="1"/>
          </p:cNvSpPr>
          <p:nvPr/>
        </p:nvSpPr>
        <p:spPr bwMode="auto">
          <a:xfrm>
            <a:off x="936303" y="5345771"/>
            <a:ext cx="4464695" cy="890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de-DE" sz="1800" b="0" i="1"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t>Example 1:</a:t>
            </a:r>
            <a:endParaRPr kumimoji="0" lang="en-US" sz="1800" b="0" i="1"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j-lt"/>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1" u="none" strike="noStrike" kern="0" cap="none" spc="0" normalizeH="0" baseline="0" noProof="0" dirty="0">
                <a:ln>
                  <a:noFill/>
                </a:ln>
                <a:solidFill>
                  <a:srgbClr val="000000"/>
                </a:solidFill>
                <a:effectLst/>
                <a:uLnTx/>
                <a:uFillTx/>
                <a:latin typeface="+mj-lt"/>
                <a:cs typeface="Times New Roman" pitchFamily="18" charset="0"/>
              </a:rPr>
              <a:t>M</a:t>
            </a:r>
            <a:r>
              <a:rPr kumimoji="0" lang="en-US" sz="1600" b="0" i="0" u="none" strike="noStrike" kern="0" cap="none" spc="0" normalizeH="0" baseline="0" noProof="0" dirty="0">
                <a:ln>
                  <a:noFill/>
                </a:ln>
                <a:solidFill>
                  <a:srgbClr val="000000"/>
                </a:solidFill>
                <a:effectLst/>
                <a:uLnTx/>
                <a:uFillTx/>
                <a:latin typeface="+mj-lt"/>
              </a:rPr>
              <a:t> = 12 months of the year appear equally likely </a:t>
            </a:r>
            <a:br>
              <a:rPr kumimoji="0" lang="en-US" sz="1600" b="0" i="0" u="none" strike="noStrike" kern="0" cap="none" spc="0" normalizeH="0" baseline="0" noProof="0" dirty="0">
                <a:ln>
                  <a:noFill/>
                </a:ln>
                <a:solidFill>
                  <a:srgbClr val="000000"/>
                </a:solidFill>
                <a:effectLst/>
                <a:uLnTx/>
                <a:uFillTx/>
                <a:latin typeface="+mj-lt"/>
              </a:rPr>
            </a:br>
            <a:r>
              <a:rPr kumimoji="0" lang="en-US" sz="1600" b="0" i="1" u="none" strike="noStrike" kern="0" cap="none" spc="0" normalizeH="0" baseline="0" noProof="0" dirty="0">
                <a:ln>
                  <a:noFill/>
                </a:ln>
                <a:solidFill>
                  <a:srgbClr val="000000"/>
                </a:solidFill>
                <a:effectLst/>
                <a:uLnTx/>
                <a:uFillTx/>
                <a:latin typeface="+mj-lt"/>
                <a:cs typeface="Times New Roman" pitchFamily="18" charset="0"/>
              </a:rPr>
              <a:t>H</a:t>
            </a:r>
            <a:r>
              <a:rPr kumimoji="0" lang="en-US" sz="1600" b="0" i="0" u="none" strike="noStrike" kern="0" cap="none" spc="0" normalizeH="0" baseline="0" noProof="0" dirty="0">
                <a:ln>
                  <a:noFill/>
                </a:ln>
                <a:solidFill>
                  <a:srgbClr val="000000"/>
                </a:solidFill>
                <a:effectLst/>
                <a:uLnTx/>
                <a:uFillTx/>
                <a:latin typeface="+mj-lt"/>
                <a:cs typeface="Times New Roman" pitchFamily="18" charset="0"/>
              </a:rPr>
              <a:t>(</a:t>
            </a:r>
            <a:r>
              <a:rPr kumimoji="0" lang="en-US" sz="1600" b="0" i="1" u="none" strike="noStrike" kern="0" cap="none" spc="0" normalizeH="0" baseline="0" noProof="0" dirty="0">
                <a:ln>
                  <a:noFill/>
                </a:ln>
                <a:solidFill>
                  <a:srgbClr val="000000"/>
                </a:solidFill>
                <a:effectLst/>
                <a:uLnTx/>
                <a:uFillTx/>
                <a:latin typeface="+mj-lt"/>
                <a:cs typeface="Times New Roman" pitchFamily="18" charset="0"/>
              </a:rPr>
              <a:t>M</a:t>
            </a:r>
            <a:r>
              <a:rPr kumimoji="0" lang="en-US" sz="1600" b="0" i="0" u="none" strike="noStrike" kern="0" cap="none" spc="0" normalizeH="0" baseline="0" noProof="0" dirty="0">
                <a:ln>
                  <a:noFill/>
                </a:ln>
                <a:solidFill>
                  <a:srgbClr val="000000"/>
                </a:solidFill>
                <a:effectLst/>
                <a:uLnTx/>
                <a:uFillTx/>
                <a:latin typeface="+mj-lt"/>
                <a:cs typeface="Times New Roman" pitchFamily="18" charset="0"/>
              </a:rPr>
              <a:t>)</a:t>
            </a:r>
            <a:r>
              <a:rPr lang="en-US" sz="1600" b="0" u="none" dirty="0">
                <a:solidFill>
                  <a:srgbClr val="000000"/>
                </a:solidFill>
                <a:latin typeface="+mj-lt"/>
                <a:cs typeface="Times New Roman" pitchFamily="18" charset="0"/>
              </a:rPr>
              <a:t> = log</a:t>
            </a:r>
            <a:r>
              <a:rPr lang="en-US" sz="1600" b="0" u="none" baseline="-25000" dirty="0">
                <a:solidFill>
                  <a:srgbClr val="000000"/>
                </a:solidFill>
                <a:latin typeface="+mj-lt"/>
                <a:cs typeface="Times New Roman" pitchFamily="18" charset="0"/>
              </a:rPr>
              <a:t>2</a:t>
            </a:r>
            <a:r>
              <a:rPr lang="en-US" sz="1600" b="0" u="none" dirty="0">
                <a:solidFill>
                  <a:srgbClr val="000000"/>
                </a:solidFill>
                <a:latin typeface="+mj-lt"/>
                <a:cs typeface="Times New Roman" pitchFamily="18" charset="0"/>
              </a:rPr>
              <a:t> 12 </a:t>
            </a:r>
            <a:r>
              <a:rPr lang="en-US" sz="1600" b="0" u="none" dirty="0">
                <a:solidFill>
                  <a:srgbClr val="000000"/>
                </a:solidFill>
                <a:latin typeface="+mj-lt"/>
                <a:cs typeface="Times New Roman" pitchFamily="18" charset="0"/>
                <a:sym typeface="Symbol" pitchFamily="18" charset="2"/>
              </a:rPr>
              <a:t></a:t>
            </a:r>
            <a:r>
              <a:rPr lang="en-US" sz="1600" b="0" u="none" dirty="0">
                <a:solidFill>
                  <a:srgbClr val="000000"/>
                </a:solidFill>
                <a:latin typeface="+mj-lt"/>
                <a:cs typeface="Times New Roman" pitchFamily="18" charset="0"/>
              </a:rPr>
              <a:t> 3.6 bits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mj-lt"/>
              </a:rPr>
              <a:t> </a:t>
            </a:r>
          </a:p>
        </p:txBody>
      </p:sp>
      <p:sp>
        <p:nvSpPr>
          <p:cNvPr id="8" name="Rectangle 3"/>
          <p:cNvSpPr txBox="1">
            <a:spLocks noChangeArrowheads="1"/>
          </p:cNvSpPr>
          <p:nvPr/>
        </p:nvSpPr>
        <p:spPr bwMode="auto">
          <a:xfrm>
            <a:off x="5472807" y="5187007"/>
            <a:ext cx="4464695" cy="1207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342900" algn="l" defTabSz="914400" rtl="0" eaLnBrk="1" fontAlgn="base" latinLnBrk="0" hangingPunct="1">
              <a:lnSpc>
                <a:spcPct val="100000"/>
              </a:lnSpc>
              <a:spcBef>
                <a:spcPts val="0"/>
              </a:spcBef>
              <a:spcAft>
                <a:spcPct val="0"/>
              </a:spcAft>
              <a:buClrTx/>
              <a:buSzTx/>
              <a:buFontTx/>
              <a:buNone/>
              <a:tabLst/>
              <a:defRPr/>
            </a:pPr>
            <a:r>
              <a:rPr kumimoji="0" lang="de-DE" sz="1800" b="0" i="1"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t>Example 2:</a:t>
            </a:r>
            <a:br>
              <a:rPr kumimoji="0" lang="de-DE" sz="1800" b="0" i="1"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br>
            <a:r>
              <a:rPr kumimoji="0" lang="de-DE" sz="1800" b="0"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t>A k-bit</a:t>
            </a:r>
            <a:r>
              <a:rPr kumimoji="0" lang="de-DE" sz="1800" b="0" i="1" u="none" strike="noStrike" kern="0" cap="none" spc="0" normalizeH="0" noProof="0" dirty="0">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t> </a:t>
            </a:r>
            <a:r>
              <a:rPr kumimoji="0" lang="de-DE" sz="1800" b="0" i="1" u="none" strike="noStrike" kern="0" cap="none" spc="0" normalizeH="0" noProof="0" dirty="0" err="1">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t>key</a:t>
            </a:r>
            <a:r>
              <a:rPr kumimoji="0" lang="de-DE" sz="1800" b="0" i="1" u="none" strike="noStrike" kern="0" cap="none" spc="0" normalizeH="0" noProof="0" dirty="0">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t> </a:t>
            </a:r>
            <a:r>
              <a:rPr kumimoji="0" lang="de-DE" sz="1800" b="0" i="1" u="none" strike="noStrike" kern="0" cap="none" spc="0" normalizeH="0" noProof="0" dirty="0" err="1">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t>vector</a:t>
            </a:r>
            <a:r>
              <a:rPr kumimoji="0" lang="de-DE" sz="1800" b="0" i="1" u="none" strike="noStrike" kern="0" cap="none" spc="0" normalizeH="0" noProof="0" dirty="0">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t> </a:t>
            </a:r>
            <a:r>
              <a:rPr kumimoji="0" lang="de-DE" sz="1800" b="0" i="1" u="none" strike="noStrike" kern="0" cap="none" spc="0" normalizeH="0" noProof="0" dirty="0" err="1">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t>having</a:t>
            </a:r>
            <a:r>
              <a:rPr kumimoji="0" lang="de-DE" sz="1800" b="0" i="1" u="none" strike="noStrike" kern="0" cap="none" spc="0" normalizeH="0" noProof="0" dirty="0">
                <a:ln>
                  <a:noFill/>
                </a:ln>
                <a:solidFill>
                  <a:srgbClr val="000000"/>
                </a:solidFill>
                <a:effectLst>
                  <a:outerShdw blurRad="38100" dist="38100" dir="2700000" algn="tl">
                    <a:srgbClr val="000000">
                      <a:alpha val="43137"/>
                    </a:srgbClr>
                  </a:outerShdw>
                </a:effectLst>
                <a:uLnTx/>
                <a:uFillTx/>
                <a:latin typeface="+mj-lt"/>
                <a:cs typeface="Times New Roman" pitchFamily="18" charset="0"/>
              </a:rPr>
              <a:t> </a:t>
            </a:r>
            <a:r>
              <a:rPr kumimoji="0" lang="en-US" sz="1800" b="0" i="1" u="none" strike="noStrike" kern="0" cap="none" spc="0" normalizeH="0" baseline="0" noProof="0" dirty="0">
                <a:ln>
                  <a:noFill/>
                </a:ln>
                <a:solidFill>
                  <a:srgbClr val="000000"/>
                </a:solidFill>
                <a:effectLst/>
                <a:uLnTx/>
                <a:uFillTx/>
                <a:latin typeface="+mj-lt"/>
                <a:cs typeface="Times New Roman" pitchFamily="18" charset="0"/>
              </a:rPr>
              <a:t>2</a:t>
            </a:r>
            <a:r>
              <a:rPr kumimoji="0" lang="en-US" sz="1800" b="0" i="1" u="none" strike="noStrike" kern="0" cap="none" spc="0" normalizeH="0" baseline="30000" noProof="0" dirty="0">
                <a:ln>
                  <a:noFill/>
                </a:ln>
                <a:solidFill>
                  <a:srgbClr val="000000"/>
                </a:solidFill>
                <a:effectLst/>
                <a:uLnTx/>
                <a:uFillTx/>
                <a:latin typeface="+mj-lt"/>
                <a:cs typeface="Times New Roman" pitchFamily="18" charset="0"/>
              </a:rPr>
              <a:t>k</a:t>
            </a:r>
            <a:r>
              <a:rPr kumimoji="0" lang="en-US" sz="1800" b="0" i="0" u="none" strike="noStrike" kern="0" cap="none" spc="0" normalizeH="0" baseline="0" noProof="0" dirty="0">
                <a:ln>
                  <a:noFill/>
                </a:ln>
                <a:solidFill>
                  <a:srgbClr val="000000"/>
                </a:solidFill>
                <a:effectLst/>
                <a:uLnTx/>
                <a:uFillTx/>
                <a:latin typeface="+mj-lt"/>
              </a:rPr>
              <a:t>  equally probable key selections has an entropy of: </a:t>
            </a:r>
            <a:br>
              <a:rPr kumimoji="0" lang="en-US" sz="1800" b="0" i="0" u="none" strike="noStrike" kern="0" cap="none" spc="0" normalizeH="0" baseline="0" noProof="0" dirty="0">
                <a:ln>
                  <a:noFill/>
                </a:ln>
                <a:solidFill>
                  <a:srgbClr val="000000"/>
                </a:solidFill>
                <a:effectLst/>
                <a:uLnTx/>
                <a:uFillTx/>
                <a:latin typeface="+mj-lt"/>
              </a:rPr>
            </a:br>
            <a:r>
              <a:rPr kumimoji="0" lang="en-US" sz="1800" b="0" i="1" u="none" strike="noStrike" kern="0" cap="none" spc="0" normalizeH="0" baseline="0" noProof="0" dirty="0">
                <a:ln>
                  <a:noFill/>
                </a:ln>
                <a:solidFill>
                  <a:srgbClr val="000000"/>
                </a:solidFill>
                <a:effectLst/>
                <a:uLnTx/>
                <a:uFillTx/>
                <a:latin typeface="+mj-lt"/>
                <a:cs typeface="Times New Roman" pitchFamily="18" charset="0"/>
              </a:rPr>
              <a:t>H</a:t>
            </a:r>
            <a:r>
              <a:rPr kumimoji="0" lang="en-US" sz="1800" b="0" i="0" u="none" strike="noStrike" kern="0" cap="none" spc="0" normalizeH="0" baseline="0" noProof="0" dirty="0">
                <a:ln>
                  <a:noFill/>
                </a:ln>
                <a:solidFill>
                  <a:srgbClr val="000000"/>
                </a:solidFill>
                <a:effectLst/>
                <a:uLnTx/>
                <a:uFillTx/>
                <a:latin typeface="+mj-lt"/>
                <a:cs typeface="Times New Roman" pitchFamily="18" charset="0"/>
              </a:rPr>
              <a:t>(</a:t>
            </a:r>
            <a:r>
              <a:rPr kumimoji="0" lang="en-US" sz="1800" b="0" i="1" u="none" strike="noStrike" kern="0" cap="none" spc="0" normalizeH="0" baseline="0" noProof="0" dirty="0">
                <a:ln>
                  <a:noFill/>
                </a:ln>
                <a:solidFill>
                  <a:srgbClr val="000000"/>
                </a:solidFill>
                <a:effectLst/>
                <a:uLnTx/>
                <a:uFillTx/>
                <a:latin typeface="+mj-lt"/>
                <a:cs typeface="Times New Roman" pitchFamily="18" charset="0"/>
              </a:rPr>
              <a:t>M</a:t>
            </a:r>
            <a:r>
              <a:rPr kumimoji="0" lang="en-US" sz="1800" b="0" i="0" u="none" strike="noStrike" kern="0" cap="none" spc="0" normalizeH="0" baseline="0" noProof="0" dirty="0">
                <a:ln>
                  <a:noFill/>
                </a:ln>
                <a:solidFill>
                  <a:srgbClr val="000000"/>
                </a:solidFill>
                <a:effectLst/>
                <a:uLnTx/>
                <a:uFillTx/>
                <a:latin typeface="+mj-lt"/>
                <a:cs typeface="Times New Roman" pitchFamily="18" charset="0"/>
              </a:rPr>
              <a:t>)</a:t>
            </a:r>
            <a:r>
              <a:rPr lang="en-US" sz="1800" b="0" u="none" dirty="0">
                <a:solidFill>
                  <a:srgbClr val="000000"/>
                </a:solidFill>
                <a:latin typeface="+mj-lt"/>
                <a:cs typeface="Times New Roman" pitchFamily="18" charset="0"/>
              </a:rPr>
              <a:t> = log</a:t>
            </a:r>
            <a:r>
              <a:rPr lang="en-US" sz="1800" b="0" u="none" baseline="-25000" dirty="0">
                <a:solidFill>
                  <a:srgbClr val="000000"/>
                </a:solidFill>
                <a:latin typeface="+mj-lt"/>
                <a:cs typeface="Times New Roman" pitchFamily="18" charset="0"/>
              </a:rPr>
              <a:t>2</a:t>
            </a:r>
            <a:r>
              <a:rPr lang="en-US" sz="1800" b="0" u="none" dirty="0">
                <a:solidFill>
                  <a:srgbClr val="000000"/>
                </a:solidFill>
                <a:latin typeface="+mj-lt"/>
                <a:cs typeface="Times New Roman" pitchFamily="18" charset="0"/>
              </a:rPr>
              <a:t> </a:t>
            </a:r>
            <a:r>
              <a:rPr lang="en-US" sz="1800" b="0" i="1" u="none" kern="0" dirty="0">
                <a:solidFill>
                  <a:srgbClr val="000000"/>
                </a:solidFill>
                <a:latin typeface="+mj-lt"/>
                <a:cs typeface="Times New Roman" pitchFamily="18" charset="0"/>
              </a:rPr>
              <a:t>2</a:t>
            </a:r>
            <a:r>
              <a:rPr lang="en-US" sz="1800" b="0" i="1" u="none" kern="0" baseline="30000" dirty="0">
                <a:solidFill>
                  <a:srgbClr val="000000"/>
                </a:solidFill>
                <a:latin typeface="+mj-lt"/>
                <a:cs typeface="Times New Roman" pitchFamily="18" charset="0"/>
              </a:rPr>
              <a:t>k</a:t>
            </a:r>
            <a:r>
              <a:rPr lang="en-US" sz="1800" b="0" u="none" dirty="0">
                <a:solidFill>
                  <a:srgbClr val="000000"/>
                </a:solidFill>
                <a:latin typeface="+mj-lt"/>
                <a:cs typeface="Times New Roman" pitchFamily="18" charset="0"/>
              </a:rPr>
              <a:t> </a:t>
            </a:r>
            <a:r>
              <a:rPr lang="en-US" sz="1800" b="0" u="none" dirty="0">
                <a:solidFill>
                  <a:srgbClr val="000000"/>
                </a:solidFill>
                <a:latin typeface="+mj-lt"/>
                <a:cs typeface="Times New Roman" pitchFamily="18" charset="0"/>
                <a:sym typeface="Symbol" pitchFamily="18" charset="2"/>
              </a:rPr>
              <a:t>= k</a:t>
            </a:r>
            <a:r>
              <a:rPr lang="en-US" sz="1800" b="0" u="none" dirty="0">
                <a:solidFill>
                  <a:srgbClr val="000000"/>
                </a:solidFill>
                <a:latin typeface="+mj-lt"/>
                <a:cs typeface="Times New Roman" pitchFamily="18" charset="0"/>
              </a:rPr>
              <a:t> bits </a:t>
            </a:r>
          </a:p>
          <a:p>
            <a:pPr marL="0" marR="0" lvl="0" indent="-34290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mj-lt"/>
              </a:rPr>
              <a:t> </a:t>
            </a:r>
          </a:p>
        </p:txBody>
      </p:sp>
    </p:spTree>
    <p:extLst>
      <p:ext uri="{BB962C8B-B14F-4D97-AF65-F5344CB8AC3E}">
        <p14:creationId xmlns:p14="http://schemas.microsoft.com/office/powerpoint/2010/main" val="28079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Text Box 2"/>
          <p:cNvSpPr txBox="1">
            <a:spLocks noChangeArrowheads="1"/>
          </p:cNvSpPr>
          <p:nvPr/>
        </p:nvSpPr>
        <p:spPr bwMode="auto">
          <a:xfrm>
            <a:off x="998366" y="322294"/>
            <a:ext cx="8082662" cy="1292662"/>
          </a:xfrm>
          <a:prstGeom prst="rect">
            <a:avLst/>
          </a:prstGeom>
          <a:noFill/>
          <a:ln w="9525">
            <a:noFill/>
            <a:miter lim="800000"/>
            <a:headEnd/>
            <a:tailEnd/>
          </a:ln>
          <a:effectLst/>
        </p:spPr>
        <p:txBody>
          <a:bodyPr wrap="none">
            <a:spAutoFit/>
          </a:bodyPr>
          <a:lstStyle/>
          <a:p>
            <a:pPr algn="ctr" defTabSz="762000">
              <a:spcBef>
                <a:spcPts val="600"/>
              </a:spcBef>
              <a:spcAft>
                <a:spcPts val="600"/>
              </a:spcAft>
              <a:defRPr/>
            </a:pPr>
            <a:r>
              <a:rPr lang="en-AU" sz="4000" u="none" dirty="0">
                <a:solidFill>
                  <a:srgbClr val="1515F5"/>
                </a:solidFill>
                <a:effectLst>
                  <a:outerShdw blurRad="38100" dist="38100" dir="2700000" algn="tl">
                    <a:srgbClr val="C0C0C0"/>
                  </a:outerShdw>
                </a:effectLst>
                <a:latin typeface="Arial Narrow" pitchFamily="34" charset="0"/>
              </a:rPr>
              <a:t>The Theory of </a:t>
            </a:r>
            <a:r>
              <a:rPr lang="en-AU" sz="4000" u="none" dirty="0">
                <a:solidFill>
                  <a:srgbClr val="FF0000"/>
                </a:solidFill>
                <a:effectLst>
                  <a:outerShdw blurRad="38100" dist="38100" dir="2700000" algn="tl">
                    <a:srgbClr val="C0C0C0"/>
                  </a:outerShdw>
                </a:effectLst>
                <a:latin typeface="Arial Narrow" pitchFamily="34" charset="0"/>
              </a:rPr>
              <a:t>Perfect Secrecy </a:t>
            </a:r>
            <a:r>
              <a:rPr lang="en-AU" sz="4000" u="none" dirty="0">
                <a:solidFill>
                  <a:srgbClr val="1515F5"/>
                </a:solidFill>
                <a:effectLst>
                  <a:outerShdw blurRad="38100" dist="38100" dir="2700000" algn="tl">
                    <a:srgbClr val="C0C0C0"/>
                  </a:outerShdw>
                </a:effectLst>
                <a:latin typeface="Arial Narrow" pitchFamily="34" charset="0"/>
              </a:rPr>
              <a:t>Systems</a:t>
            </a:r>
            <a:endParaRPr lang="en-AU" sz="3200" b="0" dirty="0">
              <a:solidFill>
                <a:srgbClr val="1515F5"/>
              </a:solidFill>
              <a:latin typeface="Arial" pitchFamily="34" charset="0"/>
            </a:endParaRPr>
          </a:p>
          <a:p>
            <a:pPr algn="ctr" defTabSz="762000">
              <a:spcBef>
                <a:spcPts val="600"/>
              </a:spcBef>
              <a:spcAft>
                <a:spcPts val="600"/>
              </a:spcAft>
              <a:defRPr/>
            </a:pPr>
            <a:r>
              <a:rPr lang="en-AU" sz="2800" u="none" dirty="0">
                <a:latin typeface="Arial" pitchFamily="34" charset="0"/>
              </a:rPr>
              <a:t>Shannon 1949</a:t>
            </a:r>
            <a:endParaRPr lang="en-AU" sz="2800" dirty="0">
              <a:latin typeface="Arial" pitchFamily="34" charset="0"/>
            </a:endParaRPr>
          </a:p>
        </p:txBody>
      </p:sp>
      <p:sp>
        <p:nvSpPr>
          <p:cNvPr id="16387" name="Text Box 3"/>
          <p:cNvSpPr txBox="1">
            <a:spLocks noChangeArrowheads="1"/>
          </p:cNvSpPr>
          <p:nvPr/>
        </p:nvSpPr>
        <p:spPr bwMode="auto">
          <a:xfrm>
            <a:off x="856001" y="4097027"/>
            <a:ext cx="8914919" cy="1479509"/>
          </a:xfrm>
          <a:prstGeom prst="rect">
            <a:avLst/>
          </a:prstGeom>
          <a:noFill/>
          <a:ln w="9525">
            <a:noFill/>
            <a:miter lim="800000"/>
            <a:headEnd/>
            <a:tailEnd/>
          </a:ln>
        </p:spPr>
        <p:txBody>
          <a:bodyPr wrap="square" lIns="90000" tIns="46800" rIns="90000" bIns="46800" anchor="ctr">
            <a:spAutoFit/>
          </a:bodyPr>
          <a:lstStyle/>
          <a:p>
            <a:pPr defTabSz="762000"/>
            <a:r>
              <a:rPr lang="en-AU" sz="1800" dirty="0">
                <a:cs typeface="Arial" charset="0"/>
              </a:rPr>
              <a:t>If the key is fully randomly selected (usuals practice), then key entropy (H(Z) </a:t>
            </a:r>
          </a:p>
          <a:p>
            <a:pPr defTabSz="762000"/>
            <a:r>
              <a:rPr lang="en-AU" sz="1800" u="none" dirty="0">
                <a:cs typeface="Arial" charset="0"/>
              </a:rPr>
              <a:t>(a key having k-bits and all key-combinations are equally likely selected/used:</a:t>
            </a:r>
          </a:p>
          <a:p>
            <a:pPr defTabSz="762000"/>
            <a:r>
              <a:rPr lang="en-AU" sz="1800" u="none" dirty="0">
                <a:cs typeface="Arial" charset="0"/>
              </a:rPr>
              <a:t>						      H(Z)  = - 2</a:t>
            </a:r>
            <a:r>
              <a:rPr lang="en-AU" sz="1800" u="none" baseline="30000" dirty="0">
                <a:cs typeface="Arial" charset="0"/>
              </a:rPr>
              <a:t>k</a:t>
            </a:r>
            <a:r>
              <a:rPr lang="en-AU" sz="1800" u="none" dirty="0">
                <a:cs typeface="Arial" charset="0"/>
              </a:rPr>
              <a:t>  [ ( 1/2</a:t>
            </a:r>
            <a:r>
              <a:rPr lang="en-AU" sz="1800" u="none" baseline="30000" dirty="0">
                <a:cs typeface="Arial" charset="0"/>
              </a:rPr>
              <a:t>k</a:t>
            </a:r>
            <a:r>
              <a:rPr lang="en-AU" sz="1800" u="none" dirty="0">
                <a:cs typeface="Arial" charset="0"/>
              </a:rPr>
              <a:t> ) . Log</a:t>
            </a:r>
            <a:r>
              <a:rPr lang="en-AU" sz="1800" u="none" baseline="-25000" dirty="0">
                <a:cs typeface="Arial" charset="0"/>
              </a:rPr>
              <a:t>2 </a:t>
            </a:r>
            <a:r>
              <a:rPr lang="en-AU" sz="1800" u="none" dirty="0">
                <a:cs typeface="Arial" charset="0"/>
              </a:rPr>
              <a:t>(1/2</a:t>
            </a:r>
            <a:r>
              <a:rPr lang="en-AU" sz="1800" u="none" baseline="30000" dirty="0">
                <a:cs typeface="Arial" charset="0"/>
              </a:rPr>
              <a:t>k</a:t>
            </a:r>
            <a:r>
              <a:rPr lang="en-AU" sz="1800" u="none" dirty="0">
                <a:cs typeface="Arial" charset="0"/>
              </a:rPr>
              <a:t>) ] </a:t>
            </a:r>
          </a:p>
          <a:p>
            <a:pPr defTabSz="762000"/>
            <a:r>
              <a:rPr lang="en-AU" sz="1800" u="none" dirty="0">
                <a:cs typeface="Arial" charset="0"/>
              </a:rPr>
              <a:t>                                                                              H (Z)  =   k					</a:t>
            </a:r>
          </a:p>
        </p:txBody>
      </p:sp>
      <p:grpSp>
        <p:nvGrpSpPr>
          <p:cNvPr id="2" name="Group 4"/>
          <p:cNvGrpSpPr>
            <a:grpSpLocks/>
          </p:cNvGrpSpPr>
          <p:nvPr/>
        </p:nvGrpSpPr>
        <p:grpSpPr bwMode="auto">
          <a:xfrm>
            <a:off x="470115" y="1767627"/>
            <a:ext cx="9880169" cy="674688"/>
            <a:chOff x="-536" y="1486"/>
            <a:chExt cx="6225" cy="425"/>
          </a:xfrm>
        </p:grpSpPr>
        <p:sp>
          <p:nvSpPr>
            <p:cNvPr id="16392" name="Text Box 5"/>
            <p:cNvSpPr txBox="1">
              <a:spLocks noChangeArrowheads="1"/>
            </p:cNvSpPr>
            <p:nvPr/>
          </p:nvSpPr>
          <p:spPr bwMode="auto">
            <a:xfrm>
              <a:off x="964" y="1661"/>
              <a:ext cx="114" cy="250"/>
            </a:xfrm>
            <a:prstGeom prst="rect">
              <a:avLst/>
            </a:prstGeom>
            <a:noFill/>
            <a:ln w="9525">
              <a:noFill/>
              <a:miter lim="800000"/>
              <a:headEnd/>
              <a:tailEnd/>
            </a:ln>
          </p:spPr>
          <p:txBody>
            <a:bodyPr wrap="none" lIns="90000" tIns="46800" rIns="90000" bIns="46800" anchor="ctr">
              <a:spAutoFit/>
            </a:bodyPr>
            <a:lstStyle/>
            <a:p>
              <a:pPr algn="ctr" defTabSz="762000"/>
              <a:endParaRPr lang="en-AU" u="none">
                <a:cs typeface="Arial" charset="0"/>
              </a:endParaRPr>
            </a:p>
          </p:txBody>
        </p:sp>
        <p:sp>
          <p:nvSpPr>
            <p:cNvPr id="16393" name="Text Box 6"/>
            <p:cNvSpPr txBox="1">
              <a:spLocks noChangeArrowheads="1"/>
            </p:cNvSpPr>
            <p:nvPr/>
          </p:nvSpPr>
          <p:spPr bwMode="auto">
            <a:xfrm>
              <a:off x="-536" y="1486"/>
              <a:ext cx="6225" cy="253"/>
            </a:xfrm>
            <a:prstGeom prst="rect">
              <a:avLst/>
            </a:prstGeom>
            <a:noFill/>
            <a:ln w="9525">
              <a:noFill/>
              <a:miter lim="800000"/>
              <a:headEnd/>
              <a:tailEnd/>
            </a:ln>
          </p:spPr>
          <p:txBody>
            <a:bodyPr wrap="none" lIns="90000" tIns="46800" rIns="90000" bIns="46800" anchor="ctr">
              <a:spAutoFit/>
            </a:bodyPr>
            <a:lstStyle/>
            <a:p>
              <a:pPr algn="ctr" defTabSz="762000"/>
              <a:r>
                <a:rPr lang="en-AU" dirty="0">
                  <a:cs typeface="Arial" charset="0"/>
                </a:rPr>
                <a:t>If the entropy function for information source X:</a:t>
              </a:r>
              <a:r>
                <a:rPr lang="en-AU" u="none" dirty="0">
                  <a:cs typeface="Arial" charset="0"/>
                </a:rPr>
                <a:t>  H (X) </a:t>
              </a:r>
              <a:r>
                <a:rPr lang="en-AU" u="none" dirty="0">
                  <a:cs typeface="Arial" charset="0"/>
                  <a:sym typeface="Symbol" pitchFamily="18" charset="2"/>
                </a:rPr>
                <a:t>=  -   </a:t>
              </a:r>
              <a:r>
                <a:rPr lang="en-AU" u="none" dirty="0" err="1">
                  <a:cs typeface="Arial" charset="0"/>
                </a:rPr>
                <a:t>p</a:t>
              </a:r>
              <a:r>
                <a:rPr lang="en-AU" u="none" baseline="-25000" dirty="0" err="1">
                  <a:cs typeface="Arial" charset="0"/>
                </a:rPr>
                <a:t>r</a:t>
              </a:r>
              <a:r>
                <a:rPr lang="en-AU" u="none" dirty="0">
                  <a:cs typeface="Arial" charset="0"/>
                </a:rPr>
                <a:t>(</a:t>
              </a:r>
              <a:r>
                <a:rPr lang="en-AU" b="0" u="none" dirty="0">
                  <a:cs typeface="Arial" charset="0"/>
                </a:rPr>
                <a:t>x</a:t>
              </a:r>
              <a:r>
                <a:rPr lang="en-AU" b="0" u="none" baseline="-25000" dirty="0">
                  <a:cs typeface="Arial" charset="0"/>
                </a:rPr>
                <a:t>i</a:t>
              </a:r>
              <a:r>
                <a:rPr lang="en-AU" u="none" dirty="0">
                  <a:cs typeface="Arial" charset="0"/>
                </a:rPr>
                <a:t>) .  log</a:t>
              </a:r>
              <a:r>
                <a:rPr lang="en-AU" u="none" baseline="-25000" dirty="0">
                  <a:cs typeface="Arial" charset="0"/>
                </a:rPr>
                <a:t>2 </a:t>
              </a:r>
              <a:r>
                <a:rPr lang="en-AU" u="none" dirty="0" err="1">
                  <a:cs typeface="Arial" charset="0"/>
                </a:rPr>
                <a:t>p</a:t>
              </a:r>
              <a:r>
                <a:rPr lang="en-AU" u="none" baseline="-25000" dirty="0" err="1">
                  <a:cs typeface="Arial" charset="0"/>
                </a:rPr>
                <a:t>r</a:t>
              </a:r>
              <a:r>
                <a:rPr lang="en-AU" u="none" dirty="0">
                  <a:cs typeface="Arial" charset="0"/>
                </a:rPr>
                <a:t>(</a:t>
              </a:r>
              <a:r>
                <a:rPr lang="en-AU" b="0" u="none" dirty="0">
                  <a:cs typeface="Arial" charset="0"/>
                </a:rPr>
                <a:t>x</a:t>
              </a:r>
              <a:r>
                <a:rPr lang="en-AU" b="0" u="none" baseline="-25000" dirty="0">
                  <a:cs typeface="Arial" charset="0"/>
                </a:rPr>
                <a:t>i</a:t>
              </a:r>
              <a:r>
                <a:rPr lang="en-AU" u="none" dirty="0">
                  <a:cs typeface="Arial" charset="0"/>
                </a:rPr>
                <a:t>) </a:t>
              </a:r>
            </a:p>
          </p:txBody>
        </p:sp>
        <p:sp>
          <p:nvSpPr>
            <p:cNvPr id="16394" name="Text Box 7"/>
            <p:cNvSpPr txBox="1">
              <a:spLocks noChangeArrowheads="1"/>
            </p:cNvSpPr>
            <p:nvPr/>
          </p:nvSpPr>
          <p:spPr bwMode="auto">
            <a:xfrm>
              <a:off x="3983" y="1657"/>
              <a:ext cx="318" cy="250"/>
            </a:xfrm>
            <a:prstGeom prst="rect">
              <a:avLst/>
            </a:prstGeom>
            <a:noFill/>
            <a:ln w="9525">
              <a:noFill/>
              <a:miter lim="800000"/>
              <a:headEnd/>
              <a:tailEnd/>
            </a:ln>
          </p:spPr>
          <p:txBody>
            <a:bodyPr wrap="none" lIns="90000" tIns="46800" rIns="90000" bIns="46800" anchor="ctr">
              <a:spAutoFit/>
            </a:bodyPr>
            <a:lstStyle/>
            <a:p>
              <a:pPr algn="ctr" defTabSz="762000"/>
              <a:r>
                <a:rPr lang="en-AU" u="none" dirty="0">
                  <a:cs typeface="Arial" charset="0"/>
                </a:rPr>
                <a:t>{</a:t>
              </a:r>
              <a:r>
                <a:rPr lang="en-AU" b="0" u="none" dirty="0">
                  <a:cs typeface="Arial" charset="0"/>
                </a:rPr>
                <a:t>x</a:t>
              </a:r>
              <a:r>
                <a:rPr lang="en-AU" u="none" dirty="0">
                  <a:cs typeface="Arial" charset="0"/>
                </a:rPr>
                <a:t>}</a:t>
              </a:r>
            </a:p>
          </p:txBody>
        </p:sp>
      </p:grpSp>
      <p:sp>
        <p:nvSpPr>
          <p:cNvPr id="16389" name="Text Box 8"/>
          <p:cNvSpPr txBox="1">
            <a:spLocks noChangeArrowheads="1"/>
          </p:cNvSpPr>
          <p:nvPr/>
        </p:nvSpPr>
        <p:spPr bwMode="auto">
          <a:xfrm>
            <a:off x="613858" y="2496058"/>
            <a:ext cx="7549159" cy="402291"/>
          </a:xfrm>
          <a:prstGeom prst="rect">
            <a:avLst/>
          </a:prstGeom>
          <a:noFill/>
          <a:ln w="9525">
            <a:noFill/>
            <a:miter lim="800000"/>
            <a:headEnd/>
            <a:tailEnd/>
          </a:ln>
        </p:spPr>
        <p:txBody>
          <a:bodyPr wrap="none" lIns="90000" tIns="46800" rIns="90000" bIns="46800" anchor="ctr">
            <a:spAutoFit/>
          </a:bodyPr>
          <a:lstStyle/>
          <a:p>
            <a:pPr algn="ctr" defTabSz="762000"/>
            <a:r>
              <a:rPr lang="en-AU" u="none" dirty="0">
                <a:cs typeface="Arial" charset="0"/>
              </a:rPr>
              <a:t>Where: 0 </a:t>
            </a:r>
            <a:r>
              <a:rPr lang="en-AU" u="none" dirty="0">
                <a:cs typeface="Arial" charset="0"/>
                <a:sym typeface="Symbol" pitchFamily="18" charset="2"/>
              </a:rPr>
              <a:t></a:t>
            </a:r>
            <a:r>
              <a:rPr lang="en-AU" u="none" dirty="0">
                <a:cs typeface="Arial" charset="0"/>
              </a:rPr>
              <a:t> H (X) </a:t>
            </a:r>
            <a:r>
              <a:rPr lang="en-AU" u="none" dirty="0">
                <a:cs typeface="Arial" charset="0"/>
                <a:sym typeface="Symbol" pitchFamily="18" charset="2"/>
              </a:rPr>
              <a:t></a:t>
            </a:r>
            <a:r>
              <a:rPr lang="en-AU" u="none" dirty="0">
                <a:cs typeface="Arial" charset="0"/>
              </a:rPr>
              <a:t> log</a:t>
            </a:r>
            <a:r>
              <a:rPr lang="en-AU" u="none" baseline="-25000" dirty="0">
                <a:cs typeface="Arial" charset="0"/>
              </a:rPr>
              <a:t>2  </a:t>
            </a:r>
            <a:r>
              <a:rPr lang="en-AU" u="none" dirty="0">
                <a:cs typeface="Arial" charset="0"/>
              </a:rPr>
              <a:t>t      (for t possibilities for message X),</a:t>
            </a:r>
          </a:p>
        </p:txBody>
      </p:sp>
      <p:sp>
        <p:nvSpPr>
          <p:cNvPr id="16390" name="Text Box 9"/>
          <p:cNvSpPr txBox="1">
            <a:spLocks noChangeArrowheads="1"/>
          </p:cNvSpPr>
          <p:nvPr/>
        </p:nvSpPr>
        <p:spPr bwMode="auto">
          <a:xfrm>
            <a:off x="873350" y="3443738"/>
            <a:ext cx="8377912" cy="463846"/>
          </a:xfrm>
          <a:prstGeom prst="rect">
            <a:avLst/>
          </a:prstGeom>
          <a:solidFill>
            <a:srgbClr val="FFFF66"/>
          </a:solidFill>
          <a:ln w="9525">
            <a:solidFill>
              <a:srgbClr val="1515F5"/>
            </a:solidFill>
            <a:miter lim="800000"/>
            <a:headEnd/>
            <a:tailEnd/>
          </a:ln>
        </p:spPr>
        <p:txBody>
          <a:bodyPr wrap="none" lIns="90000" tIns="46800" rIns="90000" bIns="46800" anchor="ctr">
            <a:spAutoFit/>
          </a:bodyPr>
          <a:lstStyle/>
          <a:p>
            <a:pPr defTabSz="762000"/>
            <a:r>
              <a:rPr lang="en-AU" sz="2400" u="none" dirty="0">
                <a:solidFill>
                  <a:srgbClr val="1515F5"/>
                </a:solidFill>
                <a:cs typeface="Arial" charset="0"/>
              </a:rPr>
              <a:t>Shannon Condition for Perfect Security is    H (Z) </a:t>
            </a:r>
            <a:r>
              <a:rPr lang="en-AU" sz="2400" u="none" dirty="0">
                <a:solidFill>
                  <a:srgbClr val="1515F5"/>
                </a:solidFill>
                <a:cs typeface="Arial" charset="0"/>
                <a:sym typeface="Symbol" pitchFamily="18" charset="2"/>
              </a:rPr>
              <a:t></a:t>
            </a:r>
            <a:r>
              <a:rPr lang="en-AU" sz="2400" u="none" dirty="0">
                <a:solidFill>
                  <a:srgbClr val="1515F5"/>
                </a:solidFill>
                <a:cs typeface="Arial" charset="0"/>
              </a:rPr>
              <a:t> H (X)</a:t>
            </a:r>
          </a:p>
        </p:txBody>
      </p:sp>
      <p:sp>
        <p:nvSpPr>
          <p:cNvPr id="16391" name="Text Box 10"/>
          <p:cNvSpPr txBox="1">
            <a:spLocks noChangeArrowheads="1"/>
          </p:cNvSpPr>
          <p:nvPr/>
        </p:nvSpPr>
        <p:spPr bwMode="auto">
          <a:xfrm>
            <a:off x="873350" y="5298085"/>
            <a:ext cx="8985450" cy="1079399"/>
          </a:xfrm>
          <a:prstGeom prst="rect">
            <a:avLst/>
          </a:prstGeom>
          <a:solidFill>
            <a:srgbClr val="FFFF66"/>
          </a:solidFill>
          <a:ln w="9525">
            <a:solidFill>
              <a:srgbClr val="1515F5"/>
            </a:solidFill>
            <a:miter lim="800000"/>
            <a:headEnd/>
            <a:tailEnd/>
          </a:ln>
        </p:spPr>
        <p:txBody>
          <a:bodyPr wrap="none" lIns="90000" tIns="46800" rIns="90000" bIns="46800" anchor="ctr">
            <a:spAutoFit/>
          </a:bodyPr>
          <a:lstStyle/>
          <a:p>
            <a:pPr defTabSz="762000"/>
            <a:r>
              <a:rPr lang="en-AU" u="none" dirty="0">
                <a:solidFill>
                  <a:schemeClr val="tx2"/>
                </a:solidFill>
                <a:cs typeface="Arial" charset="0"/>
              </a:rPr>
              <a:t>In that case, the necessary condition for</a:t>
            </a:r>
            <a:r>
              <a:rPr lang="en-AU" u="none" dirty="0">
                <a:solidFill>
                  <a:schemeClr val="hlink"/>
                </a:solidFill>
                <a:cs typeface="Arial" charset="0"/>
              </a:rPr>
              <a:t> Perfect Security is :    k  </a:t>
            </a:r>
            <a:r>
              <a:rPr lang="en-AU" u="none" dirty="0">
                <a:solidFill>
                  <a:schemeClr val="hlink"/>
                </a:solidFill>
                <a:cs typeface="Arial" charset="0"/>
                <a:sym typeface="Symbol" pitchFamily="18" charset="2"/>
              </a:rPr>
              <a:t></a:t>
            </a:r>
            <a:r>
              <a:rPr lang="en-AU" u="none" dirty="0">
                <a:solidFill>
                  <a:schemeClr val="hlink"/>
                </a:solidFill>
                <a:cs typeface="Arial" charset="0"/>
              </a:rPr>
              <a:t>  H (X)</a:t>
            </a:r>
            <a:br>
              <a:rPr lang="en-AU" u="none" dirty="0">
                <a:solidFill>
                  <a:schemeClr val="hlink"/>
                </a:solidFill>
                <a:cs typeface="Arial" charset="0"/>
              </a:rPr>
            </a:br>
            <a:r>
              <a:rPr lang="en-AU" u="none" dirty="0">
                <a:cs typeface="Arial" charset="0"/>
              </a:rPr>
              <a:t>or   </a:t>
            </a:r>
            <a:r>
              <a:rPr lang="en-AU" u="none" dirty="0">
                <a:solidFill>
                  <a:schemeClr val="hlink"/>
                </a:solidFill>
                <a:cs typeface="Arial" charset="0"/>
              </a:rPr>
              <a:t>                                 </a:t>
            </a:r>
            <a:r>
              <a:rPr lang="en-AU" sz="2400" u="none" dirty="0">
                <a:solidFill>
                  <a:srgbClr val="FC0128"/>
                </a:solidFill>
                <a:cs typeface="Arial" charset="0"/>
              </a:rPr>
              <a:t>k  </a:t>
            </a:r>
            <a:r>
              <a:rPr lang="en-AU" sz="2400" u="none" dirty="0">
                <a:solidFill>
                  <a:srgbClr val="FC0128"/>
                </a:solidFill>
                <a:cs typeface="Arial" charset="0"/>
                <a:sym typeface="Symbol" pitchFamily="18" charset="2"/>
              </a:rPr>
              <a:t></a:t>
            </a:r>
            <a:r>
              <a:rPr lang="en-AU" sz="2400" u="none" dirty="0">
                <a:solidFill>
                  <a:srgbClr val="FC0128"/>
                </a:solidFill>
                <a:cs typeface="Arial" charset="0"/>
              </a:rPr>
              <a:t>  Information length</a:t>
            </a:r>
            <a:r>
              <a:rPr lang="en-AU" u="none" dirty="0">
                <a:solidFill>
                  <a:srgbClr val="FC0128"/>
                </a:solidFill>
                <a:cs typeface="Arial" charset="0"/>
              </a:rPr>
              <a:t/>
            </a:r>
            <a:br>
              <a:rPr lang="en-AU" u="none" dirty="0">
                <a:solidFill>
                  <a:srgbClr val="FC0128"/>
                </a:solidFill>
                <a:cs typeface="Arial" charset="0"/>
              </a:rPr>
            </a:br>
            <a:r>
              <a:rPr lang="en-AU" u="none" dirty="0">
                <a:cs typeface="Arial" charset="0"/>
              </a:rPr>
              <a:t>  as H(x) is at most as long as the information block length</a:t>
            </a:r>
          </a:p>
        </p:txBody>
      </p:sp>
      <p:sp>
        <p:nvSpPr>
          <p:cNvPr id="11" name="Text Box 8">
            <a:extLst>
              <a:ext uri="{FF2B5EF4-FFF2-40B4-BE49-F238E27FC236}">
                <a16:creationId xmlns="" xmlns:a16="http://schemas.microsoft.com/office/drawing/2014/main" id="{98D3EA24-65DF-4189-908A-2F748F272717}"/>
              </a:ext>
            </a:extLst>
          </p:cNvPr>
          <p:cNvSpPr txBox="1">
            <a:spLocks noChangeArrowheads="1"/>
          </p:cNvSpPr>
          <p:nvPr/>
        </p:nvSpPr>
        <p:spPr bwMode="auto">
          <a:xfrm>
            <a:off x="613858" y="2889274"/>
            <a:ext cx="5686470" cy="402291"/>
          </a:xfrm>
          <a:prstGeom prst="rect">
            <a:avLst/>
          </a:prstGeom>
          <a:noFill/>
          <a:ln w="9525">
            <a:noFill/>
            <a:miter lim="800000"/>
            <a:headEnd/>
            <a:tailEnd/>
          </a:ln>
        </p:spPr>
        <p:txBody>
          <a:bodyPr wrap="none" lIns="90000" tIns="46800" rIns="90000" bIns="46800" anchor="ctr">
            <a:spAutoFit/>
          </a:bodyPr>
          <a:lstStyle/>
          <a:p>
            <a:pPr algn="ctr" defTabSz="762000"/>
            <a:r>
              <a:rPr lang="en-AU" u="none" dirty="0">
                <a:cs typeface="Arial" charset="0"/>
              </a:rPr>
              <a:t>and If the key entropy is similarly H(Z) , then:</a:t>
            </a:r>
          </a:p>
        </p:txBody>
      </p:sp>
    </p:spTree>
    <p:extLst>
      <p:ext uri="{BB962C8B-B14F-4D97-AF65-F5344CB8AC3E}">
        <p14:creationId xmlns:p14="http://schemas.microsoft.com/office/powerpoint/2010/main" val="305326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 xmlns:a16="http://schemas.microsoft.com/office/drawing/2014/main" id="{927A37BB-C10A-4F06-A639-D020D62795C3}"/>
              </a:ext>
            </a:extLst>
          </p:cNvPr>
          <p:cNvSpPr txBox="1">
            <a:spLocks noChangeArrowheads="1"/>
          </p:cNvSpPr>
          <p:nvPr/>
        </p:nvSpPr>
        <p:spPr bwMode="auto">
          <a:xfrm>
            <a:off x="279670" y="165020"/>
            <a:ext cx="1005681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Arial" charset="0"/>
              </a:defRPr>
            </a:lvl1pPr>
            <a:lvl2pPr marL="571500" defTabSz="762000">
              <a:defRPr sz="2400">
                <a:solidFill>
                  <a:schemeClr val="tx1"/>
                </a:solidFill>
                <a:latin typeface="Arial" charset="0"/>
              </a:defRPr>
            </a:lvl2pPr>
            <a:lvl3pPr marL="1143000" defTabSz="762000">
              <a:defRPr sz="2400">
                <a:solidFill>
                  <a:schemeClr val="tx1"/>
                </a:solidFill>
                <a:latin typeface="Arial" charset="0"/>
              </a:defRPr>
            </a:lvl3pPr>
            <a:lvl4pPr marL="1714500" defTabSz="762000">
              <a:defRPr sz="2400">
                <a:solidFill>
                  <a:schemeClr val="tx1"/>
                </a:solidFill>
                <a:latin typeface="Arial" charset="0"/>
              </a:defRPr>
            </a:lvl4pPr>
            <a:lvl5pPr marL="2286000" defTabSz="762000">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marL="0" marR="0" lvl="0" indent="0" algn="ctr" defTabSz="762000" rtl="0" eaLnBrk="0" fontAlgn="base" latinLnBrk="0" hangingPunct="0">
              <a:lnSpc>
                <a:spcPct val="100000"/>
              </a:lnSpc>
              <a:spcBef>
                <a:spcPct val="0"/>
              </a:spcBef>
              <a:spcAft>
                <a:spcPct val="0"/>
              </a:spcAft>
              <a:buClrTx/>
              <a:buSzTx/>
              <a:buFontTx/>
              <a:buNone/>
              <a:tabLst/>
              <a:defRPr/>
            </a:pPr>
            <a:r>
              <a:rPr lang="en-029" altLang="ar-SA" sz="3200" u="none" dirty="0">
                <a:effectLst>
                  <a:outerShdw blurRad="38100" dist="38100" dir="2700000" algn="tl">
                    <a:srgbClr val="C0C0C0"/>
                  </a:outerShdw>
                </a:effectLst>
                <a:latin typeface="Arial Narrow" pitchFamily="34" charset="0"/>
                <a:cs typeface="Times New Roman (Arabic)" charset="-78"/>
              </a:rPr>
              <a:t>Secrecy Theory and </a:t>
            </a:r>
            <a:r>
              <a:rPr kumimoji="0" lang="en-029" altLang="ar-SA" sz="3200" b="1" i="0" u="none" strike="noStrike" kern="1200" cap="none" spc="0" normalizeH="0" baseline="0" noProof="0" dirty="0" err="1">
                <a:ln>
                  <a:noFill/>
                </a:ln>
                <a:solidFill>
                  <a:srgbClr val="FC0128"/>
                </a:solidFill>
                <a:effectLst>
                  <a:outerShdw blurRad="38100" dist="38100" dir="2700000" algn="tl">
                    <a:srgbClr val="C0C0C0"/>
                  </a:outerShdw>
                </a:effectLst>
                <a:uLnTx/>
                <a:uFillTx/>
                <a:latin typeface="Arial Narrow" pitchFamily="34" charset="0"/>
                <a:cs typeface="Times New Roman (Arabic)" charset="-78"/>
              </a:rPr>
              <a:t>Alkindi’s</a:t>
            </a:r>
            <a:r>
              <a:rPr kumimoji="0" lang="en-029" altLang="ar-SA" sz="3200" b="1" i="0" u="none" strike="noStrike" kern="1200" cap="none" spc="0" normalizeH="0" baseline="0" noProof="0" dirty="0">
                <a:ln>
                  <a:noFill/>
                </a:ln>
                <a:solidFill>
                  <a:srgbClr val="1515F5"/>
                </a:solidFill>
                <a:effectLst>
                  <a:outerShdw blurRad="38100" dist="38100" dir="2700000" algn="tl">
                    <a:srgbClr val="C0C0C0"/>
                  </a:outerShdw>
                </a:effectLst>
                <a:uLnTx/>
                <a:uFillTx/>
                <a:latin typeface="Arial Narrow" pitchFamily="34" charset="0"/>
                <a:cs typeface="Times New Roman (Arabic)" charset="-78"/>
              </a:rPr>
              <a:t> </a:t>
            </a:r>
            <a:r>
              <a:rPr kumimoji="0" lang="en-029" altLang="ar-SA" sz="3200" b="1" i="0" u="none" strike="noStrike" kern="1200" cap="none" spc="0" normalizeH="0" baseline="0" noProof="0" dirty="0">
                <a:ln>
                  <a:noFill/>
                </a:ln>
                <a:effectLst>
                  <a:outerShdw blurRad="38100" dist="38100" dir="2700000" algn="tl">
                    <a:srgbClr val="C0C0C0"/>
                  </a:outerShdw>
                </a:effectLst>
                <a:uLnTx/>
                <a:uFillTx/>
                <a:latin typeface="Arial Narrow" pitchFamily="34" charset="0"/>
                <a:cs typeface="Times New Roman (Arabic)" charset="-78"/>
              </a:rPr>
              <a:t>Contribution in </a:t>
            </a:r>
            <a:r>
              <a:rPr kumimoji="0" lang="en-029" altLang="ar-SA" sz="3200" b="1" i="0" u="none" strike="noStrike" kern="1200" cap="none" spc="0" normalizeH="0" baseline="0" noProof="0" dirty="0" smtClean="0">
                <a:ln>
                  <a:noFill/>
                </a:ln>
                <a:effectLst>
                  <a:outerShdw blurRad="38100" dist="38100" dir="2700000" algn="tl">
                    <a:srgbClr val="C0C0C0"/>
                  </a:outerShdw>
                </a:effectLst>
                <a:uLnTx/>
                <a:uFillTx/>
                <a:latin typeface="Arial Narrow" pitchFamily="34" charset="0"/>
                <a:cs typeface="Times New Roman (Arabic)" charset="-78"/>
              </a:rPr>
              <a:t>Cryptanalysis</a:t>
            </a:r>
            <a:br>
              <a:rPr kumimoji="0" lang="en-029" altLang="ar-SA" sz="3200" b="1" i="0" u="none" strike="noStrike" kern="1200" cap="none" spc="0" normalizeH="0" baseline="0" noProof="0" dirty="0" smtClean="0">
                <a:ln>
                  <a:noFill/>
                </a:ln>
                <a:effectLst>
                  <a:outerShdw blurRad="38100" dist="38100" dir="2700000" algn="tl">
                    <a:srgbClr val="C0C0C0"/>
                  </a:outerShdw>
                </a:effectLst>
                <a:uLnTx/>
                <a:uFillTx/>
                <a:latin typeface="Arial Narrow" pitchFamily="34" charset="0"/>
                <a:cs typeface="Times New Roman (Arabic)" charset="-78"/>
              </a:rPr>
            </a:br>
            <a:r>
              <a:rPr kumimoji="0" lang="ar-SA" altLang="ar-SA" sz="3200" b="1" i="0" u="none" strike="noStrike" kern="1200" cap="none" spc="0" normalizeH="0" baseline="0" noProof="0" dirty="0" smtClean="0">
                <a:ln>
                  <a:noFill/>
                </a:ln>
                <a:effectLst>
                  <a:outerShdw blurRad="38100" dist="38100" dir="2700000" algn="tl">
                    <a:srgbClr val="C0C0C0"/>
                  </a:outerShdw>
                </a:effectLst>
                <a:uLnTx/>
                <a:uFillTx/>
                <a:latin typeface="Arial Narrow" pitchFamily="34" charset="0"/>
                <a:cs typeface="Times New Roman (Arabic)" charset="-78"/>
              </a:rPr>
              <a:t> </a:t>
            </a:r>
            <a:r>
              <a:rPr kumimoji="0" lang="ar-SA" altLang="ar-SA" sz="2800" b="1" i="0" u="none" strike="noStrike" kern="1200" cap="none" spc="0" normalizeH="0" baseline="0" noProof="0" dirty="0">
                <a:ln>
                  <a:noFill/>
                </a:ln>
                <a:effectLst>
                  <a:outerShdw blurRad="38100" dist="38100" dir="2700000" algn="tl">
                    <a:srgbClr val="C0C0C0"/>
                  </a:outerShdw>
                </a:effectLst>
                <a:uLnTx/>
                <a:uFillTx/>
                <a:latin typeface="Arial Narrow" pitchFamily="34" charset="0"/>
                <a:ea typeface="+mn-ea"/>
                <a:cs typeface="Times New Roman (Arabic)" charset="-78"/>
              </a:rPr>
              <a:t>(</a:t>
            </a:r>
            <a:r>
              <a:rPr kumimoji="0" lang="ar-SA" altLang="ar-SA" sz="2800" b="1" i="0" u="none" strike="noStrike" kern="1200" cap="none" spc="0" normalizeH="0" baseline="0" noProof="0" dirty="0" smtClean="0">
                <a:ln>
                  <a:noFill/>
                </a:ln>
                <a:effectLst>
                  <a:outerShdw blurRad="38100" dist="38100" dir="2700000" algn="tl">
                    <a:srgbClr val="C0C0C0"/>
                  </a:outerShdw>
                </a:effectLst>
                <a:uLnTx/>
                <a:uFillTx/>
                <a:latin typeface="Arial Narrow" pitchFamily="34" charset="0"/>
                <a:ea typeface="+mn-ea"/>
                <a:cs typeface="Arabic Transparent" pitchFamily="2" charset="0"/>
              </a:rPr>
              <a:t>استخراج </a:t>
            </a:r>
            <a:r>
              <a:rPr kumimoji="0" lang="ar-SA" altLang="ar-SA" sz="2800" b="1" i="0" u="none" strike="noStrike" kern="1200" cap="none" spc="0" normalizeH="0" baseline="0" noProof="0" dirty="0">
                <a:ln>
                  <a:noFill/>
                </a:ln>
                <a:effectLst>
                  <a:outerShdw blurRad="38100" dist="38100" dir="2700000" algn="tl">
                    <a:srgbClr val="C0C0C0"/>
                  </a:outerShdw>
                </a:effectLst>
                <a:uLnTx/>
                <a:uFillTx/>
                <a:latin typeface="Arial Narrow" pitchFamily="34" charset="0"/>
                <a:ea typeface="+mn-ea"/>
                <a:cs typeface="Arabic Transparent" pitchFamily="2" charset="0"/>
              </a:rPr>
              <a:t>المعمى</a:t>
            </a:r>
            <a:r>
              <a:rPr kumimoji="0" lang="ar-SA" altLang="ar-SA" sz="2800" b="1" i="0" u="none" strike="noStrike" kern="1200" cap="none" spc="0" normalizeH="0" baseline="0" noProof="0" dirty="0">
                <a:ln>
                  <a:noFill/>
                </a:ln>
                <a:effectLst>
                  <a:outerShdw blurRad="38100" dist="38100" dir="2700000" algn="tl">
                    <a:srgbClr val="C0C0C0"/>
                  </a:outerShdw>
                </a:effectLst>
                <a:uLnTx/>
                <a:uFillTx/>
                <a:latin typeface="Arial Narrow" pitchFamily="34" charset="0"/>
                <a:ea typeface="+mn-ea"/>
                <a:cs typeface="Times New Roman (Arabic)" charset="-78"/>
              </a:rPr>
              <a:t>) </a:t>
            </a:r>
            <a:endParaRPr kumimoji="0" lang="en-US" altLang="ar-SA" sz="2800" b="1" i="0" u="none" strike="noStrike" kern="1200" cap="none" spc="0" normalizeH="0" baseline="0" noProof="0" dirty="0" smtClean="0">
              <a:ln>
                <a:noFill/>
              </a:ln>
              <a:effectLst>
                <a:outerShdw blurRad="38100" dist="38100" dir="2700000" algn="tl">
                  <a:srgbClr val="C0C0C0"/>
                </a:outerShdw>
              </a:effectLst>
              <a:uLnTx/>
              <a:uFillTx/>
              <a:latin typeface="Arial Narrow" pitchFamily="34" charset="0"/>
              <a:ea typeface="+mn-ea"/>
              <a:cs typeface="Times New Roman (Arabic)" charset="-78"/>
            </a:endParaRPr>
          </a:p>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altLang="ar-SA" sz="1800" b="1" i="0" u="none" strike="noStrike" kern="1200" cap="none" spc="0" normalizeH="0" baseline="0" noProof="0" dirty="0" smtClean="0">
                <a:ln>
                  <a:noFill/>
                </a:ln>
                <a:solidFill>
                  <a:srgbClr val="FC0128"/>
                </a:solidFill>
                <a:effectLst>
                  <a:outerShdw blurRad="38100" dist="38100" dir="2700000" algn="tl">
                    <a:srgbClr val="C0C0C0"/>
                  </a:outerShdw>
                </a:effectLst>
                <a:uLnTx/>
                <a:uFillTx/>
                <a:latin typeface="Arial Narrow" pitchFamily="34" charset="0"/>
                <a:ea typeface="+mn-ea"/>
                <a:cs typeface="Times New Roman (Arabic)" charset="-78"/>
              </a:rPr>
              <a:t>(</a:t>
            </a:r>
            <a:r>
              <a:rPr kumimoji="0" lang="en-US" altLang="ar-SA" sz="1800" b="1" i="0" u="none" strike="noStrike" kern="1200" cap="none" spc="0" normalizeH="0" baseline="0" noProof="0" dirty="0">
                <a:ln>
                  <a:noFill/>
                </a:ln>
                <a:solidFill>
                  <a:srgbClr val="FC0128"/>
                </a:solidFill>
                <a:effectLst>
                  <a:outerShdw blurRad="38100" dist="38100" dir="2700000" algn="tl">
                    <a:srgbClr val="C0C0C0"/>
                  </a:outerShdw>
                </a:effectLst>
                <a:uLnTx/>
                <a:uFillTx/>
                <a:latin typeface="Arial Narrow" pitchFamily="34" charset="0"/>
                <a:ea typeface="+mn-ea"/>
                <a:cs typeface="Times New Roman (Arabic)" charset="-78"/>
              </a:rPr>
              <a:t>1000 years old mathematical treatment similar to Shannon’s generalized modern entropy techniques</a:t>
            </a:r>
            <a:r>
              <a:rPr kumimoji="0" lang="en-US" altLang="ar-SA" sz="2000" b="1" i="0" u="none" strike="noStrike" kern="1200" cap="none" spc="0" normalizeH="0" baseline="0" noProof="0" dirty="0">
                <a:ln>
                  <a:noFill/>
                </a:ln>
                <a:solidFill>
                  <a:srgbClr val="FC0128"/>
                </a:solidFill>
                <a:effectLst>
                  <a:outerShdw blurRad="38100" dist="38100" dir="2700000" algn="tl">
                    <a:srgbClr val="C0C0C0"/>
                  </a:outerShdw>
                </a:effectLst>
                <a:uLnTx/>
                <a:uFillTx/>
                <a:latin typeface="Arial Narrow" pitchFamily="34" charset="0"/>
                <a:ea typeface="+mn-ea"/>
                <a:cs typeface="Times New Roman (Arabic)" charset="-78"/>
              </a:rPr>
              <a:t>)</a:t>
            </a:r>
            <a:endParaRPr kumimoji="0" lang="en-JM" altLang="ar-SA" sz="2000" b="1" i="0" u="none" strike="noStrike" kern="1200" cap="none" spc="0" normalizeH="0" baseline="0" noProof="0" dirty="0">
              <a:ln>
                <a:noFill/>
              </a:ln>
              <a:solidFill>
                <a:srgbClr val="FC0128"/>
              </a:solidFill>
              <a:effectLst>
                <a:outerShdw blurRad="38100" dist="38100" dir="2700000" algn="tl">
                  <a:srgbClr val="C0C0C0"/>
                </a:outerShdw>
              </a:effectLst>
              <a:uLnTx/>
              <a:uFillTx/>
              <a:latin typeface="Arial Narrow" pitchFamily="34" charset="0"/>
              <a:ea typeface="+mn-ea"/>
              <a:cs typeface="Times New Roman (Arabic)" charset="-78"/>
            </a:endParaRPr>
          </a:p>
        </p:txBody>
      </p:sp>
      <p:sp>
        <p:nvSpPr>
          <p:cNvPr id="3" name="Text Box 4">
            <a:extLst>
              <a:ext uri="{FF2B5EF4-FFF2-40B4-BE49-F238E27FC236}">
                <a16:creationId xmlns="" xmlns:a16="http://schemas.microsoft.com/office/drawing/2014/main" id="{D0924B11-27A8-4D5F-A863-1D5336026C07}"/>
              </a:ext>
            </a:extLst>
          </p:cNvPr>
          <p:cNvSpPr txBox="1">
            <a:spLocks noChangeArrowheads="1"/>
          </p:cNvSpPr>
          <p:nvPr/>
        </p:nvSpPr>
        <p:spPr bwMode="auto">
          <a:xfrm>
            <a:off x="863654" y="6018584"/>
            <a:ext cx="3377889" cy="30995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762000">
              <a:defRPr sz="2400">
                <a:solidFill>
                  <a:schemeClr val="tx1"/>
                </a:solidFill>
                <a:latin typeface="Arial" charset="0"/>
              </a:defRPr>
            </a:lvl1pPr>
            <a:lvl2pPr marL="571500" defTabSz="762000">
              <a:defRPr sz="2400">
                <a:solidFill>
                  <a:schemeClr val="tx1"/>
                </a:solidFill>
                <a:latin typeface="Arial" charset="0"/>
              </a:defRPr>
            </a:lvl2pPr>
            <a:lvl3pPr marL="1143000" defTabSz="762000">
              <a:defRPr sz="2400">
                <a:solidFill>
                  <a:schemeClr val="tx1"/>
                </a:solidFill>
                <a:latin typeface="Arial" charset="0"/>
              </a:defRPr>
            </a:lvl3pPr>
            <a:lvl4pPr marL="1714500" defTabSz="762000">
              <a:defRPr sz="2400">
                <a:solidFill>
                  <a:schemeClr val="tx1"/>
                </a:solidFill>
                <a:latin typeface="Arial" charset="0"/>
              </a:defRPr>
            </a:lvl4pPr>
            <a:lvl5pPr marL="2286000" defTabSz="762000">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charset="0"/>
                <a:ea typeface="+mn-ea"/>
                <a:cs typeface="+mn-cs"/>
              </a:rPr>
              <a:t>Ref.: </a:t>
            </a:r>
            <a:r>
              <a:rPr kumimoji="0" lang="en-GB" sz="1400" b="1" i="0" u="sng" strike="noStrike" kern="1200" cap="none" spc="0" normalizeH="0" baseline="0" noProof="0" dirty="0">
                <a:ln>
                  <a:noFill/>
                </a:ln>
                <a:solidFill>
                  <a:srgbClr val="000000"/>
                </a:solidFill>
                <a:effectLst/>
                <a:uLnTx/>
                <a:uFillTx/>
                <a:latin typeface="Arial" charset="0"/>
                <a:ea typeface="+mn-ea"/>
                <a:cs typeface="+mn-cs"/>
              </a:rPr>
              <a:t>http://www.muslimheritage.com/</a:t>
            </a:r>
          </a:p>
        </p:txBody>
      </p:sp>
      <p:sp>
        <p:nvSpPr>
          <p:cNvPr id="4" name="Text Box 5">
            <a:extLst>
              <a:ext uri="{FF2B5EF4-FFF2-40B4-BE49-F238E27FC236}">
                <a16:creationId xmlns="" xmlns:a16="http://schemas.microsoft.com/office/drawing/2014/main" id="{07C5846D-679C-4258-81C4-AE9D26F5AE55}"/>
              </a:ext>
            </a:extLst>
          </p:cNvPr>
          <p:cNvSpPr txBox="1">
            <a:spLocks noChangeArrowheads="1"/>
          </p:cNvSpPr>
          <p:nvPr/>
        </p:nvSpPr>
        <p:spPr bwMode="auto">
          <a:xfrm>
            <a:off x="863600" y="1659043"/>
            <a:ext cx="9365675" cy="287989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762000">
              <a:defRPr sz="2400">
                <a:solidFill>
                  <a:schemeClr val="tx1"/>
                </a:solidFill>
                <a:latin typeface="Arial" charset="0"/>
              </a:defRPr>
            </a:lvl1pPr>
            <a:lvl2pPr marL="571500" defTabSz="762000">
              <a:defRPr sz="2400">
                <a:solidFill>
                  <a:schemeClr val="tx1"/>
                </a:solidFill>
                <a:latin typeface="Arial" charset="0"/>
              </a:defRPr>
            </a:lvl2pPr>
            <a:lvl3pPr marL="1143000" defTabSz="762000">
              <a:defRPr sz="2400">
                <a:solidFill>
                  <a:schemeClr val="tx1"/>
                </a:solidFill>
                <a:latin typeface="Arial" charset="0"/>
              </a:defRPr>
            </a:lvl3pPr>
            <a:lvl4pPr marL="1714500" defTabSz="762000">
              <a:defRPr sz="2400">
                <a:solidFill>
                  <a:schemeClr val="tx1"/>
                </a:solidFill>
                <a:latin typeface="Arial" charset="0"/>
              </a:defRPr>
            </a:lvl4pPr>
            <a:lvl5pPr marL="2286000" defTabSz="762000">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Arial Narrow" pitchFamily="34" charset="0"/>
                <a:ea typeface="+mn-ea"/>
                <a:cs typeface="+mn-cs"/>
              </a:rPr>
              <a:t>Introduced for the first time how to use the probability distribution of letters to break ciphers</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rPr>
              <a:t> </a:t>
            </a:r>
          </a:p>
          <a:p>
            <a:pPr marL="0" marR="0" lvl="0" indent="0" algn="l" defTabSz="7620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96838" marR="0" lvl="0" indent="-96838" algn="l" defTabSz="762000" rtl="0" eaLnBrk="0" fontAlgn="base" latinLnBrk="0" hangingPunct="0">
              <a:lnSpc>
                <a:spcPct val="100000"/>
              </a:lnSpc>
              <a:spcBef>
                <a:spcPct val="0"/>
              </a:spcBef>
              <a:spcAft>
                <a:spcPct val="0"/>
              </a:spcAft>
              <a:buClrTx/>
              <a:buSzTx/>
              <a:buFontTx/>
              <a:buChar char="•"/>
              <a:tabLst/>
              <a:defRPr/>
            </a:pP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rPr>
              <a:t> Determining the </a:t>
            </a:r>
            <a:r>
              <a:rPr kumimoji="0" lang="en-US" sz="2000" b="1" i="0" u="sng" strike="noStrike" kern="1200" cap="none" spc="0" normalizeH="0" baseline="0" noProof="0" dirty="0">
                <a:ln>
                  <a:noFill/>
                </a:ln>
                <a:solidFill>
                  <a:srgbClr val="000000"/>
                </a:solidFill>
                <a:effectLst/>
                <a:uLnTx/>
                <a:uFillTx/>
                <a:latin typeface="Arial Narrow" pitchFamily="34" charset="0"/>
                <a:ea typeface="+mn-ea"/>
                <a:cs typeface="+mn-cs"/>
              </a:rPr>
              <a:t>statistical distribution of the frequency of letters </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rPr>
              <a:t>in a particular natural language  and made use of it  </a:t>
            </a:r>
            <a:r>
              <a:rPr kumimoji="0" lang="en-US" sz="2000" b="1" i="0" u="sng" strike="noStrike" kern="1200" cap="none" spc="0" normalizeH="0" baseline="0" noProof="0" dirty="0">
                <a:ln>
                  <a:noFill/>
                </a:ln>
                <a:solidFill>
                  <a:srgbClr val="FF0000"/>
                </a:solidFill>
                <a:effectLst/>
                <a:uLnTx/>
                <a:uFillTx/>
                <a:latin typeface="Arial Narrow" pitchFamily="34" charset="0"/>
                <a:ea typeface="+mn-ea"/>
                <a:cs typeface="+mn-cs"/>
              </a:rPr>
              <a:t>to break </a:t>
            </a:r>
            <a:r>
              <a:rPr kumimoji="0" lang="en-US" sz="2000" b="1" i="0" u="none" strike="noStrike" kern="1200" cap="none" spc="0" normalizeH="0" baseline="0" noProof="0" dirty="0">
                <a:ln>
                  <a:noFill/>
                </a:ln>
                <a:solidFill>
                  <a:srgbClr val="FF0000"/>
                </a:solidFill>
                <a:effectLst/>
                <a:uLnTx/>
                <a:uFillTx/>
                <a:latin typeface="Arial Narrow" pitchFamily="34" charset="0"/>
                <a:ea typeface="+mn-ea"/>
                <a:cs typeface="+mn-cs"/>
              </a:rPr>
              <a:t>a cipher </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rPr>
              <a:t>by comparing the </a:t>
            </a:r>
            <a:r>
              <a:rPr kumimoji="0" lang="en-US" sz="2000" b="1" i="0" u="sng" strike="noStrike" kern="1200" cap="none" spc="0" normalizeH="0" baseline="0" noProof="0" dirty="0">
                <a:ln>
                  <a:noFill/>
                </a:ln>
                <a:solidFill>
                  <a:srgbClr val="FF0000"/>
                </a:solidFill>
                <a:effectLst/>
                <a:uLnTx/>
                <a:uFillTx/>
                <a:latin typeface="Arial Narrow" pitchFamily="34" charset="0"/>
                <a:ea typeface="+mn-ea"/>
                <a:cs typeface="+mn-cs"/>
              </a:rPr>
              <a:t>letter frequency </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rPr>
              <a:t>in the cryptogram</a:t>
            </a:r>
            <a:r>
              <a:rPr kumimoji="0" lang="en-US" sz="1800" b="1" i="0" u="none" strike="noStrike" kern="1200" cap="none" spc="0" normalizeH="0" baseline="0" noProof="0" dirty="0">
                <a:ln>
                  <a:noFill/>
                </a:ln>
                <a:solidFill>
                  <a:srgbClr val="000000"/>
                </a:solidFill>
                <a:effectLst/>
                <a:uLnTx/>
                <a:uFillTx/>
                <a:latin typeface="Arial Narrow" pitchFamily="34" charset="0"/>
                <a:ea typeface="+mn-ea"/>
                <a:cs typeface="+mn-cs"/>
              </a:rPr>
              <a:t> and natural text </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rPr>
              <a:t>(showed an example of a text with 3667 letters)</a:t>
            </a:r>
            <a:b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rPr>
            </a:b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  (for comparison: see Shannon’s Entropy Concept and function in page 17-18) </a:t>
            </a:r>
            <a:endParaRPr kumimoji="0" lang="en-US" sz="18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l" defTabSz="7620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l" defTabSz="762000" rtl="0" eaLnBrk="0" fontAlgn="base" latinLnBrk="0" hangingPunct="0">
              <a:lnSpc>
                <a:spcPct val="100000"/>
              </a:lnSpc>
              <a:spcBef>
                <a:spcPct val="0"/>
              </a:spcBef>
              <a:spcAft>
                <a:spcPts val="600"/>
              </a:spcAft>
              <a:buClrTx/>
              <a:buSzTx/>
              <a:buFontTx/>
              <a:buChar char="•"/>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 </a:t>
            </a:r>
            <a:r>
              <a:rPr lang="en-US" sz="2000" u="none" dirty="0">
                <a:solidFill>
                  <a:srgbClr val="000000"/>
                </a:solidFill>
                <a:latin typeface="Arial Narrow" pitchFamily="34" charset="0"/>
              </a:rPr>
              <a:t>Indicated the importance that cryptogram must be sufficiently long to attain good</a:t>
            </a:r>
          </a:p>
          <a:p>
            <a:pPr marL="0" marR="0" lvl="0" indent="0" algn="l" defTabSz="762000" rtl="0" eaLnBrk="0" fontAlgn="base" latinLnBrk="0" hangingPunct="0">
              <a:lnSpc>
                <a:spcPct val="100000"/>
              </a:lnSpc>
              <a:spcBef>
                <a:spcPct val="0"/>
              </a:spcBef>
              <a:spcAft>
                <a:spcPts val="600"/>
              </a:spcAft>
              <a:buClrTx/>
              <a:buSzTx/>
              <a:buFontTx/>
              <a:buNone/>
              <a:tabLst/>
              <a:defRPr/>
            </a:pPr>
            <a:r>
              <a:rPr lang="en-US" sz="2000" u="none" dirty="0">
                <a:solidFill>
                  <a:srgbClr val="000000"/>
                </a:solidFill>
                <a:latin typeface="Arial Narrow" pitchFamily="34" charset="0"/>
              </a:rPr>
              <a:t>  accuracy (statistical significance).</a:t>
            </a:r>
          </a:p>
        </p:txBody>
      </p:sp>
      <p:sp>
        <p:nvSpPr>
          <p:cNvPr id="5" name="Text Box 6">
            <a:extLst>
              <a:ext uri="{FF2B5EF4-FFF2-40B4-BE49-F238E27FC236}">
                <a16:creationId xmlns="" xmlns:a16="http://schemas.microsoft.com/office/drawing/2014/main" id="{32C90B95-A3DD-4924-A844-5D9BC9F5C834}"/>
              </a:ext>
            </a:extLst>
          </p:cNvPr>
          <p:cNvSpPr txBox="1">
            <a:spLocks noChangeArrowheads="1"/>
          </p:cNvSpPr>
          <p:nvPr/>
        </p:nvSpPr>
        <p:spPr bwMode="auto">
          <a:xfrm>
            <a:off x="863654" y="4964850"/>
            <a:ext cx="9001695" cy="925511"/>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762000">
              <a:defRPr sz="2400">
                <a:solidFill>
                  <a:schemeClr val="tx1"/>
                </a:solidFill>
                <a:latin typeface="Arial" charset="0"/>
              </a:defRPr>
            </a:lvl1pPr>
            <a:lvl2pPr marL="571500" defTabSz="762000">
              <a:defRPr sz="2400">
                <a:solidFill>
                  <a:schemeClr val="tx1"/>
                </a:solidFill>
                <a:latin typeface="Arial" charset="0"/>
              </a:defRPr>
            </a:lvl2pPr>
            <a:lvl3pPr marL="1143000" defTabSz="762000">
              <a:defRPr sz="2400">
                <a:solidFill>
                  <a:schemeClr val="tx1"/>
                </a:solidFill>
                <a:latin typeface="Arial" charset="0"/>
              </a:defRPr>
            </a:lvl3pPr>
            <a:lvl4pPr marL="1714500" defTabSz="762000">
              <a:defRPr sz="2400">
                <a:solidFill>
                  <a:schemeClr val="tx1"/>
                </a:solidFill>
                <a:latin typeface="Arial" charset="0"/>
              </a:defRPr>
            </a:lvl4pPr>
            <a:lvl5pPr marL="2286000" defTabSz="762000">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Narrow" pitchFamily="34" charset="0"/>
                <a:ea typeface="+mn-ea"/>
                <a:cs typeface="+mn-cs"/>
              </a:rPr>
              <a:t>Notice </a:t>
            </a:r>
            <a:r>
              <a:rPr kumimoji="0" lang="en-US" sz="1800" b="0" i="0" u="none" strike="noStrike" kern="1200" cap="none" spc="0" normalizeH="0" baseline="0" noProof="0" dirty="0" smtClean="0">
                <a:ln>
                  <a:noFill/>
                </a:ln>
                <a:solidFill>
                  <a:srgbClr val="000000"/>
                </a:solidFill>
                <a:effectLst/>
                <a:uLnTx/>
                <a:uFillTx/>
                <a:latin typeface="Arial Narrow"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Arial Narrow" pitchFamily="34" charset="0"/>
                <a:ea typeface="+mn-ea"/>
                <a:cs typeface="+mn-cs"/>
              </a:rPr>
              <a:t>Alkindi’s</a:t>
            </a:r>
            <a:r>
              <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rPr>
              <a:t> treatise were dedicated to the central government</a:t>
            </a:r>
            <a:r>
              <a:rPr kumimoji="0" lang="en-US" sz="1800" b="0" i="0" u="none" strike="noStrike" kern="1200" cap="none" spc="0" normalizeH="0" noProof="0" dirty="0">
                <a:ln>
                  <a:noFill/>
                </a:ln>
                <a:solidFill>
                  <a:srgbClr val="000000"/>
                </a:solidFill>
                <a:effectLst/>
                <a:uLnTx/>
                <a:uFillTx/>
                <a:latin typeface="Arial Narrow" pitchFamily="34" charset="0"/>
                <a:ea typeface="+mn-ea"/>
                <a:cs typeface="+mn-cs"/>
              </a:rPr>
              <a:t> in Bagdad </a:t>
            </a:r>
            <a:r>
              <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rPr>
              <a:t>(Calif Abu Al-abbas)</a:t>
            </a:r>
          </a:p>
          <a:p>
            <a:pPr marL="0" marR="0" lvl="0" indent="0" algn="l" defTabSz="7620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rPr>
              <a:t>The use of Cryptography was mainly to transfer confidential reports to the Caliph from the different widespread ruled territories (called  “</a:t>
            </a:r>
            <a:r>
              <a:rPr kumimoji="0" lang="en-US" sz="1800" b="0" i="0" u="none" strike="noStrike" kern="1200" cap="none" spc="0" normalizeH="0" baseline="0" noProof="0" dirty="0" err="1">
                <a:ln>
                  <a:noFill/>
                </a:ln>
                <a:solidFill>
                  <a:srgbClr val="000000"/>
                </a:solidFill>
                <a:effectLst/>
                <a:uLnTx/>
                <a:uFillTx/>
                <a:latin typeface="Arial Narrow" pitchFamily="34" charset="0"/>
                <a:ea typeface="+mn-ea"/>
                <a:cs typeface="+mn-cs"/>
              </a:rPr>
              <a:t>Bareed</a:t>
            </a:r>
            <a:r>
              <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rPr>
              <a:t> “ service at that time)</a:t>
            </a:r>
            <a:endParaRPr kumimoji="0" lang="en-GB"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68219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Text Box 2"/>
          <p:cNvSpPr txBox="1">
            <a:spLocks noChangeArrowheads="1"/>
          </p:cNvSpPr>
          <p:nvPr/>
        </p:nvSpPr>
        <p:spPr bwMode="auto">
          <a:xfrm>
            <a:off x="1776413" y="2484438"/>
            <a:ext cx="5791200" cy="701675"/>
          </a:xfrm>
          <a:prstGeom prst="rect">
            <a:avLst/>
          </a:prstGeom>
          <a:noFill/>
          <a:ln w="9525">
            <a:noFill/>
            <a:miter lim="800000"/>
            <a:headEnd/>
            <a:tailEnd/>
          </a:ln>
          <a:effectLst/>
        </p:spPr>
        <p:txBody>
          <a:bodyPr>
            <a:spAutoFit/>
          </a:bodyPr>
          <a:lstStyle/>
          <a:p>
            <a:pPr defTabSz="762000">
              <a:defRPr/>
            </a:pPr>
            <a:r>
              <a:rPr lang="en-GB" altLang="ar-SA" sz="4000">
                <a:solidFill>
                  <a:srgbClr val="1515F5"/>
                </a:solidFill>
                <a:effectLst>
                  <a:outerShdw blurRad="38100" dist="38100" dir="2700000" algn="tl">
                    <a:srgbClr val="C0C0C0"/>
                  </a:outerShdw>
                </a:effectLst>
                <a:latin typeface="Arial" pitchFamily="34" charset="0"/>
                <a:cs typeface="Times New Roman (Arabic)" charset="-78"/>
              </a:rPr>
              <a:t>Outlines</a:t>
            </a:r>
            <a:endParaRPr lang="en-GB" altLang="ar-SA" sz="4000" u="none">
              <a:solidFill>
                <a:srgbClr val="1515F5"/>
              </a:solidFill>
              <a:effectLst>
                <a:outerShdw blurRad="38100" dist="38100" dir="2700000" algn="tl">
                  <a:srgbClr val="C0C0C0"/>
                </a:outerShdw>
              </a:effectLst>
              <a:latin typeface="Arial" pitchFamily="34" charset="0"/>
              <a:cs typeface="Times New Roman (Arabic)" charset="-78"/>
            </a:endParaRPr>
          </a:p>
        </p:txBody>
      </p:sp>
      <p:sp>
        <p:nvSpPr>
          <p:cNvPr id="1372163" name="Text Box 3"/>
          <p:cNvSpPr txBox="1">
            <a:spLocks noChangeArrowheads="1"/>
          </p:cNvSpPr>
          <p:nvPr/>
        </p:nvSpPr>
        <p:spPr bwMode="auto">
          <a:xfrm>
            <a:off x="1439863" y="434975"/>
            <a:ext cx="7391400" cy="1616075"/>
          </a:xfrm>
          <a:prstGeom prst="rect">
            <a:avLst/>
          </a:prstGeom>
          <a:noFill/>
          <a:ln w="9525">
            <a:noFill/>
            <a:miter lim="800000"/>
            <a:headEnd/>
            <a:tailEnd/>
          </a:ln>
          <a:effectLst/>
        </p:spPr>
        <p:txBody>
          <a:bodyPr>
            <a:spAutoFit/>
          </a:bodyPr>
          <a:lstStyle/>
          <a:p>
            <a:pPr algn="ctr" defTabSz="762000">
              <a:defRPr/>
            </a:pPr>
            <a:r>
              <a:rPr lang="en-US" sz="6000" u="none">
                <a:solidFill>
                  <a:srgbClr val="1515F5"/>
                </a:solidFill>
                <a:effectLst>
                  <a:outerShdw blurRad="38100" dist="38100" dir="2700000" algn="tl">
                    <a:srgbClr val="C0C0C0"/>
                  </a:outerShdw>
                </a:effectLst>
                <a:latin typeface="Arial Narrow" pitchFamily="34" charset="0"/>
              </a:rPr>
              <a:t>Secrecy Theory</a:t>
            </a:r>
            <a:endParaRPr lang="en-US" sz="4400" u="none">
              <a:solidFill>
                <a:srgbClr val="1515F5"/>
              </a:solidFill>
              <a:effectLst>
                <a:outerShdw blurRad="38100" dist="38100" dir="2700000" algn="tl">
                  <a:srgbClr val="C0C0C0"/>
                </a:outerShdw>
              </a:effectLst>
              <a:latin typeface="Arial Narrow" pitchFamily="34" charset="0"/>
            </a:endParaRPr>
          </a:p>
          <a:p>
            <a:pPr algn="ctr" defTabSz="762000">
              <a:defRPr/>
            </a:pPr>
            <a:r>
              <a:rPr lang="en-US" sz="4000" u="none">
                <a:solidFill>
                  <a:srgbClr val="1515F5"/>
                </a:solidFill>
                <a:effectLst>
                  <a:outerShdw blurRad="38100" dist="38100" dir="2700000" algn="tl">
                    <a:srgbClr val="C0C0C0"/>
                  </a:outerShdw>
                </a:effectLst>
                <a:latin typeface="Arial Narrow" pitchFamily="34" charset="0"/>
              </a:rPr>
              <a:t>And Fundamentals of ciphering</a:t>
            </a:r>
            <a:endParaRPr lang="en-US" sz="4400" u="none">
              <a:solidFill>
                <a:srgbClr val="1515F5"/>
              </a:solidFill>
              <a:effectLst>
                <a:outerShdw blurRad="38100" dist="38100" dir="2700000" algn="tl">
                  <a:srgbClr val="C0C0C0"/>
                </a:outerShdw>
              </a:effectLst>
              <a:latin typeface="Arial Narrow" pitchFamily="34" charset="0"/>
            </a:endParaRPr>
          </a:p>
        </p:txBody>
      </p:sp>
      <p:sp>
        <p:nvSpPr>
          <p:cNvPr id="1372164" name="Text Box 4"/>
          <p:cNvSpPr txBox="1">
            <a:spLocks noChangeArrowheads="1"/>
          </p:cNvSpPr>
          <p:nvPr/>
        </p:nvSpPr>
        <p:spPr bwMode="auto">
          <a:xfrm>
            <a:off x="1728788" y="3170238"/>
            <a:ext cx="8001000" cy="3016250"/>
          </a:xfrm>
          <a:prstGeom prst="rect">
            <a:avLst/>
          </a:prstGeom>
          <a:noFill/>
          <a:ln w="9525">
            <a:noFill/>
            <a:miter lim="800000"/>
            <a:headEnd/>
            <a:tailEnd/>
          </a:ln>
          <a:effectLst/>
        </p:spPr>
        <p:txBody>
          <a:bodyPr>
            <a:spAutoFit/>
          </a:bodyPr>
          <a:lstStyle/>
          <a:p>
            <a:pPr defTabSz="762000">
              <a:buFontTx/>
              <a:buChar char="•"/>
              <a:defRPr/>
            </a:pPr>
            <a:r>
              <a:rPr lang="en-US" altLang="de-DE" sz="3200" u="none" dirty="0">
                <a:solidFill>
                  <a:schemeClr val="hlink"/>
                </a:solidFill>
                <a:effectLst>
                  <a:outerShdw blurRad="38100" dist="38100" dir="2700000" algn="tl">
                    <a:srgbClr val="C0C0C0"/>
                  </a:outerShdw>
                </a:effectLst>
                <a:latin typeface="Arial" pitchFamily="34" charset="0"/>
                <a:cs typeface="Times New Roman (Arabic)" charset="-78"/>
              </a:rPr>
              <a:t>  Historical Overview</a:t>
            </a:r>
          </a:p>
          <a:p>
            <a:pPr defTabSz="762000">
              <a:buFontTx/>
              <a:buChar char="•"/>
              <a:defRPr/>
            </a:pPr>
            <a:r>
              <a:rPr lang="en-US" altLang="de-DE" sz="3200" u="none" dirty="0">
                <a:solidFill>
                  <a:schemeClr val="hlink"/>
                </a:solidFill>
                <a:effectLst>
                  <a:outerShdw blurRad="38100" dist="38100" dir="2700000" algn="tl">
                    <a:srgbClr val="C0C0C0"/>
                  </a:outerShdw>
                </a:effectLst>
                <a:latin typeface="Arial" pitchFamily="34" charset="0"/>
                <a:cs typeface="Times New Roman (Arabic)" charset="-78"/>
              </a:rPr>
              <a:t>  Basic Definitions</a:t>
            </a:r>
            <a:endParaRPr lang="en-US" altLang="ar-SA" sz="3200" u="none" dirty="0">
              <a:solidFill>
                <a:schemeClr val="hlink"/>
              </a:solidFill>
              <a:effectLst>
                <a:outerShdw blurRad="38100" dist="38100" dir="2700000" algn="tl">
                  <a:srgbClr val="C0C0C0"/>
                </a:outerShdw>
              </a:effectLst>
              <a:latin typeface="Arial" pitchFamily="34" charset="0"/>
              <a:cs typeface="Times New Roman (Arabic)" charset="-78"/>
            </a:endParaRPr>
          </a:p>
          <a:p>
            <a:pPr defTabSz="762000">
              <a:buFontTx/>
              <a:buChar char="•"/>
              <a:defRPr/>
            </a:pPr>
            <a:r>
              <a:rPr lang="en-US" altLang="ar-SA" sz="3200" u="none" dirty="0">
                <a:solidFill>
                  <a:schemeClr val="hlink"/>
                </a:solidFill>
                <a:effectLst>
                  <a:outerShdw blurRad="38100" dist="38100" dir="2700000" algn="tl">
                    <a:srgbClr val="C0C0C0"/>
                  </a:outerShdw>
                </a:effectLst>
                <a:latin typeface="Arial" pitchFamily="34" charset="0"/>
                <a:cs typeface="Times New Roman (Arabic)" charset="-78"/>
              </a:rPr>
              <a:t>  Shannon’s Secrecy Theorem</a:t>
            </a:r>
            <a:endParaRPr lang="en-US" altLang="ar-SA" sz="3200" b="0" u="none" dirty="0">
              <a:solidFill>
                <a:schemeClr val="accent1"/>
              </a:solidFill>
              <a:effectLst>
                <a:outerShdw blurRad="38100" dist="38100" dir="2700000" algn="tl">
                  <a:srgbClr val="C0C0C0"/>
                </a:outerShdw>
              </a:effectLst>
              <a:latin typeface="Arial" pitchFamily="34" charset="0"/>
              <a:cs typeface="Times New Roman (Arabic)" charset="-78"/>
            </a:endParaRPr>
          </a:p>
          <a:p>
            <a:pPr defTabSz="762000">
              <a:buFontTx/>
              <a:buChar char="•"/>
              <a:defRPr/>
            </a:pPr>
            <a:r>
              <a:rPr lang="en-US" altLang="ar-SA" sz="3200" b="0" u="none" dirty="0">
                <a:solidFill>
                  <a:schemeClr val="hlink"/>
                </a:solidFill>
                <a:effectLst>
                  <a:outerShdw blurRad="38100" dist="38100" dir="2700000" algn="tl">
                    <a:srgbClr val="C0C0C0"/>
                  </a:outerShdw>
                </a:effectLst>
                <a:latin typeface="Arial" pitchFamily="34" charset="0"/>
                <a:cs typeface="Times New Roman (Arabic)" charset="-78"/>
              </a:rPr>
              <a:t>  </a:t>
            </a:r>
            <a:r>
              <a:rPr lang="en-US" altLang="ar-SA" sz="3200" u="none" dirty="0">
                <a:solidFill>
                  <a:schemeClr val="hlink"/>
                </a:solidFill>
                <a:effectLst>
                  <a:outerShdw blurRad="38100" dist="38100" dir="2700000" algn="tl">
                    <a:srgbClr val="C0C0C0"/>
                  </a:outerShdw>
                </a:effectLst>
                <a:latin typeface="Arial" pitchFamily="34" charset="0"/>
                <a:cs typeface="Times New Roman (Arabic)" charset="-78"/>
              </a:rPr>
              <a:t>Perfect Secrecy „</a:t>
            </a:r>
            <a:r>
              <a:rPr lang="en-US" altLang="ar-SA" sz="3200" u="none" dirty="0" err="1">
                <a:solidFill>
                  <a:schemeClr val="hlink"/>
                </a:solidFill>
                <a:effectLst>
                  <a:outerShdw blurRad="38100" dist="38100" dir="2700000" algn="tl">
                    <a:srgbClr val="C0C0C0"/>
                  </a:outerShdw>
                </a:effectLst>
                <a:latin typeface="Arial" pitchFamily="34" charset="0"/>
                <a:cs typeface="Times New Roman (Arabic)" charset="-78"/>
              </a:rPr>
              <a:t>Vernam</a:t>
            </a:r>
            <a:r>
              <a:rPr lang="en-US" altLang="ar-SA" sz="3200" u="none" dirty="0">
                <a:solidFill>
                  <a:schemeClr val="hlink"/>
                </a:solidFill>
                <a:effectLst>
                  <a:outerShdw blurRad="38100" dist="38100" dir="2700000" algn="tl">
                    <a:srgbClr val="C0C0C0"/>
                  </a:outerShdw>
                </a:effectLst>
                <a:latin typeface="Arial" pitchFamily="34" charset="0"/>
                <a:cs typeface="Times New Roman (Arabic)" charset="-78"/>
              </a:rPr>
              <a:t> Cipher“</a:t>
            </a:r>
          </a:p>
          <a:p>
            <a:pPr defTabSz="762000">
              <a:buFontTx/>
              <a:buChar char="•"/>
              <a:defRPr/>
            </a:pPr>
            <a:r>
              <a:rPr lang="en-US" altLang="ar-SA" sz="3200" u="none" dirty="0">
                <a:solidFill>
                  <a:schemeClr val="hlink"/>
                </a:solidFill>
                <a:effectLst>
                  <a:outerShdw blurRad="38100" dist="38100" dir="2700000" algn="tl">
                    <a:srgbClr val="C0C0C0"/>
                  </a:outerShdw>
                </a:effectLst>
                <a:latin typeface="Arial" pitchFamily="34" charset="0"/>
                <a:cs typeface="Times New Roman (Arabic)" charset="-78"/>
              </a:rPr>
              <a:t>  Unicity Distance</a:t>
            </a:r>
          </a:p>
          <a:p>
            <a:pPr defTabSz="762000">
              <a:buFontTx/>
              <a:buChar char="•"/>
              <a:defRPr/>
            </a:pPr>
            <a:r>
              <a:rPr lang="en-US" altLang="ar-SA" sz="3200" u="none" dirty="0">
                <a:solidFill>
                  <a:schemeClr val="hlink"/>
                </a:solidFill>
                <a:effectLst>
                  <a:outerShdw blurRad="38100" dist="38100" dir="2700000" algn="tl">
                    <a:srgbClr val="C0C0C0"/>
                  </a:outerShdw>
                </a:effectLst>
                <a:latin typeface="Arial" pitchFamily="34" charset="0"/>
                <a:cs typeface="Times New Roman (Arabic)" charset="-78"/>
              </a:rPr>
              <a:t>  Secret Key Cipher Principle</a:t>
            </a:r>
            <a:endParaRPr lang="en-US" altLang="ar-SA" sz="3200" b="0" u="none" dirty="0">
              <a:solidFill>
                <a:schemeClr val="accent1"/>
              </a:solidFill>
              <a:effectLst>
                <a:outerShdw blurRad="38100" dist="38100" dir="2700000" algn="tl">
                  <a:srgbClr val="C0C0C0"/>
                </a:outerShdw>
              </a:effectLst>
              <a:latin typeface="Arial" pitchFamily="34" charset="0"/>
              <a:cs typeface="Times New Roman (Arabic)" charset="-78"/>
            </a:endParaRPr>
          </a:p>
        </p:txBody>
      </p:sp>
    </p:spTree>
    <p:extLst>
      <p:ext uri="{BB962C8B-B14F-4D97-AF65-F5344CB8AC3E}">
        <p14:creationId xmlns:p14="http://schemas.microsoft.com/office/powerpoint/2010/main" val="2229849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0046" y="333919"/>
            <a:ext cx="8332689" cy="1785084"/>
          </a:xfrm>
          <a:prstGeom prst="rect">
            <a:avLst/>
          </a:prstGeom>
          <a:noFill/>
          <a:ln w="9525">
            <a:noFill/>
            <a:miter lim="800000"/>
            <a:headEnd/>
            <a:tailEnd/>
          </a:ln>
        </p:spPr>
        <p:txBody>
          <a:bodyPr wrap="none" lIns="91420" tIns="45710" rIns="91420" bIns="45710">
            <a:spAutoFit/>
          </a:bodyPr>
          <a:lstStyle/>
          <a:p>
            <a:pPr algn="ctr" defTabSz="761836">
              <a:spcBef>
                <a:spcPts val="0"/>
              </a:spcBef>
            </a:pPr>
            <a:r>
              <a:rPr lang="en-GB" altLang="ar-SA" sz="3200" u="none" dirty="0">
                <a:solidFill>
                  <a:srgbClr val="1515F5"/>
                </a:solidFill>
                <a:cs typeface="Times New Roman (Arabic)" charset="-78"/>
              </a:rPr>
              <a:t> First and only known unbreakable Cipher</a:t>
            </a:r>
          </a:p>
          <a:p>
            <a:pPr algn="ctr" defTabSz="761836">
              <a:spcBef>
                <a:spcPts val="0"/>
              </a:spcBef>
            </a:pPr>
            <a:r>
              <a:rPr lang="en-US" altLang="ar-SA" sz="2800" u="none" dirty="0">
                <a:solidFill>
                  <a:srgbClr val="FF0000"/>
                </a:solidFill>
                <a:cs typeface="Times New Roman (Arabic)" charset="-78"/>
              </a:rPr>
              <a:t>One-time-Pad  OTP (</a:t>
            </a:r>
            <a:r>
              <a:rPr lang="en-US" altLang="ar-SA" sz="2800" u="none" dirty="0" err="1">
                <a:solidFill>
                  <a:srgbClr val="FF0000"/>
                </a:solidFill>
                <a:cs typeface="Times New Roman (Arabic)" charset="-78"/>
              </a:rPr>
              <a:t>Vernam</a:t>
            </a:r>
            <a:r>
              <a:rPr lang="en-US" altLang="ar-SA" sz="2800" u="none" dirty="0">
                <a:solidFill>
                  <a:srgbClr val="FF0000"/>
                </a:solidFill>
                <a:cs typeface="Times New Roman (Arabic)" charset="-78"/>
              </a:rPr>
              <a:t> Cipher)</a:t>
            </a:r>
            <a:endParaRPr lang="de-DE" altLang="ar-SA" sz="2800" u="none" dirty="0">
              <a:solidFill>
                <a:srgbClr val="1515F5"/>
              </a:solidFill>
              <a:cs typeface="Times New Roman (Arabic)" charset="-78"/>
            </a:endParaRPr>
          </a:p>
          <a:p>
            <a:pPr algn="ctr" defTabSz="761836">
              <a:spcBef>
                <a:spcPts val="600"/>
              </a:spcBef>
            </a:pPr>
            <a:r>
              <a:rPr lang="de-DE" altLang="ar-SA" u="none" dirty="0">
                <a:cs typeface="Times New Roman (Arabic)" charset="-78"/>
              </a:rPr>
              <a:t>Invented </a:t>
            </a:r>
            <a:r>
              <a:rPr lang="de-DE" altLang="ar-SA" u="none" dirty="0" err="1">
                <a:cs typeface="Times New Roman (Arabic)" charset="-78"/>
              </a:rPr>
              <a:t>by</a:t>
            </a:r>
            <a:r>
              <a:rPr lang="de-DE" altLang="ar-SA" u="none" dirty="0">
                <a:cs typeface="Times New Roman (Arabic)" charset="-78"/>
              </a:rPr>
              <a:t> </a:t>
            </a:r>
            <a:r>
              <a:rPr lang="en-GB" altLang="ar-SA" u="none" dirty="0" err="1">
                <a:cs typeface="Times New Roman (Arabic)" charset="-78"/>
              </a:rPr>
              <a:t>Vernam</a:t>
            </a:r>
            <a:r>
              <a:rPr lang="en-GB" altLang="ar-SA" u="none" dirty="0">
                <a:cs typeface="Times New Roman (Arabic)" charset="-78"/>
              </a:rPr>
              <a:t> (AT&amp;T 1926)</a:t>
            </a:r>
          </a:p>
          <a:p>
            <a:pPr algn="ctr" defTabSz="761836">
              <a:spcBef>
                <a:spcPts val="600"/>
              </a:spcBef>
            </a:pPr>
            <a:r>
              <a:rPr lang="en-GB" altLang="ar-SA" u="none" dirty="0">
                <a:cs typeface="Times New Roman (Arabic)" charset="-78"/>
              </a:rPr>
              <a:t> </a:t>
            </a:r>
            <a:r>
              <a:rPr lang="en-GB" altLang="ar-SA" sz="1600" u="none" dirty="0">
                <a:cs typeface="Times New Roman (Arabic)" charset="-78"/>
              </a:rPr>
              <a:t>Proved later to be impossible to break by Shannon (A</a:t>
            </a:r>
            <a:r>
              <a:rPr lang="en-US" altLang="ar-SA" sz="1600" u="none" dirty="0">
                <a:cs typeface="Times New Roman (Arabic)" charset="-78"/>
              </a:rPr>
              <a:t>T</a:t>
            </a:r>
            <a:r>
              <a:rPr lang="en-GB" altLang="ar-SA" sz="1600" u="none" dirty="0">
                <a:cs typeface="Times New Roman (Arabic)" charset="-78"/>
              </a:rPr>
              <a:t>&amp;T 1949)</a:t>
            </a:r>
            <a:endParaRPr lang="en-GB" altLang="ar-SA" sz="1800" u="none" dirty="0">
              <a:cs typeface="Times New Roman (Arabic)" charset="-78"/>
            </a:endParaRPr>
          </a:p>
        </p:txBody>
      </p:sp>
      <p:grpSp>
        <p:nvGrpSpPr>
          <p:cNvPr id="2" name="Group 3"/>
          <p:cNvGrpSpPr>
            <a:grpSpLocks/>
          </p:cNvGrpSpPr>
          <p:nvPr/>
        </p:nvGrpSpPr>
        <p:grpSpPr bwMode="auto">
          <a:xfrm>
            <a:off x="1133739" y="4984495"/>
            <a:ext cx="7156017" cy="350838"/>
            <a:chOff x="888" y="2995"/>
            <a:chExt cx="4509" cy="221"/>
          </a:xfrm>
        </p:grpSpPr>
        <p:sp>
          <p:nvSpPr>
            <p:cNvPr id="17482" name="Text Box 4"/>
            <p:cNvSpPr txBox="1">
              <a:spLocks noChangeArrowheads="1"/>
            </p:cNvSpPr>
            <p:nvPr/>
          </p:nvSpPr>
          <p:spPr bwMode="auto">
            <a:xfrm>
              <a:off x="888" y="2995"/>
              <a:ext cx="2125" cy="213"/>
            </a:xfrm>
            <a:prstGeom prst="rect">
              <a:avLst/>
            </a:prstGeom>
            <a:noFill/>
            <a:ln w="9525">
              <a:noFill/>
              <a:miter lim="800000"/>
              <a:headEnd/>
              <a:tailEnd/>
            </a:ln>
          </p:spPr>
          <p:txBody>
            <a:bodyPr wrap="none">
              <a:spAutoFit/>
            </a:bodyPr>
            <a:lstStyle/>
            <a:p>
              <a:pPr algn="ctr" defTabSz="761836"/>
              <a:r>
                <a:rPr lang="en-GB" altLang="ar-SA" sz="1600" u="none" dirty="0">
                  <a:solidFill>
                    <a:srgbClr val="FC0128"/>
                  </a:solidFill>
                  <a:latin typeface="Bookman Old Style" pitchFamily="18" charset="0"/>
                  <a:cs typeface="Times New Roman (Arabic)" charset="-78"/>
                </a:rPr>
                <a:t>Random One Time secret Key</a:t>
              </a:r>
            </a:p>
          </p:txBody>
        </p:sp>
        <p:sp>
          <p:nvSpPr>
            <p:cNvPr id="17483" name="Text Box 5"/>
            <p:cNvSpPr txBox="1">
              <a:spLocks noChangeArrowheads="1"/>
            </p:cNvSpPr>
            <p:nvPr/>
          </p:nvSpPr>
          <p:spPr bwMode="auto">
            <a:xfrm>
              <a:off x="3272" y="3003"/>
              <a:ext cx="2125" cy="213"/>
            </a:xfrm>
            <a:prstGeom prst="rect">
              <a:avLst/>
            </a:prstGeom>
            <a:noFill/>
            <a:ln w="9525">
              <a:noFill/>
              <a:miter lim="800000"/>
              <a:headEnd/>
              <a:tailEnd/>
            </a:ln>
          </p:spPr>
          <p:txBody>
            <a:bodyPr wrap="none">
              <a:spAutoFit/>
            </a:bodyPr>
            <a:lstStyle/>
            <a:p>
              <a:pPr algn="ctr" defTabSz="761836"/>
              <a:r>
                <a:rPr lang="en-GB" altLang="ar-SA" sz="1600" u="none" dirty="0">
                  <a:solidFill>
                    <a:srgbClr val="FC0128"/>
                  </a:solidFill>
                  <a:latin typeface="Bookman Old Style" pitchFamily="18" charset="0"/>
                  <a:cs typeface="Times New Roman (Arabic)" charset="-78"/>
                </a:rPr>
                <a:t>Random One Time secret Key</a:t>
              </a:r>
            </a:p>
          </p:txBody>
        </p:sp>
      </p:grpSp>
      <p:sp>
        <p:nvSpPr>
          <p:cNvPr id="1402886" name="Text Box 6"/>
          <p:cNvSpPr txBox="1">
            <a:spLocks noChangeArrowheads="1"/>
          </p:cNvSpPr>
          <p:nvPr/>
        </p:nvSpPr>
        <p:spPr bwMode="auto">
          <a:xfrm>
            <a:off x="429816" y="5619055"/>
            <a:ext cx="9060453" cy="338534"/>
          </a:xfrm>
          <a:prstGeom prst="rect">
            <a:avLst/>
          </a:prstGeom>
          <a:solidFill>
            <a:srgbClr val="CCFFFF"/>
          </a:solidFill>
          <a:ln w="9525">
            <a:noFill/>
            <a:miter lim="800000"/>
            <a:headEnd/>
            <a:tailEnd/>
          </a:ln>
        </p:spPr>
        <p:txBody>
          <a:bodyPr wrap="none" lIns="91420" tIns="45710" rIns="91420" bIns="45710">
            <a:spAutoFit/>
          </a:bodyPr>
          <a:lstStyle/>
          <a:p>
            <a:pPr algn="ctr" defTabSz="761836"/>
            <a:r>
              <a:rPr lang="de-DE" altLang="ar-SA" sz="1600" u="none" dirty="0" err="1">
                <a:solidFill>
                  <a:srgbClr val="1515F5"/>
                </a:solidFill>
                <a:latin typeface="Bookman Old Style" pitchFamily="18" charset="0"/>
                <a:cs typeface="Times New Roman (Arabic)" charset="-78"/>
              </a:rPr>
              <a:t>Unconditionally</a:t>
            </a:r>
            <a:r>
              <a:rPr lang="de-DE" altLang="ar-SA" sz="1600" u="none" dirty="0">
                <a:solidFill>
                  <a:srgbClr val="1515F5"/>
                </a:solidFill>
                <a:latin typeface="Bookman Old Style" pitchFamily="18" charset="0"/>
                <a:cs typeface="Times New Roman (Arabic)" charset="-78"/>
              </a:rPr>
              <a:t> </a:t>
            </a:r>
            <a:r>
              <a:rPr lang="de-DE" altLang="ar-SA" sz="1600" u="none" dirty="0" err="1">
                <a:solidFill>
                  <a:srgbClr val="1515F5"/>
                </a:solidFill>
                <a:latin typeface="Bookman Old Style" pitchFamily="18" charset="0"/>
                <a:cs typeface="Times New Roman (Arabic)" charset="-78"/>
              </a:rPr>
              <a:t>Secrure</a:t>
            </a:r>
            <a:r>
              <a:rPr lang="de-DE" altLang="ar-SA" sz="1600" u="none" dirty="0">
                <a:solidFill>
                  <a:srgbClr val="1515F5"/>
                </a:solidFill>
                <a:latin typeface="Bookman Old Style" pitchFamily="18" charset="0"/>
                <a:cs typeface="Times New Roman (Arabic)" charset="-78"/>
              </a:rPr>
              <a:t> </a:t>
            </a:r>
            <a:r>
              <a:rPr lang="de-DE" altLang="ar-SA" sz="1600" u="none" dirty="0" err="1">
                <a:solidFill>
                  <a:srgbClr val="1515F5"/>
                </a:solidFill>
                <a:latin typeface="Bookman Old Style" pitchFamily="18" charset="0"/>
                <a:cs typeface="Times New Roman (Arabic)" charset="-78"/>
              </a:rPr>
              <a:t>as</a:t>
            </a:r>
            <a:r>
              <a:rPr lang="de-DE" altLang="ar-SA" sz="1600" u="none" dirty="0">
                <a:solidFill>
                  <a:srgbClr val="FC0128"/>
                </a:solidFill>
                <a:latin typeface="Bookman Old Style" pitchFamily="18" charset="0"/>
                <a:cs typeface="Times New Roman (Arabic)" charset="-78"/>
              </a:rPr>
              <a:t> :    </a:t>
            </a:r>
            <a:r>
              <a:rPr lang="en-GB" altLang="ar-SA" sz="1600" u="none" dirty="0">
                <a:solidFill>
                  <a:srgbClr val="FC0128"/>
                </a:solidFill>
                <a:latin typeface="Bookman Old Style" pitchFamily="18" charset="0"/>
                <a:cs typeface="Times New Roman (Arabic)" charset="-78"/>
              </a:rPr>
              <a:t>Key length = Clear text length </a:t>
            </a:r>
            <a:r>
              <a:rPr lang="de-DE" altLang="ar-SA" sz="1600" u="none" dirty="0">
                <a:solidFill>
                  <a:srgbClr val="FC0128"/>
                </a:solidFill>
                <a:latin typeface="Bookman Old Style" pitchFamily="18" charset="0"/>
                <a:cs typeface="Times New Roman (Arabic)" charset="-78"/>
              </a:rPr>
              <a:t>     </a:t>
            </a:r>
            <a:r>
              <a:rPr lang="en-GB" altLang="ar-SA" sz="1600" u="none" dirty="0">
                <a:solidFill>
                  <a:srgbClr val="1515F5"/>
                </a:solidFill>
                <a:latin typeface="Bookman Old Style" pitchFamily="18" charset="0"/>
                <a:cs typeface="Times New Roman (Arabic)" charset="-78"/>
              </a:rPr>
              <a:t>(Shannon 1949)</a:t>
            </a:r>
          </a:p>
        </p:txBody>
      </p:sp>
      <p:grpSp>
        <p:nvGrpSpPr>
          <p:cNvPr id="3" name="Group 7"/>
          <p:cNvGrpSpPr>
            <a:grpSpLocks/>
          </p:cNvGrpSpPr>
          <p:nvPr/>
        </p:nvGrpSpPr>
        <p:grpSpPr bwMode="auto">
          <a:xfrm>
            <a:off x="1528838" y="4179617"/>
            <a:ext cx="8278183" cy="685800"/>
            <a:chOff x="1154" y="2544"/>
            <a:chExt cx="5216" cy="432"/>
          </a:xfrm>
        </p:grpSpPr>
        <p:sp>
          <p:nvSpPr>
            <p:cNvPr id="17452" name="Text Box 8"/>
            <p:cNvSpPr txBox="1">
              <a:spLocks noChangeArrowheads="1"/>
            </p:cNvSpPr>
            <p:nvPr/>
          </p:nvSpPr>
          <p:spPr bwMode="auto">
            <a:xfrm>
              <a:off x="1154" y="2706"/>
              <a:ext cx="641" cy="213"/>
            </a:xfrm>
            <a:prstGeom prst="rect">
              <a:avLst/>
            </a:prstGeom>
            <a:noFill/>
            <a:ln w="9525">
              <a:noFill/>
              <a:miter lim="800000"/>
              <a:headEnd/>
              <a:tailEnd/>
            </a:ln>
          </p:spPr>
          <p:txBody>
            <a:bodyPr wrap="none">
              <a:spAutoFit/>
            </a:bodyPr>
            <a:lstStyle/>
            <a:p>
              <a:pPr algn="ctr" defTabSz="761836"/>
              <a:r>
                <a:rPr lang="en-GB" altLang="ar-SA" sz="1600" u="none" dirty="0">
                  <a:solidFill>
                    <a:srgbClr val="000000"/>
                  </a:solidFill>
                  <a:cs typeface="Times New Roman (Arabic)" charset="-78"/>
                </a:rPr>
                <a:t>key-tape</a:t>
              </a:r>
            </a:p>
          </p:txBody>
        </p:sp>
        <p:sp>
          <p:nvSpPr>
            <p:cNvPr id="17453" name="Oval 9"/>
            <p:cNvSpPr>
              <a:spLocks noChangeArrowheads="1"/>
            </p:cNvSpPr>
            <p:nvPr/>
          </p:nvSpPr>
          <p:spPr bwMode="auto">
            <a:xfrm>
              <a:off x="1776" y="2688"/>
              <a:ext cx="288" cy="288"/>
            </a:xfrm>
            <a:prstGeom prst="ellipse">
              <a:avLst/>
            </a:prstGeom>
            <a:solidFill>
              <a:srgbClr val="FF00FF"/>
            </a:solidFill>
            <a:ln w="38100">
              <a:solidFill>
                <a:srgbClr val="000000"/>
              </a:solidFill>
              <a:round/>
              <a:headEnd/>
              <a:tailEnd/>
            </a:ln>
          </p:spPr>
          <p:txBody>
            <a:bodyPr wrap="none" anchor="ctr"/>
            <a:lstStyle/>
            <a:p>
              <a:endParaRPr lang="de-DE">
                <a:solidFill>
                  <a:srgbClr val="000000"/>
                </a:solidFill>
              </a:endParaRPr>
            </a:p>
          </p:txBody>
        </p:sp>
        <p:sp>
          <p:nvSpPr>
            <p:cNvPr id="17454" name="Line 10"/>
            <p:cNvSpPr>
              <a:spLocks noChangeShapeType="1"/>
            </p:cNvSpPr>
            <p:nvPr/>
          </p:nvSpPr>
          <p:spPr bwMode="auto">
            <a:xfrm flipH="1">
              <a:off x="1920" y="2544"/>
              <a:ext cx="336" cy="144"/>
            </a:xfrm>
            <a:prstGeom prst="line">
              <a:avLst/>
            </a:prstGeom>
            <a:noFill/>
            <a:ln w="28575">
              <a:solidFill>
                <a:srgbClr val="000000"/>
              </a:solidFill>
              <a:round/>
              <a:headEnd/>
              <a:tailEnd/>
            </a:ln>
          </p:spPr>
          <p:txBody>
            <a:bodyPr wrap="none" anchor="ctr"/>
            <a:lstStyle/>
            <a:p>
              <a:endParaRPr lang="de-DE">
                <a:solidFill>
                  <a:srgbClr val="000000"/>
                </a:solidFill>
              </a:endParaRPr>
            </a:p>
          </p:txBody>
        </p:sp>
        <p:sp>
          <p:nvSpPr>
            <p:cNvPr id="17455" name="Oval 11"/>
            <p:cNvSpPr>
              <a:spLocks noChangeArrowheads="1"/>
            </p:cNvSpPr>
            <p:nvPr/>
          </p:nvSpPr>
          <p:spPr bwMode="auto">
            <a:xfrm>
              <a:off x="1872" y="2784"/>
              <a:ext cx="96" cy="96"/>
            </a:xfrm>
            <a:prstGeom prst="ellipse">
              <a:avLst/>
            </a:prstGeom>
            <a:solidFill>
              <a:srgbClr val="FFFFFF"/>
            </a:solidFill>
            <a:ln w="38100">
              <a:solidFill>
                <a:srgbClr val="000000"/>
              </a:solidFill>
              <a:round/>
              <a:headEnd/>
              <a:tailEnd/>
            </a:ln>
          </p:spPr>
          <p:txBody>
            <a:bodyPr wrap="none" anchor="ctr"/>
            <a:lstStyle/>
            <a:p>
              <a:endParaRPr lang="de-DE">
                <a:solidFill>
                  <a:srgbClr val="000000"/>
                </a:solidFill>
              </a:endParaRPr>
            </a:p>
          </p:txBody>
        </p:sp>
        <p:sp>
          <p:nvSpPr>
            <p:cNvPr id="17456" name="Text Box 12"/>
            <p:cNvSpPr txBox="1">
              <a:spLocks noChangeArrowheads="1"/>
            </p:cNvSpPr>
            <p:nvPr/>
          </p:nvSpPr>
          <p:spPr bwMode="auto">
            <a:xfrm>
              <a:off x="3104" y="2726"/>
              <a:ext cx="641" cy="213"/>
            </a:xfrm>
            <a:prstGeom prst="rect">
              <a:avLst/>
            </a:prstGeom>
            <a:noFill/>
            <a:ln w="9525">
              <a:noFill/>
              <a:miter lim="800000"/>
              <a:headEnd/>
              <a:tailEnd/>
            </a:ln>
          </p:spPr>
          <p:txBody>
            <a:bodyPr wrap="none">
              <a:spAutoFit/>
            </a:bodyPr>
            <a:lstStyle/>
            <a:p>
              <a:pPr algn="ctr" defTabSz="761836"/>
              <a:r>
                <a:rPr lang="en-GB" altLang="ar-SA" sz="1600" u="none" dirty="0">
                  <a:solidFill>
                    <a:srgbClr val="000000"/>
                  </a:solidFill>
                  <a:cs typeface="Times New Roman (Arabic)" charset="-78"/>
                </a:rPr>
                <a:t>key-tape</a:t>
              </a:r>
            </a:p>
          </p:txBody>
        </p:sp>
        <p:sp>
          <p:nvSpPr>
            <p:cNvPr id="17457" name="Oval 13"/>
            <p:cNvSpPr>
              <a:spLocks noChangeArrowheads="1"/>
            </p:cNvSpPr>
            <p:nvPr/>
          </p:nvSpPr>
          <p:spPr bwMode="auto">
            <a:xfrm>
              <a:off x="3812" y="2688"/>
              <a:ext cx="288" cy="288"/>
            </a:xfrm>
            <a:prstGeom prst="ellipse">
              <a:avLst/>
            </a:prstGeom>
            <a:solidFill>
              <a:srgbClr val="FF00FF"/>
            </a:solidFill>
            <a:ln w="38100">
              <a:solidFill>
                <a:srgbClr val="000000"/>
              </a:solidFill>
              <a:round/>
              <a:headEnd/>
              <a:tailEnd/>
            </a:ln>
          </p:spPr>
          <p:txBody>
            <a:bodyPr wrap="none" anchor="ctr"/>
            <a:lstStyle/>
            <a:p>
              <a:endParaRPr lang="de-DE">
                <a:solidFill>
                  <a:srgbClr val="000000"/>
                </a:solidFill>
              </a:endParaRPr>
            </a:p>
          </p:txBody>
        </p:sp>
        <p:sp>
          <p:nvSpPr>
            <p:cNvPr id="17458" name="Line 14"/>
            <p:cNvSpPr>
              <a:spLocks noChangeShapeType="1"/>
            </p:cNvSpPr>
            <p:nvPr/>
          </p:nvSpPr>
          <p:spPr bwMode="auto">
            <a:xfrm flipH="1">
              <a:off x="3956" y="2544"/>
              <a:ext cx="336" cy="144"/>
            </a:xfrm>
            <a:prstGeom prst="line">
              <a:avLst/>
            </a:prstGeom>
            <a:noFill/>
            <a:ln w="28575">
              <a:solidFill>
                <a:srgbClr val="000000"/>
              </a:solidFill>
              <a:round/>
              <a:headEnd/>
              <a:tailEnd/>
            </a:ln>
          </p:spPr>
          <p:txBody>
            <a:bodyPr wrap="none" anchor="ctr"/>
            <a:lstStyle/>
            <a:p>
              <a:endParaRPr lang="de-DE">
                <a:solidFill>
                  <a:srgbClr val="000000"/>
                </a:solidFill>
              </a:endParaRPr>
            </a:p>
          </p:txBody>
        </p:sp>
        <p:sp>
          <p:nvSpPr>
            <p:cNvPr id="17459" name="Oval 15"/>
            <p:cNvSpPr>
              <a:spLocks noChangeArrowheads="1"/>
            </p:cNvSpPr>
            <p:nvPr/>
          </p:nvSpPr>
          <p:spPr bwMode="auto">
            <a:xfrm>
              <a:off x="3908" y="2784"/>
              <a:ext cx="96" cy="96"/>
            </a:xfrm>
            <a:prstGeom prst="ellipse">
              <a:avLst/>
            </a:prstGeom>
            <a:solidFill>
              <a:srgbClr val="FFFFFF"/>
            </a:solidFill>
            <a:ln w="38100">
              <a:solidFill>
                <a:srgbClr val="000000"/>
              </a:solidFill>
              <a:round/>
              <a:headEnd/>
              <a:tailEnd/>
            </a:ln>
          </p:spPr>
          <p:txBody>
            <a:bodyPr wrap="none" anchor="ctr"/>
            <a:lstStyle/>
            <a:p>
              <a:endParaRPr lang="de-DE">
                <a:solidFill>
                  <a:srgbClr val="000000"/>
                </a:solidFill>
              </a:endParaRPr>
            </a:p>
          </p:txBody>
        </p:sp>
        <p:sp>
          <p:nvSpPr>
            <p:cNvPr id="17460" name="Freeform 16"/>
            <p:cNvSpPr>
              <a:spLocks/>
            </p:cNvSpPr>
            <p:nvPr/>
          </p:nvSpPr>
          <p:spPr bwMode="auto">
            <a:xfrm>
              <a:off x="4560" y="2640"/>
              <a:ext cx="201" cy="124"/>
            </a:xfrm>
            <a:custGeom>
              <a:avLst/>
              <a:gdLst>
                <a:gd name="T0" fmla="*/ 177 w 107"/>
                <a:gd name="T1" fmla="*/ 0 h 121"/>
                <a:gd name="T2" fmla="*/ 201 w 107"/>
                <a:gd name="T3" fmla="*/ 0 h 121"/>
                <a:gd name="T4" fmla="*/ 250 w 107"/>
                <a:gd name="T5" fmla="*/ 0 h 121"/>
                <a:gd name="T6" fmla="*/ 276 w 107"/>
                <a:gd name="T7" fmla="*/ 7 h 121"/>
                <a:gd name="T8" fmla="*/ 301 w 107"/>
                <a:gd name="T9" fmla="*/ 7 h 121"/>
                <a:gd name="T10" fmla="*/ 329 w 107"/>
                <a:gd name="T11" fmla="*/ 14 h 121"/>
                <a:gd name="T12" fmla="*/ 353 w 107"/>
                <a:gd name="T13" fmla="*/ 30 h 121"/>
                <a:gd name="T14" fmla="*/ 353 w 107"/>
                <a:gd name="T15" fmla="*/ 37 h 121"/>
                <a:gd name="T16" fmla="*/ 378 w 107"/>
                <a:gd name="T17" fmla="*/ 52 h 121"/>
                <a:gd name="T18" fmla="*/ 378 w 107"/>
                <a:gd name="T19" fmla="*/ 68 h 121"/>
                <a:gd name="T20" fmla="*/ 378 w 107"/>
                <a:gd name="T21" fmla="*/ 75 h 121"/>
                <a:gd name="T22" fmla="*/ 353 w 107"/>
                <a:gd name="T23" fmla="*/ 89 h 121"/>
                <a:gd name="T24" fmla="*/ 353 w 107"/>
                <a:gd name="T25" fmla="*/ 105 h 121"/>
                <a:gd name="T26" fmla="*/ 329 w 107"/>
                <a:gd name="T27" fmla="*/ 113 h 121"/>
                <a:gd name="T28" fmla="*/ 301 w 107"/>
                <a:gd name="T29" fmla="*/ 120 h 121"/>
                <a:gd name="T30" fmla="*/ 276 w 107"/>
                <a:gd name="T31" fmla="*/ 127 h 121"/>
                <a:gd name="T32" fmla="*/ 225 w 107"/>
                <a:gd name="T33" fmla="*/ 127 h 121"/>
                <a:gd name="T34" fmla="*/ 201 w 107"/>
                <a:gd name="T35" fmla="*/ 127 h 121"/>
                <a:gd name="T36" fmla="*/ 177 w 107"/>
                <a:gd name="T37" fmla="*/ 127 h 121"/>
                <a:gd name="T38" fmla="*/ 128 w 107"/>
                <a:gd name="T39" fmla="*/ 127 h 121"/>
                <a:gd name="T40" fmla="*/ 100 w 107"/>
                <a:gd name="T41" fmla="*/ 127 h 121"/>
                <a:gd name="T42" fmla="*/ 73 w 107"/>
                <a:gd name="T43" fmla="*/ 120 h 121"/>
                <a:gd name="T44" fmla="*/ 49 w 107"/>
                <a:gd name="T45" fmla="*/ 113 h 121"/>
                <a:gd name="T46" fmla="*/ 24 w 107"/>
                <a:gd name="T47" fmla="*/ 105 h 121"/>
                <a:gd name="T48" fmla="*/ 24 w 107"/>
                <a:gd name="T49" fmla="*/ 89 h 121"/>
                <a:gd name="T50" fmla="*/ 0 w 107"/>
                <a:gd name="T51" fmla="*/ 75 h 121"/>
                <a:gd name="T52" fmla="*/ 0 w 107"/>
                <a:gd name="T53" fmla="*/ 68 h 121"/>
                <a:gd name="T54" fmla="*/ 0 w 107"/>
                <a:gd name="T55" fmla="*/ 52 h 121"/>
                <a:gd name="T56" fmla="*/ 24 w 107"/>
                <a:gd name="T57" fmla="*/ 37 h 121"/>
                <a:gd name="T58" fmla="*/ 24 w 107"/>
                <a:gd name="T59" fmla="*/ 30 h 121"/>
                <a:gd name="T60" fmla="*/ 49 w 107"/>
                <a:gd name="T61" fmla="*/ 14 h 121"/>
                <a:gd name="T62" fmla="*/ 73 w 107"/>
                <a:gd name="T63" fmla="*/ 7 h 121"/>
                <a:gd name="T64" fmla="*/ 100 w 107"/>
                <a:gd name="T65" fmla="*/ 7 h 121"/>
                <a:gd name="T66" fmla="*/ 128 w 107"/>
                <a:gd name="T67" fmla="*/ 0 h 121"/>
                <a:gd name="T68" fmla="*/ 177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close/>
                </a:path>
              </a:pathLst>
            </a:custGeom>
            <a:solidFill>
              <a:srgbClr val="FF3399"/>
            </a:solidFill>
            <a:ln w="9525">
              <a:noFill/>
              <a:round/>
              <a:headEnd/>
              <a:tailEnd/>
            </a:ln>
          </p:spPr>
          <p:txBody>
            <a:bodyPr/>
            <a:lstStyle/>
            <a:p>
              <a:endParaRPr lang="de-DE">
                <a:solidFill>
                  <a:srgbClr val="000000"/>
                </a:solidFill>
              </a:endParaRPr>
            </a:p>
          </p:txBody>
        </p:sp>
        <p:sp>
          <p:nvSpPr>
            <p:cNvPr id="17461" name="Freeform 17"/>
            <p:cNvSpPr>
              <a:spLocks/>
            </p:cNvSpPr>
            <p:nvPr/>
          </p:nvSpPr>
          <p:spPr bwMode="auto">
            <a:xfrm>
              <a:off x="4560" y="2640"/>
              <a:ext cx="201" cy="124"/>
            </a:xfrm>
            <a:custGeom>
              <a:avLst/>
              <a:gdLst>
                <a:gd name="T0" fmla="*/ 177 w 107"/>
                <a:gd name="T1" fmla="*/ 0 h 121"/>
                <a:gd name="T2" fmla="*/ 201 w 107"/>
                <a:gd name="T3" fmla="*/ 0 h 121"/>
                <a:gd name="T4" fmla="*/ 250 w 107"/>
                <a:gd name="T5" fmla="*/ 0 h 121"/>
                <a:gd name="T6" fmla="*/ 276 w 107"/>
                <a:gd name="T7" fmla="*/ 7 h 121"/>
                <a:gd name="T8" fmla="*/ 301 w 107"/>
                <a:gd name="T9" fmla="*/ 7 h 121"/>
                <a:gd name="T10" fmla="*/ 329 w 107"/>
                <a:gd name="T11" fmla="*/ 14 h 121"/>
                <a:gd name="T12" fmla="*/ 353 w 107"/>
                <a:gd name="T13" fmla="*/ 30 h 121"/>
                <a:gd name="T14" fmla="*/ 353 w 107"/>
                <a:gd name="T15" fmla="*/ 37 h 121"/>
                <a:gd name="T16" fmla="*/ 378 w 107"/>
                <a:gd name="T17" fmla="*/ 52 h 121"/>
                <a:gd name="T18" fmla="*/ 378 w 107"/>
                <a:gd name="T19" fmla="*/ 68 h 121"/>
                <a:gd name="T20" fmla="*/ 378 w 107"/>
                <a:gd name="T21" fmla="*/ 75 h 121"/>
                <a:gd name="T22" fmla="*/ 353 w 107"/>
                <a:gd name="T23" fmla="*/ 89 h 121"/>
                <a:gd name="T24" fmla="*/ 353 w 107"/>
                <a:gd name="T25" fmla="*/ 105 h 121"/>
                <a:gd name="T26" fmla="*/ 329 w 107"/>
                <a:gd name="T27" fmla="*/ 113 h 121"/>
                <a:gd name="T28" fmla="*/ 301 w 107"/>
                <a:gd name="T29" fmla="*/ 120 h 121"/>
                <a:gd name="T30" fmla="*/ 276 w 107"/>
                <a:gd name="T31" fmla="*/ 127 h 121"/>
                <a:gd name="T32" fmla="*/ 225 w 107"/>
                <a:gd name="T33" fmla="*/ 127 h 121"/>
                <a:gd name="T34" fmla="*/ 201 w 107"/>
                <a:gd name="T35" fmla="*/ 127 h 121"/>
                <a:gd name="T36" fmla="*/ 177 w 107"/>
                <a:gd name="T37" fmla="*/ 127 h 121"/>
                <a:gd name="T38" fmla="*/ 128 w 107"/>
                <a:gd name="T39" fmla="*/ 127 h 121"/>
                <a:gd name="T40" fmla="*/ 100 w 107"/>
                <a:gd name="T41" fmla="*/ 127 h 121"/>
                <a:gd name="T42" fmla="*/ 73 w 107"/>
                <a:gd name="T43" fmla="*/ 120 h 121"/>
                <a:gd name="T44" fmla="*/ 49 w 107"/>
                <a:gd name="T45" fmla="*/ 113 h 121"/>
                <a:gd name="T46" fmla="*/ 24 w 107"/>
                <a:gd name="T47" fmla="*/ 105 h 121"/>
                <a:gd name="T48" fmla="*/ 24 w 107"/>
                <a:gd name="T49" fmla="*/ 89 h 121"/>
                <a:gd name="T50" fmla="*/ 0 w 107"/>
                <a:gd name="T51" fmla="*/ 75 h 121"/>
                <a:gd name="T52" fmla="*/ 0 w 107"/>
                <a:gd name="T53" fmla="*/ 68 h 121"/>
                <a:gd name="T54" fmla="*/ 0 w 107"/>
                <a:gd name="T55" fmla="*/ 52 h 121"/>
                <a:gd name="T56" fmla="*/ 24 w 107"/>
                <a:gd name="T57" fmla="*/ 37 h 121"/>
                <a:gd name="T58" fmla="*/ 24 w 107"/>
                <a:gd name="T59" fmla="*/ 30 h 121"/>
                <a:gd name="T60" fmla="*/ 49 w 107"/>
                <a:gd name="T61" fmla="*/ 14 h 121"/>
                <a:gd name="T62" fmla="*/ 73 w 107"/>
                <a:gd name="T63" fmla="*/ 7 h 121"/>
                <a:gd name="T64" fmla="*/ 100 w 107"/>
                <a:gd name="T65" fmla="*/ 7 h 121"/>
                <a:gd name="T66" fmla="*/ 128 w 107"/>
                <a:gd name="T67" fmla="*/ 0 h 121"/>
                <a:gd name="T68" fmla="*/ 177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62" name="Rectangle 18"/>
            <p:cNvSpPr>
              <a:spLocks noChangeArrowheads="1"/>
            </p:cNvSpPr>
            <p:nvPr/>
          </p:nvSpPr>
          <p:spPr bwMode="auto">
            <a:xfrm>
              <a:off x="4277" y="2683"/>
              <a:ext cx="295" cy="23"/>
            </a:xfrm>
            <a:prstGeom prst="rect">
              <a:avLst/>
            </a:prstGeom>
            <a:solidFill>
              <a:srgbClr val="FF3399"/>
            </a:solidFill>
            <a:ln w="9525">
              <a:noFill/>
              <a:miter lim="800000"/>
              <a:headEnd/>
              <a:tailEnd/>
            </a:ln>
          </p:spPr>
          <p:txBody>
            <a:bodyPr/>
            <a:lstStyle/>
            <a:p>
              <a:endParaRPr lang="de-DE">
                <a:solidFill>
                  <a:srgbClr val="000000"/>
                </a:solidFill>
              </a:endParaRPr>
            </a:p>
          </p:txBody>
        </p:sp>
        <p:sp>
          <p:nvSpPr>
            <p:cNvPr id="17463" name="Rectangle 19"/>
            <p:cNvSpPr>
              <a:spLocks noChangeArrowheads="1"/>
            </p:cNvSpPr>
            <p:nvPr/>
          </p:nvSpPr>
          <p:spPr bwMode="auto">
            <a:xfrm>
              <a:off x="4277" y="2683"/>
              <a:ext cx="295" cy="23"/>
            </a:xfrm>
            <a:prstGeom prst="rect">
              <a:avLst/>
            </a:prstGeom>
            <a:noFill/>
            <a:ln w="22225">
              <a:solidFill>
                <a:srgbClr val="000000"/>
              </a:solidFill>
              <a:miter lim="800000"/>
              <a:headEnd/>
              <a:tailEnd/>
            </a:ln>
          </p:spPr>
          <p:txBody>
            <a:bodyPr/>
            <a:lstStyle/>
            <a:p>
              <a:endParaRPr lang="de-DE">
                <a:solidFill>
                  <a:srgbClr val="000000"/>
                </a:solidFill>
              </a:endParaRPr>
            </a:p>
          </p:txBody>
        </p:sp>
        <p:sp>
          <p:nvSpPr>
            <p:cNvPr id="17464" name="Freeform 20"/>
            <p:cNvSpPr>
              <a:spLocks noEditPoints="1"/>
            </p:cNvSpPr>
            <p:nvPr/>
          </p:nvSpPr>
          <p:spPr bwMode="auto">
            <a:xfrm>
              <a:off x="4264" y="2699"/>
              <a:ext cx="107" cy="51"/>
            </a:xfrm>
            <a:custGeom>
              <a:avLst/>
              <a:gdLst>
                <a:gd name="T0" fmla="*/ 0 w 57"/>
                <a:gd name="T1" fmla="*/ 0 h 50"/>
                <a:gd name="T2" fmla="*/ 73 w 57"/>
                <a:gd name="T3" fmla="*/ 0 h 50"/>
                <a:gd name="T4" fmla="*/ 73 w 57"/>
                <a:gd name="T5" fmla="*/ 45 h 50"/>
                <a:gd name="T6" fmla="*/ 73 w 57"/>
                <a:gd name="T7" fmla="*/ 52 h 50"/>
                <a:gd name="T8" fmla="*/ 49 w 57"/>
                <a:gd name="T9" fmla="*/ 52 h 50"/>
                <a:gd name="T10" fmla="*/ 24 w 57"/>
                <a:gd name="T11" fmla="*/ 52 h 50"/>
                <a:gd name="T12" fmla="*/ 24 w 57"/>
                <a:gd name="T13" fmla="*/ 45 h 50"/>
                <a:gd name="T14" fmla="*/ 0 w 57"/>
                <a:gd name="T15" fmla="*/ 0 h 50"/>
                <a:gd name="T16" fmla="*/ 128 w 57"/>
                <a:gd name="T17" fmla="*/ 0 h 50"/>
                <a:gd name="T18" fmla="*/ 201 w 57"/>
                <a:gd name="T19" fmla="*/ 0 h 50"/>
                <a:gd name="T20" fmla="*/ 201 w 57"/>
                <a:gd name="T21" fmla="*/ 45 h 50"/>
                <a:gd name="T22" fmla="*/ 176 w 57"/>
                <a:gd name="T23" fmla="*/ 52 h 50"/>
                <a:gd name="T24" fmla="*/ 152 w 57"/>
                <a:gd name="T25" fmla="*/ 52 h 50"/>
                <a:gd name="T26" fmla="*/ 152 w 57"/>
                <a:gd name="T27" fmla="*/ 45 h 50"/>
                <a:gd name="T28" fmla="*/ 128 w 5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0"/>
                <a:gd name="T47" fmla="*/ 57 w 5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0">
                  <a:moveTo>
                    <a:pt x="0" y="0"/>
                  </a:moveTo>
                  <a:lnTo>
                    <a:pt x="21" y="0"/>
                  </a:lnTo>
                  <a:lnTo>
                    <a:pt x="21" y="43"/>
                  </a:lnTo>
                  <a:lnTo>
                    <a:pt x="21" y="50"/>
                  </a:lnTo>
                  <a:lnTo>
                    <a:pt x="14" y="50"/>
                  </a:lnTo>
                  <a:lnTo>
                    <a:pt x="7" y="50"/>
                  </a:lnTo>
                  <a:lnTo>
                    <a:pt x="7" y="43"/>
                  </a:lnTo>
                  <a:lnTo>
                    <a:pt x="0" y="0"/>
                  </a:lnTo>
                  <a:close/>
                  <a:moveTo>
                    <a:pt x="36" y="0"/>
                  </a:moveTo>
                  <a:lnTo>
                    <a:pt x="57" y="0"/>
                  </a:lnTo>
                  <a:lnTo>
                    <a:pt x="57" y="43"/>
                  </a:lnTo>
                  <a:lnTo>
                    <a:pt x="50" y="50"/>
                  </a:lnTo>
                  <a:lnTo>
                    <a:pt x="43" y="50"/>
                  </a:lnTo>
                  <a:lnTo>
                    <a:pt x="43" y="43"/>
                  </a:lnTo>
                  <a:lnTo>
                    <a:pt x="36" y="0"/>
                  </a:lnTo>
                  <a:close/>
                </a:path>
              </a:pathLst>
            </a:custGeom>
            <a:solidFill>
              <a:srgbClr val="FF3399"/>
            </a:solidFill>
            <a:ln w="9525">
              <a:noFill/>
              <a:round/>
              <a:headEnd/>
              <a:tailEnd/>
            </a:ln>
          </p:spPr>
          <p:txBody>
            <a:bodyPr/>
            <a:lstStyle/>
            <a:p>
              <a:endParaRPr lang="de-DE">
                <a:solidFill>
                  <a:srgbClr val="000000"/>
                </a:solidFill>
              </a:endParaRPr>
            </a:p>
          </p:txBody>
        </p:sp>
        <p:sp>
          <p:nvSpPr>
            <p:cNvPr id="17465" name="Freeform 21"/>
            <p:cNvSpPr>
              <a:spLocks/>
            </p:cNvSpPr>
            <p:nvPr/>
          </p:nvSpPr>
          <p:spPr bwMode="auto">
            <a:xfrm>
              <a:off x="4264" y="2699"/>
              <a:ext cx="39" cy="51"/>
            </a:xfrm>
            <a:custGeom>
              <a:avLst/>
              <a:gdLst>
                <a:gd name="T0" fmla="*/ 0 w 21"/>
                <a:gd name="T1" fmla="*/ 0 h 50"/>
                <a:gd name="T2" fmla="*/ 72 w 21"/>
                <a:gd name="T3" fmla="*/ 0 h 50"/>
                <a:gd name="T4" fmla="*/ 72 w 21"/>
                <a:gd name="T5" fmla="*/ 45 h 50"/>
                <a:gd name="T6" fmla="*/ 72 w 21"/>
                <a:gd name="T7" fmla="*/ 52 h 50"/>
                <a:gd name="T8" fmla="*/ 48 w 21"/>
                <a:gd name="T9" fmla="*/ 52 h 50"/>
                <a:gd name="T10" fmla="*/ 24 w 21"/>
                <a:gd name="T11" fmla="*/ 52 h 50"/>
                <a:gd name="T12" fmla="*/ 24 w 21"/>
                <a:gd name="T13" fmla="*/ 45 h 50"/>
                <a:gd name="T14" fmla="*/ 0 w 21"/>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0"/>
                <a:gd name="T26" fmla="*/ 21 w 2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0">
                  <a:moveTo>
                    <a:pt x="0" y="0"/>
                  </a:moveTo>
                  <a:lnTo>
                    <a:pt x="21" y="0"/>
                  </a:lnTo>
                  <a:lnTo>
                    <a:pt x="21" y="43"/>
                  </a:lnTo>
                  <a:lnTo>
                    <a:pt x="21" y="50"/>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66" name="Freeform 22"/>
            <p:cNvSpPr>
              <a:spLocks/>
            </p:cNvSpPr>
            <p:nvPr/>
          </p:nvSpPr>
          <p:spPr bwMode="auto">
            <a:xfrm>
              <a:off x="4332" y="2699"/>
              <a:ext cx="39" cy="51"/>
            </a:xfrm>
            <a:custGeom>
              <a:avLst/>
              <a:gdLst>
                <a:gd name="T0" fmla="*/ 0 w 21"/>
                <a:gd name="T1" fmla="*/ 0 h 50"/>
                <a:gd name="T2" fmla="*/ 72 w 21"/>
                <a:gd name="T3" fmla="*/ 0 h 50"/>
                <a:gd name="T4" fmla="*/ 72 w 21"/>
                <a:gd name="T5" fmla="*/ 45 h 50"/>
                <a:gd name="T6" fmla="*/ 48 w 21"/>
                <a:gd name="T7" fmla="*/ 52 h 50"/>
                <a:gd name="T8" fmla="*/ 24 w 21"/>
                <a:gd name="T9" fmla="*/ 52 h 50"/>
                <a:gd name="T10" fmla="*/ 24 w 21"/>
                <a:gd name="T11" fmla="*/ 45 h 50"/>
                <a:gd name="T12" fmla="*/ 0 w 21"/>
                <a:gd name="T13" fmla="*/ 0 h 50"/>
                <a:gd name="T14" fmla="*/ 0 60000 65536"/>
                <a:gd name="T15" fmla="*/ 0 60000 65536"/>
                <a:gd name="T16" fmla="*/ 0 60000 65536"/>
                <a:gd name="T17" fmla="*/ 0 60000 65536"/>
                <a:gd name="T18" fmla="*/ 0 60000 65536"/>
                <a:gd name="T19" fmla="*/ 0 60000 65536"/>
                <a:gd name="T20" fmla="*/ 0 60000 65536"/>
                <a:gd name="T21" fmla="*/ 0 w 21"/>
                <a:gd name="T22" fmla="*/ 0 h 50"/>
                <a:gd name="T23" fmla="*/ 21 w 2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0">
                  <a:moveTo>
                    <a:pt x="0" y="0"/>
                  </a:moveTo>
                  <a:lnTo>
                    <a:pt x="21" y="0"/>
                  </a:lnTo>
                  <a:lnTo>
                    <a:pt x="21" y="43"/>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67" name="Freeform 23"/>
            <p:cNvSpPr>
              <a:spLocks noEditPoints="1"/>
            </p:cNvSpPr>
            <p:nvPr/>
          </p:nvSpPr>
          <p:spPr bwMode="auto">
            <a:xfrm>
              <a:off x="4599" y="2662"/>
              <a:ext cx="120" cy="80"/>
            </a:xfrm>
            <a:custGeom>
              <a:avLst/>
              <a:gdLst>
                <a:gd name="T0" fmla="*/ 225 w 64"/>
                <a:gd name="T1" fmla="*/ 52 h 79"/>
                <a:gd name="T2" fmla="*/ 225 w 64"/>
                <a:gd name="T3" fmla="*/ 66 h 79"/>
                <a:gd name="T4" fmla="*/ 176 w 64"/>
                <a:gd name="T5" fmla="*/ 81 h 79"/>
                <a:gd name="T6" fmla="*/ 126 w 64"/>
                <a:gd name="T7" fmla="*/ 81 h 79"/>
                <a:gd name="T8" fmla="*/ 77 w 64"/>
                <a:gd name="T9" fmla="*/ 81 h 79"/>
                <a:gd name="T10" fmla="*/ 52 w 64"/>
                <a:gd name="T11" fmla="*/ 73 h 79"/>
                <a:gd name="T12" fmla="*/ 24 w 64"/>
                <a:gd name="T13" fmla="*/ 66 h 79"/>
                <a:gd name="T14" fmla="*/ 0 w 64"/>
                <a:gd name="T15" fmla="*/ 52 h 79"/>
                <a:gd name="T16" fmla="*/ 0 w 64"/>
                <a:gd name="T17" fmla="*/ 29 h 79"/>
                <a:gd name="T18" fmla="*/ 24 w 64"/>
                <a:gd name="T19" fmla="*/ 14 h 79"/>
                <a:gd name="T20" fmla="*/ 77 w 64"/>
                <a:gd name="T21" fmla="*/ 7 h 79"/>
                <a:gd name="T22" fmla="*/ 126 w 64"/>
                <a:gd name="T23" fmla="*/ 0 h 79"/>
                <a:gd name="T24" fmla="*/ 152 w 64"/>
                <a:gd name="T25" fmla="*/ 7 h 79"/>
                <a:gd name="T26" fmla="*/ 201 w 64"/>
                <a:gd name="T27" fmla="*/ 7 h 79"/>
                <a:gd name="T28" fmla="*/ 225 w 64"/>
                <a:gd name="T29" fmla="*/ 14 h 79"/>
                <a:gd name="T30" fmla="*/ 225 w 64"/>
                <a:gd name="T31" fmla="*/ 29 h 79"/>
                <a:gd name="T32" fmla="*/ 201 w 64"/>
                <a:gd name="T33" fmla="*/ 36 h 79"/>
                <a:gd name="T34" fmla="*/ 201 w 64"/>
                <a:gd name="T35" fmla="*/ 21 h 79"/>
                <a:gd name="T36" fmla="*/ 176 w 64"/>
                <a:gd name="T37" fmla="*/ 14 h 79"/>
                <a:gd name="T38" fmla="*/ 152 w 64"/>
                <a:gd name="T39" fmla="*/ 7 h 79"/>
                <a:gd name="T40" fmla="*/ 101 w 64"/>
                <a:gd name="T41" fmla="*/ 7 h 79"/>
                <a:gd name="T42" fmla="*/ 77 w 64"/>
                <a:gd name="T43" fmla="*/ 14 h 79"/>
                <a:gd name="T44" fmla="*/ 52 w 64"/>
                <a:gd name="T45" fmla="*/ 21 h 79"/>
                <a:gd name="T46" fmla="*/ 24 w 64"/>
                <a:gd name="T47" fmla="*/ 29 h 79"/>
                <a:gd name="T48" fmla="*/ 24 w 64"/>
                <a:gd name="T49" fmla="*/ 45 h 79"/>
                <a:gd name="T50" fmla="*/ 24 w 64"/>
                <a:gd name="T51" fmla="*/ 59 h 79"/>
                <a:gd name="T52" fmla="*/ 52 w 64"/>
                <a:gd name="T53" fmla="*/ 73 h 79"/>
                <a:gd name="T54" fmla="*/ 101 w 64"/>
                <a:gd name="T55" fmla="*/ 73 h 79"/>
                <a:gd name="T56" fmla="*/ 152 w 64"/>
                <a:gd name="T57" fmla="*/ 73 h 79"/>
                <a:gd name="T58" fmla="*/ 176 w 64"/>
                <a:gd name="T59" fmla="*/ 66 h 79"/>
                <a:gd name="T60" fmla="*/ 201 w 64"/>
                <a:gd name="T61" fmla="*/ 59 h 79"/>
                <a:gd name="T62" fmla="*/ 201 w 64"/>
                <a:gd name="T63" fmla="*/ 45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9"/>
                <a:gd name="T98" fmla="*/ 64 w 64"/>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close/>
                  <a:moveTo>
                    <a:pt x="57" y="36"/>
                  </a:moveTo>
                  <a:lnTo>
                    <a:pt x="57" y="29"/>
                  </a:lnTo>
                  <a:lnTo>
                    <a:pt x="57" y="21"/>
                  </a:lnTo>
                  <a:lnTo>
                    <a:pt x="57" y="14"/>
                  </a:lnTo>
                  <a:lnTo>
                    <a:pt x="50" y="14"/>
                  </a:lnTo>
                  <a:lnTo>
                    <a:pt x="50" y="7"/>
                  </a:lnTo>
                  <a:lnTo>
                    <a:pt x="43" y="7"/>
                  </a:lnTo>
                  <a:lnTo>
                    <a:pt x="36" y="7"/>
                  </a:lnTo>
                  <a:lnTo>
                    <a:pt x="29" y="7"/>
                  </a:lnTo>
                  <a:lnTo>
                    <a:pt x="22" y="7"/>
                  </a:lnTo>
                  <a:lnTo>
                    <a:pt x="22" y="14"/>
                  </a:lnTo>
                  <a:lnTo>
                    <a:pt x="15" y="14"/>
                  </a:lnTo>
                  <a:lnTo>
                    <a:pt x="15" y="21"/>
                  </a:lnTo>
                  <a:lnTo>
                    <a:pt x="7" y="21"/>
                  </a:lnTo>
                  <a:lnTo>
                    <a:pt x="7" y="29"/>
                  </a:lnTo>
                  <a:lnTo>
                    <a:pt x="7" y="36"/>
                  </a:lnTo>
                  <a:lnTo>
                    <a:pt x="7" y="43"/>
                  </a:lnTo>
                  <a:lnTo>
                    <a:pt x="7" y="50"/>
                  </a:lnTo>
                  <a:lnTo>
                    <a:pt x="7" y="57"/>
                  </a:lnTo>
                  <a:lnTo>
                    <a:pt x="15" y="64"/>
                  </a:lnTo>
                  <a:lnTo>
                    <a:pt x="15" y="71"/>
                  </a:lnTo>
                  <a:lnTo>
                    <a:pt x="22" y="71"/>
                  </a:lnTo>
                  <a:lnTo>
                    <a:pt x="29" y="71"/>
                  </a:lnTo>
                  <a:lnTo>
                    <a:pt x="36" y="71"/>
                  </a:lnTo>
                  <a:lnTo>
                    <a:pt x="43" y="71"/>
                  </a:lnTo>
                  <a:lnTo>
                    <a:pt x="50" y="71"/>
                  </a:lnTo>
                  <a:lnTo>
                    <a:pt x="50" y="64"/>
                  </a:lnTo>
                  <a:lnTo>
                    <a:pt x="57" y="64"/>
                  </a:lnTo>
                  <a:lnTo>
                    <a:pt x="57" y="57"/>
                  </a:lnTo>
                  <a:lnTo>
                    <a:pt x="57" y="50"/>
                  </a:lnTo>
                  <a:lnTo>
                    <a:pt x="57" y="43"/>
                  </a:lnTo>
                  <a:lnTo>
                    <a:pt x="57" y="36"/>
                  </a:lnTo>
                  <a:close/>
                </a:path>
              </a:pathLst>
            </a:custGeom>
            <a:solidFill>
              <a:srgbClr val="FF3399"/>
            </a:solidFill>
            <a:ln w="9525">
              <a:noFill/>
              <a:round/>
              <a:headEnd/>
              <a:tailEnd/>
            </a:ln>
          </p:spPr>
          <p:txBody>
            <a:bodyPr/>
            <a:lstStyle/>
            <a:p>
              <a:endParaRPr lang="de-DE">
                <a:solidFill>
                  <a:srgbClr val="000000"/>
                </a:solidFill>
              </a:endParaRPr>
            </a:p>
          </p:txBody>
        </p:sp>
        <p:sp>
          <p:nvSpPr>
            <p:cNvPr id="17468" name="Freeform 24"/>
            <p:cNvSpPr>
              <a:spLocks/>
            </p:cNvSpPr>
            <p:nvPr/>
          </p:nvSpPr>
          <p:spPr bwMode="auto">
            <a:xfrm>
              <a:off x="4599" y="2662"/>
              <a:ext cx="120" cy="80"/>
            </a:xfrm>
            <a:custGeom>
              <a:avLst/>
              <a:gdLst>
                <a:gd name="T0" fmla="*/ 225 w 64"/>
                <a:gd name="T1" fmla="*/ 36 h 79"/>
                <a:gd name="T2" fmla="*/ 225 w 64"/>
                <a:gd name="T3" fmla="*/ 52 h 79"/>
                <a:gd name="T4" fmla="*/ 225 w 64"/>
                <a:gd name="T5" fmla="*/ 59 h 79"/>
                <a:gd name="T6" fmla="*/ 225 w 64"/>
                <a:gd name="T7" fmla="*/ 66 h 79"/>
                <a:gd name="T8" fmla="*/ 201 w 64"/>
                <a:gd name="T9" fmla="*/ 73 h 79"/>
                <a:gd name="T10" fmla="*/ 176 w 64"/>
                <a:gd name="T11" fmla="*/ 81 h 79"/>
                <a:gd name="T12" fmla="*/ 152 w 64"/>
                <a:gd name="T13" fmla="*/ 81 h 79"/>
                <a:gd name="T14" fmla="*/ 126 w 64"/>
                <a:gd name="T15" fmla="*/ 81 h 79"/>
                <a:gd name="T16" fmla="*/ 101 w 64"/>
                <a:gd name="T17" fmla="*/ 81 h 79"/>
                <a:gd name="T18" fmla="*/ 77 w 64"/>
                <a:gd name="T19" fmla="*/ 81 h 79"/>
                <a:gd name="T20" fmla="*/ 52 w 64"/>
                <a:gd name="T21" fmla="*/ 81 h 79"/>
                <a:gd name="T22" fmla="*/ 52 w 64"/>
                <a:gd name="T23" fmla="*/ 73 h 79"/>
                <a:gd name="T24" fmla="*/ 24 w 64"/>
                <a:gd name="T25" fmla="*/ 73 h 79"/>
                <a:gd name="T26" fmla="*/ 24 w 64"/>
                <a:gd name="T27" fmla="*/ 66 h 79"/>
                <a:gd name="T28" fmla="*/ 0 w 64"/>
                <a:gd name="T29" fmla="*/ 59 h 79"/>
                <a:gd name="T30" fmla="*/ 0 w 64"/>
                <a:gd name="T31" fmla="*/ 52 h 79"/>
                <a:gd name="T32" fmla="*/ 0 w 64"/>
                <a:gd name="T33" fmla="*/ 36 h 79"/>
                <a:gd name="T34" fmla="*/ 0 w 64"/>
                <a:gd name="T35" fmla="*/ 29 h 79"/>
                <a:gd name="T36" fmla="*/ 0 w 64"/>
                <a:gd name="T37" fmla="*/ 21 h 79"/>
                <a:gd name="T38" fmla="*/ 24 w 64"/>
                <a:gd name="T39" fmla="*/ 14 h 79"/>
                <a:gd name="T40" fmla="*/ 52 w 64"/>
                <a:gd name="T41" fmla="*/ 7 h 79"/>
                <a:gd name="T42" fmla="*/ 77 w 64"/>
                <a:gd name="T43" fmla="*/ 7 h 79"/>
                <a:gd name="T44" fmla="*/ 101 w 64"/>
                <a:gd name="T45" fmla="*/ 0 h 79"/>
                <a:gd name="T46" fmla="*/ 126 w 64"/>
                <a:gd name="T47" fmla="*/ 0 h 79"/>
                <a:gd name="T48" fmla="*/ 152 w 64"/>
                <a:gd name="T49" fmla="*/ 0 h 79"/>
                <a:gd name="T50" fmla="*/ 152 w 64"/>
                <a:gd name="T51" fmla="*/ 7 h 79"/>
                <a:gd name="T52" fmla="*/ 176 w 64"/>
                <a:gd name="T53" fmla="*/ 7 h 79"/>
                <a:gd name="T54" fmla="*/ 201 w 64"/>
                <a:gd name="T55" fmla="*/ 7 h 79"/>
                <a:gd name="T56" fmla="*/ 201 w 64"/>
                <a:gd name="T57" fmla="*/ 14 h 79"/>
                <a:gd name="T58" fmla="*/ 225 w 64"/>
                <a:gd name="T59" fmla="*/ 14 h 79"/>
                <a:gd name="T60" fmla="*/ 225 w 64"/>
                <a:gd name="T61" fmla="*/ 21 h 79"/>
                <a:gd name="T62" fmla="*/ 225 w 64"/>
                <a:gd name="T63" fmla="*/ 29 h 79"/>
                <a:gd name="T64" fmla="*/ 225 w 64"/>
                <a:gd name="T65" fmla="*/ 3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9"/>
                <a:gd name="T101" fmla="*/ 64 w 6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69" name="Freeform 25"/>
            <p:cNvSpPr>
              <a:spLocks/>
            </p:cNvSpPr>
            <p:nvPr/>
          </p:nvSpPr>
          <p:spPr bwMode="auto">
            <a:xfrm>
              <a:off x="4612" y="2669"/>
              <a:ext cx="94" cy="65"/>
            </a:xfrm>
            <a:custGeom>
              <a:avLst/>
              <a:gdLst>
                <a:gd name="T0" fmla="*/ 177 w 50"/>
                <a:gd name="T1" fmla="*/ 29 h 64"/>
                <a:gd name="T2" fmla="*/ 177 w 50"/>
                <a:gd name="T3" fmla="*/ 22 h 64"/>
                <a:gd name="T4" fmla="*/ 177 w 50"/>
                <a:gd name="T5" fmla="*/ 14 h 64"/>
                <a:gd name="T6" fmla="*/ 177 w 50"/>
                <a:gd name="T7" fmla="*/ 7 h 64"/>
                <a:gd name="T8" fmla="*/ 152 w 50"/>
                <a:gd name="T9" fmla="*/ 7 h 64"/>
                <a:gd name="T10" fmla="*/ 152 w 50"/>
                <a:gd name="T11" fmla="*/ 0 h 64"/>
                <a:gd name="T12" fmla="*/ 128 w 50"/>
                <a:gd name="T13" fmla="*/ 0 h 64"/>
                <a:gd name="T14" fmla="*/ 103 w 50"/>
                <a:gd name="T15" fmla="*/ 0 h 64"/>
                <a:gd name="T16" fmla="*/ 77 w 50"/>
                <a:gd name="T17" fmla="*/ 0 h 64"/>
                <a:gd name="T18" fmla="*/ 53 w 50"/>
                <a:gd name="T19" fmla="*/ 0 h 64"/>
                <a:gd name="T20" fmla="*/ 53 w 50"/>
                <a:gd name="T21" fmla="*/ 7 h 64"/>
                <a:gd name="T22" fmla="*/ 28 w 50"/>
                <a:gd name="T23" fmla="*/ 7 h 64"/>
                <a:gd name="T24" fmla="*/ 28 w 50"/>
                <a:gd name="T25" fmla="*/ 14 h 64"/>
                <a:gd name="T26" fmla="*/ 0 w 50"/>
                <a:gd name="T27" fmla="*/ 14 h 64"/>
                <a:gd name="T28" fmla="*/ 0 w 50"/>
                <a:gd name="T29" fmla="*/ 22 h 64"/>
                <a:gd name="T30" fmla="*/ 0 w 50"/>
                <a:gd name="T31" fmla="*/ 29 h 64"/>
                <a:gd name="T32" fmla="*/ 0 w 50"/>
                <a:gd name="T33" fmla="*/ 38 h 64"/>
                <a:gd name="T34" fmla="*/ 0 w 50"/>
                <a:gd name="T35" fmla="*/ 45 h 64"/>
                <a:gd name="T36" fmla="*/ 0 w 50"/>
                <a:gd name="T37" fmla="*/ 52 h 64"/>
                <a:gd name="T38" fmla="*/ 28 w 50"/>
                <a:gd name="T39" fmla="*/ 59 h 64"/>
                <a:gd name="T40" fmla="*/ 28 w 50"/>
                <a:gd name="T41" fmla="*/ 66 h 64"/>
                <a:gd name="T42" fmla="*/ 53 w 50"/>
                <a:gd name="T43" fmla="*/ 66 h 64"/>
                <a:gd name="T44" fmla="*/ 77 w 50"/>
                <a:gd name="T45" fmla="*/ 66 h 64"/>
                <a:gd name="T46" fmla="*/ 103 w 50"/>
                <a:gd name="T47" fmla="*/ 66 h 64"/>
                <a:gd name="T48" fmla="*/ 128 w 50"/>
                <a:gd name="T49" fmla="*/ 66 h 64"/>
                <a:gd name="T50" fmla="*/ 152 w 50"/>
                <a:gd name="T51" fmla="*/ 66 h 64"/>
                <a:gd name="T52" fmla="*/ 152 w 50"/>
                <a:gd name="T53" fmla="*/ 59 h 64"/>
                <a:gd name="T54" fmla="*/ 177 w 50"/>
                <a:gd name="T55" fmla="*/ 59 h 64"/>
                <a:gd name="T56" fmla="*/ 177 w 50"/>
                <a:gd name="T57" fmla="*/ 52 h 64"/>
                <a:gd name="T58" fmla="*/ 177 w 50"/>
                <a:gd name="T59" fmla="*/ 45 h 64"/>
                <a:gd name="T60" fmla="*/ 177 w 50"/>
                <a:gd name="T61" fmla="*/ 38 h 64"/>
                <a:gd name="T62" fmla="*/ 177 w 50"/>
                <a:gd name="T63" fmla="*/ 29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64"/>
                <a:gd name="T98" fmla="*/ 50 w 5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64">
                  <a:moveTo>
                    <a:pt x="50" y="29"/>
                  </a:moveTo>
                  <a:lnTo>
                    <a:pt x="50" y="22"/>
                  </a:lnTo>
                  <a:lnTo>
                    <a:pt x="50" y="14"/>
                  </a:lnTo>
                  <a:lnTo>
                    <a:pt x="50" y="7"/>
                  </a:lnTo>
                  <a:lnTo>
                    <a:pt x="43" y="7"/>
                  </a:lnTo>
                  <a:lnTo>
                    <a:pt x="43" y="0"/>
                  </a:lnTo>
                  <a:lnTo>
                    <a:pt x="36" y="0"/>
                  </a:lnTo>
                  <a:lnTo>
                    <a:pt x="29" y="0"/>
                  </a:lnTo>
                  <a:lnTo>
                    <a:pt x="22" y="0"/>
                  </a:lnTo>
                  <a:lnTo>
                    <a:pt x="15" y="0"/>
                  </a:lnTo>
                  <a:lnTo>
                    <a:pt x="15" y="7"/>
                  </a:lnTo>
                  <a:lnTo>
                    <a:pt x="8" y="7"/>
                  </a:lnTo>
                  <a:lnTo>
                    <a:pt x="8" y="14"/>
                  </a:lnTo>
                  <a:lnTo>
                    <a:pt x="0" y="14"/>
                  </a:lnTo>
                  <a:lnTo>
                    <a:pt x="0" y="22"/>
                  </a:lnTo>
                  <a:lnTo>
                    <a:pt x="0" y="29"/>
                  </a:lnTo>
                  <a:lnTo>
                    <a:pt x="0" y="36"/>
                  </a:lnTo>
                  <a:lnTo>
                    <a:pt x="0" y="43"/>
                  </a:lnTo>
                  <a:lnTo>
                    <a:pt x="0" y="50"/>
                  </a:lnTo>
                  <a:lnTo>
                    <a:pt x="8" y="57"/>
                  </a:lnTo>
                  <a:lnTo>
                    <a:pt x="8" y="64"/>
                  </a:lnTo>
                  <a:lnTo>
                    <a:pt x="15" y="64"/>
                  </a:lnTo>
                  <a:lnTo>
                    <a:pt x="22" y="64"/>
                  </a:lnTo>
                  <a:lnTo>
                    <a:pt x="29" y="64"/>
                  </a:lnTo>
                  <a:lnTo>
                    <a:pt x="36" y="64"/>
                  </a:lnTo>
                  <a:lnTo>
                    <a:pt x="43" y="64"/>
                  </a:lnTo>
                  <a:lnTo>
                    <a:pt x="43" y="57"/>
                  </a:lnTo>
                  <a:lnTo>
                    <a:pt x="50" y="57"/>
                  </a:lnTo>
                  <a:lnTo>
                    <a:pt x="50" y="50"/>
                  </a:lnTo>
                  <a:lnTo>
                    <a:pt x="50" y="43"/>
                  </a:lnTo>
                  <a:lnTo>
                    <a:pt x="50" y="36"/>
                  </a:lnTo>
                  <a:lnTo>
                    <a:pt x="50" y="29"/>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70" name="Freeform 26"/>
            <p:cNvSpPr>
              <a:spLocks/>
            </p:cNvSpPr>
            <p:nvPr/>
          </p:nvSpPr>
          <p:spPr bwMode="auto">
            <a:xfrm>
              <a:off x="2436" y="2629"/>
              <a:ext cx="201" cy="124"/>
            </a:xfrm>
            <a:custGeom>
              <a:avLst/>
              <a:gdLst>
                <a:gd name="T0" fmla="*/ 177 w 107"/>
                <a:gd name="T1" fmla="*/ 0 h 121"/>
                <a:gd name="T2" fmla="*/ 201 w 107"/>
                <a:gd name="T3" fmla="*/ 0 h 121"/>
                <a:gd name="T4" fmla="*/ 250 w 107"/>
                <a:gd name="T5" fmla="*/ 0 h 121"/>
                <a:gd name="T6" fmla="*/ 276 w 107"/>
                <a:gd name="T7" fmla="*/ 7 h 121"/>
                <a:gd name="T8" fmla="*/ 301 w 107"/>
                <a:gd name="T9" fmla="*/ 7 h 121"/>
                <a:gd name="T10" fmla="*/ 329 w 107"/>
                <a:gd name="T11" fmla="*/ 14 h 121"/>
                <a:gd name="T12" fmla="*/ 353 w 107"/>
                <a:gd name="T13" fmla="*/ 30 h 121"/>
                <a:gd name="T14" fmla="*/ 353 w 107"/>
                <a:gd name="T15" fmla="*/ 37 h 121"/>
                <a:gd name="T16" fmla="*/ 378 w 107"/>
                <a:gd name="T17" fmla="*/ 52 h 121"/>
                <a:gd name="T18" fmla="*/ 378 w 107"/>
                <a:gd name="T19" fmla="*/ 68 h 121"/>
                <a:gd name="T20" fmla="*/ 378 w 107"/>
                <a:gd name="T21" fmla="*/ 75 h 121"/>
                <a:gd name="T22" fmla="*/ 353 w 107"/>
                <a:gd name="T23" fmla="*/ 89 h 121"/>
                <a:gd name="T24" fmla="*/ 353 w 107"/>
                <a:gd name="T25" fmla="*/ 105 h 121"/>
                <a:gd name="T26" fmla="*/ 329 w 107"/>
                <a:gd name="T27" fmla="*/ 113 h 121"/>
                <a:gd name="T28" fmla="*/ 301 w 107"/>
                <a:gd name="T29" fmla="*/ 120 h 121"/>
                <a:gd name="T30" fmla="*/ 276 w 107"/>
                <a:gd name="T31" fmla="*/ 127 h 121"/>
                <a:gd name="T32" fmla="*/ 225 w 107"/>
                <a:gd name="T33" fmla="*/ 127 h 121"/>
                <a:gd name="T34" fmla="*/ 201 w 107"/>
                <a:gd name="T35" fmla="*/ 127 h 121"/>
                <a:gd name="T36" fmla="*/ 177 w 107"/>
                <a:gd name="T37" fmla="*/ 127 h 121"/>
                <a:gd name="T38" fmla="*/ 128 w 107"/>
                <a:gd name="T39" fmla="*/ 127 h 121"/>
                <a:gd name="T40" fmla="*/ 100 w 107"/>
                <a:gd name="T41" fmla="*/ 127 h 121"/>
                <a:gd name="T42" fmla="*/ 73 w 107"/>
                <a:gd name="T43" fmla="*/ 120 h 121"/>
                <a:gd name="T44" fmla="*/ 49 w 107"/>
                <a:gd name="T45" fmla="*/ 113 h 121"/>
                <a:gd name="T46" fmla="*/ 24 w 107"/>
                <a:gd name="T47" fmla="*/ 105 h 121"/>
                <a:gd name="T48" fmla="*/ 24 w 107"/>
                <a:gd name="T49" fmla="*/ 89 h 121"/>
                <a:gd name="T50" fmla="*/ 0 w 107"/>
                <a:gd name="T51" fmla="*/ 75 h 121"/>
                <a:gd name="T52" fmla="*/ 0 w 107"/>
                <a:gd name="T53" fmla="*/ 68 h 121"/>
                <a:gd name="T54" fmla="*/ 0 w 107"/>
                <a:gd name="T55" fmla="*/ 52 h 121"/>
                <a:gd name="T56" fmla="*/ 24 w 107"/>
                <a:gd name="T57" fmla="*/ 37 h 121"/>
                <a:gd name="T58" fmla="*/ 24 w 107"/>
                <a:gd name="T59" fmla="*/ 30 h 121"/>
                <a:gd name="T60" fmla="*/ 49 w 107"/>
                <a:gd name="T61" fmla="*/ 14 h 121"/>
                <a:gd name="T62" fmla="*/ 73 w 107"/>
                <a:gd name="T63" fmla="*/ 7 h 121"/>
                <a:gd name="T64" fmla="*/ 100 w 107"/>
                <a:gd name="T65" fmla="*/ 7 h 121"/>
                <a:gd name="T66" fmla="*/ 128 w 107"/>
                <a:gd name="T67" fmla="*/ 0 h 121"/>
                <a:gd name="T68" fmla="*/ 177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close/>
                </a:path>
              </a:pathLst>
            </a:custGeom>
            <a:solidFill>
              <a:srgbClr val="FF3399"/>
            </a:solidFill>
            <a:ln w="9525">
              <a:noFill/>
              <a:round/>
              <a:headEnd/>
              <a:tailEnd/>
            </a:ln>
          </p:spPr>
          <p:txBody>
            <a:bodyPr/>
            <a:lstStyle/>
            <a:p>
              <a:endParaRPr lang="de-DE">
                <a:solidFill>
                  <a:srgbClr val="000000"/>
                </a:solidFill>
              </a:endParaRPr>
            </a:p>
          </p:txBody>
        </p:sp>
        <p:sp>
          <p:nvSpPr>
            <p:cNvPr id="17471" name="Freeform 27"/>
            <p:cNvSpPr>
              <a:spLocks/>
            </p:cNvSpPr>
            <p:nvPr/>
          </p:nvSpPr>
          <p:spPr bwMode="auto">
            <a:xfrm>
              <a:off x="2436" y="2629"/>
              <a:ext cx="201" cy="124"/>
            </a:xfrm>
            <a:custGeom>
              <a:avLst/>
              <a:gdLst>
                <a:gd name="T0" fmla="*/ 177 w 107"/>
                <a:gd name="T1" fmla="*/ 0 h 121"/>
                <a:gd name="T2" fmla="*/ 201 w 107"/>
                <a:gd name="T3" fmla="*/ 0 h 121"/>
                <a:gd name="T4" fmla="*/ 250 w 107"/>
                <a:gd name="T5" fmla="*/ 0 h 121"/>
                <a:gd name="T6" fmla="*/ 276 w 107"/>
                <a:gd name="T7" fmla="*/ 7 h 121"/>
                <a:gd name="T8" fmla="*/ 301 w 107"/>
                <a:gd name="T9" fmla="*/ 7 h 121"/>
                <a:gd name="T10" fmla="*/ 329 w 107"/>
                <a:gd name="T11" fmla="*/ 14 h 121"/>
                <a:gd name="T12" fmla="*/ 353 w 107"/>
                <a:gd name="T13" fmla="*/ 30 h 121"/>
                <a:gd name="T14" fmla="*/ 353 w 107"/>
                <a:gd name="T15" fmla="*/ 37 h 121"/>
                <a:gd name="T16" fmla="*/ 378 w 107"/>
                <a:gd name="T17" fmla="*/ 52 h 121"/>
                <a:gd name="T18" fmla="*/ 378 w 107"/>
                <a:gd name="T19" fmla="*/ 68 h 121"/>
                <a:gd name="T20" fmla="*/ 378 w 107"/>
                <a:gd name="T21" fmla="*/ 75 h 121"/>
                <a:gd name="T22" fmla="*/ 353 w 107"/>
                <a:gd name="T23" fmla="*/ 89 h 121"/>
                <a:gd name="T24" fmla="*/ 353 w 107"/>
                <a:gd name="T25" fmla="*/ 105 h 121"/>
                <a:gd name="T26" fmla="*/ 329 w 107"/>
                <a:gd name="T27" fmla="*/ 113 h 121"/>
                <a:gd name="T28" fmla="*/ 301 w 107"/>
                <a:gd name="T29" fmla="*/ 120 h 121"/>
                <a:gd name="T30" fmla="*/ 276 w 107"/>
                <a:gd name="T31" fmla="*/ 127 h 121"/>
                <a:gd name="T32" fmla="*/ 225 w 107"/>
                <a:gd name="T33" fmla="*/ 127 h 121"/>
                <a:gd name="T34" fmla="*/ 201 w 107"/>
                <a:gd name="T35" fmla="*/ 127 h 121"/>
                <a:gd name="T36" fmla="*/ 177 w 107"/>
                <a:gd name="T37" fmla="*/ 127 h 121"/>
                <a:gd name="T38" fmla="*/ 128 w 107"/>
                <a:gd name="T39" fmla="*/ 127 h 121"/>
                <a:gd name="T40" fmla="*/ 100 w 107"/>
                <a:gd name="T41" fmla="*/ 127 h 121"/>
                <a:gd name="T42" fmla="*/ 73 w 107"/>
                <a:gd name="T43" fmla="*/ 120 h 121"/>
                <a:gd name="T44" fmla="*/ 49 w 107"/>
                <a:gd name="T45" fmla="*/ 113 h 121"/>
                <a:gd name="T46" fmla="*/ 24 w 107"/>
                <a:gd name="T47" fmla="*/ 105 h 121"/>
                <a:gd name="T48" fmla="*/ 24 w 107"/>
                <a:gd name="T49" fmla="*/ 89 h 121"/>
                <a:gd name="T50" fmla="*/ 0 w 107"/>
                <a:gd name="T51" fmla="*/ 75 h 121"/>
                <a:gd name="T52" fmla="*/ 0 w 107"/>
                <a:gd name="T53" fmla="*/ 68 h 121"/>
                <a:gd name="T54" fmla="*/ 0 w 107"/>
                <a:gd name="T55" fmla="*/ 52 h 121"/>
                <a:gd name="T56" fmla="*/ 24 w 107"/>
                <a:gd name="T57" fmla="*/ 37 h 121"/>
                <a:gd name="T58" fmla="*/ 24 w 107"/>
                <a:gd name="T59" fmla="*/ 30 h 121"/>
                <a:gd name="T60" fmla="*/ 49 w 107"/>
                <a:gd name="T61" fmla="*/ 14 h 121"/>
                <a:gd name="T62" fmla="*/ 73 w 107"/>
                <a:gd name="T63" fmla="*/ 7 h 121"/>
                <a:gd name="T64" fmla="*/ 100 w 107"/>
                <a:gd name="T65" fmla="*/ 7 h 121"/>
                <a:gd name="T66" fmla="*/ 128 w 107"/>
                <a:gd name="T67" fmla="*/ 0 h 121"/>
                <a:gd name="T68" fmla="*/ 177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72" name="Rectangle 28"/>
            <p:cNvSpPr>
              <a:spLocks noChangeArrowheads="1"/>
            </p:cNvSpPr>
            <p:nvPr/>
          </p:nvSpPr>
          <p:spPr bwMode="auto">
            <a:xfrm>
              <a:off x="2153" y="2672"/>
              <a:ext cx="295" cy="23"/>
            </a:xfrm>
            <a:prstGeom prst="rect">
              <a:avLst/>
            </a:prstGeom>
            <a:solidFill>
              <a:srgbClr val="FF3399"/>
            </a:solidFill>
            <a:ln w="9525">
              <a:noFill/>
              <a:miter lim="800000"/>
              <a:headEnd/>
              <a:tailEnd/>
            </a:ln>
          </p:spPr>
          <p:txBody>
            <a:bodyPr/>
            <a:lstStyle/>
            <a:p>
              <a:endParaRPr lang="de-DE">
                <a:solidFill>
                  <a:srgbClr val="000000"/>
                </a:solidFill>
              </a:endParaRPr>
            </a:p>
          </p:txBody>
        </p:sp>
        <p:sp>
          <p:nvSpPr>
            <p:cNvPr id="17473" name="Rectangle 29"/>
            <p:cNvSpPr>
              <a:spLocks noChangeArrowheads="1"/>
            </p:cNvSpPr>
            <p:nvPr/>
          </p:nvSpPr>
          <p:spPr bwMode="auto">
            <a:xfrm>
              <a:off x="2153" y="2672"/>
              <a:ext cx="295" cy="23"/>
            </a:xfrm>
            <a:prstGeom prst="rect">
              <a:avLst/>
            </a:prstGeom>
            <a:noFill/>
            <a:ln w="22225">
              <a:solidFill>
                <a:srgbClr val="000000"/>
              </a:solidFill>
              <a:miter lim="800000"/>
              <a:headEnd/>
              <a:tailEnd/>
            </a:ln>
          </p:spPr>
          <p:txBody>
            <a:bodyPr/>
            <a:lstStyle/>
            <a:p>
              <a:endParaRPr lang="de-DE">
                <a:solidFill>
                  <a:srgbClr val="000000"/>
                </a:solidFill>
              </a:endParaRPr>
            </a:p>
          </p:txBody>
        </p:sp>
        <p:sp>
          <p:nvSpPr>
            <p:cNvPr id="17474" name="Freeform 30"/>
            <p:cNvSpPr>
              <a:spLocks noEditPoints="1"/>
            </p:cNvSpPr>
            <p:nvPr/>
          </p:nvSpPr>
          <p:spPr bwMode="auto">
            <a:xfrm>
              <a:off x="2140" y="2688"/>
              <a:ext cx="107" cy="51"/>
            </a:xfrm>
            <a:custGeom>
              <a:avLst/>
              <a:gdLst>
                <a:gd name="T0" fmla="*/ 0 w 57"/>
                <a:gd name="T1" fmla="*/ 0 h 50"/>
                <a:gd name="T2" fmla="*/ 73 w 57"/>
                <a:gd name="T3" fmla="*/ 0 h 50"/>
                <a:gd name="T4" fmla="*/ 73 w 57"/>
                <a:gd name="T5" fmla="*/ 45 h 50"/>
                <a:gd name="T6" fmla="*/ 73 w 57"/>
                <a:gd name="T7" fmla="*/ 52 h 50"/>
                <a:gd name="T8" fmla="*/ 49 w 57"/>
                <a:gd name="T9" fmla="*/ 52 h 50"/>
                <a:gd name="T10" fmla="*/ 24 w 57"/>
                <a:gd name="T11" fmla="*/ 52 h 50"/>
                <a:gd name="T12" fmla="*/ 24 w 57"/>
                <a:gd name="T13" fmla="*/ 45 h 50"/>
                <a:gd name="T14" fmla="*/ 0 w 57"/>
                <a:gd name="T15" fmla="*/ 0 h 50"/>
                <a:gd name="T16" fmla="*/ 128 w 57"/>
                <a:gd name="T17" fmla="*/ 0 h 50"/>
                <a:gd name="T18" fmla="*/ 201 w 57"/>
                <a:gd name="T19" fmla="*/ 0 h 50"/>
                <a:gd name="T20" fmla="*/ 201 w 57"/>
                <a:gd name="T21" fmla="*/ 45 h 50"/>
                <a:gd name="T22" fmla="*/ 176 w 57"/>
                <a:gd name="T23" fmla="*/ 52 h 50"/>
                <a:gd name="T24" fmla="*/ 152 w 57"/>
                <a:gd name="T25" fmla="*/ 52 h 50"/>
                <a:gd name="T26" fmla="*/ 152 w 57"/>
                <a:gd name="T27" fmla="*/ 45 h 50"/>
                <a:gd name="T28" fmla="*/ 128 w 5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0"/>
                <a:gd name="T47" fmla="*/ 57 w 5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0">
                  <a:moveTo>
                    <a:pt x="0" y="0"/>
                  </a:moveTo>
                  <a:lnTo>
                    <a:pt x="21" y="0"/>
                  </a:lnTo>
                  <a:lnTo>
                    <a:pt x="21" y="43"/>
                  </a:lnTo>
                  <a:lnTo>
                    <a:pt x="21" y="50"/>
                  </a:lnTo>
                  <a:lnTo>
                    <a:pt x="14" y="50"/>
                  </a:lnTo>
                  <a:lnTo>
                    <a:pt x="7" y="50"/>
                  </a:lnTo>
                  <a:lnTo>
                    <a:pt x="7" y="43"/>
                  </a:lnTo>
                  <a:lnTo>
                    <a:pt x="0" y="0"/>
                  </a:lnTo>
                  <a:close/>
                  <a:moveTo>
                    <a:pt x="36" y="0"/>
                  </a:moveTo>
                  <a:lnTo>
                    <a:pt x="57" y="0"/>
                  </a:lnTo>
                  <a:lnTo>
                    <a:pt x="57" y="43"/>
                  </a:lnTo>
                  <a:lnTo>
                    <a:pt x="50" y="50"/>
                  </a:lnTo>
                  <a:lnTo>
                    <a:pt x="43" y="50"/>
                  </a:lnTo>
                  <a:lnTo>
                    <a:pt x="43" y="43"/>
                  </a:lnTo>
                  <a:lnTo>
                    <a:pt x="36" y="0"/>
                  </a:lnTo>
                  <a:close/>
                </a:path>
              </a:pathLst>
            </a:custGeom>
            <a:solidFill>
              <a:srgbClr val="FF3399"/>
            </a:solidFill>
            <a:ln w="9525">
              <a:noFill/>
              <a:round/>
              <a:headEnd/>
              <a:tailEnd/>
            </a:ln>
          </p:spPr>
          <p:txBody>
            <a:bodyPr/>
            <a:lstStyle/>
            <a:p>
              <a:endParaRPr lang="de-DE">
                <a:solidFill>
                  <a:srgbClr val="000000"/>
                </a:solidFill>
              </a:endParaRPr>
            </a:p>
          </p:txBody>
        </p:sp>
        <p:sp>
          <p:nvSpPr>
            <p:cNvPr id="17475" name="Freeform 31"/>
            <p:cNvSpPr>
              <a:spLocks/>
            </p:cNvSpPr>
            <p:nvPr/>
          </p:nvSpPr>
          <p:spPr bwMode="auto">
            <a:xfrm>
              <a:off x="2140" y="2688"/>
              <a:ext cx="39" cy="51"/>
            </a:xfrm>
            <a:custGeom>
              <a:avLst/>
              <a:gdLst>
                <a:gd name="T0" fmla="*/ 0 w 21"/>
                <a:gd name="T1" fmla="*/ 0 h 50"/>
                <a:gd name="T2" fmla="*/ 72 w 21"/>
                <a:gd name="T3" fmla="*/ 0 h 50"/>
                <a:gd name="T4" fmla="*/ 72 w 21"/>
                <a:gd name="T5" fmla="*/ 45 h 50"/>
                <a:gd name="T6" fmla="*/ 72 w 21"/>
                <a:gd name="T7" fmla="*/ 52 h 50"/>
                <a:gd name="T8" fmla="*/ 48 w 21"/>
                <a:gd name="T9" fmla="*/ 52 h 50"/>
                <a:gd name="T10" fmla="*/ 24 w 21"/>
                <a:gd name="T11" fmla="*/ 52 h 50"/>
                <a:gd name="T12" fmla="*/ 24 w 21"/>
                <a:gd name="T13" fmla="*/ 45 h 50"/>
                <a:gd name="T14" fmla="*/ 0 w 21"/>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0"/>
                <a:gd name="T26" fmla="*/ 21 w 2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0">
                  <a:moveTo>
                    <a:pt x="0" y="0"/>
                  </a:moveTo>
                  <a:lnTo>
                    <a:pt x="21" y="0"/>
                  </a:lnTo>
                  <a:lnTo>
                    <a:pt x="21" y="43"/>
                  </a:lnTo>
                  <a:lnTo>
                    <a:pt x="21" y="50"/>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76" name="Freeform 32"/>
            <p:cNvSpPr>
              <a:spLocks/>
            </p:cNvSpPr>
            <p:nvPr/>
          </p:nvSpPr>
          <p:spPr bwMode="auto">
            <a:xfrm>
              <a:off x="2208" y="2688"/>
              <a:ext cx="39" cy="51"/>
            </a:xfrm>
            <a:custGeom>
              <a:avLst/>
              <a:gdLst>
                <a:gd name="T0" fmla="*/ 0 w 21"/>
                <a:gd name="T1" fmla="*/ 0 h 50"/>
                <a:gd name="T2" fmla="*/ 72 w 21"/>
                <a:gd name="T3" fmla="*/ 0 h 50"/>
                <a:gd name="T4" fmla="*/ 72 w 21"/>
                <a:gd name="T5" fmla="*/ 45 h 50"/>
                <a:gd name="T6" fmla="*/ 48 w 21"/>
                <a:gd name="T7" fmla="*/ 52 h 50"/>
                <a:gd name="T8" fmla="*/ 24 w 21"/>
                <a:gd name="T9" fmla="*/ 52 h 50"/>
                <a:gd name="T10" fmla="*/ 24 w 21"/>
                <a:gd name="T11" fmla="*/ 45 h 50"/>
                <a:gd name="T12" fmla="*/ 0 w 21"/>
                <a:gd name="T13" fmla="*/ 0 h 50"/>
                <a:gd name="T14" fmla="*/ 0 60000 65536"/>
                <a:gd name="T15" fmla="*/ 0 60000 65536"/>
                <a:gd name="T16" fmla="*/ 0 60000 65536"/>
                <a:gd name="T17" fmla="*/ 0 60000 65536"/>
                <a:gd name="T18" fmla="*/ 0 60000 65536"/>
                <a:gd name="T19" fmla="*/ 0 60000 65536"/>
                <a:gd name="T20" fmla="*/ 0 60000 65536"/>
                <a:gd name="T21" fmla="*/ 0 w 21"/>
                <a:gd name="T22" fmla="*/ 0 h 50"/>
                <a:gd name="T23" fmla="*/ 21 w 2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0">
                  <a:moveTo>
                    <a:pt x="0" y="0"/>
                  </a:moveTo>
                  <a:lnTo>
                    <a:pt x="21" y="0"/>
                  </a:lnTo>
                  <a:lnTo>
                    <a:pt x="21" y="43"/>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77" name="Freeform 33"/>
            <p:cNvSpPr>
              <a:spLocks noEditPoints="1"/>
            </p:cNvSpPr>
            <p:nvPr/>
          </p:nvSpPr>
          <p:spPr bwMode="auto">
            <a:xfrm>
              <a:off x="2475" y="2651"/>
              <a:ext cx="120" cy="80"/>
            </a:xfrm>
            <a:custGeom>
              <a:avLst/>
              <a:gdLst>
                <a:gd name="T0" fmla="*/ 225 w 64"/>
                <a:gd name="T1" fmla="*/ 52 h 79"/>
                <a:gd name="T2" fmla="*/ 225 w 64"/>
                <a:gd name="T3" fmla="*/ 66 h 79"/>
                <a:gd name="T4" fmla="*/ 176 w 64"/>
                <a:gd name="T5" fmla="*/ 81 h 79"/>
                <a:gd name="T6" fmla="*/ 126 w 64"/>
                <a:gd name="T7" fmla="*/ 81 h 79"/>
                <a:gd name="T8" fmla="*/ 77 w 64"/>
                <a:gd name="T9" fmla="*/ 81 h 79"/>
                <a:gd name="T10" fmla="*/ 52 w 64"/>
                <a:gd name="T11" fmla="*/ 73 h 79"/>
                <a:gd name="T12" fmla="*/ 24 w 64"/>
                <a:gd name="T13" fmla="*/ 66 h 79"/>
                <a:gd name="T14" fmla="*/ 0 w 64"/>
                <a:gd name="T15" fmla="*/ 52 h 79"/>
                <a:gd name="T16" fmla="*/ 0 w 64"/>
                <a:gd name="T17" fmla="*/ 29 h 79"/>
                <a:gd name="T18" fmla="*/ 24 w 64"/>
                <a:gd name="T19" fmla="*/ 14 h 79"/>
                <a:gd name="T20" fmla="*/ 77 w 64"/>
                <a:gd name="T21" fmla="*/ 7 h 79"/>
                <a:gd name="T22" fmla="*/ 126 w 64"/>
                <a:gd name="T23" fmla="*/ 0 h 79"/>
                <a:gd name="T24" fmla="*/ 152 w 64"/>
                <a:gd name="T25" fmla="*/ 7 h 79"/>
                <a:gd name="T26" fmla="*/ 201 w 64"/>
                <a:gd name="T27" fmla="*/ 7 h 79"/>
                <a:gd name="T28" fmla="*/ 225 w 64"/>
                <a:gd name="T29" fmla="*/ 14 h 79"/>
                <a:gd name="T30" fmla="*/ 225 w 64"/>
                <a:gd name="T31" fmla="*/ 29 h 79"/>
                <a:gd name="T32" fmla="*/ 201 w 64"/>
                <a:gd name="T33" fmla="*/ 36 h 79"/>
                <a:gd name="T34" fmla="*/ 201 w 64"/>
                <a:gd name="T35" fmla="*/ 21 h 79"/>
                <a:gd name="T36" fmla="*/ 176 w 64"/>
                <a:gd name="T37" fmla="*/ 14 h 79"/>
                <a:gd name="T38" fmla="*/ 152 w 64"/>
                <a:gd name="T39" fmla="*/ 7 h 79"/>
                <a:gd name="T40" fmla="*/ 101 w 64"/>
                <a:gd name="T41" fmla="*/ 7 h 79"/>
                <a:gd name="T42" fmla="*/ 77 w 64"/>
                <a:gd name="T43" fmla="*/ 14 h 79"/>
                <a:gd name="T44" fmla="*/ 52 w 64"/>
                <a:gd name="T45" fmla="*/ 21 h 79"/>
                <a:gd name="T46" fmla="*/ 24 w 64"/>
                <a:gd name="T47" fmla="*/ 29 h 79"/>
                <a:gd name="T48" fmla="*/ 24 w 64"/>
                <a:gd name="T49" fmla="*/ 45 h 79"/>
                <a:gd name="T50" fmla="*/ 24 w 64"/>
                <a:gd name="T51" fmla="*/ 59 h 79"/>
                <a:gd name="T52" fmla="*/ 52 w 64"/>
                <a:gd name="T53" fmla="*/ 73 h 79"/>
                <a:gd name="T54" fmla="*/ 101 w 64"/>
                <a:gd name="T55" fmla="*/ 73 h 79"/>
                <a:gd name="T56" fmla="*/ 152 w 64"/>
                <a:gd name="T57" fmla="*/ 73 h 79"/>
                <a:gd name="T58" fmla="*/ 176 w 64"/>
                <a:gd name="T59" fmla="*/ 66 h 79"/>
                <a:gd name="T60" fmla="*/ 201 w 64"/>
                <a:gd name="T61" fmla="*/ 59 h 79"/>
                <a:gd name="T62" fmla="*/ 201 w 64"/>
                <a:gd name="T63" fmla="*/ 45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9"/>
                <a:gd name="T98" fmla="*/ 64 w 64"/>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close/>
                  <a:moveTo>
                    <a:pt x="57" y="36"/>
                  </a:moveTo>
                  <a:lnTo>
                    <a:pt x="57" y="29"/>
                  </a:lnTo>
                  <a:lnTo>
                    <a:pt x="57" y="21"/>
                  </a:lnTo>
                  <a:lnTo>
                    <a:pt x="57" y="14"/>
                  </a:lnTo>
                  <a:lnTo>
                    <a:pt x="50" y="14"/>
                  </a:lnTo>
                  <a:lnTo>
                    <a:pt x="50" y="7"/>
                  </a:lnTo>
                  <a:lnTo>
                    <a:pt x="43" y="7"/>
                  </a:lnTo>
                  <a:lnTo>
                    <a:pt x="36" y="7"/>
                  </a:lnTo>
                  <a:lnTo>
                    <a:pt x="29" y="7"/>
                  </a:lnTo>
                  <a:lnTo>
                    <a:pt x="22" y="7"/>
                  </a:lnTo>
                  <a:lnTo>
                    <a:pt x="22" y="14"/>
                  </a:lnTo>
                  <a:lnTo>
                    <a:pt x="15" y="14"/>
                  </a:lnTo>
                  <a:lnTo>
                    <a:pt x="15" y="21"/>
                  </a:lnTo>
                  <a:lnTo>
                    <a:pt x="7" y="21"/>
                  </a:lnTo>
                  <a:lnTo>
                    <a:pt x="7" y="29"/>
                  </a:lnTo>
                  <a:lnTo>
                    <a:pt x="7" y="36"/>
                  </a:lnTo>
                  <a:lnTo>
                    <a:pt x="7" y="43"/>
                  </a:lnTo>
                  <a:lnTo>
                    <a:pt x="7" y="50"/>
                  </a:lnTo>
                  <a:lnTo>
                    <a:pt x="7" y="57"/>
                  </a:lnTo>
                  <a:lnTo>
                    <a:pt x="15" y="64"/>
                  </a:lnTo>
                  <a:lnTo>
                    <a:pt x="15" y="71"/>
                  </a:lnTo>
                  <a:lnTo>
                    <a:pt x="22" y="71"/>
                  </a:lnTo>
                  <a:lnTo>
                    <a:pt x="29" y="71"/>
                  </a:lnTo>
                  <a:lnTo>
                    <a:pt x="36" y="71"/>
                  </a:lnTo>
                  <a:lnTo>
                    <a:pt x="43" y="71"/>
                  </a:lnTo>
                  <a:lnTo>
                    <a:pt x="50" y="71"/>
                  </a:lnTo>
                  <a:lnTo>
                    <a:pt x="50" y="64"/>
                  </a:lnTo>
                  <a:lnTo>
                    <a:pt x="57" y="64"/>
                  </a:lnTo>
                  <a:lnTo>
                    <a:pt x="57" y="57"/>
                  </a:lnTo>
                  <a:lnTo>
                    <a:pt x="57" y="50"/>
                  </a:lnTo>
                  <a:lnTo>
                    <a:pt x="57" y="43"/>
                  </a:lnTo>
                  <a:lnTo>
                    <a:pt x="57" y="36"/>
                  </a:lnTo>
                  <a:close/>
                </a:path>
              </a:pathLst>
            </a:custGeom>
            <a:solidFill>
              <a:srgbClr val="FF3399"/>
            </a:solidFill>
            <a:ln w="9525">
              <a:noFill/>
              <a:round/>
              <a:headEnd/>
              <a:tailEnd/>
            </a:ln>
          </p:spPr>
          <p:txBody>
            <a:bodyPr/>
            <a:lstStyle/>
            <a:p>
              <a:endParaRPr lang="de-DE">
                <a:solidFill>
                  <a:srgbClr val="000000"/>
                </a:solidFill>
              </a:endParaRPr>
            </a:p>
          </p:txBody>
        </p:sp>
        <p:sp>
          <p:nvSpPr>
            <p:cNvPr id="17478" name="Freeform 34"/>
            <p:cNvSpPr>
              <a:spLocks/>
            </p:cNvSpPr>
            <p:nvPr/>
          </p:nvSpPr>
          <p:spPr bwMode="auto">
            <a:xfrm>
              <a:off x="2475" y="2651"/>
              <a:ext cx="120" cy="80"/>
            </a:xfrm>
            <a:custGeom>
              <a:avLst/>
              <a:gdLst>
                <a:gd name="T0" fmla="*/ 225 w 64"/>
                <a:gd name="T1" fmla="*/ 36 h 79"/>
                <a:gd name="T2" fmla="*/ 225 w 64"/>
                <a:gd name="T3" fmla="*/ 52 h 79"/>
                <a:gd name="T4" fmla="*/ 225 w 64"/>
                <a:gd name="T5" fmla="*/ 59 h 79"/>
                <a:gd name="T6" fmla="*/ 225 w 64"/>
                <a:gd name="T7" fmla="*/ 66 h 79"/>
                <a:gd name="T8" fmla="*/ 201 w 64"/>
                <a:gd name="T9" fmla="*/ 73 h 79"/>
                <a:gd name="T10" fmla="*/ 176 w 64"/>
                <a:gd name="T11" fmla="*/ 81 h 79"/>
                <a:gd name="T12" fmla="*/ 152 w 64"/>
                <a:gd name="T13" fmla="*/ 81 h 79"/>
                <a:gd name="T14" fmla="*/ 126 w 64"/>
                <a:gd name="T15" fmla="*/ 81 h 79"/>
                <a:gd name="T16" fmla="*/ 101 w 64"/>
                <a:gd name="T17" fmla="*/ 81 h 79"/>
                <a:gd name="T18" fmla="*/ 77 w 64"/>
                <a:gd name="T19" fmla="*/ 81 h 79"/>
                <a:gd name="T20" fmla="*/ 52 w 64"/>
                <a:gd name="T21" fmla="*/ 81 h 79"/>
                <a:gd name="T22" fmla="*/ 52 w 64"/>
                <a:gd name="T23" fmla="*/ 73 h 79"/>
                <a:gd name="T24" fmla="*/ 24 w 64"/>
                <a:gd name="T25" fmla="*/ 73 h 79"/>
                <a:gd name="T26" fmla="*/ 24 w 64"/>
                <a:gd name="T27" fmla="*/ 66 h 79"/>
                <a:gd name="T28" fmla="*/ 0 w 64"/>
                <a:gd name="T29" fmla="*/ 59 h 79"/>
                <a:gd name="T30" fmla="*/ 0 w 64"/>
                <a:gd name="T31" fmla="*/ 52 h 79"/>
                <a:gd name="T32" fmla="*/ 0 w 64"/>
                <a:gd name="T33" fmla="*/ 36 h 79"/>
                <a:gd name="T34" fmla="*/ 0 w 64"/>
                <a:gd name="T35" fmla="*/ 29 h 79"/>
                <a:gd name="T36" fmla="*/ 0 w 64"/>
                <a:gd name="T37" fmla="*/ 21 h 79"/>
                <a:gd name="T38" fmla="*/ 24 w 64"/>
                <a:gd name="T39" fmla="*/ 14 h 79"/>
                <a:gd name="T40" fmla="*/ 52 w 64"/>
                <a:gd name="T41" fmla="*/ 7 h 79"/>
                <a:gd name="T42" fmla="*/ 77 w 64"/>
                <a:gd name="T43" fmla="*/ 7 h 79"/>
                <a:gd name="T44" fmla="*/ 101 w 64"/>
                <a:gd name="T45" fmla="*/ 0 h 79"/>
                <a:gd name="T46" fmla="*/ 126 w 64"/>
                <a:gd name="T47" fmla="*/ 0 h 79"/>
                <a:gd name="T48" fmla="*/ 152 w 64"/>
                <a:gd name="T49" fmla="*/ 0 h 79"/>
                <a:gd name="T50" fmla="*/ 152 w 64"/>
                <a:gd name="T51" fmla="*/ 7 h 79"/>
                <a:gd name="T52" fmla="*/ 176 w 64"/>
                <a:gd name="T53" fmla="*/ 7 h 79"/>
                <a:gd name="T54" fmla="*/ 201 w 64"/>
                <a:gd name="T55" fmla="*/ 7 h 79"/>
                <a:gd name="T56" fmla="*/ 201 w 64"/>
                <a:gd name="T57" fmla="*/ 14 h 79"/>
                <a:gd name="T58" fmla="*/ 225 w 64"/>
                <a:gd name="T59" fmla="*/ 14 h 79"/>
                <a:gd name="T60" fmla="*/ 225 w 64"/>
                <a:gd name="T61" fmla="*/ 21 h 79"/>
                <a:gd name="T62" fmla="*/ 225 w 64"/>
                <a:gd name="T63" fmla="*/ 29 h 79"/>
                <a:gd name="T64" fmla="*/ 225 w 64"/>
                <a:gd name="T65" fmla="*/ 3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9"/>
                <a:gd name="T101" fmla="*/ 64 w 6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79" name="Freeform 35"/>
            <p:cNvSpPr>
              <a:spLocks/>
            </p:cNvSpPr>
            <p:nvPr/>
          </p:nvSpPr>
          <p:spPr bwMode="auto">
            <a:xfrm>
              <a:off x="2488" y="2658"/>
              <a:ext cx="94" cy="65"/>
            </a:xfrm>
            <a:custGeom>
              <a:avLst/>
              <a:gdLst>
                <a:gd name="T0" fmla="*/ 177 w 50"/>
                <a:gd name="T1" fmla="*/ 29 h 64"/>
                <a:gd name="T2" fmla="*/ 177 w 50"/>
                <a:gd name="T3" fmla="*/ 22 h 64"/>
                <a:gd name="T4" fmla="*/ 177 w 50"/>
                <a:gd name="T5" fmla="*/ 14 h 64"/>
                <a:gd name="T6" fmla="*/ 177 w 50"/>
                <a:gd name="T7" fmla="*/ 7 h 64"/>
                <a:gd name="T8" fmla="*/ 152 w 50"/>
                <a:gd name="T9" fmla="*/ 7 h 64"/>
                <a:gd name="T10" fmla="*/ 152 w 50"/>
                <a:gd name="T11" fmla="*/ 0 h 64"/>
                <a:gd name="T12" fmla="*/ 128 w 50"/>
                <a:gd name="T13" fmla="*/ 0 h 64"/>
                <a:gd name="T14" fmla="*/ 103 w 50"/>
                <a:gd name="T15" fmla="*/ 0 h 64"/>
                <a:gd name="T16" fmla="*/ 77 w 50"/>
                <a:gd name="T17" fmla="*/ 0 h 64"/>
                <a:gd name="T18" fmla="*/ 53 w 50"/>
                <a:gd name="T19" fmla="*/ 0 h 64"/>
                <a:gd name="T20" fmla="*/ 53 w 50"/>
                <a:gd name="T21" fmla="*/ 7 h 64"/>
                <a:gd name="T22" fmla="*/ 28 w 50"/>
                <a:gd name="T23" fmla="*/ 7 h 64"/>
                <a:gd name="T24" fmla="*/ 28 w 50"/>
                <a:gd name="T25" fmla="*/ 14 h 64"/>
                <a:gd name="T26" fmla="*/ 0 w 50"/>
                <a:gd name="T27" fmla="*/ 14 h 64"/>
                <a:gd name="T28" fmla="*/ 0 w 50"/>
                <a:gd name="T29" fmla="*/ 22 h 64"/>
                <a:gd name="T30" fmla="*/ 0 w 50"/>
                <a:gd name="T31" fmla="*/ 29 h 64"/>
                <a:gd name="T32" fmla="*/ 0 w 50"/>
                <a:gd name="T33" fmla="*/ 38 h 64"/>
                <a:gd name="T34" fmla="*/ 0 w 50"/>
                <a:gd name="T35" fmla="*/ 45 h 64"/>
                <a:gd name="T36" fmla="*/ 0 w 50"/>
                <a:gd name="T37" fmla="*/ 52 h 64"/>
                <a:gd name="T38" fmla="*/ 28 w 50"/>
                <a:gd name="T39" fmla="*/ 59 h 64"/>
                <a:gd name="T40" fmla="*/ 28 w 50"/>
                <a:gd name="T41" fmla="*/ 66 h 64"/>
                <a:gd name="T42" fmla="*/ 53 w 50"/>
                <a:gd name="T43" fmla="*/ 66 h 64"/>
                <a:gd name="T44" fmla="*/ 77 w 50"/>
                <a:gd name="T45" fmla="*/ 66 h 64"/>
                <a:gd name="T46" fmla="*/ 103 w 50"/>
                <a:gd name="T47" fmla="*/ 66 h 64"/>
                <a:gd name="T48" fmla="*/ 128 w 50"/>
                <a:gd name="T49" fmla="*/ 66 h 64"/>
                <a:gd name="T50" fmla="*/ 152 w 50"/>
                <a:gd name="T51" fmla="*/ 66 h 64"/>
                <a:gd name="T52" fmla="*/ 152 w 50"/>
                <a:gd name="T53" fmla="*/ 59 h 64"/>
                <a:gd name="T54" fmla="*/ 177 w 50"/>
                <a:gd name="T55" fmla="*/ 59 h 64"/>
                <a:gd name="T56" fmla="*/ 177 w 50"/>
                <a:gd name="T57" fmla="*/ 52 h 64"/>
                <a:gd name="T58" fmla="*/ 177 w 50"/>
                <a:gd name="T59" fmla="*/ 45 h 64"/>
                <a:gd name="T60" fmla="*/ 177 w 50"/>
                <a:gd name="T61" fmla="*/ 38 h 64"/>
                <a:gd name="T62" fmla="*/ 177 w 50"/>
                <a:gd name="T63" fmla="*/ 29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64"/>
                <a:gd name="T98" fmla="*/ 50 w 5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64">
                  <a:moveTo>
                    <a:pt x="50" y="29"/>
                  </a:moveTo>
                  <a:lnTo>
                    <a:pt x="50" y="22"/>
                  </a:lnTo>
                  <a:lnTo>
                    <a:pt x="50" y="14"/>
                  </a:lnTo>
                  <a:lnTo>
                    <a:pt x="50" y="7"/>
                  </a:lnTo>
                  <a:lnTo>
                    <a:pt x="43" y="7"/>
                  </a:lnTo>
                  <a:lnTo>
                    <a:pt x="43" y="0"/>
                  </a:lnTo>
                  <a:lnTo>
                    <a:pt x="36" y="0"/>
                  </a:lnTo>
                  <a:lnTo>
                    <a:pt x="29" y="0"/>
                  </a:lnTo>
                  <a:lnTo>
                    <a:pt x="22" y="0"/>
                  </a:lnTo>
                  <a:lnTo>
                    <a:pt x="15" y="0"/>
                  </a:lnTo>
                  <a:lnTo>
                    <a:pt x="15" y="7"/>
                  </a:lnTo>
                  <a:lnTo>
                    <a:pt x="8" y="7"/>
                  </a:lnTo>
                  <a:lnTo>
                    <a:pt x="8" y="14"/>
                  </a:lnTo>
                  <a:lnTo>
                    <a:pt x="0" y="14"/>
                  </a:lnTo>
                  <a:lnTo>
                    <a:pt x="0" y="22"/>
                  </a:lnTo>
                  <a:lnTo>
                    <a:pt x="0" y="29"/>
                  </a:lnTo>
                  <a:lnTo>
                    <a:pt x="0" y="36"/>
                  </a:lnTo>
                  <a:lnTo>
                    <a:pt x="0" y="43"/>
                  </a:lnTo>
                  <a:lnTo>
                    <a:pt x="0" y="50"/>
                  </a:lnTo>
                  <a:lnTo>
                    <a:pt x="8" y="57"/>
                  </a:lnTo>
                  <a:lnTo>
                    <a:pt x="8" y="64"/>
                  </a:lnTo>
                  <a:lnTo>
                    <a:pt x="15" y="64"/>
                  </a:lnTo>
                  <a:lnTo>
                    <a:pt x="22" y="64"/>
                  </a:lnTo>
                  <a:lnTo>
                    <a:pt x="29" y="64"/>
                  </a:lnTo>
                  <a:lnTo>
                    <a:pt x="36" y="64"/>
                  </a:lnTo>
                  <a:lnTo>
                    <a:pt x="43" y="64"/>
                  </a:lnTo>
                  <a:lnTo>
                    <a:pt x="43" y="57"/>
                  </a:lnTo>
                  <a:lnTo>
                    <a:pt x="50" y="57"/>
                  </a:lnTo>
                  <a:lnTo>
                    <a:pt x="50" y="50"/>
                  </a:lnTo>
                  <a:lnTo>
                    <a:pt x="50" y="43"/>
                  </a:lnTo>
                  <a:lnTo>
                    <a:pt x="50" y="36"/>
                  </a:lnTo>
                  <a:lnTo>
                    <a:pt x="50" y="29"/>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80" name="Line 36"/>
            <p:cNvSpPr>
              <a:spLocks noChangeShapeType="1"/>
            </p:cNvSpPr>
            <p:nvPr/>
          </p:nvSpPr>
          <p:spPr bwMode="auto">
            <a:xfrm flipH="1">
              <a:off x="2112" y="2784"/>
              <a:ext cx="192" cy="48"/>
            </a:xfrm>
            <a:prstGeom prst="line">
              <a:avLst/>
            </a:prstGeom>
            <a:noFill/>
            <a:ln w="9525">
              <a:solidFill>
                <a:srgbClr val="000000"/>
              </a:solidFill>
              <a:round/>
              <a:headEnd/>
              <a:tailEnd type="triangle" w="med" len="med"/>
            </a:ln>
          </p:spPr>
          <p:txBody>
            <a:bodyPr wrap="none" anchor="ctr"/>
            <a:lstStyle/>
            <a:p>
              <a:endParaRPr lang="de-DE">
                <a:solidFill>
                  <a:srgbClr val="000000"/>
                </a:solidFill>
              </a:endParaRPr>
            </a:p>
          </p:txBody>
        </p:sp>
        <p:sp>
          <p:nvSpPr>
            <p:cNvPr id="17481" name="Line 37"/>
            <p:cNvSpPr>
              <a:spLocks noChangeShapeType="1"/>
            </p:cNvSpPr>
            <p:nvPr/>
          </p:nvSpPr>
          <p:spPr bwMode="auto">
            <a:xfrm flipH="1">
              <a:off x="4176" y="2784"/>
              <a:ext cx="192" cy="48"/>
            </a:xfrm>
            <a:prstGeom prst="line">
              <a:avLst/>
            </a:prstGeom>
            <a:noFill/>
            <a:ln w="9525">
              <a:solidFill>
                <a:srgbClr val="000000"/>
              </a:solidFill>
              <a:round/>
              <a:headEnd/>
              <a:tailEnd type="triangle" w="med" len="med"/>
            </a:ln>
          </p:spPr>
          <p:txBody>
            <a:bodyPr wrap="none" anchor="ctr"/>
            <a:lstStyle/>
            <a:p>
              <a:endParaRPr lang="de-DE">
                <a:solidFill>
                  <a:srgbClr val="000000"/>
                </a:solidFill>
              </a:endParaRPr>
            </a:p>
          </p:txBody>
        </p:sp>
        <p:sp>
          <p:nvSpPr>
            <p:cNvPr id="80" name="Text Box 12"/>
            <p:cNvSpPr txBox="1">
              <a:spLocks noChangeArrowheads="1"/>
            </p:cNvSpPr>
            <p:nvPr/>
          </p:nvSpPr>
          <p:spPr bwMode="auto">
            <a:xfrm>
              <a:off x="4844" y="2651"/>
              <a:ext cx="1526" cy="213"/>
            </a:xfrm>
            <a:prstGeom prst="rect">
              <a:avLst/>
            </a:prstGeom>
            <a:noFill/>
            <a:ln w="9525">
              <a:noFill/>
              <a:miter lim="800000"/>
              <a:headEnd/>
              <a:tailEnd/>
            </a:ln>
          </p:spPr>
          <p:txBody>
            <a:bodyPr wrap="none">
              <a:spAutoFit/>
            </a:bodyPr>
            <a:lstStyle/>
            <a:p>
              <a:pPr algn="ctr" defTabSz="761836"/>
              <a:r>
                <a:rPr lang="en-GB" altLang="ar-SA" sz="1600" u="none" dirty="0">
                  <a:solidFill>
                    <a:srgbClr val="000000"/>
                  </a:solidFill>
                  <a:cs typeface="Times New Roman (Arabic)" charset="-78"/>
                </a:rPr>
                <a:t>Use key just one time!!</a:t>
              </a:r>
            </a:p>
          </p:txBody>
        </p:sp>
      </p:grpSp>
      <p:grpSp>
        <p:nvGrpSpPr>
          <p:cNvPr id="4" name="Group 38"/>
          <p:cNvGrpSpPr>
            <a:grpSpLocks/>
          </p:cNvGrpSpPr>
          <p:nvPr/>
        </p:nvGrpSpPr>
        <p:grpSpPr bwMode="auto">
          <a:xfrm>
            <a:off x="792287" y="2666727"/>
            <a:ext cx="4211638" cy="1525588"/>
            <a:chOff x="673" y="1536"/>
            <a:chExt cx="2654" cy="960"/>
          </a:xfrm>
        </p:grpSpPr>
        <p:sp>
          <p:nvSpPr>
            <p:cNvPr id="17433" name="Text Box 39"/>
            <p:cNvSpPr txBox="1">
              <a:spLocks noChangeArrowheads="1"/>
            </p:cNvSpPr>
            <p:nvPr/>
          </p:nvSpPr>
          <p:spPr bwMode="auto">
            <a:xfrm>
              <a:off x="2160" y="1536"/>
              <a:ext cx="1167" cy="213"/>
            </a:xfrm>
            <a:prstGeom prst="rect">
              <a:avLst/>
            </a:prstGeom>
            <a:noFill/>
            <a:ln w="9525">
              <a:noFill/>
              <a:miter lim="800000"/>
              <a:headEnd/>
              <a:tailEnd/>
            </a:ln>
          </p:spPr>
          <p:txBody>
            <a:bodyPr wrap="none">
              <a:spAutoFit/>
            </a:bodyPr>
            <a:lstStyle/>
            <a:p>
              <a:pPr algn="ctr" defTabSz="761836"/>
              <a:r>
                <a:rPr lang="en-GB" altLang="ar-SA" sz="1600" u="none">
                  <a:solidFill>
                    <a:srgbClr val="000000"/>
                  </a:solidFill>
                  <a:cs typeface="Times New Roman (Arabic)" charset="-78"/>
                </a:rPr>
                <a:t>Cipher Text   </a:t>
              </a:r>
              <a:r>
                <a:rPr lang="en-GB" altLang="ar-SA" sz="1600" u="none">
                  <a:solidFill>
                    <a:srgbClr val="618FFD"/>
                  </a:solidFill>
                  <a:cs typeface="Times New Roman (Arabic)" charset="-78"/>
                </a:rPr>
                <a:t>X+</a:t>
              </a:r>
              <a:r>
                <a:rPr lang="en-GB" altLang="ar-SA" sz="1600" u="none">
                  <a:solidFill>
                    <a:srgbClr val="FC0128"/>
                  </a:solidFill>
                  <a:cs typeface="Times New Roman (Arabic)" charset="-78"/>
                </a:rPr>
                <a:t>Z</a:t>
              </a:r>
              <a:endParaRPr lang="en-GB" altLang="ar-SA" sz="1600" u="none">
                <a:solidFill>
                  <a:srgbClr val="000000"/>
                </a:solidFill>
                <a:cs typeface="Times New Roman (Arabic)" charset="-78"/>
              </a:endParaRPr>
            </a:p>
          </p:txBody>
        </p:sp>
        <p:sp>
          <p:nvSpPr>
            <p:cNvPr id="17434" name="Text Box 40"/>
            <p:cNvSpPr txBox="1">
              <a:spLocks noChangeArrowheads="1"/>
            </p:cNvSpPr>
            <p:nvPr/>
          </p:nvSpPr>
          <p:spPr bwMode="auto">
            <a:xfrm>
              <a:off x="673" y="1872"/>
              <a:ext cx="891" cy="213"/>
            </a:xfrm>
            <a:prstGeom prst="rect">
              <a:avLst/>
            </a:prstGeom>
            <a:noFill/>
            <a:ln w="9525">
              <a:noFill/>
              <a:miter lim="800000"/>
              <a:headEnd/>
              <a:tailEnd/>
            </a:ln>
          </p:spPr>
          <p:txBody>
            <a:bodyPr wrap="none">
              <a:spAutoFit/>
            </a:bodyPr>
            <a:lstStyle/>
            <a:p>
              <a:pPr algn="ctr" defTabSz="761836"/>
              <a:r>
                <a:rPr lang="en-GB" altLang="ar-SA" sz="1600" u="none">
                  <a:solidFill>
                    <a:srgbClr val="000000"/>
                  </a:solidFill>
                  <a:cs typeface="Times New Roman (Arabic)" charset="-78"/>
                </a:rPr>
                <a:t>Clear Text  </a:t>
              </a:r>
              <a:r>
                <a:rPr lang="en-GB" altLang="ar-SA" sz="1600" u="none">
                  <a:solidFill>
                    <a:srgbClr val="618FFD"/>
                  </a:solidFill>
                  <a:cs typeface="Times New Roman (Arabic)" charset="-78"/>
                </a:rPr>
                <a:t>X</a:t>
              </a:r>
            </a:p>
          </p:txBody>
        </p:sp>
        <p:sp>
          <p:nvSpPr>
            <p:cNvPr id="17435" name="Line 41"/>
            <p:cNvSpPr>
              <a:spLocks noChangeShapeType="1"/>
            </p:cNvSpPr>
            <p:nvPr/>
          </p:nvSpPr>
          <p:spPr bwMode="auto">
            <a:xfrm>
              <a:off x="2640" y="1776"/>
              <a:ext cx="144" cy="192"/>
            </a:xfrm>
            <a:prstGeom prst="line">
              <a:avLst/>
            </a:prstGeom>
            <a:noFill/>
            <a:ln w="57150">
              <a:solidFill>
                <a:srgbClr val="000000"/>
              </a:solidFill>
              <a:round/>
              <a:headEnd/>
              <a:tailEnd type="triangle" w="med" len="med"/>
            </a:ln>
          </p:spPr>
          <p:txBody>
            <a:bodyPr wrap="none" anchor="ctr"/>
            <a:lstStyle/>
            <a:p>
              <a:endParaRPr lang="de-DE">
                <a:solidFill>
                  <a:srgbClr val="000000"/>
                </a:solidFill>
              </a:endParaRPr>
            </a:p>
          </p:txBody>
        </p:sp>
        <p:sp>
          <p:nvSpPr>
            <p:cNvPr id="17436" name="Line 42"/>
            <p:cNvSpPr>
              <a:spLocks noChangeShapeType="1"/>
            </p:cNvSpPr>
            <p:nvPr/>
          </p:nvSpPr>
          <p:spPr bwMode="auto">
            <a:xfrm flipH="1">
              <a:off x="2749" y="2328"/>
              <a:ext cx="26" cy="30"/>
            </a:xfrm>
            <a:prstGeom prst="line">
              <a:avLst/>
            </a:prstGeom>
            <a:noFill/>
            <a:ln w="22225">
              <a:solidFill>
                <a:srgbClr val="FFFF99"/>
              </a:solidFill>
              <a:round/>
              <a:headEnd/>
              <a:tailEnd/>
            </a:ln>
          </p:spPr>
          <p:txBody>
            <a:bodyPr/>
            <a:lstStyle/>
            <a:p>
              <a:endParaRPr lang="de-DE">
                <a:solidFill>
                  <a:srgbClr val="000000"/>
                </a:solidFill>
              </a:endParaRPr>
            </a:p>
          </p:txBody>
        </p:sp>
        <p:sp>
          <p:nvSpPr>
            <p:cNvPr id="17437" name="Freeform 43"/>
            <p:cNvSpPr>
              <a:spLocks/>
            </p:cNvSpPr>
            <p:nvPr/>
          </p:nvSpPr>
          <p:spPr bwMode="auto">
            <a:xfrm>
              <a:off x="2479" y="2132"/>
              <a:ext cx="362" cy="314"/>
            </a:xfrm>
            <a:custGeom>
              <a:avLst/>
              <a:gdLst>
                <a:gd name="T0" fmla="*/ 405 w 192"/>
                <a:gd name="T1" fmla="*/ 321 h 307"/>
                <a:gd name="T2" fmla="*/ 75 w 192"/>
                <a:gd name="T3" fmla="*/ 186 h 307"/>
                <a:gd name="T4" fmla="*/ 49 w 192"/>
                <a:gd name="T5" fmla="*/ 179 h 307"/>
                <a:gd name="T6" fmla="*/ 49 w 192"/>
                <a:gd name="T7" fmla="*/ 165 h 307"/>
                <a:gd name="T8" fmla="*/ 25 w 192"/>
                <a:gd name="T9" fmla="*/ 156 h 307"/>
                <a:gd name="T10" fmla="*/ 25 w 192"/>
                <a:gd name="T11" fmla="*/ 141 h 307"/>
                <a:gd name="T12" fmla="*/ 0 w 192"/>
                <a:gd name="T13" fmla="*/ 127 h 307"/>
                <a:gd name="T14" fmla="*/ 0 w 192"/>
                <a:gd name="T15" fmla="*/ 111 h 307"/>
                <a:gd name="T16" fmla="*/ 0 w 192"/>
                <a:gd name="T17" fmla="*/ 104 h 307"/>
                <a:gd name="T18" fmla="*/ 0 w 192"/>
                <a:gd name="T19" fmla="*/ 89 h 307"/>
                <a:gd name="T20" fmla="*/ 0 w 192"/>
                <a:gd name="T21" fmla="*/ 75 h 307"/>
                <a:gd name="T22" fmla="*/ 25 w 192"/>
                <a:gd name="T23" fmla="*/ 59 h 307"/>
                <a:gd name="T24" fmla="*/ 25 w 192"/>
                <a:gd name="T25" fmla="*/ 52 h 307"/>
                <a:gd name="T26" fmla="*/ 49 w 192"/>
                <a:gd name="T27" fmla="*/ 37 h 307"/>
                <a:gd name="T28" fmla="*/ 75 w 192"/>
                <a:gd name="T29" fmla="*/ 30 h 307"/>
                <a:gd name="T30" fmla="*/ 100 w 192"/>
                <a:gd name="T31" fmla="*/ 21 h 307"/>
                <a:gd name="T32" fmla="*/ 128 w 192"/>
                <a:gd name="T33" fmla="*/ 14 h 307"/>
                <a:gd name="T34" fmla="*/ 153 w 192"/>
                <a:gd name="T35" fmla="*/ 7 h 307"/>
                <a:gd name="T36" fmla="*/ 177 w 192"/>
                <a:gd name="T37" fmla="*/ 7 h 307"/>
                <a:gd name="T38" fmla="*/ 202 w 192"/>
                <a:gd name="T39" fmla="*/ 0 h 307"/>
                <a:gd name="T40" fmla="*/ 228 w 192"/>
                <a:gd name="T41" fmla="*/ 0 h 307"/>
                <a:gd name="T42" fmla="*/ 253 w 192"/>
                <a:gd name="T43" fmla="*/ 7 h 307"/>
                <a:gd name="T44" fmla="*/ 277 w 192"/>
                <a:gd name="T45" fmla="*/ 7 h 307"/>
                <a:gd name="T46" fmla="*/ 302 w 192"/>
                <a:gd name="T47" fmla="*/ 14 h 307"/>
                <a:gd name="T48" fmla="*/ 330 w 192"/>
                <a:gd name="T49" fmla="*/ 21 h 307"/>
                <a:gd name="T50" fmla="*/ 356 w 192"/>
                <a:gd name="T51" fmla="*/ 30 h 307"/>
                <a:gd name="T52" fmla="*/ 683 w 192"/>
                <a:gd name="T53" fmla="*/ 165 h 307"/>
                <a:gd name="T54" fmla="*/ 658 w 192"/>
                <a:gd name="T55" fmla="*/ 179 h 307"/>
                <a:gd name="T56" fmla="*/ 330 w 192"/>
                <a:gd name="T57" fmla="*/ 45 h 307"/>
                <a:gd name="T58" fmla="*/ 302 w 192"/>
                <a:gd name="T59" fmla="*/ 37 h 307"/>
                <a:gd name="T60" fmla="*/ 277 w 192"/>
                <a:gd name="T61" fmla="*/ 30 h 307"/>
                <a:gd name="T62" fmla="*/ 253 w 192"/>
                <a:gd name="T63" fmla="*/ 30 h 307"/>
                <a:gd name="T64" fmla="*/ 228 w 192"/>
                <a:gd name="T65" fmla="*/ 21 h 307"/>
                <a:gd name="T66" fmla="*/ 202 w 192"/>
                <a:gd name="T67" fmla="*/ 21 h 307"/>
                <a:gd name="T68" fmla="*/ 177 w 192"/>
                <a:gd name="T69" fmla="*/ 21 h 307"/>
                <a:gd name="T70" fmla="*/ 153 w 192"/>
                <a:gd name="T71" fmla="*/ 30 h 307"/>
                <a:gd name="T72" fmla="*/ 128 w 192"/>
                <a:gd name="T73" fmla="*/ 30 h 307"/>
                <a:gd name="T74" fmla="*/ 128 w 192"/>
                <a:gd name="T75" fmla="*/ 37 h 307"/>
                <a:gd name="T76" fmla="*/ 100 w 192"/>
                <a:gd name="T77" fmla="*/ 45 h 307"/>
                <a:gd name="T78" fmla="*/ 75 w 192"/>
                <a:gd name="T79" fmla="*/ 52 h 307"/>
                <a:gd name="T80" fmla="*/ 75 w 192"/>
                <a:gd name="T81" fmla="*/ 59 h 307"/>
                <a:gd name="T82" fmla="*/ 49 w 192"/>
                <a:gd name="T83" fmla="*/ 75 h 307"/>
                <a:gd name="T84" fmla="*/ 49 w 192"/>
                <a:gd name="T85" fmla="*/ 82 h 307"/>
                <a:gd name="T86" fmla="*/ 49 w 192"/>
                <a:gd name="T87" fmla="*/ 89 h 307"/>
                <a:gd name="T88" fmla="*/ 49 w 192"/>
                <a:gd name="T89" fmla="*/ 104 h 307"/>
                <a:gd name="T90" fmla="*/ 49 w 192"/>
                <a:gd name="T91" fmla="*/ 111 h 307"/>
                <a:gd name="T92" fmla="*/ 49 w 192"/>
                <a:gd name="T93" fmla="*/ 127 h 307"/>
                <a:gd name="T94" fmla="*/ 49 w 192"/>
                <a:gd name="T95" fmla="*/ 134 h 307"/>
                <a:gd name="T96" fmla="*/ 75 w 192"/>
                <a:gd name="T97" fmla="*/ 141 h 307"/>
                <a:gd name="T98" fmla="*/ 75 w 192"/>
                <a:gd name="T99" fmla="*/ 156 h 307"/>
                <a:gd name="T100" fmla="*/ 100 w 192"/>
                <a:gd name="T101" fmla="*/ 165 h 307"/>
                <a:gd name="T102" fmla="*/ 100 w 192"/>
                <a:gd name="T103" fmla="*/ 172 h 307"/>
                <a:gd name="T104" fmla="*/ 430 w 192"/>
                <a:gd name="T105" fmla="*/ 306 h 307"/>
                <a:gd name="T106" fmla="*/ 405 w 192"/>
                <a:gd name="T107" fmla="*/ 321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close/>
                </a:path>
              </a:pathLst>
            </a:custGeom>
            <a:solidFill>
              <a:srgbClr val="FF3399"/>
            </a:solidFill>
            <a:ln w="9525">
              <a:noFill/>
              <a:round/>
              <a:headEnd/>
              <a:tailEnd/>
            </a:ln>
          </p:spPr>
          <p:txBody>
            <a:bodyPr/>
            <a:lstStyle/>
            <a:p>
              <a:endParaRPr lang="de-DE">
                <a:solidFill>
                  <a:srgbClr val="000000"/>
                </a:solidFill>
              </a:endParaRPr>
            </a:p>
          </p:txBody>
        </p:sp>
        <p:sp>
          <p:nvSpPr>
            <p:cNvPr id="17438" name="Freeform 44"/>
            <p:cNvSpPr>
              <a:spLocks/>
            </p:cNvSpPr>
            <p:nvPr/>
          </p:nvSpPr>
          <p:spPr bwMode="auto">
            <a:xfrm>
              <a:off x="2479" y="2132"/>
              <a:ext cx="362" cy="314"/>
            </a:xfrm>
            <a:custGeom>
              <a:avLst/>
              <a:gdLst>
                <a:gd name="T0" fmla="*/ 405 w 192"/>
                <a:gd name="T1" fmla="*/ 321 h 307"/>
                <a:gd name="T2" fmla="*/ 75 w 192"/>
                <a:gd name="T3" fmla="*/ 186 h 307"/>
                <a:gd name="T4" fmla="*/ 49 w 192"/>
                <a:gd name="T5" fmla="*/ 179 h 307"/>
                <a:gd name="T6" fmla="*/ 49 w 192"/>
                <a:gd name="T7" fmla="*/ 165 h 307"/>
                <a:gd name="T8" fmla="*/ 25 w 192"/>
                <a:gd name="T9" fmla="*/ 156 h 307"/>
                <a:gd name="T10" fmla="*/ 25 w 192"/>
                <a:gd name="T11" fmla="*/ 141 h 307"/>
                <a:gd name="T12" fmla="*/ 0 w 192"/>
                <a:gd name="T13" fmla="*/ 127 h 307"/>
                <a:gd name="T14" fmla="*/ 0 w 192"/>
                <a:gd name="T15" fmla="*/ 111 h 307"/>
                <a:gd name="T16" fmla="*/ 0 w 192"/>
                <a:gd name="T17" fmla="*/ 104 h 307"/>
                <a:gd name="T18" fmla="*/ 0 w 192"/>
                <a:gd name="T19" fmla="*/ 89 h 307"/>
                <a:gd name="T20" fmla="*/ 0 w 192"/>
                <a:gd name="T21" fmla="*/ 75 h 307"/>
                <a:gd name="T22" fmla="*/ 25 w 192"/>
                <a:gd name="T23" fmla="*/ 59 h 307"/>
                <a:gd name="T24" fmla="*/ 25 w 192"/>
                <a:gd name="T25" fmla="*/ 52 h 307"/>
                <a:gd name="T26" fmla="*/ 49 w 192"/>
                <a:gd name="T27" fmla="*/ 37 h 307"/>
                <a:gd name="T28" fmla="*/ 75 w 192"/>
                <a:gd name="T29" fmla="*/ 30 h 307"/>
                <a:gd name="T30" fmla="*/ 100 w 192"/>
                <a:gd name="T31" fmla="*/ 21 h 307"/>
                <a:gd name="T32" fmla="*/ 128 w 192"/>
                <a:gd name="T33" fmla="*/ 14 h 307"/>
                <a:gd name="T34" fmla="*/ 153 w 192"/>
                <a:gd name="T35" fmla="*/ 7 h 307"/>
                <a:gd name="T36" fmla="*/ 177 w 192"/>
                <a:gd name="T37" fmla="*/ 7 h 307"/>
                <a:gd name="T38" fmla="*/ 202 w 192"/>
                <a:gd name="T39" fmla="*/ 0 h 307"/>
                <a:gd name="T40" fmla="*/ 228 w 192"/>
                <a:gd name="T41" fmla="*/ 0 h 307"/>
                <a:gd name="T42" fmla="*/ 253 w 192"/>
                <a:gd name="T43" fmla="*/ 7 h 307"/>
                <a:gd name="T44" fmla="*/ 277 w 192"/>
                <a:gd name="T45" fmla="*/ 7 h 307"/>
                <a:gd name="T46" fmla="*/ 302 w 192"/>
                <a:gd name="T47" fmla="*/ 14 h 307"/>
                <a:gd name="T48" fmla="*/ 330 w 192"/>
                <a:gd name="T49" fmla="*/ 21 h 307"/>
                <a:gd name="T50" fmla="*/ 356 w 192"/>
                <a:gd name="T51" fmla="*/ 30 h 307"/>
                <a:gd name="T52" fmla="*/ 683 w 192"/>
                <a:gd name="T53" fmla="*/ 165 h 307"/>
                <a:gd name="T54" fmla="*/ 658 w 192"/>
                <a:gd name="T55" fmla="*/ 179 h 307"/>
                <a:gd name="T56" fmla="*/ 330 w 192"/>
                <a:gd name="T57" fmla="*/ 45 h 307"/>
                <a:gd name="T58" fmla="*/ 302 w 192"/>
                <a:gd name="T59" fmla="*/ 37 h 307"/>
                <a:gd name="T60" fmla="*/ 277 w 192"/>
                <a:gd name="T61" fmla="*/ 30 h 307"/>
                <a:gd name="T62" fmla="*/ 253 w 192"/>
                <a:gd name="T63" fmla="*/ 30 h 307"/>
                <a:gd name="T64" fmla="*/ 228 w 192"/>
                <a:gd name="T65" fmla="*/ 21 h 307"/>
                <a:gd name="T66" fmla="*/ 202 w 192"/>
                <a:gd name="T67" fmla="*/ 21 h 307"/>
                <a:gd name="T68" fmla="*/ 177 w 192"/>
                <a:gd name="T69" fmla="*/ 21 h 307"/>
                <a:gd name="T70" fmla="*/ 153 w 192"/>
                <a:gd name="T71" fmla="*/ 30 h 307"/>
                <a:gd name="T72" fmla="*/ 128 w 192"/>
                <a:gd name="T73" fmla="*/ 30 h 307"/>
                <a:gd name="T74" fmla="*/ 128 w 192"/>
                <a:gd name="T75" fmla="*/ 37 h 307"/>
                <a:gd name="T76" fmla="*/ 100 w 192"/>
                <a:gd name="T77" fmla="*/ 45 h 307"/>
                <a:gd name="T78" fmla="*/ 75 w 192"/>
                <a:gd name="T79" fmla="*/ 52 h 307"/>
                <a:gd name="T80" fmla="*/ 75 w 192"/>
                <a:gd name="T81" fmla="*/ 59 h 307"/>
                <a:gd name="T82" fmla="*/ 49 w 192"/>
                <a:gd name="T83" fmla="*/ 75 h 307"/>
                <a:gd name="T84" fmla="*/ 49 w 192"/>
                <a:gd name="T85" fmla="*/ 82 h 307"/>
                <a:gd name="T86" fmla="*/ 49 w 192"/>
                <a:gd name="T87" fmla="*/ 89 h 307"/>
                <a:gd name="T88" fmla="*/ 49 w 192"/>
                <a:gd name="T89" fmla="*/ 104 h 307"/>
                <a:gd name="T90" fmla="*/ 49 w 192"/>
                <a:gd name="T91" fmla="*/ 111 h 307"/>
                <a:gd name="T92" fmla="*/ 49 w 192"/>
                <a:gd name="T93" fmla="*/ 127 h 307"/>
                <a:gd name="T94" fmla="*/ 49 w 192"/>
                <a:gd name="T95" fmla="*/ 134 h 307"/>
                <a:gd name="T96" fmla="*/ 75 w 192"/>
                <a:gd name="T97" fmla="*/ 141 h 307"/>
                <a:gd name="T98" fmla="*/ 75 w 192"/>
                <a:gd name="T99" fmla="*/ 156 h 307"/>
                <a:gd name="T100" fmla="*/ 100 w 192"/>
                <a:gd name="T101" fmla="*/ 165 h 307"/>
                <a:gd name="T102" fmla="*/ 100 w 192"/>
                <a:gd name="T103" fmla="*/ 172 h 307"/>
                <a:gd name="T104" fmla="*/ 430 w 192"/>
                <a:gd name="T105" fmla="*/ 306 h 307"/>
                <a:gd name="T106" fmla="*/ 405 w 192"/>
                <a:gd name="T107" fmla="*/ 321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39" name="Line 45"/>
            <p:cNvSpPr>
              <a:spLocks noChangeShapeType="1"/>
            </p:cNvSpPr>
            <p:nvPr/>
          </p:nvSpPr>
          <p:spPr bwMode="auto">
            <a:xfrm flipV="1">
              <a:off x="2547" y="2190"/>
              <a:ext cx="121" cy="124"/>
            </a:xfrm>
            <a:prstGeom prst="line">
              <a:avLst/>
            </a:prstGeom>
            <a:noFill/>
            <a:ln w="22225">
              <a:solidFill>
                <a:srgbClr val="000000"/>
              </a:solidFill>
              <a:round/>
              <a:headEnd/>
              <a:tailEnd/>
            </a:ln>
          </p:spPr>
          <p:txBody>
            <a:bodyPr/>
            <a:lstStyle/>
            <a:p>
              <a:endParaRPr lang="de-DE">
                <a:solidFill>
                  <a:srgbClr val="000000"/>
                </a:solidFill>
              </a:endParaRPr>
            </a:p>
          </p:txBody>
        </p:sp>
        <p:sp>
          <p:nvSpPr>
            <p:cNvPr id="17440" name="Line 46"/>
            <p:cNvSpPr>
              <a:spLocks noChangeShapeType="1"/>
            </p:cNvSpPr>
            <p:nvPr/>
          </p:nvSpPr>
          <p:spPr bwMode="auto">
            <a:xfrm flipV="1">
              <a:off x="2694" y="2292"/>
              <a:ext cx="147" cy="139"/>
            </a:xfrm>
            <a:prstGeom prst="line">
              <a:avLst/>
            </a:prstGeom>
            <a:noFill/>
            <a:ln w="22225">
              <a:solidFill>
                <a:srgbClr val="000000"/>
              </a:solidFill>
              <a:round/>
              <a:headEnd/>
              <a:tailEnd/>
            </a:ln>
          </p:spPr>
          <p:txBody>
            <a:bodyPr/>
            <a:lstStyle/>
            <a:p>
              <a:endParaRPr lang="de-DE">
                <a:solidFill>
                  <a:srgbClr val="000000"/>
                </a:solidFill>
              </a:endParaRPr>
            </a:p>
          </p:txBody>
        </p:sp>
        <p:sp>
          <p:nvSpPr>
            <p:cNvPr id="17441" name="Freeform 47"/>
            <p:cNvSpPr>
              <a:spLocks/>
            </p:cNvSpPr>
            <p:nvPr/>
          </p:nvSpPr>
          <p:spPr bwMode="auto">
            <a:xfrm>
              <a:off x="2640" y="2256"/>
              <a:ext cx="135" cy="109"/>
            </a:xfrm>
            <a:custGeom>
              <a:avLst/>
              <a:gdLst>
                <a:gd name="T0" fmla="*/ 176 w 72"/>
                <a:gd name="T1" fmla="*/ 111 h 107"/>
                <a:gd name="T2" fmla="*/ 52 w 72"/>
                <a:gd name="T3" fmla="*/ 52 h 107"/>
                <a:gd name="T4" fmla="*/ 28 w 72"/>
                <a:gd name="T5" fmla="*/ 52 h 107"/>
                <a:gd name="T6" fmla="*/ 28 w 72"/>
                <a:gd name="T7" fmla="*/ 45 h 107"/>
                <a:gd name="T8" fmla="*/ 28 w 72"/>
                <a:gd name="T9" fmla="*/ 38 h 107"/>
                <a:gd name="T10" fmla="*/ 0 w 72"/>
                <a:gd name="T11" fmla="*/ 38 h 107"/>
                <a:gd name="T12" fmla="*/ 0 w 72"/>
                <a:gd name="T13" fmla="*/ 31 h 107"/>
                <a:gd name="T14" fmla="*/ 0 w 72"/>
                <a:gd name="T15" fmla="*/ 22 h 107"/>
                <a:gd name="T16" fmla="*/ 0 w 72"/>
                <a:gd name="T17" fmla="*/ 14 h 107"/>
                <a:gd name="T18" fmla="*/ 0 w 72"/>
                <a:gd name="T19" fmla="*/ 7 h 107"/>
                <a:gd name="T20" fmla="*/ 28 w 72"/>
                <a:gd name="T21" fmla="*/ 7 h 107"/>
                <a:gd name="T22" fmla="*/ 28 w 72"/>
                <a:gd name="T23" fmla="*/ 0 h 107"/>
                <a:gd name="T24" fmla="*/ 52 w 72"/>
                <a:gd name="T25" fmla="*/ 0 h 107"/>
                <a:gd name="T26" fmla="*/ 52 w 72"/>
                <a:gd name="T27" fmla="*/ 7 h 107"/>
                <a:gd name="T28" fmla="*/ 77 w 72"/>
                <a:gd name="T29" fmla="*/ 7 h 107"/>
                <a:gd name="T30" fmla="*/ 101 w 72"/>
                <a:gd name="T31" fmla="*/ 14 h 107"/>
                <a:gd name="T32" fmla="*/ 253 w 72"/>
                <a:gd name="T33" fmla="*/ 73 h 107"/>
                <a:gd name="T34" fmla="*/ 229 w 72"/>
                <a:gd name="T35" fmla="*/ 73 h 107"/>
                <a:gd name="T36" fmla="*/ 101 w 72"/>
                <a:gd name="T37" fmla="*/ 22 h 107"/>
                <a:gd name="T38" fmla="*/ 101 w 72"/>
                <a:gd name="T39" fmla="*/ 14 h 107"/>
                <a:gd name="T40" fmla="*/ 77 w 72"/>
                <a:gd name="T41" fmla="*/ 14 h 107"/>
                <a:gd name="T42" fmla="*/ 77 w 72"/>
                <a:gd name="T43" fmla="*/ 7 h 107"/>
                <a:gd name="T44" fmla="*/ 52 w 72"/>
                <a:gd name="T45" fmla="*/ 7 h 107"/>
                <a:gd name="T46" fmla="*/ 28 w 72"/>
                <a:gd name="T47" fmla="*/ 7 h 107"/>
                <a:gd name="T48" fmla="*/ 28 w 72"/>
                <a:gd name="T49" fmla="*/ 14 h 107"/>
                <a:gd name="T50" fmla="*/ 28 w 72"/>
                <a:gd name="T51" fmla="*/ 22 h 107"/>
                <a:gd name="T52" fmla="*/ 28 w 72"/>
                <a:gd name="T53" fmla="*/ 31 h 107"/>
                <a:gd name="T54" fmla="*/ 28 w 72"/>
                <a:gd name="T55" fmla="*/ 38 h 107"/>
                <a:gd name="T56" fmla="*/ 28 w 72"/>
                <a:gd name="T57" fmla="*/ 45 h 107"/>
                <a:gd name="T58" fmla="*/ 52 w 72"/>
                <a:gd name="T59" fmla="*/ 45 h 107"/>
                <a:gd name="T60" fmla="*/ 52 w 72"/>
                <a:gd name="T61" fmla="*/ 52 h 107"/>
                <a:gd name="T62" fmla="*/ 176 w 72"/>
                <a:gd name="T63" fmla="*/ 104 h 107"/>
                <a:gd name="T64" fmla="*/ 176 w 72"/>
                <a:gd name="T65" fmla="*/ 11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close/>
                </a:path>
              </a:pathLst>
            </a:custGeom>
            <a:solidFill>
              <a:srgbClr val="FF3399"/>
            </a:solidFill>
            <a:ln w="9525">
              <a:noFill/>
              <a:round/>
              <a:headEnd/>
              <a:tailEnd/>
            </a:ln>
          </p:spPr>
          <p:txBody>
            <a:bodyPr/>
            <a:lstStyle/>
            <a:p>
              <a:endParaRPr lang="de-DE">
                <a:solidFill>
                  <a:srgbClr val="000000"/>
                </a:solidFill>
              </a:endParaRPr>
            </a:p>
          </p:txBody>
        </p:sp>
        <p:sp>
          <p:nvSpPr>
            <p:cNvPr id="17442" name="Freeform 48"/>
            <p:cNvSpPr>
              <a:spLocks/>
            </p:cNvSpPr>
            <p:nvPr/>
          </p:nvSpPr>
          <p:spPr bwMode="auto">
            <a:xfrm>
              <a:off x="2640" y="2256"/>
              <a:ext cx="135" cy="109"/>
            </a:xfrm>
            <a:custGeom>
              <a:avLst/>
              <a:gdLst>
                <a:gd name="T0" fmla="*/ 176 w 72"/>
                <a:gd name="T1" fmla="*/ 111 h 107"/>
                <a:gd name="T2" fmla="*/ 52 w 72"/>
                <a:gd name="T3" fmla="*/ 52 h 107"/>
                <a:gd name="T4" fmla="*/ 28 w 72"/>
                <a:gd name="T5" fmla="*/ 52 h 107"/>
                <a:gd name="T6" fmla="*/ 28 w 72"/>
                <a:gd name="T7" fmla="*/ 45 h 107"/>
                <a:gd name="T8" fmla="*/ 28 w 72"/>
                <a:gd name="T9" fmla="*/ 38 h 107"/>
                <a:gd name="T10" fmla="*/ 0 w 72"/>
                <a:gd name="T11" fmla="*/ 38 h 107"/>
                <a:gd name="T12" fmla="*/ 0 w 72"/>
                <a:gd name="T13" fmla="*/ 31 h 107"/>
                <a:gd name="T14" fmla="*/ 0 w 72"/>
                <a:gd name="T15" fmla="*/ 22 h 107"/>
                <a:gd name="T16" fmla="*/ 0 w 72"/>
                <a:gd name="T17" fmla="*/ 14 h 107"/>
                <a:gd name="T18" fmla="*/ 0 w 72"/>
                <a:gd name="T19" fmla="*/ 7 h 107"/>
                <a:gd name="T20" fmla="*/ 28 w 72"/>
                <a:gd name="T21" fmla="*/ 7 h 107"/>
                <a:gd name="T22" fmla="*/ 28 w 72"/>
                <a:gd name="T23" fmla="*/ 0 h 107"/>
                <a:gd name="T24" fmla="*/ 52 w 72"/>
                <a:gd name="T25" fmla="*/ 0 h 107"/>
                <a:gd name="T26" fmla="*/ 52 w 72"/>
                <a:gd name="T27" fmla="*/ 7 h 107"/>
                <a:gd name="T28" fmla="*/ 77 w 72"/>
                <a:gd name="T29" fmla="*/ 7 h 107"/>
                <a:gd name="T30" fmla="*/ 101 w 72"/>
                <a:gd name="T31" fmla="*/ 14 h 107"/>
                <a:gd name="T32" fmla="*/ 253 w 72"/>
                <a:gd name="T33" fmla="*/ 73 h 107"/>
                <a:gd name="T34" fmla="*/ 229 w 72"/>
                <a:gd name="T35" fmla="*/ 73 h 107"/>
                <a:gd name="T36" fmla="*/ 101 w 72"/>
                <a:gd name="T37" fmla="*/ 22 h 107"/>
                <a:gd name="T38" fmla="*/ 101 w 72"/>
                <a:gd name="T39" fmla="*/ 14 h 107"/>
                <a:gd name="T40" fmla="*/ 77 w 72"/>
                <a:gd name="T41" fmla="*/ 14 h 107"/>
                <a:gd name="T42" fmla="*/ 77 w 72"/>
                <a:gd name="T43" fmla="*/ 7 h 107"/>
                <a:gd name="T44" fmla="*/ 52 w 72"/>
                <a:gd name="T45" fmla="*/ 7 h 107"/>
                <a:gd name="T46" fmla="*/ 28 w 72"/>
                <a:gd name="T47" fmla="*/ 7 h 107"/>
                <a:gd name="T48" fmla="*/ 28 w 72"/>
                <a:gd name="T49" fmla="*/ 14 h 107"/>
                <a:gd name="T50" fmla="*/ 28 w 72"/>
                <a:gd name="T51" fmla="*/ 22 h 107"/>
                <a:gd name="T52" fmla="*/ 28 w 72"/>
                <a:gd name="T53" fmla="*/ 31 h 107"/>
                <a:gd name="T54" fmla="*/ 28 w 72"/>
                <a:gd name="T55" fmla="*/ 38 h 107"/>
                <a:gd name="T56" fmla="*/ 28 w 72"/>
                <a:gd name="T57" fmla="*/ 45 h 107"/>
                <a:gd name="T58" fmla="*/ 52 w 72"/>
                <a:gd name="T59" fmla="*/ 45 h 107"/>
                <a:gd name="T60" fmla="*/ 52 w 72"/>
                <a:gd name="T61" fmla="*/ 52 h 107"/>
                <a:gd name="T62" fmla="*/ 176 w 72"/>
                <a:gd name="T63" fmla="*/ 104 h 107"/>
                <a:gd name="T64" fmla="*/ 176 w 72"/>
                <a:gd name="T65" fmla="*/ 11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43" name="Line 49"/>
            <p:cNvSpPr>
              <a:spLocks noChangeShapeType="1"/>
            </p:cNvSpPr>
            <p:nvPr/>
          </p:nvSpPr>
          <p:spPr bwMode="auto">
            <a:xfrm flipH="1">
              <a:off x="2749" y="2328"/>
              <a:ext cx="26" cy="30"/>
            </a:xfrm>
            <a:prstGeom prst="line">
              <a:avLst/>
            </a:prstGeom>
            <a:noFill/>
            <a:ln w="22225">
              <a:solidFill>
                <a:srgbClr val="000000"/>
              </a:solidFill>
              <a:round/>
              <a:headEnd/>
              <a:tailEnd/>
            </a:ln>
          </p:spPr>
          <p:txBody>
            <a:bodyPr/>
            <a:lstStyle/>
            <a:p>
              <a:endParaRPr lang="de-DE">
                <a:solidFill>
                  <a:srgbClr val="000000"/>
                </a:solidFill>
              </a:endParaRPr>
            </a:p>
          </p:txBody>
        </p:sp>
        <p:sp>
          <p:nvSpPr>
            <p:cNvPr id="17444" name="Line 50"/>
            <p:cNvSpPr>
              <a:spLocks noChangeShapeType="1"/>
            </p:cNvSpPr>
            <p:nvPr/>
          </p:nvSpPr>
          <p:spPr bwMode="auto">
            <a:xfrm flipV="1">
              <a:off x="2547" y="2190"/>
              <a:ext cx="121" cy="124"/>
            </a:xfrm>
            <a:prstGeom prst="line">
              <a:avLst/>
            </a:prstGeom>
            <a:noFill/>
            <a:ln w="22225">
              <a:solidFill>
                <a:srgbClr val="000000"/>
              </a:solidFill>
              <a:round/>
              <a:headEnd/>
              <a:tailEnd/>
            </a:ln>
          </p:spPr>
          <p:txBody>
            <a:bodyPr/>
            <a:lstStyle/>
            <a:p>
              <a:endParaRPr lang="de-DE">
                <a:solidFill>
                  <a:srgbClr val="000000"/>
                </a:solidFill>
              </a:endParaRPr>
            </a:p>
          </p:txBody>
        </p:sp>
        <p:sp>
          <p:nvSpPr>
            <p:cNvPr id="17445" name="Freeform 51"/>
            <p:cNvSpPr>
              <a:spLocks/>
            </p:cNvSpPr>
            <p:nvPr/>
          </p:nvSpPr>
          <p:spPr bwMode="auto">
            <a:xfrm>
              <a:off x="2561" y="2197"/>
              <a:ext cx="146" cy="147"/>
            </a:xfrm>
            <a:custGeom>
              <a:avLst/>
              <a:gdLst>
                <a:gd name="T0" fmla="*/ 225 w 78"/>
                <a:gd name="T1" fmla="*/ 0 h 143"/>
                <a:gd name="T2" fmla="*/ 273 w 78"/>
                <a:gd name="T3" fmla="*/ 0 h 143"/>
                <a:gd name="T4" fmla="*/ 0 w 78"/>
                <a:gd name="T5" fmla="*/ 151 h 143"/>
                <a:gd name="T6" fmla="*/ 0 60000 65536"/>
                <a:gd name="T7" fmla="*/ 0 60000 65536"/>
                <a:gd name="T8" fmla="*/ 0 60000 65536"/>
                <a:gd name="T9" fmla="*/ 0 w 78"/>
                <a:gd name="T10" fmla="*/ 0 h 143"/>
                <a:gd name="T11" fmla="*/ 78 w 78"/>
                <a:gd name="T12" fmla="*/ 143 h 143"/>
              </a:gdLst>
              <a:ahLst/>
              <a:cxnLst>
                <a:cxn ang="T6">
                  <a:pos x="T0" y="T1"/>
                </a:cxn>
                <a:cxn ang="T7">
                  <a:pos x="T2" y="T3"/>
                </a:cxn>
                <a:cxn ang="T8">
                  <a:pos x="T4" y="T5"/>
                </a:cxn>
              </a:cxnLst>
              <a:rect l="T9" t="T10" r="T11" b="T12"/>
              <a:pathLst>
                <a:path w="78" h="143">
                  <a:moveTo>
                    <a:pt x="64" y="0"/>
                  </a:moveTo>
                  <a:lnTo>
                    <a:pt x="78" y="0"/>
                  </a:lnTo>
                  <a:lnTo>
                    <a:pt x="0" y="143"/>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46" name="Text Box 52"/>
            <p:cNvSpPr txBox="1">
              <a:spLocks noChangeArrowheads="1"/>
            </p:cNvSpPr>
            <p:nvPr/>
          </p:nvSpPr>
          <p:spPr bwMode="auto">
            <a:xfrm>
              <a:off x="2193" y="2232"/>
              <a:ext cx="268" cy="213"/>
            </a:xfrm>
            <a:prstGeom prst="rect">
              <a:avLst/>
            </a:prstGeom>
            <a:noFill/>
            <a:ln w="9525">
              <a:noFill/>
              <a:miter lim="800000"/>
              <a:headEnd/>
              <a:tailEnd/>
            </a:ln>
          </p:spPr>
          <p:txBody>
            <a:bodyPr wrap="none">
              <a:spAutoFit/>
            </a:bodyPr>
            <a:lstStyle/>
            <a:p>
              <a:pPr algn="ctr" defTabSz="761836"/>
              <a:r>
                <a:rPr lang="en-GB" altLang="de-DE" sz="1600" u="none" dirty="0">
                  <a:solidFill>
                    <a:srgbClr val="FC0128"/>
                  </a:solidFill>
                  <a:cs typeface="Times New Roman (Arabic)" charset="-78"/>
                </a:rPr>
                <a:t>  </a:t>
              </a:r>
              <a:r>
                <a:rPr lang="en-GB" altLang="ar-SA" sz="1600" u="none" dirty="0">
                  <a:solidFill>
                    <a:srgbClr val="FC0128"/>
                  </a:solidFill>
                  <a:cs typeface="Times New Roman (Arabic)" charset="-78"/>
                </a:rPr>
                <a:t>Z</a:t>
              </a:r>
            </a:p>
          </p:txBody>
        </p:sp>
        <p:grpSp>
          <p:nvGrpSpPr>
            <p:cNvPr id="5" name="Group 53"/>
            <p:cNvGrpSpPr>
              <a:grpSpLocks/>
            </p:cNvGrpSpPr>
            <p:nvPr/>
          </p:nvGrpSpPr>
          <p:grpSpPr bwMode="auto">
            <a:xfrm>
              <a:off x="1632" y="1920"/>
              <a:ext cx="1392" cy="576"/>
              <a:chOff x="861" y="1824"/>
              <a:chExt cx="1392" cy="576"/>
            </a:xfrm>
          </p:grpSpPr>
          <p:sp>
            <p:nvSpPr>
              <p:cNvPr id="17448" name="Oval 54"/>
              <p:cNvSpPr>
                <a:spLocks noChangeArrowheads="1"/>
              </p:cNvSpPr>
              <p:nvPr/>
            </p:nvSpPr>
            <p:spPr bwMode="auto">
              <a:xfrm>
                <a:off x="1389" y="1824"/>
                <a:ext cx="240" cy="240"/>
              </a:xfrm>
              <a:prstGeom prst="ellipse">
                <a:avLst/>
              </a:prstGeom>
              <a:solidFill>
                <a:srgbClr val="FFFFFF"/>
              </a:solidFill>
              <a:ln w="28575">
                <a:solidFill>
                  <a:srgbClr val="000000"/>
                </a:solidFill>
                <a:round/>
                <a:headEnd/>
                <a:tailEnd/>
              </a:ln>
            </p:spPr>
            <p:txBody>
              <a:bodyPr wrap="none" anchor="ctr"/>
              <a:lstStyle/>
              <a:p>
                <a:pPr algn="ctr" defTabSz="761836"/>
                <a:r>
                  <a:rPr lang="de-DE" altLang="de-DE" sz="2700" u="none">
                    <a:solidFill>
                      <a:srgbClr val="000000"/>
                    </a:solidFill>
                    <a:latin typeface="Bookman Old Style" pitchFamily="18" charset="0"/>
                    <a:cs typeface="Times New Roman (Arabic)" charset="-78"/>
                  </a:rPr>
                  <a:t>+</a:t>
                </a:r>
                <a:endParaRPr lang="en-US" altLang="de-DE" sz="2700" u="none">
                  <a:solidFill>
                    <a:srgbClr val="000000"/>
                  </a:solidFill>
                  <a:latin typeface="Bookman Old Style" pitchFamily="18" charset="0"/>
                  <a:cs typeface="Times New Roman (Arabic)" charset="-78"/>
                </a:endParaRPr>
              </a:p>
            </p:txBody>
          </p:sp>
          <p:sp>
            <p:nvSpPr>
              <p:cNvPr id="17449" name="Line 55"/>
              <p:cNvSpPr>
                <a:spLocks noChangeShapeType="1"/>
              </p:cNvSpPr>
              <p:nvPr/>
            </p:nvSpPr>
            <p:spPr bwMode="auto">
              <a:xfrm>
                <a:off x="861" y="1920"/>
                <a:ext cx="528" cy="0"/>
              </a:xfrm>
              <a:prstGeom prst="line">
                <a:avLst/>
              </a:prstGeom>
              <a:noFill/>
              <a:ln w="28575">
                <a:solidFill>
                  <a:srgbClr val="000000"/>
                </a:solidFill>
                <a:round/>
                <a:headEnd/>
                <a:tailEnd type="triangle" w="med" len="med"/>
              </a:ln>
            </p:spPr>
            <p:txBody>
              <a:bodyPr wrap="none" anchor="ctr"/>
              <a:lstStyle/>
              <a:p>
                <a:endParaRPr lang="de-DE">
                  <a:solidFill>
                    <a:srgbClr val="000000"/>
                  </a:solidFill>
                </a:endParaRPr>
              </a:p>
            </p:txBody>
          </p:sp>
          <p:sp>
            <p:nvSpPr>
              <p:cNvPr id="17450" name="Line 56"/>
              <p:cNvSpPr>
                <a:spLocks noChangeShapeType="1"/>
              </p:cNvSpPr>
              <p:nvPr/>
            </p:nvSpPr>
            <p:spPr bwMode="auto">
              <a:xfrm>
                <a:off x="1629" y="1920"/>
                <a:ext cx="624" cy="0"/>
              </a:xfrm>
              <a:prstGeom prst="line">
                <a:avLst/>
              </a:prstGeom>
              <a:noFill/>
              <a:ln w="28575">
                <a:solidFill>
                  <a:srgbClr val="000000"/>
                </a:solidFill>
                <a:round/>
                <a:headEnd/>
                <a:tailEnd type="triangle" w="med" len="med"/>
              </a:ln>
            </p:spPr>
            <p:txBody>
              <a:bodyPr wrap="none" anchor="ctr"/>
              <a:lstStyle/>
              <a:p>
                <a:endParaRPr lang="de-DE">
                  <a:solidFill>
                    <a:srgbClr val="000000"/>
                  </a:solidFill>
                </a:endParaRPr>
              </a:p>
            </p:txBody>
          </p:sp>
          <p:sp>
            <p:nvSpPr>
              <p:cNvPr id="17451" name="Line 57"/>
              <p:cNvSpPr>
                <a:spLocks noChangeShapeType="1"/>
              </p:cNvSpPr>
              <p:nvPr/>
            </p:nvSpPr>
            <p:spPr bwMode="auto">
              <a:xfrm flipV="1">
                <a:off x="1488" y="2064"/>
                <a:ext cx="0" cy="336"/>
              </a:xfrm>
              <a:prstGeom prst="line">
                <a:avLst/>
              </a:prstGeom>
              <a:noFill/>
              <a:ln w="28575">
                <a:solidFill>
                  <a:srgbClr val="000000"/>
                </a:solidFill>
                <a:round/>
                <a:headEnd/>
                <a:tailEnd type="triangle" w="med" len="med"/>
              </a:ln>
            </p:spPr>
            <p:txBody>
              <a:bodyPr wrap="none" anchor="ctr"/>
              <a:lstStyle/>
              <a:p>
                <a:endParaRPr lang="de-DE">
                  <a:solidFill>
                    <a:srgbClr val="000000"/>
                  </a:solidFill>
                </a:endParaRPr>
              </a:p>
            </p:txBody>
          </p:sp>
        </p:grpSp>
      </p:grpSp>
      <p:grpSp>
        <p:nvGrpSpPr>
          <p:cNvPr id="6" name="Group 58"/>
          <p:cNvGrpSpPr>
            <a:grpSpLocks/>
          </p:cNvGrpSpPr>
          <p:nvPr/>
        </p:nvGrpSpPr>
        <p:grpSpPr bwMode="auto">
          <a:xfrm>
            <a:off x="4524501" y="3260818"/>
            <a:ext cx="5368636" cy="968012"/>
            <a:chOff x="3024" y="1908"/>
            <a:chExt cx="3383" cy="609"/>
          </a:xfrm>
        </p:grpSpPr>
        <p:sp>
          <p:nvSpPr>
            <p:cNvPr id="17417" name="Text Box 59"/>
            <p:cNvSpPr txBox="1">
              <a:spLocks noChangeArrowheads="1"/>
            </p:cNvSpPr>
            <p:nvPr/>
          </p:nvSpPr>
          <p:spPr bwMode="auto">
            <a:xfrm>
              <a:off x="5046" y="1908"/>
              <a:ext cx="1361" cy="213"/>
            </a:xfrm>
            <a:prstGeom prst="rect">
              <a:avLst/>
            </a:prstGeom>
            <a:noFill/>
            <a:ln w="9525">
              <a:noFill/>
              <a:miter lim="800000"/>
              <a:headEnd/>
              <a:tailEnd/>
            </a:ln>
          </p:spPr>
          <p:txBody>
            <a:bodyPr wrap="none">
              <a:spAutoFit/>
            </a:bodyPr>
            <a:lstStyle/>
            <a:p>
              <a:pPr algn="ctr" defTabSz="761836"/>
              <a:r>
                <a:rPr lang="en-GB" altLang="ar-SA" sz="1600" u="none" dirty="0">
                  <a:solidFill>
                    <a:srgbClr val="000000"/>
                  </a:solidFill>
                  <a:cs typeface="Times New Roman (Arabic)" charset="-78"/>
                </a:rPr>
                <a:t>Clear Text  </a:t>
              </a:r>
              <a:r>
                <a:rPr lang="en-GB" altLang="ar-SA" sz="1600" u="none" dirty="0">
                  <a:solidFill>
                    <a:srgbClr val="618FFD"/>
                  </a:solidFill>
                  <a:cs typeface="Times New Roman (Arabic)" charset="-78"/>
                </a:rPr>
                <a:t>X+</a:t>
              </a:r>
              <a:r>
                <a:rPr lang="en-GB" altLang="ar-SA" sz="1600" u="none" dirty="0">
                  <a:solidFill>
                    <a:srgbClr val="FC0128"/>
                  </a:solidFill>
                  <a:cs typeface="Times New Roman (Arabic)" charset="-78"/>
                </a:rPr>
                <a:t>Z+Z</a:t>
              </a:r>
              <a:r>
                <a:rPr lang="en-GB" altLang="ar-SA" sz="1600" u="none" dirty="0">
                  <a:solidFill>
                    <a:srgbClr val="618FFD"/>
                  </a:solidFill>
                  <a:cs typeface="Times New Roman (Arabic)" charset="-78"/>
                </a:rPr>
                <a:t>=X</a:t>
              </a:r>
              <a:endParaRPr lang="en-GB" altLang="ar-SA" sz="1600" u="none" dirty="0">
                <a:solidFill>
                  <a:srgbClr val="000000"/>
                </a:solidFill>
                <a:cs typeface="Times New Roman (Arabic)" charset="-78"/>
              </a:endParaRPr>
            </a:p>
          </p:txBody>
        </p:sp>
        <p:sp>
          <p:nvSpPr>
            <p:cNvPr id="17418" name="Line 60"/>
            <p:cNvSpPr>
              <a:spLocks noChangeShapeType="1"/>
            </p:cNvSpPr>
            <p:nvPr/>
          </p:nvSpPr>
          <p:spPr bwMode="auto">
            <a:xfrm flipH="1">
              <a:off x="4765" y="2376"/>
              <a:ext cx="26" cy="30"/>
            </a:xfrm>
            <a:prstGeom prst="line">
              <a:avLst/>
            </a:prstGeom>
            <a:noFill/>
            <a:ln w="22225">
              <a:solidFill>
                <a:srgbClr val="FFFF99"/>
              </a:solidFill>
              <a:round/>
              <a:headEnd/>
              <a:tailEnd/>
            </a:ln>
          </p:spPr>
          <p:txBody>
            <a:bodyPr/>
            <a:lstStyle/>
            <a:p>
              <a:endParaRPr lang="de-DE">
                <a:solidFill>
                  <a:srgbClr val="000000"/>
                </a:solidFill>
              </a:endParaRPr>
            </a:p>
          </p:txBody>
        </p:sp>
        <p:sp>
          <p:nvSpPr>
            <p:cNvPr id="17419" name="Freeform 61"/>
            <p:cNvSpPr>
              <a:spLocks/>
            </p:cNvSpPr>
            <p:nvPr/>
          </p:nvSpPr>
          <p:spPr bwMode="auto">
            <a:xfrm>
              <a:off x="4495" y="2180"/>
              <a:ext cx="362" cy="314"/>
            </a:xfrm>
            <a:custGeom>
              <a:avLst/>
              <a:gdLst>
                <a:gd name="T0" fmla="*/ 405 w 192"/>
                <a:gd name="T1" fmla="*/ 321 h 307"/>
                <a:gd name="T2" fmla="*/ 75 w 192"/>
                <a:gd name="T3" fmla="*/ 186 h 307"/>
                <a:gd name="T4" fmla="*/ 49 w 192"/>
                <a:gd name="T5" fmla="*/ 179 h 307"/>
                <a:gd name="T6" fmla="*/ 49 w 192"/>
                <a:gd name="T7" fmla="*/ 165 h 307"/>
                <a:gd name="T8" fmla="*/ 25 w 192"/>
                <a:gd name="T9" fmla="*/ 156 h 307"/>
                <a:gd name="T10" fmla="*/ 25 w 192"/>
                <a:gd name="T11" fmla="*/ 141 h 307"/>
                <a:gd name="T12" fmla="*/ 0 w 192"/>
                <a:gd name="T13" fmla="*/ 127 h 307"/>
                <a:gd name="T14" fmla="*/ 0 w 192"/>
                <a:gd name="T15" fmla="*/ 111 h 307"/>
                <a:gd name="T16" fmla="*/ 0 w 192"/>
                <a:gd name="T17" fmla="*/ 104 h 307"/>
                <a:gd name="T18" fmla="*/ 0 w 192"/>
                <a:gd name="T19" fmla="*/ 89 h 307"/>
                <a:gd name="T20" fmla="*/ 0 w 192"/>
                <a:gd name="T21" fmla="*/ 75 h 307"/>
                <a:gd name="T22" fmla="*/ 25 w 192"/>
                <a:gd name="T23" fmla="*/ 59 h 307"/>
                <a:gd name="T24" fmla="*/ 25 w 192"/>
                <a:gd name="T25" fmla="*/ 52 h 307"/>
                <a:gd name="T26" fmla="*/ 49 w 192"/>
                <a:gd name="T27" fmla="*/ 37 h 307"/>
                <a:gd name="T28" fmla="*/ 75 w 192"/>
                <a:gd name="T29" fmla="*/ 30 h 307"/>
                <a:gd name="T30" fmla="*/ 100 w 192"/>
                <a:gd name="T31" fmla="*/ 21 h 307"/>
                <a:gd name="T32" fmla="*/ 128 w 192"/>
                <a:gd name="T33" fmla="*/ 14 h 307"/>
                <a:gd name="T34" fmla="*/ 153 w 192"/>
                <a:gd name="T35" fmla="*/ 7 h 307"/>
                <a:gd name="T36" fmla="*/ 177 w 192"/>
                <a:gd name="T37" fmla="*/ 7 h 307"/>
                <a:gd name="T38" fmla="*/ 202 w 192"/>
                <a:gd name="T39" fmla="*/ 0 h 307"/>
                <a:gd name="T40" fmla="*/ 228 w 192"/>
                <a:gd name="T41" fmla="*/ 0 h 307"/>
                <a:gd name="T42" fmla="*/ 253 w 192"/>
                <a:gd name="T43" fmla="*/ 7 h 307"/>
                <a:gd name="T44" fmla="*/ 277 w 192"/>
                <a:gd name="T45" fmla="*/ 7 h 307"/>
                <a:gd name="T46" fmla="*/ 302 w 192"/>
                <a:gd name="T47" fmla="*/ 14 h 307"/>
                <a:gd name="T48" fmla="*/ 330 w 192"/>
                <a:gd name="T49" fmla="*/ 21 h 307"/>
                <a:gd name="T50" fmla="*/ 356 w 192"/>
                <a:gd name="T51" fmla="*/ 30 h 307"/>
                <a:gd name="T52" fmla="*/ 683 w 192"/>
                <a:gd name="T53" fmla="*/ 165 h 307"/>
                <a:gd name="T54" fmla="*/ 658 w 192"/>
                <a:gd name="T55" fmla="*/ 179 h 307"/>
                <a:gd name="T56" fmla="*/ 330 w 192"/>
                <a:gd name="T57" fmla="*/ 45 h 307"/>
                <a:gd name="T58" fmla="*/ 302 w 192"/>
                <a:gd name="T59" fmla="*/ 37 h 307"/>
                <a:gd name="T60" fmla="*/ 277 w 192"/>
                <a:gd name="T61" fmla="*/ 30 h 307"/>
                <a:gd name="T62" fmla="*/ 253 w 192"/>
                <a:gd name="T63" fmla="*/ 30 h 307"/>
                <a:gd name="T64" fmla="*/ 228 w 192"/>
                <a:gd name="T65" fmla="*/ 21 h 307"/>
                <a:gd name="T66" fmla="*/ 202 w 192"/>
                <a:gd name="T67" fmla="*/ 21 h 307"/>
                <a:gd name="T68" fmla="*/ 177 w 192"/>
                <a:gd name="T69" fmla="*/ 21 h 307"/>
                <a:gd name="T70" fmla="*/ 153 w 192"/>
                <a:gd name="T71" fmla="*/ 30 h 307"/>
                <a:gd name="T72" fmla="*/ 128 w 192"/>
                <a:gd name="T73" fmla="*/ 30 h 307"/>
                <a:gd name="T74" fmla="*/ 128 w 192"/>
                <a:gd name="T75" fmla="*/ 37 h 307"/>
                <a:gd name="T76" fmla="*/ 100 w 192"/>
                <a:gd name="T77" fmla="*/ 45 h 307"/>
                <a:gd name="T78" fmla="*/ 75 w 192"/>
                <a:gd name="T79" fmla="*/ 52 h 307"/>
                <a:gd name="T80" fmla="*/ 75 w 192"/>
                <a:gd name="T81" fmla="*/ 59 h 307"/>
                <a:gd name="T82" fmla="*/ 49 w 192"/>
                <a:gd name="T83" fmla="*/ 75 h 307"/>
                <a:gd name="T84" fmla="*/ 49 w 192"/>
                <a:gd name="T85" fmla="*/ 82 h 307"/>
                <a:gd name="T86" fmla="*/ 49 w 192"/>
                <a:gd name="T87" fmla="*/ 89 h 307"/>
                <a:gd name="T88" fmla="*/ 49 w 192"/>
                <a:gd name="T89" fmla="*/ 104 h 307"/>
                <a:gd name="T90" fmla="*/ 49 w 192"/>
                <a:gd name="T91" fmla="*/ 111 h 307"/>
                <a:gd name="T92" fmla="*/ 49 w 192"/>
                <a:gd name="T93" fmla="*/ 127 h 307"/>
                <a:gd name="T94" fmla="*/ 49 w 192"/>
                <a:gd name="T95" fmla="*/ 134 h 307"/>
                <a:gd name="T96" fmla="*/ 75 w 192"/>
                <a:gd name="T97" fmla="*/ 141 h 307"/>
                <a:gd name="T98" fmla="*/ 75 w 192"/>
                <a:gd name="T99" fmla="*/ 156 h 307"/>
                <a:gd name="T100" fmla="*/ 100 w 192"/>
                <a:gd name="T101" fmla="*/ 165 h 307"/>
                <a:gd name="T102" fmla="*/ 100 w 192"/>
                <a:gd name="T103" fmla="*/ 172 h 307"/>
                <a:gd name="T104" fmla="*/ 430 w 192"/>
                <a:gd name="T105" fmla="*/ 306 h 307"/>
                <a:gd name="T106" fmla="*/ 405 w 192"/>
                <a:gd name="T107" fmla="*/ 321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close/>
                </a:path>
              </a:pathLst>
            </a:custGeom>
            <a:solidFill>
              <a:srgbClr val="FF3399"/>
            </a:solidFill>
            <a:ln w="9525">
              <a:noFill/>
              <a:round/>
              <a:headEnd/>
              <a:tailEnd/>
            </a:ln>
          </p:spPr>
          <p:txBody>
            <a:bodyPr/>
            <a:lstStyle/>
            <a:p>
              <a:endParaRPr lang="de-DE">
                <a:solidFill>
                  <a:srgbClr val="000000"/>
                </a:solidFill>
              </a:endParaRPr>
            </a:p>
          </p:txBody>
        </p:sp>
        <p:sp>
          <p:nvSpPr>
            <p:cNvPr id="17420" name="Freeform 62"/>
            <p:cNvSpPr>
              <a:spLocks/>
            </p:cNvSpPr>
            <p:nvPr/>
          </p:nvSpPr>
          <p:spPr bwMode="auto">
            <a:xfrm>
              <a:off x="4495" y="2180"/>
              <a:ext cx="362" cy="314"/>
            </a:xfrm>
            <a:custGeom>
              <a:avLst/>
              <a:gdLst>
                <a:gd name="T0" fmla="*/ 405 w 192"/>
                <a:gd name="T1" fmla="*/ 321 h 307"/>
                <a:gd name="T2" fmla="*/ 75 w 192"/>
                <a:gd name="T3" fmla="*/ 186 h 307"/>
                <a:gd name="T4" fmla="*/ 49 w 192"/>
                <a:gd name="T5" fmla="*/ 179 h 307"/>
                <a:gd name="T6" fmla="*/ 49 w 192"/>
                <a:gd name="T7" fmla="*/ 165 h 307"/>
                <a:gd name="T8" fmla="*/ 25 w 192"/>
                <a:gd name="T9" fmla="*/ 156 h 307"/>
                <a:gd name="T10" fmla="*/ 25 w 192"/>
                <a:gd name="T11" fmla="*/ 141 h 307"/>
                <a:gd name="T12" fmla="*/ 0 w 192"/>
                <a:gd name="T13" fmla="*/ 127 h 307"/>
                <a:gd name="T14" fmla="*/ 0 w 192"/>
                <a:gd name="T15" fmla="*/ 111 h 307"/>
                <a:gd name="T16" fmla="*/ 0 w 192"/>
                <a:gd name="T17" fmla="*/ 104 h 307"/>
                <a:gd name="T18" fmla="*/ 0 w 192"/>
                <a:gd name="T19" fmla="*/ 89 h 307"/>
                <a:gd name="T20" fmla="*/ 0 w 192"/>
                <a:gd name="T21" fmla="*/ 75 h 307"/>
                <a:gd name="T22" fmla="*/ 25 w 192"/>
                <a:gd name="T23" fmla="*/ 59 h 307"/>
                <a:gd name="T24" fmla="*/ 25 w 192"/>
                <a:gd name="T25" fmla="*/ 52 h 307"/>
                <a:gd name="T26" fmla="*/ 49 w 192"/>
                <a:gd name="T27" fmla="*/ 37 h 307"/>
                <a:gd name="T28" fmla="*/ 75 w 192"/>
                <a:gd name="T29" fmla="*/ 30 h 307"/>
                <a:gd name="T30" fmla="*/ 100 w 192"/>
                <a:gd name="T31" fmla="*/ 21 h 307"/>
                <a:gd name="T32" fmla="*/ 128 w 192"/>
                <a:gd name="T33" fmla="*/ 14 h 307"/>
                <a:gd name="T34" fmla="*/ 153 w 192"/>
                <a:gd name="T35" fmla="*/ 7 h 307"/>
                <a:gd name="T36" fmla="*/ 177 w 192"/>
                <a:gd name="T37" fmla="*/ 7 h 307"/>
                <a:gd name="T38" fmla="*/ 202 w 192"/>
                <a:gd name="T39" fmla="*/ 0 h 307"/>
                <a:gd name="T40" fmla="*/ 228 w 192"/>
                <a:gd name="T41" fmla="*/ 0 h 307"/>
                <a:gd name="T42" fmla="*/ 253 w 192"/>
                <a:gd name="T43" fmla="*/ 7 h 307"/>
                <a:gd name="T44" fmla="*/ 277 w 192"/>
                <a:gd name="T45" fmla="*/ 7 h 307"/>
                <a:gd name="T46" fmla="*/ 302 w 192"/>
                <a:gd name="T47" fmla="*/ 14 h 307"/>
                <a:gd name="T48" fmla="*/ 330 w 192"/>
                <a:gd name="T49" fmla="*/ 21 h 307"/>
                <a:gd name="T50" fmla="*/ 356 w 192"/>
                <a:gd name="T51" fmla="*/ 30 h 307"/>
                <a:gd name="T52" fmla="*/ 683 w 192"/>
                <a:gd name="T53" fmla="*/ 165 h 307"/>
                <a:gd name="T54" fmla="*/ 658 w 192"/>
                <a:gd name="T55" fmla="*/ 179 h 307"/>
                <a:gd name="T56" fmla="*/ 330 w 192"/>
                <a:gd name="T57" fmla="*/ 45 h 307"/>
                <a:gd name="T58" fmla="*/ 302 w 192"/>
                <a:gd name="T59" fmla="*/ 37 h 307"/>
                <a:gd name="T60" fmla="*/ 277 w 192"/>
                <a:gd name="T61" fmla="*/ 30 h 307"/>
                <a:gd name="T62" fmla="*/ 253 w 192"/>
                <a:gd name="T63" fmla="*/ 30 h 307"/>
                <a:gd name="T64" fmla="*/ 228 w 192"/>
                <a:gd name="T65" fmla="*/ 21 h 307"/>
                <a:gd name="T66" fmla="*/ 202 w 192"/>
                <a:gd name="T67" fmla="*/ 21 h 307"/>
                <a:gd name="T68" fmla="*/ 177 w 192"/>
                <a:gd name="T69" fmla="*/ 21 h 307"/>
                <a:gd name="T70" fmla="*/ 153 w 192"/>
                <a:gd name="T71" fmla="*/ 30 h 307"/>
                <a:gd name="T72" fmla="*/ 128 w 192"/>
                <a:gd name="T73" fmla="*/ 30 h 307"/>
                <a:gd name="T74" fmla="*/ 128 w 192"/>
                <a:gd name="T75" fmla="*/ 37 h 307"/>
                <a:gd name="T76" fmla="*/ 100 w 192"/>
                <a:gd name="T77" fmla="*/ 45 h 307"/>
                <a:gd name="T78" fmla="*/ 75 w 192"/>
                <a:gd name="T79" fmla="*/ 52 h 307"/>
                <a:gd name="T80" fmla="*/ 75 w 192"/>
                <a:gd name="T81" fmla="*/ 59 h 307"/>
                <a:gd name="T82" fmla="*/ 49 w 192"/>
                <a:gd name="T83" fmla="*/ 75 h 307"/>
                <a:gd name="T84" fmla="*/ 49 w 192"/>
                <a:gd name="T85" fmla="*/ 82 h 307"/>
                <a:gd name="T86" fmla="*/ 49 w 192"/>
                <a:gd name="T87" fmla="*/ 89 h 307"/>
                <a:gd name="T88" fmla="*/ 49 w 192"/>
                <a:gd name="T89" fmla="*/ 104 h 307"/>
                <a:gd name="T90" fmla="*/ 49 w 192"/>
                <a:gd name="T91" fmla="*/ 111 h 307"/>
                <a:gd name="T92" fmla="*/ 49 w 192"/>
                <a:gd name="T93" fmla="*/ 127 h 307"/>
                <a:gd name="T94" fmla="*/ 49 w 192"/>
                <a:gd name="T95" fmla="*/ 134 h 307"/>
                <a:gd name="T96" fmla="*/ 75 w 192"/>
                <a:gd name="T97" fmla="*/ 141 h 307"/>
                <a:gd name="T98" fmla="*/ 75 w 192"/>
                <a:gd name="T99" fmla="*/ 156 h 307"/>
                <a:gd name="T100" fmla="*/ 100 w 192"/>
                <a:gd name="T101" fmla="*/ 165 h 307"/>
                <a:gd name="T102" fmla="*/ 100 w 192"/>
                <a:gd name="T103" fmla="*/ 172 h 307"/>
                <a:gd name="T104" fmla="*/ 430 w 192"/>
                <a:gd name="T105" fmla="*/ 306 h 307"/>
                <a:gd name="T106" fmla="*/ 405 w 192"/>
                <a:gd name="T107" fmla="*/ 321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21" name="Line 63"/>
            <p:cNvSpPr>
              <a:spLocks noChangeShapeType="1"/>
            </p:cNvSpPr>
            <p:nvPr/>
          </p:nvSpPr>
          <p:spPr bwMode="auto">
            <a:xfrm flipV="1">
              <a:off x="4563" y="2238"/>
              <a:ext cx="121" cy="124"/>
            </a:xfrm>
            <a:prstGeom prst="line">
              <a:avLst/>
            </a:prstGeom>
            <a:noFill/>
            <a:ln w="22225">
              <a:solidFill>
                <a:srgbClr val="000000"/>
              </a:solidFill>
              <a:round/>
              <a:headEnd/>
              <a:tailEnd/>
            </a:ln>
          </p:spPr>
          <p:txBody>
            <a:bodyPr/>
            <a:lstStyle/>
            <a:p>
              <a:endParaRPr lang="de-DE">
                <a:solidFill>
                  <a:srgbClr val="000000"/>
                </a:solidFill>
              </a:endParaRPr>
            </a:p>
          </p:txBody>
        </p:sp>
        <p:sp>
          <p:nvSpPr>
            <p:cNvPr id="17422" name="Line 64"/>
            <p:cNvSpPr>
              <a:spLocks noChangeShapeType="1"/>
            </p:cNvSpPr>
            <p:nvPr/>
          </p:nvSpPr>
          <p:spPr bwMode="auto">
            <a:xfrm flipV="1">
              <a:off x="4710" y="2340"/>
              <a:ext cx="147" cy="139"/>
            </a:xfrm>
            <a:prstGeom prst="line">
              <a:avLst/>
            </a:prstGeom>
            <a:noFill/>
            <a:ln w="22225">
              <a:solidFill>
                <a:srgbClr val="000000"/>
              </a:solidFill>
              <a:round/>
              <a:headEnd/>
              <a:tailEnd/>
            </a:ln>
          </p:spPr>
          <p:txBody>
            <a:bodyPr/>
            <a:lstStyle/>
            <a:p>
              <a:endParaRPr lang="de-DE">
                <a:solidFill>
                  <a:srgbClr val="000000"/>
                </a:solidFill>
              </a:endParaRPr>
            </a:p>
          </p:txBody>
        </p:sp>
        <p:sp>
          <p:nvSpPr>
            <p:cNvPr id="17423" name="Freeform 65"/>
            <p:cNvSpPr>
              <a:spLocks/>
            </p:cNvSpPr>
            <p:nvPr/>
          </p:nvSpPr>
          <p:spPr bwMode="auto">
            <a:xfrm>
              <a:off x="4656" y="2304"/>
              <a:ext cx="135" cy="109"/>
            </a:xfrm>
            <a:custGeom>
              <a:avLst/>
              <a:gdLst>
                <a:gd name="T0" fmla="*/ 176 w 72"/>
                <a:gd name="T1" fmla="*/ 111 h 107"/>
                <a:gd name="T2" fmla="*/ 52 w 72"/>
                <a:gd name="T3" fmla="*/ 52 h 107"/>
                <a:gd name="T4" fmla="*/ 28 w 72"/>
                <a:gd name="T5" fmla="*/ 52 h 107"/>
                <a:gd name="T6" fmla="*/ 28 w 72"/>
                <a:gd name="T7" fmla="*/ 45 h 107"/>
                <a:gd name="T8" fmla="*/ 28 w 72"/>
                <a:gd name="T9" fmla="*/ 38 h 107"/>
                <a:gd name="T10" fmla="*/ 0 w 72"/>
                <a:gd name="T11" fmla="*/ 38 h 107"/>
                <a:gd name="T12" fmla="*/ 0 w 72"/>
                <a:gd name="T13" fmla="*/ 31 h 107"/>
                <a:gd name="T14" fmla="*/ 0 w 72"/>
                <a:gd name="T15" fmla="*/ 22 h 107"/>
                <a:gd name="T16" fmla="*/ 0 w 72"/>
                <a:gd name="T17" fmla="*/ 14 h 107"/>
                <a:gd name="T18" fmla="*/ 0 w 72"/>
                <a:gd name="T19" fmla="*/ 7 h 107"/>
                <a:gd name="T20" fmla="*/ 28 w 72"/>
                <a:gd name="T21" fmla="*/ 7 h 107"/>
                <a:gd name="T22" fmla="*/ 28 w 72"/>
                <a:gd name="T23" fmla="*/ 0 h 107"/>
                <a:gd name="T24" fmla="*/ 52 w 72"/>
                <a:gd name="T25" fmla="*/ 0 h 107"/>
                <a:gd name="T26" fmla="*/ 52 w 72"/>
                <a:gd name="T27" fmla="*/ 7 h 107"/>
                <a:gd name="T28" fmla="*/ 77 w 72"/>
                <a:gd name="T29" fmla="*/ 7 h 107"/>
                <a:gd name="T30" fmla="*/ 101 w 72"/>
                <a:gd name="T31" fmla="*/ 14 h 107"/>
                <a:gd name="T32" fmla="*/ 253 w 72"/>
                <a:gd name="T33" fmla="*/ 73 h 107"/>
                <a:gd name="T34" fmla="*/ 229 w 72"/>
                <a:gd name="T35" fmla="*/ 73 h 107"/>
                <a:gd name="T36" fmla="*/ 101 w 72"/>
                <a:gd name="T37" fmla="*/ 22 h 107"/>
                <a:gd name="T38" fmla="*/ 101 w 72"/>
                <a:gd name="T39" fmla="*/ 14 h 107"/>
                <a:gd name="T40" fmla="*/ 77 w 72"/>
                <a:gd name="T41" fmla="*/ 14 h 107"/>
                <a:gd name="T42" fmla="*/ 77 w 72"/>
                <a:gd name="T43" fmla="*/ 7 h 107"/>
                <a:gd name="T44" fmla="*/ 52 w 72"/>
                <a:gd name="T45" fmla="*/ 7 h 107"/>
                <a:gd name="T46" fmla="*/ 28 w 72"/>
                <a:gd name="T47" fmla="*/ 7 h 107"/>
                <a:gd name="T48" fmla="*/ 28 w 72"/>
                <a:gd name="T49" fmla="*/ 14 h 107"/>
                <a:gd name="T50" fmla="*/ 28 w 72"/>
                <a:gd name="T51" fmla="*/ 22 h 107"/>
                <a:gd name="T52" fmla="*/ 28 w 72"/>
                <a:gd name="T53" fmla="*/ 31 h 107"/>
                <a:gd name="T54" fmla="*/ 28 w 72"/>
                <a:gd name="T55" fmla="*/ 38 h 107"/>
                <a:gd name="T56" fmla="*/ 28 w 72"/>
                <a:gd name="T57" fmla="*/ 45 h 107"/>
                <a:gd name="T58" fmla="*/ 52 w 72"/>
                <a:gd name="T59" fmla="*/ 45 h 107"/>
                <a:gd name="T60" fmla="*/ 52 w 72"/>
                <a:gd name="T61" fmla="*/ 52 h 107"/>
                <a:gd name="T62" fmla="*/ 176 w 72"/>
                <a:gd name="T63" fmla="*/ 104 h 107"/>
                <a:gd name="T64" fmla="*/ 176 w 72"/>
                <a:gd name="T65" fmla="*/ 11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close/>
                </a:path>
              </a:pathLst>
            </a:custGeom>
            <a:solidFill>
              <a:srgbClr val="FF3399"/>
            </a:solidFill>
            <a:ln w="9525">
              <a:noFill/>
              <a:round/>
              <a:headEnd/>
              <a:tailEnd/>
            </a:ln>
          </p:spPr>
          <p:txBody>
            <a:bodyPr/>
            <a:lstStyle/>
            <a:p>
              <a:endParaRPr lang="de-DE">
                <a:solidFill>
                  <a:srgbClr val="000000"/>
                </a:solidFill>
              </a:endParaRPr>
            </a:p>
          </p:txBody>
        </p:sp>
        <p:sp>
          <p:nvSpPr>
            <p:cNvPr id="17424" name="Freeform 66"/>
            <p:cNvSpPr>
              <a:spLocks/>
            </p:cNvSpPr>
            <p:nvPr/>
          </p:nvSpPr>
          <p:spPr bwMode="auto">
            <a:xfrm>
              <a:off x="4656" y="2304"/>
              <a:ext cx="135" cy="109"/>
            </a:xfrm>
            <a:custGeom>
              <a:avLst/>
              <a:gdLst>
                <a:gd name="T0" fmla="*/ 176 w 72"/>
                <a:gd name="T1" fmla="*/ 111 h 107"/>
                <a:gd name="T2" fmla="*/ 52 w 72"/>
                <a:gd name="T3" fmla="*/ 52 h 107"/>
                <a:gd name="T4" fmla="*/ 28 w 72"/>
                <a:gd name="T5" fmla="*/ 52 h 107"/>
                <a:gd name="T6" fmla="*/ 28 w 72"/>
                <a:gd name="T7" fmla="*/ 45 h 107"/>
                <a:gd name="T8" fmla="*/ 28 w 72"/>
                <a:gd name="T9" fmla="*/ 38 h 107"/>
                <a:gd name="T10" fmla="*/ 0 w 72"/>
                <a:gd name="T11" fmla="*/ 38 h 107"/>
                <a:gd name="T12" fmla="*/ 0 w 72"/>
                <a:gd name="T13" fmla="*/ 31 h 107"/>
                <a:gd name="T14" fmla="*/ 0 w 72"/>
                <a:gd name="T15" fmla="*/ 22 h 107"/>
                <a:gd name="T16" fmla="*/ 0 w 72"/>
                <a:gd name="T17" fmla="*/ 14 h 107"/>
                <a:gd name="T18" fmla="*/ 0 w 72"/>
                <a:gd name="T19" fmla="*/ 7 h 107"/>
                <a:gd name="T20" fmla="*/ 28 w 72"/>
                <a:gd name="T21" fmla="*/ 7 h 107"/>
                <a:gd name="T22" fmla="*/ 28 w 72"/>
                <a:gd name="T23" fmla="*/ 0 h 107"/>
                <a:gd name="T24" fmla="*/ 52 w 72"/>
                <a:gd name="T25" fmla="*/ 0 h 107"/>
                <a:gd name="T26" fmla="*/ 52 w 72"/>
                <a:gd name="T27" fmla="*/ 7 h 107"/>
                <a:gd name="T28" fmla="*/ 77 w 72"/>
                <a:gd name="T29" fmla="*/ 7 h 107"/>
                <a:gd name="T30" fmla="*/ 101 w 72"/>
                <a:gd name="T31" fmla="*/ 14 h 107"/>
                <a:gd name="T32" fmla="*/ 253 w 72"/>
                <a:gd name="T33" fmla="*/ 73 h 107"/>
                <a:gd name="T34" fmla="*/ 229 w 72"/>
                <a:gd name="T35" fmla="*/ 73 h 107"/>
                <a:gd name="T36" fmla="*/ 101 w 72"/>
                <a:gd name="T37" fmla="*/ 22 h 107"/>
                <a:gd name="T38" fmla="*/ 101 w 72"/>
                <a:gd name="T39" fmla="*/ 14 h 107"/>
                <a:gd name="T40" fmla="*/ 77 w 72"/>
                <a:gd name="T41" fmla="*/ 14 h 107"/>
                <a:gd name="T42" fmla="*/ 77 w 72"/>
                <a:gd name="T43" fmla="*/ 7 h 107"/>
                <a:gd name="T44" fmla="*/ 52 w 72"/>
                <a:gd name="T45" fmla="*/ 7 h 107"/>
                <a:gd name="T46" fmla="*/ 28 w 72"/>
                <a:gd name="T47" fmla="*/ 7 h 107"/>
                <a:gd name="T48" fmla="*/ 28 w 72"/>
                <a:gd name="T49" fmla="*/ 14 h 107"/>
                <a:gd name="T50" fmla="*/ 28 w 72"/>
                <a:gd name="T51" fmla="*/ 22 h 107"/>
                <a:gd name="T52" fmla="*/ 28 w 72"/>
                <a:gd name="T53" fmla="*/ 31 h 107"/>
                <a:gd name="T54" fmla="*/ 28 w 72"/>
                <a:gd name="T55" fmla="*/ 38 h 107"/>
                <a:gd name="T56" fmla="*/ 28 w 72"/>
                <a:gd name="T57" fmla="*/ 45 h 107"/>
                <a:gd name="T58" fmla="*/ 52 w 72"/>
                <a:gd name="T59" fmla="*/ 45 h 107"/>
                <a:gd name="T60" fmla="*/ 52 w 72"/>
                <a:gd name="T61" fmla="*/ 52 h 107"/>
                <a:gd name="T62" fmla="*/ 176 w 72"/>
                <a:gd name="T63" fmla="*/ 104 h 107"/>
                <a:gd name="T64" fmla="*/ 176 w 72"/>
                <a:gd name="T65" fmla="*/ 11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25" name="Line 67"/>
            <p:cNvSpPr>
              <a:spLocks noChangeShapeType="1"/>
            </p:cNvSpPr>
            <p:nvPr/>
          </p:nvSpPr>
          <p:spPr bwMode="auto">
            <a:xfrm flipH="1">
              <a:off x="4765" y="2376"/>
              <a:ext cx="26" cy="30"/>
            </a:xfrm>
            <a:prstGeom prst="line">
              <a:avLst/>
            </a:prstGeom>
            <a:noFill/>
            <a:ln w="22225">
              <a:solidFill>
                <a:srgbClr val="000000"/>
              </a:solidFill>
              <a:round/>
              <a:headEnd/>
              <a:tailEnd/>
            </a:ln>
          </p:spPr>
          <p:txBody>
            <a:bodyPr/>
            <a:lstStyle/>
            <a:p>
              <a:endParaRPr lang="de-DE">
                <a:solidFill>
                  <a:srgbClr val="000000"/>
                </a:solidFill>
              </a:endParaRPr>
            </a:p>
          </p:txBody>
        </p:sp>
        <p:sp>
          <p:nvSpPr>
            <p:cNvPr id="17426" name="Line 68"/>
            <p:cNvSpPr>
              <a:spLocks noChangeShapeType="1"/>
            </p:cNvSpPr>
            <p:nvPr/>
          </p:nvSpPr>
          <p:spPr bwMode="auto">
            <a:xfrm flipV="1">
              <a:off x="4563" y="2238"/>
              <a:ext cx="121" cy="124"/>
            </a:xfrm>
            <a:prstGeom prst="line">
              <a:avLst/>
            </a:prstGeom>
            <a:noFill/>
            <a:ln w="22225">
              <a:solidFill>
                <a:srgbClr val="000000"/>
              </a:solidFill>
              <a:round/>
              <a:headEnd/>
              <a:tailEnd/>
            </a:ln>
          </p:spPr>
          <p:txBody>
            <a:bodyPr/>
            <a:lstStyle/>
            <a:p>
              <a:endParaRPr lang="de-DE">
                <a:solidFill>
                  <a:srgbClr val="000000"/>
                </a:solidFill>
              </a:endParaRPr>
            </a:p>
          </p:txBody>
        </p:sp>
        <p:sp>
          <p:nvSpPr>
            <p:cNvPr id="17427" name="Freeform 69"/>
            <p:cNvSpPr>
              <a:spLocks/>
            </p:cNvSpPr>
            <p:nvPr/>
          </p:nvSpPr>
          <p:spPr bwMode="auto">
            <a:xfrm>
              <a:off x="4577" y="2245"/>
              <a:ext cx="146" cy="147"/>
            </a:xfrm>
            <a:custGeom>
              <a:avLst/>
              <a:gdLst>
                <a:gd name="T0" fmla="*/ 225 w 78"/>
                <a:gd name="T1" fmla="*/ 0 h 143"/>
                <a:gd name="T2" fmla="*/ 273 w 78"/>
                <a:gd name="T3" fmla="*/ 0 h 143"/>
                <a:gd name="T4" fmla="*/ 0 w 78"/>
                <a:gd name="T5" fmla="*/ 151 h 143"/>
                <a:gd name="T6" fmla="*/ 0 60000 65536"/>
                <a:gd name="T7" fmla="*/ 0 60000 65536"/>
                <a:gd name="T8" fmla="*/ 0 60000 65536"/>
                <a:gd name="T9" fmla="*/ 0 w 78"/>
                <a:gd name="T10" fmla="*/ 0 h 143"/>
                <a:gd name="T11" fmla="*/ 78 w 78"/>
                <a:gd name="T12" fmla="*/ 143 h 143"/>
              </a:gdLst>
              <a:ahLst/>
              <a:cxnLst>
                <a:cxn ang="T6">
                  <a:pos x="T0" y="T1"/>
                </a:cxn>
                <a:cxn ang="T7">
                  <a:pos x="T2" y="T3"/>
                </a:cxn>
                <a:cxn ang="T8">
                  <a:pos x="T4" y="T5"/>
                </a:cxn>
              </a:cxnLst>
              <a:rect l="T9" t="T10" r="T11" b="T12"/>
              <a:pathLst>
                <a:path w="78" h="143">
                  <a:moveTo>
                    <a:pt x="64" y="0"/>
                  </a:moveTo>
                  <a:lnTo>
                    <a:pt x="78" y="0"/>
                  </a:lnTo>
                  <a:lnTo>
                    <a:pt x="0" y="143"/>
                  </a:lnTo>
                </a:path>
              </a:pathLst>
            </a:custGeom>
            <a:noFill/>
            <a:ln w="22225">
              <a:solidFill>
                <a:srgbClr val="000000"/>
              </a:solidFill>
              <a:prstDash val="solid"/>
              <a:round/>
              <a:headEnd/>
              <a:tailEnd/>
            </a:ln>
          </p:spPr>
          <p:txBody>
            <a:bodyPr/>
            <a:lstStyle/>
            <a:p>
              <a:endParaRPr lang="de-DE">
                <a:solidFill>
                  <a:srgbClr val="000000"/>
                </a:solidFill>
              </a:endParaRPr>
            </a:p>
          </p:txBody>
        </p:sp>
        <p:sp>
          <p:nvSpPr>
            <p:cNvPr id="17428" name="Oval 70"/>
            <p:cNvSpPr>
              <a:spLocks noChangeArrowheads="1"/>
            </p:cNvSpPr>
            <p:nvPr/>
          </p:nvSpPr>
          <p:spPr bwMode="auto">
            <a:xfrm>
              <a:off x="4176" y="1920"/>
              <a:ext cx="240" cy="240"/>
            </a:xfrm>
            <a:prstGeom prst="ellipse">
              <a:avLst/>
            </a:prstGeom>
            <a:solidFill>
              <a:srgbClr val="FFFFFF"/>
            </a:solidFill>
            <a:ln w="28575">
              <a:solidFill>
                <a:srgbClr val="000000"/>
              </a:solidFill>
              <a:round/>
              <a:headEnd/>
              <a:tailEnd/>
            </a:ln>
          </p:spPr>
          <p:txBody>
            <a:bodyPr wrap="none" anchor="ctr"/>
            <a:lstStyle/>
            <a:p>
              <a:pPr algn="ctr" defTabSz="761836"/>
              <a:r>
                <a:rPr lang="de-DE" altLang="de-DE" sz="2700" u="none">
                  <a:solidFill>
                    <a:srgbClr val="000000"/>
                  </a:solidFill>
                  <a:latin typeface="Bookman Old Style" pitchFamily="18" charset="0"/>
                  <a:cs typeface="Times New Roman (Arabic)" charset="-78"/>
                </a:rPr>
                <a:t>+</a:t>
              </a:r>
              <a:endParaRPr lang="en-US" altLang="de-DE" sz="2700" u="none">
                <a:solidFill>
                  <a:srgbClr val="000000"/>
                </a:solidFill>
                <a:latin typeface="Bookman Old Style" pitchFamily="18" charset="0"/>
                <a:cs typeface="Times New Roman (Arabic)" charset="-78"/>
              </a:endParaRPr>
            </a:p>
          </p:txBody>
        </p:sp>
        <p:sp>
          <p:nvSpPr>
            <p:cNvPr id="17429" name="Line 71"/>
            <p:cNvSpPr>
              <a:spLocks noChangeShapeType="1"/>
            </p:cNvSpPr>
            <p:nvPr/>
          </p:nvSpPr>
          <p:spPr bwMode="auto">
            <a:xfrm>
              <a:off x="3024" y="2016"/>
              <a:ext cx="1152" cy="0"/>
            </a:xfrm>
            <a:prstGeom prst="line">
              <a:avLst/>
            </a:prstGeom>
            <a:noFill/>
            <a:ln w="28575">
              <a:solidFill>
                <a:srgbClr val="000000"/>
              </a:solidFill>
              <a:round/>
              <a:headEnd/>
              <a:tailEnd type="triangle" w="med" len="med"/>
            </a:ln>
          </p:spPr>
          <p:txBody>
            <a:bodyPr wrap="none" anchor="ctr"/>
            <a:lstStyle/>
            <a:p>
              <a:endParaRPr lang="de-DE">
                <a:solidFill>
                  <a:srgbClr val="000000"/>
                </a:solidFill>
              </a:endParaRPr>
            </a:p>
          </p:txBody>
        </p:sp>
        <p:sp>
          <p:nvSpPr>
            <p:cNvPr id="17430" name="Line 72"/>
            <p:cNvSpPr>
              <a:spLocks noChangeShapeType="1"/>
            </p:cNvSpPr>
            <p:nvPr/>
          </p:nvSpPr>
          <p:spPr bwMode="auto">
            <a:xfrm>
              <a:off x="4416" y="2016"/>
              <a:ext cx="624" cy="0"/>
            </a:xfrm>
            <a:prstGeom prst="line">
              <a:avLst/>
            </a:prstGeom>
            <a:noFill/>
            <a:ln w="28575">
              <a:solidFill>
                <a:srgbClr val="000000"/>
              </a:solidFill>
              <a:round/>
              <a:headEnd/>
              <a:tailEnd type="triangle" w="med" len="med"/>
            </a:ln>
          </p:spPr>
          <p:txBody>
            <a:bodyPr wrap="none" anchor="ctr"/>
            <a:lstStyle/>
            <a:p>
              <a:endParaRPr lang="de-DE">
                <a:solidFill>
                  <a:srgbClr val="000000"/>
                </a:solidFill>
              </a:endParaRPr>
            </a:p>
          </p:txBody>
        </p:sp>
        <p:sp>
          <p:nvSpPr>
            <p:cNvPr id="17431" name="Line 73"/>
            <p:cNvSpPr>
              <a:spLocks noChangeShapeType="1"/>
            </p:cNvSpPr>
            <p:nvPr/>
          </p:nvSpPr>
          <p:spPr bwMode="auto">
            <a:xfrm flipV="1">
              <a:off x="4275" y="2160"/>
              <a:ext cx="0" cy="336"/>
            </a:xfrm>
            <a:prstGeom prst="line">
              <a:avLst/>
            </a:prstGeom>
            <a:noFill/>
            <a:ln w="28575">
              <a:solidFill>
                <a:srgbClr val="000000"/>
              </a:solidFill>
              <a:round/>
              <a:headEnd/>
              <a:tailEnd type="triangle" w="med" len="med"/>
            </a:ln>
          </p:spPr>
          <p:txBody>
            <a:bodyPr wrap="none" anchor="ctr"/>
            <a:lstStyle/>
            <a:p>
              <a:endParaRPr lang="de-DE">
                <a:solidFill>
                  <a:srgbClr val="000000"/>
                </a:solidFill>
              </a:endParaRPr>
            </a:p>
          </p:txBody>
        </p:sp>
        <p:sp>
          <p:nvSpPr>
            <p:cNvPr id="17432" name="Text Box 74"/>
            <p:cNvSpPr txBox="1">
              <a:spLocks noChangeArrowheads="1"/>
            </p:cNvSpPr>
            <p:nvPr/>
          </p:nvSpPr>
          <p:spPr bwMode="auto">
            <a:xfrm>
              <a:off x="4223" y="2304"/>
              <a:ext cx="268" cy="213"/>
            </a:xfrm>
            <a:prstGeom prst="rect">
              <a:avLst/>
            </a:prstGeom>
            <a:noFill/>
            <a:ln w="9525">
              <a:noFill/>
              <a:miter lim="800000"/>
              <a:headEnd/>
              <a:tailEnd/>
            </a:ln>
          </p:spPr>
          <p:txBody>
            <a:bodyPr wrap="none">
              <a:spAutoFit/>
            </a:bodyPr>
            <a:lstStyle/>
            <a:p>
              <a:pPr algn="ctr" defTabSz="761836"/>
              <a:r>
                <a:rPr lang="en-GB" altLang="de-DE" sz="1600" u="none">
                  <a:solidFill>
                    <a:srgbClr val="FC0128"/>
                  </a:solidFill>
                  <a:cs typeface="Times New Roman (Arabic)" charset="-78"/>
                </a:rPr>
                <a:t>  </a:t>
              </a:r>
              <a:r>
                <a:rPr lang="en-GB" altLang="ar-SA" sz="1600" u="none">
                  <a:solidFill>
                    <a:srgbClr val="FC0128"/>
                  </a:solidFill>
                  <a:cs typeface="Times New Roman (Arabic)" charset="-78"/>
                </a:rPr>
                <a:t>Z</a:t>
              </a:r>
            </a:p>
          </p:txBody>
        </p:sp>
        <p:sp>
          <p:nvSpPr>
            <p:cNvPr id="79" name="Text Box 59"/>
            <p:cNvSpPr txBox="1">
              <a:spLocks noChangeArrowheads="1"/>
            </p:cNvSpPr>
            <p:nvPr/>
          </p:nvSpPr>
          <p:spPr bwMode="auto">
            <a:xfrm>
              <a:off x="5099" y="2166"/>
              <a:ext cx="1254" cy="213"/>
            </a:xfrm>
            <a:prstGeom prst="rect">
              <a:avLst/>
            </a:prstGeom>
            <a:noFill/>
            <a:ln w="9525">
              <a:noFill/>
              <a:miter lim="800000"/>
              <a:headEnd/>
              <a:tailEnd/>
            </a:ln>
          </p:spPr>
          <p:txBody>
            <a:bodyPr wrap="none">
              <a:spAutoFit/>
            </a:bodyPr>
            <a:lstStyle/>
            <a:p>
              <a:pPr algn="ctr" defTabSz="761836"/>
              <a:r>
                <a:rPr lang="en-GB" altLang="ar-SA" sz="1600" u="none" dirty="0">
                  <a:solidFill>
                    <a:srgbClr val="000000"/>
                  </a:solidFill>
                  <a:cs typeface="Times New Roman (Arabic)" charset="-78"/>
                </a:rPr>
                <a:t>!Addition in GF(2)!</a:t>
              </a:r>
            </a:p>
          </p:txBody>
        </p:sp>
      </p:grpSp>
      <p:sp>
        <p:nvSpPr>
          <p:cNvPr id="76" name="Text Box 6"/>
          <p:cNvSpPr txBox="1">
            <a:spLocks noChangeArrowheads="1"/>
          </p:cNvSpPr>
          <p:nvPr/>
        </p:nvSpPr>
        <p:spPr bwMode="auto">
          <a:xfrm>
            <a:off x="4357459" y="6033240"/>
            <a:ext cx="1324361" cy="338534"/>
          </a:xfrm>
          <a:prstGeom prst="rect">
            <a:avLst/>
          </a:prstGeom>
          <a:solidFill>
            <a:srgbClr val="CCFFFF"/>
          </a:solidFill>
          <a:ln w="9525">
            <a:solidFill>
              <a:srgbClr val="C00000"/>
            </a:solidFill>
            <a:miter lim="800000"/>
            <a:headEnd/>
            <a:tailEnd/>
          </a:ln>
        </p:spPr>
        <p:txBody>
          <a:bodyPr wrap="none" lIns="91420" tIns="45710" rIns="91420" bIns="45710">
            <a:spAutoFit/>
          </a:bodyPr>
          <a:lstStyle/>
          <a:p>
            <a:pPr algn="ctr" defTabSz="761836"/>
            <a:r>
              <a:rPr lang="de-DE" altLang="ar-SA" sz="1600" u="none" dirty="0">
                <a:solidFill>
                  <a:srgbClr val="1515F5"/>
                </a:solidFill>
                <a:latin typeface="Bookman Old Style" pitchFamily="18" charset="0"/>
                <a:cs typeface="Times New Roman (Arabic)" charset="-78"/>
              </a:rPr>
              <a:t>H(z) </a:t>
            </a:r>
            <a:r>
              <a:rPr lang="de-DE" altLang="ar-SA" sz="1600" dirty="0">
                <a:solidFill>
                  <a:srgbClr val="1515F5"/>
                </a:solidFill>
                <a:latin typeface="Bookman Old Style" pitchFamily="18" charset="0"/>
                <a:cs typeface="Times New Roman (Arabic)" charset="-78"/>
              </a:rPr>
              <a:t>&gt;</a:t>
            </a:r>
            <a:r>
              <a:rPr lang="de-DE" altLang="ar-SA" sz="1600" u="none" dirty="0">
                <a:solidFill>
                  <a:srgbClr val="1515F5"/>
                </a:solidFill>
                <a:latin typeface="Bookman Old Style" pitchFamily="18" charset="0"/>
                <a:cs typeface="Times New Roman (Arabic)" charset="-78"/>
              </a:rPr>
              <a:t> H(X)</a:t>
            </a:r>
            <a:endParaRPr lang="en-GB" altLang="ar-SA" sz="1600" u="none" dirty="0">
              <a:solidFill>
                <a:srgbClr val="1515F5"/>
              </a:solidFill>
              <a:latin typeface="Bookman Old Style" pitchFamily="18" charset="0"/>
              <a:cs typeface="Times New Roman (Arabic)" charset="-78"/>
            </a:endParaRPr>
          </a:p>
        </p:txBody>
      </p:sp>
      <p:sp>
        <p:nvSpPr>
          <p:cNvPr id="7" name="Rectangle 1"/>
          <p:cNvSpPr>
            <a:spLocks noChangeArrowheads="1"/>
          </p:cNvSpPr>
          <p:nvPr/>
        </p:nvSpPr>
        <p:spPr bwMode="auto">
          <a:xfrm>
            <a:off x="8137434" y="2248198"/>
            <a:ext cx="20724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de-DE" sz="1600" u="none" dirty="0">
                <a:solidFill>
                  <a:srgbClr val="000000"/>
                </a:solidFill>
                <a:latin typeface="New Century Schlbk"/>
                <a:cs typeface="Arial" pitchFamily="34" charset="0"/>
              </a:rPr>
              <a:t>Gilbert </a:t>
            </a:r>
            <a:r>
              <a:rPr lang="de-DE" sz="1600" u="none" dirty="0" err="1">
                <a:solidFill>
                  <a:srgbClr val="000000"/>
                </a:solidFill>
                <a:latin typeface="New Century Schlbk"/>
                <a:cs typeface="Arial" pitchFamily="34" charset="0"/>
              </a:rPr>
              <a:t>Vernam</a:t>
            </a:r>
            <a:r>
              <a:rPr lang="de-DE" sz="1600" u="none" dirty="0">
                <a:solidFill>
                  <a:srgbClr val="000000"/>
                </a:solidFill>
                <a:latin typeface="New Century Schlbk"/>
                <a:cs typeface="Arial" pitchFamily="34" charset="0"/>
              </a:rPr>
              <a:t/>
            </a:r>
            <a:br>
              <a:rPr lang="de-DE" sz="1600" u="none" dirty="0">
                <a:solidFill>
                  <a:srgbClr val="000000"/>
                </a:solidFill>
                <a:latin typeface="New Century Schlbk"/>
                <a:cs typeface="Arial" pitchFamily="34" charset="0"/>
              </a:rPr>
            </a:br>
            <a:r>
              <a:rPr lang="de-DE" sz="1400" u="none" dirty="0">
                <a:solidFill>
                  <a:srgbClr val="000000"/>
                </a:solidFill>
                <a:latin typeface="New Century Schlbk"/>
                <a:cs typeface="Arial" pitchFamily="34" charset="0"/>
              </a:rPr>
              <a:t>1890 – 1960</a:t>
            </a:r>
          </a:p>
          <a:p>
            <a:pPr algn="ctr"/>
            <a:r>
              <a:rPr lang="de-DE" sz="1400" u="none" dirty="0">
                <a:solidFill>
                  <a:srgbClr val="000000"/>
                </a:solidFill>
                <a:latin typeface="New Century Schlbk"/>
                <a:cs typeface="Arial" pitchFamily="34" charset="0"/>
              </a:rPr>
              <a:t>(AT&amp;T)</a:t>
            </a:r>
          </a:p>
        </p:txBody>
      </p:sp>
      <p:pic>
        <p:nvPicPr>
          <p:cNvPr id="15362" name="Picture 2" descr="Gilbert Vern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735" y="349423"/>
            <a:ext cx="1381886" cy="189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2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02886"/>
                                        </p:tgtEl>
                                        <p:attrNameLst>
                                          <p:attrName>style.visibility</p:attrName>
                                        </p:attrNameLst>
                                      </p:cBhvr>
                                      <p:to>
                                        <p:strVal val="visible"/>
                                      </p:to>
                                    </p:set>
                                    <p:anim calcmode="lin" valueType="num">
                                      <p:cBhvr additive="base">
                                        <p:cTn id="30" dur="500" fill="hold"/>
                                        <p:tgtEl>
                                          <p:spTgt spid="1402886"/>
                                        </p:tgtEl>
                                        <p:attrNameLst>
                                          <p:attrName>ppt_x</p:attrName>
                                        </p:attrNameLst>
                                      </p:cBhvr>
                                      <p:tavLst>
                                        <p:tav tm="0">
                                          <p:val>
                                            <p:strVal val="#ppt_x"/>
                                          </p:val>
                                        </p:tav>
                                        <p:tav tm="100000">
                                          <p:val>
                                            <p:strVal val="#ppt_x"/>
                                          </p:val>
                                        </p:tav>
                                      </p:tavLst>
                                    </p:anim>
                                    <p:anim calcmode="lin" valueType="num">
                                      <p:cBhvr additive="base">
                                        <p:cTn id="31" dur="500" fill="hold"/>
                                        <p:tgtEl>
                                          <p:spTgt spid="140288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additive="base">
                                        <p:cTn id="36" dur="500" fill="hold"/>
                                        <p:tgtEl>
                                          <p:spTgt spid="76"/>
                                        </p:tgtEl>
                                        <p:attrNameLst>
                                          <p:attrName>ppt_x</p:attrName>
                                        </p:attrNameLst>
                                      </p:cBhvr>
                                      <p:tavLst>
                                        <p:tav tm="0">
                                          <p:val>
                                            <p:strVal val="#ppt_x"/>
                                          </p:val>
                                        </p:tav>
                                        <p:tav tm="100000">
                                          <p:val>
                                            <p:strVal val="#ppt_x"/>
                                          </p:val>
                                        </p:tav>
                                      </p:tavLst>
                                    </p:anim>
                                    <p:anim calcmode="lin" valueType="num">
                                      <p:cBhvr additive="base">
                                        <p:cTn id="37"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86" grpId="0" animBg="1" autoUpdateAnimBg="0"/>
      <p:bldP spid="7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Text Box 2"/>
          <p:cNvSpPr txBox="1">
            <a:spLocks noChangeArrowheads="1"/>
          </p:cNvSpPr>
          <p:nvPr/>
        </p:nvSpPr>
        <p:spPr bwMode="auto">
          <a:xfrm>
            <a:off x="1440359" y="348384"/>
            <a:ext cx="7308412" cy="1446550"/>
          </a:xfrm>
          <a:prstGeom prst="rect">
            <a:avLst/>
          </a:prstGeom>
          <a:noFill/>
          <a:ln w="9525">
            <a:noFill/>
            <a:miter lim="800000"/>
            <a:headEnd/>
            <a:tailEnd/>
          </a:ln>
          <a:effectLst/>
        </p:spPr>
        <p:txBody>
          <a:bodyPr wrap="none">
            <a:spAutoFit/>
          </a:bodyPr>
          <a:lstStyle/>
          <a:p>
            <a:pPr algn="ctr" defTabSz="762000">
              <a:spcBef>
                <a:spcPct val="50000"/>
              </a:spcBef>
              <a:defRPr/>
            </a:pPr>
            <a:r>
              <a:rPr lang="en-GB" sz="4000" u="none" dirty="0">
                <a:solidFill>
                  <a:schemeClr val="hlink"/>
                </a:solidFill>
                <a:effectLst>
                  <a:outerShdw blurRad="38100" dist="38100" dir="2700000" algn="tl">
                    <a:srgbClr val="C0C0C0"/>
                  </a:outerShdw>
                </a:effectLst>
                <a:latin typeface="Arial Narrow" pitchFamily="34" charset="0"/>
              </a:rPr>
              <a:t>Generalised</a:t>
            </a:r>
            <a:r>
              <a:rPr lang="en-GB" sz="3600" u="none" dirty="0">
                <a:solidFill>
                  <a:schemeClr val="hlink"/>
                </a:solidFill>
                <a:latin typeface="Arial Narrow" pitchFamily="34" charset="0"/>
              </a:rPr>
              <a:t> One-Time Pad Cipher</a:t>
            </a:r>
          </a:p>
          <a:p>
            <a:pPr algn="ctr" defTabSz="762000">
              <a:spcBef>
                <a:spcPct val="50000"/>
              </a:spcBef>
              <a:defRPr/>
            </a:pPr>
            <a:r>
              <a:rPr lang="en-GB" sz="3200" u="none" dirty="0">
                <a:latin typeface="Arial Narrow" pitchFamily="34" charset="0"/>
              </a:rPr>
              <a:t>System is also perfect for any Group &lt;</a:t>
            </a:r>
            <a:r>
              <a:rPr lang="en-US" sz="3200" u="none" dirty="0">
                <a:latin typeface="Arial Narrow" pitchFamily="34" charset="0"/>
              </a:rPr>
              <a:t> </a:t>
            </a:r>
            <a:r>
              <a:rPr lang="en-GB" sz="3200" u="none" dirty="0">
                <a:latin typeface="Arial Narrow" pitchFamily="34" charset="0"/>
              </a:rPr>
              <a:t>G, *</a:t>
            </a:r>
            <a:r>
              <a:rPr lang="en-US" sz="3200" u="none" dirty="0">
                <a:latin typeface="Arial Narrow" pitchFamily="34" charset="0"/>
              </a:rPr>
              <a:t> </a:t>
            </a:r>
            <a:r>
              <a:rPr lang="en-GB" sz="3200" u="none" dirty="0">
                <a:latin typeface="Arial Narrow" pitchFamily="34" charset="0"/>
              </a:rPr>
              <a:t>&gt;</a:t>
            </a:r>
            <a:endParaRPr lang="en-GB" sz="3600" u="none" dirty="0">
              <a:latin typeface="Arial Narrow" pitchFamily="34" charset="0"/>
            </a:endParaRPr>
          </a:p>
        </p:txBody>
      </p:sp>
      <p:grpSp>
        <p:nvGrpSpPr>
          <p:cNvPr id="2" name="Group 3"/>
          <p:cNvGrpSpPr>
            <a:grpSpLocks/>
          </p:cNvGrpSpPr>
          <p:nvPr/>
        </p:nvGrpSpPr>
        <p:grpSpPr bwMode="auto">
          <a:xfrm>
            <a:off x="2068465" y="4746681"/>
            <a:ext cx="5289647" cy="369888"/>
            <a:chOff x="1303" y="3072"/>
            <a:chExt cx="3333" cy="233"/>
          </a:xfrm>
        </p:grpSpPr>
        <p:sp>
          <p:nvSpPr>
            <p:cNvPr id="18503" name="Text Box 4"/>
            <p:cNvSpPr txBox="1">
              <a:spLocks noChangeArrowheads="1"/>
            </p:cNvSpPr>
            <p:nvPr/>
          </p:nvSpPr>
          <p:spPr bwMode="auto">
            <a:xfrm>
              <a:off x="1303" y="3072"/>
              <a:ext cx="1297" cy="233"/>
            </a:xfrm>
            <a:prstGeom prst="rect">
              <a:avLst/>
            </a:prstGeom>
            <a:noFill/>
            <a:ln w="9525">
              <a:noFill/>
              <a:miter lim="800000"/>
              <a:headEnd/>
              <a:tailEnd/>
            </a:ln>
          </p:spPr>
          <p:txBody>
            <a:bodyPr wrap="none">
              <a:spAutoFit/>
            </a:bodyPr>
            <a:lstStyle/>
            <a:p>
              <a:pPr algn="ctr" defTabSz="762000"/>
              <a:r>
                <a:rPr lang="en-GB" sz="1800" u="none">
                  <a:solidFill>
                    <a:schemeClr val="hlink"/>
                  </a:solidFill>
                  <a:latin typeface="Arial Narrow" panose="020B0606020202030204" pitchFamily="34" charset="0"/>
                </a:rPr>
                <a:t>One Time secret Key</a:t>
              </a:r>
            </a:p>
          </p:txBody>
        </p:sp>
        <p:sp>
          <p:nvSpPr>
            <p:cNvPr id="18504" name="Text Box 5"/>
            <p:cNvSpPr txBox="1">
              <a:spLocks noChangeArrowheads="1"/>
            </p:cNvSpPr>
            <p:nvPr/>
          </p:nvSpPr>
          <p:spPr bwMode="auto">
            <a:xfrm>
              <a:off x="3339" y="3072"/>
              <a:ext cx="1297" cy="233"/>
            </a:xfrm>
            <a:prstGeom prst="rect">
              <a:avLst/>
            </a:prstGeom>
            <a:noFill/>
            <a:ln w="9525">
              <a:noFill/>
              <a:miter lim="800000"/>
              <a:headEnd/>
              <a:tailEnd/>
            </a:ln>
          </p:spPr>
          <p:txBody>
            <a:bodyPr wrap="none">
              <a:spAutoFit/>
            </a:bodyPr>
            <a:lstStyle/>
            <a:p>
              <a:pPr algn="ctr" defTabSz="762000"/>
              <a:r>
                <a:rPr lang="en-GB" sz="1800" u="none">
                  <a:solidFill>
                    <a:schemeClr val="hlink"/>
                  </a:solidFill>
                  <a:latin typeface="Arial Narrow" panose="020B0606020202030204" pitchFamily="34" charset="0"/>
                </a:rPr>
                <a:t>One Time secret Key</a:t>
              </a:r>
            </a:p>
          </p:txBody>
        </p:sp>
      </p:grpSp>
      <p:sp>
        <p:nvSpPr>
          <p:cNvPr id="1404934" name="Text Box 6"/>
          <p:cNvSpPr txBox="1">
            <a:spLocks noChangeArrowheads="1"/>
          </p:cNvSpPr>
          <p:nvPr/>
        </p:nvSpPr>
        <p:spPr bwMode="auto">
          <a:xfrm>
            <a:off x="3313507" y="5619055"/>
            <a:ext cx="3094117" cy="646331"/>
          </a:xfrm>
          <a:prstGeom prst="rect">
            <a:avLst/>
          </a:prstGeom>
          <a:solidFill>
            <a:srgbClr val="CCFFFF"/>
          </a:solidFill>
          <a:ln w="9525">
            <a:solidFill>
              <a:schemeClr val="accent1"/>
            </a:solidFill>
            <a:miter lim="800000"/>
            <a:headEnd/>
            <a:tailEnd/>
          </a:ln>
        </p:spPr>
        <p:txBody>
          <a:bodyPr wrap="none">
            <a:spAutoFit/>
          </a:bodyPr>
          <a:lstStyle/>
          <a:p>
            <a:pPr algn="ctr" defTabSz="762000"/>
            <a:r>
              <a:rPr lang="en-GB" sz="1800" u="none" dirty="0">
                <a:solidFill>
                  <a:schemeClr val="hlink"/>
                </a:solidFill>
                <a:latin typeface="Arial Narrow" panose="020B0606020202030204" pitchFamily="34" charset="0"/>
              </a:rPr>
              <a:t>Key length = Clear text length !!!</a:t>
            </a:r>
          </a:p>
          <a:p>
            <a:pPr algn="ctr" defTabSz="762000"/>
            <a:r>
              <a:rPr lang="en-GB" sz="1800" u="none" dirty="0">
                <a:solidFill>
                  <a:schemeClr val="hlink"/>
                </a:solidFill>
                <a:latin typeface="Arial Narrow" panose="020B0606020202030204" pitchFamily="34" charset="0"/>
              </a:rPr>
              <a:t>No key is repeatedly used!!</a:t>
            </a:r>
          </a:p>
        </p:txBody>
      </p:sp>
      <p:grpSp>
        <p:nvGrpSpPr>
          <p:cNvPr id="3" name="Group 7"/>
          <p:cNvGrpSpPr>
            <a:grpSpLocks/>
          </p:cNvGrpSpPr>
          <p:nvPr/>
        </p:nvGrpSpPr>
        <p:grpSpPr bwMode="auto">
          <a:xfrm>
            <a:off x="1628768" y="3832275"/>
            <a:ext cx="5888046" cy="685800"/>
            <a:chOff x="1051" y="2544"/>
            <a:chExt cx="3710" cy="432"/>
          </a:xfrm>
        </p:grpSpPr>
        <p:sp>
          <p:nvSpPr>
            <p:cNvPr id="18473" name="Text Box 8"/>
            <p:cNvSpPr txBox="1">
              <a:spLocks noChangeArrowheads="1"/>
            </p:cNvSpPr>
            <p:nvPr/>
          </p:nvSpPr>
          <p:spPr bwMode="auto">
            <a:xfrm>
              <a:off x="1051" y="2734"/>
              <a:ext cx="620" cy="233"/>
            </a:xfrm>
            <a:prstGeom prst="rect">
              <a:avLst/>
            </a:prstGeom>
            <a:noFill/>
            <a:ln w="9525">
              <a:noFill/>
              <a:miter lim="800000"/>
              <a:headEnd/>
              <a:tailEnd/>
            </a:ln>
          </p:spPr>
          <p:txBody>
            <a:bodyPr wrap="none">
              <a:spAutoFit/>
            </a:bodyPr>
            <a:lstStyle/>
            <a:p>
              <a:pPr algn="ctr" defTabSz="762000"/>
              <a:r>
                <a:rPr lang="en-GB" sz="1800" u="none">
                  <a:latin typeface="Arial Narrow" panose="020B0606020202030204" pitchFamily="34" charset="0"/>
                </a:rPr>
                <a:t>Key-tape</a:t>
              </a:r>
            </a:p>
          </p:txBody>
        </p:sp>
        <p:sp>
          <p:nvSpPr>
            <p:cNvPr id="18474" name="Oval 9"/>
            <p:cNvSpPr>
              <a:spLocks noChangeArrowheads="1"/>
            </p:cNvSpPr>
            <p:nvPr/>
          </p:nvSpPr>
          <p:spPr bwMode="auto">
            <a:xfrm>
              <a:off x="1776" y="2688"/>
              <a:ext cx="288" cy="288"/>
            </a:xfrm>
            <a:prstGeom prst="ellipse">
              <a:avLst/>
            </a:prstGeom>
            <a:solidFill>
              <a:srgbClr val="FF00FF"/>
            </a:solidFill>
            <a:ln w="38100">
              <a:solidFill>
                <a:srgbClr val="000000"/>
              </a:solidFill>
              <a:round/>
              <a:headEnd/>
              <a:tailEnd/>
            </a:ln>
          </p:spPr>
          <p:txBody>
            <a:bodyPr wrap="none" anchor="ctr"/>
            <a:lstStyle/>
            <a:p>
              <a:endParaRPr lang="de-DE" sz="2400">
                <a:latin typeface="Arial Narrow" panose="020B0606020202030204" pitchFamily="34" charset="0"/>
              </a:endParaRPr>
            </a:p>
          </p:txBody>
        </p:sp>
        <p:sp>
          <p:nvSpPr>
            <p:cNvPr id="18475" name="Line 10"/>
            <p:cNvSpPr>
              <a:spLocks noChangeShapeType="1"/>
            </p:cNvSpPr>
            <p:nvPr/>
          </p:nvSpPr>
          <p:spPr bwMode="auto">
            <a:xfrm flipH="1">
              <a:off x="1920" y="2544"/>
              <a:ext cx="336" cy="144"/>
            </a:xfrm>
            <a:prstGeom prst="line">
              <a:avLst/>
            </a:prstGeom>
            <a:noFill/>
            <a:ln w="28575">
              <a:solidFill>
                <a:srgbClr val="000000"/>
              </a:solidFill>
              <a:round/>
              <a:headEnd/>
              <a:tailEnd/>
            </a:ln>
          </p:spPr>
          <p:txBody>
            <a:bodyPr wrap="none" anchor="ctr"/>
            <a:lstStyle/>
            <a:p>
              <a:endParaRPr lang="de-DE" sz="2400">
                <a:latin typeface="Arial Narrow" panose="020B0606020202030204" pitchFamily="34" charset="0"/>
              </a:endParaRPr>
            </a:p>
          </p:txBody>
        </p:sp>
        <p:sp>
          <p:nvSpPr>
            <p:cNvPr id="18476" name="Oval 11"/>
            <p:cNvSpPr>
              <a:spLocks noChangeArrowheads="1"/>
            </p:cNvSpPr>
            <p:nvPr/>
          </p:nvSpPr>
          <p:spPr bwMode="auto">
            <a:xfrm>
              <a:off x="1872" y="2784"/>
              <a:ext cx="96" cy="96"/>
            </a:xfrm>
            <a:prstGeom prst="ellipse">
              <a:avLst/>
            </a:prstGeom>
            <a:solidFill>
              <a:srgbClr val="FFFFFF"/>
            </a:solidFill>
            <a:ln w="38100">
              <a:solidFill>
                <a:srgbClr val="000000"/>
              </a:solidFill>
              <a:round/>
              <a:headEnd/>
              <a:tailEnd/>
            </a:ln>
          </p:spPr>
          <p:txBody>
            <a:bodyPr wrap="none" anchor="ctr"/>
            <a:lstStyle/>
            <a:p>
              <a:endParaRPr lang="de-DE" sz="2400">
                <a:latin typeface="Arial Narrow" panose="020B0606020202030204" pitchFamily="34" charset="0"/>
              </a:endParaRPr>
            </a:p>
          </p:txBody>
        </p:sp>
        <p:sp>
          <p:nvSpPr>
            <p:cNvPr id="18477" name="Text Box 12"/>
            <p:cNvSpPr txBox="1">
              <a:spLocks noChangeArrowheads="1"/>
            </p:cNvSpPr>
            <p:nvPr/>
          </p:nvSpPr>
          <p:spPr bwMode="auto">
            <a:xfrm>
              <a:off x="3163" y="2734"/>
              <a:ext cx="620" cy="233"/>
            </a:xfrm>
            <a:prstGeom prst="rect">
              <a:avLst/>
            </a:prstGeom>
            <a:noFill/>
            <a:ln w="9525">
              <a:noFill/>
              <a:miter lim="800000"/>
              <a:headEnd/>
              <a:tailEnd/>
            </a:ln>
          </p:spPr>
          <p:txBody>
            <a:bodyPr wrap="none">
              <a:spAutoFit/>
            </a:bodyPr>
            <a:lstStyle/>
            <a:p>
              <a:pPr algn="ctr" defTabSz="762000"/>
              <a:r>
                <a:rPr lang="en-GB" sz="1800" u="none">
                  <a:latin typeface="Arial Narrow" panose="020B0606020202030204" pitchFamily="34" charset="0"/>
                </a:rPr>
                <a:t>Key-tape</a:t>
              </a:r>
            </a:p>
          </p:txBody>
        </p:sp>
        <p:sp>
          <p:nvSpPr>
            <p:cNvPr id="18478" name="Oval 13"/>
            <p:cNvSpPr>
              <a:spLocks noChangeArrowheads="1"/>
            </p:cNvSpPr>
            <p:nvPr/>
          </p:nvSpPr>
          <p:spPr bwMode="auto">
            <a:xfrm>
              <a:off x="3812" y="2688"/>
              <a:ext cx="288" cy="288"/>
            </a:xfrm>
            <a:prstGeom prst="ellipse">
              <a:avLst/>
            </a:prstGeom>
            <a:solidFill>
              <a:srgbClr val="FF00FF"/>
            </a:solidFill>
            <a:ln w="38100">
              <a:solidFill>
                <a:srgbClr val="000000"/>
              </a:solidFill>
              <a:round/>
              <a:headEnd/>
              <a:tailEnd/>
            </a:ln>
          </p:spPr>
          <p:txBody>
            <a:bodyPr wrap="none" anchor="ctr"/>
            <a:lstStyle/>
            <a:p>
              <a:endParaRPr lang="de-DE" sz="2400">
                <a:latin typeface="Arial Narrow" panose="020B0606020202030204" pitchFamily="34" charset="0"/>
              </a:endParaRPr>
            </a:p>
          </p:txBody>
        </p:sp>
        <p:sp>
          <p:nvSpPr>
            <p:cNvPr id="18479" name="Line 14"/>
            <p:cNvSpPr>
              <a:spLocks noChangeShapeType="1"/>
            </p:cNvSpPr>
            <p:nvPr/>
          </p:nvSpPr>
          <p:spPr bwMode="auto">
            <a:xfrm flipH="1">
              <a:off x="3956" y="2544"/>
              <a:ext cx="336" cy="144"/>
            </a:xfrm>
            <a:prstGeom prst="line">
              <a:avLst/>
            </a:prstGeom>
            <a:noFill/>
            <a:ln w="28575">
              <a:solidFill>
                <a:srgbClr val="000000"/>
              </a:solidFill>
              <a:round/>
              <a:headEnd/>
              <a:tailEnd/>
            </a:ln>
          </p:spPr>
          <p:txBody>
            <a:bodyPr wrap="none" anchor="ctr"/>
            <a:lstStyle/>
            <a:p>
              <a:endParaRPr lang="de-DE" sz="2400">
                <a:latin typeface="Arial Narrow" panose="020B0606020202030204" pitchFamily="34" charset="0"/>
              </a:endParaRPr>
            </a:p>
          </p:txBody>
        </p:sp>
        <p:sp>
          <p:nvSpPr>
            <p:cNvPr id="18480" name="Oval 15"/>
            <p:cNvSpPr>
              <a:spLocks noChangeArrowheads="1"/>
            </p:cNvSpPr>
            <p:nvPr/>
          </p:nvSpPr>
          <p:spPr bwMode="auto">
            <a:xfrm>
              <a:off x="3908" y="2784"/>
              <a:ext cx="96" cy="96"/>
            </a:xfrm>
            <a:prstGeom prst="ellipse">
              <a:avLst/>
            </a:prstGeom>
            <a:solidFill>
              <a:srgbClr val="FFFFFF"/>
            </a:solidFill>
            <a:ln w="38100">
              <a:solidFill>
                <a:srgbClr val="000000"/>
              </a:solidFill>
              <a:round/>
              <a:headEnd/>
              <a:tailEnd/>
            </a:ln>
          </p:spPr>
          <p:txBody>
            <a:bodyPr wrap="none" anchor="ctr"/>
            <a:lstStyle/>
            <a:p>
              <a:endParaRPr lang="de-DE" sz="2400">
                <a:latin typeface="Arial Narrow" panose="020B0606020202030204" pitchFamily="34" charset="0"/>
              </a:endParaRPr>
            </a:p>
          </p:txBody>
        </p:sp>
        <p:sp>
          <p:nvSpPr>
            <p:cNvPr id="18481" name="Freeform 16"/>
            <p:cNvSpPr>
              <a:spLocks/>
            </p:cNvSpPr>
            <p:nvPr/>
          </p:nvSpPr>
          <p:spPr bwMode="auto">
            <a:xfrm>
              <a:off x="4560" y="2640"/>
              <a:ext cx="201" cy="124"/>
            </a:xfrm>
            <a:custGeom>
              <a:avLst/>
              <a:gdLst>
                <a:gd name="T0" fmla="*/ 177 w 107"/>
                <a:gd name="T1" fmla="*/ 0 h 121"/>
                <a:gd name="T2" fmla="*/ 201 w 107"/>
                <a:gd name="T3" fmla="*/ 0 h 121"/>
                <a:gd name="T4" fmla="*/ 250 w 107"/>
                <a:gd name="T5" fmla="*/ 0 h 121"/>
                <a:gd name="T6" fmla="*/ 276 w 107"/>
                <a:gd name="T7" fmla="*/ 7 h 121"/>
                <a:gd name="T8" fmla="*/ 301 w 107"/>
                <a:gd name="T9" fmla="*/ 7 h 121"/>
                <a:gd name="T10" fmla="*/ 329 w 107"/>
                <a:gd name="T11" fmla="*/ 14 h 121"/>
                <a:gd name="T12" fmla="*/ 353 w 107"/>
                <a:gd name="T13" fmla="*/ 30 h 121"/>
                <a:gd name="T14" fmla="*/ 353 w 107"/>
                <a:gd name="T15" fmla="*/ 37 h 121"/>
                <a:gd name="T16" fmla="*/ 378 w 107"/>
                <a:gd name="T17" fmla="*/ 52 h 121"/>
                <a:gd name="T18" fmla="*/ 378 w 107"/>
                <a:gd name="T19" fmla="*/ 68 h 121"/>
                <a:gd name="T20" fmla="*/ 378 w 107"/>
                <a:gd name="T21" fmla="*/ 75 h 121"/>
                <a:gd name="T22" fmla="*/ 353 w 107"/>
                <a:gd name="T23" fmla="*/ 89 h 121"/>
                <a:gd name="T24" fmla="*/ 353 w 107"/>
                <a:gd name="T25" fmla="*/ 105 h 121"/>
                <a:gd name="T26" fmla="*/ 329 w 107"/>
                <a:gd name="T27" fmla="*/ 113 h 121"/>
                <a:gd name="T28" fmla="*/ 301 w 107"/>
                <a:gd name="T29" fmla="*/ 120 h 121"/>
                <a:gd name="T30" fmla="*/ 276 w 107"/>
                <a:gd name="T31" fmla="*/ 127 h 121"/>
                <a:gd name="T32" fmla="*/ 225 w 107"/>
                <a:gd name="T33" fmla="*/ 127 h 121"/>
                <a:gd name="T34" fmla="*/ 201 w 107"/>
                <a:gd name="T35" fmla="*/ 127 h 121"/>
                <a:gd name="T36" fmla="*/ 177 w 107"/>
                <a:gd name="T37" fmla="*/ 127 h 121"/>
                <a:gd name="T38" fmla="*/ 128 w 107"/>
                <a:gd name="T39" fmla="*/ 127 h 121"/>
                <a:gd name="T40" fmla="*/ 100 w 107"/>
                <a:gd name="T41" fmla="*/ 127 h 121"/>
                <a:gd name="T42" fmla="*/ 73 w 107"/>
                <a:gd name="T43" fmla="*/ 120 h 121"/>
                <a:gd name="T44" fmla="*/ 49 w 107"/>
                <a:gd name="T45" fmla="*/ 113 h 121"/>
                <a:gd name="T46" fmla="*/ 24 w 107"/>
                <a:gd name="T47" fmla="*/ 105 h 121"/>
                <a:gd name="T48" fmla="*/ 24 w 107"/>
                <a:gd name="T49" fmla="*/ 89 h 121"/>
                <a:gd name="T50" fmla="*/ 0 w 107"/>
                <a:gd name="T51" fmla="*/ 75 h 121"/>
                <a:gd name="T52" fmla="*/ 0 w 107"/>
                <a:gd name="T53" fmla="*/ 68 h 121"/>
                <a:gd name="T54" fmla="*/ 0 w 107"/>
                <a:gd name="T55" fmla="*/ 52 h 121"/>
                <a:gd name="T56" fmla="*/ 24 w 107"/>
                <a:gd name="T57" fmla="*/ 37 h 121"/>
                <a:gd name="T58" fmla="*/ 24 w 107"/>
                <a:gd name="T59" fmla="*/ 30 h 121"/>
                <a:gd name="T60" fmla="*/ 49 w 107"/>
                <a:gd name="T61" fmla="*/ 14 h 121"/>
                <a:gd name="T62" fmla="*/ 73 w 107"/>
                <a:gd name="T63" fmla="*/ 7 h 121"/>
                <a:gd name="T64" fmla="*/ 100 w 107"/>
                <a:gd name="T65" fmla="*/ 7 h 121"/>
                <a:gd name="T66" fmla="*/ 128 w 107"/>
                <a:gd name="T67" fmla="*/ 0 h 121"/>
                <a:gd name="T68" fmla="*/ 177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close/>
                </a:path>
              </a:pathLst>
            </a:custGeom>
            <a:solidFill>
              <a:srgbClr val="FF3399"/>
            </a:solidFill>
            <a:ln w="9525">
              <a:noFill/>
              <a:round/>
              <a:headEnd/>
              <a:tailEnd/>
            </a:ln>
          </p:spPr>
          <p:txBody>
            <a:bodyPr/>
            <a:lstStyle/>
            <a:p>
              <a:endParaRPr lang="de-DE" sz="2400">
                <a:latin typeface="Arial Narrow" panose="020B0606020202030204" pitchFamily="34" charset="0"/>
              </a:endParaRPr>
            </a:p>
          </p:txBody>
        </p:sp>
        <p:sp>
          <p:nvSpPr>
            <p:cNvPr id="18482" name="Freeform 17"/>
            <p:cNvSpPr>
              <a:spLocks/>
            </p:cNvSpPr>
            <p:nvPr/>
          </p:nvSpPr>
          <p:spPr bwMode="auto">
            <a:xfrm>
              <a:off x="4560" y="2640"/>
              <a:ext cx="201" cy="124"/>
            </a:xfrm>
            <a:custGeom>
              <a:avLst/>
              <a:gdLst>
                <a:gd name="T0" fmla="*/ 177 w 107"/>
                <a:gd name="T1" fmla="*/ 0 h 121"/>
                <a:gd name="T2" fmla="*/ 201 w 107"/>
                <a:gd name="T3" fmla="*/ 0 h 121"/>
                <a:gd name="T4" fmla="*/ 250 w 107"/>
                <a:gd name="T5" fmla="*/ 0 h 121"/>
                <a:gd name="T6" fmla="*/ 276 w 107"/>
                <a:gd name="T7" fmla="*/ 7 h 121"/>
                <a:gd name="T8" fmla="*/ 301 w 107"/>
                <a:gd name="T9" fmla="*/ 7 h 121"/>
                <a:gd name="T10" fmla="*/ 329 w 107"/>
                <a:gd name="T11" fmla="*/ 14 h 121"/>
                <a:gd name="T12" fmla="*/ 353 w 107"/>
                <a:gd name="T13" fmla="*/ 30 h 121"/>
                <a:gd name="T14" fmla="*/ 353 w 107"/>
                <a:gd name="T15" fmla="*/ 37 h 121"/>
                <a:gd name="T16" fmla="*/ 378 w 107"/>
                <a:gd name="T17" fmla="*/ 52 h 121"/>
                <a:gd name="T18" fmla="*/ 378 w 107"/>
                <a:gd name="T19" fmla="*/ 68 h 121"/>
                <a:gd name="T20" fmla="*/ 378 w 107"/>
                <a:gd name="T21" fmla="*/ 75 h 121"/>
                <a:gd name="T22" fmla="*/ 353 w 107"/>
                <a:gd name="T23" fmla="*/ 89 h 121"/>
                <a:gd name="T24" fmla="*/ 353 w 107"/>
                <a:gd name="T25" fmla="*/ 105 h 121"/>
                <a:gd name="T26" fmla="*/ 329 w 107"/>
                <a:gd name="T27" fmla="*/ 113 h 121"/>
                <a:gd name="T28" fmla="*/ 301 w 107"/>
                <a:gd name="T29" fmla="*/ 120 h 121"/>
                <a:gd name="T30" fmla="*/ 276 w 107"/>
                <a:gd name="T31" fmla="*/ 127 h 121"/>
                <a:gd name="T32" fmla="*/ 225 w 107"/>
                <a:gd name="T33" fmla="*/ 127 h 121"/>
                <a:gd name="T34" fmla="*/ 201 w 107"/>
                <a:gd name="T35" fmla="*/ 127 h 121"/>
                <a:gd name="T36" fmla="*/ 177 w 107"/>
                <a:gd name="T37" fmla="*/ 127 h 121"/>
                <a:gd name="T38" fmla="*/ 128 w 107"/>
                <a:gd name="T39" fmla="*/ 127 h 121"/>
                <a:gd name="T40" fmla="*/ 100 w 107"/>
                <a:gd name="T41" fmla="*/ 127 h 121"/>
                <a:gd name="T42" fmla="*/ 73 w 107"/>
                <a:gd name="T43" fmla="*/ 120 h 121"/>
                <a:gd name="T44" fmla="*/ 49 w 107"/>
                <a:gd name="T45" fmla="*/ 113 h 121"/>
                <a:gd name="T46" fmla="*/ 24 w 107"/>
                <a:gd name="T47" fmla="*/ 105 h 121"/>
                <a:gd name="T48" fmla="*/ 24 w 107"/>
                <a:gd name="T49" fmla="*/ 89 h 121"/>
                <a:gd name="T50" fmla="*/ 0 w 107"/>
                <a:gd name="T51" fmla="*/ 75 h 121"/>
                <a:gd name="T52" fmla="*/ 0 w 107"/>
                <a:gd name="T53" fmla="*/ 68 h 121"/>
                <a:gd name="T54" fmla="*/ 0 w 107"/>
                <a:gd name="T55" fmla="*/ 52 h 121"/>
                <a:gd name="T56" fmla="*/ 24 w 107"/>
                <a:gd name="T57" fmla="*/ 37 h 121"/>
                <a:gd name="T58" fmla="*/ 24 w 107"/>
                <a:gd name="T59" fmla="*/ 30 h 121"/>
                <a:gd name="T60" fmla="*/ 49 w 107"/>
                <a:gd name="T61" fmla="*/ 14 h 121"/>
                <a:gd name="T62" fmla="*/ 73 w 107"/>
                <a:gd name="T63" fmla="*/ 7 h 121"/>
                <a:gd name="T64" fmla="*/ 100 w 107"/>
                <a:gd name="T65" fmla="*/ 7 h 121"/>
                <a:gd name="T66" fmla="*/ 128 w 107"/>
                <a:gd name="T67" fmla="*/ 0 h 121"/>
                <a:gd name="T68" fmla="*/ 177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83" name="Rectangle 18"/>
            <p:cNvSpPr>
              <a:spLocks noChangeArrowheads="1"/>
            </p:cNvSpPr>
            <p:nvPr/>
          </p:nvSpPr>
          <p:spPr bwMode="auto">
            <a:xfrm>
              <a:off x="4277" y="2683"/>
              <a:ext cx="295" cy="23"/>
            </a:xfrm>
            <a:prstGeom prst="rect">
              <a:avLst/>
            </a:prstGeom>
            <a:solidFill>
              <a:srgbClr val="FF3399"/>
            </a:solidFill>
            <a:ln w="9525">
              <a:noFill/>
              <a:miter lim="800000"/>
              <a:headEnd/>
              <a:tailEnd/>
            </a:ln>
          </p:spPr>
          <p:txBody>
            <a:bodyPr/>
            <a:lstStyle/>
            <a:p>
              <a:endParaRPr lang="de-DE" sz="2400">
                <a:latin typeface="Arial Narrow" panose="020B0606020202030204" pitchFamily="34" charset="0"/>
              </a:endParaRPr>
            </a:p>
          </p:txBody>
        </p:sp>
        <p:sp>
          <p:nvSpPr>
            <p:cNvPr id="18484" name="Rectangle 19"/>
            <p:cNvSpPr>
              <a:spLocks noChangeArrowheads="1"/>
            </p:cNvSpPr>
            <p:nvPr/>
          </p:nvSpPr>
          <p:spPr bwMode="auto">
            <a:xfrm>
              <a:off x="4277" y="2683"/>
              <a:ext cx="295" cy="23"/>
            </a:xfrm>
            <a:prstGeom prst="rect">
              <a:avLst/>
            </a:prstGeom>
            <a:noFill/>
            <a:ln w="22225">
              <a:solidFill>
                <a:srgbClr val="000000"/>
              </a:solidFill>
              <a:miter lim="800000"/>
              <a:headEnd/>
              <a:tailEnd/>
            </a:ln>
          </p:spPr>
          <p:txBody>
            <a:bodyPr/>
            <a:lstStyle/>
            <a:p>
              <a:endParaRPr lang="de-DE" sz="2400">
                <a:latin typeface="Arial Narrow" panose="020B0606020202030204" pitchFamily="34" charset="0"/>
              </a:endParaRPr>
            </a:p>
          </p:txBody>
        </p:sp>
        <p:sp>
          <p:nvSpPr>
            <p:cNvPr id="18485" name="Freeform 20"/>
            <p:cNvSpPr>
              <a:spLocks noEditPoints="1"/>
            </p:cNvSpPr>
            <p:nvPr/>
          </p:nvSpPr>
          <p:spPr bwMode="auto">
            <a:xfrm>
              <a:off x="4264" y="2699"/>
              <a:ext cx="107" cy="51"/>
            </a:xfrm>
            <a:custGeom>
              <a:avLst/>
              <a:gdLst>
                <a:gd name="T0" fmla="*/ 0 w 57"/>
                <a:gd name="T1" fmla="*/ 0 h 50"/>
                <a:gd name="T2" fmla="*/ 73 w 57"/>
                <a:gd name="T3" fmla="*/ 0 h 50"/>
                <a:gd name="T4" fmla="*/ 73 w 57"/>
                <a:gd name="T5" fmla="*/ 45 h 50"/>
                <a:gd name="T6" fmla="*/ 73 w 57"/>
                <a:gd name="T7" fmla="*/ 52 h 50"/>
                <a:gd name="T8" fmla="*/ 49 w 57"/>
                <a:gd name="T9" fmla="*/ 52 h 50"/>
                <a:gd name="T10" fmla="*/ 24 w 57"/>
                <a:gd name="T11" fmla="*/ 52 h 50"/>
                <a:gd name="T12" fmla="*/ 24 w 57"/>
                <a:gd name="T13" fmla="*/ 45 h 50"/>
                <a:gd name="T14" fmla="*/ 0 w 57"/>
                <a:gd name="T15" fmla="*/ 0 h 50"/>
                <a:gd name="T16" fmla="*/ 128 w 57"/>
                <a:gd name="T17" fmla="*/ 0 h 50"/>
                <a:gd name="T18" fmla="*/ 201 w 57"/>
                <a:gd name="T19" fmla="*/ 0 h 50"/>
                <a:gd name="T20" fmla="*/ 201 w 57"/>
                <a:gd name="T21" fmla="*/ 45 h 50"/>
                <a:gd name="T22" fmla="*/ 176 w 57"/>
                <a:gd name="T23" fmla="*/ 52 h 50"/>
                <a:gd name="T24" fmla="*/ 152 w 57"/>
                <a:gd name="T25" fmla="*/ 52 h 50"/>
                <a:gd name="T26" fmla="*/ 152 w 57"/>
                <a:gd name="T27" fmla="*/ 45 h 50"/>
                <a:gd name="T28" fmla="*/ 128 w 5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0"/>
                <a:gd name="T47" fmla="*/ 57 w 5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0">
                  <a:moveTo>
                    <a:pt x="0" y="0"/>
                  </a:moveTo>
                  <a:lnTo>
                    <a:pt x="21" y="0"/>
                  </a:lnTo>
                  <a:lnTo>
                    <a:pt x="21" y="43"/>
                  </a:lnTo>
                  <a:lnTo>
                    <a:pt x="21" y="50"/>
                  </a:lnTo>
                  <a:lnTo>
                    <a:pt x="14" y="50"/>
                  </a:lnTo>
                  <a:lnTo>
                    <a:pt x="7" y="50"/>
                  </a:lnTo>
                  <a:lnTo>
                    <a:pt x="7" y="43"/>
                  </a:lnTo>
                  <a:lnTo>
                    <a:pt x="0" y="0"/>
                  </a:lnTo>
                  <a:close/>
                  <a:moveTo>
                    <a:pt x="36" y="0"/>
                  </a:moveTo>
                  <a:lnTo>
                    <a:pt x="57" y="0"/>
                  </a:lnTo>
                  <a:lnTo>
                    <a:pt x="57" y="43"/>
                  </a:lnTo>
                  <a:lnTo>
                    <a:pt x="50" y="50"/>
                  </a:lnTo>
                  <a:lnTo>
                    <a:pt x="43" y="50"/>
                  </a:lnTo>
                  <a:lnTo>
                    <a:pt x="43" y="43"/>
                  </a:lnTo>
                  <a:lnTo>
                    <a:pt x="36" y="0"/>
                  </a:lnTo>
                  <a:close/>
                </a:path>
              </a:pathLst>
            </a:custGeom>
            <a:solidFill>
              <a:srgbClr val="FF3399"/>
            </a:solidFill>
            <a:ln w="9525">
              <a:noFill/>
              <a:round/>
              <a:headEnd/>
              <a:tailEnd/>
            </a:ln>
          </p:spPr>
          <p:txBody>
            <a:bodyPr/>
            <a:lstStyle/>
            <a:p>
              <a:endParaRPr lang="de-DE" sz="2400">
                <a:latin typeface="Arial Narrow" panose="020B0606020202030204" pitchFamily="34" charset="0"/>
              </a:endParaRPr>
            </a:p>
          </p:txBody>
        </p:sp>
        <p:sp>
          <p:nvSpPr>
            <p:cNvPr id="18486" name="Freeform 21"/>
            <p:cNvSpPr>
              <a:spLocks/>
            </p:cNvSpPr>
            <p:nvPr/>
          </p:nvSpPr>
          <p:spPr bwMode="auto">
            <a:xfrm>
              <a:off x="4264" y="2699"/>
              <a:ext cx="39" cy="51"/>
            </a:xfrm>
            <a:custGeom>
              <a:avLst/>
              <a:gdLst>
                <a:gd name="T0" fmla="*/ 0 w 21"/>
                <a:gd name="T1" fmla="*/ 0 h 50"/>
                <a:gd name="T2" fmla="*/ 72 w 21"/>
                <a:gd name="T3" fmla="*/ 0 h 50"/>
                <a:gd name="T4" fmla="*/ 72 w 21"/>
                <a:gd name="T5" fmla="*/ 45 h 50"/>
                <a:gd name="T6" fmla="*/ 72 w 21"/>
                <a:gd name="T7" fmla="*/ 52 h 50"/>
                <a:gd name="T8" fmla="*/ 48 w 21"/>
                <a:gd name="T9" fmla="*/ 52 h 50"/>
                <a:gd name="T10" fmla="*/ 24 w 21"/>
                <a:gd name="T11" fmla="*/ 52 h 50"/>
                <a:gd name="T12" fmla="*/ 24 w 21"/>
                <a:gd name="T13" fmla="*/ 45 h 50"/>
                <a:gd name="T14" fmla="*/ 0 w 21"/>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0"/>
                <a:gd name="T26" fmla="*/ 21 w 2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0">
                  <a:moveTo>
                    <a:pt x="0" y="0"/>
                  </a:moveTo>
                  <a:lnTo>
                    <a:pt x="21" y="0"/>
                  </a:lnTo>
                  <a:lnTo>
                    <a:pt x="21" y="43"/>
                  </a:lnTo>
                  <a:lnTo>
                    <a:pt x="21" y="50"/>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87" name="Freeform 22"/>
            <p:cNvSpPr>
              <a:spLocks/>
            </p:cNvSpPr>
            <p:nvPr/>
          </p:nvSpPr>
          <p:spPr bwMode="auto">
            <a:xfrm>
              <a:off x="4332" y="2699"/>
              <a:ext cx="39" cy="51"/>
            </a:xfrm>
            <a:custGeom>
              <a:avLst/>
              <a:gdLst>
                <a:gd name="T0" fmla="*/ 0 w 21"/>
                <a:gd name="T1" fmla="*/ 0 h 50"/>
                <a:gd name="T2" fmla="*/ 72 w 21"/>
                <a:gd name="T3" fmla="*/ 0 h 50"/>
                <a:gd name="T4" fmla="*/ 72 w 21"/>
                <a:gd name="T5" fmla="*/ 45 h 50"/>
                <a:gd name="T6" fmla="*/ 48 w 21"/>
                <a:gd name="T7" fmla="*/ 52 h 50"/>
                <a:gd name="T8" fmla="*/ 24 w 21"/>
                <a:gd name="T9" fmla="*/ 52 h 50"/>
                <a:gd name="T10" fmla="*/ 24 w 21"/>
                <a:gd name="T11" fmla="*/ 45 h 50"/>
                <a:gd name="T12" fmla="*/ 0 w 21"/>
                <a:gd name="T13" fmla="*/ 0 h 50"/>
                <a:gd name="T14" fmla="*/ 0 60000 65536"/>
                <a:gd name="T15" fmla="*/ 0 60000 65536"/>
                <a:gd name="T16" fmla="*/ 0 60000 65536"/>
                <a:gd name="T17" fmla="*/ 0 60000 65536"/>
                <a:gd name="T18" fmla="*/ 0 60000 65536"/>
                <a:gd name="T19" fmla="*/ 0 60000 65536"/>
                <a:gd name="T20" fmla="*/ 0 60000 65536"/>
                <a:gd name="T21" fmla="*/ 0 w 21"/>
                <a:gd name="T22" fmla="*/ 0 h 50"/>
                <a:gd name="T23" fmla="*/ 21 w 2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0">
                  <a:moveTo>
                    <a:pt x="0" y="0"/>
                  </a:moveTo>
                  <a:lnTo>
                    <a:pt x="21" y="0"/>
                  </a:lnTo>
                  <a:lnTo>
                    <a:pt x="21" y="43"/>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88" name="Freeform 23"/>
            <p:cNvSpPr>
              <a:spLocks noEditPoints="1"/>
            </p:cNvSpPr>
            <p:nvPr/>
          </p:nvSpPr>
          <p:spPr bwMode="auto">
            <a:xfrm>
              <a:off x="4599" y="2662"/>
              <a:ext cx="120" cy="80"/>
            </a:xfrm>
            <a:custGeom>
              <a:avLst/>
              <a:gdLst>
                <a:gd name="T0" fmla="*/ 225 w 64"/>
                <a:gd name="T1" fmla="*/ 52 h 79"/>
                <a:gd name="T2" fmla="*/ 225 w 64"/>
                <a:gd name="T3" fmla="*/ 66 h 79"/>
                <a:gd name="T4" fmla="*/ 176 w 64"/>
                <a:gd name="T5" fmla="*/ 81 h 79"/>
                <a:gd name="T6" fmla="*/ 126 w 64"/>
                <a:gd name="T7" fmla="*/ 81 h 79"/>
                <a:gd name="T8" fmla="*/ 77 w 64"/>
                <a:gd name="T9" fmla="*/ 81 h 79"/>
                <a:gd name="T10" fmla="*/ 52 w 64"/>
                <a:gd name="T11" fmla="*/ 73 h 79"/>
                <a:gd name="T12" fmla="*/ 24 w 64"/>
                <a:gd name="T13" fmla="*/ 66 h 79"/>
                <a:gd name="T14" fmla="*/ 0 w 64"/>
                <a:gd name="T15" fmla="*/ 52 h 79"/>
                <a:gd name="T16" fmla="*/ 0 w 64"/>
                <a:gd name="T17" fmla="*/ 29 h 79"/>
                <a:gd name="T18" fmla="*/ 24 w 64"/>
                <a:gd name="T19" fmla="*/ 14 h 79"/>
                <a:gd name="T20" fmla="*/ 77 w 64"/>
                <a:gd name="T21" fmla="*/ 7 h 79"/>
                <a:gd name="T22" fmla="*/ 126 w 64"/>
                <a:gd name="T23" fmla="*/ 0 h 79"/>
                <a:gd name="T24" fmla="*/ 152 w 64"/>
                <a:gd name="T25" fmla="*/ 7 h 79"/>
                <a:gd name="T26" fmla="*/ 201 w 64"/>
                <a:gd name="T27" fmla="*/ 7 h 79"/>
                <a:gd name="T28" fmla="*/ 225 w 64"/>
                <a:gd name="T29" fmla="*/ 14 h 79"/>
                <a:gd name="T30" fmla="*/ 225 w 64"/>
                <a:gd name="T31" fmla="*/ 29 h 79"/>
                <a:gd name="T32" fmla="*/ 201 w 64"/>
                <a:gd name="T33" fmla="*/ 36 h 79"/>
                <a:gd name="T34" fmla="*/ 201 w 64"/>
                <a:gd name="T35" fmla="*/ 21 h 79"/>
                <a:gd name="T36" fmla="*/ 176 w 64"/>
                <a:gd name="T37" fmla="*/ 14 h 79"/>
                <a:gd name="T38" fmla="*/ 152 w 64"/>
                <a:gd name="T39" fmla="*/ 7 h 79"/>
                <a:gd name="T40" fmla="*/ 101 w 64"/>
                <a:gd name="T41" fmla="*/ 7 h 79"/>
                <a:gd name="T42" fmla="*/ 77 w 64"/>
                <a:gd name="T43" fmla="*/ 14 h 79"/>
                <a:gd name="T44" fmla="*/ 52 w 64"/>
                <a:gd name="T45" fmla="*/ 21 h 79"/>
                <a:gd name="T46" fmla="*/ 24 w 64"/>
                <a:gd name="T47" fmla="*/ 29 h 79"/>
                <a:gd name="T48" fmla="*/ 24 w 64"/>
                <a:gd name="T49" fmla="*/ 45 h 79"/>
                <a:gd name="T50" fmla="*/ 24 w 64"/>
                <a:gd name="T51" fmla="*/ 59 h 79"/>
                <a:gd name="T52" fmla="*/ 52 w 64"/>
                <a:gd name="T53" fmla="*/ 73 h 79"/>
                <a:gd name="T54" fmla="*/ 101 w 64"/>
                <a:gd name="T55" fmla="*/ 73 h 79"/>
                <a:gd name="T56" fmla="*/ 152 w 64"/>
                <a:gd name="T57" fmla="*/ 73 h 79"/>
                <a:gd name="T58" fmla="*/ 176 w 64"/>
                <a:gd name="T59" fmla="*/ 66 h 79"/>
                <a:gd name="T60" fmla="*/ 201 w 64"/>
                <a:gd name="T61" fmla="*/ 59 h 79"/>
                <a:gd name="T62" fmla="*/ 201 w 64"/>
                <a:gd name="T63" fmla="*/ 45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9"/>
                <a:gd name="T98" fmla="*/ 64 w 64"/>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close/>
                  <a:moveTo>
                    <a:pt x="57" y="36"/>
                  </a:moveTo>
                  <a:lnTo>
                    <a:pt x="57" y="29"/>
                  </a:lnTo>
                  <a:lnTo>
                    <a:pt x="57" y="21"/>
                  </a:lnTo>
                  <a:lnTo>
                    <a:pt x="57" y="14"/>
                  </a:lnTo>
                  <a:lnTo>
                    <a:pt x="50" y="14"/>
                  </a:lnTo>
                  <a:lnTo>
                    <a:pt x="50" y="7"/>
                  </a:lnTo>
                  <a:lnTo>
                    <a:pt x="43" y="7"/>
                  </a:lnTo>
                  <a:lnTo>
                    <a:pt x="36" y="7"/>
                  </a:lnTo>
                  <a:lnTo>
                    <a:pt x="29" y="7"/>
                  </a:lnTo>
                  <a:lnTo>
                    <a:pt x="22" y="7"/>
                  </a:lnTo>
                  <a:lnTo>
                    <a:pt x="22" y="14"/>
                  </a:lnTo>
                  <a:lnTo>
                    <a:pt x="15" y="14"/>
                  </a:lnTo>
                  <a:lnTo>
                    <a:pt x="15" y="21"/>
                  </a:lnTo>
                  <a:lnTo>
                    <a:pt x="7" y="21"/>
                  </a:lnTo>
                  <a:lnTo>
                    <a:pt x="7" y="29"/>
                  </a:lnTo>
                  <a:lnTo>
                    <a:pt x="7" y="36"/>
                  </a:lnTo>
                  <a:lnTo>
                    <a:pt x="7" y="43"/>
                  </a:lnTo>
                  <a:lnTo>
                    <a:pt x="7" y="50"/>
                  </a:lnTo>
                  <a:lnTo>
                    <a:pt x="7" y="57"/>
                  </a:lnTo>
                  <a:lnTo>
                    <a:pt x="15" y="64"/>
                  </a:lnTo>
                  <a:lnTo>
                    <a:pt x="15" y="71"/>
                  </a:lnTo>
                  <a:lnTo>
                    <a:pt x="22" y="71"/>
                  </a:lnTo>
                  <a:lnTo>
                    <a:pt x="29" y="71"/>
                  </a:lnTo>
                  <a:lnTo>
                    <a:pt x="36" y="71"/>
                  </a:lnTo>
                  <a:lnTo>
                    <a:pt x="43" y="71"/>
                  </a:lnTo>
                  <a:lnTo>
                    <a:pt x="50" y="71"/>
                  </a:lnTo>
                  <a:lnTo>
                    <a:pt x="50" y="64"/>
                  </a:lnTo>
                  <a:lnTo>
                    <a:pt x="57" y="64"/>
                  </a:lnTo>
                  <a:lnTo>
                    <a:pt x="57" y="57"/>
                  </a:lnTo>
                  <a:lnTo>
                    <a:pt x="57" y="50"/>
                  </a:lnTo>
                  <a:lnTo>
                    <a:pt x="57" y="43"/>
                  </a:lnTo>
                  <a:lnTo>
                    <a:pt x="57" y="36"/>
                  </a:lnTo>
                  <a:close/>
                </a:path>
              </a:pathLst>
            </a:custGeom>
            <a:solidFill>
              <a:srgbClr val="FF3399"/>
            </a:solidFill>
            <a:ln w="9525">
              <a:noFill/>
              <a:round/>
              <a:headEnd/>
              <a:tailEnd/>
            </a:ln>
          </p:spPr>
          <p:txBody>
            <a:bodyPr/>
            <a:lstStyle/>
            <a:p>
              <a:endParaRPr lang="de-DE" sz="2400">
                <a:latin typeface="Arial Narrow" panose="020B0606020202030204" pitchFamily="34" charset="0"/>
              </a:endParaRPr>
            </a:p>
          </p:txBody>
        </p:sp>
        <p:sp>
          <p:nvSpPr>
            <p:cNvPr id="18489" name="Freeform 24"/>
            <p:cNvSpPr>
              <a:spLocks/>
            </p:cNvSpPr>
            <p:nvPr/>
          </p:nvSpPr>
          <p:spPr bwMode="auto">
            <a:xfrm>
              <a:off x="4599" y="2662"/>
              <a:ext cx="120" cy="80"/>
            </a:xfrm>
            <a:custGeom>
              <a:avLst/>
              <a:gdLst>
                <a:gd name="T0" fmla="*/ 225 w 64"/>
                <a:gd name="T1" fmla="*/ 36 h 79"/>
                <a:gd name="T2" fmla="*/ 225 w 64"/>
                <a:gd name="T3" fmla="*/ 52 h 79"/>
                <a:gd name="T4" fmla="*/ 225 w 64"/>
                <a:gd name="T5" fmla="*/ 59 h 79"/>
                <a:gd name="T6" fmla="*/ 225 w 64"/>
                <a:gd name="T7" fmla="*/ 66 h 79"/>
                <a:gd name="T8" fmla="*/ 201 w 64"/>
                <a:gd name="T9" fmla="*/ 73 h 79"/>
                <a:gd name="T10" fmla="*/ 176 w 64"/>
                <a:gd name="T11" fmla="*/ 81 h 79"/>
                <a:gd name="T12" fmla="*/ 152 w 64"/>
                <a:gd name="T13" fmla="*/ 81 h 79"/>
                <a:gd name="T14" fmla="*/ 126 w 64"/>
                <a:gd name="T15" fmla="*/ 81 h 79"/>
                <a:gd name="T16" fmla="*/ 101 w 64"/>
                <a:gd name="T17" fmla="*/ 81 h 79"/>
                <a:gd name="T18" fmla="*/ 77 w 64"/>
                <a:gd name="T19" fmla="*/ 81 h 79"/>
                <a:gd name="T20" fmla="*/ 52 w 64"/>
                <a:gd name="T21" fmla="*/ 81 h 79"/>
                <a:gd name="T22" fmla="*/ 52 w 64"/>
                <a:gd name="T23" fmla="*/ 73 h 79"/>
                <a:gd name="T24" fmla="*/ 24 w 64"/>
                <a:gd name="T25" fmla="*/ 73 h 79"/>
                <a:gd name="T26" fmla="*/ 24 w 64"/>
                <a:gd name="T27" fmla="*/ 66 h 79"/>
                <a:gd name="T28" fmla="*/ 0 w 64"/>
                <a:gd name="T29" fmla="*/ 59 h 79"/>
                <a:gd name="T30" fmla="*/ 0 w 64"/>
                <a:gd name="T31" fmla="*/ 52 h 79"/>
                <a:gd name="T32" fmla="*/ 0 w 64"/>
                <a:gd name="T33" fmla="*/ 36 h 79"/>
                <a:gd name="T34" fmla="*/ 0 w 64"/>
                <a:gd name="T35" fmla="*/ 29 h 79"/>
                <a:gd name="T36" fmla="*/ 0 w 64"/>
                <a:gd name="T37" fmla="*/ 21 h 79"/>
                <a:gd name="T38" fmla="*/ 24 w 64"/>
                <a:gd name="T39" fmla="*/ 14 h 79"/>
                <a:gd name="T40" fmla="*/ 52 w 64"/>
                <a:gd name="T41" fmla="*/ 7 h 79"/>
                <a:gd name="T42" fmla="*/ 77 w 64"/>
                <a:gd name="T43" fmla="*/ 7 h 79"/>
                <a:gd name="T44" fmla="*/ 101 w 64"/>
                <a:gd name="T45" fmla="*/ 0 h 79"/>
                <a:gd name="T46" fmla="*/ 126 w 64"/>
                <a:gd name="T47" fmla="*/ 0 h 79"/>
                <a:gd name="T48" fmla="*/ 152 w 64"/>
                <a:gd name="T49" fmla="*/ 0 h 79"/>
                <a:gd name="T50" fmla="*/ 152 w 64"/>
                <a:gd name="T51" fmla="*/ 7 h 79"/>
                <a:gd name="T52" fmla="*/ 176 w 64"/>
                <a:gd name="T53" fmla="*/ 7 h 79"/>
                <a:gd name="T54" fmla="*/ 201 w 64"/>
                <a:gd name="T55" fmla="*/ 7 h 79"/>
                <a:gd name="T56" fmla="*/ 201 w 64"/>
                <a:gd name="T57" fmla="*/ 14 h 79"/>
                <a:gd name="T58" fmla="*/ 225 w 64"/>
                <a:gd name="T59" fmla="*/ 14 h 79"/>
                <a:gd name="T60" fmla="*/ 225 w 64"/>
                <a:gd name="T61" fmla="*/ 21 h 79"/>
                <a:gd name="T62" fmla="*/ 225 w 64"/>
                <a:gd name="T63" fmla="*/ 29 h 79"/>
                <a:gd name="T64" fmla="*/ 225 w 64"/>
                <a:gd name="T65" fmla="*/ 3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9"/>
                <a:gd name="T101" fmla="*/ 64 w 6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90" name="Freeform 25"/>
            <p:cNvSpPr>
              <a:spLocks/>
            </p:cNvSpPr>
            <p:nvPr/>
          </p:nvSpPr>
          <p:spPr bwMode="auto">
            <a:xfrm>
              <a:off x="4612" y="2669"/>
              <a:ext cx="94" cy="65"/>
            </a:xfrm>
            <a:custGeom>
              <a:avLst/>
              <a:gdLst>
                <a:gd name="T0" fmla="*/ 177 w 50"/>
                <a:gd name="T1" fmla="*/ 29 h 64"/>
                <a:gd name="T2" fmla="*/ 177 w 50"/>
                <a:gd name="T3" fmla="*/ 22 h 64"/>
                <a:gd name="T4" fmla="*/ 177 w 50"/>
                <a:gd name="T5" fmla="*/ 14 h 64"/>
                <a:gd name="T6" fmla="*/ 177 w 50"/>
                <a:gd name="T7" fmla="*/ 7 h 64"/>
                <a:gd name="T8" fmla="*/ 152 w 50"/>
                <a:gd name="T9" fmla="*/ 7 h 64"/>
                <a:gd name="T10" fmla="*/ 152 w 50"/>
                <a:gd name="T11" fmla="*/ 0 h 64"/>
                <a:gd name="T12" fmla="*/ 128 w 50"/>
                <a:gd name="T13" fmla="*/ 0 h 64"/>
                <a:gd name="T14" fmla="*/ 103 w 50"/>
                <a:gd name="T15" fmla="*/ 0 h 64"/>
                <a:gd name="T16" fmla="*/ 77 w 50"/>
                <a:gd name="T17" fmla="*/ 0 h 64"/>
                <a:gd name="T18" fmla="*/ 53 w 50"/>
                <a:gd name="T19" fmla="*/ 0 h 64"/>
                <a:gd name="T20" fmla="*/ 53 w 50"/>
                <a:gd name="T21" fmla="*/ 7 h 64"/>
                <a:gd name="T22" fmla="*/ 28 w 50"/>
                <a:gd name="T23" fmla="*/ 7 h 64"/>
                <a:gd name="T24" fmla="*/ 28 w 50"/>
                <a:gd name="T25" fmla="*/ 14 h 64"/>
                <a:gd name="T26" fmla="*/ 0 w 50"/>
                <a:gd name="T27" fmla="*/ 14 h 64"/>
                <a:gd name="T28" fmla="*/ 0 w 50"/>
                <a:gd name="T29" fmla="*/ 22 h 64"/>
                <a:gd name="T30" fmla="*/ 0 w 50"/>
                <a:gd name="T31" fmla="*/ 29 h 64"/>
                <a:gd name="T32" fmla="*/ 0 w 50"/>
                <a:gd name="T33" fmla="*/ 38 h 64"/>
                <a:gd name="T34" fmla="*/ 0 w 50"/>
                <a:gd name="T35" fmla="*/ 45 h 64"/>
                <a:gd name="T36" fmla="*/ 0 w 50"/>
                <a:gd name="T37" fmla="*/ 52 h 64"/>
                <a:gd name="T38" fmla="*/ 28 w 50"/>
                <a:gd name="T39" fmla="*/ 59 h 64"/>
                <a:gd name="T40" fmla="*/ 28 w 50"/>
                <a:gd name="T41" fmla="*/ 66 h 64"/>
                <a:gd name="T42" fmla="*/ 53 w 50"/>
                <a:gd name="T43" fmla="*/ 66 h 64"/>
                <a:gd name="T44" fmla="*/ 77 w 50"/>
                <a:gd name="T45" fmla="*/ 66 h 64"/>
                <a:gd name="T46" fmla="*/ 103 w 50"/>
                <a:gd name="T47" fmla="*/ 66 h 64"/>
                <a:gd name="T48" fmla="*/ 128 w 50"/>
                <a:gd name="T49" fmla="*/ 66 h 64"/>
                <a:gd name="T50" fmla="*/ 152 w 50"/>
                <a:gd name="T51" fmla="*/ 66 h 64"/>
                <a:gd name="T52" fmla="*/ 152 w 50"/>
                <a:gd name="T53" fmla="*/ 59 h 64"/>
                <a:gd name="T54" fmla="*/ 177 w 50"/>
                <a:gd name="T55" fmla="*/ 59 h 64"/>
                <a:gd name="T56" fmla="*/ 177 w 50"/>
                <a:gd name="T57" fmla="*/ 52 h 64"/>
                <a:gd name="T58" fmla="*/ 177 w 50"/>
                <a:gd name="T59" fmla="*/ 45 h 64"/>
                <a:gd name="T60" fmla="*/ 177 w 50"/>
                <a:gd name="T61" fmla="*/ 38 h 64"/>
                <a:gd name="T62" fmla="*/ 177 w 50"/>
                <a:gd name="T63" fmla="*/ 29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64"/>
                <a:gd name="T98" fmla="*/ 50 w 5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64">
                  <a:moveTo>
                    <a:pt x="50" y="29"/>
                  </a:moveTo>
                  <a:lnTo>
                    <a:pt x="50" y="22"/>
                  </a:lnTo>
                  <a:lnTo>
                    <a:pt x="50" y="14"/>
                  </a:lnTo>
                  <a:lnTo>
                    <a:pt x="50" y="7"/>
                  </a:lnTo>
                  <a:lnTo>
                    <a:pt x="43" y="7"/>
                  </a:lnTo>
                  <a:lnTo>
                    <a:pt x="43" y="0"/>
                  </a:lnTo>
                  <a:lnTo>
                    <a:pt x="36" y="0"/>
                  </a:lnTo>
                  <a:lnTo>
                    <a:pt x="29" y="0"/>
                  </a:lnTo>
                  <a:lnTo>
                    <a:pt x="22" y="0"/>
                  </a:lnTo>
                  <a:lnTo>
                    <a:pt x="15" y="0"/>
                  </a:lnTo>
                  <a:lnTo>
                    <a:pt x="15" y="7"/>
                  </a:lnTo>
                  <a:lnTo>
                    <a:pt x="8" y="7"/>
                  </a:lnTo>
                  <a:lnTo>
                    <a:pt x="8" y="14"/>
                  </a:lnTo>
                  <a:lnTo>
                    <a:pt x="0" y="14"/>
                  </a:lnTo>
                  <a:lnTo>
                    <a:pt x="0" y="22"/>
                  </a:lnTo>
                  <a:lnTo>
                    <a:pt x="0" y="29"/>
                  </a:lnTo>
                  <a:lnTo>
                    <a:pt x="0" y="36"/>
                  </a:lnTo>
                  <a:lnTo>
                    <a:pt x="0" y="43"/>
                  </a:lnTo>
                  <a:lnTo>
                    <a:pt x="0" y="50"/>
                  </a:lnTo>
                  <a:lnTo>
                    <a:pt x="8" y="57"/>
                  </a:lnTo>
                  <a:lnTo>
                    <a:pt x="8" y="64"/>
                  </a:lnTo>
                  <a:lnTo>
                    <a:pt x="15" y="64"/>
                  </a:lnTo>
                  <a:lnTo>
                    <a:pt x="22" y="64"/>
                  </a:lnTo>
                  <a:lnTo>
                    <a:pt x="29" y="64"/>
                  </a:lnTo>
                  <a:lnTo>
                    <a:pt x="36" y="64"/>
                  </a:lnTo>
                  <a:lnTo>
                    <a:pt x="43" y="64"/>
                  </a:lnTo>
                  <a:lnTo>
                    <a:pt x="43" y="57"/>
                  </a:lnTo>
                  <a:lnTo>
                    <a:pt x="50" y="57"/>
                  </a:lnTo>
                  <a:lnTo>
                    <a:pt x="50" y="50"/>
                  </a:lnTo>
                  <a:lnTo>
                    <a:pt x="50" y="43"/>
                  </a:lnTo>
                  <a:lnTo>
                    <a:pt x="50" y="36"/>
                  </a:lnTo>
                  <a:lnTo>
                    <a:pt x="50" y="29"/>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91" name="Freeform 26"/>
            <p:cNvSpPr>
              <a:spLocks/>
            </p:cNvSpPr>
            <p:nvPr/>
          </p:nvSpPr>
          <p:spPr bwMode="auto">
            <a:xfrm>
              <a:off x="2436" y="2629"/>
              <a:ext cx="201" cy="124"/>
            </a:xfrm>
            <a:custGeom>
              <a:avLst/>
              <a:gdLst>
                <a:gd name="T0" fmla="*/ 177 w 107"/>
                <a:gd name="T1" fmla="*/ 0 h 121"/>
                <a:gd name="T2" fmla="*/ 201 w 107"/>
                <a:gd name="T3" fmla="*/ 0 h 121"/>
                <a:gd name="T4" fmla="*/ 250 w 107"/>
                <a:gd name="T5" fmla="*/ 0 h 121"/>
                <a:gd name="T6" fmla="*/ 276 w 107"/>
                <a:gd name="T7" fmla="*/ 7 h 121"/>
                <a:gd name="T8" fmla="*/ 301 w 107"/>
                <a:gd name="T9" fmla="*/ 7 h 121"/>
                <a:gd name="T10" fmla="*/ 329 w 107"/>
                <a:gd name="T11" fmla="*/ 14 h 121"/>
                <a:gd name="T12" fmla="*/ 353 w 107"/>
                <a:gd name="T13" fmla="*/ 30 h 121"/>
                <a:gd name="T14" fmla="*/ 353 w 107"/>
                <a:gd name="T15" fmla="*/ 37 h 121"/>
                <a:gd name="T16" fmla="*/ 378 w 107"/>
                <a:gd name="T17" fmla="*/ 52 h 121"/>
                <a:gd name="T18" fmla="*/ 378 w 107"/>
                <a:gd name="T19" fmla="*/ 68 h 121"/>
                <a:gd name="T20" fmla="*/ 378 w 107"/>
                <a:gd name="T21" fmla="*/ 75 h 121"/>
                <a:gd name="T22" fmla="*/ 353 w 107"/>
                <a:gd name="T23" fmla="*/ 89 h 121"/>
                <a:gd name="T24" fmla="*/ 353 w 107"/>
                <a:gd name="T25" fmla="*/ 105 h 121"/>
                <a:gd name="T26" fmla="*/ 329 w 107"/>
                <a:gd name="T27" fmla="*/ 113 h 121"/>
                <a:gd name="T28" fmla="*/ 301 w 107"/>
                <a:gd name="T29" fmla="*/ 120 h 121"/>
                <a:gd name="T30" fmla="*/ 276 w 107"/>
                <a:gd name="T31" fmla="*/ 127 h 121"/>
                <a:gd name="T32" fmla="*/ 225 w 107"/>
                <a:gd name="T33" fmla="*/ 127 h 121"/>
                <a:gd name="T34" fmla="*/ 201 w 107"/>
                <a:gd name="T35" fmla="*/ 127 h 121"/>
                <a:gd name="T36" fmla="*/ 177 w 107"/>
                <a:gd name="T37" fmla="*/ 127 h 121"/>
                <a:gd name="T38" fmla="*/ 128 w 107"/>
                <a:gd name="T39" fmla="*/ 127 h 121"/>
                <a:gd name="T40" fmla="*/ 100 w 107"/>
                <a:gd name="T41" fmla="*/ 127 h 121"/>
                <a:gd name="T42" fmla="*/ 73 w 107"/>
                <a:gd name="T43" fmla="*/ 120 h 121"/>
                <a:gd name="T44" fmla="*/ 49 w 107"/>
                <a:gd name="T45" fmla="*/ 113 h 121"/>
                <a:gd name="T46" fmla="*/ 24 w 107"/>
                <a:gd name="T47" fmla="*/ 105 h 121"/>
                <a:gd name="T48" fmla="*/ 24 w 107"/>
                <a:gd name="T49" fmla="*/ 89 h 121"/>
                <a:gd name="T50" fmla="*/ 0 w 107"/>
                <a:gd name="T51" fmla="*/ 75 h 121"/>
                <a:gd name="T52" fmla="*/ 0 w 107"/>
                <a:gd name="T53" fmla="*/ 68 h 121"/>
                <a:gd name="T54" fmla="*/ 0 w 107"/>
                <a:gd name="T55" fmla="*/ 52 h 121"/>
                <a:gd name="T56" fmla="*/ 24 w 107"/>
                <a:gd name="T57" fmla="*/ 37 h 121"/>
                <a:gd name="T58" fmla="*/ 24 w 107"/>
                <a:gd name="T59" fmla="*/ 30 h 121"/>
                <a:gd name="T60" fmla="*/ 49 w 107"/>
                <a:gd name="T61" fmla="*/ 14 h 121"/>
                <a:gd name="T62" fmla="*/ 73 w 107"/>
                <a:gd name="T63" fmla="*/ 7 h 121"/>
                <a:gd name="T64" fmla="*/ 100 w 107"/>
                <a:gd name="T65" fmla="*/ 7 h 121"/>
                <a:gd name="T66" fmla="*/ 128 w 107"/>
                <a:gd name="T67" fmla="*/ 0 h 121"/>
                <a:gd name="T68" fmla="*/ 177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close/>
                </a:path>
              </a:pathLst>
            </a:custGeom>
            <a:solidFill>
              <a:srgbClr val="FF3399"/>
            </a:solidFill>
            <a:ln w="9525">
              <a:noFill/>
              <a:round/>
              <a:headEnd/>
              <a:tailEnd/>
            </a:ln>
          </p:spPr>
          <p:txBody>
            <a:bodyPr/>
            <a:lstStyle/>
            <a:p>
              <a:endParaRPr lang="de-DE" sz="2400">
                <a:latin typeface="Arial Narrow" panose="020B0606020202030204" pitchFamily="34" charset="0"/>
              </a:endParaRPr>
            </a:p>
          </p:txBody>
        </p:sp>
        <p:sp>
          <p:nvSpPr>
            <p:cNvPr id="18492" name="Freeform 27"/>
            <p:cNvSpPr>
              <a:spLocks/>
            </p:cNvSpPr>
            <p:nvPr/>
          </p:nvSpPr>
          <p:spPr bwMode="auto">
            <a:xfrm>
              <a:off x="2436" y="2629"/>
              <a:ext cx="201" cy="124"/>
            </a:xfrm>
            <a:custGeom>
              <a:avLst/>
              <a:gdLst>
                <a:gd name="T0" fmla="*/ 177 w 107"/>
                <a:gd name="T1" fmla="*/ 0 h 121"/>
                <a:gd name="T2" fmla="*/ 201 w 107"/>
                <a:gd name="T3" fmla="*/ 0 h 121"/>
                <a:gd name="T4" fmla="*/ 250 w 107"/>
                <a:gd name="T5" fmla="*/ 0 h 121"/>
                <a:gd name="T6" fmla="*/ 276 w 107"/>
                <a:gd name="T7" fmla="*/ 7 h 121"/>
                <a:gd name="T8" fmla="*/ 301 w 107"/>
                <a:gd name="T9" fmla="*/ 7 h 121"/>
                <a:gd name="T10" fmla="*/ 329 w 107"/>
                <a:gd name="T11" fmla="*/ 14 h 121"/>
                <a:gd name="T12" fmla="*/ 353 w 107"/>
                <a:gd name="T13" fmla="*/ 30 h 121"/>
                <a:gd name="T14" fmla="*/ 353 w 107"/>
                <a:gd name="T15" fmla="*/ 37 h 121"/>
                <a:gd name="T16" fmla="*/ 378 w 107"/>
                <a:gd name="T17" fmla="*/ 52 h 121"/>
                <a:gd name="T18" fmla="*/ 378 w 107"/>
                <a:gd name="T19" fmla="*/ 68 h 121"/>
                <a:gd name="T20" fmla="*/ 378 w 107"/>
                <a:gd name="T21" fmla="*/ 75 h 121"/>
                <a:gd name="T22" fmla="*/ 353 w 107"/>
                <a:gd name="T23" fmla="*/ 89 h 121"/>
                <a:gd name="T24" fmla="*/ 353 w 107"/>
                <a:gd name="T25" fmla="*/ 105 h 121"/>
                <a:gd name="T26" fmla="*/ 329 w 107"/>
                <a:gd name="T27" fmla="*/ 113 h 121"/>
                <a:gd name="T28" fmla="*/ 301 w 107"/>
                <a:gd name="T29" fmla="*/ 120 h 121"/>
                <a:gd name="T30" fmla="*/ 276 w 107"/>
                <a:gd name="T31" fmla="*/ 127 h 121"/>
                <a:gd name="T32" fmla="*/ 225 w 107"/>
                <a:gd name="T33" fmla="*/ 127 h 121"/>
                <a:gd name="T34" fmla="*/ 201 w 107"/>
                <a:gd name="T35" fmla="*/ 127 h 121"/>
                <a:gd name="T36" fmla="*/ 177 w 107"/>
                <a:gd name="T37" fmla="*/ 127 h 121"/>
                <a:gd name="T38" fmla="*/ 128 w 107"/>
                <a:gd name="T39" fmla="*/ 127 h 121"/>
                <a:gd name="T40" fmla="*/ 100 w 107"/>
                <a:gd name="T41" fmla="*/ 127 h 121"/>
                <a:gd name="T42" fmla="*/ 73 w 107"/>
                <a:gd name="T43" fmla="*/ 120 h 121"/>
                <a:gd name="T44" fmla="*/ 49 w 107"/>
                <a:gd name="T45" fmla="*/ 113 h 121"/>
                <a:gd name="T46" fmla="*/ 24 w 107"/>
                <a:gd name="T47" fmla="*/ 105 h 121"/>
                <a:gd name="T48" fmla="*/ 24 w 107"/>
                <a:gd name="T49" fmla="*/ 89 h 121"/>
                <a:gd name="T50" fmla="*/ 0 w 107"/>
                <a:gd name="T51" fmla="*/ 75 h 121"/>
                <a:gd name="T52" fmla="*/ 0 w 107"/>
                <a:gd name="T53" fmla="*/ 68 h 121"/>
                <a:gd name="T54" fmla="*/ 0 w 107"/>
                <a:gd name="T55" fmla="*/ 52 h 121"/>
                <a:gd name="T56" fmla="*/ 24 w 107"/>
                <a:gd name="T57" fmla="*/ 37 h 121"/>
                <a:gd name="T58" fmla="*/ 24 w 107"/>
                <a:gd name="T59" fmla="*/ 30 h 121"/>
                <a:gd name="T60" fmla="*/ 49 w 107"/>
                <a:gd name="T61" fmla="*/ 14 h 121"/>
                <a:gd name="T62" fmla="*/ 73 w 107"/>
                <a:gd name="T63" fmla="*/ 7 h 121"/>
                <a:gd name="T64" fmla="*/ 100 w 107"/>
                <a:gd name="T65" fmla="*/ 7 h 121"/>
                <a:gd name="T66" fmla="*/ 128 w 107"/>
                <a:gd name="T67" fmla="*/ 0 h 121"/>
                <a:gd name="T68" fmla="*/ 177 w 107"/>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21"/>
                <a:gd name="T107" fmla="*/ 107 w 107"/>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21">
                  <a:moveTo>
                    <a:pt x="50" y="0"/>
                  </a:moveTo>
                  <a:lnTo>
                    <a:pt x="57" y="0"/>
                  </a:lnTo>
                  <a:lnTo>
                    <a:pt x="71" y="0"/>
                  </a:lnTo>
                  <a:lnTo>
                    <a:pt x="78" y="7"/>
                  </a:lnTo>
                  <a:lnTo>
                    <a:pt x="85" y="7"/>
                  </a:lnTo>
                  <a:lnTo>
                    <a:pt x="93" y="14"/>
                  </a:lnTo>
                  <a:lnTo>
                    <a:pt x="100" y="28"/>
                  </a:lnTo>
                  <a:lnTo>
                    <a:pt x="100" y="35"/>
                  </a:lnTo>
                  <a:lnTo>
                    <a:pt x="107" y="50"/>
                  </a:lnTo>
                  <a:lnTo>
                    <a:pt x="107" y="64"/>
                  </a:lnTo>
                  <a:lnTo>
                    <a:pt x="107" y="71"/>
                  </a:lnTo>
                  <a:lnTo>
                    <a:pt x="100" y="85"/>
                  </a:lnTo>
                  <a:lnTo>
                    <a:pt x="100" y="100"/>
                  </a:lnTo>
                  <a:lnTo>
                    <a:pt x="93" y="107"/>
                  </a:lnTo>
                  <a:lnTo>
                    <a:pt x="85" y="114"/>
                  </a:lnTo>
                  <a:lnTo>
                    <a:pt x="78" y="121"/>
                  </a:lnTo>
                  <a:lnTo>
                    <a:pt x="64" y="121"/>
                  </a:lnTo>
                  <a:lnTo>
                    <a:pt x="57" y="121"/>
                  </a:lnTo>
                  <a:lnTo>
                    <a:pt x="50" y="121"/>
                  </a:lnTo>
                  <a:lnTo>
                    <a:pt x="36" y="121"/>
                  </a:lnTo>
                  <a:lnTo>
                    <a:pt x="28" y="121"/>
                  </a:lnTo>
                  <a:lnTo>
                    <a:pt x="21" y="114"/>
                  </a:lnTo>
                  <a:lnTo>
                    <a:pt x="14" y="107"/>
                  </a:lnTo>
                  <a:lnTo>
                    <a:pt x="7" y="100"/>
                  </a:lnTo>
                  <a:lnTo>
                    <a:pt x="7" y="85"/>
                  </a:lnTo>
                  <a:lnTo>
                    <a:pt x="0" y="71"/>
                  </a:lnTo>
                  <a:lnTo>
                    <a:pt x="0" y="64"/>
                  </a:lnTo>
                  <a:lnTo>
                    <a:pt x="0" y="50"/>
                  </a:lnTo>
                  <a:lnTo>
                    <a:pt x="7" y="35"/>
                  </a:lnTo>
                  <a:lnTo>
                    <a:pt x="7" y="28"/>
                  </a:lnTo>
                  <a:lnTo>
                    <a:pt x="14" y="14"/>
                  </a:lnTo>
                  <a:lnTo>
                    <a:pt x="21" y="7"/>
                  </a:lnTo>
                  <a:lnTo>
                    <a:pt x="28" y="7"/>
                  </a:lnTo>
                  <a:lnTo>
                    <a:pt x="36" y="0"/>
                  </a:lnTo>
                  <a:lnTo>
                    <a:pt x="50" y="0"/>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93" name="Rectangle 28"/>
            <p:cNvSpPr>
              <a:spLocks noChangeArrowheads="1"/>
            </p:cNvSpPr>
            <p:nvPr/>
          </p:nvSpPr>
          <p:spPr bwMode="auto">
            <a:xfrm>
              <a:off x="2153" y="2672"/>
              <a:ext cx="295" cy="23"/>
            </a:xfrm>
            <a:prstGeom prst="rect">
              <a:avLst/>
            </a:prstGeom>
            <a:solidFill>
              <a:srgbClr val="FF3399"/>
            </a:solidFill>
            <a:ln w="9525">
              <a:noFill/>
              <a:miter lim="800000"/>
              <a:headEnd/>
              <a:tailEnd/>
            </a:ln>
          </p:spPr>
          <p:txBody>
            <a:bodyPr/>
            <a:lstStyle/>
            <a:p>
              <a:endParaRPr lang="de-DE" sz="2400">
                <a:latin typeface="Arial Narrow" panose="020B0606020202030204" pitchFamily="34" charset="0"/>
              </a:endParaRPr>
            </a:p>
          </p:txBody>
        </p:sp>
        <p:sp>
          <p:nvSpPr>
            <p:cNvPr id="18494" name="Rectangle 29"/>
            <p:cNvSpPr>
              <a:spLocks noChangeArrowheads="1"/>
            </p:cNvSpPr>
            <p:nvPr/>
          </p:nvSpPr>
          <p:spPr bwMode="auto">
            <a:xfrm>
              <a:off x="2153" y="2672"/>
              <a:ext cx="295" cy="23"/>
            </a:xfrm>
            <a:prstGeom prst="rect">
              <a:avLst/>
            </a:prstGeom>
            <a:noFill/>
            <a:ln w="22225">
              <a:solidFill>
                <a:srgbClr val="000000"/>
              </a:solidFill>
              <a:miter lim="800000"/>
              <a:headEnd/>
              <a:tailEnd/>
            </a:ln>
          </p:spPr>
          <p:txBody>
            <a:bodyPr/>
            <a:lstStyle/>
            <a:p>
              <a:endParaRPr lang="de-DE" sz="2400">
                <a:latin typeface="Arial Narrow" panose="020B0606020202030204" pitchFamily="34" charset="0"/>
              </a:endParaRPr>
            </a:p>
          </p:txBody>
        </p:sp>
        <p:sp>
          <p:nvSpPr>
            <p:cNvPr id="18495" name="Freeform 30"/>
            <p:cNvSpPr>
              <a:spLocks noEditPoints="1"/>
            </p:cNvSpPr>
            <p:nvPr/>
          </p:nvSpPr>
          <p:spPr bwMode="auto">
            <a:xfrm>
              <a:off x="2140" y="2688"/>
              <a:ext cx="107" cy="51"/>
            </a:xfrm>
            <a:custGeom>
              <a:avLst/>
              <a:gdLst>
                <a:gd name="T0" fmla="*/ 0 w 57"/>
                <a:gd name="T1" fmla="*/ 0 h 50"/>
                <a:gd name="T2" fmla="*/ 73 w 57"/>
                <a:gd name="T3" fmla="*/ 0 h 50"/>
                <a:gd name="T4" fmla="*/ 73 w 57"/>
                <a:gd name="T5" fmla="*/ 45 h 50"/>
                <a:gd name="T6" fmla="*/ 73 w 57"/>
                <a:gd name="T7" fmla="*/ 52 h 50"/>
                <a:gd name="T8" fmla="*/ 49 w 57"/>
                <a:gd name="T9" fmla="*/ 52 h 50"/>
                <a:gd name="T10" fmla="*/ 24 w 57"/>
                <a:gd name="T11" fmla="*/ 52 h 50"/>
                <a:gd name="T12" fmla="*/ 24 w 57"/>
                <a:gd name="T13" fmla="*/ 45 h 50"/>
                <a:gd name="T14" fmla="*/ 0 w 57"/>
                <a:gd name="T15" fmla="*/ 0 h 50"/>
                <a:gd name="T16" fmla="*/ 128 w 57"/>
                <a:gd name="T17" fmla="*/ 0 h 50"/>
                <a:gd name="T18" fmla="*/ 201 w 57"/>
                <a:gd name="T19" fmla="*/ 0 h 50"/>
                <a:gd name="T20" fmla="*/ 201 w 57"/>
                <a:gd name="T21" fmla="*/ 45 h 50"/>
                <a:gd name="T22" fmla="*/ 176 w 57"/>
                <a:gd name="T23" fmla="*/ 52 h 50"/>
                <a:gd name="T24" fmla="*/ 152 w 57"/>
                <a:gd name="T25" fmla="*/ 52 h 50"/>
                <a:gd name="T26" fmla="*/ 152 w 57"/>
                <a:gd name="T27" fmla="*/ 45 h 50"/>
                <a:gd name="T28" fmla="*/ 128 w 5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0"/>
                <a:gd name="T47" fmla="*/ 57 w 5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0">
                  <a:moveTo>
                    <a:pt x="0" y="0"/>
                  </a:moveTo>
                  <a:lnTo>
                    <a:pt x="21" y="0"/>
                  </a:lnTo>
                  <a:lnTo>
                    <a:pt x="21" y="43"/>
                  </a:lnTo>
                  <a:lnTo>
                    <a:pt x="21" y="50"/>
                  </a:lnTo>
                  <a:lnTo>
                    <a:pt x="14" y="50"/>
                  </a:lnTo>
                  <a:lnTo>
                    <a:pt x="7" y="50"/>
                  </a:lnTo>
                  <a:lnTo>
                    <a:pt x="7" y="43"/>
                  </a:lnTo>
                  <a:lnTo>
                    <a:pt x="0" y="0"/>
                  </a:lnTo>
                  <a:close/>
                  <a:moveTo>
                    <a:pt x="36" y="0"/>
                  </a:moveTo>
                  <a:lnTo>
                    <a:pt x="57" y="0"/>
                  </a:lnTo>
                  <a:lnTo>
                    <a:pt x="57" y="43"/>
                  </a:lnTo>
                  <a:lnTo>
                    <a:pt x="50" y="50"/>
                  </a:lnTo>
                  <a:lnTo>
                    <a:pt x="43" y="50"/>
                  </a:lnTo>
                  <a:lnTo>
                    <a:pt x="43" y="43"/>
                  </a:lnTo>
                  <a:lnTo>
                    <a:pt x="36" y="0"/>
                  </a:lnTo>
                  <a:close/>
                </a:path>
              </a:pathLst>
            </a:custGeom>
            <a:solidFill>
              <a:srgbClr val="FF3399"/>
            </a:solidFill>
            <a:ln w="9525">
              <a:noFill/>
              <a:round/>
              <a:headEnd/>
              <a:tailEnd/>
            </a:ln>
          </p:spPr>
          <p:txBody>
            <a:bodyPr/>
            <a:lstStyle/>
            <a:p>
              <a:endParaRPr lang="de-DE" sz="2400">
                <a:latin typeface="Arial Narrow" panose="020B0606020202030204" pitchFamily="34" charset="0"/>
              </a:endParaRPr>
            </a:p>
          </p:txBody>
        </p:sp>
        <p:sp>
          <p:nvSpPr>
            <p:cNvPr id="18496" name="Freeform 31"/>
            <p:cNvSpPr>
              <a:spLocks/>
            </p:cNvSpPr>
            <p:nvPr/>
          </p:nvSpPr>
          <p:spPr bwMode="auto">
            <a:xfrm>
              <a:off x="2140" y="2688"/>
              <a:ext cx="39" cy="51"/>
            </a:xfrm>
            <a:custGeom>
              <a:avLst/>
              <a:gdLst>
                <a:gd name="T0" fmla="*/ 0 w 21"/>
                <a:gd name="T1" fmla="*/ 0 h 50"/>
                <a:gd name="T2" fmla="*/ 72 w 21"/>
                <a:gd name="T3" fmla="*/ 0 h 50"/>
                <a:gd name="T4" fmla="*/ 72 w 21"/>
                <a:gd name="T5" fmla="*/ 45 h 50"/>
                <a:gd name="T6" fmla="*/ 72 w 21"/>
                <a:gd name="T7" fmla="*/ 52 h 50"/>
                <a:gd name="T8" fmla="*/ 48 w 21"/>
                <a:gd name="T9" fmla="*/ 52 h 50"/>
                <a:gd name="T10" fmla="*/ 24 w 21"/>
                <a:gd name="T11" fmla="*/ 52 h 50"/>
                <a:gd name="T12" fmla="*/ 24 w 21"/>
                <a:gd name="T13" fmla="*/ 45 h 50"/>
                <a:gd name="T14" fmla="*/ 0 w 21"/>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0"/>
                <a:gd name="T26" fmla="*/ 21 w 2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0">
                  <a:moveTo>
                    <a:pt x="0" y="0"/>
                  </a:moveTo>
                  <a:lnTo>
                    <a:pt x="21" y="0"/>
                  </a:lnTo>
                  <a:lnTo>
                    <a:pt x="21" y="43"/>
                  </a:lnTo>
                  <a:lnTo>
                    <a:pt x="21" y="50"/>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97" name="Freeform 32"/>
            <p:cNvSpPr>
              <a:spLocks/>
            </p:cNvSpPr>
            <p:nvPr/>
          </p:nvSpPr>
          <p:spPr bwMode="auto">
            <a:xfrm>
              <a:off x="2208" y="2688"/>
              <a:ext cx="39" cy="51"/>
            </a:xfrm>
            <a:custGeom>
              <a:avLst/>
              <a:gdLst>
                <a:gd name="T0" fmla="*/ 0 w 21"/>
                <a:gd name="T1" fmla="*/ 0 h 50"/>
                <a:gd name="T2" fmla="*/ 72 w 21"/>
                <a:gd name="T3" fmla="*/ 0 h 50"/>
                <a:gd name="T4" fmla="*/ 72 w 21"/>
                <a:gd name="T5" fmla="*/ 45 h 50"/>
                <a:gd name="T6" fmla="*/ 48 w 21"/>
                <a:gd name="T7" fmla="*/ 52 h 50"/>
                <a:gd name="T8" fmla="*/ 24 w 21"/>
                <a:gd name="T9" fmla="*/ 52 h 50"/>
                <a:gd name="T10" fmla="*/ 24 w 21"/>
                <a:gd name="T11" fmla="*/ 45 h 50"/>
                <a:gd name="T12" fmla="*/ 0 w 21"/>
                <a:gd name="T13" fmla="*/ 0 h 50"/>
                <a:gd name="T14" fmla="*/ 0 60000 65536"/>
                <a:gd name="T15" fmla="*/ 0 60000 65536"/>
                <a:gd name="T16" fmla="*/ 0 60000 65536"/>
                <a:gd name="T17" fmla="*/ 0 60000 65536"/>
                <a:gd name="T18" fmla="*/ 0 60000 65536"/>
                <a:gd name="T19" fmla="*/ 0 60000 65536"/>
                <a:gd name="T20" fmla="*/ 0 60000 65536"/>
                <a:gd name="T21" fmla="*/ 0 w 21"/>
                <a:gd name="T22" fmla="*/ 0 h 50"/>
                <a:gd name="T23" fmla="*/ 21 w 2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0">
                  <a:moveTo>
                    <a:pt x="0" y="0"/>
                  </a:moveTo>
                  <a:lnTo>
                    <a:pt x="21" y="0"/>
                  </a:lnTo>
                  <a:lnTo>
                    <a:pt x="21" y="43"/>
                  </a:lnTo>
                  <a:lnTo>
                    <a:pt x="14" y="50"/>
                  </a:lnTo>
                  <a:lnTo>
                    <a:pt x="7" y="50"/>
                  </a:lnTo>
                  <a:lnTo>
                    <a:pt x="7" y="43"/>
                  </a:lnTo>
                  <a:lnTo>
                    <a:pt x="0" y="0"/>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98" name="Freeform 33"/>
            <p:cNvSpPr>
              <a:spLocks noEditPoints="1"/>
            </p:cNvSpPr>
            <p:nvPr/>
          </p:nvSpPr>
          <p:spPr bwMode="auto">
            <a:xfrm>
              <a:off x="2475" y="2651"/>
              <a:ext cx="120" cy="80"/>
            </a:xfrm>
            <a:custGeom>
              <a:avLst/>
              <a:gdLst>
                <a:gd name="T0" fmla="*/ 225 w 64"/>
                <a:gd name="T1" fmla="*/ 52 h 79"/>
                <a:gd name="T2" fmla="*/ 225 w 64"/>
                <a:gd name="T3" fmla="*/ 66 h 79"/>
                <a:gd name="T4" fmla="*/ 176 w 64"/>
                <a:gd name="T5" fmla="*/ 81 h 79"/>
                <a:gd name="T6" fmla="*/ 126 w 64"/>
                <a:gd name="T7" fmla="*/ 81 h 79"/>
                <a:gd name="T8" fmla="*/ 77 w 64"/>
                <a:gd name="T9" fmla="*/ 81 h 79"/>
                <a:gd name="T10" fmla="*/ 52 w 64"/>
                <a:gd name="T11" fmla="*/ 73 h 79"/>
                <a:gd name="T12" fmla="*/ 24 w 64"/>
                <a:gd name="T13" fmla="*/ 66 h 79"/>
                <a:gd name="T14" fmla="*/ 0 w 64"/>
                <a:gd name="T15" fmla="*/ 52 h 79"/>
                <a:gd name="T16" fmla="*/ 0 w 64"/>
                <a:gd name="T17" fmla="*/ 29 h 79"/>
                <a:gd name="T18" fmla="*/ 24 w 64"/>
                <a:gd name="T19" fmla="*/ 14 h 79"/>
                <a:gd name="T20" fmla="*/ 77 w 64"/>
                <a:gd name="T21" fmla="*/ 7 h 79"/>
                <a:gd name="T22" fmla="*/ 126 w 64"/>
                <a:gd name="T23" fmla="*/ 0 h 79"/>
                <a:gd name="T24" fmla="*/ 152 w 64"/>
                <a:gd name="T25" fmla="*/ 7 h 79"/>
                <a:gd name="T26" fmla="*/ 201 w 64"/>
                <a:gd name="T27" fmla="*/ 7 h 79"/>
                <a:gd name="T28" fmla="*/ 225 w 64"/>
                <a:gd name="T29" fmla="*/ 14 h 79"/>
                <a:gd name="T30" fmla="*/ 225 w 64"/>
                <a:gd name="T31" fmla="*/ 29 h 79"/>
                <a:gd name="T32" fmla="*/ 201 w 64"/>
                <a:gd name="T33" fmla="*/ 36 h 79"/>
                <a:gd name="T34" fmla="*/ 201 w 64"/>
                <a:gd name="T35" fmla="*/ 21 h 79"/>
                <a:gd name="T36" fmla="*/ 176 w 64"/>
                <a:gd name="T37" fmla="*/ 14 h 79"/>
                <a:gd name="T38" fmla="*/ 152 w 64"/>
                <a:gd name="T39" fmla="*/ 7 h 79"/>
                <a:gd name="T40" fmla="*/ 101 w 64"/>
                <a:gd name="T41" fmla="*/ 7 h 79"/>
                <a:gd name="T42" fmla="*/ 77 w 64"/>
                <a:gd name="T43" fmla="*/ 14 h 79"/>
                <a:gd name="T44" fmla="*/ 52 w 64"/>
                <a:gd name="T45" fmla="*/ 21 h 79"/>
                <a:gd name="T46" fmla="*/ 24 w 64"/>
                <a:gd name="T47" fmla="*/ 29 h 79"/>
                <a:gd name="T48" fmla="*/ 24 w 64"/>
                <a:gd name="T49" fmla="*/ 45 h 79"/>
                <a:gd name="T50" fmla="*/ 24 w 64"/>
                <a:gd name="T51" fmla="*/ 59 h 79"/>
                <a:gd name="T52" fmla="*/ 52 w 64"/>
                <a:gd name="T53" fmla="*/ 73 h 79"/>
                <a:gd name="T54" fmla="*/ 101 w 64"/>
                <a:gd name="T55" fmla="*/ 73 h 79"/>
                <a:gd name="T56" fmla="*/ 152 w 64"/>
                <a:gd name="T57" fmla="*/ 73 h 79"/>
                <a:gd name="T58" fmla="*/ 176 w 64"/>
                <a:gd name="T59" fmla="*/ 66 h 79"/>
                <a:gd name="T60" fmla="*/ 201 w 64"/>
                <a:gd name="T61" fmla="*/ 59 h 79"/>
                <a:gd name="T62" fmla="*/ 201 w 64"/>
                <a:gd name="T63" fmla="*/ 45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9"/>
                <a:gd name="T98" fmla="*/ 64 w 64"/>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close/>
                  <a:moveTo>
                    <a:pt x="57" y="36"/>
                  </a:moveTo>
                  <a:lnTo>
                    <a:pt x="57" y="29"/>
                  </a:lnTo>
                  <a:lnTo>
                    <a:pt x="57" y="21"/>
                  </a:lnTo>
                  <a:lnTo>
                    <a:pt x="57" y="14"/>
                  </a:lnTo>
                  <a:lnTo>
                    <a:pt x="50" y="14"/>
                  </a:lnTo>
                  <a:lnTo>
                    <a:pt x="50" y="7"/>
                  </a:lnTo>
                  <a:lnTo>
                    <a:pt x="43" y="7"/>
                  </a:lnTo>
                  <a:lnTo>
                    <a:pt x="36" y="7"/>
                  </a:lnTo>
                  <a:lnTo>
                    <a:pt x="29" y="7"/>
                  </a:lnTo>
                  <a:lnTo>
                    <a:pt x="22" y="7"/>
                  </a:lnTo>
                  <a:lnTo>
                    <a:pt x="22" y="14"/>
                  </a:lnTo>
                  <a:lnTo>
                    <a:pt x="15" y="14"/>
                  </a:lnTo>
                  <a:lnTo>
                    <a:pt x="15" y="21"/>
                  </a:lnTo>
                  <a:lnTo>
                    <a:pt x="7" y="21"/>
                  </a:lnTo>
                  <a:lnTo>
                    <a:pt x="7" y="29"/>
                  </a:lnTo>
                  <a:lnTo>
                    <a:pt x="7" y="36"/>
                  </a:lnTo>
                  <a:lnTo>
                    <a:pt x="7" y="43"/>
                  </a:lnTo>
                  <a:lnTo>
                    <a:pt x="7" y="50"/>
                  </a:lnTo>
                  <a:lnTo>
                    <a:pt x="7" y="57"/>
                  </a:lnTo>
                  <a:lnTo>
                    <a:pt x="15" y="64"/>
                  </a:lnTo>
                  <a:lnTo>
                    <a:pt x="15" y="71"/>
                  </a:lnTo>
                  <a:lnTo>
                    <a:pt x="22" y="71"/>
                  </a:lnTo>
                  <a:lnTo>
                    <a:pt x="29" y="71"/>
                  </a:lnTo>
                  <a:lnTo>
                    <a:pt x="36" y="71"/>
                  </a:lnTo>
                  <a:lnTo>
                    <a:pt x="43" y="71"/>
                  </a:lnTo>
                  <a:lnTo>
                    <a:pt x="50" y="71"/>
                  </a:lnTo>
                  <a:lnTo>
                    <a:pt x="50" y="64"/>
                  </a:lnTo>
                  <a:lnTo>
                    <a:pt x="57" y="64"/>
                  </a:lnTo>
                  <a:lnTo>
                    <a:pt x="57" y="57"/>
                  </a:lnTo>
                  <a:lnTo>
                    <a:pt x="57" y="50"/>
                  </a:lnTo>
                  <a:lnTo>
                    <a:pt x="57" y="43"/>
                  </a:lnTo>
                  <a:lnTo>
                    <a:pt x="57" y="36"/>
                  </a:lnTo>
                  <a:close/>
                </a:path>
              </a:pathLst>
            </a:custGeom>
            <a:solidFill>
              <a:srgbClr val="FF3399"/>
            </a:solidFill>
            <a:ln w="9525">
              <a:noFill/>
              <a:round/>
              <a:headEnd/>
              <a:tailEnd/>
            </a:ln>
          </p:spPr>
          <p:txBody>
            <a:bodyPr/>
            <a:lstStyle/>
            <a:p>
              <a:endParaRPr lang="de-DE" sz="2400">
                <a:latin typeface="Arial Narrow" panose="020B0606020202030204" pitchFamily="34" charset="0"/>
              </a:endParaRPr>
            </a:p>
          </p:txBody>
        </p:sp>
        <p:sp>
          <p:nvSpPr>
            <p:cNvPr id="18499" name="Freeform 34"/>
            <p:cNvSpPr>
              <a:spLocks/>
            </p:cNvSpPr>
            <p:nvPr/>
          </p:nvSpPr>
          <p:spPr bwMode="auto">
            <a:xfrm>
              <a:off x="2475" y="2651"/>
              <a:ext cx="120" cy="80"/>
            </a:xfrm>
            <a:custGeom>
              <a:avLst/>
              <a:gdLst>
                <a:gd name="T0" fmla="*/ 225 w 64"/>
                <a:gd name="T1" fmla="*/ 36 h 79"/>
                <a:gd name="T2" fmla="*/ 225 w 64"/>
                <a:gd name="T3" fmla="*/ 52 h 79"/>
                <a:gd name="T4" fmla="*/ 225 w 64"/>
                <a:gd name="T5" fmla="*/ 59 h 79"/>
                <a:gd name="T6" fmla="*/ 225 w 64"/>
                <a:gd name="T7" fmla="*/ 66 h 79"/>
                <a:gd name="T8" fmla="*/ 201 w 64"/>
                <a:gd name="T9" fmla="*/ 73 h 79"/>
                <a:gd name="T10" fmla="*/ 176 w 64"/>
                <a:gd name="T11" fmla="*/ 81 h 79"/>
                <a:gd name="T12" fmla="*/ 152 w 64"/>
                <a:gd name="T13" fmla="*/ 81 h 79"/>
                <a:gd name="T14" fmla="*/ 126 w 64"/>
                <a:gd name="T15" fmla="*/ 81 h 79"/>
                <a:gd name="T16" fmla="*/ 101 w 64"/>
                <a:gd name="T17" fmla="*/ 81 h 79"/>
                <a:gd name="T18" fmla="*/ 77 w 64"/>
                <a:gd name="T19" fmla="*/ 81 h 79"/>
                <a:gd name="T20" fmla="*/ 52 w 64"/>
                <a:gd name="T21" fmla="*/ 81 h 79"/>
                <a:gd name="T22" fmla="*/ 52 w 64"/>
                <a:gd name="T23" fmla="*/ 73 h 79"/>
                <a:gd name="T24" fmla="*/ 24 w 64"/>
                <a:gd name="T25" fmla="*/ 73 h 79"/>
                <a:gd name="T26" fmla="*/ 24 w 64"/>
                <a:gd name="T27" fmla="*/ 66 h 79"/>
                <a:gd name="T28" fmla="*/ 0 w 64"/>
                <a:gd name="T29" fmla="*/ 59 h 79"/>
                <a:gd name="T30" fmla="*/ 0 w 64"/>
                <a:gd name="T31" fmla="*/ 52 h 79"/>
                <a:gd name="T32" fmla="*/ 0 w 64"/>
                <a:gd name="T33" fmla="*/ 36 h 79"/>
                <a:gd name="T34" fmla="*/ 0 w 64"/>
                <a:gd name="T35" fmla="*/ 29 h 79"/>
                <a:gd name="T36" fmla="*/ 0 w 64"/>
                <a:gd name="T37" fmla="*/ 21 h 79"/>
                <a:gd name="T38" fmla="*/ 24 w 64"/>
                <a:gd name="T39" fmla="*/ 14 h 79"/>
                <a:gd name="T40" fmla="*/ 52 w 64"/>
                <a:gd name="T41" fmla="*/ 7 h 79"/>
                <a:gd name="T42" fmla="*/ 77 w 64"/>
                <a:gd name="T43" fmla="*/ 7 h 79"/>
                <a:gd name="T44" fmla="*/ 101 w 64"/>
                <a:gd name="T45" fmla="*/ 0 h 79"/>
                <a:gd name="T46" fmla="*/ 126 w 64"/>
                <a:gd name="T47" fmla="*/ 0 h 79"/>
                <a:gd name="T48" fmla="*/ 152 w 64"/>
                <a:gd name="T49" fmla="*/ 0 h 79"/>
                <a:gd name="T50" fmla="*/ 152 w 64"/>
                <a:gd name="T51" fmla="*/ 7 h 79"/>
                <a:gd name="T52" fmla="*/ 176 w 64"/>
                <a:gd name="T53" fmla="*/ 7 h 79"/>
                <a:gd name="T54" fmla="*/ 201 w 64"/>
                <a:gd name="T55" fmla="*/ 7 h 79"/>
                <a:gd name="T56" fmla="*/ 201 w 64"/>
                <a:gd name="T57" fmla="*/ 14 h 79"/>
                <a:gd name="T58" fmla="*/ 225 w 64"/>
                <a:gd name="T59" fmla="*/ 14 h 79"/>
                <a:gd name="T60" fmla="*/ 225 w 64"/>
                <a:gd name="T61" fmla="*/ 21 h 79"/>
                <a:gd name="T62" fmla="*/ 225 w 64"/>
                <a:gd name="T63" fmla="*/ 29 h 79"/>
                <a:gd name="T64" fmla="*/ 225 w 64"/>
                <a:gd name="T65" fmla="*/ 3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9"/>
                <a:gd name="T101" fmla="*/ 64 w 6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9">
                  <a:moveTo>
                    <a:pt x="64" y="36"/>
                  </a:moveTo>
                  <a:lnTo>
                    <a:pt x="64" y="50"/>
                  </a:lnTo>
                  <a:lnTo>
                    <a:pt x="64" y="57"/>
                  </a:lnTo>
                  <a:lnTo>
                    <a:pt x="64" y="64"/>
                  </a:lnTo>
                  <a:lnTo>
                    <a:pt x="57" y="71"/>
                  </a:lnTo>
                  <a:lnTo>
                    <a:pt x="50" y="79"/>
                  </a:lnTo>
                  <a:lnTo>
                    <a:pt x="43" y="79"/>
                  </a:lnTo>
                  <a:lnTo>
                    <a:pt x="36" y="79"/>
                  </a:lnTo>
                  <a:lnTo>
                    <a:pt x="29" y="79"/>
                  </a:lnTo>
                  <a:lnTo>
                    <a:pt x="22" y="79"/>
                  </a:lnTo>
                  <a:lnTo>
                    <a:pt x="15" y="79"/>
                  </a:lnTo>
                  <a:lnTo>
                    <a:pt x="15" y="71"/>
                  </a:lnTo>
                  <a:lnTo>
                    <a:pt x="7" y="71"/>
                  </a:lnTo>
                  <a:lnTo>
                    <a:pt x="7" y="64"/>
                  </a:lnTo>
                  <a:lnTo>
                    <a:pt x="0" y="57"/>
                  </a:lnTo>
                  <a:lnTo>
                    <a:pt x="0" y="50"/>
                  </a:lnTo>
                  <a:lnTo>
                    <a:pt x="0" y="36"/>
                  </a:lnTo>
                  <a:lnTo>
                    <a:pt x="0" y="29"/>
                  </a:lnTo>
                  <a:lnTo>
                    <a:pt x="0" y="21"/>
                  </a:lnTo>
                  <a:lnTo>
                    <a:pt x="7" y="14"/>
                  </a:lnTo>
                  <a:lnTo>
                    <a:pt x="15" y="7"/>
                  </a:lnTo>
                  <a:lnTo>
                    <a:pt x="22" y="7"/>
                  </a:lnTo>
                  <a:lnTo>
                    <a:pt x="29" y="0"/>
                  </a:lnTo>
                  <a:lnTo>
                    <a:pt x="36" y="0"/>
                  </a:lnTo>
                  <a:lnTo>
                    <a:pt x="43" y="0"/>
                  </a:lnTo>
                  <a:lnTo>
                    <a:pt x="43" y="7"/>
                  </a:lnTo>
                  <a:lnTo>
                    <a:pt x="50" y="7"/>
                  </a:lnTo>
                  <a:lnTo>
                    <a:pt x="57" y="7"/>
                  </a:lnTo>
                  <a:lnTo>
                    <a:pt x="57" y="14"/>
                  </a:lnTo>
                  <a:lnTo>
                    <a:pt x="64" y="14"/>
                  </a:lnTo>
                  <a:lnTo>
                    <a:pt x="64" y="21"/>
                  </a:lnTo>
                  <a:lnTo>
                    <a:pt x="64" y="29"/>
                  </a:lnTo>
                  <a:lnTo>
                    <a:pt x="64" y="36"/>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500" name="Freeform 35"/>
            <p:cNvSpPr>
              <a:spLocks/>
            </p:cNvSpPr>
            <p:nvPr/>
          </p:nvSpPr>
          <p:spPr bwMode="auto">
            <a:xfrm>
              <a:off x="2488" y="2658"/>
              <a:ext cx="94" cy="65"/>
            </a:xfrm>
            <a:custGeom>
              <a:avLst/>
              <a:gdLst>
                <a:gd name="T0" fmla="*/ 177 w 50"/>
                <a:gd name="T1" fmla="*/ 29 h 64"/>
                <a:gd name="T2" fmla="*/ 177 w 50"/>
                <a:gd name="T3" fmla="*/ 22 h 64"/>
                <a:gd name="T4" fmla="*/ 177 w 50"/>
                <a:gd name="T5" fmla="*/ 14 h 64"/>
                <a:gd name="T6" fmla="*/ 177 w 50"/>
                <a:gd name="T7" fmla="*/ 7 h 64"/>
                <a:gd name="T8" fmla="*/ 152 w 50"/>
                <a:gd name="T9" fmla="*/ 7 h 64"/>
                <a:gd name="T10" fmla="*/ 152 w 50"/>
                <a:gd name="T11" fmla="*/ 0 h 64"/>
                <a:gd name="T12" fmla="*/ 128 w 50"/>
                <a:gd name="T13" fmla="*/ 0 h 64"/>
                <a:gd name="T14" fmla="*/ 103 w 50"/>
                <a:gd name="T15" fmla="*/ 0 h 64"/>
                <a:gd name="T16" fmla="*/ 77 w 50"/>
                <a:gd name="T17" fmla="*/ 0 h 64"/>
                <a:gd name="T18" fmla="*/ 53 w 50"/>
                <a:gd name="T19" fmla="*/ 0 h 64"/>
                <a:gd name="T20" fmla="*/ 53 w 50"/>
                <a:gd name="T21" fmla="*/ 7 h 64"/>
                <a:gd name="T22" fmla="*/ 28 w 50"/>
                <a:gd name="T23" fmla="*/ 7 h 64"/>
                <a:gd name="T24" fmla="*/ 28 w 50"/>
                <a:gd name="T25" fmla="*/ 14 h 64"/>
                <a:gd name="T26" fmla="*/ 0 w 50"/>
                <a:gd name="T27" fmla="*/ 14 h 64"/>
                <a:gd name="T28" fmla="*/ 0 w 50"/>
                <a:gd name="T29" fmla="*/ 22 h 64"/>
                <a:gd name="T30" fmla="*/ 0 w 50"/>
                <a:gd name="T31" fmla="*/ 29 h 64"/>
                <a:gd name="T32" fmla="*/ 0 w 50"/>
                <a:gd name="T33" fmla="*/ 38 h 64"/>
                <a:gd name="T34" fmla="*/ 0 w 50"/>
                <a:gd name="T35" fmla="*/ 45 h 64"/>
                <a:gd name="T36" fmla="*/ 0 w 50"/>
                <a:gd name="T37" fmla="*/ 52 h 64"/>
                <a:gd name="T38" fmla="*/ 28 w 50"/>
                <a:gd name="T39" fmla="*/ 59 h 64"/>
                <a:gd name="T40" fmla="*/ 28 w 50"/>
                <a:gd name="T41" fmla="*/ 66 h 64"/>
                <a:gd name="T42" fmla="*/ 53 w 50"/>
                <a:gd name="T43" fmla="*/ 66 h 64"/>
                <a:gd name="T44" fmla="*/ 77 w 50"/>
                <a:gd name="T45" fmla="*/ 66 h 64"/>
                <a:gd name="T46" fmla="*/ 103 w 50"/>
                <a:gd name="T47" fmla="*/ 66 h 64"/>
                <a:gd name="T48" fmla="*/ 128 w 50"/>
                <a:gd name="T49" fmla="*/ 66 h 64"/>
                <a:gd name="T50" fmla="*/ 152 w 50"/>
                <a:gd name="T51" fmla="*/ 66 h 64"/>
                <a:gd name="T52" fmla="*/ 152 w 50"/>
                <a:gd name="T53" fmla="*/ 59 h 64"/>
                <a:gd name="T54" fmla="*/ 177 w 50"/>
                <a:gd name="T55" fmla="*/ 59 h 64"/>
                <a:gd name="T56" fmla="*/ 177 w 50"/>
                <a:gd name="T57" fmla="*/ 52 h 64"/>
                <a:gd name="T58" fmla="*/ 177 w 50"/>
                <a:gd name="T59" fmla="*/ 45 h 64"/>
                <a:gd name="T60" fmla="*/ 177 w 50"/>
                <a:gd name="T61" fmla="*/ 38 h 64"/>
                <a:gd name="T62" fmla="*/ 177 w 50"/>
                <a:gd name="T63" fmla="*/ 29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64"/>
                <a:gd name="T98" fmla="*/ 50 w 5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64">
                  <a:moveTo>
                    <a:pt x="50" y="29"/>
                  </a:moveTo>
                  <a:lnTo>
                    <a:pt x="50" y="22"/>
                  </a:lnTo>
                  <a:lnTo>
                    <a:pt x="50" y="14"/>
                  </a:lnTo>
                  <a:lnTo>
                    <a:pt x="50" y="7"/>
                  </a:lnTo>
                  <a:lnTo>
                    <a:pt x="43" y="7"/>
                  </a:lnTo>
                  <a:lnTo>
                    <a:pt x="43" y="0"/>
                  </a:lnTo>
                  <a:lnTo>
                    <a:pt x="36" y="0"/>
                  </a:lnTo>
                  <a:lnTo>
                    <a:pt x="29" y="0"/>
                  </a:lnTo>
                  <a:lnTo>
                    <a:pt x="22" y="0"/>
                  </a:lnTo>
                  <a:lnTo>
                    <a:pt x="15" y="0"/>
                  </a:lnTo>
                  <a:lnTo>
                    <a:pt x="15" y="7"/>
                  </a:lnTo>
                  <a:lnTo>
                    <a:pt x="8" y="7"/>
                  </a:lnTo>
                  <a:lnTo>
                    <a:pt x="8" y="14"/>
                  </a:lnTo>
                  <a:lnTo>
                    <a:pt x="0" y="14"/>
                  </a:lnTo>
                  <a:lnTo>
                    <a:pt x="0" y="22"/>
                  </a:lnTo>
                  <a:lnTo>
                    <a:pt x="0" y="29"/>
                  </a:lnTo>
                  <a:lnTo>
                    <a:pt x="0" y="36"/>
                  </a:lnTo>
                  <a:lnTo>
                    <a:pt x="0" y="43"/>
                  </a:lnTo>
                  <a:lnTo>
                    <a:pt x="0" y="50"/>
                  </a:lnTo>
                  <a:lnTo>
                    <a:pt x="8" y="57"/>
                  </a:lnTo>
                  <a:lnTo>
                    <a:pt x="8" y="64"/>
                  </a:lnTo>
                  <a:lnTo>
                    <a:pt x="15" y="64"/>
                  </a:lnTo>
                  <a:lnTo>
                    <a:pt x="22" y="64"/>
                  </a:lnTo>
                  <a:lnTo>
                    <a:pt x="29" y="64"/>
                  </a:lnTo>
                  <a:lnTo>
                    <a:pt x="36" y="64"/>
                  </a:lnTo>
                  <a:lnTo>
                    <a:pt x="43" y="64"/>
                  </a:lnTo>
                  <a:lnTo>
                    <a:pt x="43" y="57"/>
                  </a:lnTo>
                  <a:lnTo>
                    <a:pt x="50" y="57"/>
                  </a:lnTo>
                  <a:lnTo>
                    <a:pt x="50" y="50"/>
                  </a:lnTo>
                  <a:lnTo>
                    <a:pt x="50" y="43"/>
                  </a:lnTo>
                  <a:lnTo>
                    <a:pt x="50" y="36"/>
                  </a:lnTo>
                  <a:lnTo>
                    <a:pt x="50" y="29"/>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501" name="Line 36"/>
            <p:cNvSpPr>
              <a:spLocks noChangeShapeType="1"/>
            </p:cNvSpPr>
            <p:nvPr/>
          </p:nvSpPr>
          <p:spPr bwMode="auto">
            <a:xfrm flipH="1">
              <a:off x="2112" y="2784"/>
              <a:ext cx="192" cy="48"/>
            </a:xfrm>
            <a:prstGeom prst="line">
              <a:avLst/>
            </a:prstGeom>
            <a:noFill/>
            <a:ln w="9525">
              <a:solidFill>
                <a:srgbClr val="000000"/>
              </a:solidFill>
              <a:round/>
              <a:headEnd/>
              <a:tailEnd type="triangle" w="med" len="med"/>
            </a:ln>
          </p:spPr>
          <p:txBody>
            <a:bodyPr wrap="none" anchor="ctr"/>
            <a:lstStyle/>
            <a:p>
              <a:endParaRPr lang="de-DE" sz="2400">
                <a:latin typeface="Arial Narrow" panose="020B0606020202030204" pitchFamily="34" charset="0"/>
              </a:endParaRPr>
            </a:p>
          </p:txBody>
        </p:sp>
        <p:sp>
          <p:nvSpPr>
            <p:cNvPr id="18502" name="Line 37"/>
            <p:cNvSpPr>
              <a:spLocks noChangeShapeType="1"/>
            </p:cNvSpPr>
            <p:nvPr/>
          </p:nvSpPr>
          <p:spPr bwMode="auto">
            <a:xfrm flipH="1">
              <a:off x="4176" y="2784"/>
              <a:ext cx="192" cy="48"/>
            </a:xfrm>
            <a:prstGeom prst="line">
              <a:avLst/>
            </a:prstGeom>
            <a:noFill/>
            <a:ln w="9525">
              <a:solidFill>
                <a:srgbClr val="000000"/>
              </a:solidFill>
              <a:round/>
              <a:headEnd/>
              <a:tailEnd type="triangle" w="med" len="med"/>
            </a:ln>
          </p:spPr>
          <p:txBody>
            <a:bodyPr wrap="none" anchor="ctr"/>
            <a:lstStyle/>
            <a:p>
              <a:endParaRPr lang="de-DE" sz="2400">
                <a:latin typeface="Arial Narrow" panose="020B0606020202030204" pitchFamily="34" charset="0"/>
              </a:endParaRPr>
            </a:p>
          </p:txBody>
        </p:sp>
      </p:grpSp>
      <p:sp>
        <p:nvSpPr>
          <p:cNvPr id="18438" name="Text Box 38"/>
          <p:cNvSpPr txBox="1">
            <a:spLocks noChangeArrowheads="1"/>
          </p:cNvSpPr>
          <p:nvPr/>
        </p:nvSpPr>
        <p:spPr bwMode="auto">
          <a:xfrm>
            <a:off x="3509296" y="2306687"/>
            <a:ext cx="1687258" cy="369332"/>
          </a:xfrm>
          <a:prstGeom prst="rect">
            <a:avLst/>
          </a:prstGeom>
          <a:noFill/>
          <a:ln w="9525">
            <a:noFill/>
            <a:miter lim="800000"/>
            <a:headEnd/>
            <a:tailEnd/>
          </a:ln>
        </p:spPr>
        <p:txBody>
          <a:bodyPr wrap="none">
            <a:spAutoFit/>
          </a:bodyPr>
          <a:lstStyle/>
          <a:p>
            <a:pPr algn="ctr" defTabSz="762000"/>
            <a:r>
              <a:rPr lang="en-GB" sz="1800" u="none" dirty="0">
                <a:latin typeface="Arial Narrow" panose="020B0606020202030204" pitchFamily="34" charset="0"/>
              </a:rPr>
              <a:t>Cipher Text   X*Z</a:t>
            </a:r>
          </a:p>
        </p:txBody>
      </p:sp>
      <p:sp>
        <p:nvSpPr>
          <p:cNvPr id="18439" name="Text Box 39"/>
          <p:cNvSpPr txBox="1">
            <a:spLocks noChangeArrowheads="1"/>
          </p:cNvSpPr>
          <p:nvPr/>
        </p:nvSpPr>
        <p:spPr bwMode="auto">
          <a:xfrm>
            <a:off x="1114740" y="2840087"/>
            <a:ext cx="1320170" cy="369332"/>
          </a:xfrm>
          <a:prstGeom prst="rect">
            <a:avLst/>
          </a:prstGeom>
          <a:noFill/>
          <a:ln w="9525">
            <a:noFill/>
            <a:miter lim="800000"/>
            <a:headEnd/>
            <a:tailEnd/>
          </a:ln>
        </p:spPr>
        <p:txBody>
          <a:bodyPr wrap="none">
            <a:spAutoFit/>
          </a:bodyPr>
          <a:lstStyle/>
          <a:p>
            <a:pPr algn="ctr" defTabSz="762000"/>
            <a:r>
              <a:rPr lang="en-GB" sz="1800" u="none" dirty="0">
                <a:latin typeface="Arial Narrow" panose="020B0606020202030204" pitchFamily="34" charset="0"/>
              </a:rPr>
              <a:t>Clear Text  X</a:t>
            </a:r>
          </a:p>
        </p:txBody>
      </p:sp>
      <p:sp>
        <p:nvSpPr>
          <p:cNvPr id="18440" name="Line 40"/>
          <p:cNvSpPr>
            <a:spLocks noChangeShapeType="1"/>
          </p:cNvSpPr>
          <p:nvPr/>
        </p:nvSpPr>
        <p:spPr bwMode="auto">
          <a:xfrm>
            <a:off x="4191000" y="2687687"/>
            <a:ext cx="228600" cy="304800"/>
          </a:xfrm>
          <a:prstGeom prst="line">
            <a:avLst/>
          </a:prstGeom>
          <a:noFill/>
          <a:ln w="57150">
            <a:solidFill>
              <a:srgbClr val="000000"/>
            </a:solidFill>
            <a:round/>
            <a:headEnd/>
            <a:tailEnd type="triangle" w="med" len="med"/>
          </a:ln>
        </p:spPr>
        <p:txBody>
          <a:bodyPr wrap="none" anchor="ctr"/>
          <a:lstStyle/>
          <a:p>
            <a:endParaRPr lang="de-DE" sz="2400">
              <a:latin typeface="Arial Narrow" panose="020B0606020202030204" pitchFamily="34" charset="0"/>
            </a:endParaRPr>
          </a:p>
        </p:txBody>
      </p:sp>
      <p:sp>
        <p:nvSpPr>
          <p:cNvPr id="18441" name="Line 41"/>
          <p:cNvSpPr>
            <a:spLocks noChangeShapeType="1"/>
          </p:cNvSpPr>
          <p:nvPr/>
        </p:nvSpPr>
        <p:spPr bwMode="auto">
          <a:xfrm flipH="1">
            <a:off x="4364038" y="3565575"/>
            <a:ext cx="41275" cy="47625"/>
          </a:xfrm>
          <a:prstGeom prst="line">
            <a:avLst/>
          </a:prstGeom>
          <a:noFill/>
          <a:ln w="22225">
            <a:solidFill>
              <a:srgbClr val="FFFF99"/>
            </a:solidFill>
            <a:round/>
            <a:headEnd/>
            <a:tailEnd/>
          </a:ln>
        </p:spPr>
        <p:txBody>
          <a:bodyPr/>
          <a:lstStyle/>
          <a:p>
            <a:endParaRPr lang="de-DE" sz="2400">
              <a:latin typeface="Arial Narrow" panose="020B0606020202030204" pitchFamily="34" charset="0"/>
            </a:endParaRPr>
          </a:p>
        </p:txBody>
      </p:sp>
      <p:sp>
        <p:nvSpPr>
          <p:cNvPr id="18442" name="Freeform 42"/>
          <p:cNvSpPr>
            <a:spLocks/>
          </p:cNvSpPr>
          <p:nvPr/>
        </p:nvSpPr>
        <p:spPr bwMode="auto">
          <a:xfrm>
            <a:off x="3935413" y="3252837"/>
            <a:ext cx="574675" cy="500063"/>
          </a:xfrm>
          <a:custGeom>
            <a:avLst/>
            <a:gdLst>
              <a:gd name="T0" fmla="*/ 1021284324 w 192"/>
              <a:gd name="T1" fmla="*/ 814537352 h 307"/>
              <a:gd name="T2" fmla="*/ 188131222 w 192"/>
              <a:gd name="T3" fmla="*/ 472272870 h 307"/>
              <a:gd name="T4" fmla="*/ 125419833 w 192"/>
              <a:gd name="T5" fmla="*/ 453700505 h 307"/>
              <a:gd name="T6" fmla="*/ 125419833 w 192"/>
              <a:gd name="T7" fmla="*/ 416555673 h 307"/>
              <a:gd name="T8" fmla="*/ 62711413 w 192"/>
              <a:gd name="T9" fmla="*/ 397981679 h 307"/>
              <a:gd name="T10" fmla="*/ 62711413 w 192"/>
              <a:gd name="T11" fmla="*/ 358183521 h 307"/>
              <a:gd name="T12" fmla="*/ 0 w 192"/>
              <a:gd name="T13" fmla="*/ 321038791 h 307"/>
              <a:gd name="T14" fmla="*/ 0 w 192"/>
              <a:gd name="T15" fmla="*/ 283894061 h 307"/>
              <a:gd name="T16" fmla="*/ 0 w 192"/>
              <a:gd name="T17" fmla="*/ 265321696 h 307"/>
              <a:gd name="T18" fmla="*/ 0 w 192"/>
              <a:gd name="T19" fmla="*/ 225523539 h 307"/>
              <a:gd name="T20" fmla="*/ 0 w 192"/>
              <a:gd name="T21" fmla="*/ 188378758 h 307"/>
              <a:gd name="T22" fmla="*/ 62711413 w 192"/>
              <a:gd name="T23" fmla="*/ 151234028 h 307"/>
              <a:gd name="T24" fmla="*/ 62711413 w 192"/>
              <a:gd name="T25" fmla="*/ 132660034 h 307"/>
              <a:gd name="T26" fmla="*/ 125419833 w 192"/>
              <a:gd name="T27" fmla="*/ 92861851 h 307"/>
              <a:gd name="T28" fmla="*/ 188131222 w 192"/>
              <a:gd name="T29" fmla="*/ 74289486 h 307"/>
              <a:gd name="T30" fmla="*/ 250842658 w 192"/>
              <a:gd name="T31" fmla="*/ 55717120 h 307"/>
              <a:gd name="T32" fmla="*/ 322512390 w 192"/>
              <a:gd name="T33" fmla="*/ 37144743 h 307"/>
              <a:gd name="T34" fmla="*/ 385220786 w 192"/>
              <a:gd name="T35" fmla="*/ 18572371 h 307"/>
              <a:gd name="T36" fmla="*/ 447932269 w 192"/>
              <a:gd name="T37" fmla="*/ 18572371 h 307"/>
              <a:gd name="T38" fmla="*/ 510643659 w 192"/>
              <a:gd name="T39" fmla="*/ 0 h 307"/>
              <a:gd name="T40" fmla="*/ 573352055 w 192"/>
              <a:gd name="T41" fmla="*/ 0 h 307"/>
              <a:gd name="T42" fmla="*/ 636063445 w 192"/>
              <a:gd name="T43" fmla="*/ 18572371 h 307"/>
              <a:gd name="T44" fmla="*/ 698774834 w 192"/>
              <a:gd name="T45" fmla="*/ 18572371 h 307"/>
              <a:gd name="T46" fmla="*/ 761483230 w 192"/>
              <a:gd name="T47" fmla="*/ 37144743 h 307"/>
              <a:gd name="T48" fmla="*/ 833153149 w 192"/>
              <a:gd name="T49" fmla="*/ 55717120 h 307"/>
              <a:gd name="T50" fmla="*/ 895864539 w 192"/>
              <a:gd name="T51" fmla="*/ 74289486 h 307"/>
              <a:gd name="T52" fmla="*/ 1720059345 w 192"/>
              <a:gd name="T53" fmla="*/ 416555673 h 307"/>
              <a:gd name="T54" fmla="*/ 1657347956 w 192"/>
              <a:gd name="T55" fmla="*/ 453700505 h 307"/>
              <a:gd name="T56" fmla="*/ 833153149 w 192"/>
              <a:gd name="T57" fmla="*/ 114087669 h 307"/>
              <a:gd name="T58" fmla="*/ 761483230 w 192"/>
              <a:gd name="T59" fmla="*/ 92861851 h 307"/>
              <a:gd name="T60" fmla="*/ 698774834 w 192"/>
              <a:gd name="T61" fmla="*/ 74289486 h 307"/>
              <a:gd name="T62" fmla="*/ 636063445 w 192"/>
              <a:gd name="T63" fmla="*/ 74289486 h 307"/>
              <a:gd name="T64" fmla="*/ 573352055 w 192"/>
              <a:gd name="T65" fmla="*/ 55717120 h 307"/>
              <a:gd name="T66" fmla="*/ 510643659 w 192"/>
              <a:gd name="T67" fmla="*/ 55717120 h 307"/>
              <a:gd name="T68" fmla="*/ 447932269 w 192"/>
              <a:gd name="T69" fmla="*/ 55717120 h 307"/>
              <a:gd name="T70" fmla="*/ 385220786 w 192"/>
              <a:gd name="T71" fmla="*/ 74289486 h 307"/>
              <a:gd name="T72" fmla="*/ 322512390 w 192"/>
              <a:gd name="T73" fmla="*/ 74289486 h 307"/>
              <a:gd name="T74" fmla="*/ 322512390 w 192"/>
              <a:gd name="T75" fmla="*/ 92861851 h 307"/>
              <a:gd name="T76" fmla="*/ 250842658 w 192"/>
              <a:gd name="T77" fmla="*/ 114087669 h 307"/>
              <a:gd name="T78" fmla="*/ 188131222 w 192"/>
              <a:gd name="T79" fmla="*/ 132660034 h 307"/>
              <a:gd name="T80" fmla="*/ 188131222 w 192"/>
              <a:gd name="T81" fmla="*/ 151234028 h 307"/>
              <a:gd name="T82" fmla="*/ 125419833 w 192"/>
              <a:gd name="T83" fmla="*/ 188378758 h 307"/>
              <a:gd name="T84" fmla="*/ 125419833 w 192"/>
              <a:gd name="T85" fmla="*/ 206951123 h 307"/>
              <a:gd name="T86" fmla="*/ 125419833 w 192"/>
              <a:gd name="T87" fmla="*/ 225523539 h 307"/>
              <a:gd name="T88" fmla="*/ 125419833 w 192"/>
              <a:gd name="T89" fmla="*/ 265321696 h 307"/>
              <a:gd name="T90" fmla="*/ 125419833 w 192"/>
              <a:gd name="T91" fmla="*/ 283894061 h 307"/>
              <a:gd name="T92" fmla="*/ 125419833 w 192"/>
              <a:gd name="T93" fmla="*/ 321038791 h 307"/>
              <a:gd name="T94" fmla="*/ 125419833 w 192"/>
              <a:gd name="T95" fmla="*/ 339611156 h 307"/>
              <a:gd name="T96" fmla="*/ 188131222 w 192"/>
              <a:gd name="T97" fmla="*/ 358183521 h 307"/>
              <a:gd name="T98" fmla="*/ 188131222 w 192"/>
              <a:gd name="T99" fmla="*/ 397981679 h 307"/>
              <a:gd name="T100" fmla="*/ 250842658 w 192"/>
              <a:gd name="T101" fmla="*/ 416555673 h 307"/>
              <a:gd name="T102" fmla="*/ 250842658 w 192"/>
              <a:gd name="T103" fmla="*/ 435128140 h 307"/>
              <a:gd name="T104" fmla="*/ 1083995714 w 192"/>
              <a:gd name="T105" fmla="*/ 774739194 h 307"/>
              <a:gd name="T106" fmla="*/ 1021284324 w 192"/>
              <a:gd name="T107" fmla="*/ 814537352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close/>
              </a:path>
            </a:pathLst>
          </a:custGeom>
          <a:solidFill>
            <a:srgbClr val="FF3399"/>
          </a:solidFill>
          <a:ln w="9525">
            <a:noFill/>
            <a:round/>
            <a:headEnd/>
            <a:tailEnd/>
          </a:ln>
        </p:spPr>
        <p:txBody>
          <a:bodyPr/>
          <a:lstStyle/>
          <a:p>
            <a:endParaRPr lang="de-DE" sz="2400">
              <a:latin typeface="Arial Narrow" panose="020B0606020202030204" pitchFamily="34" charset="0"/>
            </a:endParaRPr>
          </a:p>
        </p:txBody>
      </p:sp>
      <p:sp>
        <p:nvSpPr>
          <p:cNvPr id="18443" name="Freeform 43"/>
          <p:cNvSpPr>
            <a:spLocks/>
          </p:cNvSpPr>
          <p:nvPr/>
        </p:nvSpPr>
        <p:spPr bwMode="auto">
          <a:xfrm>
            <a:off x="3935413" y="3252837"/>
            <a:ext cx="574675" cy="500063"/>
          </a:xfrm>
          <a:custGeom>
            <a:avLst/>
            <a:gdLst>
              <a:gd name="T0" fmla="*/ 1021284324 w 192"/>
              <a:gd name="T1" fmla="*/ 814537352 h 307"/>
              <a:gd name="T2" fmla="*/ 188131222 w 192"/>
              <a:gd name="T3" fmla="*/ 472272870 h 307"/>
              <a:gd name="T4" fmla="*/ 125419833 w 192"/>
              <a:gd name="T5" fmla="*/ 453700505 h 307"/>
              <a:gd name="T6" fmla="*/ 125419833 w 192"/>
              <a:gd name="T7" fmla="*/ 416555673 h 307"/>
              <a:gd name="T8" fmla="*/ 62711413 w 192"/>
              <a:gd name="T9" fmla="*/ 397981679 h 307"/>
              <a:gd name="T10" fmla="*/ 62711413 w 192"/>
              <a:gd name="T11" fmla="*/ 358183521 h 307"/>
              <a:gd name="T12" fmla="*/ 0 w 192"/>
              <a:gd name="T13" fmla="*/ 321038791 h 307"/>
              <a:gd name="T14" fmla="*/ 0 w 192"/>
              <a:gd name="T15" fmla="*/ 283894061 h 307"/>
              <a:gd name="T16" fmla="*/ 0 w 192"/>
              <a:gd name="T17" fmla="*/ 265321696 h 307"/>
              <a:gd name="T18" fmla="*/ 0 w 192"/>
              <a:gd name="T19" fmla="*/ 225523539 h 307"/>
              <a:gd name="T20" fmla="*/ 0 w 192"/>
              <a:gd name="T21" fmla="*/ 188378758 h 307"/>
              <a:gd name="T22" fmla="*/ 62711413 w 192"/>
              <a:gd name="T23" fmla="*/ 151234028 h 307"/>
              <a:gd name="T24" fmla="*/ 62711413 w 192"/>
              <a:gd name="T25" fmla="*/ 132660034 h 307"/>
              <a:gd name="T26" fmla="*/ 125419833 w 192"/>
              <a:gd name="T27" fmla="*/ 92861851 h 307"/>
              <a:gd name="T28" fmla="*/ 188131222 w 192"/>
              <a:gd name="T29" fmla="*/ 74289486 h 307"/>
              <a:gd name="T30" fmla="*/ 250842658 w 192"/>
              <a:gd name="T31" fmla="*/ 55717120 h 307"/>
              <a:gd name="T32" fmla="*/ 322512390 w 192"/>
              <a:gd name="T33" fmla="*/ 37144743 h 307"/>
              <a:gd name="T34" fmla="*/ 385220786 w 192"/>
              <a:gd name="T35" fmla="*/ 18572371 h 307"/>
              <a:gd name="T36" fmla="*/ 447932269 w 192"/>
              <a:gd name="T37" fmla="*/ 18572371 h 307"/>
              <a:gd name="T38" fmla="*/ 510643659 w 192"/>
              <a:gd name="T39" fmla="*/ 0 h 307"/>
              <a:gd name="T40" fmla="*/ 573352055 w 192"/>
              <a:gd name="T41" fmla="*/ 0 h 307"/>
              <a:gd name="T42" fmla="*/ 636063445 w 192"/>
              <a:gd name="T43" fmla="*/ 18572371 h 307"/>
              <a:gd name="T44" fmla="*/ 698774834 w 192"/>
              <a:gd name="T45" fmla="*/ 18572371 h 307"/>
              <a:gd name="T46" fmla="*/ 761483230 w 192"/>
              <a:gd name="T47" fmla="*/ 37144743 h 307"/>
              <a:gd name="T48" fmla="*/ 833153149 w 192"/>
              <a:gd name="T49" fmla="*/ 55717120 h 307"/>
              <a:gd name="T50" fmla="*/ 895864539 w 192"/>
              <a:gd name="T51" fmla="*/ 74289486 h 307"/>
              <a:gd name="T52" fmla="*/ 1720059345 w 192"/>
              <a:gd name="T53" fmla="*/ 416555673 h 307"/>
              <a:gd name="T54" fmla="*/ 1657347956 w 192"/>
              <a:gd name="T55" fmla="*/ 453700505 h 307"/>
              <a:gd name="T56" fmla="*/ 833153149 w 192"/>
              <a:gd name="T57" fmla="*/ 114087669 h 307"/>
              <a:gd name="T58" fmla="*/ 761483230 w 192"/>
              <a:gd name="T59" fmla="*/ 92861851 h 307"/>
              <a:gd name="T60" fmla="*/ 698774834 w 192"/>
              <a:gd name="T61" fmla="*/ 74289486 h 307"/>
              <a:gd name="T62" fmla="*/ 636063445 w 192"/>
              <a:gd name="T63" fmla="*/ 74289486 h 307"/>
              <a:gd name="T64" fmla="*/ 573352055 w 192"/>
              <a:gd name="T65" fmla="*/ 55717120 h 307"/>
              <a:gd name="T66" fmla="*/ 510643659 w 192"/>
              <a:gd name="T67" fmla="*/ 55717120 h 307"/>
              <a:gd name="T68" fmla="*/ 447932269 w 192"/>
              <a:gd name="T69" fmla="*/ 55717120 h 307"/>
              <a:gd name="T70" fmla="*/ 385220786 w 192"/>
              <a:gd name="T71" fmla="*/ 74289486 h 307"/>
              <a:gd name="T72" fmla="*/ 322512390 w 192"/>
              <a:gd name="T73" fmla="*/ 74289486 h 307"/>
              <a:gd name="T74" fmla="*/ 322512390 w 192"/>
              <a:gd name="T75" fmla="*/ 92861851 h 307"/>
              <a:gd name="T76" fmla="*/ 250842658 w 192"/>
              <a:gd name="T77" fmla="*/ 114087669 h 307"/>
              <a:gd name="T78" fmla="*/ 188131222 w 192"/>
              <a:gd name="T79" fmla="*/ 132660034 h 307"/>
              <a:gd name="T80" fmla="*/ 188131222 w 192"/>
              <a:gd name="T81" fmla="*/ 151234028 h 307"/>
              <a:gd name="T82" fmla="*/ 125419833 w 192"/>
              <a:gd name="T83" fmla="*/ 188378758 h 307"/>
              <a:gd name="T84" fmla="*/ 125419833 w 192"/>
              <a:gd name="T85" fmla="*/ 206951123 h 307"/>
              <a:gd name="T86" fmla="*/ 125419833 w 192"/>
              <a:gd name="T87" fmla="*/ 225523539 h 307"/>
              <a:gd name="T88" fmla="*/ 125419833 w 192"/>
              <a:gd name="T89" fmla="*/ 265321696 h 307"/>
              <a:gd name="T90" fmla="*/ 125419833 w 192"/>
              <a:gd name="T91" fmla="*/ 283894061 h 307"/>
              <a:gd name="T92" fmla="*/ 125419833 w 192"/>
              <a:gd name="T93" fmla="*/ 321038791 h 307"/>
              <a:gd name="T94" fmla="*/ 125419833 w 192"/>
              <a:gd name="T95" fmla="*/ 339611156 h 307"/>
              <a:gd name="T96" fmla="*/ 188131222 w 192"/>
              <a:gd name="T97" fmla="*/ 358183521 h 307"/>
              <a:gd name="T98" fmla="*/ 188131222 w 192"/>
              <a:gd name="T99" fmla="*/ 397981679 h 307"/>
              <a:gd name="T100" fmla="*/ 250842658 w 192"/>
              <a:gd name="T101" fmla="*/ 416555673 h 307"/>
              <a:gd name="T102" fmla="*/ 250842658 w 192"/>
              <a:gd name="T103" fmla="*/ 435128140 h 307"/>
              <a:gd name="T104" fmla="*/ 1083995714 w 192"/>
              <a:gd name="T105" fmla="*/ 774739194 h 307"/>
              <a:gd name="T106" fmla="*/ 1021284324 w 192"/>
              <a:gd name="T107" fmla="*/ 814537352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44" name="Line 44"/>
          <p:cNvSpPr>
            <a:spLocks noChangeShapeType="1"/>
          </p:cNvSpPr>
          <p:nvPr/>
        </p:nvSpPr>
        <p:spPr bwMode="auto">
          <a:xfrm flipV="1">
            <a:off x="4043363" y="3344912"/>
            <a:ext cx="192087" cy="198438"/>
          </a:xfrm>
          <a:prstGeom prst="line">
            <a:avLst/>
          </a:prstGeom>
          <a:noFill/>
          <a:ln w="22225">
            <a:solidFill>
              <a:srgbClr val="000000"/>
            </a:solidFill>
            <a:round/>
            <a:headEnd/>
            <a:tailEnd/>
          </a:ln>
        </p:spPr>
        <p:txBody>
          <a:bodyPr/>
          <a:lstStyle/>
          <a:p>
            <a:endParaRPr lang="de-DE" sz="2400">
              <a:latin typeface="Arial Narrow" panose="020B0606020202030204" pitchFamily="34" charset="0"/>
            </a:endParaRPr>
          </a:p>
        </p:txBody>
      </p:sp>
      <p:sp>
        <p:nvSpPr>
          <p:cNvPr id="18445" name="Line 45"/>
          <p:cNvSpPr>
            <a:spLocks noChangeShapeType="1"/>
          </p:cNvSpPr>
          <p:nvPr/>
        </p:nvSpPr>
        <p:spPr bwMode="auto">
          <a:xfrm flipV="1">
            <a:off x="4276725" y="3508425"/>
            <a:ext cx="233363" cy="220662"/>
          </a:xfrm>
          <a:prstGeom prst="line">
            <a:avLst/>
          </a:prstGeom>
          <a:noFill/>
          <a:ln w="22225">
            <a:solidFill>
              <a:srgbClr val="000000"/>
            </a:solidFill>
            <a:round/>
            <a:headEnd/>
            <a:tailEnd/>
          </a:ln>
        </p:spPr>
        <p:txBody>
          <a:bodyPr/>
          <a:lstStyle/>
          <a:p>
            <a:endParaRPr lang="de-DE" sz="2400">
              <a:latin typeface="Arial Narrow" panose="020B0606020202030204" pitchFamily="34" charset="0"/>
            </a:endParaRPr>
          </a:p>
        </p:txBody>
      </p:sp>
      <p:sp>
        <p:nvSpPr>
          <p:cNvPr id="18446" name="Freeform 46"/>
          <p:cNvSpPr>
            <a:spLocks/>
          </p:cNvSpPr>
          <p:nvPr/>
        </p:nvSpPr>
        <p:spPr bwMode="auto">
          <a:xfrm>
            <a:off x="4191000" y="3449687"/>
            <a:ext cx="214313" cy="174625"/>
          </a:xfrm>
          <a:custGeom>
            <a:avLst/>
            <a:gdLst>
              <a:gd name="T0" fmla="*/ 442996876 w 72"/>
              <a:gd name="T1" fmla="*/ 284989653 h 107"/>
              <a:gd name="T2" fmla="*/ 132900839 w 72"/>
              <a:gd name="T3" fmla="*/ 133171976 h 107"/>
              <a:gd name="T4" fmla="*/ 70881041 w 72"/>
              <a:gd name="T5" fmla="*/ 133171976 h 107"/>
              <a:gd name="T6" fmla="*/ 70881041 w 72"/>
              <a:gd name="T7" fmla="*/ 114527906 h 107"/>
              <a:gd name="T8" fmla="*/ 70881041 w 72"/>
              <a:gd name="T9" fmla="*/ 95883811 h 107"/>
              <a:gd name="T10" fmla="*/ 0 w 72"/>
              <a:gd name="T11" fmla="*/ 95883811 h 107"/>
              <a:gd name="T12" fmla="*/ 0 w 72"/>
              <a:gd name="T13" fmla="*/ 77239742 h 107"/>
              <a:gd name="T14" fmla="*/ 0 w 72"/>
              <a:gd name="T15" fmla="*/ 58595672 h 107"/>
              <a:gd name="T16" fmla="*/ 0 w 72"/>
              <a:gd name="T17" fmla="*/ 37288152 h 107"/>
              <a:gd name="T18" fmla="*/ 0 w 72"/>
              <a:gd name="T19" fmla="*/ 18644076 h 107"/>
              <a:gd name="T20" fmla="*/ 70881041 w 72"/>
              <a:gd name="T21" fmla="*/ 18644076 h 107"/>
              <a:gd name="T22" fmla="*/ 70881041 w 72"/>
              <a:gd name="T23" fmla="*/ 0 h 107"/>
              <a:gd name="T24" fmla="*/ 132900839 w 72"/>
              <a:gd name="T25" fmla="*/ 0 h 107"/>
              <a:gd name="T26" fmla="*/ 132900839 w 72"/>
              <a:gd name="T27" fmla="*/ 18644076 h 107"/>
              <a:gd name="T28" fmla="*/ 194920614 w 72"/>
              <a:gd name="T29" fmla="*/ 18644076 h 107"/>
              <a:gd name="T30" fmla="*/ 256940435 w 72"/>
              <a:gd name="T31" fmla="*/ 37288152 h 107"/>
              <a:gd name="T32" fmla="*/ 637917443 w 72"/>
              <a:gd name="T33" fmla="*/ 189105816 h 107"/>
              <a:gd name="T34" fmla="*/ 575897668 w 72"/>
              <a:gd name="T35" fmla="*/ 189105816 h 107"/>
              <a:gd name="T36" fmla="*/ 256940435 w 72"/>
              <a:gd name="T37" fmla="*/ 58595672 h 107"/>
              <a:gd name="T38" fmla="*/ 256940435 w 72"/>
              <a:gd name="T39" fmla="*/ 37288152 h 107"/>
              <a:gd name="T40" fmla="*/ 194920614 w 72"/>
              <a:gd name="T41" fmla="*/ 37288152 h 107"/>
              <a:gd name="T42" fmla="*/ 194920614 w 72"/>
              <a:gd name="T43" fmla="*/ 18644076 h 107"/>
              <a:gd name="T44" fmla="*/ 132900839 w 72"/>
              <a:gd name="T45" fmla="*/ 18644076 h 107"/>
              <a:gd name="T46" fmla="*/ 70881041 w 72"/>
              <a:gd name="T47" fmla="*/ 18644076 h 107"/>
              <a:gd name="T48" fmla="*/ 70881041 w 72"/>
              <a:gd name="T49" fmla="*/ 37288152 h 107"/>
              <a:gd name="T50" fmla="*/ 70881041 w 72"/>
              <a:gd name="T51" fmla="*/ 58595672 h 107"/>
              <a:gd name="T52" fmla="*/ 70881041 w 72"/>
              <a:gd name="T53" fmla="*/ 77239742 h 107"/>
              <a:gd name="T54" fmla="*/ 70881041 w 72"/>
              <a:gd name="T55" fmla="*/ 95883811 h 107"/>
              <a:gd name="T56" fmla="*/ 70881041 w 72"/>
              <a:gd name="T57" fmla="*/ 114527906 h 107"/>
              <a:gd name="T58" fmla="*/ 132900839 w 72"/>
              <a:gd name="T59" fmla="*/ 114527906 h 107"/>
              <a:gd name="T60" fmla="*/ 132900839 w 72"/>
              <a:gd name="T61" fmla="*/ 133171976 h 107"/>
              <a:gd name="T62" fmla="*/ 442996876 w 72"/>
              <a:gd name="T63" fmla="*/ 266345583 h 107"/>
              <a:gd name="T64" fmla="*/ 442996876 w 72"/>
              <a:gd name="T65" fmla="*/ 284989653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close/>
              </a:path>
            </a:pathLst>
          </a:custGeom>
          <a:solidFill>
            <a:srgbClr val="FF3399"/>
          </a:solidFill>
          <a:ln w="9525">
            <a:noFill/>
            <a:round/>
            <a:headEnd/>
            <a:tailEnd/>
          </a:ln>
        </p:spPr>
        <p:txBody>
          <a:bodyPr/>
          <a:lstStyle/>
          <a:p>
            <a:endParaRPr lang="de-DE" sz="2400">
              <a:latin typeface="Arial Narrow" panose="020B0606020202030204" pitchFamily="34" charset="0"/>
            </a:endParaRPr>
          </a:p>
        </p:txBody>
      </p:sp>
      <p:sp>
        <p:nvSpPr>
          <p:cNvPr id="18447" name="Freeform 47"/>
          <p:cNvSpPr>
            <a:spLocks/>
          </p:cNvSpPr>
          <p:nvPr/>
        </p:nvSpPr>
        <p:spPr bwMode="auto">
          <a:xfrm>
            <a:off x="4191000" y="3449687"/>
            <a:ext cx="214313" cy="174625"/>
          </a:xfrm>
          <a:custGeom>
            <a:avLst/>
            <a:gdLst>
              <a:gd name="T0" fmla="*/ 442996876 w 72"/>
              <a:gd name="T1" fmla="*/ 284989653 h 107"/>
              <a:gd name="T2" fmla="*/ 132900839 w 72"/>
              <a:gd name="T3" fmla="*/ 133171976 h 107"/>
              <a:gd name="T4" fmla="*/ 70881041 w 72"/>
              <a:gd name="T5" fmla="*/ 133171976 h 107"/>
              <a:gd name="T6" fmla="*/ 70881041 w 72"/>
              <a:gd name="T7" fmla="*/ 114527906 h 107"/>
              <a:gd name="T8" fmla="*/ 70881041 w 72"/>
              <a:gd name="T9" fmla="*/ 95883811 h 107"/>
              <a:gd name="T10" fmla="*/ 0 w 72"/>
              <a:gd name="T11" fmla="*/ 95883811 h 107"/>
              <a:gd name="T12" fmla="*/ 0 w 72"/>
              <a:gd name="T13" fmla="*/ 77239742 h 107"/>
              <a:gd name="T14" fmla="*/ 0 w 72"/>
              <a:gd name="T15" fmla="*/ 58595672 h 107"/>
              <a:gd name="T16" fmla="*/ 0 w 72"/>
              <a:gd name="T17" fmla="*/ 37288152 h 107"/>
              <a:gd name="T18" fmla="*/ 0 w 72"/>
              <a:gd name="T19" fmla="*/ 18644076 h 107"/>
              <a:gd name="T20" fmla="*/ 70881041 w 72"/>
              <a:gd name="T21" fmla="*/ 18644076 h 107"/>
              <a:gd name="T22" fmla="*/ 70881041 w 72"/>
              <a:gd name="T23" fmla="*/ 0 h 107"/>
              <a:gd name="T24" fmla="*/ 132900839 w 72"/>
              <a:gd name="T25" fmla="*/ 0 h 107"/>
              <a:gd name="T26" fmla="*/ 132900839 w 72"/>
              <a:gd name="T27" fmla="*/ 18644076 h 107"/>
              <a:gd name="T28" fmla="*/ 194920614 w 72"/>
              <a:gd name="T29" fmla="*/ 18644076 h 107"/>
              <a:gd name="T30" fmla="*/ 256940435 w 72"/>
              <a:gd name="T31" fmla="*/ 37288152 h 107"/>
              <a:gd name="T32" fmla="*/ 637917443 w 72"/>
              <a:gd name="T33" fmla="*/ 189105816 h 107"/>
              <a:gd name="T34" fmla="*/ 575897668 w 72"/>
              <a:gd name="T35" fmla="*/ 189105816 h 107"/>
              <a:gd name="T36" fmla="*/ 256940435 w 72"/>
              <a:gd name="T37" fmla="*/ 58595672 h 107"/>
              <a:gd name="T38" fmla="*/ 256940435 w 72"/>
              <a:gd name="T39" fmla="*/ 37288152 h 107"/>
              <a:gd name="T40" fmla="*/ 194920614 w 72"/>
              <a:gd name="T41" fmla="*/ 37288152 h 107"/>
              <a:gd name="T42" fmla="*/ 194920614 w 72"/>
              <a:gd name="T43" fmla="*/ 18644076 h 107"/>
              <a:gd name="T44" fmla="*/ 132900839 w 72"/>
              <a:gd name="T45" fmla="*/ 18644076 h 107"/>
              <a:gd name="T46" fmla="*/ 70881041 w 72"/>
              <a:gd name="T47" fmla="*/ 18644076 h 107"/>
              <a:gd name="T48" fmla="*/ 70881041 w 72"/>
              <a:gd name="T49" fmla="*/ 37288152 h 107"/>
              <a:gd name="T50" fmla="*/ 70881041 w 72"/>
              <a:gd name="T51" fmla="*/ 58595672 h 107"/>
              <a:gd name="T52" fmla="*/ 70881041 w 72"/>
              <a:gd name="T53" fmla="*/ 77239742 h 107"/>
              <a:gd name="T54" fmla="*/ 70881041 w 72"/>
              <a:gd name="T55" fmla="*/ 95883811 h 107"/>
              <a:gd name="T56" fmla="*/ 70881041 w 72"/>
              <a:gd name="T57" fmla="*/ 114527906 h 107"/>
              <a:gd name="T58" fmla="*/ 132900839 w 72"/>
              <a:gd name="T59" fmla="*/ 114527906 h 107"/>
              <a:gd name="T60" fmla="*/ 132900839 w 72"/>
              <a:gd name="T61" fmla="*/ 133171976 h 107"/>
              <a:gd name="T62" fmla="*/ 442996876 w 72"/>
              <a:gd name="T63" fmla="*/ 266345583 h 107"/>
              <a:gd name="T64" fmla="*/ 442996876 w 72"/>
              <a:gd name="T65" fmla="*/ 284989653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48" name="Line 48"/>
          <p:cNvSpPr>
            <a:spLocks noChangeShapeType="1"/>
          </p:cNvSpPr>
          <p:nvPr/>
        </p:nvSpPr>
        <p:spPr bwMode="auto">
          <a:xfrm flipH="1">
            <a:off x="4364038" y="3565575"/>
            <a:ext cx="41275" cy="47625"/>
          </a:xfrm>
          <a:prstGeom prst="line">
            <a:avLst/>
          </a:prstGeom>
          <a:noFill/>
          <a:ln w="22225">
            <a:solidFill>
              <a:srgbClr val="000000"/>
            </a:solidFill>
            <a:round/>
            <a:headEnd/>
            <a:tailEnd/>
          </a:ln>
        </p:spPr>
        <p:txBody>
          <a:bodyPr/>
          <a:lstStyle/>
          <a:p>
            <a:endParaRPr lang="de-DE" sz="2400">
              <a:latin typeface="Arial Narrow" panose="020B0606020202030204" pitchFamily="34" charset="0"/>
            </a:endParaRPr>
          </a:p>
        </p:txBody>
      </p:sp>
      <p:sp>
        <p:nvSpPr>
          <p:cNvPr id="18449" name="Line 49"/>
          <p:cNvSpPr>
            <a:spLocks noChangeShapeType="1"/>
          </p:cNvSpPr>
          <p:nvPr/>
        </p:nvSpPr>
        <p:spPr bwMode="auto">
          <a:xfrm flipV="1">
            <a:off x="4043363" y="3344912"/>
            <a:ext cx="192087" cy="198438"/>
          </a:xfrm>
          <a:prstGeom prst="line">
            <a:avLst/>
          </a:prstGeom>
          <a:noFill/>
          <a:ln w="22225">
            <a:solidFill>
              <a:srgbClr val="000000"/>
            </a:solidFill>
            <a:round/>
            <a:headEnd/>
            <a:tailEnd/>
          </a:ln>
        </p:spPr>
        <p:txBody>
          <a:bodyPr/>
          <a:lstStyle/>
          <a:p>
            <a:endParaRPr lang="de-DE" sz="2400">
              <a:latin typeface="Arial Narrow" panose="020B0606020202030204" pitchFamily="34" charset="0"/>
            </a:endParaRPr>
          </a:p>
        </p:txBody>
      </p:sp>
      <p:sp>
        <p:nvSpPr>
          <p:cNvPr id="18450" name="Freeform 50"/>
          <p:cNvSpPr>
            <a:spLocks/>
          </p:cNvSpPr>
          <p:nvPr/>
        </p:nvSpPr>
        <p:spPr bwMode="auto">
          <a:xfrm>
            <a:off x="4065588" y="3356025"/>
            <a:ext cx="231775" cy="234950"/>
          </a:xfrm>
          <a:custGeom>
            <a:avLst/>
            <a:gdLst>
              <a:gd name="T0" fmla="*/ 565097129 w 78"/>
              <a:gd name="T1" fmla="*/ 0 h 143"/>
              <a:gd name="T2" fmla="*/ 688713386 w 78"/>
              <a:gd name="T3" fmla="*/ 0 h 143"/>
              <a:gd name="T4" fmla="*/ 0 w 78"/>
              <a:gd name="T5" fmla="*/ 386024431 h 143"/>
              <a:gd name="T6" fmla="*/ 0 60000 65536"/>
              <a:gd name="T7" fmla="*/ 0 60000 65536"/>
              <a:gd name="T8" fmla="*/ 0 60000 65536"/>
              <a:gd name="T9" fmla="*/ 0 w 78"/>
              <a:gd name="T10" fmla="*/ 0 h 143"/>
              <a:gd name="T11" fmla="*/ 78 w 78"/>
              <a:gd name="T12" fmla="*/ 143 h 143"/>
            </a:gdLst>
            <a:ahLst/>
            <a:cxnLst>
              <a:cxn ang="T6">
                <a:pos x="T0" y="T1"/>
              </a:cxn>
              <a:cxn ang="T7">
                <a:pos x="T2" y="T3"/>
              </a:cxn>
              <a:cxn ang="T8">
                <a:pos x="T4" y="T5"/>
              </a:cxn>
            </a:cxnLst>
            <a:rect l="T9" t="T10" r="T11" b="T12"/>
            <a:pathLst>
              <a:path w="78" h="143">
                <a:moveTo>
                  <a:pt x="64" y="0"/>
                </a:moveTo>
                <a:lnTo>
                  <a:pt x="78" y="0"/>
                </a:lnTo>
                <a:lnTo>
                  <a:pt x="0" y="143"/>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51" name="Text Box 51"/>
          <p:cNvSpPr txBox="1">
            <a:spLocks noChangeArrowheads="1"/>
          </p:cNvSpPr>
          <p:nvPr/>
        </p:nvSpPr>
        <p:spPr bwMode="auto">
          <a:xfrm>
            <a:off x="3437197" y="3449687"/>
            <a:ext cx="405881" cy="369332"/>
          </a:xfrm>
          <a:prstGeom prst="rect">
            <a:avLst/>
          </a:prstGeom>
          <a:noFill/>
          <a:ln w="9525">
            <a:noFill/>
            <a:miter lim="800000"/>
            <a:headEnd/>
            <a:tailEnd/>
          </a:ln>
        </p:spPr>
        <p:txBody>
          <a:bodyPr wrap="none">
            <a:spAutoFit/>
          </a:bodyPr>
          <a:lstStyle/>
          <a:p>
            <a:pPr algn="ctr" defTabSz="762000"/>
            <a:r>
              <a:rPr lang="en-GB" sz="1800" u="none">
                <a:solidFill>
                  <a:schemeClr val="hlink"/>
                </a:solidFill>
                <a:latin typeface="Arial Narrow" panose="020B0606020202030204" pitchFamily="34" charset="0"/>
              </a:rPr>
              <a:t>  Z</a:t>
            </a:r>
          </a:p>
        </p:txBody>
      </p:sp>
      <p:sp>
        <p:nvSpPr>
          <p:cNvPr id="18452" name="Oval 52"/>
          <p:cNvSpPr>
            <a:spLocks noChangeArrowheads="1"/>
          </p:cNvSpPr>
          <p:nvPr/>
        </p:nvSpPr>
        <p:spPr bwMode="auto">
          <a:xfrm>
            <a:off x="3429000" y="2916287"/>
            <a:ext cx="381000" cy="381000"/>
          </a:xfrm>
          <a:prstGeom prst="ellipse">
            <a:avLst/>
          </a:prstGeom>
          <a:solidFill>
            <a:srgbClr val="FFFF00"/>
          </a:solidFill>
          <a:ln w="28575">
            <a:solidFill>
              <a:srgbClr val="000000"/>
            </a:solidFill>
            <a:round/>
            <a:headEnd/>
            <a:tailEnd/>
          </a:ln>
        </p:spPr>
        <p:txBody>
          <a:bodyPr wrap="none" anchor="ctr"/>
          <a:lstStyle/>
          <a:p>
            <a:pPr algn="ctr" defTabSz="762000"/>
            <a:endParaRPr lang="de-DE" sz="3200" u="none" dirty="0">
              <a:latin typeface="Arial Narrow" panose="020B0606020202030204" pitchFamily="34" charset="0"/>
            </a:endParaRPr>
          </a:p>
        </p:txBody>
      </p:sp>
      <p:sp>
        <p:nvSpPr>
          <p:cNvPr id="18453" name="Line 53"/>
          <p:cNvSpPr>
            <a:spLocks noChangeShapeType="1"/>
          </p:cNvSpPr>
          <p:nvPr/>
        </p:nvSpPr>
        <p:spPr bwMode="auto">
          <a:xfrm>
            <a:off x="2590800" y="3068687"/>
            <a:ext cx="838200" cy="0"/>
          </a:xfrm>
          <a:prstGeom prst="line">
            <a:avLst/>
          </a:prstGeom>
          <a:noFill/>
          <a:ln w="28575">
            <a:solidFill>
              <a:srgbClr val="000000"/>
            </a:solidFill>
            <a:round/>
            <a:headEnd/>
            <a:tailEnd type="triangle" w="med" len="med"/>
          </a:ln>
        </p:spPr>
        <p:txBody>
          <a:bodyPr wrap="none" anchor="ctr"/>
          <a:lstStyle/>
          <a:p>
            <a:endParaRPr lang="de-DE" sz="2400">
              <a:latin typeface="Arial Narrow" panose="020B0606020202030204" pitchFamily="34" charset="0"/>
            </a:endParaRPr>
          </a:p>
        </p:txBody>
      </p:sp>
      <p:sp>
        <p:nvSpPr>
          <p:cNvPr id="18454" name="Line 54"/>
          <p:cNvSpPr>
            <a:spLocks noChangeShapeType="1"/>
          </p:cNvSpPr>
          <p:nvPr/>
        </p:nvSpPr>
        <p:spPr bwMode="auto">
          <a:xfrm>
            <a:off x="3810000" y="3068687"/>
            <a:ext cx="990600" cy="0"/>
          </a:xfrm>
          <a:prstGeom prst="line">
            <a:avLst/>
          </a:prstGeom>
          <a:noFill/>
          <a:ln w="28575">
            <a:solidFill>
              <a:srgbClr val="000000"/>
            </a:solidFill>
            <a:round/>
            <a:headEnd/>
            <a:tailEnd type="triangle" w="med" len="med"/>
          </a:ln>
        </p:spPr>
        <p:txBody>
          <a:bodyPr wrap="none" anchor="ctr"/>
          <a:lstStyle/>
          <a:p>
            <a:endParaRPr lang="de-DE" sz="2400">
              <a:latin typeface="Arial Narrow" panose="020B0606020202030204" pitchFamily="34" charset="0"/>
            </a:endParaRPr>
          </a:p>
        </p:txBody>
      </p:sp>
      <p:sp>
        <p:nvSpPr>
          <p:cNvPr id="18455" name="Line 55"/>
          <p:cNvSpPr>
            <a:spLocks noChangeShapeType="1"/>
          </p:cNvSpPr>
          <p:nvPr/>
        </p:nvSpPr>
        <p:spPr bwMode="auto">
          <a:xfrm flipV="1">
            <a:off x="3586163" y="3297287"/>
            <a:ext cx="0" cy="534988"/>
          </a:xfrm>
          <a:prstGeom prst="line">
            <a:avLst/>
          </a:prstGeom>
          <a:noFill/>
          <a:ln w="28575">
            <a:solidFill>
              <a:srgbClr val="000000"/>
            </a:solidFill>
            <a:round/>
            <a:headEnd/>
            <a:tailEnd type="triangle" w="med" len="med"/>
          </a:ln>
        </p:spPr>
        <p:txBody>
          <a:bodyPr wrap="none" anchor="ctr"/>
          <a:lstStyle/>
          <a:p>
            <a:endParaRPr lang="de-DE" sz="2400">
              <a:latin typeface="Arial Narrow" panose="020B0606020202030204" pitchFamily="34" charset="0"/>
            </a:endParaRPr>
          </a:p>
        </p:txBody>
      </p:sp>
      <p:grpSp>
        <p:nvGrpSpPr>
          <p:cNvPr id="6" name="Gruppieren 5"/>
          <p:cNvGrpSpPr/>
          <p:nvPr/>
        </p:nvGrpSpPr>
        <p:grpSpPr>
          <a:xfrm>
            <a:off x="4800600" y="2611489"/>
            <a:ext cx="4606954" cy="1287504"/>
            <a:chOff x="4800600" y="2743202"/>
            <a:chExt cx="4606954" cy="1287504"/>
          </a:xfrm>
        </p:grpSpPr>
        <p:grpSp>
          <p:nvGrpSpPr>
            <p:cNvPr id="4" name="Group 56"/>
            <p:cNvGrpSpPr>
              <a:grpSpLocks/>
            </p:cNvGrpSpPr>
            <p:nvPr/>
          </p:nvGrpSpPr>
          <p:grpSpPr bwMode="auto">
            <a:xfrm>
              <a:off x="4800600" y="2743202"/>
              <a:ext cx="4606954" cy="1287504"/>
              <a:chOff x="3024" y="1726"/>
              <a:chExt cx="2903" cy="810"/>
            </a:xfrm>
          </p:grpSpPr>
          <p:sp>
            <p:nvSpPr>
              <p:cNvPr id="18457" name="Text Box 57"/>
              <p:cNvSpPr txBox="1">
                <a:spLocks noChangeArrowheads="1"/>
              </p:cNvSpPr>
              <p:nvPr/>
            </p:nvSpPr>
            <p:spPr bwMode="auto">
              <a:xfrm>
                <a:off x="4481" y="1726"/>
                <a:ext cx="1446" cy="232"/>
              </a:xfrm>
              <a:prstGeom prst="rect">
                <a:avLst/>
              </a:prstGeom>
              <a:noFill/>
              <a:ln w="9525">
                <a:noFill/>
                <a:miter lim="800000"/>
                <a:headEnd/>
                <a:tailEnd/>
              </a:ln>
            </p:spPr>
            <p:txBody>
              <a:bodyPr wrap="none">
                <a:spAutoFit/>
              </a:bodyPr>
              <a:lstStyle/>
              <a:p>
                <a:pPr algn="ctr" defTabSz="762000"/>
                <a:r>
                  <a:rPr lang="en-GB" sz="1800" u="none" dirty="0">
                    <a:latin typeface="Arial Narrow" panose="020B0606020202030204" pitchFamily="34" charset="0"/>
                  </a:rPr>
                  <a:t>Clear Text  X * Z * Z</a:t>
                </a:r>
                <a:r>
                  <a:rPr lang="en-GB" sz="1800" u="none" baseline="30000" dirty="0">
                    <a:latin typeface="Arial Narrow" panose="020B0606020202030204" pitchFamily="34" charset="0"/>
                  </a:rPr>
                  <a:t>-1 </a:t>
                </a:r>
                <a:r>
                  <a:rPr lang="en-GB" sz="1800" u="none" dirty="0">
                    <a:latin typeface="Arial Narrow" panose="020B0606020202030204" pitchFamily="34" charset="0"/>
                  </a:rPr>
                  <a:t>=X</a:t>
                </a:r>
              </a:p>
            </p:txBody>
          </p:sp>
          <p:sp>
            <p:nvSpPr>
              <p:cNvPr id="18458" name="Line 58"/>
              <p:cNvSpPr>
                <a:spLocks noChangeShapeType="1"/>
              </p:cNvSpPr>
              <p:nvPr/>
            </p:nvSpPr>
            <p:spPr bwMode="auto">
              <a:xfrm flipH="1">
                <a:off x="4765" y="2376"/>
                <a:ext cx="26" cy="30"/>
              </a:xfrm>
              <a:prstGeom prst="line">
                <a:avLst/>
              </a:prstGeom>
              <a:noFill/>
              <a:ln w="22225">
                <a:solidFill>
                  <a:srgbClr val="FFFF99"/>
                </a:solidFill>
                <a:round/>
                <a:headEnd/>
                <a:tailEnd/>
              </a:ln>
            </p:spPr>
            <p:txBody>
              <a:bodyPr/>
              <a:lstStyle/>
              <a:p>
                <a:endParaRPr lang="de-DE" sz="2400">
                  <a:latin typeface="Arial Narrow" panose="020B0606020202030204" pitchFamily="34" charset="0"/>
                </a:endParaRPr>
              </a:p>
            </p:txBody>
          </p:sp>
          <p:sp>
            <p:nvSpPr>
              <p:cNvPr id="18459" name="Freeform 59"/>
              <p:cNvSpPr>
                <a:spLocks/>
              </p:cNvSpPr>
              <p:nvPr/>
            </p:nvSpPr>
            <p:spPr bwMode="auto">
              <a:xfrm>
                <a:off x="4495" y="2180"/>
                <a:ext cx="362" cy="314"/>
              </a:xfrm>
              <a:custGeom>
                <a:avLst/>
                <a:gdLst>
                  <a:gd name="T0" fmla="*/ 405 w 192"/>
                  <a:gd name="T1" fmla="*/ 321 h 307"/>
                  <a:gd name="T2" fmla="*/ 75 w 192"/>
                  <a:gd name="T3" fmla="*/ 186 h 307"/>
                  <a:gd name="T4" fmla="*/ 49 w 192"/>
                  <a:gd name="T5" fmla="*/ 179 h 307"/>
                  <a:gd name="T6" fmla="*/ 49 w 192"/>
                  <a:gd name="T7" fmla="*/ 165 h 307"/>
                  <a:gd name="T8" fmla="*/ 25 w 192"/>
                  <a:gd name="T9" fmla="*/ 156 h 307"/>
                  <a:gd name="T10" fmla="*/ 25 w 192"/>
                  <a:gd name="T11" fmla="*/ 141 h 307"/>
                  <a:gd name="T12" fmla="*/ 0 w 192"/>
                  <a:gd name="T13" fmla="*/ 127 h 307"/>
                  <a:gd name="T14" fmla="*/ 0 w 192"/>
                  <a:gd name="T15" fmla="*/ 111 h 307"/>
                  <a:gd name="T16" fmla="*/ 0 w 192"/>
                  <a:gd name="T17" fmla="*/ 104 h 307"/>
                  <a:gd name="T18" fmla="*/ 0 w 192"/>
                  <a:gd name="T19" fmla="*/ 89 h 307"/>
                  <a:gd name="T20" fmla="*/ 0 w 192"/>
                  <a:gd name="T21" fmla="*/ 75 h 307"/>
                  <a:gd name="T22" fmla="*/ 25 w 192"/>
                  <a:gd name="T23" fmla="*/ 59 h 307"/>
                  <a:gd name="T24" fmla="*/ 25 w 192"/>
                  <a:gd name="T25" fmla="*/ 52 h 307"/>
                  <a:gd name="T26" fmla="*/ 49 w 192"/>
                  <a:gd name="T27" fmla="*/ 37 h 307"/>
                  <a:gd name="T28" fmla="*/ 75 w 192"/>
                  <a:gd name="T29" fmla="*/ 30 h 307"/>
                  <a:gd name="T30" fmla="*/ 100 w 192"/>
                  <a:gd name="T31" fmla="*/ 21 h 307"/>
                  <a:gd name="T32" fmla="*/ 128 w 192"/>
                  <a:gd name="T33" fmla="*/ 14 h 307"/>
                  <a:gd name="T34" fmla="*/ 153 w 192"/>
                  <a:gd name="T35" fmla="*/ 7 h 307"/>
                  <a:gd name="T36" fmla="*/ 177 w 192"/>
                  <a:gd name="T37" fmla="*/ 7 h 307"/>
                  <a:gd name="T38" fmla="*/ 202 w 192"/>
                  <a:gd name="T39" fmla="*/ 0 h 307"/>
                  <a:gd name="T40" fmla="*/ 228 w 192"/>
                  <a:gd name="T41" fmla="*/ 0 h 307"/>
                  <a:gd name="T42" fmla="*/ 253 w 192"/>
                  <a:gd name="T43" fmla="*/ 7 h 307"/>
                  <a:gd name="T44" fmla="*/ 277 w 192"/>
                  <a:gd name="T45" fmla="*/ 7 h 307"/>
                  <a:gd name="T46" fmla="*/ 302 w 192"/>
                  <a:gd name="T47" fmla="*/ 14 h 307"/>
                  <a:gd name="T48" fmla="*/ 330 w 192"/>
                  <a:gd name="T49" fmla="*/ 21 h 307"/>
                  <a:gd name="T50" fmla="*/ 356 w 192"/>
                  <a:gd name="T51" fmla="*/ 30 h 307"/>
                  <a:gd name="T52" fmla="*/ 683 w 192"/>
                  <a:gd name="T53" fmla="*/ 165 h 307"/>
                  <a:gd name="T54" fmla="*/ 658 w 192"/>
                  <a:gd name="T55" fmla="*/ 179 h 307"/>
                  <a:gd name="T56" fmla="*/ 330 w 192"/>
                  <a:gd name="T57" fmla="*/ 45 h 307"/>
                  <a:gd name="T58" fmla="*/ 302 w 192"/>
                  <a:gd name="T59" fmla="*/ 37 h 307"/>
                  <a:gd name="T60" fmla="*/ 277 w 192"/>
                  <a:gd name="T61" fmla="*/ 30 h 307"/>
                  <a:gd name="T62" fmla="*/ 253 w 192"/>
                  <a:gd name="T63" fmla="*/ 30 h 307"/>
                  <a:gd name="T64" fmla="*/ 228 w 192"/>
                  <a:gd name="T65" fmla="*/ 21 h 307"/>
                  <a:gd name="T66" fmla="*/ 202 w 192"/>
                  <a:gd name="T67" fmla="*/ 21 h 307"/>
                  <a:gd name="T68" fmla="*/ 177 w 192"/>
                  <a:gd name="T69" fmla="*/ 21 h 307"/>
                  <a:gd name="T70" fmla="*/ 153 w 192"/>
                  <a:gd name="T71" fmla="*/ 30 h 307"/>
                  <a:gd name="T72" fmla="*/ 128 w 192"/>
                  <a:gd name="T73" fmla="*/ 30 h 307"/>
                  <a:gd name="T74" fmla="*/ 128 w 192"/>
                  <a:gd name="T75" fmla="*/ 37 h 307"/>
                  <a:gd name="T76" fmla="*/ 100 w 192"/>
                  <a:gd name="T77" fmla="*/ 45 h 307"/>
                  <a:gd name="T78" fmla="*/ 75 w 192"/>
                  <a:gd name="T79" fmla="*/ 52 h 307"/>
                  <a:gd name="T80" fmla="*/ 75 w 192"/>
                  <a:gd name="T81" fmla="*/ 59 h 307"/>
                  <a:gd name="T82" fmla="*/ 49 w 192"/>
                  <a:gd name="T83" fmla="*/ 75 h 307"/>
                  <a:gd name="T84" fmla="*/ 49 w 192"/>
                  <a:gd name="T85" fmla="*/ 82 h 307"/>
                  <a:gd name="T86" fmla="*/ 49 w 192"/>
                  <a:gd name="T87" fmla="*/ 89 h 307"/>
                  <a:gd name="T88" fmla="*/ 49 w 192"/>
                  <a:gd name="T89" fmla="*/ 104 h 307"/>
                  <a:gd name="T90" fmla="*/ 49 w 192"/>
                  <a:gd name="T91" fmla="*/ 111 h 307"/>
                  <a:gd name="T92" fmla="*/ 49 w 192"/>
                  <a:gd name="T93" fmla="*/ 127 h 307"/>
                  <a:gd name="T94" fmla="*/ 49 w 192"/>
                  <a:gd name="T95" fmla="*/ 134 h 307"/>
                  <a:gd name="T96" fmla="*/ 75 w 192"/>
                  <a:gd name="T97" fmla="*/ 141 h 307"/>
                  <a:gd name="T98" fmla="*/ 75 w 192"/>
                  <a:gd name="T99" fmla="*/ 156 h 307"/>
                  <a:gd name="T100" fmla="*/ 100 w 192"/>
                  <a:gd name="T101" fmla="*/ 165 h 307"/>
                  <a:gd name="T102" fmla="*/ 100 w 192"/>
                  <a:gd name="T103" fmla="*/ 172 h 307"/>
                  <a:gd name="T104" fmla="*/ 430 w 192"/>
                  <a:gd name="T105" fmla="*/ 306 h 307"/>
                  <a:gd name="T106" fmla="*/ 405 w 192"/>
                  <a:gd name="T107" fmla="*/ 321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close/>
                  </a:path>
                </a:pathLst>
              </a:custGeom>
              <a:solidFill>
                <a:srgbClr val="FF3399"/>
              </a:solidFill>
              <a:ln w="9525">
                <a:noFill/>
                <a:round/>
                <a:headEnd/>
                <a:tailEnd/>
              </a:ln>
            </p:spPr>
            <p:txBody>
              <a:bodyPr/>
              <a:lstStyle/>
              <a:p>
                <a:endParaRPr lang="de-DE" sz="2400">
                  <a:latin typeface="Arial Narrow" panose="020B0606020202030204" pitchFamily="34" charset="0"/>
                </a:endParaRPr>
              </a:p>
            </p:txBody>
          </p:sp>
          <p:sp>
            <p:nvSpPr>
              <p:cNvPr id="18460" name="Freeform 60"/>
              <p:cNvSpPr>
                <a:spLocks/>
              </p:cNvSpPr>
              <p:nvPr/>
            </p:nvSpPr>
            <p:spPr bwMode="auto">
              <a:xfrm>
                <a:off x="4495" y="2180"/>
                <a:ext cx="362" cy="314"/>
              </a:xfrm>
              <a:custGeom>
                <a:avLst/>
                <a:gdLst>
                  <a:gd name="T0" fmla="*/ 405 w 192"/>
                  <a:gd name="T1" fmla="*/ 321 h 307"/>
                  <a:gd name="T2" fmla="*/ 75 w 192"/>
                  <a:gd name="T3" fmla="*/ 186 h 307"/>
                  <a:gd name="T4" fmla="*/ 49 w 192"/>
                  <a:gd name="T5" fmla="*/ 179 h 307"/>
                  <a:gd name="T6" fmla="*/ 49 w 192"/>
                  <a:gd name="T7" fmla="*/ 165 h 307"/>
                  <a:gd name="T8" fmla="*/ 25 w 192"/>
                  <a:gd name="T9" fmla="*/ 156 h 307"/>
                  <a:gd name="T10" fmla="*/ 25 w 192"/>
                  <a:gd name="T11" fmla="*/ 141 h 307"/>
                  <a:gd name="T12" fmla="*/ 0 w 192"/>
                  <a:gd name="T13" fmla="*/ 127 h 307"/>
                  <a:gd name="T14" fmla="*/ 0 w 192"/>
                  <a:gd name="T15" fmla="*/ 111 h 307"/>
                  <a:gd name="T16" fmla="*/ 0 w 192"/>
                  <a:gd name="T17" fmla="*/ 104 h 307"/>
                  <a:gd name="T18" fmla="*/ 0 w 192"/>
                  <a:gd name="T19" fmla="*/ 89 h 307"/>
                  <a:gd name="T20" fmla="*/ 0 w 192"/>
                  <a:gd name="T21" fmla="*/ 75 h 307"/>
                  <a:gd name="T22" fmla="*/ 25 w 192"/>
                  <a:gd name="T23" fmla="*/ 59 h 307"/>
                  <a:gd name="T24" fmla="*/ 25 w 192"/>
                  <a:gd name="T25" fmla="*/ 52 h 307"/>
                  <a:gd name="T26" fmla="*/ 49 w 192"/>
                  <a:gd name="T27" fmla="*/ 37 h 307"/>
                  <a:gd name="T28" fmla="*/ 75 w 192"/>
                  <a:gd name="T29" fmla="*/ 30 h 307"/>
                  <a:gd name="T30" fmla="*/ 100 w 192"/>
                  <a:gd name="T31" fmla="*/ 21 h 307"/>
                  <a:gd name="T32" fmla="*/ 128 w 192"/>
                  <a:gd name="T33" fmla="*/ 14 h 307"/>
                  <a:gd name="T34" fmla="*/ 153 w 192"/>
                  <a:gd name="T35" fmla="*/ 7 h 307"/>
                  <a:gd name="T36" fmla="*/ 177 w 192"/>
                  <a:gd name="T37" fmla="*/ 7 h 307"/>
                  <a:gd name="T38" fmla="*/ 202 w 192"/>
                  <a:gd name="T39" fmla="*/ 0 h 307"/>
                  <a:gd name="T40" fmla="*/ 228 w 192"/>
                  <a:gd name="T41" fmla="*/ 0 h 307"/>
                  <a:gd name="T42" fmla="*/ 253 w 192"/>
                  <a:gd name="T43" fmla="*/ 7 h 307"/>
                  <a:gd name="T44" fmla="*/ 277 w 192"/>
                  <a:gd name="T45" fmla="*/ 7 h 307"/>
                  <a:gd name="T46" fmla="*/ 302 w 192"/>
                  <a:gd name="T47" fmla="*/ 14 h 307"/>
                  <a:gd name="T48" fmla="*/ 330 w 192"/>
                  <a:gd name="T49" fmla="*/ 21 h 307"/>
                  <a:gd name="T50" fmla="*/ 356 w 192"/>
                  <a:gd name="T51" fmla="*/ 30 h 307"/>
                  <a:gd name="T52" fmla="*/ 683 w 192"/>
                  <a:gd name="T53" fmla="*/ 165 h 307"/>
                  <a:gd name="T54" fmla="*/ 658 w 192"/>
                  <a:gd name="T55" fmla="*/ 179 h 307"/>
                  <a:gd name="T56" fmla="*/ 330 w 192"/>
                  <a:gd name="T57" fmla="*/ 45 h 307"/>
                  <a:gd name="T58" fmla="*/ 302 w 192"/>
                  <a:gd name="T59" fmla="*/ 37 h 307"/>
                  <a:gd name="T60" fmla="*/ 277 w 192"/>
                  <a:gd name="T61" fmla="*/ 30 h 307"/>
                  <a:gd name="T62" fmla="*/ 253 w 192"/>
                  <a:gd name="T63" fmla="*/ 30 h 307"/>
                  <a:gd name="T64" fmla="*/ 228 w 192"/>
                  <a:gd name="T65" fmla="*/ 21 h 307"/>
                  <a:gd name="T66" fmla="*/ 202 w 192"/>
                  <a:gd name="T67" fmla="*/ 21 h 307"/>
                  <a:gd name="T68" fmla="*/ 177 w 192"/>
                  <a:gd name="T69" fmla="*/ 21 h 307"/>
                  <a:gd name="T70" fmla="*/ 153 w 192"/>
                  <a:gd name="T71" fmla="*/ 30 h 307"/>
                  <a:gd name="T72" fmla="*/ 128 w 192"/>
                  <a:gd name="T73" fmla="*/ 30 h 307"/>
                  <a:gd name="T74" fmla="*/ 128 w 192"/>
                  <a:gd name="T75" fmla="*/ 37 h 307"/>
                  <a:gd name="T76" fmla="*/ 100 w 192"/>
                  <a:gd name="T77" fmla="*/ 45 h 307"/>
                  <a:gd name="T78" fmla="*/ 75 w 192"/>
                  <a:gd name="T79" fmla="*/ 52 h 307"/>
                  <a:gd name="T80" fmla="*/ 75 w 192"/>
                  <a:gd name="T81" fmla="*/ 59 h 307"/>
                  <a:gd name="T82" fmla="*/ 49 w 192"/>
                  <a:gd name="T83" fmla="*/ 75 h 307"/>
                  <a:gd name="T84" fmla="*/ 49 w 192"/>
                  <a:gd name="T85" fmla="*/ 82 h 307"/>
                  <a:gd name="T86" fmla="*/ 49 w 192"/>
                  <a:gd name="T87" fmla="*/ 89 h 307"/>
                  <a:gd name="T88" fmla="*/ 49 w 192"/>
                  <a:gd name="T89" fmla="*/ 104 h 307"/>
                  <a:gd name="T90" fmla="*/ 49 w 192"/>
                  <a:gd name="T91" fmla="*/ 111 h 307"/>
                  <a:gd name="T92" fmla="*/ 49 w 192"/>
                  <a:gd name="T93" fmla="*/ 127 h 307"/>
                  <a:gd name="T94" fmla="*/ 49 w 192"/>
                  <a:gd name="T95" fmla="*/ 134 h 307"/>
                  <a:gd name="T96" fmla="*/ 75 w 192"/>
                  <a:gd name="T97" fmla="*/ 141 h 307"/>
                  <a:gd name="T98" fmla="*/ 75 w 192"/>
                  <a:gd name="T99" fmla="*/ 156 h 307"/>
                  <a:gd name="T100" fmla="*/ 100 w 192"/>
                  <a:gd name="T101" fmla="*/ 165 h 307"/>
                  <a:gd name="T102" fmla="*/ 100 w 192"/>
                  <a:gd name="T103" fmla="*/ 172 h 307"/>
                  <a:gd name="T104" fmla="*/ 430 w 192"/>
                  <a:gd name="T105" fmla="*/ 306 h 307"/>
                  <a:gd name="T106" fmla="*/ 405 w 192"/>
                  <a:gd name="T107" fmla="*/ 321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307"/>
                  <a:gd name="T164" fmla="*/ 192 w 192"/>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307">
                    <a:moveTo>
                      <a:pt x="114" y="307"/>
                    </a:moveTo>
                    <a:lnTo>
                      <a:pt x="21" y="178"/>
                    </a:lnTo>
                    <a:lnTo>
                      <a:pt x="14" y="171"/>
                    </a:lnTo>
                    <a:lnTo>
                      <a:pt x="14" y="157"/>
                    </a:lnTo>
                    <a:lnTo>
                      <a:pt x="7" y="150"/>
                    </a:lnTo>
                    <a:lnTo>
                      <a:pt x="7" y="135"/>
                    </a:lnTo>
                    <a:lnTo>
                      <a:pt x="0" y="121"/>
                    </a:lnTo>
                    <a:lnTo>
                      <a:pt x="0" y="107"/>
                    </a:lnTo>
                    <a:lnTo>
                      <a:pt x="0" y="100"/>
                    </a:lnTo>
                    <a:lnTo>
                      <a:pt x="0" y="85"/>
                    </a:lnTo>
                    <a:lnTo>
                      <a:pt x="0" y="71"/>
                    </a:lnTo>
                    <a:lnTo>
                      <a:pt x="7" y="57"/>
                    </a:lnTo>
                    <a:lnTo>
                      <a:pt x="7" y="50"/>
                    </a:lnTo>
                    <a:lnTo>
                      <a:pt x="14" y="35"/>
                    </a:lnTo>
                    <a:lnTo>
                      <a:pt x="21" y="28"/>
                    </a:lnTo>
                    <a:lnTo>
                      <a:pt x="28" y="21"/>
                    </a:lnTo>
                    <a:lnTo>
                      <a:pt x="36" y="14"/>
                    </a:lnTo>
                    <a:lnTo>
                      <a:pt x="43" y="7"/>
                    </a:lnTo>
                    <a:lnTo>
                      <a:pt x="50" y="7"/>
                    </a:lnTo>
                    <a:lnTo>
                      <a:pt x="57" y="0"/>
                    </a:lnTo>
                    <a:lnTo>
                      <a:pt x="64" y="0"/>
                    </a:lnTo>
                    <a:lnTo>
                      <a:pt x="71" y="7"/>
                    </a:lnTo>
                    <a:lnTo>
                      <a:pt x="78" y="7"/>
                    </a:lnTo>
                    <a:lnTo>
                      <a:pt x="85" y="14"/>
                    </a:lnTo>
                    <a:lnTo>
                      <a:pt x="93" y="21"/>
                    </a:lnTo>
                    <a:lnTo>
                      <a:pt x="100" y="28"/>
                    </a:lnTo>
                    <a:lnTo>
                      <a:pt x="192" y="157"/>
                    </a:lnTo>
                    <a:lnTo>
                      <a:pt x="185" y="171"/>
                    </a:lnTo>
                    <a:lnTo>
                      <a:pt x="93" y="43"/>
                    </a:lnTo>
                    <a:lnTo>
                      <a:pt x="85" y="35"/>
                    </a:lnTo>
                    <a:lnTo>
                      <a:pt x="78" y="28"/>
                    </a:lnTo>
                    <a:lnTo>
                      <a:pt x="71" y="28"/>
                    </a:lnTo>
                    <a:lnTo>
                      <a:pt x="64" y="21"/>
                    </a:lnTo>
                    <a:lnTo>
                      <a:pt x="57" y="21"/>
                    </a:lnTo>
                    <a:lnTo>
                      <a:pt x="50" y="21"/>
                    </a:lnTo>
                    <a:lnTo>
                      <a:pt x="43" y="28"/>
                    </a:lnTo>
                    <a:lnTo>
                      <a:pt x="36" y="28"/>
                    </a:lnTo>
                    <a:lnTo>
                      <a:pt x="36" y="35"/>
                    </a:lnTo>
                    <a:lnTo>
                      <a:pt x="28" y="43"/>
                    </a:lnTo>
                    <a:lnTo>
                      <a:pt x="21" y="50"/>
                    </a:lnTo>
                    <a:lnTo>
                      <a:pt x="21" y="57"/>
                    </a:lnTo>
                    <a:lnTo>
                      <a:pt x="14" y="71"/>
                    </a:lnTo>
                    <a:lnTo>
                      <a:pt x="14" y="78"/>
                    </a:lnTo>
                    <a:lnTo>
                      <a:pt x="14" y="85"/>
                    </a:lnTo>
                    <a:lnTo>
                      <a:pt x="14" y="100"/>
                    </a:lnTo>
                    <a:lnTo>
                      <a:pt x="14" y="107"/>
                    </a:lnTo>
                    <a:lnTo>
                      <a:pt x="14" y="121"/>
                    </a:lnTo>
                    <a:lnTo>
                      <a:pt x="14" y="128"/>
                    </a:lnTo>
                    <a:lnTo>
                      <a:pt x="21" y="135"/>
                    </a:lnTo>
                    <a:lnTo>
                      <a:pt x="21" y="150"/>
                    </a:lnTo>
                    <a:lnTo>
                      <a:pt x="28" y="157"/>
                    </a:lnTo>
                    <a:lnTo>
                      <a:pt x="28" y="164"/>
                    </a:lnTo>
                    <a:lnTo>
                      <a:pt x="121" y="292"/>
                    </a:lnTo>
                    <a:lnTo>
                      <a:pt x="114" y="307"/>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61" name="Line 61"/>
              <p:cNvSpPr>
                <a:spLocks noChangeShapeType="1"/>
              </p:cNvSpPr>
              <p:nvPr/>
            </p:nvSpPr>
            <p:spPr bwMode="auto">
              <a:xfrm flipV="1">
                <a:off x="4563" y="2238"/>
                <a:ext cx="121" cy="124"/>
              </a:xfrm>
              <a:prstGeom prst="line">
                <a:avLst/>
              </a:prstGeom>
              <a:noFill/>
              <a:ln w="22225">
                <a:solidFill>
                  <a:srgbClr val="000000"/>
                </a:solidFill>
                <a:round/>
                <a:headEnd/>
                <a:tailEnd/>
              </a:ln>
            </p:spPr>
            <p:txBody>
              <a:bodyPr/>
              <a:lstStyle/>
              <a:p>
                <a:endParaRPr lang="de-DE" sz="2400">
                  <a:latin typeface="Arial Narrow" panose="020B0606020202030204" pitchFamily="34" charset="0"/>
                </a:endParaRPr>
              </a:p>
            </p:txBody>
          </p:sp>
          <p:sp>
            <p:nvSpPr>
              <p:cNvPr id="18462" name="Line 62"/>
              <p:cNvSpPr>
                <a:spLocks noChangeShapeType="1"/>
              </p:cNvSpPr>
              <p:nvPr/>
            </p:nvSpPr>
            <p:spPr bwMode="auto">
              <a:xfrm flipV="1">
                <a:off x="4710" y="2340"/>
                <a:ext cx="147" cy="139"/>
              </a:xfrm>
              <a:prstGeom prst="line">
                <a:avLst/>
              </a:prstGeom>
              <a:noFill/>
              <a:ln w="22225">
                <a:solidFill>
                  <a:srgbClr val="000000"/>
                </a:solidFill>
                <a:round/>
                <a:headEnd/>
                <a:tailEnd/>
              </a:ln>
            </p:spPr>
            <p:txBody>
              <a:bodyPr/>
              <a:lstStyle/>
              <a:p>
                <a:endParaRPr lang="de-DE" sz="2400">
                  <a:latin typeface="Arial Narrow" panose="020B0606020202030204" pitchFamily="34" charset="0"/>
                </a:endParaRPr>
              </a:p>
            </p:txBody>
          </p:sp>
          <p:sp>
            <p:nvSpPr>
              <p:cNvPr id="18463" name="Freeform 63"/>
              <p:cNvSpPr>
                <a:spLocks/>
              </p:cNvSpPr>
              <p:nvPr/>
            </p:nvSpPr>
            <p:spPr bwMode="auto">
              <a:xfrm>
                <a:off x="4656" y="2304"/>
                <a:ext cx="135" cy="109"/>
              </a:xfrm>
              <a:custGeom>
                <a:avLst/>
                <a:gdLst>
                  <a:gd name="T0" fmla="*/ 176 w 72"/>
                  <a:gd name="T1" fmla="*/ 111 h 107"/>
                  <a:gd name="T2" fmla="*/ 52 w 72"/>
                  <a:gd name="T3" fmla="*/ 52 h 107"/>
                  <a:gd name="T4" fmla="*/ 28 w 72"/>
                  <a:gd name="T5" fmla="*/ 52 h 107"/>
                  <a:gd name="T6" fmla="*/ 28 w 72"/>
                  <a:gd name="T7" fmla="*/ 45 h 107"/>
                  <a:gd name="T8" fmla="*/ 28 w 72"/>
                  <a:gd name="T9" fmla="*/ 38 h 107"/>
                  <a:gd name="T10" fmla="*/ 0 w 72"/>
                  <a:gd name="T11" fmla="*/ 38 h 107"/>
                  <a:gd name="T12" fmla="*/ 0 w 72"/>
                  <a:gd name="T13" fmla="*/ 31 h 107"/>
                  <a:gd name="T14" fmla="*/ 0 w 72"/>
                  <a:gd name="T15" fmla="*/ 22 h 107"/>
                  <a:gd name="T16" fmla="*/ 0 w 72"/>
                  <a:gd name="T17" fmla="*/ 14 h 107"/>
                  <a:gd name="T18" fmla="*/ 0 w 72"/>
                  <a:gd name="T19" fmla="*/ 7 h 107"/>
                  <a:gd name="T20" fmla="*/ 28 w 72"/>
                  <a:gd name="T21" fmla="*/ 7 h 107"/>
                  <a:gd name="T22" fmla="*/ 28 w 72"/>
                  <a:gd name="T23" fmla="*/ 0 h 107"/>
                  <a:gd name="T24" fmla="*/ 52 w 72"/>
                  <a:gd name="T25" fmla="*/ 0 h 107"/>
                  <a:gd name="T26" fmla="*/ 52 w 72"/>
                  <a:gd name="T27" fmla="*/ 7 h 107"/>
                  <a:gd name="T28" fmla="*/ 77 w 72"/>
                  <a:gd name="T29" fmla="*/ 7 h 107"/>
                  <a:gd name="T30" fmla="*/ 101 w 72"/>
                  <a:gd name="T31" fmla="*/ 14 h 107"/>
                  <a:gd name="T32" fmla="*/ 253 w 72"/>
                  <a:gd name="T33" fmla="*/ 73 h 107"/>
                  <a:gd name="T34" fmla="*/ 229 w 72"/>
                  <a:gd name="T35" fmla="*/ 73 h 107"/>
                  <a:gd name="T36" fmla="*/ 101 w 72"/>
                  <a:gd name="T37" fmla="*/ 22 h 107"/>
                  <a:gd name="T38" fmla="*/ 101 w 72"/>
                  <a:gd name="T39" fmla="*/ 14 h 107"/>
                  <a:gd name="T40" fmla="*/ 77 w 72"/>
                  <a:gd name="T41" fmla="*/ 14 h 107"/>
                  <a:gd name="T42" fmla="*/ 77 w 72"/>
                  <a:gd name="T43" fmla="*/ 7 h 107"/>
                  <a:gd name="T44" fmla="*/ 52 w 72"/>
                  <a:gd name="T45" fmla="*/ 7 h 107"/>
                  <a:gd name="T46" fmla="*/ 28 w 72"/>
                  <a:gd name="T47" fmla="*/ 7 h 107"/>
                  <a:gd name="T48" fmla="*/ 28 w 72"/>
                  <a:gd name="T49" fmla="*/ 14 h 107"/>
                  <a:gd name="T50" fmla="*/ 28 w 72"/>
                  <a:gd name="T51" fmla="*/ 22 h 107"/>
                  <a:gd name="T52" fmla="*/ 28 w 72"/>
                  <a:gd name="T53" fmla="*/ 31 h 107"/>
                  <a:gd name="T54" fmla="*/ 28 w 72"/>
                  <a:gd name="T55" fmla="*/ 38 h 107"/>
                  <a:gd name="T56" fmla="*/ 28 w 72"/>
                  <a:gd name="T57" fmla="*/ 45 h 107"/>
                  <a:gd name="T58" fmla="*/ 52 w 72"/>
                  <a:gd name="T59" fmla="*/ 45 h 107"/>
                  <a:gd name="T60" fmla="*/ 52 w 72"/>
                  <a:gd name="T61" fmla="*/ 52 h 107"/>
                  <a:gd name="T62" fmla="*/ 176 w 72"/>
                  <a:gd name="T63" fmla="*/ 104 h 107"/>
                  <a:gd name="T64" fmla="*/ 176 w 72"/>
                  <a:gd name="T65" fmla="*/ 11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close/>
                  </a:path>
                </a:pathLst>
              </a:custGeom>
              <a:solidFill>
                <a:srgbClr val="FF3399"/>
              </a:solidFill>
              <a:ln w="9525">
                <a:noFill/>
                <a:round/>
                <a:headEnd/>
                <a:tailEnd/>
              </a:ln>
            </p:spPr>
            <p:txBody>
              <a:bodyPr/>
              <a:lstStyle/>
              <a:p>
                <a:endParaRPr lang="de-DE" sz="2400">
                  <a:latin typeface="Arial Narrow" panose="020B0606020202030204" pitchFamily="34" charset="0"/>
                </a:endParaRPr>
              </a:p>
            </p:txBody>
          </p:sp>
          <p:sp>
            <p:nvSpPr>
              <p:cNvPr id="18464" name="Freeform 64"/>
              <p:cNvSpPr>
                <a:spLocks/>
              </p:cNvSpPr>
              <p:nvPr/>
            </p:nvSpPr>
            <p:spPr bwMode="auto">
              <a:xfrm>
                <a:off x="4656" y="2304"/>
                <a:ext cx="135" cy="109"/>
              </a:xfrm>
              <a:custGeom>
                <a:avLst/>
                <a:gdLst>
                  <a:gd name="T0" fmla="*/ 176 w 72"/>
                  <a:gd name="T1" fmla="*/ 111 h 107"/>
                  <a:gd name="T2" fmla="*/ 52 w 72"/>
                  <a:gd name="T3" fmla="*/ 52 h 107"/>
                  <a:gd name="T4" fmla="*/ 28 w 72"/>
                  <a:gd name="T5" fmla="*/ 52 h 107"/>
                  <a:gd name="T6" fmla="*/ 28 w 72"/>
                  <a:gd name="T7" fmla="*/ 45 h 107"/>
                  <a:gd name="T8" fmla="*/ 28 w 72"/>
                  <a:gd name="T9" fmla="*/ 38 h 107"/>
                  <a:gd name="T10" fmla="*/ 0 w 72"/>
                  <a:gd name="T11" fmla="*/ 38 h 107"/>
                  <a:gd name="T12" fmla="*/ 0 w 72"/>
                  <a:gd name="T13" fmla="*/ 31 h 107"/>
                  <a:gd name="T14" fmla="*/ 0 w 72"/>
                  <a:gd name="T15" fmla="*/ 22 h 107"/>
                  <a:gd name="T16" fmla="*/ 0 w 72"/>
                  <a:gd name="T17" fmla="*/ 14 h 107"/>
                  <a:gd name="T18" fmla="*/ 0 w 72"/>
                  <a:gd name="T19" fmla="*/ 7 h 107"/>
                  <a:gd name="T20" fmla="*/ 28 w 72"/>
                  <a:gd name="T21" fmla="*/ 7 h 107"/>
                  <a:gd name="T22" fmla="*/ 28 w 72"/>
                  <a:gd name="T23" fmla="*/ 0 h 107"/>
                  <a:gd name="T24" fmla="*/ 52 w 72"/>
                  <a:gd name="T25" fmla="*/ 0 h 107"/>
                  <a:gd name="T26" fmla="*/ 52 w 72"/>
                  <a:gd name="T27" fmla="*/ 7 h 107"/>
                  <a:gd name="T28" fmla="*/ 77 w 72"/>
                  <a:gd name="T29" fmla="*/ 7 h 107"/>
                  <a:gd name="T30" fmla="*/ 101 w 72"/>
                  <a:gd name="T31" fmla="*/ 14 h 107"/>
                  <a:gd name="T32" fmla="*/ 253 w 72"/>
                  <a:gd name="T33" fmla="*/ 73 h 107"/>
                  <a:gd name="T34" fmla="*/ 229 w 72"/>
                  <a:gd name="T35" fmla="*/ 73 h 107"/>
                  <a:gd name="T36" fmla="*/ 101 w 72"/>
                  <a:gd name="T37" fmla="*/ 22 h 107"/>
                  <a:gd name="T38" fmla="*/ 101 w 72"/>
                  <a:gd name="T39" fmla="*/ 14 h 107"/>
                  <a:gd name="T40" fmla="*/ 77 w 72"/>
                  <a:gd name="T41" fmla="*/ 14 h 107"/>
                  <a:gd name="T42" fmla="*/ 77 w 72"/>
                  <a:gd name="T43" fmla="*/ 7 h 107"/>
                  <a:gd name="T44" fmla="*/ 52 w 72"/>
                  <a:gd name="T45" fmla="*/ 7 h 107"/>
                  <a:gd name="T46" fmla="*/ 28 w 72"/>
                  <a:gd name="T47" fmla="*/ 7 h 107"/>
                  <a:gd name="T48" fmla="*/ 28 w 72"/>
                  <a:gd name="T49" fmla="*/ 14 h 107"/>
                  <a:gd name="T50" fmla="*/ 28 w 72"/>
                  <a:gd name="T51" fmla="*/ 22 h 107"/>
                  <a:gd name="T52" fmla="*/ 28 w 72"/>
                  <a:gd name="T53" fmla="*/ 31 h 107"/>
                  <a:gd name="T54" fmla="*/ 28 w 72"/>
                  <a:gd name="T55" fmla="*/ 38 h 107"/>
                  <a:gd name="T56" fmla="*/ 28 w 72"/>
                  <a:gd name="T57" fmla="*/ 45 h 107"/>
                  <a:gd name="T58" fmla="*/ 52 w 72"/>
                  <a:gd name="T59" fmla="*/ 45 h 107"/>
                  <a:gd name="T60" fmla="*/ 52 w 72"/>
                  <a:gd name="T61" fmla="*/ 52 h 107"/>
                  <a:gd name="T62" fmla="*/ 176 w 72"/>
                  <a:gd name="T63" fmla="*/ 104 h 107"/>
                  <a:gd name="T64" fmla="*/ 176 w 72"/>
                  <a:gd name="T65" fmla="*/ 11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07"/>
                  <a:gd name="T101" fmla="*/ 72 w 72"/>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07">
                    <a:moveTo>
                      <a:pt x="50" y="107"/>
                    </a:moveTo>
                    <a:lnTo>
                      <a:pt x="15" y="50"/>
                    </a:lnTo>
                    <a:lnTo>
                      <a:pt x="8" y="50"/>
                    </a:lnTo>
                    <a:lnTo>
                      <a:pt x="8" y="43"/>
                    </a:lnTo>
                    <a:lnTo>
                      <a:pt x="8" y="36"/>
                    </a:lnTo>
                    <a:lnTo>
                      <a:pt x="0" y="36"/>
                    </a:lnTo>
                    <a:lnTo>
                      <a:pt x="0" y="29"/>
                    </a:lnTo>
                    <a:lnTo>
                      <a:pt x="0" y="22"/>
                    </a:lnTo>
                    <a:lnTo>
                      <a:pt x="0" y="14"/>
                    </a:lnTo>
                    <a:lnTo>
                      <a:pt x="0" y="7"/>
                    </a:lnTo>
                    <a:lnTo>
                      <a:pt x="8" y="7"/>
                    </a:lnTo>
                    <a:lnTo>
                      <a:pt x="8" y="0"/>
                    </a:lnTo>
                    <a:lnTo>
                      <a:pt x="15" y="0"/>
                    </a:lnTo>
                    <a:lnTo>
                      <a:pt x="15" y="7"/>
                    </a:lnTo>
                    <a:lnTo>
                      <a:pt x="22" y="7"/>
                    </a:lnTo>
                    <a:lnTo>
                      <a:pt x="29" y="14"/>
                    </a:lnTo>
                    <a:lnTo>
                      <a:pt x="72" y="71"/>
                    </a:lnTo>
                    <a:lnTo>
                      <a:pt x="65" y="71"/>
                    </a:lnTo>
                    <a:lnTo>
                      <a:pt x="29" y="22"/>
                    </a:lnTo>
                    <a:lnTo>
                      <a:pt x="29" y="14"/>
                    </a:lnTo>
                    <a:lnTo>
                      <a:pt x="22" y="14"/>
                    </a:lnTo>
                    <a:lnTo>
                      <a:pt x="22" y="7"/>
                    </a:lnTo>
                    <a:lnTo>
                      <a:pt x="15" y="7"/>
                    </a:lnTo>
                    <a:lnTo>
                      <a:pt x="8" y="7"/>
                    </a:lnTo>
                    <a:lnTo>
                      <a:pt x="8" y="14"/>
                    </a:lnTo>
                    <a:lnTo>
                      <a:pt x="8" y="22"/>
                    </a:lnTo>
                    <a:lnTo>
                      <a:pt x="8" y="29"/>
                    </a:lnTo>
                    <a:lnTo>
                      <a:pt x="8" y="36"/>
                    </a:lnTo>
                    <a:lnTo>
                      <a:pt x="8" y="43"/>
                    </a:lnTo>
                    <a:lnTo>
                      <a:pt x="15" y="43"/>
                    </a:lnTo>
                    <a:lnTo>
                      <a:pt x="15" y="50"/>
                    </a:lnTo>
                    <a:lnTo>
                      <a:pt x="50" y="100"/>
                    </a:lnTo>
                    <a:lnTo>
                      <a:pt x="50" y="107"/>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65" name="Line 65"/>
              <p:cNvSpPr>
                <a:spLocks noChangeShapeType="1"/>
              </p:cNvSpPr>
              <p:nvPr/>
            </p:nvSpPr>
            <p:spPr bwMode="auto">
              <a:xfrm flipH="1">
                <a:off x="4765" y="2376"/>
                <a:ext cx="26" cy="30"/>
              </a:xfrm>
              <a:prstGeom prst="line">
                <a:avLst/>
              </a:prstGeom>
              <a:noFill/>
              <a:ln w="22225">
                <a:solidFill>
                  <a:srgbClr val="000000"/>
                </a:solidFill>
                <a:round/>
                <a:headEnd/>
                <a:tailEnd/>
              </a:ln>
            </p:spPr>
            <p:txBody>
              <a:bodyPr/>
              <a:lstStyle/>
              <a:p>
                <a:endParaRPr lang="de-DE" sz="2400">
                  <a:latin typeface="Arial Narrow" panose="020B0606020202030204" pitchFamily="34" charset="0"/>
                </a:endParaRPr>
              </a:p>
            </p:txBody>
          </p:sp>
          <p:sp>
            <p:nvSpPr>
              <p:cNvPr id="18466" name="Line 66"/>
              <p:cNvSpPr>
                <a:spLocks noChangeShapeType="1"/>
              </p:cNvSpPr>
              <p:nvPr/>
            </p:nvSpPr>
            <p:spPr bwMode="auto">
              <a:xfrm flipV="1">
                <a:off x="4563" y="2238"/>
                <a:ext cx="121" cy="124"/>
              </a:xfrm>
              <a:prstGeom prst="line">
                <a:avLst/>
              </a:prstGeom>
              <a:noFill/>
              <a:ln w="22225">
                <a:solidFill>
                  <a:srgbClr val="000000"/>
                </a:solidFill>
                <a:round/>
                <a:headEnd/>
                <a:tailEnd/>
              </a:ln>
            </p:spPr>
            <p:txBody>
              <a:bodyPr/>
              <a:lstStyle/>
              <a:p>
                <a:endParaRPr lang="de-DE" sz="2400">
                  <a:latin typeface="Arial Narrow" panose="020B0606020202030204" pitchFamily="34" charset="0"/>
                </a:endParaRPr>
              </a:p>
            </p:txBody>
          </p:sp>
          <p:sp>
            <p:nvSpPr>
              <p:cNvPr id="18467" name="Freeform 67"/>
              <p:cNvSpPr>
                <a:spLocks/>
              </p:cNvSpPr>
              <p:nvPr/>
            </p:nvSpPr>
            <p:spPr bwMode="auto">
              <a:xfrm>
                <a:off x="4577" y="2245"/>
                <a:ext cx="146" cy="147"/>
              </a:xfrm>
              <a:custGeom>
                <a:avLst/>
                <a:gdLst>
                  <a:gd name="T0" fmla="*/ 225 w 78"/>
                  <a:gd name="T1" fmla="*/ 0 h 143"/>
                  <a:gd name="T2" fmla="*/ 273 w 78"/>
                  <a:gd name="T3" fmla="*/ 0 h 143"/>
                  <a:gd name="T4" fmla="*/ 0 w 78"/>
                  <a:gd name="T5" fmla="*/ 151 h 143"/>
                  <a:gd name="T6" fmla="*/ 0 60000 65536"/>
                  <a:gd name="T7" fmla="*/ 0 60000 65536"/>
                  <a:gd name="T8" fmla="*/ 0 60000 65536"/>
                  <a:gd name="T9" fmla="*/ 0 w 78"/>
                  <a:gd name="T10" fmla="*/ 0 h 143"/>
                  <a:gd name="T11" fmla="*/ 78 w 78"/>
                  <a:gd name="T12" fmla="*/ 143 h 143"/>
                </a:gdLst>
                <a:ahLst/>
                <a:cxnLst>
                  <a:cxn ang="T6">
                    <a:pos x="T0" y="T1"/>
                  </a:cxn>
                  <a:cxn ang="T7">
                    <a:pos x="T2" y="T3"/>
                  </a:cxn>
                  <a:cxn ang="T8">
                    <a:pos x="T4" y="T5"/>
                  </a:cxn>
                </a:cxnLst>
                <a:rect l="T9" t="T10" r="T11" b="T12"/>
                <a:pathLst>
                  <a:path w="78" h="143">
                    <a:moveTo>
                      <a:pt x="64" y="0"/>
                    </a:moveTo>
                    <a:lnTo>
                      <a:pt x="78" y="0"/>
                    </a:lnTo>
                    <a:lnTo>
                      <a:pt x="0" y="143"/>
                    </a:lnTo>
                  </a:path>
                </a:pathLst>
              </a:custGeom>
              <a:noFill/>
              <a:ln w="22225">
                <a:solidFill>
                  <a:srgbClr val="000000"/>
                </a:solidFill>
                <a:prstDash val="solid"/>
                <a:round/>
                <a:headEnd/>
                <a:tailEnd/>
              </a:ln>
            </p:spPr>
            <p:txBody>
              <a:bodyPr/>
              <a:lstStyle/>
              <a:p>
                <a:endParaRPr lang="de-DE" sz="2400">
                  <a:latin typeface="Arial Narrow" panose="020B0606020202030204" pitchFamily="34" charset="0"/>
                </a:endParaRPr>
              </a:p>
            </p:txBody>
          </p:sp>
          <p:sp>
            <p:nvSpPr>
              <p:cNvPr id="18468" name="Oval 68"/>
              <p:cNvSpPr>
                <a:spLocks noChangeArrowheads="1"/>
              </p:cNvSpPr>
              <p:nvPr/>
            </p:nvSpPr>
            <p:spPr bwMode="auto">
              <a:xfrm>
                <a:off x="4176" y="1920"/>
                <a:ext cx="240" cy="240"/>
              </a:xfrm>
              <a:prstGeom prst="ellipse">
                <a:avLst/>
              </a:prstGeom>
              <a:solidFill>
                <a:srgbClr val="FFFF00"/>
              </a:solidFill>
              <a:ln w="28575">
                <a:solidFill>
                  <a:srgbClr val="000000"/>
                </a:solidFill>
                <a:round/>
                <a:headEnd/>
                <a:tailEnd/>
              </a:ln>
            </p:spPr>
            <p:txBody>
              <a:bodyPr wrap="none" anchor="ctr"/>
              <a:lstStyle/>
              <a:p>
                <a:pPr algn="ctr" defTabSz="762000"/>
                <a:endParaRPr lang="de-DE" sz="3200" u="none" dirty="0">
                  <a:latin typeface="Arial Narrow" panose="020B0606020202030204" pitchFamily="34" charset="0"/>
                </a:endParaRPr>
              </a:p>
            </p:txBody>
          </p:sp>
          <p:sp>
            <p:nvSpPr>
              <p:cNvPr id="18469" name="Line 69"/>
              <p:cNvSpPr>
                <a:spLocks noChangeShapeType="1"/>
              </p:cNvSpPr>
              <p:nvPr/>
            </p:nvSpPr>
            <p:spPr bwMode="auto">
              <a:xfrm>
                <a:off x="3024" y="2016"/>
                <a:ext cx="1152" cy="0"/>
              </a:xfrm>
              <a:prstGeom prst="line">
                <a:avLst/>
              </a:prstGeom>
              <a:noFill/>
              <a:ln w="28575">
                <a:solidFill>
                  <a:srgbClr val="000000"/>
                </a:solidFill>
                <a:round/>
                <a:headEnd/>
                <a:tailEnd type="triangle" w="med" len="med"/>
              </a:ln>
            </p:spPr>
            <p:txBody>
              <a:bodyPr wrap="none" anchor="ctr"/>
              <a:lstStyle/>
              <a:p>
                <a:endParaRPr lang="de-DE" sz="2400">
                  <a:latin typeface="Arial Narrow" panose="020B0606020202030204" pitchFamily="34" charset="0"/>
                </a:endParaRPr>
              </a:p>
            </p:txBody>
          </p:sp>
          <p:sp>
            <p:nvSpPr>
              <p:cNvPr id="18470" name="Line 70"/>
              <p:cNvSpPr>
                <a:spLocks noChangeShapeType="1"/>
              </p:cNvSpPr>
              <p:nvPr/>
            </p:nvSpPr>
            <p:spPr bwMode="auto">
              <a:xfrm>
                <a:off x="4416" y="2016"/>
                <a:ext cx="624" cy="0"/>
              </a:xfrm>
              <a:prstGeom prst="line">
                <a:avLst/>
              </a:prstGeom>
              <a:noFill/>
              <a:ln w="28575">
                <a:solidFill>
                  <a:srgbClr val="000000"/>
                </a:solidFill>
                <a:round/>
                <a:headEnd/>
                <a:tailEnd type="triangle" w="med" len="med"/>
              </a:ln>
            </p:spPr>
            <p:txBody>
              <a:bodyPr wrap="none" anchor="ctr"/>
              <a:lstStyle/>
              <a:p>
                <a:endParaRPr lang="de-DE" sz="2400">
                  <a:latin typeface="Arial Narrow" panose="020B0606020202030204" pitchFamily="34" charset="0"/>
                </a:endParaRPr>
              </a:p>
            </p:txBody>
          </p:sp>
          <p:sp>
            <p:nvSpPr>
              <p:cNvPr id="18471" name="Line 71"/>
              <p:cNvSpPr>
                <a:spLocks noChangeShapeType="1"/>
              </p:cNvSpPr>
              <p:nvPr/>
            </p:nvSpPr>
            <p:spPr bwMode="auto">
              <a:xfrm flipV="1">
                <a:off x="4275" y="2160"/>
                <a:ext cx="0" cy="336"/>
              </a:xfrm>
              <a:prstGeom prst="line">
                <a:avLst/>
              </a:prstGeom>
              <a:noFill/>
              <a:ln w="28575">
                <a:solidFill>
                  <a:srgbClr val="000000"/>
                </a:solidFill>
                <a:round/>
                <a:headEnd/>
                <a:tailEnd type="triangle" w="med" len="med"/>
              </a:ln>
            </p:spPr>
            <p:txBody>
              <a:bodyPr wrap="none" anchor="ctr"/>
              <a:lstStyle/>
              <a:p>
                <a:endParaRPr lang="de-DE" sz="2400">
                  <a:latin typeface="Arial Narrow" panose="020B0606020202030204" pitchFamily="34" charset="0"/>
                </a:endParaRPr>
              </a:p>
            </p:txBody>
          </p:sp>
          <p:sp>
            <p:nvSpPr>
              <p:cNvPr id="18472" name="Text Box 72"/>
              <p:cNvSpPr txBox="1">
                <a:spLocks noChangeArrowheads="1"/>
              </p:cNvSpPr>
              <p:nvPr/>
            </p:nvSpPr>
            <p:spPr bwMode="auto">
              <a:xfrm>
                <a:off x="4195" y="2304"/>
                <a:ext cx="326" cy="232"/>
              </a:xfrm>
              <a:prstGeom prst="rect">
                <a:avLst/>
              </a:prstGeom>
              <a:noFill/>
              <a:ln w="9525">
                <a:noFill/>
                <a:miter lim="800000"/>
                <a:headEnd/>
                <a:tailEnd/>
              </a:ln>
            </p:spPr>
            <p:txBody>
              <a:bodyPr wrap="none">
                <a:spAutoFit/>
              </a:bodyPr>
              <a:lstStyle/>
              <a:p>
                <a:pPr algn="ctr" defTabSz="762000"/>
                <a:r>
                  <a:rPr lang="en-GB" sz="1800" u="none">
                    <a:solidFill>
                      <a:schemeClr val="hlink"/>
                    </a:solidFill>
                    <a:latin typeface="Arial Narrow" panose="020B0606020202030204" pitchFamily="34" charset="0"/>
                  </a:rPr>
                  <a:t>  Z</a:t>
                </a:r>
                <a:r>
                  <a:rPr lang="en-GB" sz="1800" u="none" baseline="30000">
                    <a:solidFill>
                      <a:schemeClr val="hlink"/>
                    </a:solidFill>
                    <a:latin typeface="Arial Narrow" panose="020B0606020202030204" pitchFamily="34" charset="0"/>
                  </a:rPr>
                  <a:t>-1</a:t>
                </a:r>
                <a:endParaRPr lang="en-GB" sz="1800" u="none">
                  <a:solidFill>
                    <a:schemeClr val="hlink"/>
                  </a:solidFill>
                  <a:latin typeface="Arial Narrow" panose="020B0606020202030204" pitchFamily="34" charset="0"/>
                </a:endParaRPr>
              </a:p>
            </p:txBody>
          </p:sp>
        </p:grpSp>
        <p:sp>
          <p:nvSpPr>
            <p:cNvPr id="5" name="Rechteck 4"/>
            <p:cNvSpPr/>
            <p:nvPr/>
          </p:nvSpPr>
          <p:spPr>
            <a:xfrm>
              <a:off x="6645630" y="3014877"/>
              <a:ext cx="332142" cy="646331"/>
            </a:xfrm>
            <a:prstGeom prst="rect">
              <a:avLst/>
            </a:prstGeom>
          </p:spPr>
          <p:txBody>
            <a:bodyPr wrap="none">
              <a:spAutoFit/>
            </a:bodyPr>
            <a:lstStyle/>
            <a:p>
              <a:pPr algn="ctr" defTabSz="762000"/>
              <a:r>
                <a:rPr lang="de-DE" sz="3600" u="none" dirty="0">
                  <a:latin typeface="Arial Narrow" panose="020B0606020202030204" pitchFamily="34" charset="0"/>
                </a:rPr>
                <a:t>*</a:t>
              </a:r>
            </a:p>
          </p:txBody>
        </p:sp>
      </p:grpSp>
      <p:sp>
        <p:nvSpPr>
          <p:cNvPr id="74" name="Rechteck 73"/>
          <p:cNvSpPr/>
          <p:nvPr/>
        </p:nvSpPr>
        <p:spPr>
          <a:xfrm>
            <a:off x="3453429" y="2882589"/>
            <a:ext cx="332142" cy="646331"/>
          </a:xfrm>
          <a:prstGeom prst="rect">
            <a:avLst/>
          </a:prstGeom>
        </p:spPr>
        <p:txBody>
          <a:bodyPr wrap="none">
            <a:spAutoFit/>
          </a:bodyPr>
          <a:lstStyle/>
          <a:p>
            <a:pPr algn="ctr" defTabSz="762000"/>
            <a:r>
              <a:rPr lang="de-DE" sz="3600" u="none" dirty="0">
                <a:latin typeface="Arial Narrow" panose="020B0606020202030204" pitchFamily="34" charset="0"/>
              </a:rPr>
              <a:t>*</a:t>
            </a:r>
          </a:p>
        </p:txBody>
      </p:sp>
    </p:spTree>
    <p:extLst>
      <p:ext uri="{BB962C8B-B14F-4D97-AF65-F5344CB8AC3E}">
        <p14:creationId xmlns:p14="http://schemas.microsoft.com/office/powerpoint/2010/main" val="37905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04934"/>
                                        </p:tgtEl>
                                        <p:attrNameLst>
                                          <p:attrName>style.visibility</p:attrName>
                                        </p:attrNameLst>
                                      </p:cBhvr>
                                      <p:to>
                                        <p:strVal val="visible"/>
                                      </p:to>
                                    </p:set>
                                    <p:anim calcmode="lin" valueType="num">
                                      <p:cBhvr additive="base">
                                        <p:cTn id="23" dur="500" fill="hold"/>
                                        <p:tgtEl>
                                          <p:spTgt spid="1404934"/>
                                        </p:tgtEl>
                                        <p:attrNameLst>
                                          <p:attrName>ppt_x</p:attrName>
                                        </p:attrNameLst>
                                      </p:cBhvr>
                                      <p:tavLst>
                                        <p:tav tm="0">
                                          <p:val>
                                            <p:strVal val="#ppt_x"/>
                                          </p:val>
                                        </p:tav>
                                        <p:tav tm="100000">
                                          <p:val>
                                            <p:strVal val="#ppt_x"/>
                                          </p:val>
                                        </p:tav>
                                      </p:tavLst>
                                    </p:anim>
                                    <p:anim calcmode="lin" valueType="num">
                                      <p:cBhvr additive="base">
                                        <p:cTn id="24" dur="500" fill="hold"/>
                                        <p:tgtEl>
                                          <p:spTgt spid="14049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3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Text Box 2"/>
          <p:cNvSpPr txBox="1">
            <a:spLocks noChangeArrowheads="1"/>
          </p:cNvSpPr>
          <p:nvPr/>
        </p:nvSpPr>
        <p:spPr bwMode="auto">
          <a:xfrm>
            <a:off x="1399123" y="452436"/>
            <a:ext cx="7571303" cy="1046440"/>
          </a:xfrm>
          <a:prstGeom prst="rect">
            <a:avLst/>
          </a:prstGeom>
          <a:noFill/>
          <a:ln w="9525">
            <a:noFill/>
            <a:miter lim="800000"/>
            <a:headEnd/>
            <a:tailEnd/>
          </a:ln>
          <a:effectLst/>
        </p:spPr>
        <p:txBody>
          <a:bodyPr wrap="none">
            <a:spAutoFit/>
          </a:bodyPr>
          <a:lstStyle/>
          <a:p>
            <a:pPr algn="ctr" defTabSz="762000">
              <a:spcBef>
                <a:spcPts val="600"/>
              </a:spcBef>
              <a:spcAft>
                <a:spcPts val="600"/>
              </a:spcAft>
              <a:defRPr/>
            </a:pPr>
            <a:r>
              <a:rPr lang="de-DE" sz="3200" u="none" dirty="0" err="1">
                <a:solidFill>
                  <a:srgbClr val="1515F5"/>
                </a:solidFill>
                <a:effectLst>
                  <a:outerShdw blurRad="38100" dist="38100" dir="2700000" algn="tl">
                    <a:srgbClr val="C0C0C0"/>
                  </a:outerShdw>
                </a:effectLst>
                <a:latin typeface="Arial Narrow" panose="020B0606020202030204" pitchFamily="34" charset="0"/>
              </a:rPr>
              <a:t>Improving</a:t>
            </a:r>
            <a:r>
              <a:rPr lang="de-DE" sz="3200" u="none" dirty="0">
                <a:solidFill>
                  <a:srgbClr val="1515F5"/>
                </a:solidFill>
                <a:effectLst>
                  <a:outerShdw blurRad="38100" dist="38100" dir="2700000" algn="tl">
                    <a:srgbClr val="C0C0C0"/>
                  </a:outerShdw>
                </a:effectLst>
                <a:latin typeface="Arial Narrow" panose="020B0606020202030204" pitchFamily="34" charset="0"/>
              </a:rPr>
              <a:t> Security </a:t>
            </a:r>
            <a:r>
              <a:rPr lang="de-DE" sz="3200" u="none" dirty="0" err="1">
                <a:solidFill>
                  <a:srgbClr val="1515F5"/>
                </a:solidFill>
                <a:effectLst>
                  <a:outerShdw blurRad="38100" dist="38100" dir="2700000" algn="tl">
                    <a:srgbClr val="C0C0C0"/>
                  </a:outerShdw>
                </a:effectLst>
                <a:latin typeface="Arial Narrow" panose="020B0606020202030204" pitchFamily="34" charset="0"/>
              </a:rPr>
              <a:t>by</a:t>
            </a:r>
            <a:r>
              <a:rPr lang="de-DE" sz="3200" u="none" dirty="0">
                <a:solidFill>
                  <a:srgbClr val="1515F5"/>
                </a:solidFill>
                <a:effectLst>
                  <a:outerShdw blurRad="38100" dist="38100" dir="2700000" algn="tl">
                    <a:srgbClr val="C0C0C0"/>
                  </a:outerShdw>
                </a:effectLst>
                <a:latin typeface="Arial Narrow" panose="020B0606020202030204" pitchFamily="34" charset="0"/>
              </a:rPr>
              <a:t>  Message </a:t>
            </a:r>
            <a:r>
              <a:rPr lang="de-DE" sz="3200" u="none" dirty="0" err="1">
                <a:solidFill>
                  <a:srgbClr val="1515F5"/>
                </a:solidFill>
                <a:effectLst>
                  <a:outerShdw blurRad="38100" dist="38100" dir="2700000" algn="tl">
                    <a:srgbClr val="C0C0C0"/>
                  </a:outerShdw>
                </a:effectLst>
                <a:latin typeface="Arial Narrow" panose="020B0606020202030204" pitchFamily="34" charset="0"/>
              </a:rPr>
              <a:t>Compression</a:t>
            </a:r>
            <a:endParaRPr lang="de-DE" sz="3200" u="none" dirty="0">
              <a:solidFill>
                <a:srgbClr val="1515F5"/>
              </a:solidFill>
              <a:effectLst>
                <a:outerShdw blurRad="38100" dist="38100" dir="2700000" algn="tl">
                  <a:srgbClr val="C0C0C0"/>
                </a:outerShdw>
              </a:effectLst>
              <a:latin typeface="Arial Narrow" panose="020B0606020202030204" pitchFamily="34" charset="0"/>
            </a:endParaRPr>
          </a:p>
          <a:p>
            <a:pPr algn="ctr" defTabSz="762000">
              <a:spcBef>
                <a:spcPts val="600"/>
              </a:spcBef>
              <a:spcAft>
                <a:spcPts val="600"/>
              </a:spcAft>
              <a:defRPr/>
            </a:pPr>
            <a:r>
              <a:rPr lang="de-DE" u="none" dirty="0" err="1">
                <a:effectLst>
                  <a:outerShdw blurRad="38100" dist="38100" dir="2700000" algn="tl">
                    <a:srgbClr val="C0C0C0"/>
                  </a:outerShdw>
                </a:effectLst>
                <a:latin typeface="Arial Narrow" panose="020B0606020202030204" pitchFamily="34" charset="0"/>
              </a:rPr>
              <a:t>Enhance</a:t>
            </a:r>
            <a:r>
              <a:rPr lang="de-DE" u="none" dirty="0">
                <a:effectLst>
                  <a:outerShdw blurRad="38100" dist="38100" dir="2700000" algn="tl">
                    <a:srgbClr val="C0C0C0"/>
                  </a:outerShdw>
                </a:effectLst>
                <a:latin typeface="Arial Narrow" panose="020B0606020202030204" pitchFamily="34" charset="0"/>
              </a:rPr>
              <a:t> </a:t>
            </a:r>
            <a:r>
              <a:rPr lang="de-DE" u="none" dirty="0" err="1">
                <a:effectLst>
                  <a:outerShdw blurRad="38100" dist="38100" dir="2700000" algn="tl">
                    <a:srgbClr val="C0C0C0"/>
                  </a:outerShdw>
                </a:effectLst>
                <a:latin typeface="Arial Narrow" panose="020B0606020202030204" pitchFamily="34" charset="0"/>
              </a:rPr>
              <a:t>security</a:t>
            </a:r>
            <a:r>
              <a:rPr lang="de-DE" u="none" dirty="0">
                <a:effectLst>
                  <a:outerShdw blurRad="38100" dist="38100" dir="2700000" algn="tl">
                    <a:srgbClr val="C0C0C0"/>
                  </a:outerShdw>
                </a:effectLst>
                <a:latin typeface="Arial Narrow" panose="020B0606020202030204" pitchFamily="34" charset="0"/>
              </a:rPr>
              <a:t> </a:t>
            </a:r>
            <a:r>
              <a:rPr lang="de-DE" u="none" dirty="0" err="1">
                <a:effectLst>
                  <a:outerShdw blurRad="38100" dist="38100" dir="2700000" algn="tl">
                    <a:srgbClr val="C0C0C0"/>
                  </a:outerShdw>
                </a:effectLst>
                <a:latin typeface="Arial Narrow" panose="020B0606020202030204" pitchFamily="34" charset="0"/>
              </a:rPr>
              <a:t>by</a:t>
            </a:r>
            <a:r>
              <a:rPr lang="de-DE" u="none" dirty="0">
                <a:effectLst>
                  <a:outerShdw blurRad="38100" dist="38100" dir="2700000" algn="tl">
                    <a:srgbClr val="C0C0C0"/>
                  </a:outerShdw>
                </a:effectLst>
                <a:latin typeface="Arial Narrow" panose="020B0606020202030204" pitchFamily="34" charset="0"/>
              </a:rPr>
              <a:t> </a:t>
            </a:r>
            <a:r>
              <a:rPr lang="de-DE" u="none" dirty="0" err="1">
                <a:effectLst>
                  <a:outerShdw blurRad="38100" dist="38100" dir="2700000" algn="tl">
                    <a:srgbClr val="C0C0C0"/>
                  </a:outerShdw>
                </a:effectLst>
                <a:latin typeface="Arial Narrow" panose="020B0606020202030204" pitchFamily="34" charset="0"/>
              </a:rPr>
              <a:t>reducing</a:t>
            </a:r>
            <a:r>
              <a:rPr lang="de-DE" u="none" dirty="0">
                <a:effectLst>
                  <a:outerShdw blurRad="38100" dist="38100" dir="2700000" algn="tl">
                    <a:srgbClr val="C0C0C0"/>
                  </a:outerShdw>
                </a:effectLst>
                <a:latin typeface="Arial Narrow" panose="020B0606020202030204" pitchFamily="34" charset="0"/>
              </a:rPr>
              <a:t> </a:t>
            </a:r>
            <a:r>
              <a:rPr lang="de-DE" u="none" dirty="0" err="1">
                <a:effectLst>
                  <a:outerShdw blurRad="38100" dist="38100" dir="2700000" algn="tl">
                    <a:srgbClr val="C0C0C0"/>
                  </a:outerShdw>
                </a:effectLst>
                <a:latin typeface="Arial Narrow" panose="020B0606020202030204" pitchFamily="34" charset="0"/>
              </a:rPr>
              <a:t>redundancy</a:t>
            </a:r>
            <a:endParaRPr lang="de-DE" u="none" dirty="0">
              <a:effectLst>
                <a:outerShdw blurRad="38100" dist="38100" dir="2700000" algn="tl">
                  <a:srgbClr val="C0C0C0"/>
                </a:outerShdw>
              </a:effectLst>
              <a:latin typeface="Arial Narrow" panose="020B0606020202030204" pitchFamily="34" charset="0"/>
            </a:endParaRPr>
          </a:p>
        </p:txBody>
      </p:sp>
      <p:sp>
        <p:nvSpPr>
          <p:cNvPr id="19459" name="Rectangle 3"/>
          <p:cNvSpPr>
            <a:spLocks noChangeArrowheads="1"/>
          </p:cNvSpPr>
          <p:nvPr/>
        </p:nvSpPr>
        <p:spPr bwMode="auto">
          <a:xfrm>
            <a:off x="2572569" y="4346456"/>
            <a:ext cx="1600200" cy="763588"/>
          </a:xfrm>
          <a:prstGeom prst="rect">
            <a:avLst/>
          </a:prstGeom>
          <a:solidFill>
            <a:srgbClr val="FFFF00"/>
          </a:solidFill>
          <a:ln w="28575">
            <a:solidFill>
              <a:schemeClr val="tx2"/>
            </a:solidFill>
            <a:miter lim="800000"/>
            <a:headEnd/>
            <a:tailEnd/>
          </a:ln>
        </p:spPr>
        <p:txBody>
          <a:bodyPr wrap="none" lIns="90000" tIns="46800" rIns="90000" bIns="46800" anchor="ctr"/>
          <a:lstStyle/>
          <a:p>
            <a:endParaRPr lang="de-DE">
              <a:latin typeface="Arial Narrow" panose="020B0606020202030204" pitchFamily="34" charset="0"/>
            </a:endParaRPr>
          </a:p>
        </p:txBody>
      </p:sp>
      <p:sp>
        <p:nvSpPr>
          <p:cNvPr id="19460" name="Rectangle 4"/>
          <p:cNvSpPr>
            <a:spLocks noChangeArrowheads="1"/>
          </p:cNvSpPr>
          <p:nvPr/>
        </p:nvSpPr>
        <p:spPr bwMode="auto">
          <a:xfrm>
            <a:off x="5237982" y="4346456"/>
            <a:ext cx="1600200" cy="763588"/>
          </a:xfrm>
          <a:prstGeom prst="rect">
            <a:avLst/>
          </a:prstGeom>
          <a:noFill/>
          <a:ln w="28575">
            <a:solidFill>
              <a:schemeClr val="tx2"/>
            </a:solidFill>
            <a:miter lim="800000"/>
            <a:headEnd/>
            <a:tailEnd/>
          </a:ln>
        </p:spPr>
        <p:txBody>
          <a:bodyPr wrap="none" lIns="90000" tIns="46800" rIns="90000" bIns="46800" anchor="ctr"/>
          <a:lstStyle/>
          <a:p>
            <a:endParaRPr lang="de-DE">
              <a:latin typeface="Arial Narrow" panose="020B0606020202030204" pitchFamily="34" charset="0"/>
            </a:endParaRPr>
          </a:p>
        </p:txBody>
      </p:sp>
      <p:sp>
        <p:nvSpPr>
          <p:cNvPr id="19461" name="Line 5"/>
          <p:cNvSpPr>
            <a:spLocks noChangeShapeType="1"/>
          </p:cNvSpPr>
          <p:nvPr/>
        </p:nvSpPr>
        <p:spPr bwMode="auto">
          <a:xfrm>
            <a:off x="1886769" y="4727456"/>
            <a:ext cx="685800" cy="0"/>
          </a:xfrm>
          <a:prstGeom prst="line">
            <a:avLst/>
          </a:prstGeom>
          <a:noFill/>
          <a:ln w="9525">
            <a:solidFill>
              <a:schemeClr val="tx2"/>
            </a:solidFill>
            <a:round/>
            <a:headEnd/>
            <a:tailEnd type="triangle" w="med" len="med"/>
          </a:ln>
        </p:spPr>
        <p:txBody>
          <a:bodyPr wrap="none" lIns="90000" tIns="46800" rIns="90000" bIns="46800" anchor="ctr"/>
          <a:lstStyle/>
          <a:p>
            <a:endParaRPr lang="de-DE">
              <a:latin typeface="Arial Narrow" panose="020B0606020202030204" pitchFamily="34" charset="0"/>
            </a:endParaRPr>
          </a:p>
        </p:txBody>
      </p:sp>
      <p:sp>
        <p:nvSpPr>
          <p:cNvPr id="19462" name="Line 6"/>
          <p:cNvSpPr>
            <a:spLocks noChangeShapeType="1"/>
          </p:cNvSpPr>
          <p:nvPr/>
        </p:nvSpPr>
        <p:spPr bwMode="auto">
          <a:xfrm>
            <a:off x="4172769" y="4727456"/>
            <a:ext cx="1065213" cy="0"/>
          </a:xfrm>
          <a:prstGeom prst="line">
            <a:avLst/>
          </a:prstGeom>
          <a:noFill/>
          <a:ln w="9525">
            <a:solidFill>
              <a:schemeClr val="tx1"/>
            </a:solidFill>
            <a:round/>
            <a:headEnd/>
            <a:tailEnd type="triangle" w="med" len="med"/>
          </a:ln>
        </p:spPr>
        <p:txBody>
          <a:bodyPr wrap="none" lIns="90000" tIns="46800" rIns="90000" bIns="46800" anchor="ctr"/>
          <a:lstStyle/>
          <a:p>
            <a:endParaRPr lang="de-DE">
              <a:latin typeface="Arial Narrow" panose="020B0606020202030204" pitchFamily="34" charset="0"/>
            </a:endParaRPr>
          </a:p>
        </p:txBody>
      </p:sp>
      <p:sp>
        <p:nvSpPr>
          <p:cNvPr id="19463" name="Line 7"/>
          <p:cNvSpPr>
            <a:spLocks noChangeShapeType="1"/>
          </p:cNvSpPr>
          <p:nvPr/>
        </p:nvSpPr>
        <p:spPr bwMode="auto">
          <a:xfrm>
            <a:off x="6838182" y="4727456"/>
            <a:ext cx="762000" cy="0"/>
          </a:xfrm>
          <a:prstGeom prst="line">
            <a:avLst/>
          </a:prstGeom>
          <a:noFill/>
          <a:ln w="9525">
            <a:solidFill>
              <a:schemeClr val="tx1"/>
            </a:solidFill>
            <a:round/>
            <a:headEnd/>
            <a:tailEnd type="triangle" w="med" len="med"/>
          </a:ln>
        </p:spPr>
        <p:txBody>
          <a:bodyPr wrap="none" lIns="90000" tIns="46800" rIns="90000" bIns="46800" anchor="ctr"/>
          <a:lstStyle/>
          <a:p>
            <a:endParaRPr lang="de-DE">
              <a:latin typeface="Arial Narrow" panose="020B0606020202030204" pitchFamily="34" charset="0"/>
            </a:endParaRPr>
          </a:p>
        </p:txBody>
      </p:sp>
      <p:sp>
        <p:nvSpPr>
          <p:cNvPr id="19464" name="Text Box 8"/>
          <p:cNvSpPr txBox="1">
            <a:spLocks noChangeArrowheads="1"/>
          </p:cNvSpPr>
          <p:nvPr/>
        </p:nvSpPr>
        <p:spPr bwMode="auto">
          <a:xfrm>
            <a:off x="2717595" y="4403994"/>
            <a:ext cx="1297448" cy="648512"/>
          </a:xfrm>
          <a:prstGeom prst="rect">
            <a:avLst/>
          </a:prstGeom>
          <a:noFill/>
          <a:ln w="9525">
            <a:noFill/>
            <a:miter lim="800000"/>
            <a:headEnd/>
            <a:tailEnd/>
          </a:ln>
        </p:spPr>
        <p:txBody>
          <a:bodyPr wrap="none" lIns="90000" tIns="46800" rIns="90000" bIns="46800" anchor="ctr">
            <a:spAutoFit/>
          </a:bodyPr>
          <a:lstStyle/>
          <a:p>
            <a:pPr algn="ctr" defTabSz="762000"/>
            <a:r>
              <a:rPr lang="de-DE" sz="1800" u="none">
                <a:latin typeface="Arial Narrow" panose="020B0606020202030204" pitchFamily="34" charset="0"/>
              </a:rPr>
              <a:t>Ideal </a:t>
            </a:r>
          </a:p>
          <a:p>
            <a:pPr algn="ctr" defTabSz="762000"/>
            <a:r>
              <a:rPr lang="de-DE" sz="1800" u="none">
                <a:latin typeface="Arial Narrow" panose="020B0606020202030204" pitchFamily="34" charset="0"/>
              </a:rPr>
              <a:t>Compressor</a:t>
            </a:r>
          </a:p>
        </p:txBody>
      </p:sp>
      <p:sp>
        <p:nvSpPr>
          <p:cNvPr id="19465" name="Text Box 9"/>
          <p:cNvSpPr txBox="1">
            <a:spLocks noChangeArrowheads="1"/>
          </p:cNvSpPr>
          <p:nvPr/>
        </p:nvSpPr>
        <p:spPr bwMode="auto">
          <a:xfrm>
            <a:off x="1130911" y="3725841"/>
            <a:ext cx="1307066" cy="1756508"/>
          </a:xfrm>
          <a:prstGeom prst="rect">
            <a:avLst/>
          </a:prstGeom>
          <a:noFill/>
          <a:ln w="9525">
            <a:noFill/>
            <a:miter lim="800000"/>
            <a:headEnd/>
            <a:tailEnd/>
          </a:ln>
        </p:spPr>
        <p:txBody>
          <a:bodyPr wrap="none" lIns="90000" tIns="46800" rIns="90000" bIns="46800" anchor="ctr">
            <a:spAutoFit/>
          </a:bodyPr>
          <a:lstStyle/>
          <a:p>
            <a:pPr algn="ctr" defTabSz="762000"/>
            <a:r>
              <a:rPr lang="de-DE" sz="1800" dirty="0">
                <a:latin typeface="Arial Narrow" panose="020B0606020202030204" pitchFamily="34" charset="0"/>
              </a:rPr>
              <a:t>Low </a:t>
            </a:r>
            <a:r>
              <a:rPr lang="de-DE" sz="1800" dirty="0" err="1">
                <a:latin typeface="Arial Narrow" panose="020B0606020202030204" pitchFamily="34" charset="0"/>
              </a:rPr>
              <a:t>entropy</a:t>
            </a:r>
            <a:endParaRPr lang="de-DE" sz="1800" dirty="0">
              <a:latin typeface="Arial Narrow" panose="020B0606020202030204" pitchFamily="34" charset="0"/>
            </a:endParaRPr>
          </a:p>
          <a:p>
            <a:pPr algn="ctr" defTabSz="762000"/>
            <a:r>
              <a:rPr lang="de-DE" sz="1800" u="none" dirty="0">
                <a:latin typeface="Arial Narrow" panose="020B0606020202030204" pitchFamily="34" charset="0"/>
              </a:rPr>
              <a:t>Clear </a:t>
            </a:r>
            <a:r>
              <a:rPr lang="de-DE" sz="1800" u="none" dirty="0" err="1">
                <a:latin typeface="Arial Narrow" panose="020B0606020202030204" pitchFamily="34" charset="0"/>
              </a:rPr>
              <a:t>text</a:t>
            </a:r>
            <a:r>
              <a:rPr lang="de-DE" sz="1800" u="none" dirty="0">
                <a:latin typeface="Arial Narrow" panose="020B0606020202030204" pitchFamily="34" charset="0"/>
              </a:rPr>
              <a:t> X</a:t>
            </a:r>
          </a:p>
          <a:p>
            <a:pPr algn="ctr" defTabSz="762000"/>
            <a:r>
              <a:rPr lang="de-DE" sz="1800" u="none" dirty="0">
                <a:solidFill>
                  <a:schemeClr val="hlink"/>
                </a:solidFill>
                <a:latin typeface="Arial Narrow" panose="020B0606020202030204" pitchFamily="34" charset="0"/>
              </a:rPr>
              <a:t>N Bits</a:t>
            </a:r>
          </a:p>
          <a:p>
            <a:pPr algn="ctr" defTabSz="762000"/>
            <a:r>
              <a:rPr lang="de-DE" sz="1800" u="none" dirty="0">
                <a:solidFill>
                  <a:schemeClr val="hlink"/>
                </a:solidFill>
                <a:latin typeface="Arial Narrow" panose="020B0606020202030204" pitchFamily="34" charset="0"/>
              </a:rPr>
              <a:t>           /</a:t>
            </a:r>
            <a:endParaRPr lang="de-DE" sz="1800" u="none" dirty="0">
              <a:latin typeface="Arial Narrow" panose="020B0606020202030204" pitchFamily="34" charset="0"/>
            </a:endParaRPr>
          </a:p>
          <a:p>
            <a:pPr algn="ctr" defTabSz="762000"/>
            <a:endParaRPr lang="de-DE" sz="1800" u="none" dirty="0">
              <a:latin typeface="Arial Narrow" panose="020B0606020202030204" pitchFamily="34" charset="0"/>
            </a:endParaRPr>
          </a:p>
          <a:p>
            <a:pPr algn="ctr" defTabSz="762000"/>
            <a:r>
              <a:rPr lang="de-DE" sz="1800" u="none" dirty="0">
                <a:solidFill>
                  <a:srgbClr val="FF0000"/>
                </a:solidFill>
                <a:latin typeface="Arial Narrow" panose="020B0606020202030204" pitchFamily="34" charset="0"/>
              </a:rPr>
              <a:t>N &gt; K</a:t>
            </a:r>
          </a:p>
        </p:txBody>
      </p:sp>
      <p:sp>
        <p:nvSpPr>
          <p:cNvPr id="19466" name="Text Box 10"/>
          <p:cNvSpPr txBox="1">
            <a:spLocks noChangeArrowheads="1"/>
          </p:cNvSpPr>
          <p:nvPr/>
        </p:nvSpPr>
        <p:spPr bwMode="auto">
          <a:xfrm>
            <a:off x="3508909" y="3764619"/>
            <a:ext cx="2129407" cy="371513"/>
          </a:xfrm>
          <a:prstGeom prst="rect">
            <a:avLst/>
          </a:prstGeom>
          <a:noFill/>
          <a:ln w="9525">
            <a:noFill/>
            <a:miter lim="800000"/>
            <a:headEnd/>
            <a:tailEnd/>
          </a:ln>
        </p:spPr>
        <p:txBody>
          <a:bodyPr wrap="none" lIns="90000" tIns="46800" rIns="90000" bIns="46800" anchor="ctr">
            <a:spAutoFit/>
          </a:bodyPr>
          <a:lstStyle/>
          <a:p>
            <a:pPr algn="ctr" defTabSz="762000"/>
            <a:r>
              <a:rPr lang="de-DE" sz="1800" u="none">
                <a:latin typeface="Arial Narrow" panose="020B0606020202030204" pitchFamily="34" charset="0"/>
              </a:rPr>
              <a:t>Compressed to k Bits</a:t>
            </a:r>
          </a:p>
        </p:txBody>
      </p:sp>
      <p:sp>
        <p:nvSpPr>
          <p:cNvPr id="19467" name="Text Box 11"/>
          <p:cNvSpPr txBox="1">
            <a:spLocks noChangeArrowheads="1"/>
          </p:cNvSpPr>
          <p:nvPr/>
        </p:nvSpPr>
        <p:spPr bwMode="auto">
          <a:xfrm>
            <a:off x="4544781" y="4283344"/>
            <a:ext cx="318013" cy="648512"/>
          </a:xfrm>
          <a:prstGeom prst="rect">
            <a:avLst/>
          </a:prstGeom>
          <a:noFill/>
          <a:ln w="9525">
            <a:noFill/>
            <a:miter lim="800000"/>
            <a:headEnd/>
            <a:tailEnd/>
          </a:ln>
        </p:spPr>
        <p:txBody>
          <a:bodyPr wrap="none" lIns="90000" tIns="46800" rIns="90000" bIns="46800" anchor="ctr">
            <a:spAutoFit/>
          </a:bodyPr>
          <a:lstStyle/>
          <a:p>
            <a:pPr algn="ctr" defTabSz="762000"/>
            <a:r>
              <a:rPr lang="de-DE" sz="1800" u="none">
                <a:solidFill>
                  <a:schemeClr val="hlink"/>
                </a:solidFill>
                <a:latin typeface="Arial Narrow" panose="020B0606020202030204" pitchFamily="34" charset="0"/>
              </a:rPr>
              <a:t>K</a:t>
            </a:r>
          </a:p>
          <a:p>
            <a:pPr algn="ctr" defTabSz="762000"/>
            <a:r>
              <a:rPr lang="de-DE" sz="1800" u="none">
                <a:solidFill>
                  <a:schemeClr val="hlink"/>
                </a:solidFill>
                <a:latin typeface="Arial Narrow" panose="020B0606020202030204" pitchFamily="34" charset="0"/>
              </a:rPr>
              <a:t>/</a:t>
            </a:r>
          </a:p>
        </p:txBody>
      </p:sp>
      <p:sp>
        <p:nvSpPr>
          <p:cNvPr id="19468" name="Line 12"/>
          <p:cNvSpPr>
            <a:spLocks noChangeShapeType="1"/>
          </p:cNvSpPr>
          <p:nvPr/>
        </p:nvSpPr>
        <p:spPr bwMode="auto">
          <a:xfrm flipV="1">
            <a:off x="5999982" y="5110044"/>
            <a:ext cx="0" cy="685800"/>
          </a:xfrm>
          <a:prstGeom prst="line">
            <a:avLst/>
          </a:prstGeom>
          <a:noFill/>
          <a:ln w="9525">
            <a:solidFill>
              <a:schemeClr val="tx1"/>
            </a:solidFill>
            <a:round/>
            <a:headEnd/>
            <a:tailEnd type="triangle" w="med" len="med"/>
          </a:ln>
        </p:spPr>
        <p:txBody>
          <a:bodyPr wrap="none" lIns="90000" tIns="46800" rIns="90000" bIns="46800" anchor="ctr"/>
          <a:lstStyle/>
          <a:p>
            <a:endParaRPr lang="de-DE">
              <a:latin typeface="Arial Narrow" panose="020B0606020202030204" pitchFamily="34" charset="0"/>
            </a:endParaRPr>
          </a:p>
        </p:txBody>
      </p:sp>
      <p:sp>
        <p:nvSpPr>
          <p:cNvPr id="19469" name="Text Box 13"/>
          <p:cNvSpPr txBox="1">
            <a:spLocks noChangeArrowheads="1"/>
          </p:cNvSpPr>
          <p:nvPr/>
        </p:nvSpPr>
        <p:spPr bwMode="auto">
          <a:xfrm>
            <a:off x="5894022" y="5240181"/>
            <a:ext cx="476710" cy="371513"/>
          </a:xfrm>
          <a:prstGeom prst="rect">
            <a:avLst/>
          </a:prstGeom>
          <a:noFill/>
          <a:ln w="9525">
            <a:noFill/>
            <a:miter lim="800000"/>
            <a:headEnd/>
            <a:tailEnd/>
          </a:ln>
        </p:spPr>
        <p:txBody>
          <a:bodyPr wrap="none" lIns="90000" tIns="46800" rIns="90000" bIns="46800" anchor="ctr">
            <a:spAutoFit/>
          </a:bodyPr>
          <a:lstStyle/>
          <a:p>
            <a:pPr algn="ctr" defTabSz="762000"/>
            <a:r>
              <a:rPr lang="de-DE" sz="1800" u="none" dirty="0">
                <a:latin typeface="Arial Narrow" panose="020B0606020202030204" pitchFamily="34" charset="0"/>
              </a:rPr>
              <a:t>/  K</a:t>
            </a:r>
          </a:p>
        </p:txBody>
      </p:sp>
      <p:sp>
        <p:nvSpPr>
          <p:cNvPr id="19470" name="Text Box 14"/>
          <p:cNvSpPr txBox="1">
            <a:spLocks noChangeArrowheads="1"/>
          </p:cNvSpPr>
          <p:nvPr/>
        </p:nvSpPr>
        <p:spPr bwMode="auto">
          <a:xfrm>
            <a:off x="7058588" y="4283344"/>
            <a:ext cx="318013" cy="648512"/>
          </a:xfrm>
          <a:prstGeom prst="rect">
            <a:avLst/>
          </a:prstGeom>
          <a:noFill/>
          <a:ln w="9525">
            <a:noFill/>
            <a:miter lim="800000"/>
            <a:headEnd/>
            <a:tailEnd/>
          </a:ln>
        </p:spPr>
        <p:txBody>
          <a:bodyPr wrap="none" lIns="90000" tIns="46800" rIns="90000" bIns="46800" anchor="ctr">
            <a:spAutoFit/>
          </a:bodyPr>
          <a:lstStyle/>
          <a:p>
            <a:pPr algn="ctr" defTabSz="762000"/>
            <a:r>
              <a:rPr lang="de-DE" sz="1800" u="none">
                <a:latin typeface="Arial Narrow" panose="020B0606020202030204" pitchFamily="34" charset="0"/>
              </a:rPr>
              <a:t>K</a:t>
            </a:r>
          </a:p>
          <a:p>
            <a:pPr algn="ctr" defTabSz="762000"/>
            <a:r>
              <a:rPr lang="de-DE" sz="1800" u="none">
                <a:latin typeface="Arial Narrow" panose="020B0606020202030204" pitchFamily="34" charset="0"/>
              </a:rPr>
              <a:t>/</a:t>
            </a:r>
          </a:p>
        </p:txBody>
      </p:sp>
      <p:sp>
        <p:nvSpPr>
          <p:cNvPr id="19471" name="Text Box 15"/>
          <p:cNvSpPr txBox="1">
            <a:spLocks noChangeArrowheads="1"/>
          </p:cNvSpPr>
          <p:nvPr/>
        </p:nvSpPr>
        <p:spPr bwMode="auto">
          <a:xfrm>
            <a:off x="5805027" y="5823606"/>
            <a:ext cx="529609" cy="371513"/>
          </a:xfrm>
          <a:prstGeom prst="rect">
            <a:avLst/>
          </a:prstGeom>
          <a:noFill/>
          <a:ln w="9525">
            <a:noFill/>
            <a:miter lim="800000"/>
            <a:headEnd/>
            <a:tailEnd/>
          </a:ln>
        </p:spPr>
        <p:txBody>
          <a:bodyPr wrap="none" lIns="90000" tIns="46800" rIns="90000" bIns="46800" anchor="ctr">
            <a:spAutoFit/>
          </a:bodyPr>
          <a:lstStyle/>
          <a:p>
            <a:pPr algn="ctr" defTabSz="762000"/>
            <a:r>
              <a:rPr lang="de-DE" sz="1800" u="none">
                <a:latin typeface="Arial Narrow" panose="020B0606020202030204" pitchFamily="34" charset="0"/>
              </a:rPr>
              <a:t>Key</a:t>
            </a:r>
          </a:p>
        </p:txBody>
      </p:sp>
      <p:sp>
        <p:nvSpPr>
          <p:cNvPr id="19472" name="Text Box 16"/>
          <p:cNvSpPr txBox="1">
            <a:spLocks noChangeArrowheads="1"/>
          </p:cNvSpPr>
          <p:nvPr/>
        </p:nvSpPr>
        <p:spPr bwMode="auto">
          <a:xfrm>
            <a:off x="5699829" y="4526619"/>
            <a:ext cx="781281" cy="371513"/>
          </a:xfrm>
          <a:prstGeom prst="rect">
            <a:avLst/>
          </a:prstGeom>
          <a:noFill/>
          <a:ln w="9525">
            <a:noFill/>
            <a:miter lim="800000"/>
            <a:headEnd/>
            <a:tailEnd/>
          </a:ln>
        </p:spPr>
        <p:txBody>
          <a:bodyPr wrap="none" lIns="90000" tIns="46800" rIns="90000" bIns="46800" anchor="ctr">
            <a:spAutoFit/>
          </a:bodyPr>
          <a:lstStyle/>
          <a:p>
            <a:pPr algn="ctr" defTabSz="762000"/>
            <a:r>
              <a:rPr lang="de-DE" sz="1800" u="none">
                <a:latin typeface="Arial Narrow" panose="020B0606020202030204" pitchFamily="34" charset="0"/>
              </a:rPr>
              <a:t>Cipher</a:t>
            </a:r>
          </a:p>
        </p:txBody>
      </p:sp>
      <p:sp>
        <p:nvSpPr>
          <p:cNvPr id="19473" name="Text Box 17"/>
          <p:cNvSpPr txBox="1">
            <a:spLocks noChangeArrowheads="1"/>
          </p:cNvSpPr>
          <p:nvPr/>
        </p:nvSpPr>
        <p:spPr bwMode="auto">
          <a:xfrm>
            <a:off x="7660889" y="4496456"/>
            <a:ext cx="1170810" cy="371513"/>
          </a:xfrm>
          <a:prstGeom prst="rect">
            <a:avLst/>
          </a:prstGeom>
          <a:noFill/>
          <a:ln w="9525">
            <a:noFill/>
            <a:miter lim="800000"/>
            <a:headEnd/>
            <a:tailEnd/>
          </a:ln>
        </p:spPr>
        <p:txBody>
          <a:bodyPr wrap="none" lIns="90000" tIns="46800" rIns="90000" bIns="46800" anchor="ctr">
            <a:spAutoFit/>
          </a:bodyPr>
          <a:lstStyle/>
          <a:p>
            <a:pPr algn="ctr" defTabSz="762000"/>
            <a:r>
              <a:rPr lang="de-DE" sz="1800" u="none" dirty="0" err="1">
                <a:latin typeface="Arial Narrow" panose="020B0606020202030204" pitchFamily="34" charset="0"/>
              </a:rPr>
              <a:t>Cipher</a:t>
            </a:r>
            <a:r>
              <a:rPr lang="de-DE" sz="1800" u="none" dirty="0">
                <a:latin typeface="Arial Narrow" panose="020B0606020202030204" pitchFamily="34" charset="0"/>
              </a:rPr>
              <a:t> </a:t>
            </a:r>
            <a:r>
              <a:rPr lang="de-DE" sz="1800" u="none" dirty="0" err="1">
                <a:latin typeface="Arial Narrow" panose="020B0606020202030204" pitchFamily="34" charset="0"/>
              </a:rPr>
              <a:t>text</a:t>
            </a:r>
            <a:endParaRPr lang="de-DE" sz="1800" u="none" dirty="0">
              <a:latin typeface="Arial Narrow" panose="020B0606020202030204" pitchFamily="34" charset="0"/>
            </a:endParaRPr>
          </a:p>
        </p:txBody>
      </p:sp>
      <p:sp>
        <p:nvSpPr>
          <p:cNvPr id="19474" name="Line 18"/>
          <p:cNvSpPr>
            <a:spLocks noChangeShapeType="1"/>
          </p:cNvSpPr>
          <p:nvPr/>
        </p:nvSpPr>
        <p:spPr bwMode="auto">
          <a:xfrm>
            <a:off x="4401369" y="4117856"/>
            <a:ext cx="152400" cy="457200"/>
          </a:xfrm>
          <a:prstGeom prst="line">
            <a:avLst/>
          </a:prstGeom>
          <a:noFill/>
          <a:ln w="9525">
            <a:solidFill>
              <a:schemeClr val="tx1"/>
            </a:solidFill>
            <a:round/>
            <a:headEnd/>
            <a:tailEnd type="triangle" w="med" len="med"/>
          </a:ln>
        </p:spPr>
        <p:txBody>
          <a:bodyPr wrap="none" lIns="90000" tIns="46800" rIns="90000" bIns="46800" anchor="ctr"/>
          <a:lstStyle/>
          <a:p>
            <a:endParaRPr lang="de-DE">
              <a:latin typeface="Arial Narrow" panose="020B0606020202030204" pitchFamily="34" charset="0"/>
            </a:endParaRPr>
          </a:p>
        </p:txBody>
      </p:sp>
      <p:sp>
        <p:nvSpPr>
          <p:cNvPr id="19" name="Text Box 17"/>
          <p:cNvSpPr txBox="1">
            <a:spLocks noChangeArrowheads="1"/>
          </p:cNvSpPr>
          <p:nvPr/>
        </p:nvSpPr>
        <p:spPr bwMode="auto">
          <a:xfrm>
            <a:off x="7041759" y="5644723"/>
            <a:ext cx="2350620" cy="371513"/>
          </a:xfrm>
          <a:prstGeom prst="rect">
            <a:avLst/>
          </a:prstGeom>
          <a:noFill/>
          <a:ln w="9525">
            <a:noFill/>
            <a:miter lim="800000"/>
            <a:headEnd/>
            <a:tailEnd/>
          </a:ln>
        </p:spPr>
        <p:txBody>
          <a:bodyPr wrap="none" lIns="90000" tIns="46800" rIns="90000" bIns="46800" anchor="ctr">
            <a:spAutoFit/>
          </a:bodyPr>
          <a:lstStyle/>
          <a:p>
            <a:pPr algn="ctr" defTabSz="762000"/>
            <a:r>
              <a:rPr lang="de-DE" sz="1800" u="none" dirty="0" err="1">
                <a:latin typeface="Arial Narrow" panose="020B0606020202030204" pitchFamily="34" charset="0"/>
              </a:rPr>
              <a:t>Unconditionally</a:t>
            </a:r>
            <a:r>
              <a:rPr lang="de-DE" sz="1800" u="none" dirty="0">
                <a:latin typeface="Arial Narrow" panose="020B0606020202030204" pitchFamily="34" charset="0"/>
              </a:rPr>
              <a:t> Secure!</a:t>
            </a:r>
          </a:p>
        </p:txBody>
      </p:sp>
      <p:cxnSp>
        <p:nvCxnSpPr>
          <p:cNvPr id="3" name="Gerade Verbindung mit Pfeil 2"/>
          <p:cNvCxnSpPr/>
          <p:nvPr/>
        </p:nvCxnSpPr>
        <p:spPr bwMode="auto">
          <a:xfrm flipH="1" flipV="1">
            <a:off x="7038207" y="5049719"/>
            <a:ext cx="912514" cy="597404"/>
          </a:xfrm>
          <a:prstGeom prst="straightConnector1">
            <a:avLst/>
          </a:prstGeom>
          <a:noFill/>
          <a:ln w="12700" cap="flat" cmpd="sng" algn="ctr">
            <a:solidFill>
              <a:schemeClr val="tx1"/>
            </a:solidFill>
            <a:prstDash val="solid"/>
            <a:round/>
            <a:headEnd type="none" w="med" len="med"/>
            <a:tailEnd type="arrow"/>
          </a:ln>
          <a:effectLst/>
        </p:spPr>
      </p:cxnSp>
      <p:sp>
        <p:nvSpPr>
          <p:cNvPr id="23" name="Text Box 6"/>
          <p:cNvSpPr txBox="1">
            <a:spLocks noChangeArrowheads="1"/>
          </p:cNvSpPr>
          <p:nvPr/>
        </p:nvSpPr>
        <p:spPr bwMode="auto">
          <a:xfrm>
            <a:off x="961475" y="1710250"/>
            <a:ext cx="7802637" cy="369332"/>
          </a:xfrm>
          <a:prstGeom prst="rect">
            <a:avLst/>
          </a:prstGeom>
          <a:solidFill>
            <a:schemeClr val="bg1"/>
          </a:solidFill>
          <a:ln w="9525">
            <a:noFill/>
            <a:miter lim="800000"/>
            <a:headEnd/>
            <a:tailEnd/>
          </a:ln>
        </p:spPr>
        <p:txBody>
          <a:bodyPr wrap="square">
            <a:spAutoFit/>
          </a:bodyPr>
          <a:lstStyle/>
          <a:p>
            <a:pPr defTabSz="762000"/>
            <a:r>
              <a:rPr lang="en-GB" sz="1800" u="none" dirty="0">
                <a:latin typeface="Arial Narrow" panose="020B0606020202030204" pitchFamily="34" charset="0"/>
              </a:rPr>
              <a:t>Perfect security always possible </a:t>
            </a:r>
            <a:r>
              <a:rPr lang="en-GB" sz="1800" u="none" dirty="0" err="1">
                <a:latin typeface="Arial Narrow" panose="020B0606020202030204" pitchFamily="34" charset="0"/>
              </a:rPr>
              <a:t>iff</a:t>
            </a:r>
            <a:r>
              <a:rPr lang="en-GB" sz="1800" u="none" dirty="0">
                <a:latin typeface="Arial Narrow" panose="020B0606020202030204" pitchFamily="34" charset="0"/>
              </a:rPr>
              <a:t>:   Key length  =  Clear text length  that is  K=N </a:t>
            </a:r>
          </a:p>
        </p:txBody>
      </p:sp>
      <p:sp>
        <p:nvSpPr>
          <p:cNvPr id="22" name="Text Box 6">
            <a:extLst>
              <a:ext uri="{FF2B5EF4-FFF2-40B4-BE49-F238E27FC236}">
                <a16:creationId xmlns="" xmlns:a16="http://schemas.microsoft.com/office/drawing/2014/main" id="{2BC47089-22D2-454A-A0B8-42C677A5A046}"/>
              </a:ext>
            </a:extLst>
          </p:cNvPr>
          <p:cNvSpPr txBox="1">
            <a:spLocks noChangeArrowheads="1"/>
          </p:cNvSpPr>
          <p:nvPr/>
        </p:nvSpPr>
        <p:spPr bwMode="auto">
          <a:xfrm>
            <a:off x="1100475" y="2649180"/>
            <a:ext cx="6888611" cy="646331"/>
          </a:xfrm>
          <a:prstGeom prst="rect">
            <a:avLst/>
          </a:prstGeom>
          <a:solidFill>
            <a:schemeClr val="bg1"/>
          </a:solidFill>
          <a:ln w="9525">
            <a:noFill/>
            <a:miter lim="800000"/>
            <a:headEnd/>
            <a:tailEnd/>
          </a:ln>
        </p:spPr>
        <p:txBody>
          <a:bodyPr wrap="square">
            <a:spAutoFit/>
          </a:bodyPr>
          <a:lstStyle/>
          <a:p>
            <a:pPr defTabSz="762000"/>
            <a:r>
              <a:rPr lang="en-GB" sz="1800" u="none" dirty="0">
                <a:latin typeface="Arial Narrow" panose="020B0606020202030204" pitchFamily="34" charset="0"/>
              </a:rPr>
              <a:t>if    N &gt; K   then, try to make K=N by reducing N trough </a:t>
            </a:r>
            <a:r>
              <a:rPr lang="en-GB" sz="1800" dirty="0">
                <a:latin typeface="Arial Narrow" panose="020B0606020202030204" pitchFamily="34" charset="0"/>
              </a:rPr>
              <a:t>data compression to improve clear test entropy (reduce redundancy)</a:t>
            </a:r>
          </a:p>
        </p:txBody>
      </p:sp>
      <p:sp>
        <p:nvSpPr>
          <p:cNvPr id="24" name="Text Box 6">
            <a:extLst>
              <a:ext uri="{FF2B5EF4-FFF2-40B4-BE49-F238E27FC236}">
                <a16:creationId xmlns="" xmlns:a16="http://schemas.microsoft.com/office/drawing/2014/main" id="{E77420C0-98C6-42E2-A1AD-200AF619DCDA}"/>
              </a:ext>
            </a:extLst>
          </p:cNvPr>
          <p:cNvSpPr txBox="1">
            <a:spLocks noChangeArrowheads="1"/>
          </p:cNvSpPr>
          <p:nvPr/>
        </p:nvSpPr>
        <p:spPr bwMode="auto">
          <a:xfrm>
            <a:off x="1053450" y="2186100"/>
            <a:ext cx="7802637" cy="369332"/>
          </a:xfrm>
          <a:prstGeom prst="rect">
            <a:avLst/>
          </a:prstGeom>
          <a:solidFill>
            <a:schemeClr val="bg1"/>
          </a:solidFill>
          <a:ln w="9525">
            <a:noFill/>
            <a:miter lim="800000"/>
            <a:headEnd/>
            <a:tailEnd/>
          </a:ln>
        </p:spPr>
        <p:txBody>
          <a:bodyPr wrap="square">
            <a:spAutoFit/>
          </a:bodyPr>
          <a:lstStyle/>
          <a:p>
            <a:pPr defTabSz="762000"/>
            <a:r>
              <a:rPr lang="en-GB" sz="1800" u="none" dirty="0">
                <a:latin typeface="Arial Narrow" panose="020B0606020202030204" pitchFamily="34" charset="0"/>
              </a:rPr>
              <a:t>Natural languages have inherently low entropy as many information sources</a:t>
            </a:r>
          </a:p>
        </p:txBody>
      </p:sp>
    </p:spTree>
    <p:extLst>
      <p:ext uri="{BB962C8B-B14F-4D97-AF65-F5344CB8AC3E}">
        <p14:creationId xmlns:p14="http://schemas.microsoft.com/office/powerpoint/2010/main" val="2601540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2"/>
          <p:cNvSpPr txBox="1">
            <a:spLocks noChangeArrowheads="1"/>
          </p:cNvSpPr>
          <p:nvPr/>
        </p:nvSpPr>
        <p:spPr bwMode="auto">
          <a:xfrm>
            <a:off x="119107" y="199523"/>
            <a:ext cx="9639178" cy="461665"/>
          </a:xfrm>
          <a:prstGeom prst="rect">
            <a:avLst/>
          </a:prstGeom>
          <a:noFill/>
          <a:ln w="9525">
            <a:noFill/>
            <a:miter lim="800000"/>
            <a:headEnd/>
            <a:tailEnd/>
          </a:ln>
        </p:spPr>
        <p:txBody>
          <a:bodyPr wrap="none">
            <a:spAutoFit/>
          </a:bodyPr>
          <a:lstStyle/>
          <a:p>
            <a:pPr algn="ctr" defTabSz="762000">
              <a:spcBef>
                <a:spcPts val="600"/>
              </a:spcBef>
              <a:spcAft>
                <a:spcPts val="600"/>
              </a:spcAft>
            </a:pPr>
            <a:r>
              <a:rPr lang="de-DE" sz="2400" u="none" dirty="0" err="1">
                <a:solidFill>
                  <a:srgbClr val="FC0128"/>
                </a:solidFill>
              </a:rPr>
              <a:t>Unicity</a:t>
            </a:r>
            <a:r>
              <a:rPr lang="de-DE" sz="2400" u="none" dirty="0">
                <a:solidFill>
                  <a:srgbClr val="FC0128"/>
                </a:solidFill>
              </a:rPr>
              <a:t> </a:t>
            </a:r>
            <a:r>
              <a:rPr lang="de-DE" sz="2400" u="none" dirty="0" err="1">
                <a:solidFill>
                  <a:srgbClr val="FC0128"/>
                </a:solidFill>
              </a:rPr>
              <a:t>Distance</a:t>
            </a:r>
            <a:r>
              <a:rPr lang="de-DE" sz="2400" u="none" dirty="0">
                <a:solidFill>
                  <a:srgbClr val="FC0128"/>
                </a:solidFill>
              </a:rPr>
              <a:t>: </a:t>
            </a:r>
            <a:r>
              <a:rPr lang="de-DE" sz="2400" dirty="0">
                <a:solidFill>
                  <a:srgbClr val="0239C4"/>
                </a:solidFill>
              </a:rPr>
              <a:t>Minimum </a:t>
            </a:r>
            <a:r>
              <a:rPr lang="de-DE" sz="2400" dirty="0" err="1">
                <a:solidFill>
                  <a:srgbClr val="0239C4"/>
                </a:solidFill>
              </a:rPr>
              <a:t>required</a:t>
            </a:r>
            <a:r>
              <a:rPr lang="de-DE" sz="2400" dirty="0">
                <a:solidFill>
                  <a:srgbClr val="0239C4"/>
                </a:solidFill>
              </a:rPr>
              <a:t> </a:t>
            </a:r>
            <a:r>
              <a:rPr lang="de-DE" sz="2400" dirty="0" err="1">
                <a:solidFill>
                  <a:srgbClr val="0239C4"/>
                </a:solidFill>
              </a:rPr>
              <a:t>ciphertext</a:t>
            </a:r>
            <a:r>
              <a:rPr lang="de-DE" sz="2400" dirty="0">
                <a:solidFill>
                  <a:srgbClr val="0239C4"/>
                </a:solidFill>
              </a:rPr>
              <a:t> </a:t>
            </a:r>
            <a:r>
              <a:rPr lang="de-DE" sz="2400" dirty="0" err="1">
                <a:solidFill>
                  <a:srgbClr val="0239C4"/>
                </a:solidFill>
              </a:rPr>
              <a:t>to</a:t>
            </a:r>
            <a:r>
              <a:rPr lang="de-DE" sz="2400" dirty="0">
                <a:solidFill>
                  <a:srgbClr val="0239C4"/>
                </a:solidFill>
              </a:rPr>
              <a:t> break a </a:t>
            </a:r>
            <a:r>
              <a:rPr lang="de-DE" sz="2400" dirty="0" err="1">
                <a:solidFill>
                  <a:srgbClr val="0239C4"/>
                </a:solidFill>
              </a:rPr>
              <a:t>cipher</a:t>
            </a:r>
            <a:endParaRPr lang="de-DE" sz="2400" dirty="0">
              <a:solidFill>
                <a:srgbClr val="0239C4"/>
              </a:solidFill>
            </a:endParaRPr>
          </a:p>
        </p:txBody>
      </p:sp>
      <p:graphicFrame>
        <p:nvGraphicFramePr>
          <p:cNvPr id="1026" name="Object 3"/>
          <p:cNvGraphicFramePr>
            <a:graphicFrameLocks noChangeAspect="1"/>
          </p:cNvGraphicFramePr>
          <p:nvPr>
            <p:extLst>
              <p:ext uri="{D42A27DB-BD31-4B8C-83A1-F6EECF244321}">
                <p14:modId xmlns:p14="http://schemas.microsoft.com/office/powerpoint/2010/main" val="2034614339"/>
              </p:ext>
            </p:extLst>
          </p:nvPr>
        </p:nvGraphicFramePr>
        <p:xfrm>
          <a:off x="864295" y="1677279"/>
          <a:ext cx="4651375" cy="3238500"/>
        </p:xfrm>
        <a:graphic>
          <a:graphicData uri="http://schemas.openxmlformats.org/presentationml/2006/ole">
            <mc:AlternateContent xmlns:mc="http://schemas.openxmlformats.org/markup-compatibility/2006">
              <mc:Choice xmlns:v="urn:schemas-microsoft-com:vml" Requires="v">
                <p:oleObj spid="_x0000_s27656" name="Grafik" r:id="rId4" imgW="3543300" imgH="2467356" progId="Word.Picture.8">
                  <p:embed/>
                </p:oleObj>
              </mc:Choice>
              <mc:Fallback>
                <p:oleObj name="Grafik" r:id="rId4" imgW="3543300" imgH="246735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295" y="1677279"/>
                        <a:ext cx="4651375" cy="323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extLst>
              <p:ext uri="{D42A27DB-BD31-4B8C-83A1-F6EECF244321}">
                <p14:modId xmlns:p14="http://schemas.microsoft.com/office/powerpoint/2010/main" val="2947305953"/>
              </p:ext>
            </p:extLst>
          </p:nvPr>
        </p:nvGraphicFramePr>
        <p:xfrm>
          <a:off x="7907784" y="1514599"/>
          <a:ext cx="1741487" cy="674688"/>
        </p:xfrm>
        <a:graphic>
          <a:graphicData uri="http://schemas.openxmlformats.org/presentationml/2006/ole">
            <mc:AlternateContent xmlns:mc="http://schemas.openxmlformats.org/markup-compatibility/2006">
              <mc:Choice xmlns:v="urn:schemas-microsoft-com:vml" Requires="v">
                <p:oleObj spid="_x0000_s27657" name="Formel" r:id="rId6" imgW="1015920" imgH="393480" progId="Equation.3">
                  <p:embed/>
                </p:oleObj>
              </mc:Choice>
              <mc:Fallback>
                <p:oleObj name="Formel" r:id="rId6" imgW="101592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784" y="1514599"/>
                        <a:ext cx="1741487" cy="674688"/>
                      </a:xfrm>
                      <a:prstGeom prst="rect">
                        <a:avLst/>
                      </a:prstGeom>
                      <a:solidFill>
                        <a:srgbClr val="FFFF66"/>
                      </a:solidFill>
                      <a:ln w="9525">
                        <a:solidFill>
                          <a:schemeClr val="tx1"/>
                        </a:solidFill>
                        <a:prstDash val="dash"/>
                        <a:miter lim="800000"/>
                        <a:headEnd/>
                        <a:tailEnd/>
                      </a:ln>
                    </p:spPr>
                  </p:pic>
                </p:oleObj>
              </mc:Fallback>
            </mc:AlternateContent>
          </a:graphicData>
        </a:graphic>
      </p:graphicFrame>
      <p:graphicFrame>
        <p:nvGraphicFramePr>
          <p:cNvPr id="1028" name="Object 5"/>
          <p:cNvGraphicFramePr>
            <a:graphicFrameLocks noChangeAspect="1"/>
          </p:cNvGraphicFramePr>
          <p:nvPr>
            <p:extLst>
              <p:ext uri="{D42A27DB-BD31-4B8C-83A1-F6EECF244321}">
                <p14:modId xmlns:p14="http://schemas.microsoft.com/office/powerpoint/2010/main" val="2999769930"/>
              </p:ext>
            </p:extLst>
          </p:nvPr>
        </p:nvGraphicFramePr>
        <p:xfrm>
          <a:off x="7893577" y="2817934"/>
          <a:ext cx="1611678" cy="683742"/>
        </p:xfrm>
        <a:graphic>
          <a:graphicData uri="http://schemas.openxmlformats.org/presentationml/2006/ole">
            <mc:AlternateContent xmlns:mc="http://schemas.openxmlformats.org/markup-compatibility/2006">
              <mc:Choice xmlns:v="urn:schemas-microsoft-com:vml" Requires="v">
                <p:oleObj spid="_x0000_s27658" name="Formel" r:id="rId8" imgW="927000" imgH="393480" progId="Equation.3">
                  <p:embed/>
                </p:oleObj>
              </mc:Choice>
              <mc:Fallback>
                <p:oleObj name="Formel" r:id="rId8" imgW="92700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3577" y="2817934"/>
                        <a:ext cx="1611678" cy="68374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 Box 6"/>
          <p:cNvSpPr txBox="1">
            <a:spLocks noChangeArrowheads="1"/>
          </p:cNvSpPr>
          <p:nvPr/>
        </p:nvSpPr>
        <p:spPr bwMode="auto">
          <a:xfrm>
            <a:off x="871871" y="856952"/>
            <a:ext cx="8854186" cy="463846"/>
          </a:xfrm>
          <a:prstGeom prst="rect">
            <a:avLst/>
          </a:prstGeom>
          <a:noFill/>
          <a:ln w="9525">
            <a:noFill/>
            <a:miter lim="800000"/>
            <a:headEnd/>
            <a:tailEnd/>
          </a:ln>
        </p:spPr>
        <p:txBody>
          <a:bodyPr wrap="square" lIns="90000" tIns="46800" rIns="90000" bIns="46800" anchor="ctr">
            <a:spAutoFit/>
          </a:bodyPr>
          <a:lstStyle/>
          <a:p>
            <a:pPr defTabSz="762000"/>
            <a:r>
              <a:rPr lang="en-US" sz="2400" u="none" dirty="0">
                <a:latin typeface="Arial Narrow" pitchFamily="34" charset="0"/>
              </a:rPr>
              <a:t>Key equivocation function:  H (Z|y</a:t>
            </a:r>
            <a:r>
              <a:rPr lang="en-US" sz="2400" u="none" baseline="-25000" dirty="0">
                <a:latin typeface="Arial Narrow" pitchFamily="34" charset="0"/>
              </a:rPr>
              <a:t>1</a:t>
            </a:r>
            <a:r>
              <a:rPr lang="en-US" sz="2400" u="none" dirty="0">
                <a:latin typeface="Arial Narrow" pitchFamily="34" charset="0"/>
              </a:rPr>
              <a:t>, y</a:t>
            </a:r>
            <a:r>
              <a:rPr lang="en-US" sz="2400" u="none" baseline="-25000" dirty="0">
                <a:latin typeface="Arial Narrow" pitchFamily="34" charset="0"/>
              </a:rPr>
              <a:t>2</a:t>
            </a:r>
            <a:r>
              <a:rPr lang="en-US" sz="2400" u="none" dirty="0">
                <a:latin typeface="Arial Narrow" pitchFamily="34" charset="0"/>
              </a:rPr>
              <a:t>, y</a:t>
            </a:r>
            <a:r>
              <a:rPr lang="en-US" sz="2400" u="none" baseline="-25000" dirty="0">
                <a:latin typeface="Arial Narrow" pitchFamily="34" charset="0"/>
              </a:rPr>
              <a:t>3</a:t>
            </a:r>
            <a:r>
              <a:rPr lang="en-US" sz="2400" u="none" dirty="0">
                <a:latin typeface="Arial Narrow" pitchFamily="34" charset="0"/>
              </a:rPr>
              <a:t>...</a:t>
            </a:r>
            <a:r>
              <a:rPr lang="en-US" sz="2400" u="none" dirty="0" err="1">
                <a:latin typeface="Arial Narrow" pitchFamily="34" charset="0"/>
              </a:rPr>
              <a:t>y</a:t>
            </a:r>
            <a:r>
              <a:rPr lang="en-US" sz="2400" u="none" baseline="-25000" dirty="0" err="1">
                <a:latin typeface="Arial Narrow" pitchFamily="34" charset="0"/>
              </a:rPr>
              <a:t>n</a:t>
            </a:r>
            <a:r>
              <a:rPr lang="en-US" sz="2400" u="none" dirty="0">
                <a:latin typeface="Arial Narrow" pitchFamily="34" charset="0"/>
              </a:rPr>
              <a:t>) for non-randomized cipher</a:t>
            </a:r>
          </a:p>
        </p:txBody>
      </p:sp>
      <p:sp>
        <p:nvSpPr>
          <p:cNvPr id="1031" name="Text Box 7"/>
          <p:cNvSpPr txBox="1">
            <a:spLocks noChangeArrowheads="1"/>
          </p:cNvSpPr>
          <p:nvPr/>
        </p:nvSpPr>
        <p:spPr bwMode="auto">
          <a:xfrm>
            <a:off x="871871" y="5287810"/>
            <a:ext cx="8458200" cy="1048621"/>
          </a:xfrm>
          <a:prstGeom prst="rect">
            <a:avLst/>
          </a:prstGeom>
          <a:noFill/>
          <a:ln w="9525">
            <a:noFill/>
            <a:miter lim="800000"/>
            <a:headEnd/>
            <a:tailEnd/>
          </a:ln>
        </p:spPr>
        <p:txBody>
          <a:bodyPr lIns="90000" tIns="46800" rIns="90000" bIns="46800" anchor="ctr">
            <a:spAutoFit/>
          </a:bodyPr>
          <a:lstStyle/>
          <a:p>
            <a:pPr defTabSz="762000"/>
            <a:r>
              <a:rPr lang="de-DE" sz="2400" u="none" dirty="0" err="1">
                <a:solidFill>
                  <a:schemeClr val="hlink"/>
                </a:solidFill>
                <a:latin typeface="Arial Narrow" pitchFamily="34" charset="0"/>
                <a:cs typeface="Arial" charset="0"/>
              </a:rPr>
              <a:t>Unicity</a:t>
            </a:r>
            <a:r>
              <a:rPr lang="de-DE" sz="2400" u="none" dirty="0">
                <a:solidFill>
                  <a:schemeClr val="hlink"/>
                </a:solidFill>
                <a:latin typeface="Arial Narrow" pitchFamily="34" charset="0"/>
                <a:cs typeface="Arial" charset="0"/>
              </a:rPr>
              <a:t> </a:t>
            </a:r>
            <a:r>
              <a:rPr lang="de-DE" sz="2400" u="none" dirty="0" err="1">
                <a:solidFill>
                  <a:schemeClr val="hlink"/>
                </a:solidFill>
                <a:latin typeface="Arial Narrow" pitchFamily="34" charset="0"/>
                <a:cs typeface="Arial" charset="0"/>
              </a:rPr>
              <a:t>Distance</a:t>
            </a:r>
            <a:r>
              <a:rPr lang="de-DE" sz="2400" u="none" dirty="0">
                <a:solidFill>
                  <a:schemeClr val="hlink"/>
                </a:solidFill>
                <a:latin typeface="Arial Narrow" pitchFamily="34" charset="0"/>
                <a:cs typeface="Arial" charset="0"/>
              </a:rPr>
              <a:t> </a:t>
            </a:r>
            <a:r>
              <a:rPr lang="de-DE" sz="2800" u="none" dirty="0">
                <a:solidFill>
                  <a:schemeClr val="hlink"/>
                </a:solidFill>
                <a:latin typeface="Arial Narrow" pitchFamily="34" charset="0"/>
                <a:cs typeface="Arial" charset="0"/>
              </a:rPr>
              <a:t>n</a:t>
            </a:r>
            <a:r>
              <a:rPr lang="de-DE" sz="2800" u="none" baseline="-25000" dirty="0">
                <a:solidFill>
                  <a:schemeClr val="hlink"/>
                </a:solidFill>
                <a:latin typeface="Arial Narrow" pitchFamily="34" charset="0"/>
                <a:cs typeface="Arial" charset="0"/>
              </a:rPr>
              <a:t>u</a:t>
            </a:r>
            <a:r>
              <a:rPr lang="de-DE" u="none" dirty="0">
                <a:latin typeface="Arial Narrow" pitchFamily="34" charset="0"/>
                <a:cs typeface="Arial" charset="0"/>
              </a:rPr>
              <a:t> </a:t>
            </a:r>
            <a:r>
              <a:rPr lang="de-DE" sz="1800" u="none" dirty="0">
                <a:latin typeface="Arial Narrow" pitchFamily="34" charset="0"/>
                <a:cs typeface="Arial" charset="0"/>
              </a:rPr>
              <a:t>: </a:t>
            </a:r>
            <a:r>
              <a:rPr lang="de-DE" sz="1800" u="none" dirty="0" err="1">
                <a:latin typeface="Arial Narrow" pitchFamily="34" charset="0"/>
                <a:cs typeface="Arial" charset="0"/>
              </a:rPr>
              <a:t>is</a:t>
            </a:r>
            <a:r>
              <a:rPr lang="de-DE" sz="1800" u="none" dirty="0">
                <a:latin typeface="Arial Narrow" pitchFamily="34" charset="0"/>
                <a:cs typeface="Arial" charset="0"/>
              </a:rPr>
              <a:t> </a:t>
            </a:r>
            <a:r>
              <a:rPr lang="de-DE" sz="1800" u="none" dirty="0" err="1">
                <a:latin typeface="Arial Narrow" pitchFamily="34" charset="0"/>
                <a:cs typeface="Arial" charset="0"/>
              </a:rPr>
              <a:t>the</a:t>
            </a:r>
            <a:r>
              <a:rPr lang="de-DE" sz="1800" u="none" dirty="0">
                <a:latin typeface="Arial Narrow" pitchFamily="34" charset="0"/>
                <a:cs typeface="Arial" charset="0"/>
              </a:rPr>
              <a:t> </a:t>
            </a:r>
            <a:r>
              <a:rPr lang="de-DE" sz="1800" u="none" dirty="0" err="1">
                <a:latin typeface="Arial Narrow" pitchFamily="34" charset="0"/>
                <a:cs typeface="Arial" charset="0"/>
              </a:rPr>
              <a:t>minimum</a:t>
            </a:r>
            <a:r>
              <a:rPr lang="de-DE" sz="1800" u="none" dirty="0">
                <a:latin typeface="Arial Narrow" pitchFamily="34" charset="0"/>
                <a:cs typeface="Arial" charset="0"/>
              </a:rPr>
              <a:t> </a:t>
            </a:r>
            <a:r>
              <a:rPr lang="de-DE" sz="1800" u="none" dirty="0" err="1">
                <a:latin typeface="Arial Narrow" pitchFamily="34" charset="0"/>
                <a:cs typeface="Arial" charset="0"/>
              </a:rPr>
              <a:t>amount</a:t>
            </a:r>
            <a:r>
              <a:rPr lang="de-DE" sz="1800" u="none" dirty="0">
                <a:latin typeface="Arial Narrow" pitchFamily="34" charset="0"/>
                <a:cs typeface="Arial" charset="0"/>
              </a:rPr>
              <a:t> </a:t>
            </a:r>
            <a:r>
              <a:rPr lang="de-DE" sz="1800" u="none" dirty="0" err="1">
                <a:latin typeface="Arial Narrow" pitchFamily="34" charset="0"/>
                <a:cs typeface="Arial" charset="0"/>
              </a:rPr>
              <a:t>of</a:t>
            </a:r>
            <a:r>
              <a:rPr lang="de-DE" sz="1800" u="none" dirty="0">
                <a:latin typeface="Arial Narrow" pitchFamily="34" charset="0"/>
                <a:cs typeface="Arial" charset="0"/>
              </a:rPr>
              <a:t> </a:t>
            </a:r>
            <a:r>
              <a:rPr lang="de-DE" sz="1800" u="none" dirty="0" err="1">
                <a:latin typeface="Arial Narrow" pitchFamily="34" charset="0"/>
                <a:cs typeface="Arial" charset="0"/>
              </a:rPr>
              <a:t>ciphertext</a:t>
            </a:r>
            <a:r>
              <a:rPr lang="de-DE" sz="1800" u="none" dirty="0">
                <a:latin typeface="Arial Narrow" pitchFamily="34" charset="0"/>
                <a:cs typeface="Arial" charset="0"/>
              </a:rPr>
              <a:t> </a:t>
            </a:r>
            <a:r>
              <a:rPr lang="de-DE" sz="1800" u="none" dirty="0" err="1">
                <a:latin typeface="Arial Narrow" pitchFamily="34" charset="0"/>
                <a:cs typeface="Arial" charset="0"/>
              </a:rPr>
              <a:t>symbols</a:t>
            </a:r>
            <a:r>
              <a:rPr lang="de-DE" sz="1800" u="none" dirty="0">
                <a:latin typeface="Arial Narrow" pitchFamily="34" charset="0"/>
                <a:cs typeface="Arial" charset="0"/>
              </a:rPr>
              <a:t>  </a:t>
            </a:r>
            <a:r>
              <a:rPr lang="de-DE" sz="1800" u="none" dirty="0" err="1">
                <a:latin typeface="Arial Narrow" pitchFamily="34" charset="0"/>
                <a:cs typeface="Arial" charset="0"/>
              </a:rPr>
              <a:t>which</a:t>
            </a:r>
            <a:r>
              <a:rPr lang="de-DE" sz="1800" u="none" dirty="0">
                <a:latin typeface="Arial Narrow" pitchFamily="34" charset="0"/>
                <a:cs typeface="Arial" charset="0"/>
              </a:rPr>
              <a:t> in </a:t>
            </a:r>
            <a:r>
              <a:rPr lang="de-DE" sz="1800" u="none" dirty="0" err="1">
                <a:latin typeface="Arial Narrow" pitchFamily="34" charset="0"/>
                <a:cs typeface="Arial" charset="0"/>
              </a:rPr>
              <a:t>principle</a:t>
            </a:r>
            <a:endParaRPr lang="de-DE" sz="1800" u="none" dirty="0">
              <a:latin typeface="Arial Narrow" pitchFamily="34" charset="0"/>
              <a:cs typeface="Arial" charset="0"/>
            </a:endParaRPr>
          </a:p>
          <a:p>
            <a:pPr defTabSz="762000"/>
            <a:r>
              <a:rPr lang="de-DE" sz="1800" u="none" dirty="0">
                <a:latin typeface="Arial Narrow" pitchFamily="34" charset="0"/>
                <a:cs typeface="Arial" charset="0"/>
              </a:rPr>
              <a:t> </a:t>
            </a:r>
            <a:r>
              <a:rPr lang="de-DE" sz="1800" u="none" dirty="0" err="1">
                <a:latin typeface="Arial Narrow" pitchFamily="34" charset="0"/>
                <a:cs typeface="Arial" charset="0"/>
              </a:rPr>
              <a:t>can</a:t>
            </a:r>
            <a:r>
              <a:rPr lang="de-DE" sz="1800" u="none" dirty="0">
                <a:latin typeface="Arial Narrow" pitchFamily="34" charset="0"/>
                <a:cs typeface="Arial" charset="0"/>
              </a:rPr>
              <a:t> </a:t>
            </a:r>
            <a:r>
              <a:rPr lang="de-DE" sz="1800" u="none" dirty="0" err="1">
                <a:latin typeface="Arial Narrow" pitchFamily="34" charset="0"/>
                <a:cs typeface="Arial" charset="0"/>
              </a:rPr>
              <a:t>determin</a:t>
            </a:r>
            <a:r>
              <a:rPr lang="de-DE" sz="1800" u="none" dirty="0">
                <a:latin typeface="Arial Narrow" pitchFamily="34" charset="0"/>
                <a:cs typeface="Arial" charset="0"/>
              </a:rPr>
              <a:t> </a:t>
            </a:r>
            <a:r>
              <a:rPr lang="de-DE" sz="1800" u="none" dirty="0" err="1">
                <a:latin typeface="Arial Narrow" pitchFamily="34" charset="0"/>
                <a:cs typeface="Arial" charset="0"/>
              </a:rPr>
              <a:t>the</a:t>
            </a:r>
            <a:r>
              <a:rPr lang="de-DE" sz="1800" u="none" dirty="0">
                <a:latin typeface="Arial Narrow" pitchFamily="34" charset="0"/>
                <a:cs typeface="Arial" charset="0"/>
              </a:rPr>
              <a:t> </a:t>
            </a:r>
            <a:r>
              <a:rPr lang="de-DE" sz="1800" u="none" dirty="0" err="1">
                <a:latin typeface="Arial Narrow" pitchFamily="34" charset="0"/>
                <a:cs typeface="Arial" charset="0"/>
              </a:rPr>
              <a:t>secret</a:t>
            </a:r>
            <a:r>
              <a:rPr lang="de-DE" sz="1800" u="none" dirty="0">
                <a:latin typeface="Arial Narrow" pitchFamily="34" charset="0"/>
                <a:cs typeface="Arial" charset="0"/>
              </a:rPr>
              <a:t> </a:t>
            </a:r>
            <a:r>
              <a:rPr lang="de-DE" sz="1800" u="none" dirty="0" err="1">
                <a:latin typeface="Arial Narrow" pitchFamily="34" charset="0"/>
                <a:cs typeface="Arial" charset="0"/>
              </a:rPr>
              <a:t>key</a:t>
            </a:r>
            <a:r>
              <a:rPr lang="de-DE" sz="1800" u="none" dirty="0">
                <a:latin typeface="Arial Narrow" pitchFamily="34" charset="0"/>
                <a:cs typeface="Arial" charset="0"/>
              </a:rPr>
              <a:t> in a </a:t>
            </a:r>
            <a:r>
              <a:rPr lang="de-DE" sz="1800" u="none" dirty="0" err="1">
                <a:latin typeface="Arial Narrow" pitchFamily="34" charset="0"/>
                <a:cs typeface="Arial" charset="0"/>
              </a:rPr>
              <a:t>ciphertext</a:t>
            </a:r>
            <a:r>
              <a:rPr lang="de-DE" sz="1800" u="none" dirty="0">
                <a:latin typeface="Arial Narrow" pitchFamily="34" charset="0"/>
                <a:cs typeface="Arial" charset="0"/>
              </a:rPr>
              <a:t> </a:t>
            </a:r>
            <a:r>
              <a:rPr lang="de-DE" sz="1800" u="none" dirty="0" err="1">
                <a:latin typeface="Arial Narrow" pitchFamily="34" charset="0"/>
                <a:cs typeface="Arial" charset="0"/>
              </a:rPr>
              <a:t>only</a:t>
            </a:r>
            <a:r>
              <a:rPr lang="de-DE" sz="1800" u="none" dirty="0">
                <a:latin typeface="Arial Narrow" pitchFamily="34" charset="0"/>
                <a:cs typeface="Arial" charset="0"/>
              </a:rPr>
              <a:t> </a:t>
            </a:r>
            <a:r>
              <a:rPr lang="de-DE" sz="1800" u="none" dirty="0" err="1">
                <a:latin typeface="Arial Narrow" pitchFamily="34" charset="0"/>
                <a:cs typeface="Arial" charset="0"/>
              </a:rPr>
              <a:t>attack</a:t>
            </a:r>
            <a:endParaRPr lang="de-DE" sz="1800" u="none" dirty="0">
              <a:latin typeface="Arial Narrow" pitchFamily="34" charset="0"/>
              <a:cs typeface="Arial" charset="0"/>
            </a:endParaRPr>
          </a:p>
          <a:p>
            <a:pPr defTabSz="762000"/>
            <a:r>
              <a:rPr lang="en-US" sz="1800" u="none" baseline="-25000" dirty="0">
                <a:latin typeface="Arial Narrow" pitchFamily="34" charset="0"/>
                <a:cs typeface="Arial" charset="0"/>
              </a:rPr>
              <a:t> Or:   </a:t>
            </a:r>
            <a:r>
              <a:rPr lang="en-US" sz="2400" u="none" baseline="-25000" dirty="0">
                <a:effectLst>
                  <a:outerShdw blurRad="38100" dist="38100" dir="2700000" algn="tl">
                    <a:srgbClr val="000000">
                      <a:alpha val="43137"/>
                    </a:srgbClr>
                  </a:outerShdw>
                </a:effectLst>
                <a:latin typeface="Arial Narrow" pitchFamily="34" charset="0"/>
                <a:cs typeface="Arial" charset="0"/>
              </a:rPr>
              <a:t>Expected minimum amount of </a:t>
            </a:r>
            <a:r>
              <a:rPr lang="en-US" sz="2400" u="none" baseline="-25000" dirty="0" err="1">
                <a:effectLst>
                  <a:outerShdw blurRad="38100" dist="38100" dir="2700000" algn="tl">
                    <a:srgbClr val="000000">
                      <a:alpha val="43137"/>
                    </a:srgbClr>
                  </a:outerShdw>
                </a:effectLst>
                <a:latin typeface="Arial Narrow" pitchFamily="34" charset="0"/>
                <a:cs typeface="Arial" charset="0"/>
              </a:rPr>
              <a:t>ciphertext</a:t>
            </a:r>
            <a:r>
              <a:rPr lang="en-US" sz="2400" u="none" baseline="-25000" dirty="0">
                <a:effectLst>
                  <a:outerShdw blurRad="38100" dist="38100" dir="2700000" algn="tl">
                    <a:srgbClr val="000000">
                      <a:alpha val="43137"/>
                    </a:srgbClr>
                  </a:outerShdw>
                </a:effectLst>
                <a:latin typeface="Arial Narrow" pitchFamily="34" charset="0"/>
                <a:cs typeface="Arial" charset="0"/>
              </a:rPr>
              <a:t> needed for brute-force to break a cipher</a:t>
            </a:r>
            <a:endParaRPr lang="de-DE" sz="2400" u="none" baseline="-25000" dirty="0">
              <a:effectLst>
                <a:outerShdw blurRad="38100" dist="38100" dir="2700000" algn="tl">
                  <a:srgbClr val="000000">
                    <a:alpha val="43137"/>
                  </a:srgbClr>
                </a:outerShdw>
              </a:effectLst>
              <a:latin typeface="Arial Narrow" pitchFamily="34" charset="0"/>
              <a:cs typeface="Arial" charset="0"/>
            </a:endParaRPr>
          </a:p>
        </p:txBody>
      </p:sp>
      <p:sp>
        <p:nvSpPr>
          <p:cNvPr id="8" name="Text Box 17"/>
          <p:cNvSpPr txBox="1">
            <a:spLocks noChangeArrowheads="1"/>
          </p:cNvSpPr>
          <p:nvPr/>
        </p:nvSpPr>
        <p:spPr bwMode="auto">
          <a:xfrm>
            <a:off x="5494774" y="1639951"/>
            <a:ext cx="2308943" cy="371513"/>
          </a:xfrm>
          <a:prstGeom prst="rect">
            <a:avLst/>
          </a:prstGeom>
          <a:noFill/>
          <a:ln w="9525">
            <a:noFill/>
            <a:miter lim="800000"/>
            <a:headEnd/>
            <a:tailEnd/>
          </a:ln>
        </p:spPr>
        <p:txBody>
          <a:bodyPr wrap="none" lIns="90000" tIns="46800" rIns="90000" bIns="46800" anchor="ctr">
            <a:spAutoFit/>
          </a:bodyPr>
          <a:lstStyle/>
          <a:p>
            <a:pPr algn="ctr" defTabSz="762000"/>
            <a:r>
              <a:rPr lang="de-DE" sz="1800" u="none" dirty="0" err="1">
                <a:latin typeface="Arial Narrow" panose="020B0606020202030204" pitchFamily="34" charset="0"/>
              </a:rPr>
              <a:t>Cipher</a:t>
            </a:r>
            <a:r>
              <a:rPr lang="de-DE" sz="1800" u="none" dirty="0">
                <a:latin typeface="Arial Narrow" panose="020B0606020202030204" pitchFamily="34" charset="0"/>
              </a:rPr>
              <a:t> </a:t>
            </a:r>
            <a:r>
              <a:rPr lang="de-DE" sz="1800" u="none" dirty="0" err="1">
                <a:latin typeface="Arial Narrow" panose="020B0606020202030204" pitchFamily="34" charset="0"/>
              </a:rPr>
              <a:t>Unicity</a:t>
            </a:r>
            <a:r>
              <a:rPr lang="de-DE" sz="1800" u="none" dirty="0">
                <a:latin typeface="Arial Narrow" panose="020B0606020202030204" pitchFamily="34" charset="0"/>
              </a:rPr>
              <a:t> </a:t>
            </a:r>
            <a:r>
              <a:rPr lang="de-DE" sz="1800" u="none" dirty="0" err="1">
                <a:latin typeface="Arial Narrow" panose="020B0606020202030204" pitchFamily="34" charset="0"/>
              </a:rPr>
              <a:t>Distance</a:t>
            </a:r>
            <a:endParaRPr lang="de-DE" sz="1800" u="none" dirty="0">
              <a:latin typeface="Arial Narrow" panose="020B0606020202030204" pitchFamily="34" charset="0"/>
            </a:endParaRPr>
          </a:p>
        </p:txBody>
      </p:sp>
      <p:sp>
        <p:nvSpPr>
          <p:cNvPr id="9" name="Text Box 17"/>
          <p:cNvSpPr txBox="1">
            <a:spLocks noChangeArrowheads="1"/>
          </p:cNvSpPr>
          <p:nvPr/>
        </p:nvSpPr>
        <p:spPr bwMode="auto">
          <a:xfrm>
            <a:off x="5407267" y="2931812"/>
            <a:ext cx="2411535" cy="371513"/>
          </a:xfrm>
          <a:prstGeom prst="rect">
            <a:avLst/>
          </a:prstGeom>
          <a:noFill/>
          <a:ln w="9525">
            <a:noFill/>
            <a:miter lim="800000"/>
            <a:headEnd/>
            <a:tailEnd/>
          </a:ln>
        </p:spPr>
        <p:txBody>
          <a:bodyPr wrap="none" lIns="90000" tIns="46800" rIns="90000" bIns="46800" anchor="ctr">
            <a:spAutoFit/>
          </a:bodyPr>
          <a:lstStyle/>
          <a:p>
            <a:pPr algn="ctr" defTabSz="762000"/>
            <a:r>
              <a:rPr lang="de-DE" sz="1800" u="none" dirty="0">
                <a:latin typeface="Arial Narrow" panose="020B0606020202030204" pitchFamily="34" charset="0"/>
              </a:rPr>
              <a:t>Information </a:t>
            </a:r>
            <a:r>
              <a:rPr lang="de-DE" sz="1800" u="none" dirty="0" err="1">
                <a:latin typeface="Arial Narrow" panose="020B0606020202030204" pitchFamily="34" charset="0"/>
              </a:rPr>
              <a:t>Redundancy</a:t>
            </a:r>
            <a:endParaRPr lang="de-DE" sz="1800" u="none" dirty="0">
              <a:latin typeface="Arial Narrow" panose="020B0606020202030204" pitchFamily="34" charset="0"/>
            </a:endParaRPr>
          </a:p>
        </p:txBody>
      </p:sp>
      <p:sp>
        <p:nvSpPr>
          <p:cNvPr id="10" name="Text Box 7">
            <a:extLst>
              <a:ext uri="{FF2B5EF4-FFF2-40B4-BE49-F238E27FC236}">
                <a16:creationId xmlns="" xmlns:a16="http://schemas.microsoft.com/office/drawing/2014/main" id="{E6FDAF9C-EB05-4127-9B8B-EDF81998E5C0}"/>
              </a:ext>
            </a:extLst>
          </p:cNvPr>
          <p:cNvSpPr txBox="1">
            <a:spLocks noChangeArrowheads="1"/>
          </p:cNvSpPr>
          <p:nvPr/>
        </p:nvSpPr>
        <p:spPr bwMode="auto">
          <a:xfrm>
            <a:off x="5760839" y="4496482"/>
            <a:ext cx="4248472" cy="371513"/>
          </a:xfrm>
          <a:prstGeom prst="rect">
            <a:avLst/>
          </a:prstGeom>
          <a:noFill/>
          <a:ln w="9525">
            <a:noFill/>
            <a:miter lim="800000"/>
            <a:headEnd/>
            <a:tailEnd/>
          </a:ln>
        </p:spPr>
        <p:txBody>
          <a:bodyPr wrap="square" lIns="90000" tIns="46800" rIns="90000" bIns="46800" anchor="ctr">
            <a:spAutoFit/>
          </a:bodyPr>
          <a:lstStyle/>
          <a:p>
            <a:pPr defTabSz="762000"/>
            <a:r>
              <a:rPr lang="de-DE" sz="1800" u="none" dirty="0">
                <a:latin typeface="Arial Narrow" pitchFamily="34" charset="0"/>
                <a:cs typeface="Arial" charset="0"/>
              </a:rPr>
              <a:t>n = </a:t>
            </a:r>
            <a:r>
              <a:rPr lang="de-DE" sz="1800" u="none" dirty="0" err="1">
                <a:latin typeface="Arial Narrow" pitchFamily="34" charset="0"/>
                <a:cs typeface="Arial" charset="0"/>
              </a:rPr>
              <a:t>number</a:t>
            </a:r>
            <a:r>
              <a:rPr lang="de-DE" sz="1800" u="none" dirty="0">
                <a:latin typeface="Arial Narrow" pitchFamily="34" charset="0"/>
                <a:cs typeface="Arial" charset="0"/>
              </a:rPr>
              <a:t> </a:t>
            </a:r>
            <a:r>
              <a:rPr lang="de-DE" sz="1800" u="none" dirty="0" err="1">
                <a:latin typeface="Arial Narrow" pitchFamily="34" charset="0"/>
                <a:cs typeface="Arial" charset="0"/>
              </a:rPr>
              <a:t>of</a:t>
            </a:r>
            <a:r>
              <a:rPr lang="de-DE" sz="1800" u="none" dirty="0">
                <a:latin typeface="Arial Narrow" pitchFamily="34" charset="0"/>
                <a:cs typeface="Arial" charset="0"/>
              </a:rPr>
              <a:t> </a:t>
            </a:r>
            <a:r>
              <a:rPr lang="de-DE" sz="1800" u="none" dirty="0" err="1">
                <a:latin typeface="Arial Narrow" pitchFamily="34" charset="0"/>
                <a:cs typeface="Arial" charset="0"/>
              </a:rPr>
              <a:t>the</a:t>
            </a:r>
            <a:r>
              <a:rPr lang="de-DE" sz="1800" u="none" dirty="0">
                <a:latin typeface="Arial Narrow" pitchFamily="34" charset="0"/>
                <a:cs typeface="Arial" charset="0"/>
              </a:rPr>
              <a:t> </a:t>
            </a:r>
            <a:r>
              <a:rPr lang="de-DE" sz="1800" u="none" dirty="0" err="1">
                <a:latin typeface="Arial Narrow" pitchFamily="34" charset="0"/>
                <a:cs typeface="Arial" charset="0"/>
              </a:rPr>
              <a:t>sent</a:t>
            </a:r>
            <a:r>
              <a:rPr lang="de-DE" sz="1800" u="none" dirty="0">
                <a:latin typeface="Arial Narrow" pitchFamily="34" charset="0"/>
                <a:cs typeface="Arial" charset="0"/>
              </a:rPr>
              <a:t> </a:t>
            </a:r>
            <a:r>
              <a:rPr lang="de-DE" sz="1800" u="none" dirty="0" err="1">
                <a:latin typeface="Arial Narrow" pitchFamily="34" charset="0"/>
                <a:cs typeface="Arial" charset="0"/>
              </a:rPr>
              <a:t>cryptogram</a:t>
            </a:r>
            <a:r>
              <a:rPr lang="de-DE" sz="1800" u="none" dirty="0">
                <a:latin typeface="Arial Narrow" pitchFamily="34" charset="0"/>
                <a:cs typeface="Arial" charset="0"/>
              </a:rPr>
              <a:t> </a:t>
            </a:r>
            <a:r>
              <a:rPr lang="de-DE" sz="1800" u="none" dirty="0" err="1">
                <a:latin typeface="Arial Narrow" pitchFamily="34" charset="0"/>
                <a:cs typeface="Arial" charset="0"/>
              </a:rPr>
              <a:t>symbols</a:t>
            </a:r>
            <a:endParaRPr lang="de-DE" sz="2400" u="none" baseline="-25000" dirty="0">
              <a:effectLst>
                <a:outerShdw blurRad="38100" dist="38100" dir="2700000" algn="tl">
                  <a:srgbClr val="000000">
                    <a:alpha val="43137"/>
                  </a:srgbClr>
                </a:outerShdw>
              </a:effectLst>
              <a:latin typeface="Arial Narrow" pitchFamily="34" charset="0"/>
              <a:cs typeface="Arial" charset="0"/>
            </a:endParaRPr>
          </a:p>
        </p:txBody>
      </p:sp>
      <p:sp>
        <p:nvSpPr>
          <p:cNvPr id="11" name="Text Box 7">
            <a:extLst>
              <a:ext uri="{FF2B5EF4-FFF2-40B4-BE49-F238E27FC236}">
                <a16:creationId xmlns="" xmlns:a16="http://schemas.microsoft.com/office/drawing/2014/main" id="{3CFFDFD4-2265-4420-840D-F9D7839703D7}"/>
              </a:ext>
            </a:extLst>
          </p:cNvPr>
          <p:cNvSpPr txBox="1">
            <a:spLocks noChangeArrowheads="1"/>
          </p:cNvSpPr>
          <p:nvPr/>
        </p:nvSpPr>
        <p:spPr bwMode="auto">
          <a:xfrm>
            <a:off x="1475621" y="2101414"/>
            <a:ext cx="2160240" cy="371513"/>
          </a:xfrm>
          <a:prstGeom prst="rect">
            <a:avLst/>
          </a:prstGeom>
          <a:noFill/>
          <a:ln w="9525">
            <a:noFill/>
            <a:miter lim="800000"/>
            <a:headEnd/>
            <a:tailEnd/>
          </a:ln>
        </p:spPr>
        <p:txBody>
          <a:bodyPr wrap="square" lIns="90000" tIns="46800" rIns="90000" bIns="46800" anchor="ctr">
            <a:spAutoFit/>
          </a:bodyPr>
          <a:lstStyle/>
          <a:p>
            <a:pPr defTabSz="762000"/>
            <a:r>
              <a:rPr lang="de-DE" sz="1800" u="none" dirty="0">
                <a:latin typeface="Arial Narrow" pitchFamily="34" charset="0"/>
                <a:cs typeface="Arial" charset="0"/>
              </a:rPr>
              <a:t>k = </a:t>
            </a:r>
            <a:r>
              <a:rPr lang="de-DE" sz="1800" u="none" dirty="0" err="1">
                <a:latin typeface="Arial Narrow" pitchFamily="34" charset="0"/>
                <a:cs typeface="Arial" charset="0"/>
              </a:rPr>
              <a:t>key</a:t>
            </a:r>
            <a:r>
              <a:rPr lang="de-DE" sz="1800" u="none" dirty="0">
                <a:latin typeface="Arial Narrow" pitchFamily="34" charset="0"/>
                <a:cs typeface="Arial" charset="0"/>
              </a:rPr>
              <a:t> </a:t>
            </a:r>
            <a:r>
              <a:rPr lang="de-DE" sz="1800" u="none" dirty="0" err="1">
                <a:latin typeface="Arial Narrow" pitchFamily="34" charset="0"/>
                <a:cs typeface="Arial" charset="0"/>
              </a:rPr>
              <a:t>size</a:t>
            </a:r>
            <a:r>
              <a:rPr lang="de-DE" sz="1800" u="none" dirty="0">
                <a:latin typeface="Arial Narrow" pitchFamily="34" charset="0"/>
                <a:cs typeface="Arial" charset="0"/>
              </a:rPr>
              <a:t> in </a:t>
            </a:r>
            <a:r>
              <a:rPr lang="de-DE" sz="1800" u="none" dirty="0" err="1">
                <a:latin typeface="Arial Narrow" pitchFamily="34" charset="0"/>
                <a:cs typeface="Arial" charset="0"/>
              </a:rPr>
              <a:t>bits</a:t>
            </a:r>
            <a:endParaRPr lang="de-DE" sz="2400" u="none" baseline="-25000" dirty="0">
              <a:effectLst>
                <a:outerShdw blurRad="38100" dist="38100" dir="2700000" algn="tl">
                  <a:srgbClr val="000000">
                    <a:alpha val="43137"/>
                  </a:srgbClr>
                </a:outerShdw>
              </a:effectLst>
              <a:latin typeface="Arial Narrow" pitchFamily="34" charset="0"/>
              <a:cs typeface="Arial" charset="0"/>
            </a:endParaRPr>
          </a:p>
        </p:txBody>
      </p:sp>
      <p:cxnSp>
        <p:nvCxnSpPr>
          <p:cNvPr id="3" name="Gerade Verbindung mit Pfeil 2">
            <a:extLst>
              <a:ext uri="{FF2B5EF4-FFF2-40B4-BE49-F238E27FC236}">
                <a16:creationId xmlns="" xmlns:a16="http://schemas.microsoft.com/office/drawing/2014/main" id="{FD92E927-E4A1-42D9-961C-90254981808B}"/>
              </a:ext>
            </a:extLst>
          </p:cNvPr>
          <p:cNvCxnSpPr/>
          <p:nvPr/>
        </p:nvCxnSpPr>
        <p:spPr bwMode="auto">
          <a:xfrm flipV="1">
            <a:off x="7295511" y="2090663"/>
            <a:ext cx="2016224" cy="727271"/>
          </a:xfrm>
          <a:prstGeom prst="straightConnector1">
            <a:avLst/>
          </a:prstGeom>
          <a:noFill/>
          <a:ln w="12700" cap="flat" cmpd="sng" algn="ctr">
            <a:solidFill>
              <a:schemeClr val="tx1"/>
            </a:solidFill>
            <a:prstDash val="solid"/>
            <a:round/>
            <a:headEnd type="none" w="med" len="med"/>
            <a:tailEnd type="triangle"/>
          </a:ln>
          <a:effectLst/>
        </p:spPr>
      </p:cxnSp>
      <p:sp>
        <p:nvSpPr>
          <p:cNvPr id="14" name="Text Box 7">
            <a:extLst>
              <a:ext uri="{FF2B5EF4-FFF2-40B4-BE49-F238E27FC236}">
                <a16:creationId xmlns="" xmlns:a16="http://schemas.microsoft.com/office/drawing/2014/main" id="{F1181556-B61A-431F-82A4-45DA5ED76C1C}"/>
              </a:ext>
            </a:extLst>
          </p:cNvPr>
          <p:cNvSpPr txBox="1">
            <a:spLocks noChangeArrowheads="1"/>
          </p:cNvSpPr>
          <p:nvPr/>
        </p:nvSpPr>
        <p:spPr bwMode="auto">
          <a:xfrm>
            <a:off x="730801" y="2101414"/>
            <a:ext cx="411003" cy="371513"/>
          </a:xfrm>
          <a:prstGeom prst="rect">
            <a:avLst/>
          </a:prstGeom>
          <a:solidFill>
            <a:schemeClr val="bg1"/>
          </a:solidFill>
          <a:ln w="9525">
            <a:noFill/>
            <a:miter lim="800000"/>
            <a:headEnd/>
            <a:tailEnd/>
          </a:ln>
        </p:spPr>
        <p:txBody>
          <a:bodyPr wrap="square" lIns="90000" tIns="46800" rIns="90000" bIns="46800" anchor="ctr">
            <a:spAutoFit/>
          </a:bodyPr>
          <a:lstStyle/>
          <a:p>
            <a:pPr defTabSz="762000"/>
            <a:r>
              <a:rPr lang="de-DE" sz="1800" u="none" dirty="0">
                <a:latin typeface="Arial Narrow" pitchFamily="34" charset="0"/>
                <a:cs typeface="Arial" charset="0"/>
              </a:rPr>
              <a:t>k</a:t>
            </a:r>
            <a:endParaRPr lang="de-DE" sz="2400" u="none" baseline="-25000" dirty="0">
              <a:effectLst>
                <a:outerShdw blurRad="38100" dist="38100" dir="2700000" algn="tl">
                  <a:srgbClr val="000000">
                    <a:alpha val="43137"/>
                  </a:srgbClr>
                </a:outerShdw>
              </a:effectLst>
              <a:latin typeface="Arial Narrow" pitchFamily="34" charset="0"/>
              <a:cs typeface="Arial" charset="0"/>
            </a:endParaRPr>
          </a:p>
        </p:txBody>
      </p:sp>
      <p:sp>
        <p:nvSpPr>
          <p:cNvPr id="15" name="Text Box 7">
            <a:extLst>
              <a:ext uri="{FF2B5EF4-FFF2-40B4-BE49-F238E27FC236}">
                <a16:creationId xmlns="" xmlns:a16="http://schemas.microsoft.com/office/drawing/2014/main" id="{05F5F001-790F-487B-941B-DB9F2D207F95}"/>
              </a:ext>
            </a:extLst>
          </p:cNvPr>
          <p:cNvSpPr txBox="1">
            <a:spLocks noChangeArrowheads="1"/>
          </p:cNvSpPr>
          <p:nvPr/>
        </p:nvSpPr>
        <p:spPr bwMode="auto">
          <a:xfrm>
            <a:off x="4176663" y="4723161"/>
            <a:ext cx="612985" cy="463846"/>
          </a:xfrm>
          <a:prstGeom prst="rect">
            <a:avLst/>
          </a:prstGeom>
          <a:solidFill>
            <a:schemeClr val="bg1"/>
          </a:solidFill>
          <a:ln w="9525">
            <a:noFill/>
            <a:miter lim="800000"/>
            <a:headEnd/>
            <a:tailEnd/>
          </a:ln>
        </p:spPr>
        <p:txBody>
          <a:bodyPr wrap="square" lIns="90000" tIns="46800" rIns="90000" bIns="46800" anchor="ctr">
            <a:spAutoFit/>
          </a:bodyPr>
          <a:lstStyle/>
          <a:p>
            <a:pPr defTabSz="762000"/>
            <a:r>
              <a:rPr lang="de-DE" sz="2400" u="none" dirty="0">
                <a:latin typeface="Arial Narrow" pitchFamily="34" charset="0"/>
                <a:cs typeface="Arial" charset="0"/>
              </a:rPr>
              <a:t>n</a:t>
            </a:r>
            <a:r>
              <a:rPr lang="de-DE" sz="2400" u="none" baseline="-25000" dirty="0">
                <a:latin typeface="Arial Narrow" pitchFamily="34" charset="0"/>
                <a:cs typeface="Arial" charset="0"/>
              </a:rPr>
              <a:t>u</a:t>
            </a:r>
            <a:endParaRPr lang="de-DE" sz="3200" u="none" baseline="-25000" dirty="0">
              <a:effectLst>
                <a:outerShdw blurRad="38100" dist="38100" dir="2700000" algn="tl">
                  <a:srgbClr val="000000">
                    <a:alpha val="43137"/>
                  </a:srgbClr>
                </a:outerShdw>
              </a:effectLst>
              <a:latin typeface="Arial Narrow" pitchFamily="34" charset="0"/>
              <a:cs typeface="Arial" charset="0"/>
            </a:endParaRPr>
          </a:p>
        </p:txBody>
      </p:sp>
      <p:sp>
        <p:nvSpPr>
          <p:cNvPr id="16" name="Text Box 17">
            <a:extLst>
              <a:ext uri="{FF2B5EF4-FFF2-40B4-BE49-F238E27FC236}">
                <a16:creationId xmlns="" xmlns:a16="http://schemas.microsoft.com/office/drawing/2014/main" id="{C3B09F50-72F6-4532-B1ED-62FB618373FC}"/>
              </a:ext>
            </a:extLst>
          </p:cNvPr>
          <p:cNvSpPr txBox="1">
            <a:spLocks noChangeArrowheads="1"/>
          </p:cNvSpPr>
          <p:nvPr/>
        </p:nvSpPr>
        <p:spPr bwMode="auto">
          <a:xfrm>
            <a:off x="4558074" y="3602479"/>
            <a:ext cx="5474873" cy="463846"/>
          </a:xfrm>
          <a:prstGeom prst="rect">
            <a:avLst/>
          </a:prstGeom>
          <a:solidFill>
            <a:srgbClr val="FFFF66"/>
          </a:solidFill>
          <a:ln w="9525">
            <a:solidFill>
              <a:schemeClr val="tx1"/>
            </a:solidFill>
            <a:miter lim="800000"/>
            <a:headEnd/>
            <a:tailEnd/>
          </a:ln>
        </p:spPr>
        <p:txBody>
          <a:bodyPr wrap="none" lIns="90000" tIns="46800" rIns="90000" bIns="46800" anchor="ctr">
            <a:spAutoFit/>
          </a:bodyPr>
          <a:lstStyle/>
          <a:p>
            <a:pPr algn="ctr" defTabSz="762000"/>
            <a:r>
              <a:rPr lang="de-DE" sz="2400" u="none" dirty="0" err="1">
                <a:latin typeface="Arial Narrow" panose="020B0606020202030204" pitchFamily="34" charset="0"/>
              </a:rPr>
              <a:t>If</a:t>
            </a:r>
            <a:r>
              <a:rPr lang="de-DE" sz="2400" u="none" dirty="0">
                <a:latin typeface="Arial Narrow" panose="020B0606020202030204" pitchFamily="34" charset="0"/>
              </a:rPr>
              <a:t> </a:t>
            </a:r>
            <a:r>
              <a:rPr lang="de-DE" sz="2400" i="1" u="none" dirty="0">
                <a:latin typeface="Arial Narrow" panose="020B0606020202030204" pitchFamily="34" charset="0"/>
              </a:rPr>
              <a:t>r</a:t>
            </a:r>
            <a:r>
              <a:rPr lang="de-DE" sz="2400" u="none" dirty="0">
                <a:latin typeface="Arial Narrow" panose="020B0606020202030204" pitchFamily="34" charset="0"/>
              </a:rPr>
              <a:t>  → </a:t>
            </a:r>
            <a:r>
              <a:rPr lang="de-DE" sz="2400" i="1" u="none" dirty="0">
                <a:latin typeface="Arial Narrow" panose="020B0606020202030204" pitchFamily="34" charset="0"/>
              </a:rPr>
              <a:t>0</a:t>
            </a:r>
            <a:r>
              <a:rPr lang="de-DE" sz="2400" u="none" dirty="0">
                <a:latin typeface="Arial Narrow" panose="020B0606020202030204" pitchFamily="34" charset="0"/>
              </a:rPr>
              <a:t>,    then</a:t>
            </a:r>
            <a:r>
              <a:rPr lang="de-DE" sz="2400" u="none" dirty="0">
                <a:solidFill>
                  <a:srgbClr val="000000"/>
                </a:solidFill>
                <a:latin typeface="Arial Narrow" panose="020B0606020202030204" pitchFamily="34" charset="0"/>
              </a:rPr>
              <a:t> </a:t>
            </a:r>
            <a:r>
              <a:rPr lang="de-DE" sz="2400" i="1" u="none" dirty="0">
                <a:solidFill>
                  <a:srgbClr val="000000"/>
                </a:solidFill>
                <a:latin typeface="Arial Narrow" panose="020B0606020202030204" pitchFamily="34" charset="0"/>
              </a:rPr>
              <a:t>n</a:t>
            </a:r>
            <a:r>
              <a:rPr lang="de-DE" sz="2400" i="1" u="none" baseline="-25000" dirty="0">
                <a:solidFill>
                  <a:srgbClr val="000000"/>
                </a:solidFill>
                <a:latin typeface="Arial Narrow" panose="020B0606020202030204" pitchFamily="34" charset="0"/>
              </a:rPr>
              <a:t>u</a:t>
            </a:r>
            <a:r>
              <a:rPr lang="de-DE" sz="2400" i="1" u="none" dirty="0">
                <a:solidFill>
                  <a:srgbClr val="000000"/>
                </a:solidFill>
                <a:latin typeface="Arial Narrow" panose="020B0606020202030204" pitchFamily="34" charset="0"/>
              </a:rPr>
              <a:t> </a:t>
            </a:r>
            <a:r>
              <a:rPr lang="de-DE" sz="2400" u="none" dirty="0">
                <a:solidFill>
                  <a:srgbClr val="000000"/>
                </a:solidFill>
                <a:latin typeface="Arial Narrow" panose="020B0606020202030204" pitchFamily="34" charset="0"/>
              </a:rPr>
              <a:t>→ ∞ =&gt; </a:t>
            </a:r>
            <a:r>
              <a:rPr lang="de-DE" sz="2400" i="1" u="none" dirty="0" err="1">
                <a:solidFill>
                  <a:srgbClr val="000000"/>
                </a:solidFill>
                <a:latin typeface="Arial Narrow" panose="020B0606020202030204" pitchFamily="34" charset="0"/>
              </a:rPr>
              <a:t>Cipher</a:t>
            </a:r>
            <a:r>
              <a:rPr lang="de-DE" sz="2400" i="1" u="none" dirty="0">
                <a:solidFill>
                  <a:srgbClr val="000000"/>
                </a:solidFill>
                <a:latin typeface="Arial Narrow" panose="020B0606020202030204" pitchFamily="34" charset="0"/>
              </a:rPr>
              <a:t> is </a:t>
            </a:r>
            <a:r>
              <a:rPr lang="de-DE" sz="2400" i="1" u="none" dirty="0" err="1">
                <a:solidFill>
                  <a:srgbClr val="000000"/>
                </a:solidFill>
                <a:latin typeface="Arial Narrow" panose="020B0606020202030204" pitchFamily="34" charset="0"/>
              </a:rPr>
              <a:t>perfect</a:t>
            </a:r>
            <a:endParaRPr lang="de-DE" sz="2400" i="1" u="none" dirty="0">
              <a:latin typeface="Arial Narrow" panose="020B0606020202030204" pitchFamily="34" charset="0"/>
            </a:endParaRPr>
          </a:p>
        </p:txBody>
      </p:sp>
    </p:spTree>
    <p:extLst>
      <p:ext uri="{BB962C8B-B14F-4D97-AF65-F5344CB8AC3E}">
        <p14:creationId xmlns:p14="http://schemas.microsoft.com/office/powerpoint/2010/main" val="342683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6" name="Text Box 4"/>
          <p:cNvSpPr txBox="1">
            <a:spLocks noChangeArrowheads="1"/>
          </p:cNvSpPr>
          <p:nvPr/>
        </p:nvSpPr>
        <p:spPr bwMode="auto">
          <a:xfrm>
            <a:off x="647985" y="253186"/>
            <a:ext cx="9146606" cy="1169551"/>
          </a:xfrm>
          <a:prstGeom prst="rect">
            <a:avLst/>
          </a:prstGeom>
          <a:noFill/>
          <a:ln w="9525">
            <a:noFill/>
            <a:miter lim="800000"/>
            <a:headEnd/>
            <a:tailEnd/>
          </a:ln>
          <a:effectLst/>
        </p:spPr>
        <p:txBody>
          <a:bodyPr wrap="none">
            <a:spAutoFit/>
          </a:bodyPr>
          <a:lstStyle/>
          <a:p>
            <a:pPr algn="ctr" defTabSz="762000">
              <a:spcBef>
                <a:spcPts val="600"/>
              </a:spcBef>
              <a:spcAft>
                <a:spcPts val="600"/>
              </a:spcAft>
              <a:defRPr/>
            </a:pPr>
            <a:r>
              <a:rPr lang="en-029" sz="3600" u="none" dirty="0">
                <a:solidFill>
                  <a:srgbClr val="1515F5"/>
                </a:solidFill>
                <a:effectLst>
                  <a:outerShdw blurRad="38100" dist="38100" dir="2700000" algn="tl">
                    <a:srgbClr val="C0C0C0"/>
                  </a:outerShdw>
                </a:effectLst>
                <a:latin typeface="Arial Narrow" pitchFamily="34" charset="0"/>
              </a:rPr>
              <a:t>Plain Text </a:t>
            </a:r>
            <a:r>
              <a:rPr lang="en-029" sz="3600" i="1" u="none" dirty="0">
                <a:solidFill>
                  <a:srgbClr val="1515F5"/>
                </a:solidFill>
                <a:effectLst>
                  <a:outerShdw blurRad="38100" dist="38100" dir="2700000" algn="tl">
                    <a:srgbClr val="C0C0C0"/>
                  </a:outerShdw>
                </a:effectLst>
                <a:latin typeface="Arial Narrow" pitchFamily="34" charset="0"/>
              </a:rPr>
              <a:t>Padding technique to improve security</a:t>
            </a:r>
            <a:r>
              <a:rPr lang="en-029" sz="3200" b="0" i="1" u="none" dirty="0">
                <a:solidFill>
                  <a:srgbClr val="1515F5"/>
                </a:solidFill>
                <a:latin typeface="Arial" pitchFamily="34" charset="0"/>
              </a:rPr>
              <a:t> </a:t>
            </a:r>
          </a:p>
          <a:p>
            <a:pPr algn="ctr" defTabSz="762000">
              <a:spcBef>
                <a:spcPts val="600"/>
              </a:spcBef>
              <a:spcAft>
                <a:spcPts val="600"/>
              </a:spcAft>
              <a:defRPr/>
            </a:pPr>
            <a:r>
              <a:rPr lang="en-029" sz="2400" i="1" u="none" dirty="0">
                <a:effectLst>
                  <a:outerShdw blurRad="38100" dist="38100" dir="2700000" algn="tl">
                    <a:srgbClr val="C0C0C0"/>
                  </a:outerShdw>
                </a:effectLst>
                <a:latin typeface="Arial Narrow" pitchFamily="34" charset="0"/>
              </a:rPr>
              <a:t>(by increasing the unicity distance)</a:t>
            </a:r>
            <a:endParaRPr lang="en-029" sz="2400" b="0" u="none" dirty="0">
              <a:latin typeface="Arial" pitchFamily="34" charset="0"/>
            </a:endParaRPr>
          </a:p>
        </p:txBody>
      </p:sp>
      <p:sp>
        <p:nvSpPr>
          <p:cNvPr id="2058" name="Rectangle 8"/>
          <p:cNvSpPr>
            <a:spLocks noChangeArrowheads="1"/>
          </p:cNvSpPr>
          <p:nvPr/>
        </p:nvSpPr>
        <p:spPr bwMode="auto">
          <a:xfrm>
            <a:off x="873820" y="3593330"/>
            <a:ext cx="3535363" cy="463550"/>
          </a:xfrm>
          <a:prstGeom prst="rect">
            <a:avLst/>
          </a:prstGeom>
          <a:noFill/>
          <a:ln w="44450">
            <a:solidFill>
              <a:srgbClr val="000000"/>
            </a:solidFill>
            <a:miter lim="800000"/>
            <a:headEnd/>
            <a:tailEnd/>
          </a:ln>
        </p:spPr>
        <p:txBody>
          <a:bodyPr/>
          <a:lstStyle/>
          <a:p>
            <a:endParaRPr lang="de-DE"/>
          </a:p>
        </p:txBody>
      </p:sp>
      <p:sp>
        <p:nvSpPr>
          <p:cNvPr id="2059" name="Line 9"/>
          <p:cNvSpPr>
            <a:spLocks noChangeShapeType="1"/>
          </p:cNvSpPr>
          <p:nvPr/>
        </p:nvSpPr>
        <p:spPr bwMode="auto">
          <a:xfrm>
            <a:off x="4406008" y="3593330"/>
            <a:ext cx="1587" cy="455613"/>
          </a:xfrm>
          <a:prstGeom prst="line">
            <a:avLst/>
          </a:prstGeom>
          <a:noFill/>
          <a:ln w="19050">
            <a:solidFill>
              <a:srgbClr val="000000"/>
            </a:solidFill>
            <a:round/>
            <a:headEnd/>
            <a:tailEnd/>
          </a:ln>
        </p:spPr>
        <p:txBody>
          <a:bodyPr/>
          <a:lstStyle/>
          <a:p>
            <a:endParaRPr lang="de-DE"/>
          </a:p>
        </p:txBody>
      </p:sp>
      <p:sp>
        <p:nvSpPr>
          <p:cNvPr id="2060" name="Rectangle 10"/>
          <p:cNvSpPr>
            <a:spLocks noChangeArrowheads="1"/>
          </p:cNvSpPr>
          <p:nvPr/>
        </p:nvSpPr>
        <p:spPr bwMode="auto">
          <a:xfrm>
            <a:off x="2507358" y="3661593"/>
            <a:ext cx="1201737" cy="279400"/>
          </a:xfrm>
          <a:prstGeom prst="rect">
            <a:avLst/>
          </a:prstGeom>
          <a:noFill/>
          <a:ln w="9525">
            <a:noFill/>
            <a:miter lim="800000"/>
            <a:headEnd/>
            <a:tailEnd/>
          </a:ln>
        </p:spPr>
        <p:txBody>
          <a:bodyPr/>
          <a:lstStyle/>
          <a:p>
            <a:endParaRPr lang="de-DE"/>
          </a:p>
        </p:txBody>
      </p:sp>
      <p:sp>
        <p:nvSpPr>
          <p:cNvPr id="2061" name="Rectangle 11"/>
          <p:cNvSpPr>
            <a:spLocks noChangeArrowheads="1"/>
          </p:cNvSpPr>
          <p:nvPr/>
        </p:nvSpPr>
        <p:spPr bwMode="auto">
          <a:xfrm>
            <a:off x="2235895" y="3285355"/>
            <a:ext cx="606425" cy="244475"/>
          </a:xfrm>
          <a:prstGeom prst="rect">
            <a:avLst/>
          </a:prstGeom>
          <a:noFill/>
          <a:ln w="9525">
            <a:noFill/>
            <a:miter lim="800000"/>
            <a:headEnd/>
            <a:tailEnd/>
          </a:ln>
        </p:spPr>
        <p:txBody>
          <a:bodyPr wrap="none" lIns="0" tIns="0" rIns="0" bIns="0">
            <a:spAutoFit/>
          </a:bodyPr>
          <a:lstStyle/>
          <a:p>
            <a:pPr defTabSz="762000"/>
            <a:r>
              <a:rPr lang="en-US" sz="1600" u="none">
                <a:solidFill>
                  <a:srgbClr val="000000"/>
                </a:solidFill>
                <a:latin typeface="Book Antiqua" pitchFamily="18" charset="0"/>
              </a:rPr>
              <a:t>N  Bits</a:t>
            </a:r>
            <a:endParaRPr lang="en-US" sz="1600" u="none">
              <a:latin typeface="Times New Roman" pitchFamily="18" charset="0"/>
            </a:endParaRPr>
          </a:p>
        </p:txBody>
      </p:sp>
      <p:sp>
        <p:nvSpPr>
          <p:cNvPr id="2066" name="Rectangle 20"/>
          <p:cNvSpPr>
            <a:spLocks noChangeArrowheads="1"/>
          </p:cNvSpPr>
          <p:nvPr/>
        </p:nvSpPr>
        <p:spPr bwMode="auto">
          <a:xfrm>
            <a:off x="4966395" y="3693343"/>
            <a:ext cx="1682750" cy="279400"/>
          </a:xfrm>
          <a:prstGeom prst="rect">
            <a:avLst/>
          </a:prstGeom>
          <a:noFill/>
          <a:ln w="9525">
            <a:noFill/>
            <a:miter lim="800000"/>
            <a:headEnd/>
            <a:tailEnd/>
          </a:ln>
        </p:spPr>
        <p:txBody>
          <a:bodyPr/>
          <a:lstStyle/>
          <a:p>
            <a:endParaRPr lang="de-DE"/>
          </a:p>
        </p:txBody>
      </p:sp>
      <p:sp>
        <p:nvSpPr>
          <p:cNvPr id="2068" name="Rectangle 22"/>
          <p:cNvSpPr>
            <a:spLocks noChangeArrowheads="1"/>
          </p:cNvSpPr>
          <p:nvPr/>
        </p:nvSpPr>
        <p:spPr bwMode="auto">
          <a:xfrm>
            <a:off x="864295" y="2139139"/>
            <a:ext cx="3503613" cy="457200"/>
          </a:xfrm>
          <a:prstGeom prst="rect">
            <a:avLst/>
          </a:prstGeom>
          <a:noFill/>
          <a:ln w="19050">
            <a:solidFill>
              <a:schemeClr val="tx1"/>
            </a:solidFill>
            <a:miter lim="800000"/>
            <a:headEnd/>
            <a:tailEnd/>
          </a:ln>
        </p:spPr>
        <p:txBody>
          <a:bodyPr wrap="none" lIns="90000" tIns="46800" rIns="90000" bIns="46800" anchor="ctr"/>
          <a:lstStyle/>
          <a:p>
            <a:endParaRPr lang="de-DE"/>
          </a:p>
        </p:txBody>
      </p:sp>
      <p:sp>
        <p:nvSpPr>
          <p:cNvPr id="2069" name="Text Box 23"/>
          <p:cNvSpPr txBox="1">
            <a:spLocks noChangeArrowheads="1"/>
          </p:cNvSpPr>
          <p:nvPr/>
        </p:nvSpPr>
        <p:spPr bwMode="auto">
          <a:xfrm>
            <a:off x="1262757" y="2186996"/>
            <a:ext cx="2689226" cy="340735"/>
          </a:xfrm>
          <a:prstGeom prst="rect">
            <a:avLst/>
          </a:prstGeom>
          <a:noFill/>
          <a:ln w="9525">
            <a:noFill/>
            <a:miter lim="800000"/>
            <a:headEnd/>
            <a:tailEnd/>
          </a:ln>
        </p:spPr>
        <p:txBody>
          <a:bodyPr wrap="square" lIns="90000" tIns="46800" rIns="90000" bIns="46800" anchor="ctr">
            <a:spAutoFit/>
          </a:bodyPr>
          <a:lstStyle/>
          <a:p>
            <a:pPr algn="ctr" defTabSz="762000"/>
            <a:r>
              <a:rPr lang="de-DE" sz="1600" u="none" dirty="0">
                <a:latin typeface="Times New Roman" pitchFamily="18" charset="0"/>
              </a:rPr>
              <a:t>Original Clear </a:t>
            </a:r>
            <a:r>
              <a:rPr lang="de-DE" sz="1600" u="none" dirty="0" err="1">
                <a:latin typeface="Times New Roman" pitchFamily="18" charset="0"/>
              </a:rPr>
              <a:t>text</a:t>
            </a:r>
            <a:r>
              <a:rPr lang="de-DE" sz="1600" u="none" dirty="0">
                <a:latin typeface="Times New Roman" pitchFamily="18" charset="0"/>
              </a:rPr>
              <a:t> N-Bits</a:t>
            </a:r>
          </a:p>
        </p:txBody>
      </p:sp>
      <p:sp>
        <p:nvSpPr>
          <p:cNvPr id="2070" name="Line 24"/>
          <p:cNvSpPr>
            <a:spLocks noChangeShapeType="1"/>
          </p:cNvSpPr>
          <p:nvPr/>
        </p:nvSpPr>
        <p:spPr bwMode="auto">
          <a:xfrm>
            <a:off x="2507358" y="2606096"/>
            <a:ext cx="0" cy="228600"/>
          </a:xfrm>
          <a:prstGeom prst="line">
            <a:avLst/>
          </a:prstGeom>
          <a:noFill/>
          <a:ln w="9525">
            <a:solidFill>
              <a:schemeClr val="tx1"/>
            </a:solidFill>
            <a:round/>
            <a:headEnd/>
            <a:tailEnd type="triangle" w="med" len="med"/>
          </a:ln>
        </p:spPr>
        <p:txBody>
          <a:bodyPr wrap="none" lIns="90000" tIns="46800" rIns="90000" bIns="46800" anchor="ctr"/>
          <a:lstStyle/>
          <a:p>
            <a:endParaRPr lang="de-DE"/>
          </a:p>
        </p:txBody>
      </p:sp>
      <p:grpSp>
        <p:nvGrpSpPr>
          <p:cNvPr id="8" name="Gruppieren 7"/>
          <p:cNvGrpSpPr/>
          <p:nvPr/>
        </p:nvGrpSpPr>
        <p:grpSpPr>
          <a:xfrm>
            <a:off x="5615993" y="5475039"/>
            <a:ext cx="3817254" cy="873114"/>
            <a:chOff x="4754806" y="5187007"/>
            <a:chExt cx="4147745" cy="1143000"/>
          </a:xfrm>
        </p:grpSpPr>
        <p:sp>
          <p:nvSpPr>
            <p:cNvPr id="2053" name="Rectangle 3"/>
            <p:cNvSpPr>
              <a:spLocks noChangeArrowheads="1"/>
            </p:cNvSpPr>
            <p:nvPr/>
          </p:nvSpPr>
          <p:spPr bwMode="auto">
            <a:xfrm>
              <a:off x="6768951" y="5187007"/>
              <a:ext cx="2133600" cy="1143000"/>
            </a:xfrm>
            <a:prstGeom prst="rect">
              <a:avLst/>
            </a:prstGeom>
            <a:solidFill>
              <a:srgbClr val="FFFF00"/>
            </a:solidFill>
            <a:ln w="9525">
              <a:solidFill>
                <a:schemeClr val="tx1"/>
              </a:solidFill>
              <a:miter lim="800000"/>
              <a:headEnd/>
              <a:tailEnd/>
            </a:ln>
          </p:spPr>
          <p:txBody>
            <a:bodyPr wrap="none" lIns="90000" tIns="46800" rIns="90000" bIns="46800" anchor="ctr"/>
            <a:lstStyle/>
            <a:p>
              <a:endParaRPr lang="de-DE"/>
            </a:p>
          </p:txBody>
        </p:sp>
        <p:sp>
          <p:nvSpPr>
            <p:cNvPr id="2071" name="Rectangle 25"/>
            <p:cNvSpPr>
              <a:spLocks noChangeArrowheads="1"/>
            </p:cNvSpPr>
            <p:nvPr/>
          </p:nvSpPr>
          <p:spPr bwMode="auto">
            <a:xfrm>
              <a:off x="5357813" y="5531668"/>
              <a:ext cx="952500" cy="182562"/>
            </a:xfrm>
            <a:prstGeom prst="rect">
              <a:avLst/>
            </a:prstGeom>
            <a:noFill/>
            <a:ln w="9525">
              <a:noFill/>
              <a:miter lim="800000"/>
              <a:headEnd/>
              <a:tailEnd/>
            </a:ln>
          </p:spPr>
          <p:txBody>
            <a:bodyPr wrap="none" lIns="0" tIns="0" rIns="0" bIns="0">
              <a:spAutoFit/>
            </a:bodyPr>
            <a:lstStyle/>
            <a:p>
              <a:pPr defTabSz="762000"/>
              <a:r>
                <a:rPr lang="de-DE" sz="1200" b="0" u="none">
                  <a:solidFill>
                    <a:srgbClr val="000000"/>
                  </a:solidFill>
                  <a:latin typeface="Times New Roman" pitchFamily="18" charset="0"/>
                </a:rPr>
                <a:t>                         </a:t>
              </a:r>
              <a:endParaRPr lang="de-DE" sz="1200" u="none">
                <a:latin typeface="Times New Roman" pitchFamily="18" charset="0"/>
              </a:endParaRPr>
            </a:p>
          </p:txBody>
        </p:sp>
        <p:sp>
          <p:nvSpPr>
            <p:cNvPr id="2072" name="Line 26"/>
            <p:cNvSpPr>
              <a:spLocks noChangeShapeType="1"/>
            </p:cNvSpPr>
            <p:nvPr/>
          </p:nvSpPr>
          <p:spPr bwMode="auto">
            <a:xfrm>
              <a:off x="7505551" y="5744219"/>
              <a:ext cx="809625" cy="1588"/>
            </a:xfrm>
            <a:prstGeom prst="line">
              <a:avLst/>
            </a:prstGeom>
            <a:noFill/>
            <a:ln w="9525">
              <a:solidFill>
                <a:srgbClr val="000000"/>
              </a:solidFill>
              <a:round/>
              <a:headEnd/>
              <a:tailEnd/>
            </a:ln>
          </p:spPr>
          <p:txBody>
            <a:bodyPr/>
            <a:lstStyle/>
            <a:p>
              <a:endParaRPr lang="de-DE"/>
            </a:p>
          </p:txBody>
        </p:sp>
        <p:sp>
          <p:nvSpPr>
            <p:cNvPr id="2073" name="Rectangle 27"/>
            <p:cNvSpPr>
              <a:spLocks noChangeArrowheads="1"/>
            </p:cNvSpPr>
            <p:nvPr/>
          </p:nvSpPr>
          <p:spPr bwMode="auto">
            <a:xfrm>
              <a:off x="8635380" y="5775969"/>
              <a:ext cx="113814" cy="246221"/>
            </a:xfrm>
            <a:prstGeom prst="rect">
              <a:avLst/>
            </a:prstGeom>
            <a:noFill/>
            <a:ln w="9525">
              <a:noFill/>
              <a:miter lim="800000"/>
              <a:headEnd/>
              <a:tailEnd/>
            </a:ln>
          </p:spPr>
          <p:txBody>
            <a:bodyPr wrap="none" lIns="0" tIns="0" rIns="0" bIns="0">
              <a:spAutoFit/>
            </a:bodyPr>
            <a:lstStyle/>
            <a:p>
              <a:pPr defTabSz="762000"/>
              <a:r>
                <a:rPr lang="en-US" sz="1600" u="none">
                  <a:solidFill>
                    <a:srgbClr val="000000"/>
                  </a:solidFill>
                  <a:latin typeface="Times New Roman" pitchFamily="18" charset="0"/>
                </a:rPr>
                <a:t>u</a:t>
              </a:r>
              <a:endParaRPr lang="en-US" sz="1800" u="none">
                <a:latin typeface="Times New Roman" pitchFamily="18" charset="0"/>
              </a:endParaRPr>
            </a:p>
          </p:txBody>
        </p:sp>
        <p:sp>
          <p:nvSpPr>
            <p:cNvPr id="2074" name="Rectangle 28"/>
            <p:cNvSpPr>
              <a:spLocks noChangeArrowheads="1"/>
            </p:cNvSpPr>
            <p:nvPr/>
          </p:nvSpPr>
          <p:spPr bwMode="auto">
            <a:xfrm>
              <a:off x="7157888" y="5775969"/>
              <a:ext cx="113814" cy="246221"/>
            </a:xfrm>
            <a:prstGeom prst="rect">
              <a:avLst/>
            </a:prstGeom>
            <a:noFill/>
            <a:ln w="9525">
              <a:noFill/>
              <a:miter lim="800000"/>
              <a:headEnd/>
              <a:tailEnd/>
            </a:ln>
          </p:spPr>
          <p:txBody>
            <a:bodyPr wrap="none" lIns="0" tIns="0" rIns="0" bIns="0">
              <a:spAutoFit/>
            </a:bodyPr>
            <a:lstStyle/>
            <a:p>
              <a:pPr defTabSz="762000"/>
              <a:r>
                <a:rPr lang="en-US" sz="1600" u="none" dirty="0">
                  <a:solidFill>
                    <a:srgbClr val="000000"/>
                  </a:solidFill>
                  <a:latin typeface="Times New Roman" pitchFamily="18" charset="0"/>
                </a:rPr>
                <a:t>u</a:t>
              </a:r>
              <a:endParaRPr lang="en-US" sz="1800" u="none" dirty="0">
                <a:latin typeface="Times New Roman" pitchFamily="18" charset="0"/>
              </a:endParaRPr>
            </a:p>
          </p:txBody>
        </p:sp>
        <p:sp>
          <p:nvSpPr>
            <p:cNvPr id="2075" name="Rectangle 29"/>
            <p:cNvSpPr>
              <a:spLocks noChangeArrowheads="1"/>
            </p:cNvSpPr>
            <p:nvPr/>
          </p:nvSpPr>
          <p:spPr bwMode="auto">
            <a:xfrm>
              <a:off x="8448055" y="5547369"/>
              <a:ext cx="169862" cy="365125"/>
            </a:xfrm>
            <a:prstGeom prst="rect">
              <a:avLst/>
            </a:prstGeom>
            <a:noFill/>
            <a:ln w="9525">
              <a:noFill/>
              <a:miter lim="800000"/>
              <a:headEnd/>
              <a:tailEnd/>
            </a:ln>
          </p:spPr>
          <p:txBody>
            <a:bodyPr wrap="none" lIns="0" tIns="0" rIns="0" bIns="0">
              <a:spAutoFit/>
            </a:bodyPr>
            <a:lstStyle/>
            <a:p>
              <a:pPr defTabSz="762000"/>
              <a:r>
                <a:rPr lang="en-US" sz="2400" u="none" dirty="0">
                  <a:solidFill>
                    <a:srgbClr val="000000"/>
                  </a:solidFill>
                  <a:latin typeface="Times New Roman" pitchFamily="18" charset="0"/>
                </a:rPr>
                <a:t>n</a:t>
              </a:r>
              <a:endParaRPr lang="en-US" sz="1200" u="none" dirty="0">
                <a:latin typeface="Times New Roman" pitchFamily="18" charset="0"/>
              </a:endParaRPr>
            </a:p>
          </p:txBody>
        </p:sp>
        <p:sp>
          <p:nvSpPr>
            <p:cNvPr id="2076" name="Rectangle 30"/>
            <p:cNvSpPr>
              <a:spLocks noChangeArrowheads="1"/>
            </p:cNvSpPr>
            <p:nvPr/>
          </p:nvSpPr>
          <p:spPr bwMode="auto">
            <a:xfrm>
              <a:off x="7681763" y="5785494"/>
              <a:ext cx="220663" cy="365125"/>
            </a:xfrm>
            <a:prstGeom prst="rect">
              <a:avLst/>
            </a:prstGeom>
            <a:noFill/>
            <a:ln w="9525">
              <a:noFill/>
              <a:miter lim="800000"/>
              <a:headEnd/>
              <a:tailEnd/>
            </a:ln>
          </p:spPr>
          <p:txBody>
            <a:bodyPr wrap="none" lIns="0" tIns="0" rIns="0" bIns="0">
              <a:spAutoFit/>
            </a:bodyPr>
            <a:lstStyle/>
            <a:p>
              <a:pPr defTabSz="762000"/>
              <a:r>
                <a:rPr lang="en-US" sz="2400" u="none">
                  <a:solidFill>
                    <a:srgbClr val="000000"/>
                  </a:solidFill>
                  <a:latin typeface="Times New Roman" pitchFamily="18" charset="0"/>
                </a:rPr>
                <a:t>N</a:t>
              </a:r>
              <a:endParaRPr lang="en-US" sz="1200" u="none">
                <a:latin typeface="Times New Roman" pitchFamily="18" charset="0"/>
              </a:endParaRPr>
            </a:p>
          </p:txBody>
        </p:sp>
        <p:sp>
          <p:nvSpPr>
            <p:cNvPr id="2078" name="Rectangle 32"/>
            <p:cNvSpPr>
              <a:spLocks noChangeArrowheads="1"/>
            </p:cNvSpPr>
            <p:nvPr/>
          </p:nvSpPr>
          <p:spPr bwMode="auto">
            <a:xfrm>
              <a:off x="7479184" y="5331023"/>
              <a:ext cx="756617" cy="369332"/>
            </a:xfrm>
            <a:prstGeom prst="rect">
              <a:avLst/>
            </a:prstGeom>
            <a:noFill/>
            <a:ln w="9525">
              <a:noFill/>
              <a:miter lim="800000"/>
              <a:headEnd/>
              <a:tailEnd/>
            </a:ln>
          </p:spPr>
          <p:txBody>
            <a:bodyPr wrap="none" lIns="0" tIns="0" rIns="0" bIns="0">
              <a:spAutoFit/>
            </a:bodyPr>
            <a:lstStyle/>
            <a:p>
              <a:pPr defTabSz="762000"/>
              <a:r>
                <a:rPr lang="en-US" sz="2400" u="none" dirty="0">
                  <a:solidFill>
                    <a:srgbClr val="000000"/>
                  </a:solidFill>
                  <a:latin typeface="Times New Roman" pitchFamily="18" charset="0"/>
                </a:rPr>
                <a:t>N + L</a:t>
              </a:r>
              <a:endParaRPr lang="en-US" sz="1200" u="none" dirty="0">
                <a:latin typeface="Times New Roman" pitchFamily="18" charset="0"/>
              </a:endParaRPr>
            </a:p>
          </p:txBody>
        </p:sp>
        <p:sp>
          <p:nvSpPr>
            <p:cNvPr id="2079" name="Rectangle 33"/>
            <p:cNvSpPr>
              <a:spLocks noChangeArrowheads="1"/>
            </p:cNvSpPr>
            <p:nvPr/>
          </p:nvSpPr>
          <p:spPr bwMode="auto">
            <a:xfrm>
              <a:off x="6970563" y="5547369"/>
              <a:ext cx="169863" cy="365125"/>
            </a:xfrm>
            <a:prstGeom prst="rect">
              <a:avLst/>
            </a:prstGeom>
            <a:noFill/>
            <a:ln w="9525">
              <a:noFill/>
              <a:miter lim="800000"/>
              <a:headEnd/>
              <a:tailEnd/>
            </a:ln>
          </p:spPr>
          <p:txBody>
            <a:bodyPr wrap="none" lIns="0" tIns="0" rIns="0" bIns="0">
              <a:spAutoFit/>
            </a:bodyPr>
            <a:lstStyle/>
            <a:p>
              <a:pPr defTabSz="762000"/>
              <a:r>
                <a:rPr lang="en-US" sz="2400" u="none">
                  <a:solidFill>
                    <a:srgbClr val="000000"/>
                  </a:solidFill>
                  <a:latin typeface="Times New Roman" pitchFamily="18" charset="0"/>
                </a:rPr>
                <a:t>n</a:t>
              </a:r>
              <a:endParaRPr lang="en-US" sz="1200" u="none">
                <a:latin typeface="Times New Roman" pitchFamily="18" charset="0"/>
              </a:endParaRPr>
            </a:p>
          </p:txBody>
        </p:sp>
        <p:sp>
          <p:nvSpPr>
            <p:cNvPr id="2081" name="Rectangle 35"/>
            <p:cNvSpPr>
              <a:spLocks noChangeArrowheads="1"/>
            </p:cNvSpPr>
            <p:nvPr/>
          </p:nvSpPr>
          <p:spPr bwMode="auto">
            <a:xfrm>
              <a:off x="7261076" y="5510857"/>
              <a:ext cx="166687" cy="365125"/>
            </a:xfrm>
            <a:prstGeom prst="rect">
              <a:avLst/>
            </a:prstGeom>
            <a:noFill/>
            <a:ln w="9525">
              <a:noFill/>
              <a:miter lim="800000"/>
              <a:headEnd/>
              <a:tailEnd/>
            </a:ln>
          </p:spPr>
          <p:txBody>
            <a:bodyPr wrap="none" lIns="0" tIns="0" rIns="0" bIns="0">
              <a:spAutoFit/>
            </a:bodyPr>
            <a:lstStyle/>
            <a:p>
              <a:pPr defTabSz="762000"/>
              <a:r>
                <a:rPr lang="en-US" sz="2400" b="0" u="none">
                  <a:solidFill>
                    <a:srgbClr val="000000"/>
                  </a:solidFill>
                  <a:latin typeface="Symbol" pitchFamily="18" charset="2"/>
                </a:rPr>
                <a:t>=</a:t>
              </a:r>
              <a:endParaRPr lang="en-US" sz="1200" u="none">
                <a:latin typeface="Times New Roman" pitchFamily="18" charset="0"/>
              </a:endParaRPr>
            </a:p>
          </p:txBody>
        </p:sp>
        <p:sp>
          <p:nvSpPr>
            <p:cNvPr id="2082" name="Rectangle 36"/>
            <p:cNvSpPr>
              <a:spLocks noChangeArrowheads="1"/>
            </p:cNvSpPr>
            <p:nvPr/>
          </p:nvSpPr>
          <p:spPr bwMode="auto">
            <a:xfrm>
              <a:off x="7143601" y="5491807"/>
              <a:ext cx="74612" cy="365125"/>
            </a:xfrm>
            <a:prstGeom prst="rect">
              <a:avLst/>
            </a:prstGeom>
            <a:noFill/>
            <a:ln w="9525">
              <a:noFill/>
              <a:miter lim="800000"/>
              <a:headEnd/>
              <a:tailEnd/>
            </a:ln>
          </p:spPr>
          <p:txBody>
            <a:bodyPr wrap="none" lIns="0" tIns="0" rIns="0" bIns="0">
              <a:spAutoFit/>
            </a:bodyPr>
            <a:lstStyle/>
            <a:p>
              <a:pPr defTabSz="762000"/>
              <a:r>
                <a:rPr lang="en-US" sz="2400" b="0" u="none">
                  <a:solidFill>
                    <a:srgbClr val="000000"/>
                  </a:solidFill>
                  <a:latin typeface="Symbol" pitchFamily="18" charset="2"/>
                </a:rPr>
                <a:t>¢</a:t>
              </a:r>
              <a:endParaRPr lang="en-US" sz="1200" u="none">
                <a:latin typeface="Times New Roman" pitchFamily="18" charset="0"/>
              </a:endParaRPr>
            </a:p>
          </p:txBody>
        </p:sp>
        <p:sp>
          <p:nvSpPr>
            <p:cNvPr id="2092" name="Line 47"/>
            <p:cNvSpPr>
              <a:spLocks noChangeShapeType="1"/>
            </p:cNvSpPr>
            <p:nvPr/>
          </p:nvSpPr>
          <p:spPr bwMode="auto">
            <a:xfrm flipV="1">
              <a:off x="4754806" y="5729688"/>
              <a:ext cx="1722232" cy="10859"/>
            </a:xfrm>
            <a:prstGeom prst="line">
              <a:avLst/>
            </a:prstGeom>
            <a:noFill/>
            <a:ln w="9525">
              <a:solidFill>
                <a:schemeClr val="tx1"/>
              </a:solidFill>
              <a:prstDash val="dash"/>
              <a:round/>
              <a:headEnd/>
              <a:tailEnd type="triangle" w="med" len="med"/>
            </a:ln>
          </p:spPr>
          <p:txBody>
            <a:bodyPr wrap="none" lIns="90000" tIns="46800" rIns="90000" bIns="46800" anchor="ctr"/>
            <a:lstStyle/>
            <a:p>
              <a:endParaRPr lang="de-DE"/>
            </a:p>
          </p:txBody>
        </p:sp>
      </p:grpSp>
      <p:sp>
        <p:nvSpPr>
          <p:cNvPr id="2094" name="Text Box 49"/>
          <p:cNvSpPr txBox="1">
            <a:spLocks noChangeArrowheads="1"/>
          </p:cNvSpPr>
          <p:nvPr/>
        </p:nvSpPr>
        <p:spPr bwMode="auto">
          <a:xfrm>
            <a:off x="940495" y="3691755"/>
            <a:ext cx="1066800" cy="276225"/>
          </a:xfrm>
          <a:prstGeom prst="rect">
            <a:avLst/>
          </a:prstGeom>
          <a:solidFill>
            <a:schemeClr val="folHlink"/>
          </a:solidFill>
          <a:ln w="9525">
            <a:noFill/>
            <a:miter lim="800000"/>
            <a:headEnd/>
            <a:tailEnd/>
          </a:ln>
        </p:spPr>
        <p:txBody>
          <a:bodyPr lIns="90000" tIns="46800" rIns="90000" bIns="46800" anchor="ctr">
            <a:spAutoFit/>
          </a:bodyPr>
          <a:lstStyle/>
          <a:p>
            <a:pPr algn="ctr" defTabSz="762000"/>
            <a:r>
              <a:rPr lang="en-US" sz="1200" u="none">
                <a:latin typeface="Times New Roman" pitchFamily="18" charset="0"/>
              </a:rPr>
              <a:t>H(X)</a:t>
            </a:r>
          </a:p>
        </p:txBody>
      </p:sp>
      <p:sp>
        <p:nvSpPr>
          <p:cNvPr id="2095" name="Line 50"/>
          <p:cNvSpPr>
            <a:spLocks noChangeShapeType="1"/>
          </p:cNvSpPr>
          <p:nvPr/>
        </p:nvSpPr>
        <p:spPr bwMode="auto">
          <a:xfrm>
            <a:off x="2007295" y="3590155"/>
            <a:ext cx="0" cy="458788"/>
          </a:xfrm>
          <a:prstGeom prst="line">
            <a:avLst/>
          </a:prstGeom>
          <a:noFill/>
          <a:ln w="9525" cap="rnd">
            <a:solidFill>
              <a:schemeClr val="tx1"/>
            </a:solidFill>
            <a:prstDash val="sysDot"/>
            <a:round/>
            <a:headEnd/>
            <a:tailEnd/>
          </a:ln>
        </p:spPr>
        <p:txBody>
          <a:bodyPr wrap="none" lIns="90000" tIns="46800" rIns="90000" bIns="46800" anchor="ctr"/>
          <a:lstStyle/>
          <a:p>
            <a:endParaRPr lang="de-DE"/>
          </a:p>
        </p:txBody>
      </p:sp>
      <p:sp>
        <p:nvSpPr>
          <p:cNvPr id="2096" name="Line 51"/>
          <p:cNvSpPr>
            <a:spLocks noChangeShapeType="1"/>
          </p:cNvSpPr>
          <p:nvPr/>
        </p:nvSpPr>
        <p:spPr bwMode="auto">
          <a:xfrm>
            <a:off x="864295" y="3285355"/>
            <a:ext cx="0" cy="228600"/>
          </a:xfrm>
          <a:prstGeom prst="line">
            <a:avLst/>
          </a:prstGeom>
          <a:noFill/>
          <a:ln w="9525">
            <a:solidFill>
              <a:schemeClr val="tx1"/>
            </a:solidFill>
            <a:prstDash val="dash"/>
            <a:round/>
            <a:headEnd/>
            <a:tailEnd/>
          </a:ln>
        </p:spPr>
        <p:txBody>
          <a:bodyPr wrap="none" lIns="90000" tIns="46800" rIns="90000" bIns="46800" anchor="ctr"/>
          <a:lstStyle/>
          <a:p>
            <a:endParaRPr lang="de-DE"/>
          </a:p>
        </p:txBody>
      </p:sp>
      <p:sp>
        <p:nvSpPr>
          <p:cNvPr id="2097" name="Line 52"/>
          <p:cNvSpPr>
            <a:spLocks noChangeShapeType="1"/>
          </p:cNvSpPr>
          <p:nvPr/>
        </p:nvSpPr>
        <p:spPr bwMode="auto">
          <a:xfrm flipH="1">
            <a:off x="864295" y="3437755"/>
            <a:ext cx="1219200" cy="0"/>
          </a:xfrm>
          <a:prstGeom prst="line">
            <a:avLst/>
          </a:prstGeom>
          <a:noFill/>
          <a:ln w="9525">
            <a:solidFill>
              <a:schemeClr val="tx1"/>
            </a:solidFill>
            <a:round/>
            <a:headEnd/>
            <a:tailEnd type="triangle" w="med" len="med"/>
          </a:ln>
        </p:spPr>
        <p:txBody>
          <a:bodyPr wrap="none" lIns="90000" tIns="46800" rIns="90000" bIns="46800" anchor="ctr"/>
          <a:lstStyle/>
          <a:p>
            <a:endParaRPr lang="de-DE"/>
          </a:p>
        </p:txBody>
      </p:sp>
      <p:sp>
        <p:nvSpPr>
          <p:cNvPr id="2098" name="Line 53"/>
          <p:cNvSpPr>
            <a:spLocks noChangeShapeType="1"/>
          </p:cNvSpPr>
          <p:nvPr/>
        </p:nvSpPr>
        <p:spPr bwMode="auto">
          <a:xfrm>
            <a:off x="3061395" y="3437755"/>
            <a:ext cx="1370013" cy="0"/>
          </a:xfrm>
          <a:prstGeom prst="line">
            <a:avLst/>
          </a:prstGeom>
          <a:noFill/>
          <a:ln w="9525">
            <a:solidFill>
              <a:schemeClr val="tx1"/>
            </a:solidFill>
            <a:round/>
            <a:headEnd/>
            <a:tailEnd type="triangle" w="med" len="med"/>
          </a:ln>
        </p:spPr>
        <p:txBody>
          <a:bodyPr wrap="none" lIns="90000" tIns="46800" rIns="90000" bIns="46800" anchor="ctr"/>
          <a:lstStyle/>
          <a:p>
            <a:endParaRPr lang="de-DE"/>
          </a:p>
        </p:txBody>
      </p:sp>
      <p:sp>
        <p:nvSpPr>
          <p:cNvPr id="2099" name="Line 54"/>
          <p:cNvSpPr>
            <a:spLocks noChangeShapeType="1"/>
          </p:cNvSpPr>
          <p:nvPr/>
        </p:nvSpPr>
        <p:spPr bwMode="auto">
          <a:xfrm>
            <a:off x="4406008" y="2720396"/>
            <a:ext cx="0" cy="869759"/>
          </a:xfrm>
          <a:prstGeom prst="line">
            <a:avLst/>
          </a:prstGeom>
          <a:noFill/>
          <a:ln w="9525">
            <a:solidFill>
              <a:schemeClr val="tx1"/>
            </a:solidFill>
            <a:prstDash val="dash"/>
            <a:round/>
            <a:headEnd/>
            <a:tailEnd/>
          </a:ln>
        </p:spPr>
        <p:txBody>
          <a:bodyPr wrap="none" lIns="90000" tIns="46800" rIns="90000" bIns="46800" anchor="ctr"/>
          <a:lstStyle/>
          <a:p>
            <a:endParaRPr lang="de-DE"/>
          </a:p>
        </p:txBody>
      </p:sp>
      <p:graphicFrame>
        <p:nvGraphicFramePr>
          <p:cNvPr id="2051" name="Object 55"/>
          <p:cNvGraphicFramePr>
            <a:graphicFrameLocks noChangeAspect="1"/>
          </p:cNvGraphicFramePr>
          <p:nvPr>
            <p:extLst>
              <p:ext uri="{D42A27DB-BD31-4B8C-83A1-F6EECF244321}">
                <p14:modId xmlns:p14="http://schemas.microsoft.com/office/powerpoint/2010/main" val="357538534"/>
              </p:ext>
            </p:extLst>
          </p:nvPr>
        </p:nvGraphicFramePr>
        <p:xfrm>
          <a:off x="4990208" y="2033513"/>
          <a:ext cx="2876550" cy="533400"/>
        </p:xfrm>
        <a:graphic>
          <a:graphicData uri="http://schemas.openxmlformats.org/presentationml/2006/ole">
            <mc:AlternateContent xmlns:mc="http://schemas.openxmlformats.org/markup-compatibility/2006">
              <mc:Choice xmlns:v="urn:schemas-microsoft-com:vml" Requires="v">
                <p:oleObj spid="_x0000_s28682" name="Formel" r:id="rId4" imgW="2120760" imgH="393480" progId="Equation.3">
                  <p:embed/>
                </p:oleObj>
              </mc:Choice>
              <mc:Fallback>
                <p:oleObj name="Formel" r:id="rId4" imgW="21207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208" y="2033513"/>
                        <a:ext cx="28765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 name="Line 56"/>
          <p:cNvSpPr>
            <a:spLocks noChangeShapeType="1"/>
          </p:cNvSpPr>
          <p:nvPr/>
        </p:nvSpPr>
        <p:spPr bwMode="auto">
          <a:xfrm>
            <a:off x="3842346" y="2300213"/>
            <a:ext cx="1093741" cy="19050"/>
          </a:xfrm>
          <a:prstGeom prst="line">
            <a:avLst/>
          </a:prstGeom>
          <a:noFill/>
          <a:ln w="9525">
            <a:solidFill>
              <a:schemeClr val="tx1"/>
            </a:solidFill>
            <a:round/>
            <a:headEnd/>
            <a:tailEnd type="triangle" w="med" len="med"/>
          </a:ln>
        </p:spPr>
        <p:txBody>
          <a:bodyPr wrap="none" lIns="90000" tIns="46800" rIns="90000" bIns="46800" anchor="ctr"/>
          <a:lstStyle/>
          <a:p>
            <a:endParaRPr lang="de-DE"/>
          </a:p>
        </p:txBody>
      </p:sp>
      <p:sp>
        <p:nvSpPr>
          <p:cNvPr id="57" name="Text Box 4"/>
          <p:cNvSpPr txBox="1">
            <a:spLocks noChangeArrowheads="1"/>
          </p:cNvSpPr>
          <p:nvPr/>
        </p:nvSpPr>
        <p:spPr bwMode="auto">
          <a:xfrm>
            <a:off x="594634" y="1422737"/>
            <a:ext cx="9414677" cy="646331"/>
          </a:xfrm>
          <a:prstGeom prst="rect">
            <a:avLst/>
          </a:prstGeom>
          <a:noFill/>
          <a:ln w="9525">
            <a:noFill/>
            <a:miter lim="800000"/>
            <a:headEnd/>
            <a:tailEnd/>
          </a:ln>
          <a:effectLst/>
        </p:spPr>
        <p:txBody>
          <a:bodyPr wrap="square">
            <a:spAutoFit/>
          </a:bodyPr>
          <a:lstStyle/>
          <a:p>
            <a:pPr defTabSz="762000">
              <a:spcBef>
                <a:spcPts val="600"/>
              </a:spcBef>
              <a:spcAft>
                <a:spcPts val="600"/>
              </a:spcAft>
              <a:defRPr/>
            </a:pPr>
            <a:r>
              <a:rPr lang="en-029" sz="1800" u="none" dirty="0">
                <a:effectLst>
                  <a:outerShdw blurRad="38100" dist="38100" dir="2700000" algn="tl">
                    <a:srgbClr val="C0C0C0"/>
                  </a:outerShdw>
                </a:effectLst>
                <a:latin typeface="Arial Narrow" pitchFamily="34" charset="0"/>
              </a:rPr>
              <a:t>As larger </a:t>
            </a:r>
            <a:r>
              <a:rPr lang="en-029" sz="1800" u="none" dirty="0" err="1">
                <a:effectLst>
                  <a:outerShdw blurRad="38100" dist="38100" dir="2700000" algn="tl">
                    <a:srgbClr val="C0C0C0"/>
                  </a:outerShdw>
                </a:effectLst>
                <a:latin typeface="Arial Narrow" pitchFamily="34" charset="0"/>
              </a:rPr>
              <a:t>uniucity</a:t>
            </a:r>
            <a:r>
              <a:rPr lang="en-029" sz="1800" u="none" dirty="0">
                <a:effectLst>
                  <a:outerShdw blurRad="38100" dist="38100" dir="2700000" algn="tl">
                    <a:srgbClr val="C0C0C0"/>
                  </a:outerShdw>
                </a:effectLst>
                <a:latin typeface="Arial Narrow" pitchFamily="34" charset="0"/>
              </a:rPr>
              <a:t> distance means higher security, therefore a technique is proposed to increase the unicity distance by appending random unknown clear text as follows:</a:t>
            </a:r>
            <a:endParaRPr lang="en-029" sz="1800" b="0" u="none" dirty="0">
              <a:latin typeface="Arial" pitchFamily="34" charset="0"/>
            </a:endParaRPr>
          </a:p>
        </p:txBody>
      </p:sp>
      <p:grpSp>
        <p:nvGrpSpPr>
          <p:cNvPr id="4" name="Gruppieren 3"/>
          <p:cNvGrpSpPr/>
          <p:nvPr/>
        </p:nvGrpSpPr>
        <p:grpSpPr>
          <a:xfrm>
            <a:off x="4406008" y="3285355"/>
            <a:ext cx="5330130" cy="776288"/>
            <a:chOff x="4406008" y="3285355"/>
            <a:chExt cx="5330130" cy="776288"/>
          </a:xfrm>
        </p:grpSpPr>
        <p:sp>
          <p:nvSpPr>
            <p:cNvPr id="2052" name="Rectangle 2"/>
            <p:cNvSpPr>
              <a:spLocks noChangeArrowheads="1"/>
            </p:cNvSpPr>
            <p:nvPr/>
          </p:nvSpPr>
          <p:spPr bwMode="auto">
            <a:xfrm>
              <a:off x="4406008" y="3593330"/>
              <a:ext cx="2243137" cy="468313"/>
            </a:xfrm>
            <a:prstGeom prst="rect">
              <a:avLst/>
            </a:prstGeom>
            <a:solidFill>
              <a:srgbClr val="00FFFF"/>
            </a:solidFill>
            <a:ln w="44450">
              <a:solidFill>
                <a:srgbClr val="000000"/>
              </a:solidFill>
              <a:miter lim="800000"/>
              <a:headEnd/>
              <a:tailEnd/>
            </a:ln>
          </p:spPr>
          <p:txBody>
            <a:bodyPr/>
            <a:lstStyle/>
            <a:p>
              <a:endParaRPr lang="de-DE"/>
            </a:p>
          </p:txBody>
        </p:sp>
        <p:sp>
          <p:nvSpPr>
            <p:cNvPr id="2057" name="Rectangle 7"/>
            <p:cNvSpPr>
              <a:spLocks noChangeArrowheads="1"/>
            </p:cNvSpPr>
            <p:nvPr/>
          </p:nvSpPr>
          <p:spPr bwMode="auto">
            <a:xfrm>
              <a:off x="4789063" y="3701994"/>
              <a:ext cx="1521250" cy="246221"/>
            </a:xfrm>
            <a:prstGeom prst="rect">
              <a:avLst/>
            </a:prstGeom>
            <a:noFill/>
            <a:ln w="9525">
              <a:noFill/>
              <a:miter lim="800000"/>
              <a:headEnd/>
              <a:tailEnd/>
            </a:ln>
          </p:spPr>
          <p:txBody>
            <a:bodyPr wrap="none" lIns="0" tIns="0" rIns="0" bIns="0">
              <a:spAutoFit/>
            </a:bodyPr>
            <a:lstStyle/>
            <a:p>
              <a:pPr defTabSz="762000"/>
              <a:r>
                <a:rPr lang="en-US" sz="1600" u="none" dirty="0">
                  <a:solidFill>
                    <a:srgbClr val="000000"/>
                  </a:solidFill>
                  <a:latin typeface="Book Antiqua" pitchFamily="18" charset="0"/>
                </a:rPr>
                <a:t>Random pattern</a:t>
              </a:r>
              <a:endParaRPr lang="en-US" sz="1600" u="none" dirty="0">
                <a:latin typeface="Times New Roman" pitchFamily="18" charset="0"/>
              </a:endParaRPr>
            </a:p>
          </p:txBody>
        </p:sp>
        <p:sp>
          <p:nvSpPr>
            <p:cNvPr id="2067" name="Rectangle 21"/>
            <p:cNvSpPr>
              <a:spLocks noChangeArrowheads="1"/>
            </p:cNvSpPr>
            <p:nvPr/>
          </p:nvSpPr>
          <p:spPr bwMode="auto">
            <a:xfrm>
              <a:off x="4936087" y="3285355"/>
              <a:ext cx="1492396" cy="246221"/>
            </a:xfrm>
            <a:prstGeom prst="rect">
              <a:avLst/>
            </a:prstGeom>
            <a:noFill/>
            <a:ln w="9525">
              <a:noFill/>
              <a:miter lim="800000"/>
              <a:headEnd/>
              <a:tailEnd/>
            </a:ln>
          </p:spPr>
          <p:txBody>
            <a:bodyPr wrap="none" lIns="0" tIns="0" rIns="0" bIns="0">
              <a:spAutoFit/>
            </a:bodyPr>
            <a:lstStyle/>
            <a:p>
              <a:pPr defTabSz="762000"/>
              <a:r>
                <a:rPr lang="en-US" sz="1600" u="none" dirty="0">
                  <a:solidFill>
                    <a:srgbClr val="000000"/>
                  </a:solidFill>
                  <a:latin typeface="Book Antiqua" pitchFamily="18" charset="0"/>
                </a:rPr>
                <a:t>L   Random Bits</a:t>
              </a:r>
              <a:endParaRPr lang="en-US" sz="1600" u="none" dirty="0">
                <a:latin typeface="Times New Roman" pitchFamily="18" charset="0"/>
              </a:endParaRPr>
            </a:p>
          </p:txBody>
        </p:sp>
        <p:sp>
          <p:nvSpPr>
            <p:cNvPr id="58" name="Text Box 23"/>
            <p:cNvSpPr txBox="1">
              <a:spLocks noChangeArrowheads="1"/>
            </p:cNvSpPr>
            <p:nvPr/>
          </p:nvSpPr>
          <p:spPr bwMode="auto">
            <a:xfrm>
              <a:off x="7046912" y="3613413"/>
              <a:ext cx="2689226" cy="340735"/>
            </a:xfrm>
            <a:prstGeom prst="rect">
              <a:avLst/>
            </a:prstGeom>
            <a:noFill/>
            <a:ln w="9525">
              <a:noFill/>
              <a:miter lim="800000"/>
              <a:headEnd/>
              <a:tailEnd/>
            </a:ln>
          </p:spPr>
          <p:txBody>
            <a:bodyPr wrap="square" lIns="90000" tIns="46800" rIns="90000" bIns="46800" anchor="ctr">
              <a:spAutoFit/>
            </a:bodyPr>
            <a:lstStyle/>
            <a:p>
              <a:pPr algn="ctr" defTabSz="762000"/>
              <a:r>
                <a:rPr lang="de-DE" sz="1600" u="none" dirty="0">
                  <a:latin typeface="Times New Roman" pitchFamily="18" charset="0"/>
                </a:rPr>
                <a:t>New </a:t>
              </a:r>
              <a:r>
                <a:rPr lang="de-DE" sz="1600" u="none" dirty="0" err="1">
                  <a:latin typeface="Times New Roman" pitchFamily="18" charset="0"/>
                </a:rPr>
                <a:t>clear</a:t>
              </a:r>
              <a:r>
                <a:rPr lang="de-DE" sz="1600" u="none" dirty="0">
                  <a:latin typeface="Times New Roman" pitchFamily="18" charset="0"/>
                </a:rPr>
                <a:t> </a:t>
              </a:r>
              <a:r>
                <a:rPr lang="de-DE" sz="1600" u="none" dirty="0" err="1">
                  <a:latin typeface="Times New Roman" pitchFamily="18" charset="0"/>
                </a:rPr>
                <a:t>text</a:t>
              </a:r>
              <a:r>
                <a:rPr lang="de-DE" sz="1600" u="none" dirty="0">
                  <a:latin typeface="Times New Roman" pitchFamily="18" charset="0"/>
                </a:rPr>
                <a:t>  N+L  Bits</a:t>
              </a:r>
            </a:p>
          </p:txBody>
        </p:sp>
      </p:grpSp>
      <p:grpSp>
        <p:nvGrpSpPr>
          <p:cNvPr id="7" name="Gruppieren 6"/>
          <p:cNvGrpSpPr/>
          <p:nvPr/>
        </p:nvGrpSpPr>
        <p:grpSpPr>
          <a:xfrm>
            <a:off x="1053253" y="5464175"/>
            <a:ext cx="3452072" cy="828675"/>
            <a:chOff x="1053253" y="5464175"/>
            <a:chExt cx="3452072" cy="828675"/>
          </a:xfrm>
        </p:grpSpPr>
        <p:graphicFrame>
          <p:nvGraphicFramePr>
            <p:cNvPr id="2050" name="Object 46"/>
            <p:cNvGraphicFramePr>
              <a:graphicFrameLocks noChangeAspect="1"/>
            </p:cNvGraphicFramePr>
            <p:nvPr>
              <p:extLst>
                <p:ext uri="{D42A27DB-BD31-4B8C-83A1-F6EECF244321}">
                  <p14:modId xmlns:p14="http://schemas.microsoft.com/office/powerpoint/2010/main" val="3662691096"/>
                </p:ext>
              </p:extLst>
            </p:nvPr>
          </p:nvGraphicFramePr>
          <p:xfrm>
            <a:off x="3513138" y="5464175"/>
            <a:ext cx="992187" cy="828675"/>
          </p:xfrm>
          <a:graphic>
            <a:graphicData uri="http://schemas.openxmlformats.org/presentationml/2006/ole">
              <mc:AlternateContent xmlns:mc="http://schemas.openxmlformats.org/markup-compatibility/2006">
                <mc:Choice xmlns:v="urn:schemas-microsoft-com:vml" Requires="v">
                  <p:oleObj spid="_x0000_s28683" name="Formel" r:id="rId6" imgW="533160" imgH="393480" progId="Equation.3">
                    <p:embed/>
                  </p:oleObj>
                </mc:Choice>
                <mc:Fallback>
                  <p:oleObj name="Formel" r:id="rId6" imgW="5331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3138" y="5464175"/>
                          <a:ext cx="992187"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Text Box 23"/>
            <p:cNvSpPr txBox="1">
              <a:spLocks noChangeArrowheads="1"/>
            </p:cNvSpPr>
            <p:nvPr/>
          </p:nvSpPr>
          <p:spPr bwMode="auto">
            <a:xfrm>
              <a:off x="1053253" y="5708457"/>
              <a:ext cx="2626572" cy="340735"/>
            </a:xfrm>
            <a:prstGeom prst="rect">
              <a:avLst/>
            </a:prstGeom>
            <a:noFill/>
            <a:ln w="9525">
              <a:noFill/>
              <a:miter lim="800000"/>
              <a:headEnd/>
              <a:tailEnd/>
            </a:ln>
          </p:spPr>
          <p:txBody>
            <a:bodyPr wrap="square" lIns="90000" tIns="46800" rIns="90000" bIns="46800" anchor="ctr">
              <a:spAutoFit/>
            </a:bodyPr>
            <a:lstStyle/>
            <a:p>
              <a:pPr defTabSz="762000"/>
              <a:r>
                <a:rPr lang="de-DE" sz="1600" u="none" dirty="0">
                  <a:latin typeface="Times New Roman" pitchFamily="18" charset="0"/>
                </a:rPr>
                <a:t>New </a:t>
              </a:r>
              <a:r>
                <a:rPr lang="en-US" sz="1600" u="none" dirty="0">
                  <a:latin typeface="Times New Roman" pitchFamily="18" charset="0"/>
                </a:rPr>
                <a:t>unicity distance</a:t>
              </a:r>
              <a:r>
                <a:rPr lang="de-DE" sz="1600" u="none" dirty="0">
                  <a:latin typeface="Times New Roman" pitchFamily="18" charset="0"/>
                </a:rPr>
                <a:t>:</a:t>
              </a:r>
            </a:p>
          </p:txBody>
        </p:sp>
      </p:grpSp>
      <p:grpSp>
        <p:nvGrpSpPr>
          <p:cNvPr id="5" name="Gruppieren 4"/>
          <p:cNvGrpSpPr/>
          <p:nvPr/>
        </p:nvGrpSpPr>
        <p:grpSpPr>
          <a:xfrm>
            <a:off x="850848" y="4101330"/>
            <a:ext cx="6079285" cy="505559"/>
            <a:chOff x="850848" y="4101330"/>
            <a:chExt cx="6079285" cy="505559"/>
          </a:xfrm>
        </p:grpSpPr>
        <p:sp>
          <p:nvSpPr>
            <p:cNvPr id="2055" name="Rectangle 5"/>
            <p:cNvSpPr>
              <a:spLocks noChangeArrowheads="1"/>
            </p:cNvSpPr>
            <p:nvPr/>
          </p:nvSpPr>
          <p:spPr bwMode="auto">
            <a:xfrm>
              <a:off x="1326258" y="4101330"/>
              <a:ext cx="5603875" cy="393700"/>
            </a:xfrm>
            <a:prstGeom prst="rect">
              <a:avLst/>
            </a:prstGeom>
            <a:noFill/>
            <a:ln w="9525">
              <a:noFill/>
              <a:miter lim="800000"/>
              <a:headEnd/>
              <a:tailEnd/>
            </a:ln>
          </p:spPr>
          <p:txBody>
            <a:bodyPr/>
            <a:lstStyle/>
            <a:p>
              <a:endParaRPr lang="de-DE"/>
            </a:p>
          </p:txBody>
        </p:sp>
        <p:sp>
          <p:nvSpPr>
            <p:cNvPr id="2056" name="Rectangle 6"/>
            <p:cNvSpPr>
              <a:spLocks noChangeArrowheads="1"/>
            </p:cNvSpPr>
            <p:nvPr/>
          </p:nvSpPr>
          <p:spPr bwMode="auto">
            <a:xfrm>
              <a:off x="3410645" y="4114030"/>
              <a:ext cx="823913" cy="198438"/>
            </a:xfrm>
            <a:prstGeom prst="rect">
              <a:avLst/>
            </a:prstGeom>
            <a:noFill/>
            <a:ln w="9525">
              <a:noFill/>
              <a:miter lim="800000"/>
              <a:headEnd/>
              <a:tailEnd/>
            </a:ln>
          </p:spPr>
          <p:txBody>
            <a:bodyPr wrap="none" lIns="0" tIns="0" rIns="0" bIns="0">
              <a:spAutoFit/>
            </a:bodyPr>
            <a:lstStyle/>
            <a:p>
              <a:pPr defTabSz="762000"/>
              <a:r>
                <a:rPr lang="en-US" sz="1300" b="0" u="none">
                  <a:solidFill>
                    <a:srgbClr val="000000"/>
                  </a:solidFill>
                  <a:latin typeface="Book Antiqua" pitchFamily="18" charset="0"/>
                </a:rPr>
                <a:t>                    </a:t>
              </a:r>
              <a:endParaRPr lang="en-US" sz="1200" u="none">
                <a:latin typeface="Times New Roman" pitchFamily="18" charset="0"/>
              </a:endParaRPr>
            </a:p>
          </p:txBody>
        </p:sp>
        <p:sp>
          <p:nvSpPr>
            <p:cNvPr id="2062" name="Rectangle 12"/>
            <p:cNvSpPr>
              <a:spLocks noChangeArrowheads="1"/>
            </p:cNvSpPr>
            <p:nvPr/>
          </p:nvSpPr>
          <p:spPr bwMode="auto">
            <a:xfrm>
              <a:off x="3707508" y="4277543"/>
              <a:ext cx="395287" cy="304800"/>
            </a:xfrm>
            <a:prstGeom prst="rect">
              <a:avLst/>
            </a:prstGeom>
            <a:noFill/>
            <a:ln w="9525">
              <a:noFill/>
              <a:miter lim="800000"/>
              <a:headEnd/>
              <a:tailEnd/>
            </a:ln>
          </p:spPr>
          <p:txBody>
            <a:bodyPr/>
            <a:lstStyle/>
            <a:p>
              <a:endParaRPr lang="de-DE"/>
            </a:p>
          </p:txBody>
        </p:sp>
        <p:grpSp>
          <p:nvGrpSpPr>
            <p:cNvPr id="2" name="Group 14"/>
            <p:cNvGrpSpPr>
              <a:grpSpLocks/>
            </p:cNvGrpSpPr>
            <p:nvPr/>
          </p:nvGrpSpPr>
          <p:grpSpPr bwMode="auto">
            <a:xfrm>
              <a:off x="3985320" y="4360668"/>
              <a:ext cx="2734489" cy="232787"/>
              <a:chOff x="3311" y="2570"/>
              <a:chExt cx="1756" cy="46"/>
            </a:xfrm>
          </p:grpSpPr>
          <p:sp>
            <p:nvSpPr>
              <p:cNvPr id="2103" name="Line 15"/>
              <p:cNvSpPr>
                <a:spLocks noChangeShapeType="1"/>
              </p:cNvSpPr>
              <p:nvPr/>
            </p:nvSpPr>
            <p:spPr bwMode="auto">
              <a:xfrm>
                <a:off x="3311" y="2592"/>
                <a:ext cx="1697" cy="1"/>
              </a:xfrm>
              <a:prstGeom prst="line">
                <a:avLst/>
              </a:prstGeom>
              <a:noFill/>
              <a:ln w="14288">
                <a:solidFill>
                  <a:srgbClr val="000000"/>
                </a:solidFill>
                <a:round/>
                <a:headEnd/>
                <a:tailEnd/>
              </a:ln>
            </p:spPr>
            <p:txBody>
              <a:bodyPr/>
              <a:lstStyle/>
              <a:p>
                <a:endParaRPr lang="de-DE"/>
              </a:p>
            </p:txBody>
          </p:sp>
          <p:sp>
            <p:nvSpPr>
              <p:cNvPr id="2104" name="Freeform 16"/>
              <p:cNvSpPr>
                <a:spLocks/>
              </p:cNvSpPr>
              <p:nvPr/>
            </p:nvSpPr>
            <p:spPr bwMode="auto">
              <a:xfrm>
                <a:off x="5005" y="2570"/>
                <a:ext cx="62" cy="46"/>
              </a:xfrm>
              <a:custGeom>
                <a:avLst/>
                <a:gdLst>
                  <a:gd name="T0" fmla="*/ 0 w 62"/>
                  <a:gd name="T1" fmla="*/ 46 h 46"/>
                  <a:gd name="T2" fmla="*/ 62 w 62"/>
                  <a:gd name="T3" fmla="*/ 22 h 46"/>
                  <a:gd name="T4" fmla="*/ 0 w 62"/>
                  <a:gd name="T5" fmla="*/ 0 h 46"/>
                  <a:gd name="T6" fmla="*/ 0 w 62"/>
                  <a:gd name="T7" fmla="*/ 46 h 46"/>
                  <a:gd name="T8" fmla="*/ 0 60000 65536"/>
                  <a:gd name="T9" fmla="*/ 0 60000 65536"/>
                  <a:gd name="T10" fmla="*/ 0 60000 65536"/>
                  <a:gd name="T11" fmla="*/ 0 60000 65536"/>
                  <a:gd name="T12" fmla="*/ 0 w 62"/>
                  <a:gd name="T13" fmla="*/ 0 h 46"/>
                  <a:gd name="T14" fmla="*/ 62 w 62"/>
                  <a:gd name="T15" fmla="*/ 46 h 46"/>
                </a:gdLst>
                <a:ahLst/>
                <a:cxnLst>
                  <a:cxn ang="T8">
                    <a:pos x="T0" y="T1"/>
                  </a:cxn>
                  <a:cxn ang="T9">
                    <a:pos x="T2" y="T3"/>
                  </a:cxn>
                  <a:cxn ang="T10">
                    <a:pos x="T4" y="T5"/>
                  </a:cxn>
                  <a:cxn ang="T11">
                    <a:pos x="T6" y="T7"/>
                  </a:cxn>
                </a:cxnLst>
                <a:rect l="T12" t="T13" r="T14" b="T15"/>
                <a:pathLst>
                  <a:path w="62" h="46">
                    <a:moveTo>
                      <a:pt x="0" y="46"/>
                    </a:moveTo>
                    <a:lnTo>
                      <a:pt x="62" y="22"/>
                    </a:lnTo>
                    <a:lnTo>
                      <a:pt x="0" y="0"/>
                    </a:lnTo>
                    <a:lnTo>
                      <a:pt x="0" y="46"/>
                    </a:lnTo>
                    <a:close/>
                  </a:path>
                </a:pathLst>
              </a:custGeom>
              <a:solidFill>
                <a:srgbClr val="000000"/>
              </a:solidFill>
              <a:ln w="9525">
                <a:noFill/>
                <a:round/>
                <a:headEnd/>
                <a:tailEnd/>
              </a:ln>
            </p:spPr>
            <p:txBody>
              <a:bodyPr/>
              <a:lstStyle/>
              <a:p>
                <a:endParaRPr lang="de-DE"/>
              </a:p>
            </p:txBody>
          </p:sp>
        </p:grpSp>
        <p:grpSp>
          <p:nvGrpSpPr>
            <p:cNvPr id="3" name="Group 17"/>
            <p:cNvGrpSpPr>
              <a:grpSpLocks/>
            </p:cNvGrpSpPr>
            <p:nvPr/>
          </p:nvGrpSpPr>
          <p:grpSpPr bwMode="auto">
            <a:xfrm>
              <a:off x="850848" y="4426400"/>
              <a:ext cx="2559798" cy="180489"/>
              <a:chOff x="1370" y="2569"/>
              <a:chExt cx="1756" cy="46"/>
            </a:xfrm>
          </p:grpSpPr>
          <p:sp>
            <p:nvSpPr>
              <p:cNvPr id="2101" name="Line 18"/>
              <p:cNvSpPr>
                <a:spLocks noChangeShapeType="1"/>
              </p:cNvSpPr>
              <p:nvPr/>
            </p:nvSpPr>
            <p:spPr bwMode="auto">
              <a:xfrm flipH="1">
                <a:off x="1429" y="2592"/>
                <a:ext cx="1697" cy="1"/>
              </a:xfrm>
              <a:prstGeom prst="line">
                <a:avLst/>
              </a:prstGeom>
              <a:noFill/>
              <a:ln w="14288">
                <a:solidFill>
                  <a:srgbClr val="000000"/>
                </a:solidFill>
                <a:round/>
                <a:headEnd/>
                <a:tailEnd/>
              </a:ln>
            </p:spPr>
            <p:txBody>
              <a:bodyPr/>
              <a:lstStyle/>
              <a:p>
                <a:endParaRPr lang="de-DE"/>
              </a:p>
            </p:txBody>
          </p:sp>
          <p:sp>
            <p:nvSpPr>
              <p:cNvPr id="2102" name="Freeform 19"/>
              <p:cNvSpPr>
                <a:spLocks/>
              </p:cNvSpPr>
              <p:nvPr/>
            </p:nvSpPr>
            <p:spPr bwMode="auto">
              <a:xfrm>
                <a:off x="1370" y="2569"/>
                <a:ext cx="62" cy="46"/>
              </a:xfrm>
              <a:custGeom>
                <a:avLst/>
                <a:gdLst>
                  <a:gd name="T0" fmla="*/ 62 w 62"/>
                  <a:gd name="T1" fmla="*/ 0 h 46"/>
                  <a:gd name="T2" fmla="*/ 0 w 62"/>
                  <a:gd name="T3" fmla="*/ 23 h 46"/>
                  <a:gd name="T4" fmla="*/ 62 w 62"/>
                  <a:gd name="T5" fmla="*/ 46 h 46"/>
                  <a:gd name="T6" fmla="*/ 62 w 62"/>
                  <a:gd name="T7" fmla="*/ 0 h 46"/>
                  <a:gd name="T8" fmla="*/ 0 60000 65536"/>
                  <a:gd name="T9" fmla="*/ 0 60000 65536"/>
                  <a:gd name="T10" fmla="*/ 0 60000 65536"/>
                  <a:gd name="T11" fmla="*/ 0 60000 65536"/>
                  <a:gd name="T12" fmla="*/ 0 w 62"/>
                  <a:gd name="T13" fmla="*/ 0 h 46"/>
                  <a:gd name="T14" fmla="*/ 62 w 62"/>
                  <a:gd name="T15" fmla="*/ 46 h 46"/>
                </a:gdLst>
                <a:ahLst/>
                <a:cxnLst>
                  <a:cxn ang="T8">
                    <a:pos x="T0" y="T1"/>
                  </a:cxn>
                  <a:cxn ang="T9">
                    <a:pos x="T2" y="T3"/>
                  </a:cxn>
                  <a:cxn ang="T10">
                    <a:pos x="T4" y="T5"/>
                  </a:cxn>
                  <a:cxn ang="T11">
                    <a:pos x="T6" y="T7"/>
                  </a:cxn>
                </a:cxnLst>
                <a:rect l="T12" t="T13" r="T14" b="T15"/>
                <a:pathLst>
                  <a:path w="62" h="46">
                    <a:moveTo>
                      <a:pt x="62" y="0"/>
                    </a:moveTo>
                    <a:lnTo>
                      <a:pt x="0" y="23"/>
                    </a:lnTo>
                    <a:lnTo>
                      <a:pt x="62" y="46"/>
                    </a:lnTo>
                    <a:lnTo>
                      <a:pt x="62" y="0"/>
                    </a:lnTo>
                    <a:close/>
                  </a:path>
                </a:pathLst>
              </a:custGeom>
              <a:solidFill>
                <a:srgbClr val="000000"/>
              </a:solidFill>
              <a:ln w="9525">
                <a:noFill/>
                <a:round/>
                <a:headEnd/>
                <a:tailEnd/>
              </a:ln>
            </p:spPr>
            <p:txBody>
              <a:bodyPr/>
              <a:lstStyle/>
              <a:p>
                <a:endParaRPr lang="de-DE"/>
              </a:p>
            </p:txBody>
          </p:sp>
        </p:grpSp>
        <p:sp>
          <p:nvSpPr>
            <p:cNvPr id="2063" name="Rectangle 13"/>
            <p:cNvSpPr>
              <a:spLocks noChangeArrowheads="1"/>
            </p:cNvSpPr>
            <p:nvPr/>
          </p:nvSpPr>
          <p:spPr bwMode="auto">
            <a:xfrm>
              <a:off x="3349481" y="4360668"/>
              <a:ext cx="1083630" cy="246221"/>
            </a:xfrm>
            <a:prstGeom prst="rect">
              <a:avLst/>
            </a:prstGeom>
            <a:solidFill>
              <a:schemeClr val="bg1"/>
            </a:solidFill>
            <a:ln w="9525">
              <a:noFill/>
              <a:miter lim="800000"/>
              <a:headEnd/>
              <a:tailEnd/>
            </a:ln>
          </p:spPr>
          <p:txBody>
            <a:bodyPr wrap="none" lIns="0" tIns="0" rIns="0" bIns="0">
              <a:spAutoFit/>
            </a:bodyPr>
            <a:lstStyle/>
            <a:p>
              <a:pPr defTabSz="762000"/>
              <a:r>
                <a:rPr lang="en-US" sz="1600" u="none" dirty="0">
                  <a:solidFill>
                    <a:srgbClr val="000000"/>
                  </a:solidFill>
                  <a:latin typeface="Book Antiqua" pitchFamily="18" charset="0"/>
                </a:rPr>
                <a:t>  N‘= N +L  </a:t>
              </a:r>
              <a:endParaRPr lang="en-US" sz="1200" u="none" dirty="0">
                <a:latin typeface="Times New Roman" pitchFamily="18" charset="0"/>
              </a:endParaRPr>
            </a:p>
          </p:txBody>
        </p:sp>
      </p:grpSp>
      <p:sp>
        <p:nvSpPr>
          <p:cNvPr id="61" name="Text Box 23"/>
          <p:cNvSpPr txBox="1">
            <a:spLocks noChangeArrowheads="1"/>
          </p:cNvSpPr>
          <p:nvPr/>
        </p:nvSpPr>
        <p:spPr bwMode="auto">
          <a:xfrm>
            <a:off x="519711" y="2882751"/>
            <a:ext cx="3810989" cy="340735"/>
          </a:xfrm>
          <a:prstGeom prst="rect">
            <a:avLst/>
          </a:prstGeom>
          <a:noFill/>
          <a:ln w="9525">
            <a:noFill/>
            <a:miter lim="800000"/>
            <a:headEnd/>
            <a:tailEnd/>
          </a:ln>
        </p:spPr>
        <p:txBody>
          <a:bodyPr wrap="square" lIns="90000" tIns="46800" rIns="90000" bIns="46800" anchor="ctr">
            <a:spAutoFit/>
          </a:bodyPr>
          <a:lstStyle/>
          <a:p>
            <a:pPr defTabSz="762000"/>
            <a:r>
              <a:rPr lang="de-DE" sz="1600" dirty="0" err="1">
                <a:latin typeface="Times New Roman" pitchFamily="18" charset="0"/>
              </a:rPr>
              <a:t>How</a:t>
            </a:r>
            <a:r>
              <a:rPr lang="de-DE" sz="1600" dirty="0">
                <a:latin typeface="Times New Roman" pitchFamily="18" charset="0"/>
              </a:rPr>
              <a:t> </a:t>
            </a:r>
            <a:r>
              <a:rPr lang="de-DE" sz="1600" dirty="0" err="1">
                <a:latin typeface="Times New Roman" pitchFamily="18" charset="0"/>
              </a:rPr>
              <a:t>to</a:t>
            </a:r>
            <a:r>
              <a:rPr lang="de-DE" sz="1600" dirty="0">
                <a:latin typeface="Times New Roman" pitchFamily="18" charset="0"/>
              </a:rPr>
              <a:t> </a:t>
            </a:r>
            <a:r>
              <a:rPr lang="de-DE" sz="1600" dirty="0" err="1">
                <a:latin typeface="Times New Roman" pitchFamily="18" charset="0"/>
              </a:rPr>
              <a:t>reduce</a:t>
            </a:r>
            <a:r>
              <a:rPr lang="de-DE" sz="1600" dirty="0">
                <a:latin typeface="Times New Roman" pitchFamily="18" charset="0"/>
              </a:rPr>
              <a:t>  </a:t>
            </a:r>
            <a:r>
              <a:rPr lang="de-DE" sz="1600" i="1" dirty="0">
                <a:effectLst>
                  <a:outerShdw blurRad="38100" dist="38100" dir="2700000" algn="tl">
                    <a:srgbClr val="000000">
                      <a:alpha val="43137"/>
                    </a:srgbClr>
                  </a:outerShdw>
                </a:effectLst>
                <a:latin typeface="Times New Roman" pitchFamily="18" charset="0"/>
              </a:rPr>
              <a:t>r  </a:t>
            </a:r>
            <a:r>
              <a:rPr lang="de-DE" sz="1600" dirty="0" err="1">
                <a:latin typeface="Times New Roman" pitchFamily="18" charset="0"/>
              </a:rPr>
              <a:t>without</a:t>
            </a:r>
            <a:r>
              <a:rPr lang="de-DE" sz="1600" dirty="0">
                <a:latin typeface="Times New Roman" pitchFamily="18" charset="0"/>
              </a:rPr>
              <a:t> </a:t>
            </a:r>
            <a:r>
              <a:rPr lang="de-DE" sz="1600" dirty="0" err="1">
                <a:latin typeface="Times New Roman" pitchFamily="18" charset="0"/>
              </a:rPr>
              <a:t>compression</a:t>
            </a:r>
            <a:r>
              <a:rPr lang="de-DE" sz="1600" dirty="0">
                <a:latin typeface="Times New Roman" pitchFamily="18" charset="0"/>
              </a:rPr>
              <a:t>?</a:t>
            </a:r>
          </a:p>
        </p:txBody>
      </p:sp>
      <p:sp>
        <p:nvSpPr>
          <p:cNvPr id="62" name="Line 54"/>
          <p:cNvSpPr>
            <a:spLocks noChangeShapeType="1"/>
          </p:cNvSpPr>
          <p:nvPr/>
        </p:nvSpPr>
        <p:spPr bwMode="auto">
          <a:xfrm>
            <a:off x="860228" y="2162671"/>
            <a:ext cx="0" cy="869759"/>
          </a:xfrm>
          <a:prstGeom prst="line">
            <a:avLst/>
          </a:prstGeom>
          <a:noFill/>
          <a:ln w="9525">
            <a:solidFill>
              <a:schemeClr val="tx1"/>
            </a:solidFill>
            <a:prstDash val="dash"/>
            <a:round/>
            <a:headEnd/>
            <a:tailEnd/>
          </a:ln>
        </p:spPr>
        <p:txBody>
          <a:bodyPr wrap="none" lIns="90000" tIns="46800" rIns="90000" bIns="46800" anchor="ctr"/>
          <a:lstStyle/>
          <a:p>
            <a:endParaRPr lang="de-DE"/>
          </a:p>
        </p:txBody>
      </p:sp>
      <p:graphicFrame>
        <p:nvGraphicFramePr>
          <p:cNvPr id="66" name="Object 55"/>
          <p:cNvGraphicFramePr>
            <a:graphicFrameLocks noChangeAspect="1"/>
          </p:cNvGraphicFramePr>
          <p:nvPr>
            <p:extLst>
              <p:ext uri="{D42A27DB-BD31-4B8C-83A1-F6EECF244321}">
                <p14:modId xmlns:p14="http://schemas.microsoft.com/office/powerpoint/2010/main" val="3739683128"/>
              </p:ext>
            </p:extLst>
          </p:nvPr>
        </p:nvGraphicFramePr>
        <p:xfrm>
          <a:off x="749885" y="4658392"/>
          <a:ext cx="7161629" cy="596684"/>
        </p:xfrm>
        <a:graphic>
          <a:graphicData uri="http://schemas.openxmlformats.org/presentationml/2006/ole">
            <mc:AlternateContent xmlns:mc="http://schemas.openxmlformats.org/markup-compatibility/2006">
              <mc:Choice xmlns:v="urn:schemas-microsoft-com:vml" Requires="v">
                <p:oleObj spid="_x0000_s28684" name="Formel" r:id="rId8" imgW="7302240" imgH="609480" progId="Equation.3">
                  <p:embed/>
                </p:oleObj>
              </mc:Choice>
              <mc:Fallback>
                <p:oleObj name="Formel" r:id="rId8" imgW="7302240" imgH="609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885" y="4658392"/>
                        <a:ext cx="7161629" cy="5966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Gerade Verbindung mit Pfeil 9"/>
          <p:cNvCxnSpPr/>
          <p:nvPr/>
        </p:nvCxnSpPr>
        <p:spPr bwMode="auto">
          <a:xfrm flipH="1">
            <a:off x="4536703" y="5187007"/>
            <a:ext cx="2664296" cy="862185"/>
          </a:xfrm>
          <a:prstGeom prst="straightConnector1">
            <a:avLst/>
          </a:prstGeom>
          <a:noFill/>
          <a:ln w="12700" cap="flat" cmpd="sng" algn="ctr">
            <a:solidFill>
              <a:schemeClr val="tx1"/>
            </a:solidFill>
            <a:prstDash val="dash"/>
            <a:round/>
            <a:headEnd type="none" w="med" len="med"/>
            <a:tailEnd type="arrow"/>
          </a:ln>
          <a:effectLst/>
        </p:spPr>
      </p:cxnSp>
      <p:graphicFrame>
        <p:nvGraphicFramePr>
          <p:cNvPr id="6" name="Objekt 5"/>
          <p:cNvGraphicFramePr>
            <a:graphicFrameLocks noChangeAspect="1"/>
          </p:cNvGraphicFramePr>
          <p:nvPr>
            <p:extLst>
              <p:ext uri="{D42A27DB-BD31-4B8C-83A1-F6EECF244321}">
                <p14:modId xmlns:p14="http://schemas.microsoft.com/office/powerpoint/2010/main" val="1152774093"/>
              </p:ext>
            </p:extLst>
          </p:nvPr>
        </p:nvGraphicFramePr>
        <p:xfrm>
          <a:off x="7902987" y="2548799"/>
          <a:ext cx="1754492" cy="674687"/>
        </p:xfrm>
        <a:graphic>
          <a:graphicData uri="http://schemas.openxmlformats.org/presentationml/2006/ole">
            <mc:AlternateContent xmlns:mc="http://schemas.openxmlformats.org/markup-compatibility/2006">
              <mc:Choice xmlns:v="urn:schemas-microsoft-com:vml" Requires="v">
                <p:oleObj spid="_x0000_s28685" name="Formel" r:id="rId10" imgW="1016000" imgH="393700" progId="Equation.3">
                  <p:embed/>
                </p:oleObj>
              </mc:Choice>
              <mc:Fallback>
                <p:oleObj name="Formel" r:id="rId10" imgW="10160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02987" y="2548799"/>
                        <a:ext cx="1754492" cy="674687"/>
                      </a:xfrm>
                      <a:prstGeom prst="rect">
                        <a:avLst/>
                      </a:prstGeom>
                      <a:noFill/>
                      <a:ln w="9525">
                        <a:solidFill>
                          <a:schemeClr val="tx1"/>
                        </a:solidFill>
                        <a:prstDash val="dash"/>
                        <a:miter lim="800000"/>
                        <a:headEnd/>
                        <a:tailEnd/>
                      </a:ln>
                    </p:spPr>
                  </p:pic>
                </p:oleObj>
              </mc:Fallback>
            </mc:AlternateContent>
          </a:graphicData>
        </a:graphic>
      </p:graphicFrame>
    </p:spTree>
    <p:extLst>
      <p:ext uri="{BB962C8B-B14F-4D97-AF65-F5344CB8AC3E}">
        <p14:creationId xmlns:p14="http://schemas.microsoft.com/office/powerpoint/2010/main" val="189182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 grpId="0" animBg="1"/>
      <p:bldP spid="20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20725" y="650875"/>
            <a:ext cx="9074150" cy="5203825"/>
          </a:xfrm>
          <a:prstGeom prst="rect">
            <a:avLst/>
          </a:prstGeom>
          <a:noFill/>
          <a:ln w="9525">
            <a:noFill/>
            <a:miter lim="800000"/>
            <a:headEnd/>
            <a:tailEnd/>
          </a:ln>
        </p:spPr>
        <p:txBody>
          <a:bodyPr>
            <a:spAutoFit/>
          </a:bodyPr>
          <a:lstStyle/>
          <a:p>
            <a:pPr marL="533400" indent="-533400" eaLnBrk="1" hangingPunct="1"/>
            <a:r>
              <a:rPr lang="en-US" sz="2400">
                <a:latin typeface="Arial Narrow" pitchFamily="34" charset="0"/>
              </a:rPr>
              <a:t>Example:</a:t>
            </a:r>
            <a:r>
              <a:rPr lang="en-US" sz="2400" u="none">
                <a:latin typeface="Arial Narrow" pitchFamily="34" charset="0"/>
              </a:rPr>
              <a:t>   A block cipher having a key size of 128 bits is encrypting a</a:t>
            </a:r>
            <a:br>
              <a:rPr lang="en-US" sz="2400" u="none">
                <a:latin typeface="Arial Narrow" pitchFamily="34" charset="0"/>
              </a:rPr>
            </a:br>
            <a:r>
              <a:rPr lang="en-US" sz="2400" u="none">
                <a:latin typeface="Arial Narrow" pitchFamily="34" charset="0"/>
              </a:rPr>
              <a:t>           clear text with a block length  of 128 bits. The clear text</a:t>
            </a:r>
            <a:br>
              <a:rPr lang="en-US" sz="2400" u="none">
                <a:latin typeface="Arial Narrow" pitchFamily="34" charset="0"/>
              </a:rPr>
            </a:br>
            <a:r>
              <a:rPr lang="en-US" sz="2400" u="none">
                <a:latin typeface="Arial Narrow" pitchFamily="34" charset="0"/>
              </a:rPr>
              <a:t>           redundancy is r=0.8.</a:t>
            </a:r>
          </a:p>
          <a:p>
            <a:pPr marL="533400" indent="-533400" eaLnBrk="1" hangingPunct="1"/>
            <a:endParaRPr lang="en-US" sz="2400" u="none">
              <a:latin typeface="Arial Narrow" pitchFamily="34" charset="0"/>
            </a:endParaRPr>
          </a:p>
          <a:p>
            <a:pPr marL="533400" indent="-533400" eaLnBrk="1" hangingPunct="1">
              <a:buFontTx/>
              <a:buAutoNum type="arabicPeriod"/>
            </a:pPr>
            <a:r>
              <a:rPr lang="en-US" sz="2400" u="none">
                <a:latin typeface="Arial Narrow" pitchFamily="34" charset="0"/>
              </a:rPr>
              <a:t>Compute the cipher‘s unicity distance  n</a:t>
            </a:r>
            <a:r>
              <a:rPr lang="en-US" sz="2400" u="none" baseline="-25000">
                <a:latin typeface="Arial Narrow" pitchFamily="34" charset="0"/>
              </a:rPr>
              <a:t>u</a:t>
            </a:r>
            <a:r>
              <a:rPr lang="en-US" sz="2400" u="none">
                <a:latin typeface="Arial Narrow" pitchFamily="34" charset="0"/>
              </a:rPr>
              <a:t> and the clear text entropy. </a:t>
            </a:r>
            <a:br>
              <a:rPr lang="en-US" sz="2400" u="none">
                <a:latin typeface="Arial Narrow" pitchFamily="34" charset="0"/>
              </a:rPr>
            </a:br>
            <a:r>
              <a:rPr lang="en-US" sz="2400" u="none">
                <a:latin typeface="Arial Narrow" pitchFamily="34" charset="0"/>
              </a:rPr>
              <a:t> </a:t>
            </a:r>
          </a:p>
          <a:p>
            <a:pPr marL="533400" indent="-533400" eaLnBrk="1" hangingPunct="1">
              <a:buFontTx/>
              <a:buAutoNum type="arabicPeriod"/>
            </a:pPr>
            <a:r>
              <a:rPr lang="en-US" sz="2400" u="none">
                <a:latin typeface="Arial Narrow" pitchFamily="34" charset="0"/>
              </a:rPr>
              <a:t>The „unicity distance was doubled by appending L random bits to the clear text block. Compute L and the new clear text entropy.</a:t>
            </a:r>
            <a:br>
              <a:rPr lang="en-US" sz="2400" u="none">
                <a:latin typeface="Arial Narrow" pitchFamily="34" charset="0"/>
              </a:rPr>
            </a:br>
            <a:endParaRPr lang="en-US" sz="2400" u="none">
              <a:latin typeface="Arial Narrow" pitchFamily="34" charset="0"/>
            </a:endParaRPr>
          </a:p>
          <a:p>
            <a:pPr marL="533400" indent="-533400" eaLnBrk="1" hangingPunct="1">
              <a:buFontTx/>
              <a:buAutoNum type="arabicPeriod"/>
            </a:pPr>
            <a:r>
              <a:rPr lang="en-US" sz="2400" u="none">
                <a:latin typeface="Arial Narrow" pitchFamily="34" charset="0"/>
              </a:rPr>
              <a:t>After all the above cipher changes an observer was able to watch 1000 cipher text bits. Would the observer with unlimited resources theoretically be able to uniquely break the cipher in that case ? Give a reasoning for your answer.</a:t>
            </a:r>
          </a:p>
          <a:p>
            <a:pPr marL="533400" indent="-533400" eaLnBrk="1" hangingPunct="1">
              <a:buFontTx/>
              <a:buAutoNum type="arabicPeriod"/>
            </a:pPr>
            <a:endParaRPr lang="en-US" sz="2400" u="none">
              <a:latin typeface="Arial Narrow" pitchFamily="34" charset="0"/>
            </a:endParaRPr>
          </a:p>
        </p:txBody>
      </p:sp>
      <p:sp>
        <p:nvSpPr>
          <p:cNvPr id="20483" name="Text Box 5"/>
          <p:cNvSpPr txBox="1">
            <a:spLocks noChangeArrowheads="1"/>
          </p:cNvSpPr>
          <p:nvPr/>
        </p:nvSpPr>
        <p:spPr bwMode="auto">
          <a:xfrm>
            <a:off x="863600" y="6267450"/>
            <a:ext cx="663575" cy="228600"/>
          </a:xfrm>
          <a:prstGeom prst="rect">
            <a:avLst/>
          </a:prstGeom>
          <a:noFill/>
          <a:ln w="12700">
            <a:noFill/>
            <a:miter lim="800000"/>
            <a:headEnd/>
            <a:tailEnd/>
          </a:ln>
        </p:spPr>
        <p:txBody>
          <a:bodyPr wrap="none" lIns="90000" tIns="46800" rIns="90000" bIns="46800">
            <a:spAutoFit/>
          </a:bodyPr>
          <a:lstStyle/>
          <a:p>
            <a:r>
              <a:rPr lang="de-DE" sz="900"/>
              <a:t>SDF2009</a:t>
            </a:r>
          </a:p>
        </p:txBody>
      </p:sp>
    </p:spTree>
    <p:extLst>
      <p:ext uri="{BB962C8B-B14F-4D97-AF65-F5344CB8AC3E}">
        <p14:creationId xmlns:p14="http://schemas.microsoft.com/office/powerpoint/2010/main" val="749371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863600" y="506413"/>
            <a:ext cx="1281113" cy="466725"/>
          </a:xfrm>
          <a:prstGeom prst="rect">
            <a:avLst/>
          </a:prstGeom>
          <a:noFill/>
          <a:ln w="9525">
            <a:noFill/>
            <a:miter lim="800000"/>
            <a:headEnd/>
            <a:tailEnd/>
          </a:ln>
        </p:spPr>
        <p:txBody>
          <a:bodyPr wrap="none" lIns="100429" tIns="50214" rIns="100429" bIns="50214">
            <a:spAutoFit/>
          </a:bodyPr>
          <a:lstStyle/>
          <a:p>
            <a:pPr algn="ctr" defTabSz="1004888" eaLnBrk="1" hangingPunct="1">
              <a:defRPr/>
            </a:pPr>
            <a:r>
              <a:rPr lang="en-US" sz="2400">
                <a:effectLst>
                  <a:outerShdw blurRad="38100" dist="38100" dir="2700000" algn="tl">
                    <a:srgbClr val="C0C0C0"/>
                  </a:outerShdw>
                </a:effectLst>
                <a:latin typeface="Arial Narrow" pitchFamily="34" charset="0"/>
              </a:rPr>
              <a:t>Solution:</a:t>
            </a:r>
          </a:p>
        </p:txBody>
      </p:sp>
      <p:sp>
        <p:nvSpPr>
          <p:cNvPr id="21507" name="Text Box 3"/>
          <p:cNvSpPr txBox="1">
            <a:spLocks noChangeArrowheads="1"/>
          </p:cNvSpPr>
          <p:nvPr/>
        </p:nvSpPr>
        <p:spPr bwMode="auto">
          <a:xfrm>
            <a:off x="1008063" y="1227138"/>
            <a:ext cx="3552825" cy="406400"/>
          </a:xfrm>
          <a:prstGeom prst="rect">
            <a:avLst/>
          </a:prstGeom>
          <a:noFill/>
          <a:ln w="9525">
            <a:noFill/>
            <a:miter lim="800000"/>
            <a:headEnd/>
            <a:tailEnd/>
          </a:ln>
        </p:spPr>
        <p:txBody>
          <a:bodyPr wrap="none" lIns="98847" tIns="51400" rIns="98847" bIns="51400">
            <a:spAutoFit/>
          </a:bodyPr>
          <a:lstStyle/>
          <a:p>
            <a:pPr defTabSz="1004888" eaLnBrk="1" hangingPunct="1"/>
            <a:r>
              <a:rPr lang="en-US" u="none">
                <a:latin typeface="Arial Narrow" pitchFamily="34" charset="0"/>
              </a:rPr>
              <a:t>K= 128 Bits,   H(x)=?  Bits,   r = 0.8</a:t>
            </a:r>
          </a:p>
        </p:txBody>
      </p:sp>
      <p:sp>
        <p:nvSpPr>
          <p:cNvPr id="21508" name="Text Box 4"/>
          <p:cNvSpPr txBox="1">
            <a:spLocks noChangeArrowheads="1"/>
          </p:cNvSpPr>
          <p:nvPr/>
        </p:nvSpPr>
        <p:spPr bwMode="auto">
          <a:xfrm>
            <a:off x="752475" y="2049463"/>
            <a:ext cx="9217025" cy="406400"/>
          </a:xfrm>
          <a:prstGeom prst="rect">
            <a:avLst/>
          </a:prstGeom>
          <a:noFill/>
          <a:ln w="9525">
            <a:noFill/>
            <a:miter lim="800000"/>
            <a:headEnd/>
            <a:tailEnd/>
          </a:ln>
        </p:spPr>
        <p:txBody>
          <a:bodyPr wrap="none" lIns="98847" tIns="51400" rIns="98847" bIns="51400">
            <a:spAutoFit/>
          </a:bodyPr>
          <a:lstStyle/>
          <a:p>
            <a:pPr defTabSz="1004888" eaLnBrk="1" hangingPunct="1"/>
            <a:r>
              <a:rPr lang="en-US" u="none">
                <a:latin typeface="Arial Narrow" pitchFamily="34" charset="0"/>
              </a:rPr>
              <a:t>1.    Unicity distance  n</a:t>
            </a:r>
            <a:r>
              <a:rPr lang="en-US" u="none" baseline="-25000">
                <a:latin typeface="Arial Narrow" pitchFamily="34" charset="0"/>
              </a:rPr>
              <a:t>u</a:t>
            </a:r>
            <a:r>
              <a:rPr lang="en-US" u="none">
                <a:latin typeface="Arial Narrow" pitchFamily="34" charset="0"/>
              </a:rPr>
              <a:t> =       = 128/0.8 = 160 Bits </a:t>
            </a:r>
            <a:r>
              <a:rPr lang="en-US" sz="1400" u="none">
                <a:latin typeface="Arial Narrow" pitchFamily="34" charset="0"/>
              </a:rPr>
              <a:t>(the cipher can be theoretically broken after 160 cipher bits)</a:t>
            </a:r>
          </a:p>
        </p:txBody>
      </p:sp>
      <p:sp>
        <p:nvSpPr>
          <p:cNvPr id="21510" name="Text Box 6"/>
          <p:cNvSpPr txBox="1">
            <a:spLocks noChangeArrowheads="1"/>
          </p:cNvSpPr>
          <p:nvPr/>
        </p:nvSpPr>
        <p:spPr bwMode="auto">
          <a:xfrm>
            <a:off x="4821238" y="4808538"/>
            <a:ext cx="3752850" cy="376237"/>
          </a:xfrm>
          <a:prstGeom prst="rect">
            <a:avLst/>
          </a:prstGeom>
          <a:noFill/>
          <a:ln w="9525">
            <a:noFill/>
            <a:miter lim="800000"/>
            <a:headEnd/>
            <a:tailEnd/>
          </a:ln>
        </p:spPr>
        <p:txBody>
          <a:bodyPr wrap="none" lIns="98847" tIns="51400" rIns="98847" bIns="51400">
            <a:spAutoFit/>
          </a:bodyPr>
          <a:lstStyle/>
          <a:p>
            <a:pPr defTabSz="1004888" eaLnBrk="1" hangingPunct="1"/>
            <a:r>
              <a:rPr lang="en-US" sz="1800" u="none" dirty="0">
                <a:latin typeface="Arial Narrow" pitchFamily="34" charset="0"/>
              </a:rPr>
              <a:t>H‘(x) = L + H(x) = 128 + 25,6  = 153.6 bits</a:t>
            </a:r>
          </a:p>
        </p:txBody>
      </p:sp>
      <p:sp>
        <p:nvSpPr>
          <p:cNvPr id="21511" name="Text Box 7"/>
          <p:cNvSpPr txBox="1">
            <a:spLocks noChangeArrowheads="1"/>
          </p:cNvSpPr>
          <p:nvPr/>
        </p:nvSpPr>
        <p:spPr bwMode="auto">
          <a:xfrm>
            <a:off x="720725" y="3560763"/>
            <a:ext cx="4003102" cy="1642687"/>
          </a:xfrm>
          <a:prstGeom prst="rect">
            <a:avLst/>
          </a:prstGeom>
          <a:noFill/>
          <a:ln w="9525">
            <a:noFill/>
            <a:miter lim="800000"/>
            <a:headEnd/>
            <a:tailEnd/>
          </a:ln>
        </p:spPr>
        <p:txBody>
          <a:bodyPr wrap="none" lIns="98847" tIns="51400" rIns="98847" bIns="51400">
            <a:spAutoFit/>
          </a:bodyPr>
          <a:lstStyle/>
          <a:p>
            <a:pPr marL="293688" indent="-293688" defTabSz="1004888" eaLnBrk="1" hangingPunct="1">
              <a:buFontTx/>
              <a:buAutoNum type="arabicPeriod" startAt="2"/>
            </a:pPr>
            <a:r>
              <a:rPr lang="en-US" u="none" dirty="0">
                <a:latin typeface="Arial Narrow" pitchFamily="34" charset="0"/>
              </a:rPr>
              <a:t>            </a:t>
            </a:r>
            <a:r>
              <a:rPr lang="en-US" u="none" dirty="0" err="1">
                <a:latin typeface="Arial Narrow" pitchFamily="34" charset="0"/>
              </a:rPr>
              <a:t>n‘</a:t>
            </a:r>
            <a:r>
              <a:rPr lang="en-US" u="none" baseline="-25000" dirty="0" err="1">
                <a:latin typeface="Arial Narrow" pitchFamily="34" charset="0"/>
              </a:rPr>
              <a:t>u</a:t>
            </a:r>
            <a:r>
              <a:rPr lang="en-US" u="none" dirty="0">
                <a:latin typeface="Arial Narrow" pitchFamily="34" charset="0"/>
              </a:rPr>
              <a:t> = [ ( N + L ) / N  ] ·   n</a:t>
            </a:r>
            <a:r>
              <a:rPr lang="en-US" u="none" baseline="-25000" dirty="0">
                <a:latin typeface="Arial Narrow" pitchFamily="34" charset="0"/>
              </a:rPr>
              <a:t>u</a:t>
            </a:r>
            <a:r>
              <a:rPr lang="en-US" u="none" dirty="0">
                <a:latin typeface="Arial Narrow" pitchFamily="34" charset="0"/>
              </a:rPr>
              <a:t> </a:t>
            </a:r>
          </a:p>
          <a:p>
            <a:pPr marL="293688" indent="-293688" defTabSz="1004888" eaLnBrk="1" hangingPunct="1"/>
            <a:r>
              <a:rPr lang="en-US" u="none" dirty="0">
                <a:latin typeface="Arial Narrow" pitchFamily="34" charset="0"/>
              </a:rPr>
              <a:t>   </a:t>
            </a:r>
          </a:p>
          <a:p>
            <a:pPr marL="293688" indent="-293688" defTabSz="1004888" eaLnBrk="1" hangingPunct="1"/>
            <a:r>
              <a:rPr lang="en-US" u="none" dirty="0">
                <a:latin typeface="Arial Narrow" pitchFamily="34" charset="0"/>
              </a:rPr>
              <a:t>          2 ∙ 160 =  [( 128 + L ) / 128] ·   160</a:t>
            </a:r>
          </a:p>
          <a:p>
            <a:pPr marL="293688" indent="-293688" defTabSz="1004888" eaLnBrk="1" hangingPunct="1"/>
            <a:r>
              <a:rPr lang="en-US" u="none" dirty="0">
                <a:latin typeface="Arial Narrow" pitchFamily="34" charset="0"/>
              </a:rPr>
              <a:t> </a:t>
            </a:r>
          </a:p>
          <a:p>
            <a:pPr marL="293688" indent="-293688" defTabSz="1004888" eaLnBrk="1" hangingPunct="1"/>
            <a:r>
              <a:rPr lang="en-US" u="none" dirty="0">
                <a:latin typeface="Arial Narrow" pitchFamily="34" charset="0"/>
              </a:rPr>
              <a:t>         =&gt; L = 128 Bits</a:t>
            </a:r>
          </a:p>
        </p:txBody>
      </p:sp>
      <p:sp>
        <p:nvSpPr>
          <p:cNvPr id="21512" name="Text Box 8"/>
          <p:cNvSpPr txBox="1">
            <a:spLocks noChangeArrowheads="1"/>
          </p:cNvSpPr>
          <p:nvPr/>
        </p:nvSpPr>
        <p:spPr bwMode="auto">
          <a:xfrm>
            <a:off x="792163" y="5546725"/>
            <a:ext cx="8929687" cy="711200"/>
          </a:xfrm>
          <a:prstGeom prst="rect">
            <a:avLst/>
          </a:prstGeom>
          <a:noFill/>
          <a:ln w="9525">
            <a:noFill/>
            <a:miter lim="800000"/>
            <a:headEnd/>
            <a:tailEnd/>
          </a:ln>
        </p:spPr>
        <p:txBody>
          <a:bodyPr lIns="98847" tIns="51400" rIns="98847" bIns="51400">
            <a:spAutoFit/>
          </a:bodyPr>
          <a:lstStyle/>
          <a:p>
            <a:pPr marL="196850" indent="-196850" defTabSz="1004888" eaLnBrk="1" hangingPunct="1"/>
            <a:r>
              <a:rPr lang="en-US" u="none" dirty="0">
                <a:latin typeface="Arial Narrow" pitchFamily="34" charset="0"/>
              </a:rPr>
              <a:t>3.    The observer can theoretically break the cipher as the number of the observed </a:t>
            </a:r>
            <a:br>
              <a:rPr lang="en-US" u="none" dirty="0">
                <a:latin typeface="Arial Narrow" pitchFamily="34" charset="0"/>
              </a:rPr>
            </a:br>
            <a:r>
              <a:rPr lang="en-US" u="none" dirty="0">
                <a:latin typeface="Arial Narrow" pitchFamily="34" charset="0"/>
              </a:rPr>
              <a:t>   cryptogram bits (1000 bits) is more than the unicity distance (320 bits) of the cipher.</a:t>
            </a:r>
          </a:p>
        </p:txBody>
      </p:sp>
      <p:grpSp>
        <p:nvGrpSpPr>
          <p:cNvPr id="7" name="Gruppieren 6">
            <a:extLst>
              <a:ext uri="{FF2B5EF4-FFF2-40B4-BE49-F238E27FC236}">
                <a16:creationId xmlns="" xmlns:a16="http://schemas.microsoft.com/office/drawing/2014/main" id="{CB5E857E-9190-4E4C-AE74-C242DBC40131}"/>
              </a:ext>
            </a:extLst>
          </p:cNvPr>
          <p:cNvGrpSpPr/>
          <p:nvPr/>
        </p:nvGrpSpPr>
        <p:grpSpPr>
          <a:xfrm>
            <a:off x="1368425" y="2697163"/>
            <a:ext cx="8482341" cy="657802"/>
            <a:chOff x="1368425" y="2697163"/>
            <a:chExt cx="8482341" cy="657802"/>
          </a:xfrm>
        </p:grpSpPr>
        <p:sp>
          <p:nvSpPr>
            <p:cNvPr id="21509" name="Text Box 5"/>
            <p:cNvSpPr txBox="1">
              <a:spLocks noChangeArrowheads="1"/>
            </p:cNvSpPr>
            <p:nvPr/>
          </p:nvSpPr>
          <p:spPr bwMode="auto">
            <a:xfrm>
              <a:off x="1368425" y="2697163"/>
              <a:ext cx="8482341" cy="657802"/>
            </a:xfrm>
            <a:prstGeom prst="rect">
              <a:avLst/>
            </a:prstGeom>
            <a:noFill/>
            <a:ln w="9525">
              <a:noFill/>
              <a:miter lim="800000"/>
              <a:headEnd/>
              <a:tailEnd/>
            </a:ln>
          </p:spPr>
          <p:txBody>
            <a:bodyPr wrap="none" lIns="98847" tIns="51400" rIns="98847" bIns="51400">
              <a:spAutoFit/>
            </a:bodyPr>
            <a:lstStyle/>
            <a:p>
              <a:pPr defTabSz="1004888" eaLnBrk="1" hangingPunct="1"/>
              <a:r>
                <a:rPr lang="en-US" sz="1800" u="none" dirty="0">
                  <a:latin typeface="Arial Narrow" pitchFamily="34" charset="0"/>
                </a:rPr>
                <a:t>As             r = [ N – H(x) ] / N    </a:t>
              </a:r>
            </a:p>
            <a:p>
              <a:pPr defTabSz="1004888" eaLnBrk="1" hangingPunct="1"/>
              <a:r>
                <a:rPr lang="en-US" sz="1800" u="none" dirty="0">
                  <a:latin typeface="Arial Narrow" pitchFamily="34" charset="0"/>
                </a:rPr>
                <a:t> =&gt;      N . r  =  N – H(x)           =&gt;  entropy    H(x) = N ·  (1-r)     =&gt; H(x) = 128 · (1-0.8) = </a:t>
              </a:r>
              <a:r>
                <a:rPr lang="en-US" sz="1800" u="none" dirty="0">
                  <a:solidFill>
                    <a:srgbClr val="FF0000"/>
                  </a:solidFill>
                  <a:latin typeface="Arial Narrow" pitchFamily="34" charset="0"/>
                </a:rPr>
                <a:t>25.6 Bits</a:t>
              </a:r>
            </a:p>
          </p:txBody>
        </p:sp>
        <p:sp>
          <p:nvSpPr>
            <p:cNvPr id="21513" name="Rectangle 9"/>
            <p:cNvSpPr>
              <a:spLocks noChangeArrowheads="1"/>
            </p:cNvSpPr>
            <p:nvPr/>
          </p:nvSpPr>
          <p:spPr bwMode="auto">
            <a:xfrm>
              <a:off x="5184775" y="2986088"/>
              <a:ext cx="1512888" cy="360362"/>
            </a:xfrm>
            <a:prstGeom prst="rect">
              <a:avLst/>
            </a:prstGeom>
            <a:noFill/>
            <a:ln w="12700">
              <a:solidFill>
                <a:schemeClr val="tx1"/>
              </a:solidFill>
              <a:prstDash val="dash"/>
              <a:miter lim="800000"/>
              <a:headEnd/>
              <a:tailEnd/>
            </a:ln>
          </p:spPr>
          <p:txBody>
            <a:bodyPr wrap="none" lIns="90000" tIns="46800" rIns="90000" bIns="46800" anchor="ctr">
              <a:spAutoFit/>
            </a:bodyPr>
            <a:lstStyle/>
            <a:p>
              <a:endParaRPr lang="de-DE"/>
            </a:p>
          </p:txBody>
        </p:sp>
      </p:grpSp>
      <p:sp>
        <p:nvSpPr>
          <p:cNvPr id="21514" name="Text Box 26"/>
          <p:cNvSpPr txBox="1">
            <a:spLocks noChangeArrowheads="1"/>
          </p:cNvSpPr>
          <p:nvPr/>
        </p:nvSpPr>
        <p:spPr bwMode="auto">
          <a:xfrm>
            <a:off x="3384550" y="1906588"/>
            <a:ext cx="331788" cy="701675"/>
          </a:xfrm>
          <a:prstGeom prst="rect">
            <a:avLst/>
          </a:prstGeom>
          <a:noFill/>
          <a:ln w="12700">
            <a:noFill/>
            <a:miter lim="800000"/>
            <a:headEnd/>
            <a:tailEnd/>
          </a:ln>
        </p:spPr>
        <p:txBody>
          <a:bodyPr wrap="none" lIns="90000" tIns="46800" rIns="90000" bIns="46800">
            <a:spAutoFit/>
          </a:bodyPr>
          <a:lstStyle/>
          <a:p>
            <a:r>
              <a:rPr lang="en-US" u="none">
                <a:latin typeface="Arial Narrow" pitchFamily="34" charset="0"/>
              </a:rPr>
              <a:t>K</a:t>
            </a:r>
          </a:p>
          <a:p>
            <a:r>
              <a:rPr lang="en-US" u="none">
                <a:latin typeface="Arial Narrow" pitchFamily="34" charset="0"/>
              </a:rPr>
              <a:t> r</a:t>
            </a:r>
          </a:p>
        </p:txBody>
      </p:sp>
      <p:sp>
        <p:nvSpPr>
          <p:cNvPr id="21515" name="Line 27"/>
          <p:cNvSpPr>
            <a:spLocks noChangeShapeType="1"/>
          </p:cNvSpPr>
          <p:nvPr/>
        </p:nvSpPr>
        <p:spPr bwMode="auto">
          <a:xfrm>
            <a:off x="3441700" y="2279650"/>
            <a:ext cx="215900" cy="0"/>
          </a:xfrm>
          <a:prstGeom prst="line">
            <a:avLst/>
          </a:prstGeom>
          <a:noFill/>
          <a:ln w="12700">
            <a:solidFill>
              <a:schemeClr val="tx1"/>
            </a:solidFill>
            <a:round/>
            <a:headEnd/>
            <a:tailEnd/>
          </a:ln>
        </p:spPr>
        <p:txBody>
          <a:bodyPr wrap="none" lIns="90000" tIns="46800" rIns="90000" bIns="46800" anchor="ctr">
            <a:spAutoFit/>
          </a:bodyPr>
          <a:lstStyle/>
          <a:p>
            <a:endParaRPr lang="de-DE"/>
          </a:p>
        </p:txBody>
      </p:sp>
      <p:sp>
        <p:nvSpPr>
          <p:cNvPr id="21516" name="Rectangle 28"/>
          <p:cNvSpPr>
            <a:spLocks noChangeArrowheads="1"/>
          </p:cNvSpPr>
          <p:nvPr/>
        </p:nvSpPr>
        <p:spPr bwMode="auto">
          <a:xfrm>
            <a:off x="2920666" y="1906588"/>
            <a:ext cx="792163" cy="647700"/>
          </a:xfrm>
          <a:prstGeom prst="rect">
            <a:avLst/>
          </a:prstGeom>
          <a:noFill/>
          <a:ln w="12700">
            <a:solidFill>
              <a:schemeClr val="tx1"/>
            </a:solidFill>
            <a:prstDash val="dash"/>
            <a:miter lim="800000"/>
            <a:headEnd/>
            <a:tailEnd/>
          </a:ln>
        </p:spPr>
        <p:txBody>
          <a:bodyPr wrap="none" lIns="90000" tIns="46800" rIns="90000" bIns="46800" anchor="ctr">
            <a:spAutoFit/>
          </a:bodyPr>
          <a:lstStyle/>
          <a:p>
            <a:endParaRPr lang="de-DE"/>
          </a:p>
        </p:txBody>
      </p:sp>
      <p:sp>
        <p:nvSpPr>
          <p:cNvPr id="21517" name="Rectangle 29"/>
          <p:cNvSpPr>
            <a:spLocks noChangeArrowheads="1"/>
          </p:cNvSpPr>
          <p:nvPr/>
        </p:nvSpPr>
        <p:spPr bwMode="auto">
          <a:xfrm>
            <a:off x="5907088" y="593725"/>
            <a:ext cx="1847850" cy="349250"/>
          </a:xfrm>
          <a:prstGeom prst="rect">
            <a:avLst/>
          </a:prstGeom>
          <a:solidFill>
            <a:srgbClr val="FFEBEB"/>
          </a:solidFill>
          <a:ln w="12700">
            <a:solidFill>
              <a:schemeClr val="tx1"/>
            </a:solidFill>
            <a:miter lim="800000"/>
            <a:headEnd/>
            <a:tailEnd/>
          </a:ln>
        </p:spPr>
        <p:txBody>
          <a:bodyPr wrap="none" lIns="90000" tIns="46800" rIns="90000" bIns="46800" anchor="ctr">
            <a:spAutoFit/>
          </a:bodyPr>
          <a:lstStyle/>
          <a:p>
            <a:pPr algn="ctr"/>
            <a:r>
              <a:rPr lang="en-US" sz="1600" u="none"/>
              <a:t>    128 bits Data   </a:t>
            </a:r>
          </a:p>
        </p:txBody>
      </p:sp>
      <p:sp>
        <p:nvSpPr>
          <p:cNvPr id="21518" name="Rectangle 30"/>
          <p:cNvSpPr>
            <a:spLocks noChangeArrowheads="1"/>
          </p:cNvSpPr>
          <p:nvPr/>
        </p:nvSpPr>
        <p:spPr bwMode="auto">
          <a:xfrm>
            <a:off x="5907088" y="1241425"/>
            <a:ext cx="1847850" cy="349250"/>
          </a:xfrm>
          <a:prstGeom prst="rect">
            <a:avLst/>
          </a:prstGeom>
          <a:solidFill>
            <a:srgbClr val="FFEBEB"/>
          </a:solidFill>
          <a:ln w="12700">
            <a:solidFill>
              <a:schemeClr val="tx1"/>
            </a:solidFill>
            <a:miter lim="800000"/>
            <a:headEnd/>
            <a:tailEnd/>
          </a:ln>
        </p:spPr>
        <p:txBody>
          <a:bodyPr wrap="none" lIns="90000" tIns="46800" rIns="90000" bIns="46800" anchor="ctr">
            <a:spAutoFit/>
          </a:bodyPr>
          <a:lstStyle/>
          <a:p>
            <a:pPr algn="ctr"/>
            <a:r>
              <a:rPr lang="en-US" sz="1600" u="none"/>
              <a:t>    128 bits Data   </a:t>
            </a:r>
          </a:p>
        </p:txBody>
      </p:sp>
      <p:sp>
        <p:nvSpPr>
          <p:cNvPr id="21519" name="Rectangle 31"/>
          <p:cNvSpPr>
            <a:spLocks noChangeArrowheads="1"/>
          </p:cNvSpPr>
          <p:nvPr/>
        </p:nvSpPr>
        <p:spPr bwMode="auto">
          <a:xfrm>
            <a:off x="7661275" y="1241425"/>
            <a:ext cx="1981200" cy="349250"/>
          </a:xfrm>
          <a:prstGeom prst="rect">
            <a:avLst/>
          </a:prstGeom>
          <a:solidFill>
            <a:srgbClr val="89FF89"/>
          </a:solidFill>
          <a:ln w="12700">
            <a:solidFill>
              <a:schemeClr val="tx1"/>
            </a:solidFill>
            <a:miter lim="800000"/>
            <a:headEnd/>
            <a:tailEnd/>
          </a:ln>
        </p:spPr>
        <p:txBody>
          <a:bodyPr wrap="none" lIns="90000" tIns="46800" rIns="90000" bIns="46800" anchor="ctr">
            <a:spAutoFit/>
          </a:bodyPr>
          <a:lstStyle/>
          <a:p>
            <a:pPr algn="ctr"/>
            <a:r>
              <a:rPr lang="en-US" sz="1600" u="none"/>
              <a:t>  128 random bits  </a:t>
            </a:r>
            <a:endParaRPr lang="en-US" sz="1800" u="none"/>
          </a:p>
        </p:txBody>
      </p:sp>
      <p:sp>
        <p:nvSpPr>
          <p:cNvPr id="21520" name="Text Box 32"/>
          <p:cNvSpPr txBox="1">
            <a:spLocks noChangeArrowheads="1"/>
          </p:cNvSpPr>
          <p:nvPr/>
        </p:nvSpPr>
        <p:spPr bwMode="auto">
          <a:xfrm>
            <a:off x="4895850" y="604838"/>
            <a:ext cx="879475" cy="366712"/>
          </a:xfrm>
          <a:prstGeom prst="rect">
            <a:avLst/>
          </a:prstGeom>
          <a:noFill/>
          <a:ln w="12700">
            <a:noFill/>
            <a:miter lim="800000"/>
            <a:headEnd/>
            <a:tailEnd/>
          </a:ln>
        </p:spPr>
        <p:txBody>
          <a:bodyPr wrap="none" lIns="90000" tIns="46800" rIns="90000" bIns="46800">
            <a:spAutoFit/>
          </a:bodyPr>
          <a:lstStyle/>
          <a:p>
            <a:r>
              <a:rPr lang="en-US" sz="1800"/>
              <a:t>before</a:t>
            </a:r>
          </a:p>
        </p:txBody>
      </p:sp>
      <p:sp>
        <p:nvSpPr>
          <p:cNvPr id="21521" name="Text Box 33"/>
          <p:cNvSpPr txBox="1">
            <a:spLocks noChangeArrowheads="1"/>
          </p:cNvSpPr>
          <p:nvPr/>
        </p:nvSpPr>
        <p:spPr bwMode="auto">
          <a:xfrm>
            <a:off x="4895850" y="1252538"/>
            <a:ext cx="676275" cy="366712"/>
          </a:xfrm>
          <a:prstGeom prst="rect">
            <a:avLst/>
          </a:prstGeom>
          <a:noFill/>
          <a:ln w="12700">
            <a:noFill/>
            <a:miter lim="800000"/>
            <a:headEnd/>
            <a:tailEnd/>
          </a:ln>
        </p:spPr>
        <p:txBody>
          <a:bodyPr wrap="none" lIns="90000" tIns="46800" rIns="90000" bIns="46800">
            <a:spAutoFit/>
          </a:bodyPr>
          <a:lstStyle/>
          <a:p>
            <a:r>
              <a:rPr lang="en-US" sz="1800"/>
              <a:t>after</a:t>
            </a:r>
          </a:p>
        </p:txBody>
      </p:sp>
      <p:sp>
        <p:nvSpPr>
          <p:cNvPr id="21522" name="Rectangle 34"/>
          <p:cNvSpPr>
            <a:spLocks noChangeArrowheads="1"/>
          </p:cNvSpPr>
          <p:nvPr/>
        </p:nvSpPr>
        <p:spPr bwMode="auto">
          <a:xfrm>
            <a:off x="4752975" y="290513"/>
            <a:ext cx="5111750" cy="1512887"/>
          </a:xfrm>
          <a:prstGeom prst="rect">
            <a:avLst/>
          </a:prstGeom>
          <a:noFill/>
          <a:ln w="12700">
            <a:solidFill>
              <a:schemeClr val="tx1"/>
            </a:solidFill>
            <a:prstDash val="dash"/>
            <a:miter lim="800000"/>
            <a:headEnd/>
            <a:tailEnd/>
          </a:ln>
        </p:spPr>
        <p:txBody>
          <a:bodyPr lIns="90000" tIns="46800" rIns="90000" bIns="46800" anchor="ctr">
            <a:spAutoFit/>
          </a:bodyPr>
          <a:lstStyle/>
          <a:p>
            <a:endParaRPr lang="de-DE"/>
          </a:p>
        </p:txBody>
      </p:sp>
      <p:cxnSp>
        <p:nvCxnSpPr>
          <p:cNvPr id="3" name="Gerader Verbinder 2">
            <a:extLst>
              <a:ext uri="{FF2B5EF4-FFF2-40B4-BE49-F238E27FC236}">
                <a16:creationId xmlns="" xmlns:a16="http://schemas.microsoft.com/office/drawing/2014/main" id="{6E6BC36E-B9E1-4E07-B033-E786304546B5}"/>
              </a:ext>
            </a:extLst>
          </p:cNvPr>
          <p:cNvCxnSpPr/>
          <p:nvPr/>
        </p:nvCxnSpPr>
        <p:spPr bwMode="auto">
          <a:xfrm>
            <a:off x="7661275" y="1590675"/>
            <a:ext cx="1483940" cy="1395413"/>
          </a:xfrm>
          <a:prstGeom prst="line">
            <a:avLst/>
          </a:prstGeom>
          <a:noFill/>
          <a:ln w="12700" cap="flat" cmpd="sng" algn="ctr">
            <a:solidFill>
              <a:schemeClr val="tx1"/>
            </a:solidFill>
            <a:prstDash val="dash"/>
            <a:round/>
            <a:headEnd type="none" w="med" len="med"/>
            <a:tailEnd type="triangle" w="med" len="med"/>
          </a:ln>
          <a:effectLst/>
        </p:spPr>
      </p:cxnSp>
      <p:cxnSp>
        <p:nvCxnSpPr>
          <p:cNvPr id="5" name="Gerade Verbindung mit Pfeil 4">
            <a:extLst>
              <a:ext uri="{FF2B5EF4-FFF2-40B4-BE49-F238E27FC236}">
                <a16:creationId xmlns="" xmlns:a16="http://schemas.microsoft.com/office/drawing/2014/main" id="{E05BCECC-169F-420B-805C-85A03B7D3C47}"/>
              </a:ext>
            </a:extLst>
          </p:cNvPr>
          <p:cNvCxnSpPr/>
          <p:nvPr/>
        </p:nvCxnSpPr>
        <p:spPr bwMode="auto">
          <a:xfrm>
            <a:off x="5907088" y="1619250"/>
            <a:ext cx="2950095" cy="1366838"/>
          </a:xfrm>
          <a:prstGeom prst="straightConnector1">
            <a:avLst/>
          </a:prstGeom>
          <a:noFill/>
          <a:ln w="12700" cap="flat" cmpd="sng" algn="ctr">
            <a:solidFill>
              <a:schemeClr val="tx1"/>
            </a:solidFill>
            <a:prstDash val="dash"/>
            <a:round/>
            <a:headEnd type="none" w="med" len="med"/>
            <a:tailEnd type="triangle"/>
          </a:ln>
          <a:effectLst/>
        </p:spPr>
      </p:cxnSp>
      <p:sp>
        <p:nvSpPr>
          <p:cNvPr id="6" name="Rechteck 5">
            <a:extLst>
              <a:ext uri="{FF2B5EF4-FFF2-40B4-BE49-F238E27FC236}">
                <a16:creationId xmlns="" xmlns:a16="http://schemas.microsoft.com/office/drawing/2014/main" id="{F003F5CE-5C65-48B6-A419-9224767E994C}"/>
              </a:ext>
            </a:extLst>
          </p:cNvPr>
          <p:cNvSpPr/>
          <p:nvPr/>
        </p:nvSpPr>
        <p:spPr bwMode="auto">
          <a:xfrm>
            <a:off x="8269338" y="3323708"/>
            <a:ext cx="1751754" cy="740845"/>
          </a:xfrm>
          <a:prstGeom prst="rect">
            <a:avLst/>
          </a:prstGeom>
          <a:noFill/>
          <a:ln w="12700" cap="flat" cmpd="sng" algn="ctr">
            <a:solidFill>
              <a:schemeClr val="tx1"/>
            </a:solidFill>
            <a:prstDash val="dash"/>
            <a:round/>
            <a:headEnd type="none" w="med" len="med"/>
            <a:tailEnd type="triangl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a:ln>
                  <a:noFill/>
                </a:ln>
                <a:solidFill>
                  <a:schemeClr val="tx1"/>
                </a:solidFill>
                <a:effectLst/>
                <a:latin typeface="Arial" charset="0"/>
              </a:rPr>
              <a:t>Usefull</a:t>
            </a:r>
            <a:r>
              <a:rPr kumimoji="0" lang="de-DE" sz="1400" b="0" i="0" u="none" strike="noStrike" cap="none" normalizeH="0" baseline="0" dirty="0">
                <a:ln>
                  <a:noFill/>
                </a:ln>
                <a:solidFill>
                  <a:schemeClr val="tx1"/>
                </a:solidFill>
                <a:effectLst/>
                <a:latin typeface="Arial" charset="0"/>
              </a:rPr>
              <a:t> </a:t>
            </a:r>
            <a:r>
              <a:rPr kumimoji="0" lang="de-DE" sz="1400" b="0" i="0" u="none" strike="noStrike" cap="none" normalizeH="0" baseline="0" dirty="0" err="1">
                <a:ln>
                  <a:noFill/>
                </a:ln>
                <a:solidFill>
                  <a:schemeClr val="tx1"/>
                </a:solidFill>
                <a:effectLst/>
                <a:latin typeface="Arial" charset="0"/>
              </a:rPr>
              <a:t>Iformation</a:t>
            </a:r>
            <a:r>
              <a:rPr kumimoji="0" lang="de-DE" sz="1400" b="0" i="0" u="none" strike="noStrike" cap="none" normalizeH="0" baseline="0" dirty="0">
                <a:ln>
                  <a:noFill/>
                </a:ln>
                <a:solidFill>
                  <a:schemeClr val="tx1"/>
                </a:solidFill>
                <a:effectLst/>
                <a:latin typeface="Arial" charset="0"/>
              </a:rPr>
              <a:t> </a:t>
            </a:r>
            <a:r>
              <a:rPr kumimoji="0" lang="de-DE" sz="1400" b="0" i="0" u="none" strike="noStrike" cap="none" normalizeH="0" baseline="0" dirty="0" err="1">
                <a:ln>
                  <a:noFill/>
                </a:ln>
                <a:solidFill>
                  <a:schemeClr val="tx1"/>
                </a:solidFill>
                <a:effectLst/>
                <a:latin typeface="Arial" charset="0"/>
              </a:rPr>
              <a:t>part</a:t>
            </a:r>
            <a:r>
              <a:rPr kumimoji="0" lang="de-DE" sz="1400" b="0" i="0" u="none" strike="noStrike" cap="none" normalizeH="0" baseline="0" dirty="0">
                <a:ln>
                  <a:noFill/>
                </a:ln>
                <a:solidFill>
                  <a:schemeClr val="tx1"/>
                </a:solidFill>
                <a:effectLst/>
                <a:latin typeface="Arial" charset="0"/>
              </a:rPr>
              <a:t> </a:t>
            </a:r>
            <a:r>
              <a:rPr kumimoji="0" lang="de-DE" sz="1400" b="0" i="0" u="none" strike="noStrike" cap="none" normalizeH="0" baseline="0" dirty="0" err="1">
                <a:ln>
                  <a:noFill/>
                </a:ln>
                <a:solidFill>
                  <a:schemeClr val="tx1"/>
                </a:solidFill>
                <a:effectLst/>
                <a:latin typeface="Arial" charset="0"/>
              </a:rPr>
              <a:t>of</a:t>
            </a:r>
            <a:r>
              <a:rPr kumimoji="0" lang="de-DE" sz="1400" b="0" i="0" u="none" strike="noStrike" cap="none" normalizeH="0" baseline="0" dirty="0">
                <a:ln>
                  <a:noFill/>
                </a:ln>
                <a:solidFill>
                  <a:schemeClr val="tx1"/>
                </a:solidFill>
                <a:effectLst/>
                <a:latin typeface="Arial" charset="0"/>
              </a:rPr>
              <a:t> </a:t>
            </a:r>
            <a:r>
              <a:rPr kumimoji="0" lang="de-DE" sz="1400" b="0" i="0" u="none" strike="noStrike" cap="none" normalizeH="0" baseline="0" dirty="0" err="1">
                <a:ln>
                  <a:noFill/>
                </a:ln>
                <a:solidFill>
                  <a:schemeClr val="tx1"/>
                </a:solidFill>
                <a:effectLst/>
                <a:latin typeface="Arial" charset="0"/>
              </a:rPr>
              <a:t>the</a:t>
            </a:r>
            <a:r>
              <a:rPr kumimoji="0" lang="de-DE" sz="1400" b="0" i="0" u="none" strike="noStrike" cap="none" normalizeH="0" baseline="0" dirty="0">
                <a:ln>
                  <a:noFill/>
                </a:ln>
                <a:solidFill>
                  <a:schemeClr val="tx1"/>
                </a:solidFill>
                <a:effectLst/>
                <a:latin typeface="Arial" charset="0"/>
              </a:rPr>
              <a:t> 128 </a:t>
            </a:r>
            <a:r>
              <a:rPr kumimoji="0" lang="de-DE" sz="1400" b="0" i="0" u="none" strike="noStrike" cap="none" normalizeH="0" baseline="0" dirty="0" err="1">
                <a:ln>
                  <a:noFill/>
                </a:ln>
                <a:solidFill>
                  <a:schemeClr val="tx1"/>
                </a:solidFill>
                <a:effectLst/>
                <a:latin typeface="Arial" charset="0"/>
              </a:rPr>
              <a:t>bits</a:t>
            </a:r>
            <a:r>
              <a:rPr kumimoji="0" lang="de-DE" sz="1400" b="0" i="0" u="none" strike="noStrike" cap="none" normalizeH="0" baseline="0" dirty="0">
                <a:ln>
                  <a:noFill/>
                </a:ln>
                <a:solidFill>
                  <a:schemeClr val="tx1"/>
                </a:solidFill>
                <a:effectLst/>
                <a:latin typeface="Arial" charset="0"/>
              </a:rPr>
              <a:t> </a:t>
            </a:r>
            <a:r>
              <a:rPr kumimoji="0" lang="de-DE" sz="1400" b="0" i="0" u="none" strike="noStrike" cap="none" normalizeH="0" baseline="0" dirty="0" err="1">
                <a:ln>
                  <a:noFill/>
                </a:ln>
                <a:solidFill>
                  <a:schemeClr val="tx1"/>
                </a:solidFill>
                <a:effectLst/>
                <a:latin typeface="Arial" charset="0"/>
              </a:rPr>
              <a:t>are</a:t>
            </a:r>
            <a:r>
              <a:rPr kumimoji="0" lang="de-DE" sz="1400" b="0" i="0" u="none" strike="noStrike" cap="none" normalizeH="0" baseline="0" dirty="0">
                <a:ln>
                  <a:noFill/>
                </a:ln>
                <a:solidFill>
                  <a:schemeClr val="tx1"/>
                </a:solidFill>
                <a:effectLst/>
                <a:latin typeface="Arial" charset="0"/>
              </a:rPr>
              <a:t> </a:t>
            </a:r>
            <a:r>
              <a:rPr kumimoji="0" lang="de-DE" sz="1400" b="0" i="0" u="none" strike="noStrike" cap="none" normalizeH="0" baseline="0" dirty="0" err="1">
                <a:ln>
                  <a:noFill/>
                </a:ln>
                <a:solidFill>
                  <a:schemeClr val="tx1"/>
                </a:solidFill>
                <a:effectLst/>
                <a:latin typeface="Arial" charset="0"/>
              </a:rPr>
              <a:t>only</a:t>
            </a:r>
            <a:r>
              <a:rPr kumimoji="0" lang="de-DE" sz="1400" b="0" i="0" u="none" strike="noStrike" cap="none" normalizeH="0" baseline="0" dirty="0">
                <a:ln>
                  <a:noFill/>
                </a:ln>
                <a:solidFill>
                  <a:schemeClr val="tx1"/>
                </a:solidFill>
                <a:effectLst/>
                <a:latin typeface="Arial" charset="0"/>
              </a:rPr>
              <a:t> 25 </a:t>
            </a:r>
            <a:r>
              <a:rPr kumimoji="0" lang="de-DE" sz="1400" b="0" i="0" u="none" strike="noStrike" cap="none" normalizeH="0" baseline="0" dirty="0" err="1">
                <a:ln>
                  <a:noFill/>
                </a:ln>
                <a:solidFill>
                  <a:schemeClr val="tx1"/>
                </a:solidFill>
                <a:effectLst/>
                <a:latin typeface="Arial" charset="0"/>
              </a:rPr>
              <a:t>bit</a:t>
            </a:r>
            <a:r>
              <a:rPr kumimoji="0" lang="de-DE" sz="1400" b="0" i="0" u="none" strike="noStrike" cap="none" normalizeH="0" baseline="0" dirty="0">
                <a:ln>
                  <a:noFill/>
                </a:ln>
                <a:solidFill>
                  <a:schemeClr val="tx1"/>
                </a:solidFill>
                <a:effectLst/>
                <a:latin typeface="Arial" charset="0"/>
              </a:rPr>
              <a:t> !</a:t>
            </a:r>
          </a:p>
        </p:txBody>
      </p:sp>
    </p:spTree>
    <p:extLst>
      <p:ext uri="{BB962C8B-B14F-4D97-AF65-F5344CB8AC3E}">
        <p14:creationId xmlns:p14="http://schemas.microsoft.com/office/powerpoint/2010/main" val="379001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P spid="21512"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60" name="Text Box 4"/>
          <p:cNvSpPr txBox="1">
            <a:spLocks noChangeArrowheads="1"/>
          </p:cNvSpPr>
          <p:nvPr/>
        </p:nvSpPr>
        <p:spPr bwMode="auto">
          <a:xfrm>
            <a:off x="720725" y="434975"/>
            <a:ext cx="8723313" cy="579438"/>
          </a:xfrm>
          <a:prstGeom prst="rect">
            <a:avLst/>
          </a:prstGeom>
          <a:noFill/>
          <a:ln w="9525">
            <a:noFill/>
            <a:miter lim="800000"/>
            <a:headEnd/>
            <a:tailEnd/>
          </a:ln>
          <a:effectLst/>
        </p:spPr>
        <p:txBody>
          <a:bodyPr wrap="none" lIns="90000" tIns="46800" rIns="90000" bIns="46800">
            <a:spAutoFit/>
          </a:bodyPr>
          <a:lstStyle/>
          <a:p>
            <a:pPr defTabSz="762000">
              <a:defRPr/>
            </a:pPr>
            <a:r>
              <a:rPr lang="en-US" sz="3200" u="none">
                <a:solidFill>
                  <a:srgbClr val="1515F5"/>
                </a:solidFill>
                <a:effectLst>
                  <a:outerShdw blurRad="38100" dist="38100" dir="2700000" algn="tl">
                    <a:srgbClr val="C0C0C0"/>
                  </a:outerShdw>
                </a:effectLst>
                <a:latin typeface="Arial" pitchFamily="34" charset="0"/>
                <a:cs typeface="Times New Roman (Arabic)" charset="-78"/>
              </a:rPr>
              <a:t>Two interesting statements around security!</a:t>
            </a:r>
          </a:p>
        </p:txBody>
      </p:sp>
      <p:sp>
        <p:nvSpPr>
          <p:cNvPr id="1376261" name="Text Box 5"/>
          <p:cNvSpPr txBox="1">
            <a:spLocks noChangeArrowheads="1"/>
          </p:cNvSpPr>
          <p:nvPr/>
        </p:nvSpPr>
        <p:spPr bwMode="auto">
          <a:xfrm>
            <a:off x="720725" y="1370013"/>
            <a:ext cx="9144000" cy="2711450"/>
          </a:xfrm>
          <a:prstGeom prst="rect">
            <a:avLst/>
          </a:prstGeom>
          <a:noFill/>
          <a:ln w="12700">
            <a:solidFill>
              <a:schemeClr val="tx1"/>
            </a:solidFill>
            <a:prstDash val="dash"/>
            <a:miter lim="800000"/>
            <a:headEnd/>
            <a:tailEnd/>
          </a:ln>
          <a:effectLst/>
        </p:spPr>
        <p:txBody>
          <a:bodyPr lIns="90000" tIns="46800" rIns="90000" bIns="46800">
            <a:spAutoFit/>
          </a:bodyPr>
          <a:lstStyle/>
          <a:p>
            <a:pPr eaLnBrk="1" hangingPunct="1">
              <a:spcBef>
                <a:spcPct val="20000"/>
              </a:spcBef>
              <a:defRPr/>
            </a:pPr>
            <a:r>
              <a:rPr lang="en-US" sz="2400" u="none">
                <a:latin typeface="Arial Narrow" pitchFamily="34" charset="0"/>
              </a:rPr>
              <a:t>„</a:t>
            </a:r>
            <a:r>
              <a:rPr lang="en-US" sz="2400" u="none">
                <a:solidFill>
                  <a:srgbClr val="1515F5"/>
                </a:solidFill>
                <a:latin typeface="Arial Narrow" pitchFamily="34" charset="0"/>
              </a:rPr>
              <a:t>The only system which is </a:t>
            </a:r>
            <a:r>
              <a:rPr lang="en-US" sz="2400">
                <a:solidFill>
                  <a:srgbClr val="1515F5"/>
                </a:solidFill>
                <a:latin typeface="Arial Narrow" pitchFamily="34" charset="0"/>
              </a:rPr>
              <a:t>truly secure</a:t>
            </a:r>
            <a:r>
              <a:rPr lang="en-US" sz="2400" u="none">
                <a:solidFill>
                  <a:srgbClr val="1515F5"/>
                </a:solidFill>
                <a:latin typeface="Arial Narrow" pitchFamily="34" charset="0"/>
              </a:rPr>
              <a:t> is one which is </a:t>
            </a:r>
            <a:r>
              <a:rPr lang="en-US" sz="2400">
                <a:solidFill>
                  <a:schemeClr val="hlink"/>
                </a:solidFill>
                <a:latin typeface="Arial Narrow" pitchFamily="34" charset="0"/>
              </a:rPr>
              <a:t>switched off</a:t>
            </a:r>
            <a:r>
              <a:rPr lang="en-US" sz="2400" u="none">
                <a:solidFill>
                  <a:srgbClr val="1515F5"/>
                </a:solidFill>
                <a:latin typeface="Arial Narrow" pitchFamily="34" charset="0"/>
              </a:rPr>
              <a:t> , </a:t>
            </a:r>
            <a:r>
              <a:rPr lang="en-US" sz="2400" u="none">
                <a:solidFill>
                  <a:schemeClr val="hlink"/>
                </a:solidFill>
                <a:latin typeface="Arial Narrow" pitchFamily="34" charset="0"/>
              </a:rPr>
              <a:t>unplugged</a:t>
            </a:r>
            <a:r>
              <a:rPr lang="en-US" sz="2400" u="none">
                <a:solidFill>
                  <a:srgbClr val="1515F5"/>
                </a:solidFill>
                <a:latin typeface="Arial Narrow" pitchFamily="34" charset="0"/>
              </a:rPr>
              <a:t>, locked in a titanium lined </a:t>
            </a:r>
            <a:r>
              <a:rPr lang="en-US" sz="2400" u="none">
                <a:solidFill>
                  <a:schemeClr val="hlink"/>
                </a:solidFill>
                <a:latin typeface="Arial Narrow" pitchFamily="34" charset="0"/>
              </a:rPr>
              <a:t>safe</a:t>
            </a:r>
            <a:r>
              <a:rPr lang="en-US" sz="2400" u="none">
                <a:solidFill>
                  <a:srgbClr val="1515F5"/>
                </a:solidFill>
                <a:latin typeface="Arial Narrow" pitchFamily="34" charset="0"/>
              </a:rPr>
              <a:t>, buried in a concrete </a:t>
            </a:r>
            <a:r>
              <a:rPr lang="en-US" sz="2400" u="none">
                <a:solidFill>
                  <a:schemeClr val="hlink"/>
                </a:solidFill>
                <a:latin typeface="Arial Narrow" pitchFamily="34" charset="0"/>
              </a:rPr>
              <a:t>bunker</a:t>
            </a:r>
            <a:r>
              <a:rPr lang="en-US" sz="2400" u="none">
                <a:solidFill>
                  <a:srgbClr val="1515F5"/>
                </a:solidFill>
                <a:latin typeface="Arial Narrow" pitchFamily="34" charset="0"/>
              </a:rPr>
              <a:t>, surrounded by </a:t>
            </a:r>
            <a:r>
              <a:rPr lang="en-US" sz="2400" u="none">
                <a:solidFill>
                  <a:schemeClr val="hlink"/>
                </a:solidFill>
                <a:latin typeface="Arial Narrow" pitchFamily="34" charset="0"/>
              </a:rPr>
              <a:t>nerve gas</a:t>
            </a:r>
            <a:r>
              <a:rPr lang="en-US" sz="2400" u="none">
                <a:solidFill>
                  <a:srgbClr val="1515F5"/>
                </a:solidFill>
                <a:latin typeface="Arial Narrow" pitchFamily="34" charset="0"/>
              </a:rPr>
              <a:t> and very highly paid armed </a:t>
            </a:r>
            <a:r>
              <a:rPr lang="en-US" sz="2400" u="none">
                <a:solidFill>
                  <a:schemeClr val="hlink"/>
                </a:solidFill>
                <a:latin typeface="Arial Narrow" pitchFamily="34" charset="0"/>
              </a:rPr>
              <a:t>guards</a:t>
            </a:r>
            <a:r>
              <a:rPr lang="en-US" sz="2400" u="none">
                <a:solidFill>
                  <a:srgbClr val="1515F5"/>
                </a:solidFill>
                <a:latin typeface="Arial Narrow" pitchFamily="34" charset="0"/>
              </a:rPr>
              <a:t>.</a:t>
            </a:r>
          </a:p>
          <a:p>
            <a:pPr eaLnBrk="1" hangingPunct="1">
              <a:spcBef>
                <a:spcPct val="20000"/>
              </a:spcBef>
              <a:defRPr/>
            </a:pPr>
            <a:r>
              <a:rPr lang="en-US" sz="2400" i="1">
                <a:solidFill>
                  <a:srgbClr val="1515F5"/>
                </a:solidFill>
                <a:effectLst>
                  <a:outerShdw blurRad="38100" dist="38100" dir="2700000" algn="tl">
                    <a:srgbClr val="C0C0C0"/>
                  </a:outerShdw>
                </a:effectLst>
                <a:latin typeface="Arial Narrow" pitchFamily="34" charset="0"/>
              </a:rPr>
              <a:t>Even then,</a:t>
            </a:r>
            <a:r>
              <a:rPr lang="en-US" sz="2400" i="1" u="none">
                <a:solidFill>
                  <a:srgbClr val="1515F5"/>
                </a:solidFill>
                <a:effectLst>
                  <a:outerShdw blurRad="38100" dist="38100" dir="2700000" algn="tl">
                    <a:srgbClr val="C0C0C0"/>
                  </a:outerShdw>
                </a:effectLst>
                <a:latin typeface="Arial Narrow" pitchFamily="34" charset="0"/>
              </a:rPr>
              <a:t> I wouldn't stake my life on it ....“</a:t>
            </a:r>
          </a:p>
          <a:p>
            <a:pPr eaLnBrk="1" hangingPunct="1">
              <a:spcBef>
                <a:spcPct val="20000"/>
              </a:spcBef>
              <a:defRPr/>
            </a:pPr>
            <a:endParaRPr lang="en-US" sz="2400" i="1" u="none">
              <a:solidFill>
                <a:srgbClr val="1515F5"/>
              </a:solidFill>
              <a:effectLst>
                <a:outerShdw blurRad="38100" dist="38100" dir="2700000" algn="tl">
                  <a:srgbClr val="C0C0C0"/>
                </a:outerShdw>
              </a:effectLst>
              <a:latin typeface="Arial Narrow" pitchFamily="34" charset="0"/>
            </a:endParaRPr>
          </a:p>
          <a:p>
            <a:pPr eaLnBrk="1" hangingPunct="1">
              <a:spcBef>
                <a:spcPct val="20000"/>
              </a:spcBef>
              <a:defRPr/>
            </a:pPr>
            <a:r>
              <a:rPr lang="en-US" sz="1800" u="none">
                <a:latin typeface="Arial Narrow" pitchFamily="34" charset="0"/>
              </a:rPr>
              <a:t>Gene Spafford - </a:t>
            </a:r>
            <a:r>
              <a:rPr lang="en-US" sz="1800" b="0" u="none">
                <a:latin typeface="Arial Narrow" pitchFamily="34" charset="0"/>
              </a:rPr>
              <a:t>Computer Operations, Audit and Security Technology (COAST), Purdue University</a:t>
            </a:r>
          </a:p>
          <a:p>
            <a:pPr>
              <a:defRPr/>
            </a:pPr>
            <a:endParaRPr lang="en-US">
              <a:latin typeface="Arial" pitchFamily="34" charset="0"/>
            </a:endParaRPr>
          </a:p>
        </p:txBody>
      </p:sp>
      <p:sp>
        <p:nvSpPr>
          <p:cNvPr id="1376262" name="Text Box 6"/>
          <p:cNvSpPr txBox="1">
            <a:spLocks noChangeArrowheads="1"/>
          </p:cNvSpPr>
          <p:nvPr/>
        </p:nvSpPr>
        <p:spPr bwMode="auto">
          <a:xfrm>
            <a:off x="792163" y="4467225"/>
            <a:ext cx="9145587" cy="1603375"/>
          </a:xfrm>
          <a:prstGeom prst="rect">
            <a:avLst/>
          </a:prstGeom>
          <a:noFill/>
          <a:ln w="12700">
            <a:solidFill>
              <a:schemeClr val="tx1"/>
            </a:solidFill>
            <a:prstDash val="dash"/>
            <a:miter lim="800000"/>
            <a:headEnd/>
            <a:tailEnd/>
          </a:ln>
        </p:spPr>
        <p:txBody>
          <a:bodyPr lIns="90000" tIns="46800" rIns="90000" bIns="46800">
            <a:spAutoFit/>
          </a:bodyPr>
          <a:lstStyle/>
          <a:p>
            <a:pPr eaLnBrk="1" hangingPunct="1">
              <a:spcBef>
                <a:spcPct val="20000"/>
              </a:spcBef>
            </a:pPr>
            <a:r>
              <a:rPr lang="en-US" sz="2400" u="none"/>
              <a:t>„</a:t>
            </a:r>
            <a:r>
              <a:rPr lang="en-US" sz="2400" u="none">
                <a:solidFill>
                  <a:srgbClr val="1515F5"/>
                </a:solidFill>
              </a:rPr>
              <a:t>If I am asked to stake my life on a cryptographic function, </a:t>
            </a:r>
            <a:br>
              <a:rPr lang="en-US" sz="2400" u="none">
                <a:solidFill>
                  <a:srgbClr val="1515F5"/>
                </a:solidFill>
              </a:rPr>
            </a:br>
            <a:r>
              <a:rPr lang="en-US" sz="2400" u="none">
                <a:solidFill>
                  <a:srgbClr val="1515F5"/>
                </a:solidFill>
              </a:rPr>
              <a:t>I would not trust any function related to </a:t>
            </a:r>
            <a:r>
              <a:rPr lang="en-US" sz="2400" u="none">
                <a:solidFill>
                  <a:schemeClr val="hlink"/>
                </a:solidFill>
              </a:rPr>
              <a:t>known mathematics</a:t>
            </a:r>
            <a:r>
              <a:rPr lang="en-US" sz="2400" u="none">
                <a:solidFill>
                  <a:srgbClr val="1515F5"/>
                </a:solidFill>
              </a:rPr>
              <a:t>“</a:t>
            </a:r>
          </a:p>
          <a:p>
            <a:pPr eaLnBrk="1" hangingPunct="1">
              <a:spcBef>
                <a:spcPct val="20000"/>
              </a:spcBef>
            </a:pPr>
            <a:endParaRPr lang="en-US" sz="2400" u="none">
              <a:solidFill>
                <a:srgbClr val="1515F5"/>
              </a:solidFill>
            </a:endParaRPr>
          </a:p>
          <a:p>
            <a:pPr eaLnBrk="1" hangingPunct="1">
              <a:spcBef>
                <a:spcPct val="20000"/>
              </a:spcBef>
            </a:pPr>
            <a:r>
              <a:rPr lang="en-US" sz="1800" u="none">
                <a:solidFill>
                  <a:schemeClr val="hlink"/>
                </a:solidFill>
                <a:latin typeface="Times New Roman" pitchFamily="18" charset="0"/>
              </a:rPr>
              <a:t>Ulli Maurer</a:t>
            </a:r>
            <a:r>
              <a:rPr lang="en-US" sz="1800" u="none">
                <a:latin typeface="Times New Roman" pitchFamily="18" charset="0"/>
              </a:rPr>
              <a:t> – ETH Zürich, Swisserland</a:t>
            </a:r>
          </a:p>
        </p:txBody>
      </p:sp>
    </p:spTree>
    <p:extLst>
      <p:ext uri="{BB962C8B-B14F-4D97-AF65-F5344CB8AC3E}">
        <p14:creationId xmlns:p14="http://schemas.microsoft.com/office/powerpoint/2010/main" val="134243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6262"/>
                                        </p:tgtEl>
                                        <p:attrNameLst>
                                          <p:attrName>style.visibility</p:attrName>
                                        </p:attrNameLst>
                                      </p:cBhvr>
                                      <p:to>
                                        <p:strVal val="visible"/>
                                      </p:to>
                                    </p:set>
                                    <p:animEffect transition="in" filter="box(in)">
                                      <p:cBhvr>
                                        <p:cTn id="7" dur="500"/>
                                        <p:tgtEl>
                                          <p:spTgt spid="1376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Text Box 3"/>
          <p:cNvSpPr txBox="1">
            <a:spLocks noChangeArrowheads="1"/>
          </p:cNvSpPr>
          <p:nvPr/>
        </p:nvSpPr>
        <p:spPr bwMode="auto">
          <a:xfrm>
            <a:off x="975836" y="2162671"/>
            <a:ext cx="6369179" cy="1584359"/>
          </a:xfrm>
          <a:prstGeom prst="rect">
            <a:avLst/>
          </a:prstGeom>
          <a:solidFill>
            <a:srgbClr val="F0F0F0"/>
          </a:solidFill>
          <a:ln w="9525">
            <a:noFill/>
            <a:miter lim="800000"/>
            <a:headEnd/>
            <a:tailEnd/>
          </a:ln>
        </p:spPr>
        <p:txBody>
          <a:bodyPr wrap="square" lIns="90750" tIns="45378" rIns="90750" bIns="45378">
            <a:spAutoFit/>
          </a:bodyPr>
          <a:lstStyle/>
          <a:p>
            <a:pPr defTabSz="756277">
              <a:spcAft>
                <a:spcPts val="600"/>
              </a:spcAft>
            </a:pPr>
            <a:r>
              <a:rPr lang="en-GB" altLang="ar-SA" dirty="0">
                <a:solidFill>
                  <a:srgbClr val="000000"/>
                </a:solidFill>
                <a:effectLst>
                  <a:outerShdw blurRad="38100" dist="38100" dir="2700000" algn="tl">
                    <a:srgbClr val="000000">
                      <a:alpha val="43137"/>
                    </a:srgbClr>
                  </a:outerShdw>
                </a:effectLst>
                <a:latin typeface="Arial Narrow" pitchFamily="34" charset="0"/>
                <a:cs typeface="Arial" charset="0"/>
              </a:rPr>
              <a:t>I.  Conventional Cryptography as </a:t>
            </a:r>
            <a:r>
              <a:rPr lang="en-GB" altLang="ar-SA" dirty="0">
                <a:solidFill>
                  <a:srgbClr val="FC0128"/>
                </a:solidFill>
                <a:effectLst>
                  <a:outerShdw blurRad="38100" dist="38100" dir="2700000" algn="tl">
                    <a:srgbClr val="000000">
                      <a:alpha val="43137"/>
                    </a:srgbClr>
                  </a:outerShdw>
                </a:effectLst>
                <a:latin typeface="Arial Narrow" pitchFamily="34" charset="0"/>
                <a:cs typeface="Arial" charset="0"/>
              </a:rPr>
              <a:t>Art </a:t>
            </a:r>
            <a:r>
              <a:rPr lang="en-GB" altLang="ar-SA" dirty="0">
                <a:solidFill>
                  <a:srgbClr val="000000"/>
                </a:solidFill>
                <a:effectLst>
                  <a:outerShdw blurRad="38100" dist="38100" dir="2700000" algn="tl">
                    <a:srgbClr val="000000">
                      <a:alpha val="43137"/>
                    </a:srgbClr>
                  </a:outerShdw>
                </a:effectLst>
                <a:latin typeface="Arial Narrow" pitchFamily="34" charset="0"/>
                <a:cs typeface="Arial" charset="0"/>
              </a:rPr>
              <a:t>till 1949</a:t>
            </a:r>
          </a:p>
          <a:p>
            <a:pPr marL="567199" lvl="1" defTabSz="756277">
              <a:buFontTx/>
              <a:buChar char="•"/>
            </a:pPr>
            <a:r>
              <a:rPr lang="en-GB" altLang="ar-SA" sz="1800" u="none" dirty="0">
                <a:solidFill>
                  <a:srgbClr val="000000"/>
                </a:solidFill>
                <a:latin typeface="Arial Narrow" pitchFamily="34" charset="0"/>
                <a:cs typeface="Arial" charset="0"/>
              </a:rPr>
              <a:t>  Julius Caesar Cipher</a:t>
            </a:r>
          </a:p>
          <a:p>
            <a:pPr marL="567199" lvl="1" defTabSz="756277">
              <a:buFontTx/>
              <a:buChar char="•"/>
            </a:pPr>
            <a:r>
              <a:rPr lang="en-GB" altLang="ar-SA" sz="1800" u="none" dirty="0">
                <a:solidFill>
                  <a:srgbClr val="000000"/>
                </a:solidFill>
                <a:latin typeface="Arial Narrow" pitchFamily="34" charset="0"/>
                <a:cs typeface="Arial" charset="0"/>
              </a:rPr>
              <a:t>  </a:t>
            </a:r>
            <a:r>
              <a:rPr lang="en-GB" altLang="ar-SA" sz="1800" u="none" dirty="0" err="1">
                <a:solidFill>
                  <a:srgbClr val="000000"/>
                </a:solidFill>
                <a:latin typeface="Arial Narrow" pitchFamily="34" charset="0"/>
                <a:cs typeface="Arial" charset="0"/>
              </a:rPr>
              <a:t>Kaisiski</a:t>
            </a:r>
            <a:r>
              <a:rPr lang="en-GB" altLang="ar-SA" sz="1800" u="none" dirty="0">
                <a:solidFill>
                  <a:srgbClr val="000000"/>
                </a:solidFill>
                <a:latin typeface="Arial Narrow" pitchFamily="34" charset="0"/>
                <a:cs typeface="Arial" charset="0"/>
              </a:rPr>
              <a:t> “ The </a:t>
            </a:r>
            <a:r>
              <a:rPr lang="en-GB" altLang="ar-SA" sz="1800" i="1" u="none" dirty="0">
                <a:solidFill>
                  <a:srgbClr val="FC0128"/>
                </a:solidFill>
                <a:latin typeface="Arial Narrow" pitchFamily="34" charset="0"/>
                <a:cs typeface="Arial" charset="0"/>
              </a:rPr>
              <a:t>Art </a:t>
            </a:r>
            <a:r>
              <a:rPr lang="en-GB" altLang="ar-SA" sz="1800" u="none" dirty="0">
                <a:solidFill>
                  <a:srgbClr val="000000"/>
                </a:solidFill>
                <a:latin typeface="Arial Narrow" pitchFamily="34" charset="0"/>
                <a:cs typeface="Arial" charset="0"/>
              </a:rPr>
              <a:t>of Deciphering” 1863, ... Gauss</a:t>
            </a:r>
          </a:p>
          <a:p>
            <a:pPr marL="567199" lvl="1" defTabSz="756277">
              <a:buFontTx/>
              <a:buChar char="•"/>
            </a:pPr>
            <a:r>
              <a:rPr lang="en-GB" altLang="ar-SA" sz="1800" u="none" dirty="0">
                <a:solidFill>
                  <a:srgbClr val="000000"/>
                </a:solidFill>
                <a:latin typeface="Arial Narrow" pitchFamily="34" charset="0"/>
                <a:cs typeface="Arial" charset="0"/>
              </a:rPr>
              <a:t>  </a:t>
            </a:r>
            <a:r>
              <a:rPr lang="en-GB" altLang="ar-SA" sz="1800" u="none" dirty="0" err="1">
                <a:solidFill>
                  <a:srgbClr val="000000"/>
                </a:solidFill>
                <a:latin typeface="Arial Narrow" pitchFamily="34" charset="0"/>
                <a:cs typeface="Arial" charset="0"/>
              </a:rPr>
              <a:t>Vernam</a:t>
            </a:r>
            <a:r>
              <a:rPr lang="en-GB" altLang="ar-SA" sz="1800" u="none" dirty="0">
                <a:solidFill>
                  <a:srgbClr val="000000"/>
                </a:solidFill>
                <a:latin typeface="Arial Narrow" pitchFamily="34" charset="0"/>
                <a:cs typeface="Arial" charset="0"/>
              </a:rPr>
              <a:t> (AT&amp;T) 1926,   </a:t>
            </a:r>
            <a:r>
              <a:rPr lang="en-GB" altLang="ar-SA" sz="1800" i="1" u="none" dirty="0">
                <a:solidFill>
                  <a:srgbClr val="000000"/>
                </a:solidFill>
                <a:latin typeface="Arial Narrow" pitchFamily="34" charset="0"/>
                <a:cs typeface="Arial" charset="0"/>
              </a:rPr>
              <a:t>first</a:t>
            </a:r>
            <a:r>
              <a:rPr lang="en-GB" altLang="ar-SA" sz="1800" u="none" dirty="0">
                <a:solidFill>
                  <a:srgbClr val="000000"/>
                </a:solidFill>
                <a:latin typeface="Arial Narrow" pitchFamily="34" charset="0"/>
                <a:cs typeface="Arial" charset="0"/>
              </a:rPr>
              <a:t>  </a:t>
            </a:r>
            <a:r>
              <a:rPr lang="en-GB" altLang="ar-SA" sz="1800" u="none" dirty="0">
                <a:solidFill>
                  <a:srgbClr val="FF0000"/>
                </a:solidFill>
                <a:latin typeface="Arial Narrow" pitchFamily="34" charset="0"/>
                <a:cs typeface="Arial" charset="0"/>
              </a:rPr>
              <a:t>perfect/</a:t>
            </a:r>
            <a:r>
              <a:rPr lang="en-GB" altLang="ar-SA" sz="1800" u="none" dirty="0">
                <a:solidFill>
                  <a:srgbClr val="FC0128"/>
                </a:solidFill>
                <a:latin typeface="Arial Narrow" pitchFamily="34" charset="0"/>
                <a:cs typeface="Arial" charset="0"/>
              </a:rPr>
              <a:t>unbreakable</a:t>
            </a:r>
            <a:r>
              <a:rPr lang="en-GB" altLang="ar-SA" sz="1800" u="none" dirty="0">
                <a:solidFill>
                  <a:srgbClr val="000000"/>
                </a:solidFill>
                <a:latin typeface="Arial Narrow" pitchFamily="34" charset="0"/>
                <a:cs typeface="Arial" charset="0"/>
              </a:rPr>
              <a:t> system</a:t>
            </a:r>
          </a:p>
          <a:p>
            <a:pPr marL="567199" lvl="1" defTabSz="756277">
              <a:buFontTx/>
              <a:buChar char="•"/>
            </a:pPr>
            <a:r>
              <a:rPr lang="en-GB" altLang="ar-SA" sz="1800" u="none" dirty="0">
                <a:solidFill>
                  <a:srgbClr val="000000"/>
                </a:solidFill>
                <a:latin typeface="Arial Narrow" pitchFamily="34" charset="0"/>
                <a:cs typeface="Arial" charset="0"/>
              </a:rPr>
              <a:t>  II world </a:t>
            </a:r>
            <a:r>
              <a:rPr lang="en-GB" altLang="ar-SA" sz="1800" u="none" dirty="0" smtClean="0">
                <a:solidFill>
                  <a:srgbClr val="000000"/>
                </a:solidFill>
                <a:latin typeface="Arial Narrow" pitchFamily="34" charset="0"/>
                <a:cs typeface="Arial" charset="0"/>
              </a:rPr>
              <a:t>war </a:t>
            </a:r>
            <a:r>
              <a:rPr lang="en-GB" altLang="ar-SA" sz="1800" u="none" dirty="0">
                <a:solidFill>
                  <a:srgbClr val="000000"/>
                </a:solidFill>
                <a:latin typeface="Arial Narrow" pitchFamily="34" charset="0"/>
                <a:cs typeface="Arial" charset="0"/>
              </a:rPr>
              <a:t>1945, Enigma, </a:t>
            </a:r>
            <a:r>
              <a:rPr lang="en-GB" altLang="ar-SA" sz="1800" u="none" dirty="0" err="1">
                <a:solidFill>
                  <a:srgbClr val="000000"/>
                </a:solidFill>
                <a:latin typeface="Arial Narrow" pitchFamily="34" charset="0"/>
                <a:cs typeface="Arial" charset="0"/>
              </a:rPr>
              <a:t>Hagelin</a:t>
            </a:r>
            <a:r>
              <a:rPr lang="en-GB" altLang="ar-SA" sz="1800" u="none" dirty="0">
                <a:solidFill>
                  <a:srgbClr val="000000"/>
                </a:solidFill>
                <a:latin typeface="Arial Narrow" pitchFamily="34" charset="0"/>
                <a:cs typeface="Arial" charset="0"/>
              </a:rPr>
              <a:t> .... Alan Turing  </a:t>
            </a:r>
          </a:p>
        </p:txBody>
      </p:sp>
      <p:sp>
        <p:nvSpPr>
          <p:cNvPr id="1378306" name="Text Box 2"/>
          <p:cNvSpPr txBox="1">
            <a:spLocks noChangeArrowheads="1"/>
          </p:cNvSpPr>
          <p:nvPr/>
        </p:nvSpPr>
        <p:spPr bwMode="auto">
          <a:xfrm>
            <a:off x="79" y="304845"/>
            <a:ext cx="10056813" cy="707195"/>
          </a:xfrm>
          <a:prstGeom prst="rect">
            <a:avLst/>
          </a:prstGeom>
          <a:noFill/>
          <a:ln w="9525">
            <a:noFill/>
            <a:miter lim="800000"/>
            <a:headEnd/>
            <a:tailEnd/>
          </a:ln>
          <a:effectLst/>
        </p:spPr>
        <p:txBody>
          <a:bodyPr lIns="90750" tIns="45378" rIns="90750" bIns="45378">
            <a:spAutoFit/>
          </a:bodyPr>
          <a:lstStyle/>
          <a:p>
            <a:pPr algn="ctr" defTabSz="756277">
              <a:defRPr/>
            </a:pPr>
            <a:r>
              <a:rPr lang="en-029" altLang="ar-SA" sz="4000" u="none" dirty="0">
                <a:solidFill>
                  <a:srgbClr val="1515F5"/>
                </a:solidFill>
                <a:effectLst>
                  <a:outerShdw blurRad="38100" dist="38100" dir="2700000" algn="tl">
                    <a:srgbClr val="C0C0C0"/>
                  </a:outerShdw>
                </a:effectLst>
                <a:latin typeface="Arial Narrow" pitchFamily="34" charset="0"/>
                <a:cs typeface="Times New Roman (Arabic)" charset="-78"/>
              </a:rPr>
              <a:t>Scientific History of </a:t>
            </a:r>
            <a:r>
              <a:rPr lang="en-029" altLang="ar-SA" sz="4000" u="none" dirty="0">
                <a:solidFill>
                  <a:srgbClr val="FC0128"/>
                </a:solidFill>
                <a:effectLst>
                  <a:outerShdw blurRad="38100" dist="38100" dir="2700000" algn="tl">
                    <a:srgbClr val="C0C0C0"/>
                  </a:outerShdw>
                </a:effectLst>
                <a:latin typeface="Arial Narrow" pitchFamily="34" charset="0"/>
                <a:cs typeface="Times New Roman (Arabic)" charset="-78"/>
              </a:rPr>
              <a:t>Cryptography</a:t>
            </a:r>
            <a:endParaRPr lang="en-JM" altLang="ar-SA" sz="2700" u="none" dirty="0">
              <a:solidFill>
                <a:srgbClr val="FC0128"/>
              </a:solidFill>
              <a:effectLst>
                <a:outerShdw blurRad="38100" dist="38100" dir="2700000" algn="tl">
                  <a:srgbClr val="C0C0C0"/>
                </a:outerShdw>
              </a:effectLst>
              <a:latin typeface="Arial Narrow" pitchFamily="34" charset="0"/>
              <a:cs typeface="Times New Roman (Arabic)" charset="-78"/>
            </a:endParaRPr>
          </a:p>
        </p:txBody>
      </p:sp>
      <p:grpSp>
        <p:nvGrpSpPr>
          <p:cNvPr id="4" name="Gruppieren 3"/>
          <p:cNvGrpSpPr/>
          <p:nvPr/>
        </p:nvGrpSpPr>
        <p:grpSpPr>
          <a:xfrm>
            <a:off x="391151" y="2666726"/>
            <a:ext cx="9587248" cy="3070132"/>
            <a:chOff x="660648" y="2667249"/>
            <a:chExt cx="12731761" cy="2875176"/>
          </a:xfrm>
        </p:grpSpPr>
        <p:grpSp>
          <p:nvGrpSpPr>
            <p:cNvPr id="9" name="Group 5"/>
            <p:cNvGrpSpPr>
              <a:grpSpLocks/>
            </p:cNvGrpSpPr>
            <p:nvPr/>
          </p:nvGrpSpPr>
          <p:grpSpPr bwMode="auto">
            <a:xfrm>
              <a:off x="660648" y="3869203"/>
              <a:ext cx="12731761" cy="1673222"/>
              <a:chOff x="320" y="2788"/>
              <a:chExt cx="8020" cy="1054"/>
            </a:xfrm>
            <a:solidFill>
              <a:srgbClr val="FFFF00"/>
            </a:solidFill>
          </p:grpSpPr>
          <p:graphicFrame>
            <p:nvGraphicFramePr>
              <p:cNvPr id="11" name="Object 6"/>
              <p:cNvGraphicFramePr>
                <a:graphicFrameLocks noChangeAspect="1"/>
              </p:cNvGraphicFramePr>
              <p:nvPr>
                <p:extLst>
                  <p:ext uri="{D42A27DB-BD31-4B8C-83A1-F6EECF244321}">
                    <p14:modId xmlns:p14="http://schemas.microsoft.com/office/powerpoint/2010/main" val="947078146"/>
                  </p:ext>
                </p:extLst>
              </p:nvPr>
            </p:nvGraphicFramePr>
            <p:xfrm>
              <a:off x="320" y="2788"/>
              <a:ext cx="1161" cy="1054"/>
            </p:xfrm>
            <a:graphic>
              <a:graphicData uri="http://schemas.openxmlformats.org/presentationml/2006/ole">
                <mc:AlternateContent xmlns:mc="http://schemas.openxmlformats.org/markup-compatibility/2006">
                  <mc:Choice xmlns:v="urn:schemas-microsoft-com:vml" Requires="v">
                    <p:oleObj spid="_x0000_s24580" name="602Photo" r:id="rId4" imgW="1895238" imgH="2247619" progId="">
                      <p:embed/>
                    </p:oleObj>
                  </mc:Choice>
                  <mc:Fallback>
                    <p:oleObj name="602Photo" r:id="rId4" imgW="1895238" imgH="224761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 y="2788"/>
                            <a:ext cx="1161" cy="1054"/>
                          </a:xfrm>
                          <a:prstGeom prst="rect">
                            <a:avLst/>
                          </a:prstGeom>
                          <a:noFill/>
                        </p:spPr>
                      </p:pic>
                    </p:oleObj>
                  </mc:Fallback>
                </mc:AlternateContent>
              </a:graphicData>
            </a:graphic>
          </p:graphicFrame>
          <p:sp>
            <p:nvSpPr>
              <p:cNvPr id="13" name="Text Box 8"/>
              <p:cNvSpPr txBox="1">
                <a:spLocks noChangeArrowheads="1"/>
              </p:cNvSpPr>
              <p:nvPr/>
            </p:nvSpPr>
            <p:spPr bwMode="auto">
              <a:xfrm>
                <a:off x="1567" y="2788"/>
                <a:ext cx="6773" cy="1054"/>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defRPr sz="2400">
                    <a:solidFill>
                      <a:schemeClr val="tx1"/>
                    </a:solidFill>
                    <a:latin typeface="Arial" charset="0"/>
                  </a:defRPr>
                </a:lvl1pPr>
                <a:lvl2pPr marL="571500">
                  <a:defRPr sz="2400">
                    <a:solidFill>
                      <a:schemeClr val="tx1"/>
                    </a:solidFill>
                    <a:latin typeface="Arial" charset="0"/>
                  </a:defRPr>
                </a:lvl2pPr>
                <a:lvl3pPr marL="1143000">
                  <a:defRPr sz="2400">
                    <a:solidFill>
                      <a:schemeClr val="tx1"/>
                    </a:solidFill>
                    <a:latin typeface="Arial" charset="0"/>
                  </a:defRPr>
                </a:lvl3pPr>
                <a:lvl4pPr marL="1714500">
                  <a:defRPr sz="2400">
                    <a:solidFill>
                      <a:schemeClr val="tx1"/>
                    </a:solidFill>
                    <a:latin typeface="Arial" charset="0"/>
                  </a:defRPr>
                </a:lvl4pPr>
                <a:lvl5pPr marL="2286000">
                  <a:defRPr sz="2400">
                    <a:solidFill>
                      <a:schemeClr val="tx1"/>
                    </a:solidFill>
                    <a:latin typeface="Arial" charset="0"/>
                  </a:defRPr>
                </a:lvl5pPr>
                <a:lvl6pPr marL="2743200" eaLnBrk="0" fontAlgn="base" hangingPunct="0">
                  <a:spcBef>
                    <a:spcPct val="0"/>
                  </a:spcBef>
                  <a:spcAft>
                    <a:spcPct val="0"/>
                  </a:spcAft>
                  <a:defRPr sz="2400">
                    <a:solidFill>
                      <a:schemeClr val="tx1"/>
                    </a:solidFill>
                    <a:latin typeface="Arial" charset="0"/>
                  </a:defRPr>
                </a:lvl6pPr>
                <a:lvl7pPr marL="3200400" eaLnBrk="0" fontAlgn="base" hangingPunct="0">
                  <a:spcBef>
                    <a:spcPct val="0"/>
                  </a:spcBef>
                  <a:spcAft>
                    <a:spcPct val="0"/>
                  </a:spcAft>
                  <a:defRPr sz="2400">
                    <a:solidFill>
                      <a:schemeClr val="tx1"/>
                    </a:solidFill>
                    <a:latin typeface="Arial" charset="0"/>
                  </a:defRPr>
                </a:lvl7pPr>
                <a:lvl8pPr marL="3657600" eaLnBrk="0" fontAlgn="base" hangingPunct="0">
                  <a:spcBef>
                    <a:spcPct val="0"/>
                  </a:spcBef>
                  <a:spcAft>
                    <a:spcPct val="0"/>
                  </a:spcAft>
                  <a:defRPr sz="2400">
                    <a:solidFill>
                      <a:schemeClr val="tx1"/>
                    </a:solidFill>
                    <a:latin typeface="Arial" charset="0"/>
                  </a:defRPr>
                </a:lvl8pPr>
                <a:lvl9pPr marL="4114800" eaLnBrk="0" fontAlgn="base" hangingPunct="0">
                  <a:spcBef>
                    <a:spcPct val="0"/>
                  </a:spcBef>
                  <a:spcAft>
                    <a:spcPct val="0"/>
                  </a:spcAft>
                  <a:defRPr sz="2400">
                    <a:solidFill>
                      <a:schemeClr val="tx1"/>
                    </a:solidFill>
                    <a:latin typeface="Arial" charset="0"/>
                  </a:defRPr>
                </a:lvl9pPr>
              </a:lstStyle>
              <a:p>
                <a:r>
                  <a:rPr lang="en-US" sz="1800" dirty="0">
                    <a:solidFill>
                      <a:srgbClr val="FC0128"/>
                    </a:solidFill>
                    <a:latin typeface="Arial Narrow" pitchFamily="34" charset="0"/>
                  </a:rPr>
                  <a:t>Less widely known in convectional public literature:</a:t>
                </a:r>
              </a:p>
              <a:p>
                <a:r>
                  <a:rPr lang="en-US" sz="1800" dirty="0">
                    <a:solidFill>
                      <a:srgbClr val="FC0128"/>
                    </a:solidFill>
                    <a:latin typeface="Arial Narrow" pitchFamily="34" charset="0"/>
                  </a:rPr>
                  <a:t>Jakob </a:t>
                </a:r>
                <a:r>
                  <a:rPr lang="en-US" sz="1800" dirty="0" err="1">
                    <a:solidFill>
                      <a:srgbClr val="FC0128"/>
                    </a:solidFill>
                    <a:latin typeface="Arial Narrow" pitchFamily="34" charset="0"/>
                  </a:rPr>
                  <a:t>Alkindi</a:t>
                </a:r>
                <a:r>
                  <a:rPr lang="en-US" sz="1800" dirty="0">
                    <a:solidFill>
                      <a:srgbClr val="FC0128"/>
                    </a:solidFill>
                    <a:latin typeface="Arial Narrow" pitchFamily="34" charset="0"/>
                  </a:rPr>
                  <a:t>  </a:t>
                </a:r>
                <a:r>
                  <a:rPr lang="en-US" sz="1800" u="none" dirty="0">
                    <a:latin typeface="Arial Narrow" pitchFamily="34" charset="0"/>
                  </a:rPr>
                  <a:t>Bagdad (801–873): "father of Islamic/Arabic philosophy“, </a:t>
                </a:r>
                <a:r>
                  <a:rPr lang="en-US" sz="1800" dirty="0">
                    <a:latin typeface="Arial Narrow" pitchFamily="34" charset="0"/>
                  </a:rPr>
                  <a:t>Mathematician physician and musician. </a:t>
                </a:r>
                <a:r>
                  <a:rPr lang="en-US" sz="1800" u="none" dirty="0">
                    <a:latin typeface="Arial Narrow" pitchFamily="34" charset="0"/>
                  </a:rPr>
                  <a:t>Presented </a:t>
                </a:r>
                <a:r>
                  <a:rPr lang="en-US" sz="1800" u="none" dirty="0" smtClean="0">
                    <a:latin typeface="Arial Narrow" pitchFamily="34" charset="0"/>
                  </a:rPr>
                  <a:t>first </a:t>
                </a:r>
                <a:r>
                  <a:rPr lang="en-US" sz="1800" u="none" dirty="0" smtClean="0">
                    <a:solidFill>
                      <a:srgbClr val="000000"/>
                    </a:solidFill>
                    <a:latin typeface="Arial Narrow" pitchFamily="34" charset="0"/>
                  </a:rPr>
                  <a:t>mathematical </a:t>
                </a:r>
                <a:r>
                  <a:rPr lang="en-US" sz="1800" u="none" dirty="0">
                    <a:solidFill>
                      <a:srgbClr val="000000"/>
                    </a:solidFill>
                    <a:latin typeface="Arial Narrow" pitchFamily="34" charset="0"/>
                  </a:rPr>
                  <a:t>tools for cryptanalysis:</a:t>
                </a:r>
              </a:p>
              <a:p>
                <a:pPr>
                  <a:spcBef>
                    <a:spcPts val="1200"/>
                  </a:spcBef>
                </a:pPr>
                <a:r>
                  <a:rPr lang="en-US" sz="1800" u="none" dirty="0">
                    <a:solidFill>
                      <a:srgbClr val="000000"/>
                    </a:solidFill>
                    <a:latin typeface="Arial Narrow" pitchFamily="34" charset="0"/>
                  </a:rPr>
                  <a:t>“Treaties on Extracting Cryptograms”, (Doc 4832 </a:t>
                </a:r>
                <a:r>
                  <a:rPr lang="en-US" sz="1800" u="none" dirty="0" err="1">
                    <a:solidFill>
                      <a:srgbClr val="000000"/>
                    </a:solidFill>
                    <a:latin typeface="Arial Narrow" pitchFamily="34" charset="0"/>
                  </a:rPr>
                  <a:t>Sulaimania</a:t>
                </a:r>
                <a:r>
                  <a:rPr lang="en-US" sz="1800" u="none" dirty="0">
                    <a:solidFill>
                      <a:srgbClr val="000000"/>
                    </a:solidFill>
                    <a:latin typeface="Arial Narrow" pitchFamily="34" charset="0"/>
                  </a:rPr>
                  <a:t> Library </a:t>
                </a:r>
                <a:r>
                  <a:rPr lang="en-US" sz="1800" u="none" dirty="0" err="1">
                    <a:solidFill>
                      <a:srgbClr val="000000"/>
                    </a:solidFill>
                    <a:latin typeface="Arial Narrow" pitchFamily="34" charset="0"/>
                  </a:rPr>
                  <a:t>Istambul</a:t>
                </a:r>
                <a:r>
                  <a:rPr lang="en-US" sz="1800" u="none" dirty="0">
                    <a:solidFill>
                      <a:srgbClr val="000000"/>
                    </a:solidFill>
                    <a:latin typeface="Arial Narrow" pitchFamily="34" charset="0"/>
                  </a:rPr>
                  <a:t> </a:t>
                </a:r>
                <a:r>
                  <a:rPr lang="en-US" sz="1800" u="none" dirty="0" err="1">
                    <a:solidFill>
                      <a:srgbClr val="000000"/>
                    </a:solidFill>
                    <a:latin typeface="Arial Narrow" pitchFamily="34" charset="0"/>
                  </a:rPr>
                  <a:t>Turky</a:t>
                </a:r>
                <a:r>
                  <a:rPr lang="en-US" sz="1800" u="none" dirty="0">
                    <a:solidFill>
                      <a:srgbClr val="000000"/>
                    </a:solidFill>
                    <a:latin typeface="Arial Narrow" pitchFamily="34" charset="0"/>
                  </a:rPr>
                  <a:t>)</a:t>
                </a:r>
              </a:p>
              <a:p>
                <a:pPr>
                  <a:spcBef>
                    <a:spcPts val="1200"/>
                  </a:spcBef>
                </a:pPr>
                <a:r>
                  <a:rPr lang="ar-SA" sz="1800" u="none" dirty="0">
                    <a:solidFill>
                      <a:srgbClr val="000000"/>
                    </a:solidFill>
                    <a:latin typeface="Arial Narrow" pitchFamily="34" charset="0"/>
                    <a:cs typeface="Times New Roman (Arabic)" charset="-78"/>
                  </a:rPr>
                  <a:t>يقوب بن اسحق الكندي</a:t>
                </a:r>
                <a:r>
                  <a:rPr lang="en-US" sz="1800" u="none" dirty="0">
                    <a:solidFill>
                      <a:srgbClr val="000000"/>
                    </a:solidFill>
                    <a:latin typeface="Arial Narrow" pitchFamily="34" charset="0"/>
                    <a:cs typeface="Times New Roman (Arabic)" charset="-78"/>
                  </a:rPr>
                  <a:t>    :</a:t>
                </a:r>
                <a:r>
                  <a:rPr lang="ar-SA" sz="1800" u="none" dirty="0">
                    <a:solidFill>
                      <a:srgbClr val="000000"/>
                    </a:solidFill>
                    <a:latin typeface="Arial Narrow" pitchFamily="34" charset="0"/>
                    <a:cs typeface="Times New Roman (Arabic)" charset="-78"/>
                  </a:rPr>
                  <a:t>رسائل في استخراج المعمى</a:t>
                </a:r>
                <a:r>
                  <a:rPr lang="de-DE" sz="1800" u="none" dirty="0">
                    <a:solidFill>
                      <a:srgbClr val="000000"/>
                    </a:solidFill>
                    <a:latin typeface="Arial Narrow" pitchFamily="34" charset="0"/>
                    <a:cs typeface="Times New Roman (Arabic)" charset="-78"/>
                  </a:rPr>
                  <a:t> </a:t>
                </a:r>
                <a:r>
                  <a:rPr lang="en-US" sz="1800" u="none" dirty="0">
                    <a:solidFill>
                      <a:srgbClr val="000000"/>
                    </a:solidFill>
                    <a:latin typeface="Arial Narrow" pitchFamily="34" charset="0"/>
                    <a:cs typeface="Times New Roman (Arabic)" charset="-78"/>
                  </a:rPr>
                  <a:t>  </a:t>
                </a:r>
                <a:endParaRPr lang="en-GB" sz="1800" u="none" dirty="0">
                  <a:solidFill>
                    <a:srgbClr val="000000"/>
                  </a:solidFill>
                  <a:latin typeface="Arial Narrow" pitchFamily="34" charset="0"/>
                </a:endParaRPr>
              </a:p>
            </p:txBody>
          </p:sp>
        </p:grpSp>
        <p:sp>
          <p:nvSpPr>
            <p:cNvPr id="3" name="Freihandform 2"/>
            <p:cNvSpPr/>
            <p:nvPr/>
          </p:nvSpPr>
          <p:spPr bwMode="auto">
            <a:xfrm>
              <a:off x="5114010" y="2667249"/>
              <a:ext cx="4303164" cy="1355724"/>
            </a:xfrm>
            <a:custGeom>
              <a:avLst/>
              <a:gdLst>
                <a:gd name="connsiteX0" fmla="*/ 4329952 w 4809540"/>
                <a:gd name="connsiteY0" fmla="*/ 1499422 h 1499422"/>
                <a:gd name="connsiteX1" fmla="*/ 4760258 w 4809540"/>
                <a:gd name="connsiteY1" fmla="*/ 719493 h 1499422"/>
                <a:gd name="connsiteX2" fmla="*/ 4262717 w 4809540"/>
                <a:gd name="connsiteY2" fmla="*/ 33693 h 1499422"/>
                <a:gd name="connsiteX3" fmla="*/ 0 w 4809540"/>
                <a:gd name="connsiteY3" fmla="*/ 168164 h 1499422"/>
              </a:gdLst>
              <a:ahLst/>
              <a:cxnLst>
                <a:cxn ang="0">
                  <a:pos x="connsiteX0" y="connsiteY0"/>
                </a:cxn>
                <a:cxn ang="0">
                  <a:pos x="connsiteX1" y="connsiteY1"/>
                </a:cxn>
                <a:cxn ang="0">
                  <a:pos x="connsiteX2" y="connsiteY2"/>
                </a:cxn>
                <a:cxn ang="0">
                  <a:pos x="connsiteX3" y="connsiteY3"/>
                </a:cxn>
              </a:cxnLst>
              <a:rect l="l" t="t" r="r" b="b"/>
              <a:pathLst>
                <a:path w="4809540" h="1499422">
                  <a:moveTo>
                    <a:pt x="4329952" y="1499422"/>
                  </a:moveTo>
                  <a:cubicBezTo>
                    <a:pt x="4550708" y="1231601"/>
                    <a:pt x="4771464" y="963781"/>
                    <a:pt x="4760258" y="719493"/>
                  </a:cubicBezTo>
                  <a:cubicBezTo>
                    <a:pt x="4749052" y="475205"/>
                    <a:pt x="5056093" y="125581"/>
                    <a:pt x="4262717" y="33693"/>
                  </a:cubicBezTo>
                  <a:cubicBezTo>
                    <a:pt x="3469341" y="-58195"/>
                    <a:pt x="1734670" y="54984"/>
                    <a:pt x="0" y="168164"/>
                  </a:cubicBezTo>
                </a:path>
              </a:pathLst>
            </a:custGeom>
            <a:noFill/>
            <a:ln w="38100" cap="flat" cmpd="sng" algn="ctr">
              <a:solidFill>
                <a:schemeClr val="tx1"/>
              </a:solidFill>
              <a:prstDash val="dash"/>
              <a:round/>
              <a:headEnd type="none" w="med" len="med"/>
              <a:tailEnd type="triangle" w="med" len="med"/>
            </a:ln>
            <a:effectLst/>
          </p:spPr>
          <p:txBody>
            <a:bodyPr vert="horz" wrap="square" lIns="90000" tIns="46800" rIns="90000" bIns="46800" numCol="1" rtlCol="0" anchor="ctr" anchorCtr="0" compatLnSpc="1">
              <a:prstTxWarp prst="textNoShape">
                <a:avLst/>
              </a:prstTxWarp>
              <a:spAutoFit/>
            </a:bodyPr>
            <a:lstStyle/>
            <a:p>
              <a:endParaRPr lang="de-DE">
                <a:solidFill>
                  <a:srgbClr val="000000"/>
                </a:solidFill>
              </a:endParaRPr>
            </a:p>
          </p:txBody>
        </p:sp>
      </p:grpSp>
      <p:sp>
        <p:nvSpPr>
          <p:cNvPr id="2" name="Rechteck 1"/>
          <p:cNvSpPr/>
          <p:nvPr/>
        </p:nvSpPr>
        <p:spPr>
          <a:xfrm>
            <a:off x="975836" y="1012040"/>
            <a:ext cx="7089259" cy="1077218"/>
          </a:xfrm>
          <a:prstGeom prst="rect">
            <a:avLst/>
          </a:prstGeom>
        </p:spPr>
        <p:txBody>
          <a:bodyPr wrap="square">
            <a:spAutoFit/>
          </a:bodyPr>
          <a:lstStyle/>
          <a:p>
            <a:pPr lvl="0" defTabSz="756277"/>
            <a:r>
              <a:rPr lang="de-DE" altLang="ar-SA" sz="1800" u="none" dirty="0">
                <a:solidFill>
                  <a:srgbClr val="FC0128"/>
                </a:solidFill>
                <a:latin typeface="Arial Narrow" pitchFamily="34" charset="0"/>
                <a:cs typeface="Arial" charset="0"/>
              </a:rPr>
              <a:t> The </a:t>
            </a:r>
            <a:r>
              <a:rPr lang="de-DE" altLang="ar-SA" sz="1800" u="none" dirty="0" err="1">
                <a:solidFill>
                  <a:srgbClr val="FC0128"/>
                </a:solidFill>
                <a:latin typeface="Arial Narrow" pitchFamily="34" charset="0"/>
                <a:cs typeface="Arial" charset="0"/>
              </a:rPr>
              <a:t>origin</a:t>
            </a:r>
            <a:r>
              <a:rPr lang="de-DE" altLang="ar-SA" sz="1800" u="none" dirty="0">
                <a:solidFill>
                  <a:srgbClr val="FC0128"/>
                </a:solidFill>
                <a:latin typeface="Arial Narrow" pitchFamily="34" charset="0"/>
                <a:cs typeface="Arial" charset="0"/>
              </a:rPr>
              <a:t> </a:t>
            </a:r>
            <a:r>
              <a:rPr lang="de-DE" altLang="ar-SA" sz="1800" u="none" dirty="0" err="1">
                <a:solidFill>
                  <a:srgbClr val="FC0128"/>
                </a:solidFill>
                <a:latin typeface="Arial Narrow" pitchFamily="34" charset="0"/>
                <a:cs typeface="Arial" charset="0"/>
              </a:rPr>
              <a:t>of</a:t>
            </a:r>
            <a:r>
              <a:rPr lang="de-DE" altLang="ar-SA" sz="1800" u="none" dirty="0">
                <a:solidFill>
                  <a:srgbClr val="FC0128"/>
                </a:solidFill>
                <a:latin typeface="Arial Narrow" pitchFamily="34" charset="0"/>
                <a:cs typeface="Arial" charset="0"/>
              </a:rPr>
              <a:t> </a:t>
            </a:r>
            <a:r>
              <a:rPr lang="de-DE" altLang="ar-SA" sz="1800" u="none" dirty="0" err="1">
                <a:solidFill>
                  <a:srgbClr val="FC0128"/>
                </a:solidFill>
                <a:latin typeface="Arial Narrow" pitchFamily="34" charset="0"/>
                <a:cs typeface="Arial" charset="0"/>
              </a:rPr>
              <a:t>the</a:t>
            </a:r>
            <a:r>
              <a:rPr lang="de-DE" altLang="ar-SA" sz="1800" u="none" dirty="0">
                <a:solidFill>
                  <a:srgbClr val="FC0128"/>
                </a:solidFill>
                <a:latin typeface="Arial Narrow" pitchFamily="34" charset="0"/>
                <a:cs typeface="Arial" charset="0"/>
              </a:rPr>
              <a:t> </a:t>
            </a:r>
            <a:r>
              <a:rPr lang="de-DE" altLang="ar-SA" sz="1800" u="none" dirty="0" err="1">
                <a:solidFill>
                  <a:srgbClr val="FC0128"/>
                </a:solidFill>
                <a:latin typeface="Arial Narrow" pitchFamily="34" charset="0"/>
                <a:cs typeface="Arial" charset="0"/>
              </a:rPr>
              <a:t>word</a:t>
            </a:r>
            <a:r>
              <a:rPr lang="de-DE" altLang="ar-SA" sz="1800" u="none" dirty="0">
                <a:solidFill>
                  <a:srgbClr val="FC0128"/>
                </a:solidFill>
                <a:latin typeface="Arial Narrow" pitchFamily="34" charset="0"/>
                <a:cs typeface="Arial" charset="0"/>
              </a:rPr>
              <a:t> </a:t>
            </a:r>
            <a:r>
              <a:rPr lang="en-GB" altLang="ar-SA" u="none" dirty="0">
                <a:solidFill>
                  <a:srgbClr val="FC0128"/>
                </a:solidFill>
                <a:latin typeface="Arial Narrow" pitchFamily="34" charset="0"/>
                <a:cs typeface="Arial" charset="0"/>
              </a:rPr>
              <a:t>Cryptography (Greek: hidden word)</a:t>
            </a:r>
            <a:r>
              <a:rPr lang="de-DE" altLang="ar-SA" u="none" dirty="0" smtClean="0">
                <a:solidFill>
                  <a:srgbClr val="FC0128"/>
                </a:solidFill>
                <a:latin typeface="Arial Narrow" pitchFamily="34" charset="0"/>
                <a:cs typeface="Arial" charset="0"/>
              </a:rPr>
              <a:t>:</a:t>
            </a:r>
          </a:p>
          <a:p>
            <a:pPr lvl="0" defTabSz="756277"/>
            <a:r>
              <a:rPr lang="de-DE" altLang="ar-SA" u="none" dirty="0">
                <a:solidFill>
                  <a:srgbClr val="FC0128"/>
                </a:solidFill>
                <a:latin typeface="Arial Narrow" pitchFamily="34" charset="0"/>
                <a:cs typeface="Arial" charset="0"/>
              </a:rPr>
              <a:t/>
            </a:r>
            <a:br>
              <a:rPr lang="de-DE" altLang="ar-SA" u="none" dirty="0">
                <a:solidFill>
                  <a:srgbClr val="FC0128"/>
                </a:solidFill>
                <a:latin typeface="Arial Narrow" pitchFamily="34" charset="0"/>
                <a:cs typeface="Arial" charset="0"/>
              </a:rPr>
            </a:br>
            <a:r>
              <a:rPr lang="en-US" altLang="ar-SA" sz="2400" u="none" dirty="0" smtClean="0">
                <a:solidFill>
                  <a:srgbClr val="000000"/>
                </a:solidFill>
                <a:latin typeface="Arial Narrow" pitchFamily="34" charset="0"/>
                <a:cs typeface="Arial" charset="0"/>
              </a:rPr>
              <a:t>The </a:t>
            </a:r>
            <a:r>
              <a:rPr lang="en-US" altLang="ar-SA" sz="2400" u="none" dirty="0">
                <a:solidFill>
                  <a:srgbClr val="000000"/>
                </a:solidFill>
                <a:latin typeface="Arial Narrow" pitchFamily="34" charset="0"/>
                <a:cs typeface="Arial" charset="0"/>
              </a:rPr>
              <a:t>scientific story of cryptography has </a:t>
            </a:r>
            <a:r>
              <a:rPr lang="en-US" altLang="ar-SA" sz="2400" dirty="0">
                <a:solidFill>
                  <a:srgbClr val="000000"/>
                </a:solidFill>
                <a:effectLst>
                  <a:outerShdw blurRad="38100" dist="38100" dir="2700000" algn="tl">
                    <a:srgbClr val="000000">
                      <a:alpha val="43137"/>
                    </a:srgbClr>
                  </a:outerShdw>
                </a:effectLst>
                <a:latin typeface="Arial Narrow" pitchFamily="34" charset="0"/>
                <a:cs typeface="Arial" charset="0"/>
              </a:rPr>
              <a:t>three</a:t>
            </a:r>
            <a:r>
              <a:rPr lang="en-US" altLang="ar-SA" sz="2400" u="none" dirty="0">
                <a:solidFill>
                  <a:srgbClr val="000000"/>
                </a:solidFill>
                <a:latin typeface="Arial Narrow" pitchFamily="34" charset="0"/>
                <a:cs typeface="Arial" charset="0"/>
              </a:rPr>
              <a:t> epochs:</a:t>
            </a:r>
            <a:endParaRPr lang="en-US" dirty="0"/>
          </a:p>
        </p:txBody>
      </p:sp>
      <p:grpSp>
        <p:nvGrpSpPr>
          <p:cNvPr id="7" name="Gruppieren 6"/>
          <p:cNvGrpSpPr/>
          <p:nvPr/>
        </p:nvGrpSpPr>
        <p:grpSpPr>
          <a:xfrm>
            <a:off x="7536433" y="1266556"/>
            <a:ext cx="2808511" cy="2323003"/>
            <a:chOff x="7536433" y="1266556"/>
            <a:chExt cx="2808511" cy="2323003"/>
          </a:xfrm>
        </p:grpSpPr>
        <p:pic>
          <p:nvPicPr>
            <p:cNvPr id="12" name="Picture 10">
              <a:extLst>
                <a:ext uri="{FF2B5EF4-FFF2-40B4-BE49-F238E27FC236}">
                  <a16:creationId xmlns="" xmlns:a16="http://schemas.microsoft.com/office/drawing/2014/main" id="{D6898739-098E-4DDD-9B28-865FF59BD623}"/>
                </a:ext>
              </a:extLst>
            </p:cNvPr>
            <p:cNvPicPr>
              <a:picLocks noChangeAspect="1"/>
            </p:cNvPicPr>
            <p:nvPr/>
          </p:nvPicPr>
          <p:blipFill>
            <a:blip r:embed="rId6"/>
            <a:stretch>
              <a:fillRect/>
            </a:stretch>
          </p:blipFill>
          <p:spPr>
            <a:xfrm>
              <a:off x="8035919" y="1266556"/>
              <a:ext cx="1224690" cy="1792230"/>
            </a:xfrm>
            <a:prstGeom prst="rect">
              <a:avLst/>
            </a:prstGeom>
            <a:ln w="38100">
              <a:solidFill>
                <a:schemeClr val="tx1"/>
              </a:solidFill>
            </a:ln>
          </p:spPr>
        </p:pic>
        <p:sp>
          <p:nvSpPr>
            <p:cNvPr id="15" name="Rechteck 1">
              <a:extLst>
                <a:ext uri="{FF2B5EF4-FFF2-40B4-BE49-F238E27FC236}">
                  <a16:creationId xmlns="" xmlns:a16="http://schemas.microsoft.com/office/drawing/2014/main" id="{ADAB3762-4782-4A63-9E3F-5B00DF0A7AE5}"/>
                </a:ext>
              </a:extLst>
            </p:cNvPr>
            <p:cNvSpPr/>
            <p:nvPr/>
          </p:nvSpPr>
          <p:spPr>
            <a:xfrm>
              <a:off x="7536433" y="3066339"/>
              <a:ext cx="2808511" cy="523220"/>
            </a:xfrm>
            <a:prstGeom prst="rect">
              <a:avLst/>
            </a:prstGeom>
          </p:spPr>
          <p:txBody>
            <a:bodyPr wrap="square">
              <a:spAutoFit/>
            </a:bodyPr>
            <a:lstStyle/>
            <a:p>
              <a:r>
                <a:rPr lang="en-US" altLang="ar-SA" sz="1400" u="none" dirty="0" smtClean="0">
                  <a:latin typeface="Arial Narrow" panose="020B0606020202030204" pitchFamily="34" charset="0"/>
                  <a:cs typeface="Times New Roman" panose="02020603050405020304" pitchFamily="18" charset="0"/>
                </a:rPr>
                <a:t>(1967) Intensive </a:t>
              </a:r>
              <a:r>
                <a:rPr lang="en-US" altLang="ar-SA" sz="1400" u="none" dirty="0">
                  <a:latin typeface="Arial Narrow" panose="020B0606020202030204" pitchFamily="34" charset="0"/>
                  <a:cs typeface="Times New Roman" panose="02020603050405020304" pitchFamily="18" charset="0"/>
                </a:rPr>
                <a:t>historical</a:t>
              </a:r>
              <a:br>
                <a:rPr lang="en-US" altLang="ar-SA" sz="1400" u="none" dirty="0">
                  <a:latin typeface="Arial Narrow" panose="020B0606020202030204" pitchFamily="34" charset="0"/>
                  <a:cs typeface="Times New Roman" panose="02020603050405020304" pitchFamily="18" charset="0"/>
                </a:rPr>
              </a:br>
              <a:r>
                <a:rPr lang="en-US" altLang="ar-SA" sz="1400" u="none" dirty="0">
                  <a:latin typeface="Arial Narrow" panose="020B0606020202030204" pitchFamily="34" charset="0"/>
                  <a:cs typeface="Times New Roman" panose="02020603050405020304" pitchFamily="18" charset="0"/>
                </a:rPr>
                <a:t> treatment on </a:t>
              </a:r>
              <a:r>
                <a:rPr lang="de-DE" sz="1400" u="none" dirty="0" err="1" smtClean="0">
                  <a:latin typeface="Arial Narrow" panose="020B0606020202030204" pitchFamily="34" charset="0"/>
                  <a:cs typeface="Times New Roman" panose="02020603050405020304" pitchFamily="18" charset="0"/>
                </a:rPr>
                <a:t>secret</a:t>
              </a:r>
              <a:r>
                <a:rPr lang="de-DE" sz="1400" u="none" dirty="0" smtClean="0">
                  <a:latin typeface="Arial Narrow" panose="020B0606020202030204" pitchFamily="34" charset="0"/>
                  <a:cs typeface="Times New Roman" panose="02020603050405020304" pitchFamily="18" charset="0"/>
                </a:rPr>
                <a:t> </a:t>
              </a:r>
              <a:r>
                <a:rPr lang="de-DE" sz="1400" u="none" dirty="0" err="1" smtClean="0">
                  <a:latin typeface="Arial Narrow" panose="020B0606020202030204" pitchFamily="34" charset="0"/>
                  <a:cs typeface="Times New Roman" panose="02020603050405020304" pitchFamily="18" charset="0"/>
                </a:rPr>
                <a:t>communication</a:t>
              </a:r>
              <a:endParaRPr lang="de-DE" sz="1400" u="none" dirty="0" smtClean="0">
                <a:latin typeface="Arial Narrow" panose="020B0606020202030204" pitchFamily="34" charset="0"/>
                <a:cs typeface="Times New Roman" panose="02020603050405020304" pitchFamily="18" charset="0"/>
              </a:endParaRPr>
            </a:p>
          </p:txBody>
        </p:sp>
      </p:grpSp>
      <p:sp>
        <p:nvSpPr>
          <p:cNvPr id="5" name="Rechteck 4"/>
          <p:cNvSpPr/>
          <p:nvPr/>
        </p:nvSpPr>
        <p:spPr>
          <a:xfrm>
            <a:off x="1798514" y="5827902"/>
            <a:ext cx="8258378" cy="584775"/>
          </a:xfrm>
          <a:prstGeom prst="rect">
            <a:avLst/>
          </a:prstGeom>
        </p:spPr>
        <p:txBody>
          <a:bodyPr wrap="square">
            <a:spAutoFit/>
          </a:bodyPr>
          <a:lstStyle/>
          <a:p>
            <a:r>
              <a:rPr lang="de-DE" sz="1600" dirty="0" smtClean="0"/>
              <a:t>David Khan</a:t>
            </a:r>
            <a:r>
              <a:rPr lang="de-DE" sz="1600" u="none" dirty="0" smtClean="0"/>
              <a:t>: </a:t>
            </a:r>
            <a:r>
              <a:rPr lang="de-DE" sz="1600" b="0" u="none" dirty="0" smtClean="0"/>
              <a:t>"</a:t>
            </a:r>
            <a:r>
              <a:rPr lang="de-DE" sz="1600" b="0" u="none" dirty="0" err="1" smtClean="0"/>
              <a:t>Cryptology</a:t>
            </a:r>
            <a:r>
              <a:rPr lang="de-DE" sz="1600" b="0" u="none" dirty="0" smtClean="0"/>
              <a:t> was </a:t>
            </a:r>
            <a:r>
              <a:rPr lang="en-US" sz="1600" b="0" u="none" dirty="0" smtClean="0"/>
              <a:t>born </a:t>
            </a:r>
            <a:r>
              <a:rPr lang="en-US" sz="1600" b="0" u="none" dirty="0"/>
              <a:t>among the Arabs. They were </a:t>
            </a:r>
            <a:r>
              <a:rPr lang="en-US" sz="1600" b="0" u="none" dirty="0" smtClean="0"/>
              <a:t>the first </a:t>
            </a:r>
            <a:r>
              <a:rPr lang="en-US" sz="1600" b="0" u="none" dirty="0"/>
              <a:t>to discover </a:t>
            </a:r>
            <a:r>
              <a:rPr lang="en-US" sz="1600" b="0" u="none" dirty="0" smtClean="0"/>
              <a:t>and</a:t>
            </a:r>
            <a:br>
              <a:rPr lang="en-US" sz="1600" b="0" u="none" dirty="0" smtClean="0"/>
            </a:br>
            <a:r>
              <a:rPr lang="en-US" sz="1600" b="0" u="none" dirty="0" smtClean="0"/>
              <a:t>                       </a:t>
            </a:r>
            <a:r>
              <a:rPr lang="en-US" sz="1600" b="0" u="none" dirty="0"/>
              <a:t>write down </a:t>
            </a:r>
            <a:r>
              <a:rPr lang="en-US" sz="1600" b="0" u="none" dirty="0" smtClean="0"/>
              <a:t>the </a:t>
            </a:r>
            <a:r>
              <a:rPr lang="de-DE" sz="1600" b="0" u="none" dirty="0" err="1" smtClean="0"/>
              <a:t>methods</a:t>
            </a:r>
            <a:r>
              <a:rPr lang="de-DE" sz="1600" b="0" u="none" dirty="0" smtClean="0"/>
              <a:t> </a:t>
            </a:r>
            <a:r>
              <a:rPr lang="de-DE" sz="1600" b="0" u="none" dirty="0" err="1"/>
              <a:t>of</a:t>
            </a:r>
            <a:r>
              <a:rPr lang="de-DE" sz="1600" b="0" u="none" dirty="0"/>
              <a:t> </a:t>
            </a:r>
            <a:r>
              <a:rPr lang="de-DE" sz="1600" b="0" u="none" dirty="0" err="1"/>
              <a:t>cryptanalysis</a:t>
            </a:r>
            <a:r>
              <a:rPr lang="de-DE" sz="1600" b="0" u="none" dirty="0" smtClean="0"/>
              <a:t>.”</a:t>
            </a:r>
            <a:endParaRPr lang="de-DE" sz="1600" b="0" dirty="0"/>
          </a:p>
        </p:txBody>
      </p:sp>
      <p:sp>
        <p:nvSpPr>
          <p:cNvPr id="6" name="Rechteck 5"/>
          <p:cNvSpPr/>
          <p:nvPr/>
        </p:nvSpPr>
        <p:spPr>
          <a:xfrm>
            <a:off x="1008311" y="1298575"/>
            <a:ext cx="4664482" cy="369332"/>
          </a:xfrm>
          <a:prstGeom prst="rect">
            <a:avLst/>
          </a:prstGeom>
        </p:spPr>
        <p:txBody>
          <a:bodyPr wrap="none">
            <a:spAutoFit/>
          </a:bodyPr>
          <a:lstStyle/>
          <a:p>
            <a:r>
              <a:rPr lang="en-US" sz="1800" dirty="0"/>
              <a:t>Is Cryptography an Art or </a:t>
            </a:r>
            <a:r>
              <a:rPr lang="en-US" sz="1800" dirty="0" err="1"/>
              <a:t>or</a:t>
            </a:r>
            <a:r>
              <a:rPr lang="en-US" sz="1800" dirty="0"/>
              <a:t> a Science ? </a:t>
            </a:r>
          </a:p>
        </p:txBody>
      </p:sp>
    </p:spTree>
    <p:extLst>
      <p:ext uri="{BB962C8B-B14F-4D97-AF65-F5344CB8AC3E}">
        <p14:creationId xmlns:p14="http://schemas.microsoft.com/office/powerpoint/2010/main" val="115796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830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830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830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830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7830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56369" y="139769"/>
            <a:ext cx="10056812" cy="64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60" tIns="45383" rIns="90760" bIns="45383">
            <a:spAutoFit/>
          </a:bodyPr>
          <a:lstStyle>
            <a:lvl1pPr defTabSz="762000">
              <a:defRPr sz="2400">
                <a:solidFill>
                  <a:schemeClr val="tx1"/>
                </a:solidFill>
                <a:latin typeface="Arial" charset="0"/>
              </a:defRPr>
            </a:lvl1pPr>
            <a:lvl2pPr marL="571500" defTabSz="762000">
              <a:defRPr sz="2400">
                <a:solidFill>
                  <a:schemeClr val="tx1"/>
                </a:solidFill>
                <a:latin typeface="Arial" charset="0"/>
              </a:defRPr>
            </a:lvl2pPr>
            <a:lvl3pPr marL="1143000" defTabSz="762000">
              <a:defRPr sz="2400">
                <a:solidFill>
                  <a:schemeClr val="tx1"/>
                </a:solidFill>
                <a:latin typeface="Arial" charset="0"/>
              </a:defRPr>
            </a:lvl3pPr>
            <a:lvl4pPr marL="1714500" defTabSz="762000">
              <a:defRPr sz="2400">
                <a:solidFill>
                  <a:schemeClr val="tx1"/>
                </a:solidFill>
                <a:latin typeface="Arial" charset="0"/>
              </a:defRPr>
            </a:lvl4pPr>
            <a:lvl5pPr marL="2286000" defTabSz="762000">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lgn="ctr"/>
            <a:r>
              <a:rPr lang="en-029" altLang="ar-SA" sz="3600" dirty="0" err="1">
                <a:solidFill>
                  <a:srgbClr val="FC0128"/>
                </a:solidFill>
                <a:effectLst>
                  <a:outerShdw blurRad="38100" dist="38100" dir="2700000" algn="tl">
                    <a:srgbClr val="C0C0C0"/>
                  </a:outerShdw>
                </a:effectLst>
                <a:latin typeface="Arial Narrow" pitchFamily="34" charset="0"/>
                <a:cs typeface="Times New Roman (Arabic)" charset="-78"/>
              </a:rPr>
              <a:t>Alkindi’s</a:t>
            </a:r>
            <a:r>
              <a:rPr lang="en-029" altLang="ar-SA" sz="2800" dirty="0">
                <a:solidFill>
                  <a:srgbClr val="1515F5"/>
                </a:solidFill>
                <a:effectLst>
                  <a:outerShdw blurRad="38100" dist="38100" dir="2700000" algn="tl">
                    <a:srgbClr val="C0C0C0"/>
                  </a:outerShdw>
                </a:effectLst>
                <a:latin typeface="Arial Narrow" pitchFamily="34" charset="0"/>
                <a:cs typeface="Times New Roman (Arabic)" charset="-78"/>
              </a:rPr>
              <a:t> Treaties on </a:t>
            </a:r>
            <a:r>
              <a:rPr lang="en-029" altLang="ar-SA" sz="2800" dirty="0" smtClean="0">
                <a:solidFill>
                  <a:srgbClr val="1515F5"/>
                </a:solidFill>
                <a:effectLst>
                  <a:outerShdw blurRad="38100" dist="38100" dir="2700000" algn="tl">
                    <a:srgbClr val="C0C0C0"/>
                  </a:outerShdw>
                </a:effectLst>
                <a:latin typeface="Arial Narrow" pitchFamily="34" charset="0"/>
                <a:cs typeface="Times New Roman (Arabic)" charset="-78"/>
              </a:rPr>
              <a:t>Cryptanalysis</a:t>
            </a:r>
            <a:r>
              <a:rPr lang="ar-SA" altLang="ar-SA" sz="2800" u="none" dirty="0" smtClean="0">
                <a:solidFill>
                  <a:srgbClr val="1515F5"/>
                </a:solidFill>
                <a:effectLst>
                  <a:outerShdw blurRad="38100" dist="38100" dir="2700000" algn="tl">
                    <a:srgbClr val="C0C0C0"/>
                  </a:outerShdw>
                </a:effectLst>
                <a:latin typeface="Arial Narrow" pitchFamily="34" charset="0"/>
                <a:cs typeface="Times New Roman (Arabic)" charset="-78"/>
              </a:rPr>
              <a:t>   </a:t>
            </a:r>
            <a:r>
              <a:rPr lang="ar-SA" altLang="ar-SA" sz="2800" dirty="0">
                <a:solidFill>
                  <a:srgbClr val="1515F5"/>
                </a:solidFill>
                <a:effectLst>
                  <a:outerShdw blurRad="38100" dist="38100" dir="2700000" algn="tl">
                    <a:srgbClr val="C0C0C0"/>
                  </a:outerShdw>
                </a:effectLst>
                <a:latin typeface="Arial Narrow" pitchFamily="34" charset="0"/>
                <a:cs typeface="Times New Roman (Arabic)" charset="-78"/>
              </a:rPr>
              <a:t>(</a:t>
            </a:r>
            <a:r>
              <a:rPr lang="ar-SA" altLang="ar-SA" sz="2800" dirty="0">
                <a:solidFill>
                  <a:srgbClr val="1515F5"/>
                </a:solidFill>
                <a:effectLst>
                  <a:outerShdw blurRad="38100" dist="38100" dir="2700000" algn="tl">
                    <a:srgbClr val="C0C0C0"/>
                  </a:outerShdw>
                </a:effectLst>
                <a:latin typeface="Arial Narrow" pitchFamily="34" charset="0"/>
                <a:cs typeface="Arabic Transparent" pitchFamily="2" charset="0"/>
              </a:rPr>
              <a:t>استخراج المعمى</a:t>
            </a:r>
            <a:r>
              <a:rPr lang="ar-SA" altLang="ar-SA" sz="2800" dirty="0">
                <a:solidFill>
                  <a:srgbClr val="1515F5"/>
                </a:solidFill>
                <a:effectLst>
                  <a:outerShdw blurRad="38100" dist="38100" dir="2700000" algn="tl">
                    <a:srgbClr val="C0C0C0"/>
                  </a:outerShdw>
                </a:effectLst>
                <a:latin typeface="Arial Narrow" pitchFamily="34" charset="0"/>
                <a:cs typeface="Times New Roman (Arabic)" charset="-78"/>
              </a:rPr>
              <a:t>) </a:t>
            </a:r>
            <a:r>
              <a:rPr lang="en-US" altLang="ar-SA" sz="2000" dirty="0">
                <a:solidFill>
                  <a:srgbClr val="FC0128"/>
                </a:solidFill>
                <a:effectLst>
                  <a:outerShdw blurRad="38100" dist="38100" dir="2700000" algn="tl">
                    <a:srgbClr val="C0C0C0"/>
                  </a:outerShdw>
                </a:effectLst>
                <a:latin typeface="Arial Narrow" pitchFamily="34" charset="0"/>
                <a:cs typeface="Times New Roman (Arabic)" charset="-78"/>
              </a:rPr>
              <a:t>(873 AD)</a:t>
            </a:r>
            <a:endParaRPr lang="en-JM" altLang="ar-SA" sz="2000" dirty="0">
              <a:solidFill>
                <a:srgbClr val="FC0128"/>
              </a:solidFill>
              <a:effectLst>
                <a:outerShdw blurRad="38100" dist="38100" dir="2700000" algn="tl">
                  <a:srgbClr val="C0C0C0"/>
                </a:outerShdw>
              </a:effectLst>
              <a:latin typeface="Arial Narrow" pitchFamily="34" charset="0"/>
              <a:cs typeface="Times New Roman (Arabic)" charset="-78"/>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476" y="1371320"/>
            <a:ext cx="6408712" cy="460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 xmlns:a16="http://schemas.microsoft.com/office/drawing/2014/main" id="{B7C8FD17-DE2A-48FE-B4B4-8BDFBD507987}"/>
              </a:ext>
            </a:extLst>
          </p:cNvPr>
          <p:cNvSpPr/>
          <p:nvPr/>
        </p:nvSpPr>
        <p:spPr>
          <a:xfrm>
            <a:off x="720279" y="831975"/>
            <a:ext cx="8136904" cy="400110"/>
          </a:xfrm>
          <a:prstGeom prst="rect">
            <a:avLst/>
          </a:prstGeom>
        </p:spPr>
        <p:txBody>
          <a:bodyPr wrap="square">
            <a:spAutoFit/>
          </a:bodyPr>
          <a:lstStyle/>
          <a:p>
            <a:pPr>
              <a:spcAft>
                <a:spcPts val="600"/>
              </a:spcAft>
              <a:buFontTx/>
              <a:buChar char="•"/>
            </a:pPr>
            <a:r>
              <a:rPr lang="en-US" u="none" dirty="0">
                <a:solidFill>
                  <a:srgbClr val="000000"/>
                </a:solidFill>
                <a:latin typeface="Arial Narrow" pitchFamily="34" charset="0"/>
              </a:rPr>
              <a:t> Classified different ciphering/deciphering techniques using a </a:t>
            </a:r>
            <a:r>
              <a:rPr lang="en-US" dirty="0">
                <a:solidFill>
                  <a:srgbClr val="000000"/>
                </a:solidFill>
                <a:latin typeface="Arial Narrow" pitchFamily="34" charset="0"/>
              </a:rPr>
              <a:t>tree diagram</a:t>
            </a:r>
          </a:p>
        </p:txBody>
      </p:sp>
      <p:sp>
        <p:nvSpPr>
          <p:cNvPr id="16" name="Freeform: Shape 15">
            <a:extLst>
              <a:ext uri="{FF2B5EF4-FFF2-40B4-BE49-F238E27FC236}">
                <a16:creationId xmlns="" xmlns:a16="http://schemas.microsoft.com/office/drawing/2014/main" id="{413926A1-489B-4234-8B54-EEDD410C1859}"/>
              </a:ext>
            </a:extLst>
          </p:cNvPr>
          <p:cNvSpPr/>
          <p:nvPr/>
        </p:nvSpPr>
        <p:spPr bwMode="auto">
          <a:xfrm>
            <a:off x="1656383" y="1503279"/>
            <a:ext cx="3902899" cy="304800"/>
          </a:xfrm>
          <a:custGeom>
            <a:avLst/>
            <a:gdLst>
              <a:gd name="connsiteX0" fmla="*/ 2090141 w 3902899"/>
              <a:gd name="connsiteY0" fmla="*/ 0 h 304800"/>
              <a:gd name="connsiteX1" fmla="*/ 2170351 w 3902899"/>
              <a:gd name="connsiteY1" fmla="*/ 16042 h 304800"/>
              <a:gd name="connsiteX2" fmla="*/ 2298688 w 3902899"/>
              <a:gd name="connsiteY2" fmla="*/ 48127 h 304800"/>
              <a:gd name="connsiteX3" fmla="*/ 2635572 w 3902899"/>
              <a:gd name="connsiteY3" fmla="*/ 80211 h 304800"/>
              <a:gd name="connsiteX4" fmla="*/ 2812035 w 3902899"/>
              <a:gd name="connsiteY4" fmla="*/ 64169 h 304800"/>
              <a:gd name="connsiteX5" fmla="*/ 2892246 w 3902899"/>
              <a:gd name="connsiteY5" fmla="*/ 48127 h 304800"/>
              <a:gd name="connsiteX6" fmla="*/ 3100793 w 3902899"/>
              <a:gd name="connsiteY6" fmla="*/ 32084 h 304800"/>
              <a:gd name="connsiteX7" fmla="*/ 3501846 w 3902899"/>
              <a:gd name="connsiteY7" fmla="*/ 48127 h 304800"/>
              <a:gd name="connsiteX8" fmla="*/ 3646225 w 3902899"/>
              <a:gd name="connsiteY8" fmla="*/ 96253 h 304800"/>
              <a:gd name="connsiteX9" fmla="*/ 3694351 w 3902899"/>
              <a:gd name="connsiteY9" fmla="*/ 112295 h 304800"/>
              <a:gd name="connsiteX10" fmla="*/ 3742478 w 3902899"/>
              <a:gd name="connsiteY10" fmla="*/ 144379 h 304800"/>
              <a:gd name="connsiteX11" fmla="*/ 3902899 w 3902899"/>
              <a:gd name="connsiteY11" fmla="*/ 160421 h 304800"/>
              <a:gd name="connsiteX12" fmla="*/ 3886857 w 3902899"/>
              <a:gd name="connsiteY12" fmla="*/ 224590 h 304800"/>
              <a:gd name="connsiteX13" fmla="*/ 3533930 w 3902899"/>
              <a:gd name="connsiteY13" fmla="*/ 192506 h 304800"/>
              <a:gd name="connsiteX14" fmla="*/ 3485804 w 3902899"/>
              <a:gd name="connsiteY14" fmla="*/ 176463 h 304800"/>
              <a:gd name="connsiteX15" fmla="*/ 3389551 w 3902899"/>
              <a:gd name="connsiteY15" fmla="*/ 208548 h 304800"/>
              <a:gd name="connsiteX16" fmla="*/ 3293299 w 3902899"/>
              <a:gd name="connsiteY16" fmla="*/ 272716 h 304800"/>
              <a:gd name="connsiteX17" fmla="*/ 3100793 w 3902899"/>
              <a:gd name="connsiteY17" fmla="*/ 256674 h 304800"/>
              <a:gd name="connsiteX18" fmla="*/ 2908288 w 3902899"/>
              <a:gd name="connsiteY18" fmla="*/ 288758 h 304800"/>
              <a:gd name="connsiteX19" fmla="*/ 2683699 w 3902899"/>
              <a:gd name="connsiteY19" fmla="*/ 304800 h 304800"/>
              <a:gd name="connsiteX20" fmla="*/ 2266604 w 3902899"/>
              <a:gd name="connsiteY20" fmla="*/ 288758 h 304800"/>
              <a:gd name="connsiteX21" fmla="*/ 2170351 w 3902899"/>
              <a:gd name="connsiteY21" fmla="*/ 256674 h 304800"/>
              <a:gd name="connsiteX22" fmla="*/ 2122225 w 3902899"/>
              <a:gd name="connsiteY22" fmla="*/ 240632 h 304800"/>
              <a:gd name="connsiteX23" fmla="*/ 1255951 w 3902899"/>
              <a:gd name="connsiteY23" fmla="*/ 256674 h 304800"/>
              <a:gd name="connsiteX24" fmla="*/ 1063446 w 3902899"/>
              <a:gd name="connsiteY24" fmla="*/ 272716 h 304800"/>
              <a:gd name="connsiteX25" fmla="*/ 822814 w 3902899"/>
              <a:gd name="connsiteY25" fmla="*/ 288758 h 304800"/>
              <a:gd name="connsiteX26" fmla="*/ 437804 w 3902899"/>
              <a:gd name="connsiteY26" fmla="*/ 272716 h 304800"/>
              <a:gd name="connsiteX27" fmla="*/ 341551 w 3902899"/>
              <a:gd name="connsiteY27" fmla="*/ 240632 h 304800"/>
              <a:gd name="connsiteX28" fmla="*/ 52793 w 3902899"/>
              <a:gd name="connsiteY28" fmla="*/ 208548 h 304800"/>
              <a:gd name="connsiteX29" fmla="*/ 20709 w 3902899"/>
              <a:gd name="connsiteY29" fmla="*/ 144379 h 304800"/>
              <a:gd name="connsiteX30" fmla="*/ 68835 w 3902899"/>
              <a:gd name="connsiteY30" fmla="*/ 112295 h 304800"/>
              <a:gd name="connsiteX31" fmla="*/ 165088 w 3902899"/>
              <a:gd name="connsiteY31" fmla="*/ 80211 h 304800"/>
              <a:gd name="connsiteX32" fmla="*/ 1400330 w 3902899"/>
              <a:gd name="connsiteY32" fmla="*/ 96253 h 304800"/>
              <a:gd name="connsiteX33" fmla="*/ 1737214 w 3902899"/>
              <a:gd name="connsiteY33" fmla="*/ 64169 h 304800"/>
              <a:gd name="connsiteX34" fmla="*/ 1833467 w 3902899"/>
              <a:gd name="connsiteY34" fmla="*/ 32084 h 304800"/>
              <a:gd name="connsiteX35" fmla="*/ 1897635 w 3902899"/>
              <a:gd name="connsiteY35" fmla="*/ 16042 h 304800"/>
              <a:gd name="connsiteX36" fmla="*/ 2058057 w 3902899"/>
              <a:gd name="connsiteY36" fmla="*/ 32084 h 304800"/>
              <a:gd name="connsiteX37" fmla="*/ 2138267 w 3902899"/>
              <a:gd name="connsiteY37" fmla="*/ 4812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02899" h="304800">
                <a:moveTo>
                  <a:pt x="2090141" y="0"/>
                </a:moveTo>
                <a:cubicBezTo>
                  <a:pt x="2116878" y="5347"/>
                  <a:pt x="2143899" y="9429"/>
                  <a:pt x="2170351" y="16042"/>
                </a:cubicBezTo>
                <a:cubicBezTo>
                  <a:pt x="2279653" y="43367"/>
                  <a:pt x="2144966" y="24477"/>
                  <a:pt x="2298688" y="48127"/>
                </a:cubicBezTo>
                <a:cubicBezTo>
                  <a:pt x="2422129" y="67118"/>
                  <a:pt x="2503841" y="70078"/>
                  <a:pt x="2635572" y="80211"/>
                </a:cubicBezTo>
                <a:cubicBezTo>
                  <a:pt x="2694393" y="74864"/>
                  <a:pt x="2753428" y="71495"/>
                  <a:pt x="2812035" y="64169"/>
                </a:cubicBezTo>
                <a:cubicBezTo>
                  <a:pt x="2839091" y="60787"/>
                  <a:pt x="2865146" y="51138"/>
                  <a:pt x="2892246" y="48127"/>
                </a:cubicBezTo>
                <a:cubicBezTo>
                  <a:pt x="2961541" y="40427"/>
                  <a:pt x="3031277" y="37432"/>
                  <a:pt x="3100793" y="32084"/>
                </a:cubicBezTo>
                <a:cubicBezTo>
                  <a:pt x="3234477" y="37432"/>
                  <a:pt x="3368677" y="35240"/>
                  <a:pt x="3501846" y="48127"/>
                </a:cubicBezTo>
                <a:cubicBezTo>
                  <a:pt x="3501848" y="48127"/>
                  <a:pt x="3622161" y="88232"/>
                  <a:pt x="3646225" y="96253"/>
                </a:cubicBezTo>
                <a:cubicBezTo>
                  <a:pt x="3662267" y="101600"/>
                  <a:pt x="3680281" y="102915"/>
                  <a:pt x="3694351" y="112295"/>
                </a:cubicBezTo>
                <a:cubicBezTo>
                  <a:pt x="3710393" y="122990"/>
                  <a:pt x="3723691" y="140044"/>
                  <a:pt x="3742478" y="144379"/>
                </a:cubicBezTo>
                <a:cubicBezTo>
                  <a:pt x="3794842" y="156463"/>
                  <a:pt x="3849425" y="155074"/>
                  <a:pt x="3902899" y="160421"/>
                </a:cubicBezTo>
                <a:cubicBezTo>
                  <a:pt x="3897552" y="181811"/>
                  <a:pt x="3908635" y="221151"/>
                  <a:pt x="3886857" y="224590"/>
                </a:cubicBezTo>
                <a:cubicBezTo>
                  <a:pt x="3781141" y="241282"/>
                  <a:pt x="3644723" y="224162"/>
                  <a:pt x="3533930" y="192506"/>
                </a:cubicBezTo>
                <a:cubicBezTo>
                  <a:pt x="3517671" y="187860"/>
                  <a:pt x="3501846" y="181811"/>
                  <a:pt x="3485804" y="176463"/>
                </a:cubicBezTo>
                <a:cubicBezTo>
                  <a:pt x="3453720" y="187158"/>
                  <a:pt x="3417691" y="189788"/>
                  <a:pt x="3389551" y="208548"/>
                </a:cubicBezTo>
                <a:lnTo>
                  <a:pt x="3293299" y="272716"/>
                </a:lnTo>
                <a:cubicBezTo>
                  <a:pt x="3229130" y="267369"/>
                  <a:pt x="3165184" y="256674"/>
                  <a:pt x="3100793" y="256674"/>
                </a:cubicBezTo>
                <a:cubicBezTo>
                  <a:pt x="2860506" y="256674"/>
                  <a:pt x="3060346" y="271863"/>
                  <a:pt x="2908288" y="288758"/>
                </a:cubicBezTo>
                <a:cubicBezTo>
                  <a:pt x="2833693" y="297046"/>
                  <a:pt x="2758562" y="299453"/>
                  <a:pt x="2683699" y="304800"/>
                </a:cubicBezTo>
                <a:cubicBezTo>
                  <a:pt x="2544667" y="299453"/>
                  <a:pt x="2405131" y="301745"/>
                  <a:pt x="2266604" y="288758"/>
                </a:cubicBezTo>
                <a:cubicBezTo>
                  <a:pt x="2232932" y="285601"/>
                  <a:pt x="2202435" y="267369"/>
                  <a:pt x="2170351" y="256674"/>
                </a:cubicBezTo>
                <a:lnTo>
                  <a:pt x="2122225" y="240632"/>
                </a:lnTo>
                <a:lnTo>
                  <a:pt x="1255951" y="256674"/>
                </a:lnTo>
                <a:cubicBezTo>
                  <a:pt x="1191590" y="258624"/>
                  <a:pt x="1127661" y="267959"/>
                  <a:pt x="1063446" y="272716"/>
                </a:cubicBezTo>
                <a:lnTo>
                  <a:pt x="822814" y="288758"/>
                </a:lnTo>
                <a:cubicBezTo>
                  <a:pt x="694477" y="283411"/>
                  <a:pt x="565615" y="285497"/>
                  <a:pt x="437804" y="272716"/>
                </a:cubicBezTo>
                <a:cubicBezTo>
                  <a:pt x="404152" y="269351"/>
                  <a:pt x="375031" y="245415"/>
                  <a:pt x="341551" y="240632"/>
                </a:cubicBezTo>
                <a:cubicBezTo>
                  <a:pt x="170787" y="216237"/>
                  <a:pt x="266913" y="228013"/>
                  <a:pt x="52793" y="208548"/>
                </a:cubicBezTo>
                <a:cubicBezTo>
                  <a:pt x="12265" y="195039"/>
                  <a:pt x="-24321" y="200668"/>
                  <a:pt x="20709" y="144379"/>
                </a:cubicBezTo>
                <a:cubicBezTo>
                  <a:pt x="32753" y="129324"/>
                  <a:pt x="51217" y="120125"/>
                  <a:pt x="68835" y="112295"/>
                </a:cubicBezTo>
                <a:cubicBezTo>
                  <a:pt x="99740" y="98560"/>
                  <a:pt x="165088" y="80211"/>
                  <a:pt x="165088" y="80211"/>
                </a:cubicBezTo>
                <a:lnTo>
                  <a:pt x="1400330" y="96253"/>
                </a:lnTo>
                <a:cubicBezTo>
                  <a:pt x="1455970" y="96253"/>
                  <a:pt x="1649649" y="86061"/>
                  <a:pt x="1737214" y="64169"/>
                </a:cubicBezTo>
                <a:cubicBezTo>
                  <a:pt x="1770024" y="55966"/>
                  <a:pt x="1800657" y="40287"/>
                  <a:pt x="1833467" y="32084"/>
                </a:cubicBezTo>
                <a:lnTo>
                  <a:pt x="1897635" y="16042"/>
                </a:lnTo>
                <a:cubicBezTo>
                  <a:pt x="1951109" y="21389"/>
                  <a:pt x="2004941" y="23912"/>
                  <a:pt x="2058057" y="32084"/>
                </a:cubicBezTo>
                <a:cubicBezTo>
                  <a:pt x="2184318" y="51509"/>
                  <a:pt x="2046273" y="48127"/>
                  <a:pt x="2138267" y="48127"/>
                </a:cubicBezTo>
              </a:path>
            </a:pathLst>
          </a:custGeom>
          <a:solidFill>
            <a:schemeClr val="bg1"/>
          </a:solidFill>
          <a:ln w="12700" cap="flat" cmpd="sng" algn="ctr">
            <a:no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Arial" charset="0"/>
            </a:endParaRPr>
          </a:p>
        </p:txBody>
      </p:sp>
      <p:sp>
        <p:nvSpPr>
          <p:cNvPr id="9" name="Text Box 7">
            <a:extLst>
              <a:ext uri="{FF2B5EF4-FFF2-40B4-BE49-F238E27FC236}">
                <a16:creationId xmlns="" xmlns:a16="http://schemas.microsoft.com/office/drawing/2014/main" id="{3E6ABB5A-7955-4A26-8F46-5779587F1A6D}"/>
              </a:ext>
            </a:extLst>
          </p:cNvPr>
          <p:cNvSpPr txBox="1">
            <a:spLocks noChangeArrowheads="1"/>
          </p:cNvSpPr>
          <p:nvPr/>
        </p:nvSpPr>
        <p:spPr bwMode="auto">
          <a:xfrm>
            <a:off x="-335213" y="5992973"/>
            <a:ext cx="7147401" cy="371236"/>
          </a:xfrm>
          <a:prstGeom prst="rect">
            <a:avLst/>
          </a:prstGeom>
          <a:noFill/>
          <a:ln w="12700">
            <a:no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762000">
              <a:defRPr sz="2400">
                <a:solidFill>
                  <a:schemeClr val="tx1"/>
                </a:solidFill>
                <a:latin typeface="Arial" charset="0"/>
              </a:defRPr>
            </a:lvl1pPr>
            <a:lvl2pPr marL="571500" defTabSz="762000">
              <a:defRPr sz="2400">
                <a:solidFill>
                  <a:schemeClr val="tx1"/>
                </a:solidFill>
                <a:latin typeface="Arial" charset="0"/>
              </a:defRPr>
            </a:lvl2pPr>
            <a:lvl3pPr marL="1143000" defTabSz="762000">
              <a:defRPr sz="2400">
                <a:solidFill>
                  <a:schemeClr val="tx1"/>
                </a:solidFill>
                <a:latin typeface="Arial" charset="0"/>
              </a:defRPr>
            </a:lvl3pPr>
            <a:lvl4pPr marL="1714500" defTabSz="762000">
              <a:defRPr sz="2400">
                <a:solidFill>
                  <a:schemeClr val="tx1"/>
                </a:solidFill>
                <a:latin typeface="Arial" charset="0"/>
              </a:defRPr>
            </a:lvl4pPr>
            <a:lvl5pPr marL="2286000" defTabSz="762000">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marL="1347788" lvl="2" indent="-204788">
              <a:buFont typeface="Arial" panose="020B0604020202020204" pitchFamily="34" charset="0"/>
              <a:buChar char="•"/>
            </a:pPr>
            <a:r>
              <a:rPr lang="en-US" sz="1800" u="none" dirty="0">
                <a:solidFill>
                  <a:srgbClr val="000000"/>
                </a:solidFill>
                <a:latin typeface="Arial Narrow" pitchFamily="34" charset="0"/>
                <a:cs typeface="Times New Roman (Arabic)" charset="-78"/>
              </a:rPr>
              <a:t>Legacy of other old cultures: Chines, Indian … crypto history </a:t>
            </a:r>
            <a:r>
              <a:rPr lang="de-DE" sz="1800" u="none" dirty="0">
                <a:solidFill>
                  <a:srgbClr val="000000"/>
                </a:solidFill>
                <a:latin typeface="Arial Narrow" pitchFamily="34" charset="0"/>
                <a:cs typeface="Times New Roman (Arabic)" charset="-78"/>
              </a:rPr>
              <a:t>!</a:t>
            </a:r>
            <a:endParaRPr lang="en-GB" sz="2000" u="none" dirty="0">
              <a:solidFill>
                <a:srgbClr val="000000"/>
              </a:solidFill>
              <a:latin typeface="Arial Narrow" pitchFamily="34" charset="0"/>
            </a:endParaRPr>
          </a:p>
        </p:txBody>
      </p:sp>
      <p:sp>
        <p:nvSpPr>
          <p:cNvPr id="2" name="AutoShape 2" descr="3: al-Kindi's Treatise on Cryptanalysis | Downloa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3: al-Kindi's Treatise on Cryptanalysis | Download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6" descr="3: al-Kindi's Treatise on Cryptanalysis | Download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15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999" y="1371320"/>
            <a:ext cx="1917058" cy="281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6824305" y="4619892"/>
            <a:ext cx="3473836" cy="1015663"/>
          </a:xfrm>
          <a:prstGeom prst="rect">
            <a:avLst/>
          </a:prstGeom>
          <a:noFill/>
        </p:spPr>
        <p:txBody>
          <a:bodyPr wrap="none" rtlCol="0">
            <a:spAutoFit/>
          </a:bodyPr>
          <a:lstStyle/>
          <a:p>
            <a:r>
              <a:rPr lang="en-US" sz="1200" dirty="0" smtClean="0"/>
              <a:t>Scholars on history of science:</a:t>
            </a:r>
          </a:p>
          <a:p>
            <a:pPr marL="171450" indent="-171450">
              <a:buFontTx/>
              <a:buChar char="-"/>
            </a:pPr>
            <a:r>
              <a:rPr lang="en-US" sz="1200" b="0" u="none" dirty="0" smtClean="0"/>
              <a:t>Orientalist </a:t>
            </a:r>
            <a:r>
              <a:rPr lang="en-US" sz="1200" u="none" dirty="0" err="1" smtClean="0"/>
              <a:t>Hellmut</a:t>
            </a:r>
            <a:r>
              <a:rPr lang="en-US" sz="1200" u="none" dirty="0" smtClean="0"/>
              <a:t> Ritter </a:t>
            </a:r>
            <a:r>
              <a:rPr lang="en-US" sz="1200" b="0" u="none" dirty="0" smtClean="0"/>
              <a:t>(Istanbul Univ.)</a:t>
            </a:r>
          </a:p>
          <a:p>
            <a:pPr marL="171450" indent="-171450">
              <a:buFontTx/>
              <a:buChar char="-"/>
            </a:pPr>
            <a:r>
              <a:rPr lang="en-US" sz="1200" b="0" u="none" dirty="0" smtClean="0"/>
              <a:t>His student </a:t>
            </a:r>
            <a:r>
              <a:rPr lang="en-US" sz="1000" u="none" dirty="0" smtClean="0"/>
              <a:t>PROF</a:t>
            </a:r>
            <a:r>
              <a:rPr lang="en-US" sz="1000" u="none" dirty="0"/>
              <a:t>. </a:t>
            </a:r>
            <a:r>
              <a:rPr lang="en-US" sz="1000" u="none" dirty="0" smtClean="0"/>
              <a:t>FUAT SEZGIN </a:t>
            </a:r>
            <a:r>
              <a:rPr lang="en-US" sz="1200" b="0" u="none" dirty="0" err="1" smtClean="0"/>
              <a:t>Uinv</a:t>
            </a:r>
            <a:r>
              <a:rPr lang="en-US" sz="1200" b="0" u="none" dirty="0" smtClean="0"/>
              <a:t>. Frankfurt</a:t>
            </a:r>
          </a:p>
          <a:p>
            <a:pPr marL="171450" indent="-171450">
              <a:buFontTx/>
              <a:buChar char="-"/>
            </a:pPr>
            <a:r>
              <a:rPr lang="en-US" sz="1200" u="none" dirty="0"/>
              <a:t>George </a:t>
            </a:r>
            <a:r>
              <a:rPr lang="en-US" sz="1200" u="none" dirty="0" err="1"/>
              <a:t>Saliba</a:t>
            </a:r>
            <a:r>
              <a:rPr lang="en-US" sz="1200" u="none" dirty="0"/>
              <a:t> </a:t>
            </a:r>
            <a:r>
              <a:rPr lang="en-US" sz="1200" b="0" u="none" dirty="0"/>
              <a:t>Columbia University </a:t>
            </a:r>
            <a:endParaRPr lang="en-US" sz="1200" b="0" u="none" dirty="0" smtClean="0"/>
          </a:p>
          <a:p>
            <a:pPr marL="171450" indent="-171450">
              <a:buFontTx/>
              <a:buChar char="-"/>
            </a:pPr>
            <a:r>
              <a:rPr lang="en-US" sz="1200" b="0" u="none" dirty="0" smtClean="0"/>
              <a:t>… many others</a:t>
            </a:r>
          </a:p>
        </p:txBody>
      </p:sp>
      <p:sp>
        <p:nvSpPr>
          <p:cNvPr id="17" name="Textfeld 16"/>
          <p:cNvSpPr txBox="1"/>
          <p:nvPr/>
        </p:nvSpPr>
        <p:spPr>
          <a:xfrm>
            <a:off x="6878197" y="5642790"/>
            <a:ext cx="3203122" cy="692497"/>
          </a:xfrm>
          <a:prstGeom prst="rect">
            <a:avLst/>
          </a:prstGeom>
          <a:noFill/>
        </p:spPr>
        <p:txBody>
          <a:bodyPr wrap="square" rtlCol="0">
            <a:spAutoFit/>
          </a:bodyPr>
          <a:lstStyle/>
          <a:p>
            <a:r>
              <a:rPr lang="en-US" sz="1200" dirty="0" smtClean="0"/>
              <a:t>PPT presentation</a:t>
            </a:r>
            <a:r>
              <a:rPr lang="en-US" sz="1200" u="none" dirty="0" smtClean="0"/>
              <a:t>: </a:t>
            </a:r>
            <a:r>
              <a:rPr lang="en-US" sz="1050" b="0" u="none" dirty="0" smtClean="0"/>
              <a:t>At Oxford University (2018)</a:t>
            </a:r>
            <a:r>
              <a:rPr lang="en-US" sz="1200" b="0" u="none" dirty="0" smtClean="0"/>
              <a:t/>
            </a:r>
            <a:br>
              <a:rPr lang="en-US" sz="1200" b="0" u="none" dirty="0" smtClean="0"/>
            </a:br>
            <a:r>
              <a:rPr lang="en-US" sz="1050" b="0" u="none" dirty="0" smtClean="0"/>
              <a:t>“The Arabic Origins </a:t>
            </a:r>
            <a:r>
              <a:rPr lang="en-US" sz="1050" b="0" u="none" dirty="0"/>
              <a:t>of </a:t>
            </a:r>
            <a:r>
              <a:rPr lang="en-US" sz="1050" b="0" u="none" dirty="0" smtClean="0"/>
              <a:t>Cryptology”</a:t>
            </a:r>
            <a:r>
              <a:rPr lang="en-US" sz="1200" b="0" u="none" dirty="0"/>
              <a:t/>
            </a:r>
            <a:br>
              <a:rPr lang="en-US" sz="1200" b="0" u="none" dirty="0"/>
            </a:br>
            <a:r>
              <a:rPr lang="en-US" sz="500" b="0" u="none" dirty="0"/>
              <a:t>https://www.google.com/url?sa=t&amp;rct=j&amp;q=&amp;esrc=s&amp;source=web&amp;cd=&amp;ved=2ahUKEwiM4oqJ_pH-AhXySPEDHTDiBI0QFnoECAgQAQ&amp;url=https%3A%2F%2Fmuslimheritage.com%2Fwp-content%2Fuploads%2F2018%2F05%2Fcryptology01.pdf&amp;usg=AOvVaw0ymtbKqj6NzdH0KreCZqhS</a:t>
            </a:r>
            <a:endParaRPr lang="en-US" sz="500" b="0" u="none" dirty="0" smtClean="0"/>
          </a:p>
        </p:txBody>
      </p:sp>
      <p:sp>
        <p:nvSpPr>
          <p:cNvPr id="18" name="Textfeld 17"/>
          <p:cNvSpPr txBox="1"/>
          <p:nvPr/>
        </p:nvSpPr>
        <p:spPr>
          <a:xfrm>
            <a:off x="7179702" y="4189993"/>
            <a:ext cx="3189848" cy="276999"/>
          </a:xfrm>
          <a:prstGeom prst="rect">
            <a:avLst/>
          </a:prstGeom>
          <a:noFill/>
        </p:spPr>
        <p:txBody>
          <a:bodyPr wrap="none" rtlCol="0">
            <a:spAutoFit/>
          </a:bodyPr>
          <a:lstStyle/>
          <a:p>
            <a:r>
              <a:rPr lang="en-US" sz="1200" dirty="0"/>
              <a:t>Translation Published by KACST in 2003 </a:t>
            </a:r>
          </a:p>
        </p:txBody>
      </p:sp>
    </p:spTree>
    <p:extLst>
      <p:ext uri="{BB962C8B-B14F-4D97-AF65-F5344CB8AC3E}">
        <p14:creationId xmlns:p14="http://schemas.microsoft.com/office/powerpoint/2010/main" val="372124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Text Box 2"/>
          <p:cNvSpPr txBox="1">
            <a:spLocks noChangeArrowheads="1"/>
          </p:cNvSpPr>
          <p:nvPr/>
        </p:nvSpPr>
        <p:spPr bwMode="auto">
          <a:xfrm>
            <a:off x="399726" y="277116"/>
            <a:ext cx="9753601" cy="523200"/>
          </a:xfrm>
          <a:prstGeom prst="rect">
            <a:avLst/>
          </a:prstGeom>
          <a:noFill/>
          <a:ln w="9525">
            <a:noFill/>
            <a:miter lim="800000"/>
            <a:headEnd/>
            <a:tailEnd/>
          </a:ln>
          <a:effectLst/>
        </p:spPr>
        <p:txBody>
          <a:bodyPr lIns="91420" tIns="45710" rIns="91420" bIns="45710">
            <a:spAutoFit/>
          </a:bodyPr>
          <a:lstStyle/>
          <a:p>
            <a:pPr algn="ctr" defTabSz="761836">
              <a:defRPr/>
            </a:pPr>
            <a:r>
              <a:rPr lang="en-US" altLang="ar-SA" sz="2800" u="none" dirty="0">
                <a:solidFill>
                  <a:srgbClr val="1515F5"/>
                </a:solidFill>
                <a:effectLst>
                  <a:outerShdw blurRad="38100" dist="38100" dir="2700000" algn="tl">
                    <a:srgbClr val="C0C0C0"/>
                  </a:outerShdw>
                </a:effectLst>
                <a:cs typeface="Arial" charset="0"/>
              </a:rPr>
              <a:t>Scientific Epochs and Breakthrough in </a:t>
            </a:r>
            <a:r>
              <a:rPr lang="en-US" altLang="ar-SA" sz="2800" u="none" dirty="0">
                <a:solidFill>
                  <a:srgbClr val="FC0128"/>
                </a:solidFill>
                <a:effectLst>
                  <a:outerShdw blurRad="38100" dist="38100" dir="2700000" algn="tl">
                    <a:srgbClr val="C0C0C0"/>
                  </a:outerShdw>
                </a:effectLst>
                <a:cs typeface="Arial" charset="0"/>
              </a:rPr>
              <a:t>Cryptography</a:t>
            </a:r>
          </a:p>
        </p:txBody>
      </p:sp>
      <p:sp>
        <p:nvSpPr>
          <p:cNvPr id="1374214" name="Text Box 6"/>
          <p:cNvSpPr txBox="1">
            <a:spLocks noChangeArrowheads="1"/>
          </p:cNvSpPr>
          <p:nvPr/>
        </p:nvSpPr>
        <p:spPr bwMode="auto">
          <a:xfrm>
            <a:off x="906014" y="4028650"/>
            <a:ext cx="9247313" cy="2310485"/>
          </a:xfrm>
          <a:prstGeom prst="rect">
            <a:avLst/>
          </a:prstGeom>
          <a:solidFill>
            <a:srgbClr val="BAF3FE"/>
          </a:solidFill>
          <a:ln w="9525">
            <a:solidFill>
              <a:schemeClr val="tx2"/>
            </a:solidFill>
            <a:miter lim="800000"/>
            <a:headEnd/>
            <a:tailEnd/>
          </a:ln>
        </p:spPr>
        <p:txBody>
          <a:bodyPr wrap="square" lIns="89980" tIns="46790" rIns="89980" bIns="46790" anchor="ctr">
            <a:spAutoFit/>
          </a:bodyPr>
          <a:lstStyle/>
          <a:p>
            <a:pPr marL="609470" indent="-609470" defTabSz="761836"/>
            <a:r>
              <a:rPr lang="en-GB" altLang="ar-SA" dirty="0" smtClean="0">
                <a:solidFill>
                  <a:srgbClr val="000000"/>
                </a:solidFill>
                <a:latin typeface="Arial Narrow" pitchFamily="34" charset="0"/>
                <a:cs typeface="Times New Roman (Arabic)" charset="-78"/>
              </a:rPr>
              <a:t>3.</a:t>
            </a:r>
            <a:r>
              <a:rPr lang="en-GB" altLang="ar-SA" dirty="0" smtClean="0">
                <a:solidFill>
                  <a:srgbClr val="000000"/>
                </a:solidFill>
                <a:effectLst>
                  <a:outerShdw blurRad="38100" dist="38100" dir="2700000" algn="tl">
                    <a:srgbClr val="000000">
                      <a:alpha val="43137"/>
                    </a:srgbClr>
                  </a:outerShdw>
                </a:effectLst>
                <a:latin typeface="Arial Narrow" pitchFamily="34" charset="0"/>
                <a:cs typeface="Times New Roman (Arabic)" charset="-78"/>
              </a:rPr>
              <a:t> The breakthrough towards the modern Cryptology came </a:t>
            </a:r>
            <a:r>
              <a:rPr lang="en-GB" altLang="ar-SA" dirty="0" smtClean="0">
                <a:effectLst>
                  <a:outerShdw blurRad="38100" dist="38100" dir="2700000" algn="tl">
                    <a:srgbClr val="000000">
                      <a:alpha val="43137"/>
                    </a:srgbClr>
                  </a:outerShdw>
                </a:effectLst>
                <a:latin typeface="Arial Narrow" pitchFamily="34" charset="0"/>
                <a:cs typeface="Times New Roman (Arabic)" charset="-78"/>
              </a:rPr>
              <a:t>in </a:t>
            </a:r>
            <a:r>
              <a:rPr lang="en-GB" altLang="ar-SA" dirty="0" smtClean="0">
                <a:latin typeface="Arial Narrow" pitchFamily="34" charset="0"/>
                <a:cs typeface="Times New Roman (Arabic)" charset="-78"/>
              </a:rPr>
              <a:t>1976</a:t>
            </a:r>
            <a:endParaRPr lang="en-GB" altLang="ar-SA" u="none" dirty="0" smtClean="0">
              <a:latin typeface="Arial Narrow" pitchFamily="34" charset="0"/>
              <a:cs typeface="Times New Roman (Arabic)" charset="-78"/>
            </a:endParaRPr>
          </a:p>
          <a:p>
            <a:pPr marL="609470" indent="-609470" defTabSz="761836"/>
            <a:r>
              <a:rPr lang="en-GB" altLang="ar-SA" u="none" dirty="0" smtClean="0">
                <a:solidFill>
                  <a:srgbClr val="000000"/>
                </a:solidFill>
                <a:latin typeface="Arial Narrow" pitchFamily="34" charset="0"/>
                <a:cs typeface="Times New Roman (Arabic)" charset="-78"/>
              </a:rPr>
              <a:t>    </a:t>
            </a:r>
            <a:r>
              <a:rPr lang="en-GB" altLang="ar-SA" u="none" dirty="0" err="1" smtClean="0">
                <a:solidFill>
                  <a:srgbClr val="000000"/>
                </a:solidFill>
                <a:latin typeface="Arial Narrow" pitchFamily="34" charset="0"/>
                <a:cs typeface="Times New Roman (Arabic)" charset="-78"/>
              </a:rPr>
              <a:t>Diffie</a:t>
            </a:r>
            <a:r>
              <a:rPr lang="en-GB" altLang="ar-SA" u="none" dirty="0" smtClean="0">
                <a:solidFill>
                  <a:srgbClr val="000000"/>
                </a:solidFill>
                <a:latin typeface="Arial Narrow" pitchFamily="34" charset="0"/>
                <a:cs typeface="Times New Roman (Arabic)" charset="-78"/>
              </a:rPr>
              <a:t> and Hellman introduced in 1976 the </a:t>
            </a:r>
            <a:r>
              <a:rPr lang="en-GB" altLang="ar-SA" dirty="0" smtClean="0">
                <a:solidFill>
                  <a:srgbClr val="000000"/>
                </a:solidFill>
                <a:latin typeface="Arial Narrow" pitchFamily="34" charset="0"/>
                <a:cs typeface="Times New Roman (Arabic)" charset="-78"/>
              </a:rPr>
              <a:t>Public-Key Cryptography (</a:t>
            </a:r>
            <a:r>
              <a:rPr lang="en-GB" altLang="ar-SA" u="none" dirty="0" smtClean="0">
                <a:solidFill>
                  <a:srgbClr val="000000"/>
                </a:solidFill>
                <a:latin typeface="Arial Narrow" pitchFamily="34" charset="0"/>
                <a:cs typeface="Times New Roman (Arabic)" charset="-78"/>
              </a:rPr>
              <a:t>Stanford University)</a:t>
            </a:r>
          </a:p>
          <a:p>
            <a:pPr marL="1180845" lvl="1" indent="-609470" defTabSz="761836">
              <a:buFontTx/>
              <a:buChar char="•"/>
            </a:pPr>
            <a:endParaRPr lang="en-GB" altLang="ar-SA" u="none" dirty="0" smtClean="0">
              <a:solidFill>
                <a:srgbClr val="000000"/>
              </a:solidFill>
              <a:latin typeface="Arial Narrow" pitchFamily="34" charset="0"/>
              <a:cs typeface="Times New Roman (Arabic)" charset="-78"/>
            </a:endParaRPr>
          </a:p>
          <a:p>
            <a:pPr marL="1180845" lvl="1" indent="-609470" defTabSz="761836"/>
            <a:r>
              <a:rPr lang="en-GB" altLang="ar-SA" dirty="0" err="1" smtClean="0">
                <a:solidFill>
                  <a:srgbClr val="FC0128"/>
                </a:solidFill>
                <a:latin typeface="Arial Narrow" pitchFamily="34" charset="0"/>
                <a:cs typeface="Times New Roman (Arabic)" charset="-78"/>
              </a:rPr>
              <a:t>Diffie</a:t>
            </a:r>
            <a:r>
              <a:rPr lang="en-GB" altLang="ar-SA" dirty="0" smtClean="0">
                <a:solidFill>
                  <a:srgbClr val="FC0128"/>
                </a:solidFill>
                <a:latin typeface="Arial Narrow" pitchFamily="34" charset="0"/>
                <a:cs typeface="Times New Roman (Arabic)" charset="-78"/>
              </a:rPr>
              <a:t> Hellman ‘s  Breakthrough in Cryptography:</a:t>
            </a:r>
          </a:p>
          <a:p>
            <a:pPr marL="1180845" lvl="1" indent="-609470" defTabSz="761836"/>
            <a:r>
              <a:rPr lang="en-GB" altLang="ar-SA" sz="2400" u="none" dirty="0" smtClean="0">
                <a:solidFill>
                  <a:srgbClr val="FC0128"/>
                </a:solidFill>
                <a:effectLst>
                  <a:outerShdw blurRad="38100" dist="38100" dir="2700000" algn="tl">
                    <a:srgbClr val="000000">
                      <a:alpha val="43137"/>
                    </a:srgbClr>
                  </a:outerShdw>
                </a:effectLst>
                <a:latin typeface="Arial Narrow" pitchFamily="34" charset="0"/>
                <a:cs typeface="Times New Roman (Arabic)" charset="-78"/>
              </a:rPr>
              <a:t>Secured  transmission is possible on unsecured channels!</a:t>
            </a:r>
          </a:p>
          <a:p>
            <a:pPr marL="1180845" lvl="1" indent="-609470" defTabSz="761836"/>
            <a:endParaRPr lang="en-GB" altLang="ar-SA" u="none" dirty="0" smtClean="0">
              <a:solidFill>
                <a:srgbClr val="FC0128"/>
              </a:solidFill>
              <a:latin typeface="Arial Narrow" pitchFamily="34" charset="0"/>
              <a:cs typeface="Times New Roman (Arabic)" charset="-78"/>
            </a:endParaRPr>
          </a:p>
          <a:p>
            <a:pPr marL="1180845" lvl="1" indent="-609470" defTabSz="761836"/>
            <a:r>
              <a:rPr lang="en-GB" altLang="ar-SA" u="none" dirty="0" smtClean="0">
                <a:solidFill>
                  <a:srgbClr val="000000"/>
                </a:solidFill>
                <a:latin typeface="Arial Narrow" pitchFamily="34" charset="0"/>
                <a:cs typeface="Times New Roman (Arabic)" charset="-78"/>
              </a:rPr>
              <a:t>          ....... </a:t>
            </a:r>
            <a:r>
              <a:rPr lang="en-GB" altLang="ar-SA" u="none" dirty="0" smtClean="0">
                <a:solidFill>
                  <a:srgbClr val="FC0128"/>
                </a:solidFill>
                <a:latin typeface="Arial Narrow" pitchFamily="34" charset="0"/>
                <a:cs typeface="Times New Roman (Arabic)" charset="-78"/>
              </a:rPr>
              <a:t>Any new Breakthrough expected ? !</a:t>
            </a:r>
            <a:endParaRPr lang="en-GB" altLang="ar-SA" u="none" dirty="0">
              <a:solidFill>
                <a:srgbClr val="FC0128"/>
              </a:solidFill>
              <a:latin typeface="Arial Narrow" pitchFamily="34" charset="0"/>
              <a:cs typeface="Times New Roman (Arabic)" charset="-78"/>
            </a:endParaRPr>
          </a:p>
        </p:txBody>
      </p:sp>
      <p:grpSp>
        <p:nvGrpSpPr>
          <p:cNvPr id="5" name="Gruppieren 4">
            <a:extLst>
              <a:ext uri="{FF2B5EF4-FFF2-40B4-BE49-F238E27FC236}">
                <a16:creationId xmlns="" xmlns:a16="http://schemas.microsoft.com/office/drawing/2014/main" id="{210F1170-66A8-4FAB-A894-469A72A555F8}"/>
              </a:ext>
            </a:extLst>
          </p:cNvPr>
          <p:cNvGrpSpPr/>
          <p:nvPr/>
        </p:nvGrpSpPr>
        <p:grpSpPr>
          <a:xfrm>
            <a:off x="889880" y="1086245"/>
            <a:ext cx="9231605" cy="2657279"/>
            <a:chOff x="882621" y="1134736"/>
            <a:chExt cx="9231605" cy="2478963"/>
          </a:xfrm>
        </p:grpSpPr>
        <p:grpSp>
          <p:nvGrpSpPr>
            <p:cNvPr id="2" name="Group 3"/>
            <p:cNvGrpSpPr>
              <a:grpSpLocks/>
            </p:cNvGrpSpPr>
            <p:nvPr/>
          </p:nvGrpSpPr>
          <p:grpSpPr bwMode="auto">
            <a:xfrm>
              <a:off x="882621" y="1134736"/>
              <a:ext cx="9231605" cy="2478963"/>
              <a:chOff x="480" y="1856"/>
              <a:chExt cx="5698" cy="1384"/>
            </a:xfrm>
            <a:solidFill>
              <a:srgbClr val="BAF3FE"/>
            </a:solidFill>
          </p:grpSpPr>
          <p:sp>
            <p:nvSpPr>
              <p:cNvPr id="4101" name="Text Box 4"/>
              <p:cNvSpPr txBox="1">
                <a:spLocks noChangeArrowheads="1"/>
              </p:cNvSpPr>
              <p:nvPr/>
            </p:nvSpPr>
            <p:spPr bwMode="auto">
              <a:xfrm>
                <a:off x="480" y="1868"/>
                <a:ext cx="5689" cy="1372"/>
              </a:xfrm>
              <a:prstGeom prst="rect">
                <a:avLst/>
              </a:prstGeom>
              <a:grpFill/>
              <a:ln w="9525">
                <a:solidFill>
                  <a:schemeClr val="tx2"/>
                </a:solidFill>
                <a:miter lim="800000"/>
                <a:headEnd/>
                <a:tailEnd/>
              </a:ln>
            </p:spPr>
            <p:txBody>
              <a:bodyPr wrap="square" lIns="90000" tIns="46800" rIns="90000" bIns="46800" anchor="ctr">
                <a:spAutoFit/>
              </a:bodyPr>
              <a:lstStyle/>
              <a:p>
                <a:pPr defTabSz="761836"/>
                <a:r>
                  <a:rPr lang="en-US" altLang="ar-SA" dirty="0">
                    <a:solidFill>
                      <a:srgbClr val="000000"/>
                    </a:solidFill>
                    <a:latin typeface="Arial Narrow" pitchFamily="34" charset="0"/>
                    <a:cs typeface="Times New Roman (Arabic)" charset="-78"/>
                  </a:rPr>
                  <a:t>2. </a:t>
                </a:r>
                <a:r>
                  <a:rPr lang="en-US" altLang="ar-SA" dirty="0">
                    <a:solidFill>
                      <a:srgbClr val="000000"/>
                    </a:solidFill>
                    <a:effectLst>
                      <a:outerShdw blurRad="38100" dist="38100" dir="2700000" algn="tl">
                        <a:srgbClr val="000000">
                          <a:alpha val="43137"/>
                        </a:srgbClr>
                      </a:outerShdw>
                    </a:effectLst>
                    <a:latin typeface="Arial Narrow" pitchFamily="34" charset="0"/>
                    <a:cs typeface="Times New Roman (Arabic)" charset="-78"/>
                  </a:rPr>
                  <a:t>Modern scientific epoch: </a:t>
                </a:r>
                <a:r>
                  <a:rPr lang="en-US" altLang="ar-SA" dirty="0">
                    <a:effectLst>
                      <a:outerShdw blurRad="38100" dist="38100" dir="2700000" algn="tl">
                        <a:srgbClr val="000000">
                          <a:alpha val="43137"/>
                        </a:srgbClr>
                      </a:outerShdw>
                    </a:effectLst>
                    <a:latin typeface="Arial Narrow" pitchFamily="34" charset="0"/>
                    <a:cs typeface="Times New Roman (Arabic)" charset="-78"/>
                  </a:rPr>
                  <a:t>(</a:t>
                </a:r>
                <a:r>
                  <a:rPr lang="en-US" altLang="ar-SA" dirty="0">
                    <a:latin typeface="Arial Narrow" pitchFamily="34" charset="0"/>
                    <a:cs typeface="Times New Roman (Arabic)" charset="-78"/>
                  </a:rPr>
                  <a:t>1949)</a:t>
                </a:r>
                <a:r>
                  <a:rPr lang="en-US" altLang="ar-SA" u="none" dirty="0">
                    <a:latin typeface="Arial Narrow" pitchFamily="34" charset="0"/>
                    <a:cs typeface="Times New Roman (Arabic)" charset="-78"/>
                  </a:rPr>
                  <a:t> </a:t>
                </a:r>
              </a:p>
              <a:p>
                <a:pPr defTabSz="761836">
                  <a:spcAft>
                    <a:spcPts val="600"/>
                  </a:spcAft>
                </a:pPr>
                <a:r>
                  <a:rPr lang="en-US" altLang="ar-SA" u="none" dirty="0">
                    <a:solidFill>
                      <a:srgbClr val="FC0128"/>
                    </a:solidFill>
                    <a:latin typeface="Arial Narrow" pitchFamily="34" charset="0"/>
                    <a:cs typeface="Times New Roman (Arabic)" charset="-78"/>
                  </a:rPr>
                  <a:t>   Shannon</a:t>
                </a:r>
                <a:r>
                  <a:rPr lang="en-US" altLang="ar-SA" u="none" dirty="0">
                    <a:solidFill>
                      <a:srgbClr val="000000"/>
                    </a:solidFill>
                    <a:latin typeface="Arial Narrow" pitchFamily="34" charset="0"/>
                    <a:cs typeface="Times New Roman (Arabic)" charset="-78"/>
                  </a:rPr>
                  <a:t>  (AT&amp;T) 1948  “</a:t>
                </a:r>
                <a:r>
                  <a:rPr lang="en-US" u="none" dirty="0">
                    <a:solidFill>
                      <a:srgbClr val="000000"/>
                    </a:solidFill>
                    <a:latin typeface="Arial Narrow" pitchFamily="34" charset="0"/>
                  </a:rPr>
                  <a:t>A Mathematical Theory of Communication”</a:t>
                </a:r>
              </a:p>
              <a:p>
                <a:pPr defTabSz="761836"/>
                <a:r>
                  <a:rPr lang="en-US" altLang="ar-SA" u="none" dirty="0">
                    <a:solidFill>
                      <a:srgbClr val="FF0000"/>
                    </a:solidFill>
                    <a:latin typeface="Arial Narrow" pitchFamily="34" charset="0"/>
                    <a:cs typeface="Times New Roman (Arabic)" charset="-78"/>
                  </a:rPr>
                  <a:t>  </a:t>
                </a:r>
                <a:r>
                  <a:rPr lang="en-US" altLang="ar-SA" u="none" dirty="0">
                    <a:latin typeface="Arial Narrow" pitchFamily="34" charset="0"/>
                    <a:cs typeface="Times New Roman (Arabic)" charset="-78"/>
                  </a:rPr>
                  <a:t> </a:t>
                </a:r>
                <a:r>
                  <a:rPr lang="en-US" altLang="ar-SA" dirty="0">
                    <a:latin typeface="Arial Narrow" pitchFamily="34" charset="0"/>
                    <a:cs typeface="Times New Roman (Arabic)" charset="-78"/>
                  </a:rPr>
                  <a:t>Shannon’s </a:t>
                </a:r>
                <a:r>
                  <a:rPr lang="en-US" altLang="ar-SA" dirty="0">
                    <a:solidFill>
                      <a:srgbClr val="FF0000"/>
                    </a:solidFill>
                    <a:latin typeface="Arial Narrow" pitchFamily="34" charset="0"/>
                    <a:cs typeface="Times New Roman (Arabic)" charset="-78"/>
                  </a:rPr>
                  <a:t>Breakthrough </a:t>
                </a:r>
                <a:r>
                  <a:rPr lang="en-US" altLang="ar-SA" dirty="0">
                    <a:solidFill>
                      <a:srgbClr val="000000"/>
                    </a:solidFill>
                    <a:latin typeface="Arial Narrow" pitchFamily="34" charset="0"/>
                    <a:cs typeface="Times New Roman (Arabic)" charset="-78"/>
                  </a:rPr>
                  <a:t>in Communication Technology:</a:t>
                </a:r>
              </a:p>
              <a:p>
                <a:pPr defTabSz="761836"/>
                <a:r>
                  <a:rPr lang="en-US" altLang="ar-SA" u="none" dirty="0">
                    <a:solidFill>
                      <a:srgbClr val="FC0128"/>
                    </a:solidFill>
                    <a:effectLst>
                      <a:outerShdw blurRad="38100" dist="38100" dir="2700000" algn="tl">
                        <a:srgbClr val="000000">
                          <a:alpha val="43137"/>
                        </a:srgbClr>
                      </a:outerShdw>
                    </a:effectLst>
                    <a:latin typeface="Arial Narrow" pitchFamily="34" charset="0"/>
                    <a:cs typeface="Times New Roman (Arabic)" charset="-78"/>
                  </a:rPr>
                  <a:t>   </a:t>
                </a:r>
                <a:r>
                  <a:rPr lang="en-US" altLang="ar-SA" dirty="0">
                    <a:solidFill>
                      <a:srgbClr val="FC0128"/>
                    </a:solidFill>
                    <a:effectLst>
                      <a:outerShdw blurRad="38100" dist="38100" dir="2700000" algn="tl">
                        <a:srgbClr val="000000">
                          <a:alpha val="43137"/>
                        </a:srgbClr>
                      </a:outerShdw>
                    </a:effectLst>
                    <a:latin typeface="Arial Narrow" pitchFamily="34" charset="0"/>
                    <a:cs typeface="Times New Roman (Arabic)" charset="-78"/>
                  </a:rPr>
                  <a:t>Error-free</a:t>
                </a:r>
                <a:r>
                  <a:rPr lang="en-US" altLang="ar-SA" u="none" dirty="0">
                    <a:solidFill>
                      <a:srgbClr val="FC0128"/>
                    </a:solidFill>
                    <a:effectLst>
                      <a:outerShdw blurRad="38100" dist="38100" dir="2700000" algn="tl">
                        <a:srgbClr val="000000">
                          <a:alpha val="43137"/>
                        </a:srgbClr>
                      </a:outerShdw>
                    </a:effectLst>
                    <a:latin typeface="Arial Narrow" pitchFamily="34" charset="0"/>
                    <a:cs typeface="Times New Roman (Arabic)" charset="-78"/>
                  </a:rPr>
                  <a:t> transmission is possible on noisy channels!    </a:t>
                </a:r>
                <a:r>
                  <a:rPr lang="en-US" u="none" dirty="0">
                    <a:solidFill>
                      <a:srgbClr val="FF0000"/>
                    </a:solidFill>
                    <a:effectLst>
                      <a:outerShdw blurRad="38100" dist="38100" dir="2700000" algn="tl">
                        <a:srgbClr val="000000">
                          <a:alpha val="43137"/>
                        </a:srgbClr>
                      </a:outerShdw>
                    </a:effectLst>
                    <a:latin typeface="Arial Narrow" pitchFamily="34" charset="0"/>
                  </a:rPr>
                  <a:t>C = B log</a:t>
                </a:r>
                <a:r>
                  <a:rPr lang="en-US" u="none" baseline="-25000" dirty="0">
                    <a:solidFill>
                      <a:srgbClr val="FF0000"/>
                    </a:solidFill>
                    <a:effectLst>
                      <a:outerShdw blurRad="38100" dist="38100" dir="2700000" algn="tl">
                        <a:srgbClr val="000000">
                          <a:alpha val="43137"/>
                        </a:srgbClr>
                      </a:outerShdw>
                    </a:effectLst>
                    <a:latin typeface="Arial Narrow" pitchFamily="34" charset="0"/>
                  </a:rPr>
                  <a:t>2</a:t>
                </a:r>
                <a:r>
                  <a:rPr lang="en-US" u="none" dirty="0">
                    <a:solidFill>
                      <a:srgbClr val="FF0000"/>
                    </a:solidFill>
                    <a:effectLst>
                      <a:outerShdw blurRad="38100" dist="38100" dir="2700000" algn="tl">
                        <a:srgbClr val="000000">
                          <a:alpha val="43137"/>
                        </a:srgbClr>
                      </a:outerShdw>
                    </a:effectLst>
                    <a:latin typeface="Arial Narrow" pitchFamily="34" charset="0"/>
                  </a:rPr>
                  <a:t> (1 + S/N)</a:t>
                </a:r>
                <a:endParaRPr lang="en-US" altLang="ar-SA" u="none" dirty="0">
                  <a:solidFill>
                    <a:srgbClr val="FF0000"/>
                  </a:solidFill>
                  <a:effectLst>
                    <a:outerShdw blurRad="38100" dist="38100" dir="2700000" algn="tl">
                      <a:srgbClr val="000000">
                        <a:alpha val="43137"/>
                      </a:srgbClr>
                    </a:outerShdw>
                  </a:effectLst>
                  <a:latin typeface="Arial Narrow" pitchFamily="34" charset="0"/>
                  <a:cs typeface="Times New Roman (Arabic)" charset="-78"/>
                </a:endParaRPr>
              </a:p>
              <a:p>
                <a:pPr defTabSz="761836"/>
                <a:endParaRPr lang="en-US" altLang="ar-SA" u="none" dirty="0">
                  <a:solidFill>
                    <a:srgbClr val="FC0128"/>
                  </a:solidFill>
                  <a:latin typeface="Arial Narrow" pitchFamily="34" charset="0"/>
                  <a:cs typeface="Times New Roman (Arabic)" charset="-78"/>
                </a:endParaRPr>
              </a:p>
              <a:p>
                <a:pPr defTabSz="761836"/>
                <a:r>
                  <a:rPr lang="de-DE" altLang="ar-SA" u="none" dirty="0">
                    <a:solidFill>
                      <a:srgbClr val="FC0128"/>
                    </a:solidFill>
                    <a:latin typeface="Arial Narrow" pitchFamily="34" charset="0"/>
                    <a:cs typeface="Times New Roman (Arabic)" charset="-78"/>
                  </a:rPr>
                  <a:t>  </a:t>
                </a:r>
                <a:endParaRPr lang="en-US" altLang="ar-SA" u="none" dirty="0">
                  <a:solidFill>
                    <a:srgbClr val="FC0128"/>
                  </a:solidFill>
                  <a:latin typeface="Arial Narrow" pitchFamily="34" charset="0"/>
                  <a:cs typeface="Times New Roman (Arabic)" charset="-78"/>
                </a:endParaRPr>
              </a:p>
              <a:p>
                <a:pPr defTabSz="761836"/>
                <a:endParaRPr lang="en-US" altLang="ar-SA" u="none" dirty="0">
                  <a:solidFill>
                    <a:srgbClr val="FC0128"/>
                  </a:solidFill>
                  <a:latin typeface="Arial Narrow" pitchFamily="34" charset="0"/>
                  <a:cs typeface="Times New Roman (Arabic)" charset="-78"/>
                </a:endParaRPr>
              </a:p>
              <a:p>
                <a:pPr defTabSz="761836"/>
                <a:endParaRPr lang="en-US" altLang="ar-SA" u="none" dirty="0">
                  <a:solidFill>
                    <a:srgbClr val="FC0128"/>
                  </a:solidFill>
                  <a:latin typeface="Arial Narrow" pitchFamily="34" charset="0"/>
                  <a:cs typeface="Times New Roman (Arabic)" charset="-78"/>
                </a:endParaRPr>
              </a:p>
            </p:txBody>
          </p:sp>
          <p:pic>
            <p:nvPicPr>
              <p:cNvPr id="4102" name="Picture 5"/>
              <p:cNvPicPr>
                <a:picLocks noChangeAspect="1" noChangeArrowheads="1"/>
              </p:cNvPicPr>
              <p:nvPr/>
            </p:nvPicPr>
            <p:blipFill>
              <a:blip r:embed="rId3" cstate="print"/>
              <a:srcRect/>
              <a:stretch>
                <a:fillRect/>
              </a:stretch>
            </p:blipFill>
            <p:spPr bwMode="auto">
              <a:xfrm>
                <a:off x="5313" y="1856"/>
                <a:ext cx="865" cy="1056"/>
              </a:xfrm>
              <a:prstGeom prst="rect">
                <a:avLst/>
              </a:prstGeom>
              <a:grpFill/>
              <a:ln w="12700">
                <a:noFill/>
                <a:miter lim="800000"/>
                <a:headEnd/>
                <a:tailEnd/>
              </a:ln>
            </p:spPr>
          </p:pic>
        </p:grpSp>
        <p:sp>
          <p:nvSpPr>
            <p:cNvPr id="3" name="Textfeld 2">
              <a:extLst>
                <a:ext uri="{FF2B5EF4-FFF2-40B4-BE49-F238E27FC236}">
                  <a16:creationId xmlns="" xmlns:a16="http://schemas.microsoft.com/office/drawing/2014/main" id="{9CC3270E-7B9B-44DC-8BA5-DDFBBCA31353}"/>
                </a:ext>
              </a:extLst>
            </p:cNvPr>
            <p:cNvSpPr txBox="1"/>
            <p:nvPr/>
          </p:nvSpPr>
          <p:spPr>
            <a:xfrm>
              <a:off x="8952877" y="3047692"/>
              <a:ext cx="1039067" cy="287124"/>
            </a:xfrm>
            <a:prstGeom prst="rect">
              <a:avLst/>
            </a:prstGeom>
            <a:noFill/>
          </p:spPr>
          <p:txBody>
            <a:bodyPr wrap="none" rtlCol="0">
              <a:spAutoFit/>
            </a:bodyPr>
            <a:lstStyle/>
            <a:p>
              <a:r>
                <a:rPr lang="de-DE" sz="1400" u="none" dirty="0"/>
                <a:t>1916-2001</a:t>
              </a:r>
            </a:p>
          </p:txBody>
        </p:sp>
      </p:grpSp>
      <p:sp>
        <p:nvSpPr>
          <p:cNvPr id="4" name="Rechteck 3"/>
          <p:cNvSpPr/>
          <p:nvPr/>
        </p:nvSpPr>
        <p:spPr>
          <a:xfrm>
            <a:off x="1080319" y="2536639"/>
            <a:ext cx="9217024" cy="1200329"/>
          </a:xfrm>
          <a:prstGeom prst="rect">
            <a:avLst/>
          </a:prstGeom>
        </p:spPr>
        <p:txBody>
          <a:bodyPr wrap="square">
            <a:spAutoFit/>
          </a:bodyPr>
          <a:lstStyle/>
          <a:p>
            <a:pPr defTabSz="761836"/>
            <a:r>
              <a:rPr lang="en-US" altLang="ar-SA" sz="1800" u="none" dirty="0">
                <a:solidFill>
                  <a:srgbClr val="FC0128"/>
                </a:solidFill>
                <a:latin typeface="Arial Narrow" pitchFamily="34" charset="0"/>
                <a:cs typeface="Times New Roman (Arabic)" charset="-78"/>
              </a:rPr>
              <a:t>Shannon </a:t>
            </a:r>
            <a:r>
              <a:rPr lang="en-US" altLang="ar-SA" sz="1800" u="none" dirty="0">
                <a:solidFill>
                  <a:srgbClr val="000000"/>
                </a:solidFill>
                <a:latin typeface="Arial Narrow" pitchFamily="34" charset="0"/>
                <a:cs typeface="Times New Roman (Arabic)" charset="-78"/>
              </a:rPr>
              <a:t> (AT&amp;T) 1949  “Communication Theory of Secrecy System”</a:t>
            </a:r>
          </a:p>
          <a:p>
            <a:pPr marL="342900" indent="-342900" defTabSz="761836">
              <a:buFont typeface="Arial" panose="020B0604020202020204" pitchFamily="34" charset="0"/>
              <a:buChar char="•"/>
            </a:pPr>
            <a:r>
              <a:rPr lang="en-US" altLang="ar-SA" sz="1800" u="none" dirty="0">
                <a:solidFill>
                  <a:srgbClr val="000000"/>
                </a:solidFill>
                <a:latin typeface="Arial Narrow" pitchFamily="34" charset="0"/>
                <a:cs typeface="Times New Roman (Arabic)" charset="-78"/>
              </a:rPr>
              <a:t>proved mathematically that </a:t>
            </a:r>
            <a:r>
              <a:rPr lang="en-US" altLang="ar-SA" sz="1800" u="none" dirty="0" err="1">
                <a:solidFill>
                  <a:srgbClr val="000000"/>
                </a:solidFill>
                <a:latin typeface="Arial Narrow" pitchFamily="34" charset="0"/>
                <a:cs typeface="Times New Roman (Arabic)" charset="-78"/>
              </a:rPr>
              <a:t>Vernam</a:t>
            </a:r>
            <a:r>
              <a:rPr lang="en-US" altLang="ar-SA" sz="1800" u="none" dirty="0">
                <a:solidFill>
                  <a:srgbClr val="000000"/>
                </a:solidFill>
                <a:latin typeface="Arial Narrow" pitchFamily="34" charset="0"/>
                <a:cs typeface="Times New Roman (Arabic)" charset="-78"/>
              </a:rPr>
              <a:t> cipher is unbreakable</a:t>
            </a:r>
          </a:p>
          <a:p>
            <a:pPr marL="342900" indent="-342900" defTabSz="761836">
              <a:buFont typeface="Arial" panose="020B0604020202020204" pitchFamily="34" charset="0"/>
              <a:buChar char="•"/>
            </a:pPr>
            <a:r>
              <a:rPr lang="en-US" altLang="ar-SA" sz="1800" u="none" dirty="0">
                <a:solidFill>
                  <a:srgbClr val="000000"/>
                </a:solidFill>
                <a:latin typeface="Arial Narrow" pitchFamily="34" charset="0"/>
                <a:cs typeface="Times New Roman (Arabic)" charset="-78"/>
              </a:rPr>
              <a:t>Introduced the first modern scientific methodology in cryptography</a:t>
            </a:r>
          </a:p>
          <a:p>
            <a:pPr marL="342900" indent="-342900" defTabSz="761836">
              <a:buFont typeface="Arial" panose="020B0604020202020204" pitchFamily="34" charset="0"/>
              <a:buChar char="•"/>
            </a:pPr>
            <a:r>
              <a:rPr lang="en-US" altLang="ar-SA" sz="1800" dirty="0">
                <a:solidFill>
                  <a:srgbClr val="000000"/>
                </a:solidFill>
                <a:latin typeface="Arial Narrow" pitchFamily="34" charset="0"/>
                <a:cs typeface="Times New Roman (Arabic)" charset="-78"/>
              </a:rPr>
              <a:t>NO breakthrough </a:t>
            </a:r>
            <a:r>
              <a:rPr lang="en-US" altLang="ar-SA" sz="1800" u="none" dirty="0">
                <a:solidFill>
                  <a:srgbClr val="000000"/>
                </a:solidFill>
                <a:latin typeface="Arial Narrow" pitchFamily="34" charset="0"/>
                <a:cs typeface="Times New Roman (Arabic)" charset="-78"/>
              </a:rPr>
              <a:t>in cryptography!</a:t>
            </a:r>
          </a:p>
        </p:txBody>
      </p:sp>
    </p:spTree>
    <p:extLst>
      <p:ext uri="{BB962C8B-B14F-4D97-AF65-F5344CB8AC3E}">
        <p14:creationId xmlns:p14="http://schemas.microsoft.com/office/powerpoint/2010/main" val="109776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374214"/>
                                        </p:tgtEl>
                                        <p:attrNameLst>
                                          <p:attrName>style.visibility</p:attrName>
                                        </p:attrNameLst>
                                      </p:cBhvr>
                                      <p:to>
                                        <p:strVal val="visible"/>
                                      </p:to>
                                    </p:set>
                                    <p:anim calcmode="lin" valueType="num">
                                      <p:cBhvr>
                                        <p:cTn id="15" dur="500" fill="hold"/>
                                        <p:tgtEl>
                                          <p:spTgt spid="1374214"/>
                                        </p:tgtEl>
                                        <p:attrNameLst>
                                          <p:attrName>ppt_w</p:attrName>
                                        </p:attrNameLst>
                                      </p:cBhvr>
                                      <p:tavLst>
                                        <p:tav tm="0">
                                          <p:val>
                                            <p:fltVal val="0"/>
                                          </p:val>
                                        </p:tav>
                                        <p:tav tm="100000">
                                          <p:val>
                                            <p:strVal val="#ppt_w"/>
                                          </p:val>
                                        </p:tav>
                                      </p:tavLst>
                                    </p:anim>
                                    <p:anim calcmode="lin" valueType="num">
                                      <p:cBhvr>
                                        <p:cTn id="16" dur="500" fill="hold"/>
                                        <p:tgtEl>
                                          <p:spTgt spid="13742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214" grpId="0" animBg="1" autoUpdateAnimBg="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ChangeArrowheads="1"/>
          </p:cNvSpPr>
          <p:nvPr/>
        </p:nvSpPr>
        <p:spPr bwMode="auto">
          <a:xfrm>
            <a:off x="863600" y="2162944"/>
            <a:ext cx="7129463" cy="762000"/>
          </a:xfrm>
          <a:prstGeom prst="rect">
            <a:avLst/>
          </a:prstGeom>
          <a:noFill/>
          <a:ln w="9525">
            <a:noFill/>
            <a:miter lim="800000"/>
            <a:headEnd/>
            <a:tailEnd/>
          </a:ln>
          <a:effectLst/>
        </p:spPr>
        <p:txBody>
          <a:bodyPr lIns="90000" tIns="46800" rIns="90000" bIns="46800" anchor="ctr">
            <a:spAutoFit/>
          </a:bodyPr>
          <a:lstStyle/>
          <a:p>
            <a:pPr defTabSz="762000">
              <a:defRPr/>
            </a:pPr>
            <a:r>
              <a:rPr lang="en-US" altLang="ar-SA" sz="4400" u="none" dirty="0">
                <a:solidFill>
                  <a:srgbClr val="1515F5"/>
                </a:solidFill>
                <a:effectLst>
                  <a:outerShdw blurRad="38100" dist="38100" dir="2700000" algn="tl">
                    <a:srgbClr val="C0C0C0"/>
                  </a:outerShdw>
                </a:effectLst>
                <a:latin typeface="Arial Narrow" pitchFamily="34" charset="0"/>
                <a:cs typeface="Times New Roman (Arabic)" charset="-78"/>
              </a:rPr>
              <a:t>1.  Is  Security Measurable?</a:t>
            </a:r>
          </a:p>
        </p:txBody>
      </p:sp>
      <p:sp>
        <p:nvSpPr>
          <p:cNvPr id="8195" name="Text Box 3"/>
          <p:cNvSpPr txBox="1">
            <a:spLocks noChangeArrowheads="1"/>
          </p:cNvSpPr>
          <p:nvPr/>
        </p:nvSpPr>
        <p:spPr bwMode="auto">
          <a:xfrm>
            <a:off x="1871663" y="794519"/>
            <a:ext cx="6403975" cy="914400"/>
          </a:xfrm>
          <a:prstGeom prst="rect">
            <a:avLst/>
          </a:prstGeom>
          <a:noFill/>
          <a:ln w="9525">
            <a:noFill/>
            <a:miter lim="800000"/>
            <a:headEnd/>
            <a:tailEnd/>
          </a:ln>
        </p:spPr>
        <p:txBody>
          <a:bodyPr wrap="none" lIns="90000" tIns="46800" rIns="90000" bIns="46800" anchor="ctr">
            <a:spAutoFit/>
          </a:bodyPr>
          <a:lstStyle/>
          <a:p>
            <a:pPr defTabSz="762000"/>
            <a:r>
              <a:rPr lang="en-US" altLang="ar-SA" sz="5400" i="1" u="none">
                <a:solidFill>
                  <a:schemeClr val="hlink"/>
                </a:solidFill>
                <a:latin typeface="Arial Narrow" pitchFamily="34" charset="0"/>
                <a:cs typeface="Times New Roman (Arabic)" charset="-78"/>
              </a:rPr>
              <a:t>BIG OPEN QUESTIONS</a:t>
            </a:r>
            <a:endParaRPr lang="en-US" altLang="ar-SA" sz="5400" u="none">
              <a:solidFill>
                <a:schemeClr val="hlink"/>
              </a:solidFill>
              <a:latin typeface="Arial Narrow" pitchFamily="34" charset="0"/>
              <a:cs typeface="Times New Roman (Arabic)" charset="-78"/>
            </a:endParaRPr>
          </a:p>
        </p:txBody>
      </p:sp>
      <p:sp>
        <p:nvSpPr>
          <p:cNvPr id="1384452" name="Rectangle 4"/>
          <p:cNvSpPr>
            <a:spLocks noChangeArrowheads="1"/>
          </p:cNvSpPr>
          <p:nvPr/>
        </p:nvSpPr>
        <p:spPr bwMode="auto">
          <a:xfrm>
            <a:off x="879475" y="3001144"/>
            <a:ext cx="8710613" cy="763587"/>
          </a:xfrm>
          <a:prstGeom prst="rect">
            <a:avLst/>
          </a:prstGeom>
          <a:noFill/>
          <a:ln w="9525">
            <a:noFill/>
            <a:miter lim="800000"/>
            <a:headEnd/>
            <a:tailEnd/>
          </a:ln>
          <a:effectLst/>
        </p:spPr>
        <p:txBody>
          <a:bodyPr wrap="none" lIns="90000" tIns="46800" rIns="90000" bIns="46800" anchor="ctr">
            <a:spAutoFit/>
          </a:bodyPr>
          <a:lstStyle/>
          <a:p>
            <a:pPr algn="ctr" defTabSz="762000">
              <a:defRPr/>
            </a:pPr>
            <a:r>
              <a:rPr lang="en-US" altLang="ar-SA" sz="4400" u="none" dirty="0">
                <a:solidFill>
                  <a:srgbClr val="1515F5"/>
                </a:solidFill>
                <a:effectLst>
                  <a:outerShdw blurRad="38100" dist="38100" dir="2700000" algn="tl">
                    <a:srgbClr val="C0C0C0"/>
                  </a:outerShdw>
                </a:effectLst>
                <a:latin typeface="Arial Narrow" pitchFamily="34" charset="0"/>
                <a:cs typeface="Times New Roman (Arabic)" charset="-78"/>
              </a:rPr>
              <a:t>2.  Is Security a </a:t>
            </a:r>
            <a:r>
              <a:rPr lang="en-US" altLang="ar-SA" sz="4400" u="none" dirty="0">
                <a:solidFill>
                  <a:schemeClr val="hlink"/>
                </a:solidFill>
                <a:effectLst>
                  <a:outerShdw blurRad="38100" dist="38100" dir="2700000" algn="tl">
                    <a:srgbClr val="C0C0C0"/>
                  </a:outerShdw>
                </a:effectLst>
                <a:latin typeface="Arial Narrow" pitchFamily="34" charset="0"/>
                <a:cs typeface="Times New Roman (Arabic)" charset="-78"/>
              </a:rPr>
              <a:t>Science</a:t>
            </a:r>
            <a:r>
              <a:rPr lang="en-US" altLang="ar-SA" sz="4400" u="none" dirty="0">
                <a:solidFill>
                  <a:srgbClr val="1515F5"/>
                </a:solidFill>
                <a:effectLst>
                  <a:outerShdw blurRad="38100" dist="38100" dir="2700000" algn="tl">
                    <a:srgbClr val="C0C0C0"/>
                  </a:outerShdw>
                </a:effectLst>
                <a:latin typeface="Arial Narrow" pitchFamily="34" charset="0"/>
                <a:cs typeface="Times New Roman (Arabic)" charset="-78"/>
              </a:rPr>
              <a:t>, </a:t>
            </a:r>
            <a:r>
              <a:rPr lang="en-US" altLang="ar-SA" sz="4400" u="none" dirty="0">
                <a:solidFill>
                  <a:schemeClr val="hlink"/>
                </a:solidFill>
                <a:effectLst>
                  <a:outerShdw blurRad="38100" dist="38100" dir="2700000" algn="tl">
                    <a:srgbClr val="C0C0C0"/>
                  </a:outerShdw>
                </a:effectLst>
                <a:latin typeface="Arial Narrow" pitchFamily="34" charset="0"/>
                <a:cs typeface="Times New Roman (Arabic)" charset="-78"/>
              </a:rPr>
              <a:t>Art</a:t>
            </a:r>
            <a:r>
              <a:rPr lang="en-US" altLang="ar-SA" sz="4400" u="none" dirty="0">
                <a:solidFill>
                  <a:srgbClr val="1515F5"/>
                </a:solidFill>
                <a:effectLst>
                  <a:outerShdw blurRad="38100" dist="38100" dir="2700000" algn="tl">
                    <a:srgbClr val="C0C0C0"/>
                  </a:outerShdw>
                </a:effectLst>
                <a:latin typeface="Arial Narrow" pitchFamily="34" charset="0"/>
                <a:cs typeface="Times New Roman (Arabic)" charset="-78"/>
              </a:rPr>
              <a:t> or </a:t>
            </a:r>
            <a:r>
              <a:rPr lang="en-US" altLang="ar-SA" sz="4400" u="none" dirty="0">
                <a:solidFill>
                  <a:schemeClr val="hlink"/>
                </a:solidFill>
                <a:effectLst>
                  <a:outerShdw blurRad="38100" dist="38100" dir="2700000" algn="tl">
                    <a:srgbClr val="C0C0C0"/>
                  </a:outerShdw>
                </a:effectLst>
                <a:latin typeface="Arial Narrow" pitchFamily="34" charset="0"/>
                <a:cs typeface="Times New Roman (Arabic)" charset="-78"/>
              </a:rPr>
              <a:t>Magic</a:t>
            </a:r>
            <a:r>
              <a:rPr lang="en-US" altLang="ar-SA" sz="4400" u="none" dirty="0">
                <a:solidFill>
                  <a:srgbClr val="1515F5"/>
                </a:solidFill>
                <a:effectLst>
                  <a:outerShdw blurRad="38100" dist="38100" dir="2700000" algn="tl">
                    <a:srgbClr val="C0C0C0"/>
                  </a:outerShdw>
                </a:effectLst>
                <a:latin typeface="Arial Narrow" pitchFamily="34" charset="0"/>
                <a:cs typeface="Times New Roman (Arabic)" charset="-78"/>
              </a:rPr>
              <a:t> ?</a:t>
            </a:r>
          </a:p>
        </p:txBody>
      </p:sp>
      <p:grpSp>
        <p:nvGrpSpPr>
          <p:cNvPr id="2" name="Gruppieren 1"/>
          <p:cNvGrpSpPr/>
          <p:nvPr/>
        </p:nvGrpSpPr>
        <p:grpSpPr>
          <a:xfrm>
            <a:off x="1008311" y="4064935"/>
            <a:ext cx="8133516" cy="1984042"/>
            <a:chOff x="1157808" y="4277511"/>
            <a:chExt cx="8133516" cy="1984042"/>
          </a:xfrm>
        </p:grpSpPr>
        <p:sp>
          <p:nvSpPr>
            <p:cNvPr id="1384453" name="Text Box 5"/>
            <p:cNvSpPr txBox="1">
              <a:spLocks noChangeArrowheads="1"/>
            </p:cNvSpPr>
            <p:nvPr/>
          </p:nvSpPr>
          <p:spPr bwMode="auto">
            <a:xfrm>
              <a:off x="1157808" y="5056322"/>
              <a:ext cx="6264696" cy="1171732"/>
            </a:xfrm>
            <a:prstGeom prst="rect">
              <a:avLst/>
            </a:prstGeom>
            <a:noFill/>
            <a:ln w="12700">
              <a:solidFill>
                <a:schemeClr val="tx1"/>
              </a:solidFill>
              <a:prstDash val="dash"/>
              <a:miter lim="800000"/>
              <a:headEnd/>
              <a:tailEnd/>
            </a:ln>
            <a:effectLst/>
          </p:spPr>
          <p:txBody>
            <a:bodyPr wrap="square" lIns="90000" tIns="46800" rIns="90000" bIns="46800">
              <a:spAutoFit/>
            </a:bodyPr>
            <a:lstStyle/>
            <a:p>
              <a:pPr>
                <a:defRPr/>
              </a:pPr>
              <a:r>
                <a:rPr lang="en-US" sz="1600" dirty="0">
                  <a:effectLst>
                    <a:outerShdw blurRad="38100" dist="38100" dir="2700000" algn="tl">
                      <a:srgbClr val="C0C0C0"/>
                    </a:outerShdw>
                  </a:effectLst>
                  <a:latin typeface="Arial" pitchFamily="34" charset="0"/>
                </a:rPr>
                <a:t>Question</a:t>
              </a:r>
              <a:r>
                <a:rPr lang="en-US" sz="1600" u="none" dirty="0">
                  <a:effectLst>
                    <a:outerShdw blurRad="38100" dist="38100" dir="2700000" algn="tl">
                      <a:srgbClr val="C0C0C0"/>
                    </a:outerShdw>
                  </a:effectLst>
                  <a:latin typeface="Arial" pitchFamily="34" charset="0"/>
                </a:rPr>
                <a:t> raised by </a:t>
              </a:r>
              <a:r>
                <a:rPr lang="en-US" sz="1800" u="none" dirty="0">
                  <a:effectLst>
                    <a:outerShdw blurRad="38100" dist="38100" dir="2700000" algn="tl">
                      <a:srgbClr val="C0C0C0"/>
                    </a:outerShdw>
                  </a:effectLst>
                  <a:latin typeface="Arial" pitchFamily="34" charset="0"/>
                </a:rPr>
                <a:t>James L. Massey</a:t>
              </a:r>
              <a:r>
                <a:rPr lang="en-US" sz="1800" dirty="0">
                  <a:latin typeface="Arial" pitchFamily="34" charset="0"/>
                </a:rPr>
                <a:t> </a:t>
              </a:r>
              <a:endParaRPr lang="en-US" sz="1600" u="none" dirty="0">
                <a:effectLst>
                  <a:outerShdw blurRad="38100" dist="38100" dir="2700000" algn="tl">
                    <a:srgbClr val="C0C0C0"/>
                  </a:outerShdw>
                </a:effectLst>
                <a:latin typeface="Arial" pitchFamily="34" charset="0"/>
              </a:endParaRPr>
            </a:p>
            <a:p>
              <a:pPr>
                <a:defRPr/>
              </a:pPr>
              <a:r>
                <a:rPr lang="en-US" u="none" dirty="0">
                  <a:effectLst>
                    <a:outerShdw blurRad="38100" dist="38100" dir="2700000" algn="tl">
                      <a:srgbClr val="C0C0C0"/>
                    </a:outerShdw>
                  </a:effectLst>
                  <a:latin typeface="Arial" pitchFamily="34" charset="0"/>
                </a:rPr>
                <a:t>Cryptography - Science or Magic?</a:t>
              </a:r>
              <a:r>
                <a:rPr lang="en-US" b="0" u="none" dirty="0">
                  <a:effectLst>
                    <a:outerShdw blurRad="38100" dist="38100" dir="2700000" algn="tl">
                      <a:srgbClr val="C0C0C0"/>
                    </a:outerShdw>
                  </a:effectLst>
                  <a:latin typeface="Arial" pitchFamily="34" charset="0"/>
                </a:rPr>
                <a:t> </a:t>
              </a:r>
            </a:p>
            <a:p>
              <a:pPr>
                <a:defRPr/>
              </a:pPr>
              <a:r>
                <a:rPr lang="en-US" sz="1600" b="0" u="none" dirty="0">
                  <a:effectLst>
                    <a:outerShdw blurRad="38100" dist="38100" dir="2700000" algn="tl">
                      <a:srgbClr val="C0C0C0"/>
                    </a:outerShdw>
                  </a:effectLst>
                  <a:latin typeface="Arial" pitchFamily="34" charset="0"/>
                </a:rPr>
                <a:t>MIT, October 1, 2001, Running Time: 00:57:10</a:t>
              </a:r>
            </a:p>
            <a:p>
              <a:pPr>
                <a:defRPr/>
              </a:pPr>
              <a:r>
                <a:rPr lang="en-US" sz="1600" b="0" u="none" dirty="0">
                  <a:effectLst>
                    <a:outerShdw blurRad="38100" dist="38100" dir="2700000" algn="tl">
                      <a:srgbClr val="C0C0C0"/>
                    </a:outerShdw>
                  </a:effectLst>
                  <a:latin typeface="Arial" pitchFamily="34" charset="0"/>
                </a:rPr>
                <a:t>https://techtv.mit.edu/videos/16442-cryptography-science-or-magic</a:t>
              </a:r>
            </a:p>
          </p:txBody>
        </p:sp>
        <p:pic>
          <p:nvPicPr>
            <p:cNvPr id="1667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945" y="4277511"/>
              <a:ext cx="1732379" cy="198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338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84450"/>
                                        </p:tgtEl>
                                        <p:attrNameLst>
                                          <p:attrName>style.visibility</p:attrName>
                                        </p:attrNameLst>
                                      </p:cBhvr>
                                      <p:to>
                                        <p:strVal val="visible"/>
                                      </p:to>
                                    </p:set>
                                    <p:animEffect transition="in" filter="box(out)">
                                      <p:cBhvr>
                                        <p:cTn id="7" dur="500"/>
                                        <p:tgtEl>
                                          <p:spTgt spid="13844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84452"/>
                                        </p:tgtEl>
                                        <p:attrNameLst>
                                          <p:attrName>style.visibility</p:attrName>
                                        </p:attrNameLst>
                                      </p:cBhvr>
                                      <p:to>
                                        <p:strVal val="visible"/>
                                      </p:to>
                                    </p:set>
                                    <p:animEffect transition="in" filter="box(out)">
                                      <p:cBhvr>
                                        <p:cTn id="12" dur="500"/>
                                        <p:tgtEl>
                                          <p:spTgt spid="138445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50" grpId="0" autoUpdateAnimBg="0"/>
      <p:bldP spid="138445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2"/>
          <p:cNvSpPr>
            <a:spLocks noChangeArrowheads="1"/>
          </p:cNvSpPr>
          <p:nvPr/>
        </p:nvSpPr>
        <p:spPr bwMode="auto">
          <a:xfrm>
            <a:off x="2155825" y="914400"/>
            <a:ext cx="6318250" cy="823913"/>
          </a:xfrm>
          <a:prstGeom prst="rect">
            <a:avLst/>
          </a:prstGeom>
          <a:noFill/>
          <a:ln w="9525">
            <a:noFill/>
            <a:miter lim="800000"/>
            <a:headEnd/>
            <a:tailEnd/>
          </a:ln>
          <a:effectLst/>
        </p:spPr>
        <p:txBody>
          <a:bodyPr wrap="none" lIns="90000" tIns="46800" rIns="90000" bIns="46800" anchor="ctr">
            <a:spAutoFit/>
          </a:bodyPr>
          <a:lstStyle/>
          <a:p>
            <a:pPr algn="ctr" defTabSz="762000">
              <a:defRPr/>
            </a:pPr>
            <a:r>
              <a:rPr lang="en-US" sz="4800">
                <a:solidFill>
                  <a:srgbClr val="1515F5"/>
                </a:solidFill>
                <a:effectLst>
                  <a:outerShdw blurRad="38100" dist="38100" dir="2700000" algn="tl">
                    <a:srgbClr val="C0C0C0"/>
                  </a:outerShdw>
                </a:effectLst>
                <a:latin typeface="Arial Narrow" pitchFamily="34" charset="0"/>
              </a:rPr>
              <a:t>Two</a:t>
            </a:r>
            <a:r>
              <a:rPr lang="en-US" sz="4800" u="none">
                <a:solidFill>
                  <a:srgbClr val="1515F5"/>
                </a:solidFill>
                <a:effectLst>
                  <a:outerShdw blurRad="38100" dist="38100" dir="2700000" algn="tl">
                    <a:srgbClr val="C0C0C0"/>
                  </a:outerShdw>
                </a:effectLst>
                <a:latin typeface="Arial Narrow" pitchFamily="34" charset="0"/>
              </a:rPr>
              <a:t> Major Security Tasks</a:t>
            </a:r>
          </a:p>
        </p:txBody>
      </p:sp>
      <p:sp>
        <p:nvSpPr>
          <p:cNvPr id="9219" name="Text Box 3"/>
          <p:cNvSpPr txBox="1">
            <a:spLocks noChangeArrowheads="1"/>
          </p:cNvSpPr>
          <p:nvPr/>
        </p:nvSpPr>
        <p:spPr bwMode="auto">
          <a:xfrm>
            <a:off x="1905000" y="2133600"/>
            <a:ext cx="6159500" cy="2311400"/>
          </a:xfrm>
          <a:prstGeom prst="rect">
            <a:avLst/>
          </a:prstGeom>
          <a:noFill/>
          <a:ln w="9525">
            <a:noFill/>
            <a:miter lim="800000"/>
            <a:headEnd/>
            <a:tailEnd/>
          </a:ln>
        </p:spPr>
        <p:txBody>
          <a:bodyPr wrap="none" lIns="90000" tIns="46800" rIns="90000" bIns="46800" anchor="ctr">
            <a:spAutoFit/>
          </a:bodyPr>
          <a:lstStyle/>
          <a:p>
            <a:pPr defTabSz="762000">
              <a:lnSpc>
                <a:spcPct val="80000"/>
              </a:lnSpc>
              <a:buFontTx/>
              <a:buChar char="•"/>
            </a:pPr>
            <a:r>
              <a:rPr lang="en-US" sz="4000" i="1" u="none">
                <a:solidFill>
                  <a:schemeClr val="hlink"/>
                </a:solidFill>
                <a:latin typeface="Arial Narrow" pitchFamily="34" charset="0"/>
              </a:rPr>
              <a:t> Authentication</a:t>
            </a:r>
          </a:p>
          <a:p>
            <a:pPr defTabSz="762000">
              <a:lnSpc>
                <a:spcPct val="80000"/>
              </a:lnSpc>
            </a:pPr>
            <a:r>
              <a:rPr lang="en-US" sz="4000" i="1" u="none">
                <a:solidFill>
                  <a:schemeClr val="tx2"/>
                </a:solidFill>
                <a:latin typeface="Arial Narrow" pitchFamily="34" charset="0"/>
              </a:rPr>
              <a:t>  </a:t>
            </a:r>
            <a:r>
              <a:rPr lang="en-US" sz="3200" i="1" u="none">
                <a:solidFill>
                  <a:schemeClr val="tx2"/>
                </a:solidFill>
                <a:latin typeface="Arial Narrow" pitchFamily="34" charset="0"/>
              </a:rPr>
              <a:t>Securely identify an entity</a:t>
            </a:r>
          </a:p>
          <a:p>
            <a:pPr defTabSz="762000">
              <a:lnSpc>
                <a:spcPct val="80000"/>
              </a:lnSpc>
            </a:pPr>
            <a:endParaRPr lang="en-US" sz="3200" i="1" u="none">
              <a:solidFill>
                <a:schemeClr val="tx2"/>
              </a:solidFill>
              <a:latin typeface="Arial Narrow" pitchFamily="34" charset="0"/>
            </a:endParaRPr>
          </a:p>
          <a:p>
            <a:pPr defTabSz="762000">
              <a:lnSpc>
                <a:spcPct val="70000"/>
              </a:lnSpc>
              <a:buFontTx/>
              <a:buChar char="•"/>
            </a:pPr>
            <a:r>
              <a:rPr lang="en-US" sz="4000" i="1" u="none">
                <a:solidFill>
                  <a:schemeClr val="hlink"/>
                </a:solidFill>
                <a:latin typeface="Arial Narrow" pitchFamily="34" charset="0"/>
              </a:rPr>
              <a:t> Secrecy</a:t>
            </a:r>
            <a:r>
              <a:rPr lang="en-US" sz="4000" i="1" u="none">
                <a:solidFill>
                  <a:schemeClr val="tx2"/>
                </a:solidFill>
                <a:latin typeface="Arial Narrow" pitchFamily="34" charset="0"/>
              </a:rPr>
              <a:t> </a:t>
            </a:r>
          </a:p>
          <a:p>
            <a:pPr defTabSz="762000">
              <a:lnSpc>
                <a:spcPct val="70000"/>
              </a:lnSpc>
            </a:pPr>
            <a:r>
              <a:rPr lang="en-US" sz="4000" i="1" u="none">
                <a:solidFill>
                  <a:schemeClr val="tx2"/>
                </a:solidFill>
                <a:latin typeface="Arial Narrow" pitchFamily="34" charset="0"/>
              </a:rPr>
              <a:t>   </a:t>
            </a:r>
            <a:r>
              <a:rPr lang="en-US" sz="3200" i="1" u="none">
                <a:solidFill>
                  <a:schemeClr val="tx2"/>
                </a:solidFill>
                <a:latin typeface="Arial Narrow" pitchFamily="34" charset="0"/>
              </a:rPr>
              <a:t>Keep data safe against illegal users</a:t>
            </a:r>
            <a:endParaRPr lang="en-US" sz="3200" u="none">
              <a:solidFill>
                <a:schemeClr val="tx2"/>
              </a:solidFill>
              <a:latin typeface="Arial Narrow" pitchFamily="34" charset="0"/>
            </a:endParaRPr>
          </a:p>
        </p:txBody>
      </p:sp>
      <p:sp>
        <p:nvSpPr>
          <p:cNvPr id="9220" name="Text Box 4"/>
          <p:cNvSpPr txBox="1">
            <a:spLocks noChangeArrowheads="1"/>
          </p:cNvSpPr>
          <p:nvPr/>
        </p:nvSpPr>
        <p:spPr bwMode="auto">
          <a:xfrm>
            <a:off x="685800" y="5030788"/>
            <a:ext cx="9378950" cy="701675"/>
          </a:xfrm>
          <a:prstGeom prst="rect">
            <a:avLst/>
          </a:prstGeom>
          <a:noFill/>
          <a:ln w="9525">
            <a:noFill/>
            <a:miter lim="800000"/>
            <a:headEnd/>
            <a:tailEnd/>
          </a:ln>
        </p:spPr>
        <p:txBody>
          <a:bodyPr lIns="90000" tIns="46800" rIns="90000" bIns="46800" anchor="ctr">
            <a:spAutoFit/>
          </a:bodyPr>
          <a:lstStyle/>
          <a:p>
            <a:pPr defTabSz="762000"/>
            <a:r>
              <a:rPr lang="en-US" i="1" u="none">
                <a:latin typeface="Arial Narrow" pitchFamily="34" charset="0"/>
              </a:rPr>
              <a:t>Security tasks require to deploy Cryptographic mechanisms to be realized</a:t>
            </a:r>
          </a:p>
          <a:p>
            <a:pPr defTabSz="762000"/>
            <a:r>
              <a:rPr lang="en-US" i="1">
                <a:latin typeface="Arial Narrow" pitchFamily="34" charset="0"/>
              </a:rPr>
              <a:t>Cryptography</a:t>
            </a:r>
            <a:r>
              <a:rPr lang="en-US" i="1" u="none">
                <a:latin typeface="Arial Narrow" pitchFamily="34" charset="0"/>
              </a:rPr>
              <a:t> is the science dealing with hiding information and data security questions</a:t>
            </a:r>
            <a:endParaRPr lang="en-US" u="none">
              <a:latin typeface="Arial Narrow" pitchFamily="34" charset="0"/>
            </a:endParaRPr>
          </a:p>
        </p:txBody>
      </p:sp>
    </p:spTree>
    <p:extLst>
      <p:ext uri="{BB962C8B-B14F-4D97-AF65-F5344CB8AC3E}">
        <p14:creationId xmlns:p14="http://schemas.microsoft.com/office/powerpoint/2010/main" val="139432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Text Box 2"/>
          <p:cNvSpPr txBox="1">
            <a:spLocks noChangeArrowheads="1"/>
          </p:cNvSpPr>
          <p:nvPr/>
        </p:nvSpPr>
        <p:spPr bwMode="auto">
          <a:xfrm>
            <a:off x="1689100" y="1981200"/>
            <a:ext cx="7185025" cy="2590800"/>
          </a:xfrm>
          <a:prstGeom prst="rect">
            <a:avLst/>
          </a:prstGeom>
          <a:noFill/>
          <a:ln w="9525">
            <a:noFill/>
            <a:miter lim="800000"/>
            <a:headEnd/>
            <a:tailEnd/>
          </a:ln>
          <a:effectLst/>
        </p:spPr>
        <p:txBody>
          <a:bodyPr wrap="none">
            <a:spAutoFit/>
          </a:bodyPr>
          <a:lstStyle/>
          <a:p>
            <a:pPr algn="ctr" defTabSz="762000">
              <a:defRPr/>
            </a:pPr>
            <a:r>
              <a:rPr lang="en-029" altLang="ar-SA" sz="4400" u="none">
                <a:solidFill>
                  <a:srgbClr val="1515F5"/>
                </a:solidFill>
                <a:effectLst>
                  <a:outerShdw blurRad="38100" dist="38100" dir="2700000" algn="tl">
                    <a:srgbClr val="C0C0C0"/>
                  </a:outerShdw>
                </a:effectLst>
                <a:latin typeface="Arial Narrow" pitchFamily="34" charset="0"/>
                <a:cs typeface="Times New Roman (Arabic)" charset="-78"/>
              </a:rPr>
              <a:t>Conventional</a:t>
            </a:r>
          </a:p>
          <a:p>
            <a:pPr algn="ctr" defTabSz="762000">
              <a:defRPr/>
            </a:pPr>
            <a:r>
              <a:rPr lang="en-029" altLang="ar-SA" sz="4400" u="none">
                <a:solidFill>
                  <a:srgbClr val="1515F5"/>
                </a:solidFill>
                <a:effectLst>
                  <a:outerShdw blurRad="38100" dist="38100" dir="2700000" algn="tl">
                    <a:srgbClr val="C0C0C0"/>
                  </a:outerShdw>
                </a:effectLst>
                <a:latin typeface="Arial Narrow" pitchFamily="34" charset="0"/>
                <a:cs typeface="Times New Roman (Arabic)" charset="-78"/>
              </a:rPr>
              <a:t>Secret Key Cryptography in Use</a:t>
            </a:r>
          </a:p>
          <a:p>
            <a:pPr algn="ctr" defTabSz="762000">
              <a:defRPr/>
            </a:pPr>
            <a:r>
              <a:rPr lang="en-029" altLang="ar-SA" sz="4400" u="none">
                <a:solidFill>
                  <a:schemeClr val="hlink"/>
                </a:solidFill>
                <a:effectLst>
                  <a:outerShdw blurRad="38100" dist="38100" dir="2700000" algn="tl">
                    <a:srgbClr val="C0C0C0"/>
                  </a:outerShdw>
                </a:effectLst>
                <a:latin typeface="Arial Narrow" pitchFamily="34" charset="0"/>
                <a:cs typeface="Times New Roman (Arabic)" charset="-78"/>
              </a:rPr>
              <a:t> </a:t>
            </a:r>
          </a:p>
          <a:p>
            <a:pPr algn="ctr" defTabSz="762000">
              <a:defRPr/>
            </a:pPr>
            <a:r>
              <a:rPr lang="en-029" altLang="ar-SA" sz="3200" u="none">
                <a:solidFill>
                  <a:schemeClr val="hlink"/>
                </a:solidFill>
                <a:effectLst>
                  <a:outerShdw blurRad="38100" dist="38100" dir="2700000" algn="tl">
                    <a:srgbClr val="C0C0C0"/>
                  </a:outerShdw>
                </a:effectLst>
                <a:latin typeface="Arial Narrow" pitchFamily="34" charset="0"/>
                <a:cs typeface="Times New Roman (Arabic)" charset="-78"/>
              </a:rPr>
              <a:t>Fundamental Concepts</a:t>
            </a:r>
            <a:endParaRPr lang="en-JM" altLang="ar-SA" sz="4400" u="none">
              <a:solidFill>
                <a:schemeClr val="hlink"/>
              </a:solidFill>
              <a:effectLst>
                <a:outerShdw blurRad="38100" dist="38100" dir="2700000" algn="tl">
                  <a:srgbClr val="C0C0C0"/>
                </a:outerShdw>
              </a:effectLst>
              <a:latin typeface="Arial Narrow" pitchFamily="34" charset="0"/>
              <a:cs typeface="Times New Roman (Arabic)" charset="-78"/>
            </a:endParaRPr>
          </a:p>
        </p:txBody>
      </p:sp>
    </p:spTree>
    <p:extLst>
      <p:ext uri="{BB962C8B-B14F-4D97-AF65-F5344CB8AC3E}">
        <p14:creationId xmlns:p14="http://schemas.microsoft.com/office/powerpoint/2010/main" val="2557727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bosch">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os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1" i="0" u="sng" strike="noStrike" cap="none" normalizeH="0" baseline="0" smtClean="0">
            <a:ln>
              <a:noFill/>
            </a:ln>
            <a:solidFill>
              <a:schemeClr val="tx1"/>
            </a:solidFill>
            <a:effectLst/>
            <a:latin typeface="Arial" charset="0"/>
          </a:defRPr>
        </a:defPPr>
      </a:lstStyle>
    </a:lnDef>
  </a:objectDefaults>
  <a:extraClrSchemeLst>
    <a:extraClrScheme>
      <a:clrScheme name="bosch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sc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osch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sch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sch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sch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osch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1</Pages>
  <Words>1924</Words>
  <Application>Microsoft Office PowerPoint</Application>
  <PresentationFormat>Benutzerdefiniert</PresentationFormat>
  <Paragraphs>374</Paragraphs>
  <Slides>26</Slides>
  <Notes>24</Notes>
  <HiddenSlides>0</HiddenSlides>
  <MMClips>0</MMClips>
  <ScaleCrop>false</ScaleCrop>
  <HeadingPairs>
    <vt:vector size="6" baseType="variant">
      <vt:variant>
        <vt:lpstr>Design</vt:lpstr>
      </vt:variant>
      <vt:variant>
        <vt:i4>1</vt:i4>
      </vt:variant>
      <vt:variant>
        <vt:lpstr>Eingebettete OLE-Server</vt:lpstr>
      </vt:variant>
      <vt:variant>
        <vt:i4>4</vt:i4>
      </vt:variant>
      <vt:variant>
        <vt:lpstr>Folientitel</vt:lpstr>
      </vt:variant>
      <vt:variant>
        <vt:i4>26</vt:i4>
      </vt:variant>
    </vt:vector>
  </HeadingPairs>
  <TitlesOfParts>
    <vt:vector size="31" baseType="lpstr">
      <vt:lpstr>bosch</vt:lpstr>
      <vt:lpstr>602Photo</vt:lpstr>
      <vt:lpstr>Formel</vt:lpstr>
      <vt:lpstr>Equation</vt:lpstr>
      <vt:lpstr>Grafik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dc:title>
  <dc:creator>sander</dc:creator>
  <cp:lastModifiedBy>Wael Adi</cp:lastModifiedBy>
  <cp:revision>764</cp:revision>
  <cp:lastPrinted>2015-11-05T16:59:30Z</cp:lastPrinted>
  <dcterms:created xsi:type="dcterms:W3CDTF">1996-03-01T13:14:56Z</dcterms:created>
  <dcterms:modified xsi:type="dcterms:W3CDTF">2023-04-05T05:55:40Z</dcterms:modified>
</cp:coreProperties>
</file>